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  <p:sldMasterId id="2147483695" r:id="rId6"/>
  </p:sldMasterIdLst>
  <p:notesMasterIdLst>
    <p:notesMasterId r:id="rId117"/>
  </p:notesMasterIdLst>
  <p:handoutMasterIdLst>
    <p:handoutMasterId r:id="rId118"/>
  </p:handoutMasterIdLst>
  <p:sldIdLst>
    <p:sldId id="256" r:id="rId7"/>
    <p:sldId id="517" r:id="rId8"/>
    <p:sldId id="754" r:id="rId9"/>
    <p:sldId id="257" r:id="rId10"/>
    <p:sldId id="264" r:id="rId11"/>
    <p:sldId id="258" r:id="rId12"/>
    <p:sldId id="259" r:id="rId13"/>
    <p:sldId id="260" r:id="rId14"/>
    <p:sldId id="265" r:id="rId15"/>
    <p:sldId id="266" r:id="rId16"/>
    <p:sldId id="261" r:id="rId17"/>
    <p:sldId id="262" r:id="rId18"/>
    <p:sldId id="263" r:id="rId19"/>
    <p:sldId id="267" r:id="rId20"/>
    <p:sldId id="298" r:id="rId21"/>
    <p:sldId id="353" r:id="rId22"/>
    <p:sldId id="373" r:id="rId23"/>
    <p:sldId id="357" r:id="rId24"/>
    <p:sldId id="366" r:id="rId25"/>
    <p:sldId id="361" r:id="rId26"/>
    <p:sldId id="368" r:id="rId27"/>
    <p:sldId id="367" r:id="rId28"/>
    <p:sldId id="363" r:id="rId29"/>
    <p:sldId id="370" r:id="rId30"/>
    <p:sldId id="362" r:id="rId31"/>
    <p:sldId id="359" r:id="rId32"/>
    <p:sldId id="372" r:id="rId33"/>
    <p:sldId id="374" r:id="rId34"/>
    <p:sldId id="375" r:id="rId35"/>
    <p:sldId id="376" r:id="rId36"/>
    <p:sldId id="377" r:id="rId37"/>
    <p:sldId id="378" r:id="rId38"/>
    <p:sldId id="379" r:id="rId39"/>
    <p:sldId id="308" r:id="rId40"/>
    <p:sldId id="686" r:id="rId41"/>
    <p:sldId id="687" r:id="rId42"/>
    <p:sldId id="654" r:id="rId43"/>
    <p:sldId id="510" r:id="rId44"/>
    <p:sldId id="752" r:id="rId45"/>
    <p:sldId id="695" r:id="rId46"/>
    <p:sldId id="696" r:id="rId47"/>
    <p:sldId id="697" r:id="rId48"/>
    <p:sldId id="698" r:id="rId49"/>
    <p:sldId id="699" r:id="rId50"/>
    <p:sldId id="669" r:id="rId51"/>
    <p:sldId id="671" r:id="rId52"/>
    <p:sldId id="674" r:id="rId53"/>
    <p:sldId id="672" r:id="rId54"/>
    <p:sldId id="675" r:id="rId55"/>
    <p:sldId id="700" r:id="rId56"/>
    <p:sldId id="701" r:id="rId57"/>
    <p:sldId id="476" r:id="rId58"/>
    <p:sldId id="477" r:id="rId59"/>
    <p:sldId id="691" r:id="rId60"/>
    <p:sldId id="556" r:id="rId61"/>
    <p:sldId id="558" r:id="rId62"/>
    <p:sldId id="559" r:id="rId63"/>
    <p:sldId id="553" r:id="rId64"/>
    <p:sldId id="555" r:id="rId65"/>
    <p:sldId id="560" r:id="rId66"/>
    <p:sldId id="561" r:id="rId67"/>
    <p:sldId id="562" r:id="rId68"/>
    <p:sldId id="563" r:id="rId69"/>
    <p:sldId id="602" r:id="rId70"/>
    <p:sldId id="565" r:id="rId71"/>
    <p:sldId id="566" r:id="rId72"/>
    <p:sldId id="568" r:id="rId73"/>
    <p:sldId id="567" r:id="rId74"/>
    <p:sldId id="571" r:id="rId75"/>
    <p:sldId id="572" r:id="rId76"/>
    <p:sldId id="730" r:id="rId77"/>
    <p:sldId id="731" r:id="rId78"/>
    <p:sldId id="732" r:id="rId79"/>
    <p:sldId id="733" r:id="rId80"/>
    <p:sldId id="734" r:id="rId81"/>
    <p:sldId id="573" r:id="rId82"/>
    <p:sldId id="574" r:id="rId83"/>
    <p:sldId id="702" r:id="rId84"/>
    <p:sldId id="703" r:id="rId85"/>
    <p:sldId id="704" r:id="rId86"/>
    <p:sldId id="705" r:id="rId87"/>
    <p:sldId id="706" r:id="rId88"/>
    <p:sldId id="735" r:id="rId89"/>
    <p:sldId id="707" r:id="rId90"/>
    <p:sldId id="708" r:id="rId91"/>
    <p:sldId id="709" r:id="rId92"/>
    <p:sldId id="710" r:id="rId93"/>
    <p:sldId id="711" r:id="rId94"/>
    <p:sldId id="712" r:id="rId95"/>
    <p:sldId id="713" r:id="rId96"/>
    <p:sldId id="716" r:id="rId97"/>
    <p:sldId id="718" r:id="rId98"/>
    <p:sldId id="719" r:id="rId99"/>
    <p:sldId id="720" r:id="rId100"/>
    <p:sldId id="721" r:id="rId101"/>
    <p:sldId id="722" r:id="rId102"/>
    <p:sldId id="723" r:id="rId103"/>
    <p:sldId id="724" r:id="rId104"/>
    <p:sldId id="725" r:id="rId105"/>
    <p:sldId id="726" r:id="rId106"/>
    <p:sldId id="727" r:id="rId107"/>
    <p:sldId id="728" r:id="rId108"/>
    <p:sldId id="729" r:id="rId109"/>
    <p:sldId id="598" r:id="rId110"/>
    <p:sldId id="658" r:id="rId111"/>
    <p:sldId id="659" r:id="rId112"/>
    <p:sldId id="660" r:id="rId113"/>
    <p:sldId id="661" r:id="rId114"/>
    <p:sldId id="524" r:id="rId115"/>
    <p:sldId id="688" r:id="rId1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93950" autoAdjust="0"/>
  </p:normalViewPr>
  <p:slideViewPr>
    <p:cSldViewPr showGuides="1">
      <p:cViewPr varScale="1">
        <p:scale>
          <a:sx n="62" d="100"/>
          <a:sy n="62" d="100"/>
        </p:scale>
        <p:origin x="672" y="5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33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commentAuthors" Target="commentAuthors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06.09.2022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06.09.2022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Žádné další požadavky na akreditaci kurzů nejsou.</a:t>
            </a: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Relevantnost dalšího vzdělávání bude hodnocena v rámci standardů kvality</a:t>
            </a: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Oblast personálního zabezpečení, kritérium</a:t>
            </a:r>
          </a:p>
          <a:p>
            <a:pPr eaLnBrk="1" hangingPunct="1"/>
            <a:r>
              <a:rPr lang="cs-CZ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Kvalita dalšího vzdělávání pečujících osob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Poskytovatel zjišťuje potřeby pečujících osob v oblasti dalšího vzdělávání s ohledem na skladbu dětí. Pečující osoby se účastní vzdělávání, které směřuje k respektu potřeb dětí a které reaguje na aktuální témata v oblasti výchovy a péče o dítě.</a:t>
            </a:r>
            <a:endParaRPr lang="cs-CZ" altLang="cs-CZ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2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Vyhláška je v legislativním procesu, bude dána k dispozici </a:t>
            </a:r>
            <a:r>
              <a:rPr lang="cs-CZ" altLang="cs-CZ" b="0">
                <a:latin typeface="Arial" panose="020B0604020202020204" pitchFamily="34" charset="0"/>
              </a:rPr>
              <a:t>ve finálním znění.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Standardy kvality kontroluje MPSV, vyhláška je v legislativním procesu, následně budou připravena metodická doporučení.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Výživové normy MPSV jsou pro děti do 3. narozenin bez překryvu</a:t>
            </a:r>
            <a:r>
              <a:rPr lang="cs-CZ" altLang="cs-CZ" b="0" dirty="0">
                <a:latin typeface="Arial" panose="020B0604020202020204" pitchFamily="34" charset="0"/>
              </a:rPr>
              <a:t>, vychází v maximální možné míře z výživových norem daných vyhláškou č. 107/2005 Sb., o školním stravování. Dodržování výživových norem se kontroluje v souvislosti s příspěvkem.</a:t>
            </a:r>
            <a:endParaRPr lang="cs-CZ" altLang="cs-CZ" sz="1200" b="0" u="none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049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požární ochrana – </a:t>
            </a:r>
            <a:r>
              <a:rPr lang="cs-CZ" altLang="cs-CZ" b="0" dirty="0">
                <a:latin typeface="Arial" panose="020B0604020202020204" pitchFamily="34" charset="0"/>
              </a:rPr>
              <a:t>doklad o splnění podmínek je novou podmínkou pro získání oprávnění poskytovat službu péče o dítě v DS. </a:t>
            </a: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GŘ HZS připravuje novelu vyhlášky, kde budou podmínky reflektovat věk a počet dětí.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2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MŠMT </a:t>
            </a:r>
            <a:r>
              <a:rPr lang="cs-CZ" altLang="cs-CZ" b="0" dirty="0">
                <a:latin typeface="Arial" panose="020B0604020202020204" pitchFamily="34" charset="0"/>
              </a:rPr>
              <a:t>vyhlašuje normativ do konce ledna roku, na který náleží, zveřejněn je zpravidla okolo 28.1. (žádost o příspěvek na DS se podává během ledna, tj. do 31.1.) – normativ odpovídá dle školského zákona výdajům na 1 dítě ve veřejné MŠ v předchozím roce, tím je zajištěna odpovídající valorizace.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Příspěvek na provoz DS má </a:t>
            </a:r>
            <a:r>
              <a:rPr lang="cs-CZ" altLang="cs-CZ" b="1" dirty="0">
                <a:latin typeface="Arial" panose="020B0604020202020204" pitchFamily="34" charset="0"/>
              </a:rPr>
              <a:t>2 složky – 2 normativy</a:t>
            </a:r>
          </a:p>
          <a:p>
            <a:pPr marL="228600" indent="-228600" eaLnBrk="1" hangingPunct="1">
              <a:buAutoNum type="arabicPeriod"/>
            </a:pPr>
            <a:r>
              <a:rPr lang="cs-CZ" altLang="cs-CZ" b="0" dirty="0">
                <a:latin typeface="Arial" panose="020B0604020202020204" pitchFamily="34" charset="0"/>
              </a:rPr>
              <a:t>na mzdové prostředky, další vzdělávání pečujících a další provozní náklady</a:t>
            </a:r>
          </a:p>
          <a:p>
            <a:pPr marL="228600" indent="-228600" eaLnBrk="1" hangingPunct="1">
              <a:buAutoNum type="arabicPeriod"/>
            </a:pPr>
            <a:r>
              <a:rPr lang="cs-CZ" altLang="cs-CZ" b="0" dirty="0">
                <a:latin typeface="Arial" panose="020B0604020202020204" pitchFamily="34" charset="0"/>
              </a:rPr>
              <a:t>na výdaje spojené se stravováním dětí – děti starší 1 roku a dodržování výživových norem (děti do 3 let vyhláška MPSV, starší vyhláška 107/2005 Sb., o školním stravování)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Pro výpočet normativu na provoz se využívá normativ MŠMT  na neinvestiční výdaje mateřské školy</a:t>
            </a: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pro normativ na výdaje spojené se stravováním normativ pro  a školní jídelnu - výdejnu mateřské školy.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O příspěvek se žádá na každý rok zvlášť vždy </a:t>
            </a:r>
            <a:r>
              <a:rPr lang="cs-CZ" altLang="cs-CZ" b="1" dirty="0">
                <a:latin typeface="Arial" panose="020B0604020202020204" pitchFamily="34" charset="0"/>
              </a:rPr>
              <a:t>během ledna</a:t>
            </a:r>
            <a:r>
              <a:rPr lang="cs-CZ" altLang="cs-CZ" b="0" dirty="0">
                <a:latin typeface="Arial" panose="020B0604020202020204" pitchFamily="34" charset="0"/>
              </a:rPr>
              <a:t>, každý měsíc do 5. dne v měsíci se upřesňuje obsazená kapacita dle smluv.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Příspěvek pro dětské skupiny umožňuje flexibilitu, střídání dětí na kapacitním místě v průběhu roku, dne a týdne, proto se roční normativ MŠMT převádí na denní.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Vyplácí se ve třech splátkách. Pro zálohu na každou třetinu roku je vždy rozhodná obsazenost v 1. měsíci, resp. v posledním měsíci předchozí třetiny, tedy v měsíci lednu,  dubnu a srpnu. Následně se přepočítá dle skutečnosti.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Vždy do 5. dne v měsíci se vyplní obsazenost dle uzavřených smluv za předchozí měsíc. 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Administrace bude velmi jednoduchá, v případě, že nebude docházet ke změnám, se vyplní smlouvy jedenkrát a poté se jen potvrdí, že nedošlo ke změně.</a:t>
            </a:r>
          </a:p>
          <a:p>
            <a:pPr marL="0" indent="0" eaLnBrk="1" hangingPunct="1">
              <a:buNone/>
            </a:pPr>
            <a:endParaRPr lang="cs-CZ" altLang="cs-CZ" b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0" dirty="0">
                <a:latin typeface="Arial" panose="020B0604020202020204" pitchFamily="34" charset="0"/>
              </a:rPr>
              <a:t>Zároveň se splátkou dojde k přeúčtování vratky či nedoplatku za předchozí třetinu roku. Na konci roku dojde k vypořádání.</a:t>
            </a:r>
          </a:p>
          <a:p>
            <a:pPr eaLnBrk="1" hangingPunct="1"/>
            <a:endParaRPr lang="cs-CZ" altLang="cs-CZ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Valorizace stropu </a:t>
            </a:r>
            <a:r>
              <a:rPr lang="cs-CZ" altLang="cs-CZ" b="0" dirty="0">
                <a:latin typeface="Arial" panose="020B0604020202020204" pitchFamily="34" charset="0"/>
              </a:rPr>
              <a:t>pro příspěvek rodičů </a:t>
            </a:r>
            <a:r>
              <a:rPr lang="cs-CZ" altLang="cs-CZ" b="1" dirty="0">
                <a:latin typeface="Arial" panose="020B0604020202020204" pitchFamily="34" charset="0"/>
              </a:rPr>
              <a:t>– </a:t>
            </a:r>
            <a:r>
              <a:rPr lang="cs-CZ" altLang="cs-CZ" b="0" dirty="0">
                <a:latin typeface="Arial" panose="020B0604020202020204" pitchFamily="34" charset="0"/>
              </a:rPr>
              <a:t>když se úhrnný index spotřebitelských cen zvýší o 5 %, vláda nařízením </a:t>
            </a:r>
            <a:r>
              <a:rPr lang="cs-CZ" altLang="cs-CZ" b="0" u="none" dirty="0">
                <a:latin typeface="Arial" panose="020B0604020202020204" pitchFamily="34" charset="0"/>
              </a:rPr>
              <a:t>zvýší</a:t>
            </a:r>
            <a:r>
              <a:rPr lang="cs-CZ" altLang="cs-CZ" b="0" dirty="0">
                <a:latin typeface="Arial" panose="020B0604020202020204" pitchFamily="34" charset="0"/>
              </a:rPr>
              <a:t> (vždy k 1. lednu) podle skutečného nárůstu, např. 8 %.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Je možné poskytovat službu péče o dítě v DS a nežádat příspěvek, pak se nevztahuje ustanovení o stropu úhrady, ani výživové normy.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6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Stávající poskytovatelé dokládají jen požadavky požární ochrany, případně DS jednoho poskytovatele stanovisko KHS.</a:t>
            </a: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Rámcový popis majetkového zajištění a financování bude v obdobném rozsahu jako pro školský rejstřík – dokument nemá závaznou podobu, bude vytvořeno doporučení</a:t>
            </a:r>
          </a:p>
        </p:txBody>
      </p:sp>
    </p:spTree>
    <p:extLst>
      <p:ext uri="{BB962C8B-B14F-4D97-AF65-F5344CB8AC3E}">
        <p14:creationId xmlns:p14="http://schemas.microsoft.com/office/powerpoint/2010/main" val="3950459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Do evidence se neoznamuje přerušení poskytování, tj. poskytovatel splňuje stále všechny podmínky dle § 5, jen např. během vánočních prázdnin přeruší provoz. </a:t>
            </a:r>
          </a:p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V případě čerpání příspěvku se přerušení oznamuje do IT aplikace v souvislosti s příspěvkem</a:t>
            </a: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Jiné je pozastavení oprávnění – může být také na žádost poskytovatele, např. se bude stěhovat a několik dní by nesplňoval podmínku právního titulu k prostorám, nebo z důvodu rekonstrukce hygienické požadavky. </a:t>
            </a: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  <a:p>
            <a:r>
              <a:rPr lang="cs-CZ" altLang="cs-CZ" sz="1200" dirty="0">
                <a:latin typeface="Arial" panose="020B0604020202020204" pitchFamily="34" charset="0"/>
              </a:rPr>
              <a:t>Okamžité přerušení z moci úřední je ve výjimečných případech při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porušení povinnosti podle tohoto zákona způsobem, který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může ohrozit život nebo zdraví dětí nebo pečujících osob</a:t>
            </a:r>
          </a:p>
          <a:p>
            <a:endParaRPr lang="cs-CZ" alt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63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31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Pozastavení oprávnění: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ztráta právního titulu k prostorám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zajištění hygienických požadavků na prostory a provoz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zajištění technických požadavků na stavby a požadavků požární ochrany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vedení evidence – </a:t>
            </a:r>
            <a:r>
              <a:rPr lang="cs-CZ" sz="12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bylo 20 000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uzavřené pojištění – </a:t>
            </a:r>
            <a:r>
              <a:rPr lang="cs-CZ" sz="12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bylo 30 000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vedení smluv s rodiči – </a:t>
            </a:r>
            <a:r>
              <a:rPr lang="cs-CZ" sz="12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bylo 30 000</a:t>
            </a: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3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31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Další změny oproti stávajícímu zákonu:</a:t>
            </a:r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není přestupkem se sankcí, ale vede k pozastavení oprávnění: vedení evidence dětí (bylo 20 000 Kč), pojištění (bylo 30 000 Kč); vedení smluv s rodiči (bylo 20 000 Kč),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zpracování a zpřístupnění vnitřních pravidel (bylo 30 000 Kč – nyní součástí standardů – nesplnění nápravného opatření až 100 000 Kč)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nově zdravotní dokumentaci (dětí i pečujících osob) kontroluje KHS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nový doklad o vazbě na trh práce u rodiče v rámci kontroly čerpání příspěvku, </a:t>
            </a:r>
          </a:p>
          <a:p>
            <a:pPr lvl="0"/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31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16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62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59B518D-D39F-4147-A7B3-202469D3B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A0D90-FAF0-46E8-8CA7-FE094930BE3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8C002DA-BDFD-4AF0-811B-F4EACC6E8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A2128B0-E473-4763-8C4F-E4973ECC9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DF557BC-57FC-4157-BDE9-5432D9CA5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19CE0-6CD2-475F-A03E-0D3921F3F65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D5DA53-440D-4D18-AA4B-C24C26EAF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D07D1AB-8CB8-429E-87E7-60B44A49B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PREZIDENT SBIRKA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0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Není nutné, aby všichni vyslali žádost o změnu v říjnu 2021, ale ani čekat hromadně na září 2024</a:t>
            </a:r>
          </a:p>
          <a:p>
            <a:pPr eaLnBrk="1" hangingPunct="1"/>
            <a:r>
              <a:rPr lang="cs-CZ" altLang="cs-CZ" sz="1200" dirty="0">
                <a:latin typeface="Arial" panose="020B0604020202020204" pitchFamily="34" charset="0"/>
              </a:rPr>
              <a:t>V zákoně jsou slova „dětská skupina“, není možné nahradit zkratkou „DS“, není určeno, že by musel název začínat slovy „dětská skupina“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663302F-D008-471D-AEBD-69C0B4B41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AB78B-9178-4F12-95B9-28D6962024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3640CA-93B6-49E3-B822-921829E3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E25B0F-39DB-46B1-9D42-910836BB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1200" b="1" dirty="0">
                <a:latin typeface="Arial" panose="020B0604020202020204" pitchFamily="34" charset="0"/>
              </a:rPr>
              <a:t>Dítě ve věku do 1. narozenin </a:t>
            </a:r>
            <a:r>
              <a:rPr lang="cs-CZ" altLang="cs-CZ" sz="1200" dirty="0">
                <a:latin typeface="Arial" panose="020B0604020202020204" pitchFamily="34" charset="0"/>
              </a:rPr>
              <a:t>– původně nastavení dle mikrojeslí, ale došlo ke změně – rozvolnění - podmínka je obecná, neváže se na speciální oprávnění ani kapacitu zapsanou v evidenci, týká se aktuální péče – pro účely příspěvku aplikace neumožní zapsat více dětí nebo děti starší 4 let, pokud v daný čas je zapsáno dítě mladší 1 roku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latin typeface="Arial" panose="020B0604020202020204" pitchFamily="34" charset="0"/>
              </a:rPr>
              <a:t>netýká se jen poskytovatelů s kapacitou 4,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cs-CZ" altLang="cs-CZ" sz="1200" dirty="0">
                <a:latin typeface="Arial" panose="020B0604020202020204" pitchFamily="34" charset="0"/>
              </a:rPr>
              <a:t>ani jen poskytovatele, kterým je FO nepodnikající, tj. pečující osoba poskytující službu péče o dítě v DS o kapacitě nejvýše 4 dětí – tento poskytovatel zároveň může poskytovat službu bez omezení věku</a:t>
            </a: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3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Nové podmínky u kvalifikace - lhůty: </a:t>
            </a: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podmínka ohledně 1 pečující osoby se zdravotním vzděláním nebo novou PK Chůva a pedagoga na 20 hod. týdně je účinná </a:t>
            </a:r>
            <a:r>
              <a:rPr lang="cs-CZ" altLang="cs-CZ" b="1" dirty="0">
                <a:latin typeface="Arial" panose="020B0604020202020204" pitchFamily="34" charset="0"/>
              </a:rPr>
              <a:t>od 1. července 2022; </a:t>
            </a:r>
          </a:p>
          <a:p>
            <a:pPr eaLnBrk="1" hangingPunct="1"/>
            <a:r>
              <a:rPr lang="cs-CZ" altLang="cs-CZ" b="0" dirty="0">
                <a:latin typeface="Arial" panose="020B0604020202020204" pitchFamily="34" charset="0"/>
              </a:rPr>
              <a:t>poskytovatel zapsaný do 30. září 2021 musí splnit nové podmínky ohledně odborné způsobilosti do </a:t>
            </a:r>
            <a:r>
              <a:rPr lang="cs-CZ" altLang="cs-CZ" b="1" dirty="0">
                <a:latin typeface="Arial" panose="020B0604020202020204" pitchFamily="34" charset="0"/>
              </a:rPr>
              <a:t>1. října 2024</a:t>
            </a:r>
            <a:r>
              <a:rPr lang="cs-CZ" altLang="cs-CZ" b="0" dirty="0">
                <a:latin typeface="Arial" panose="020B0604020202020204" pitchFamily="34" charset="0"/>
              </a:rPr>
              <a:t>, pedagoga na 20 hod. týdně do </a:t>
            </a:r>
            <a:r>
              <a:rPr lang="cs-CZ" altLang="cs-CZ" b="1" dirty="0">
                <a:latin typeface="Arial" panose="020B0604020202020204" pitchFamily="34" charset="0"/>
              </a:rPr>
              <a:t>1. října 2026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Pedagogem se myslí kterákoli z možností uvedených v oblasti pedagogické</a:t>
            </a:r>
            <a:r>
              <a:rPr lang="cs-CZ" altLang="cs-CZ" b="0" dirty="0">
                <a:latin typeface="Arial" panose="020B0604020202020204" pitchFamily="34" charset="0"/>
              </a:rPr>
              <a:t>, tedy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odborná kvalifikace učitele mateřské školy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učitele prvního stupně základní školy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speciálního pedagoga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vychovatele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asistenta pedagoga podle § 20 odst. 1 zákona o pedagogických pracovnících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Minimální způsob, jak získat odbornost asistenta pedagoga je mít střední vzdělání s maturitou a studium pro asistenty pedagoga (je ještě druhý typ asistenta, ten spočívá v „pomocných pracích“ a nemusí mít maturitu, pro DS neplatí)</a:t>
            </a:r>
            <a:endParaRPr lang="cs-CZ" altLang="cs-CZ" b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b="1" i="0" dirty="0">
                <a:latin typeface="Arial" panose="020B0604020202020204" pitchFamily="34" charset="0"/>
              </a:rPr>
              <a:t>§ 20 odst. 1 z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ákona č. 563/2004 Sb., o pedagogických pracovnících </a:t>
            </a:r>
          </a:p>
          <a:p>
            <a:pPr>
              <a:spcBef>
                <a:spcPts val="0"/>
              </a:spcBef>
            </a:pPr>
            <a:endParaRPr lang="cs-CZ" altLang="cs-CZ" b="1" i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Asistent pedagoga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(1) Asistent pedagoga, který vykonává přímou pedagogickou činnost ve třídě, ve které se vzdělávají děti nebo žáci se speciálními vzdělávacími potřebami18), nebo ve škole zajišťující vzdělávání dětí a žáků formou individuální integrace19), získává odbornou kvalifikaci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a) vysokoškolským vzděláním získaným studiem v akreditovaném studijním programu v oblasti pedagogických věd,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b) vysokoškolským vzděláním získaným studiem jiného akreditovaného studijního programu než podle písmene a) a</a:t>
            </a:r>
          </a:p>
          <a:p>
            <a:pPr>
              <a:spcBef>
                <a:spcPts val="0"/>
              </a:spcBef>
            </a:pPr>
            <a:endParaRPr lang="cs-CZ" altLang="cs-CZ" b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1. vzděláním v programu celoživotního vzdělávání uskutečňovaném vysokou školou a zaměřeném na pedagogiku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2. studiem pedagogiky, nebo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3. absolvováním vzdělávacího programu pro asistenty pedagoga uskutečňovaného vysokou školou nebo zařízením pro další vzdělávání pedagogických pracovníků (dále jen „studium pro asistenty pedagoga“),</a:t>
            </a:r>
          </a:p>
          <a:p>
            <a:pPr>
              <a:spcBef>
                <a:spcPts val="0"/>
              </a:spcBef>
            </a:pPr>
            <a:endParaRPr lang="cs-CZ" altLang="cs-CZ" b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c) vyšším odborným vzděláním získaným ukončením akreditovaného vzdělávacího programu vyšší odborné školy v oboru vzdělání s pedagogickým zaměřením,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d) vyšším odborným vzděláním získaným ukončením jiného akreditovaného vzdělávacího programu než podle písmene c) a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1. vzděláním v programu celoživotního vzdělávání uskutečňovaném vysokou školou a zaměřeném na pedagogiku,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2. studiem pedagogiky, nebo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3. studiem pro asistenty pedagoga,</a:t>
            </a:r>
          </a:p>
          <a:p>
            <a:pPr>
              <a:spcBef>
                <a:spcPts val="0"/>
              </a:spcBef>
            </a:pPr>
            <a:endParaRPr lang="cs-CZ" altLang="cs-CZ" b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e) středním vzděláním s maturitní zkouškou získaným ukončením vzdělávacího programu středního vzdělávání v oboru vzdělání s pedagogickým zaměřením, nebo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f) středním vzděláním s maturitní zkouškou získaným ukončením jiného vzdělávacího programu středního vzdělávání než podle písmene e) a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1. vzděláním v programu celoživotního vzdělávání uskutečňovaném vysokou školou a zaměřeném na pedagogiku,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2. studiem pedagogiky, nebo</a:t>
            </a:r>
          </a:p>
          <a:p>
            <a:pPr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3. studiem pro asistenty pedagoga.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b="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35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A4BB9C0-BC32-4484-8B21-1247A7B86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C3E6-5EEC-4480-8C75-A76EE6931ED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4864002-37A9-4D81-A105-CB372B7E5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CAC17-557F-433C-94B0-F4378715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u="sng" dirty="0">
                <a:latin typeface="Arial" panose="020B0604020202020204" pitchFamily="34" charset="0"/>
              </a:rPr>
              <a:t>ZMĚNA u počtu 13-24 dětí: </a:t>
            </a:r>
            <a:r>
              <a:rPr lang="cs-CZ" altLang="cs-CZ" sz="1200" dirty="0">
                <a:latin typeface="Arial" panose="020B0604020202020204" pitchFamily="34" charset="0"/>
              </a:rPr>
              <a:t>původně minimálně 2 pečující osoby, pokud bylo v kolektivu dítě mladší 2 let, pak 3;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>
                <a:latin typeface="Arial" panose="020B0604020202020204" pitchFamily="34" charset="0"/>
              </a:rPr>
              <a:t>v projektech ESF zavedeny 3 pečující osoby u větších skupin bez ohledu na věk dětí, tj. většina již dodržuje dobrovolně</a:t>
            </a: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61F0F-71AF-4F09-A701-913DA454F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9469E9-0EF2-4879-92E9-98E239F50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24FB5E-B49A-493C-BDAB-AEB92408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1A9E6-3BF0-424D-AF6B-2DD9D63F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57FD1A-A23B-444D-A5BD-D24D0C13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E9E55-F358-456A-92D5-E086E7A9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5524D-52C6-4AD4-A826-740E848B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6F482-7645-41DF-99CA-1A6BFD81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73734-48AF-41BF-97F3-93FD4934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1395E3-9A97-48FA-96FB-5710D018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24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7E65E-D6F7-4200-A5B7-AC0E6EEC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A7552C-4741-4BEA-AD44-1FBAE703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E5A2B-15AE-4C32-A486-B493E380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E91D5A-1844-44B3-AB92-5A0C32E5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3C9CCD-2907-4F7A-A518-A15E050F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7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50CE-47D4-4C37-9F3D-DF6376C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AA494-3471-43BA-8737-0E200DED3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479D6E-9F02-41D5-893E-B968CF7D7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2D9BD3-87AE-4DAE-B6CA-6D6061D0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8489B3-AC20-4DC8-A9A1-E5A5E4A2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E3763E-D10B-4B7C-87B8-59DF71FE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7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B5CDC-507D-4A23-86C9-C6FD2729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70237E-CEC0-4EDB-82E5-0E108D47C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9271C4-B41E-4DC0-8C6A-F3FCC46BD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CEDDA8-80A0-4F7A-9CBA-3BE43A95C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8A3F81-1E71-4F4B-856F-E91981646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8D9488-9E90-4F35-98A5-8D0E20BE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59D8C-EB1F-4F2D-82D0-83FBF184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95CEF7-A0DF-4DED-8B06-4A516C49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5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3B588-C102-4366-9B0F-675C615B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935630-9383-4CEE-9D82-71509AB3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488E56-F757-4EE1-84E7-AA5B98EF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0EC758-5A86-41BC-93E1-30F5D37C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1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FEED5D-8B94-4A03-94DA-068AADD8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9B6831-C53A-4115-8ECF-6E8CE77F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B91EDF-F496-4097-8694-5A263A5E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30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729F2-7403-4FD8-8151-55DFBB32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BC18A-EB8D-42D8-B8EA-7C21E694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40BF5B-3105-4A9C-A088-619C2BE8C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43A392-1FBC-41EB-9078-4FC7889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0DDF3A-AB19-43DC-9692-1B0E3524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65621-FDD0-4E68-A677-0243B432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95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36C51-BC4F-4FB1-A833-EB1C1CD2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FE8417-86E3-43B7-898A-9461C7B8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FBB0C7-5B47-46E1-B196-0B666B52B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63580F-55C9-446D-8A84-5D0C44F9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FBB40A-91FF-414F-9A33-3FD34E6E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796311-5F00-459F-A94F-A1DB3B91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54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F3FFF-40E9-4B39-A9C9-0BB5E3F9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874FAC-1776-499E-AA57-3CED4CDB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A5FE74-D6A0-4FE5-B700-03259CA1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BD1DD8-1AC2-4D9B-B8B0-CDC6BB9C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0990C-55CE-46DF-ADAB-22A7F18F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0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E4E977-1760-42BA-9733-BE9A2393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58E68-B726-45FB-B6A4-6AC15E967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1EBE7A-B47B-4FC0-8FD9-CD67E6A1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44ECD-341C-43F0-9D64-85EA5B2A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5D5251-CBBA-4726-B65F-73E2BA73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016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98B66-9F8F-4FD7-84F0-DB113C199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52709-C7D4-4C67-8104-54BBB2A44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2FAAB-A3AC-4401-8951-E196DBC44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5C1F-FDE9-478E-BEF1-9B1CD49640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95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4D6C04-A23C-4FA9-A9B5-495CAFC9A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1F93F9-04CB-4990-90C7-34A915EBC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A70EA-C84B-4B1C-BF5C-B63FC083E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381A-54FD-4AAB-9CA2-BA15C523BC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6538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D0E91D-EBCF-4F2F-83FC-36CBB0E90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1A604-BD8B-4358-BB9F-78EDE24CD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9DF024-B492-4F77-ACB8-D03A00718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9867-0DFF-4591-8C36-8E895249E4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416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F4327-C4CA-49F9-A6E8-C077B6AE5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12A2A-FE4A-428A-804F-2F2C6AC9E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00EBD-218A-4896-8E71-C5D1F286B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558B-DF90-4D16-8A6B-AA8BA6A62E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5297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943DF1-F134-4240-856C-BB4964FCE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ED8BC-AD32-4ED1-A094-0445FCC62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80C773-CAB4-4D13-8601-875E8E7E3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02A7-E299-4F6D-9C50-EED453F7F3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5911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7F8538-7A0D-423C-A104-3185115D9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B2C591-A422-4176-8384-1FFBC6F8E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4C06B6-4C28-4B2A-9263-61F47C210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DD01-E23F-4343-B5AE-87986AB50F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8879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194AF8-6375-4546-AAF9-E20AA482D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64AF59-C324-4A18-B2B7-CF8D030B2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1F3C6D-487E-4476-86E1-538E2421B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94BE-0B8A-4434-8CE6-08AEA47AEC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101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5C387-B6E7-4511-9BF8-1F2296EC7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C293D-B510-4AE6-A0B2-F8B8FC48E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33B93-F8F0-4BEC-9017-16352CD02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0CAC-7BA5-402B-AA8C-DA0AB0915D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88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6FA7D-BEBE-4F9B-A2B7-4BAFDD385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B0114-972F-45F6-B081-89C08BDCB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6B47D-F0D8-4D9B-8538-EDC7C04A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5A82-A8DE-439D-A82F-90BB4DDAFF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0041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E4B55-640E-43AE-B6FD-23E158A95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AFBAC-31D8-4692-A2B0-046CC5BEF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981E2B-AD7E-4FB5-813F-7BF1C35E6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3366-72B7-46B1-ABB4-9D3477774A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942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6840F-53AD-4614-A71E-DAA1C8430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D2FD1-13DD-4D51-8B0A-4A8904F24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611509-CF98-41FC-B3EC-139F5BE61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01DA-E0E9-443F-A34E-E29819AE07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7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5CD8842-FB5E-4AA7-A630-65C8C801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9236C2-18FF-4AC0-9BAE-36DFFF929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0A8BFD-EB92-40E2-9511-C53FDB49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25A3-4D8F-4982-9FDC-4E5BD76C0000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D4810D-53F3-478A-A979-2B763AECC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574D14-F3F6-4D8B-84BB-B01BF87AE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8EF8-AF68-46BF-AF4F-E2155DC21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5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D81939-FCC8-4CA0-ACB6-7F15612D5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FEE50E-AFF9-4EA2-95D3-3D6F8EA5B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7F52FF-DDF3-4BF5-9361-5FDEA414A8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B9BF22-140E-42A3-9971-D2EC4FAAB7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CE6075-89F8-445F-8FC0-65AD3152F9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019571A-F46E-4B87-9A5F-73576677C3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732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etske-skupiny" TargetMode="External"/><Relationship Id="rId2" Type="http://schemas.openxmlformats.org/officeDocument/2006/relationships/hyperlink" Target="http://www.esfcr.cz/vyzva-XXX-op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vidence.mpsv.cz/eEDS/index.php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837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psv.cz/web/cz/zadost-o-udeleni-opravneni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1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91586" y="2204804"/>
            <a:ext cx="6876424" cy="3240360"/>
          </a:xfrm>
        </p:spPr>
        <p:txBody>
          <a:bodyPr anchor="ctr"/>
          <a:lstStyle/>
          <a:p>
            <a:pPr algn="ctr"/>
            <a:r>
              <a:rPr lang="cs-CZ" sz="3200" dirty="0"/>
              <a:t>Vytvoření kapacit nových dětských skupin v ČR mimo hl. m. Prahu a V </a:t>
            </a:r>
            <a:r>
              <a:rPr lang="cs-CZ" sz="3200" dirty="0" err="1"/>
              <a:t>praze</a:t>
            </a:r>
            <a:br>
              <a:rPr lang="cs-CZ" sz="3200" dirty="0"/>
            </a:br>
            <a:r>
              <a:rPr lang="cs-CZ" sz="3200" dirty="0"/>
              <a:t>(výzvy 141 a 142)</a:t>
            </a:r>
            <a:br>
              <a:rPr lang="cs-CZ" sz="1100" dirty="0"/>
            </a:br>
            <a:br>
              <a:rPr lang="cs-CZ" sz="1100" dirty="0"/>
            </a:br>
            <a:r>
              <a:rPr lang="cs-CZ" sz="2400" b="0" cap="none" dirty="0"/>
              <a:t>Seminář pro příjemce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D7F5C-EC3C-4E42-BBF2-BB14848A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2382"/>
            <a:ext cx="7886700" cy="439759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se splnění požadavků požární ochrany prokazuje </a:t>
            </a:r>
            <a:r>
              <a:rPr lang="cs-CZ" sz="1800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závazným stanoviskem místně příslušného Hasičského záchranného sboru kraje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jako dotčeného orgánu na úseku požární ochrany u 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staveb kategorie II a III.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souvislosti s procesem novelizace vyhlášky č. 23/2008 Sb., o technických podmínkách požární ochrany staveb, ve znění vyhlášky č. 268/2011Sb., 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dojde k úpravě těchto podmínek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 ohledem na uvedené přechodné ustanovení v zákoně č. 247/2014 Sb., bude optimální splnění této podmínky řešit v souvislosti s novelou vyhlášky. V oblasti požárních předpisů je možné kontaktovat MV – GŘ HZS ČR, do jejichž gesce tyto předpisy spadají, případně Hasičský záchranný sbor příslušného kraje.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5076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  <a:br>
              <a:rPr lang="cs-CZ" dirty="0"/>
            </a:br>
            <a:r>
              <a:rPr lang="cs-CZ" dirty="0"/>
              <a:t>Způsobilé výdaje - Požadováno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Kliknout na NAPLNIT DATA ZE SOUPISKY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8081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  <a:br>
              <a:rPr lang="cs-CZ" dirty="0"/>
            </a:br>
            <a:r>
              <a:rPr lang="cs-CZ" dirty="0"/>
              <a:t>Částka na krytí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0000"/>
            <a:ext cx="8136456" cy="4320000"/>
          </a:xfrm>
        </p:spPr>
        <p:txBody>
          <a:bodyPr/>
          <a:lstStyle/>
          <a:p>
            <a:r>
              <a:rPr lang="cs-CZ" dirty="0"/>
              <a:t>Část viditelná jen u ex-ante financování.</a:t>
            </a:r>
          </a:p>
          <a:p>
            <a:r>
              <a:rPr lang="cs-CZ" dirty="0"/>
              <a:t>Vyplní se šedé pole NEINVESTIČNÍ.</a:t>
            </a:r>
          </a:p>
          <a:p>
            <a:r>
              <a:rPr lang="cs-CZ" dirty="0"/>
              <a:t>Vyplní se částka na </a:t>
            </a:r>
            <a:r>
              <a:rPr lang="cs-CZ" b="1" dirty="0"/>
              <a:t>další fázi realizace</a:t>
            </a:r>
            <a:r>
              <a:rPr lang="cs-CZ" dirty="0"/>
              <a:t>. Výpočet musí být v souladu se Specifickou částí pravidel pro žadatele a příjemce.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8199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Čestné prohlášení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Vybrat ze seznamu vhodnou variantu a vyjádřit souhlas.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884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– finalizace -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  <a:p>
            <a:pPr lvl="1"/>
            <a:r>
              <a:rPr lang="cs-CZ" dirty="0"/>
              <a:t>Případné chyby nesmí být označeny červeně. </a:t>
            </a:r>
          </a:p>
          <a:p>
            <a:pPr lvl="1"/>
            <a:r>
              <a:rPr lang="cs-CZ" dirty="0"/>
              <a:t>Chyby označené černou barvou nebrání v podání ŽoP, ovšem doporučujeme zkontrolovat.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2321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br>
              <a:rPr lang="cs-CZ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Monitorování podpořených osob v IS ESF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pPr algn="just"/>
            <a:r>
              <a:rPr lang="cs-CZ" dirty="0">
                <a:hlinkClick r:id="rId2"/>
              </a:rPr>
              <a:t>https://esf2014.esfcr.cz</a:t>
            </a:r>
            <a:r>
              <a:rPr lang="cs-CZ" dirty="0"/>
              <a:t> – dostupné prostřednictví www.esfcr.cz.</a:t>
            </a:r>
          </a:p>
          <a:p>
            <a:pPr algn="just"/>
            <a:r>
              <a:rPr lang="cs-CZ" dirty="0"/>
              <a:t>Pro vstup do systému nutná registrace na </a:t>
            </a:r>
            <a:r>
              <a:rPr lang="cs-CZ" dirty="0">
                <a:hlinkClick r:id="rId3"/>
              </a:rPr>
              <a:t>www.esfcr.cz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Notifikace o zřízení účtu zástupce příjemce (kontaktní osoba žadatele) bude/byla zaslána e-mailem.</a:t>
            </a:r>
          </a:p>
          <a:p>
            <a:pPr algn="just"/>
            <a:r>
              <a:rPr lang="cs-CZ" dirty="0"/>
              <a:t>Aktivační kód bude/byl zaslán do datové schránky uvedené v žádosti. </a:t>
            </a:r>
          </a:p>
          <a:p>
            <a:pPr algn="just"/>
            <a:r>
              <a:rPr lang="cs-CZ" dirty="0"/>
              <a:t>Přístup zřízený řídícím orgánem – kontaktní osoby. Další přístupy zřizuje kontaktní osoba sama.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Monitorování podpořených osob v IS ESF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pPr algn="just"/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dnů, jednotka se liší podle kategorie využité podpory).</a:t>
            </a:r>
          </a:p>
          <a:p>
            <a:pPr algn="just"/>
            <a:r>
              <a:rPr lang="cs-CZ" dirty="0"/>
              <a:t>Možné podpory (výběr z číselníku):</a:t>
            </a:r>
          </a:p>
          <a:p>
            <a:pPr lvl="1" algn="just"/>
            <a:r>
              <a:rPr lang="cs-CZ" dirty="0"/>
              <a:t>Oborové vzdělávání – výchova a vzdělávání (rekvalifikace)</a:t>
            </a:r>
          </a:p>
          <a:p>
            <a:pPr lvl="1" algn="just"/>
            <a:r>
              <a:rPr lang="cs-CZ" dirty="0"/>
              <a:t>Využití zařízení zajišťujícího péče o děti, které bylo finančně podpořeno z projektu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Monitorování podpořených osob v IS ESF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osob. Hodnoty se načítají z IS ESF, ale příjemce musí provést několik kroků, aby došlo k načtení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Zaevidování podpořené osoby do IS ESF;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Zadání podpory ke každé z podpořených osob;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Schválení seznamu podpořených osob;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Přepnutí na záložku seznam projektů – vypočítat indikátory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/>
            <a:r>
              <a:rPr lang="cs-CZ" dirty="0"/>
              <a:t>Vzory a pokyny k monitorování podpořených osob</a:t>
            </a:r>
            <a:endParaRPr lang="cs-CZ" dirty="0">
              <a:hlinkClick r:id="" action="ppaction://noaction"/>
            </a:endParaRPr>
          </a:p>
          <a:p>
            <a:pPr lvl="1" algn="just"/>
            <a:r>
              <a:rPr lang="cs-CZ" dirty="0">
                <a:hlinkClick r:id="" action="ppaction://noaction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 algn="just"/>
            <a:r>
              <a:rPr lang="pl-PL" dirty="0">
                <a:hlinkClick r:id="rId3"/>
              </a:rPr>
              <a:t>Pokyny pro evidenci rozsahu a typu podpory k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Monitorování podpořených osob v IS ESF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Příjemce sám nerozlišuje bagatelní a nebagatelní podporu. Rozlišení provádí systém IS ESF.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Podporu ke každému účastníkovi projektu je třeba do systému zanášet maximálně v intervalech dle délky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Do systému se uvádí každý ukončený typ podpory, byť by účastník v projektu dále pokračoval.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„Datum do“ na záložce se specifikací podpory: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datum ukončení uváděné podpory, byť by účastník v projektu dále pokračoval, je-li podpora ukončena v průběhu monitorovacího období.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096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br>
              <a:rPr lang="cs-CZ" dirty="0"/>
            </a:br>
            <a:r>
              <a:rPr lang="cs-CZ" dirty="0"/>
              <a:t>dotazy</a:t>
            </a:r>
            <a:br>
              <a:rPr lang="cs-CZ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14436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F022885-4653-46CA-BD43-469F5B3A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9136"/>
            <a:ext cx="7886700" cy="4240837"/>
          </a:xfrm>
        </p:spPr>
        <p:txBody>
          <a:bodyPr/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organizační složky státu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dokládá souhlas správce kapitoly státního rozpočtu podle rozpočtových pravidel, jíž je příslušná organizační složka státu součástí, s žádostí o udělení oprávnění; správci kapitoly státního rozpočtu se souhlas neuděluje (§ 5 odst. 1 písm. f)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státní příspěvkové organizace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nebo příspěvkové organizace zřízené územním samosprávním celkem souhlas zřizovatele nebo toho, kdo vůči ní plní funkci zřizovatele podle rozpočtových pravidel, s žádostí o udělení oprávnění (§ 5 odst. 1 písm. g)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7416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ESF 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CR:</a:t>
            </a:r>
          </a:p>
          <a:p>
            <a:r>
              <a:rPr lang="cs-CZ" dirty="0"/>
              <a:t>Klub pro výzvy na dětské skupiny</a:t>
            </a:r>
          </a:p>
          <a:p>
            <a:pPr lvl="1"/>
            <a:r>
              <a:rPr lang="cs-CZ" dirty="0"/>
              <a:t>Dotazy na fóru</a:t>
            </a:r>
          </a:p>
          <a:p>
            <a:r>
              <a:rPr lang="cs-CZ" dirty="0"/>
              <a:t>Texty výzev č.141 a 142 (</a:t>
            </a:r>
            <a:r>
              <a:rPr lang="cs-CZ" u="sng" dirty="0">
                <a:hlinkClick r:id="rId2"/>
              </a:rPr>
              <a:t>www.esfcr.cz/</a:t>
            </a:r>
            <a:r>
              <a:rPr lang="cs-CZ" u="sng" dirty="0" err="1">
                <a:hlinkClick r:id="rId2"/>
              </a:rPr>
              <a:t>vyzva</a:t>
            </a:r>
            <a:r>
              <a:rPr lang="cs-CZ" u="sng" dirty="0">
                <a:hlinkClick r:id="rId2"/>
              </a:rPr>
              <a:t>-XXX-</a:t>
            </a:r>
            <a:r>
              <a:rPr lang="cs-CZ" u="sng" dirty="0" err="1">
                <a:hlinkClick r:id="rId2"/>
              </a:rPr>
              <a:t>opz</a:t>
            </a:r>
            <a:r>
              <a:rPr lang="cs-CZ" u="sng" dirty="0"/>
              <a:t>)</a:t>
            </a:r>
            <a:endParaRPr lang="cs-CZ" dirty="0"/>
          </a:p>
          <a:p>
            <a:r>
              <a:rPr lang="cs-CZ" dirty="0"/>
              <a:t>Aktuální Obecná a Specifická část pravidel, šablony příloh, prezentace ze seminářů apod.</a:t>
            </a:r>
          </a:p>
          <a:p>
            <a:r>
              <a:rPr lang="cs-CZ" b="1" dirty="0">
                <a:hlinkClick r:id="rId3"/>
              </a:rPr>
              <a:t>https://www.esfcr.cz/detske-skupiny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Děkujeme Vám za pozornost a přejeme úspěšnou realizaci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15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F5FDF-A3EA-4CC5-9552-87CD9A20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66682"/>
          </a:xfrm>
        </p:spPr>
        <p:txBody>
          <a:bodyPr/>
          <a:lstStyle/>
          <a:p>
            <a:pPr algn="ctr"/>
            <a:r>
              <a:rPr lang="cs-CZ" dirty="0"/>
              <a:t>Způsoby podání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6DEA4-7247-40F4-BA54-C0589FE0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138"/>
            <a:ext cx="7886700" cy="3693524"/>
          </a:xfrm>
        </p:spPr>
        <p:txBody>
          <a:bodyPr>
            <a:normAutofit fontScale="92500" lnSpcReduction="10000"/>
          </a:bodyPr>
          <a:lstStyle/>
          <a:p>
            <a:r>
              <a:rPr lang="cs-CZ" sz="1950" dirty="0">
                <a:highlight>
                  <a:srgbClr val="00FFFF"/>
                </a:highlight>
              </a:rPr>
              <a:t>Listinná podoba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Originály či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ověřené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kopie jsou platné při doručení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poštou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či podáním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přes podatelnu MPSV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highlight>
                  <a:srgbClr val="00FFFF"/>
                </a:highlight>
              </a:rPr>
              <a:t>Elektronická podoba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 elektronická evidence DS nebo datová schránka MPSV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nutné aby obsahovaly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elektronický podpis osoby, která dokument vydala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 stanoviska KHS podpis ze strany KHS, u pojistné smlouvy či potvrzení o pojištění podpis ze strany pojišťovny, u žádosti o udělení oprávnění podpis ze strany žadatele, u rámcového popisu majetkového zajištění a financování též podpis ze strany žadatele) čímž je dokument považován za originál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nebo ověřit z listinných originálů převedením do elektronické podoby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dokumenty v elektronické podobě ověřené autorizovanou konverzí.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Autorizovanou konverzi dokumentu lze získat prostřednictvím služby Czech POINT.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25" b="1" dirty="0"/>
          </a:p>
        </p:txBody>
      </p:sp>
    </p:spTree>
    <p:extLst>
      <p:ext uri="{BB962C8B-B14F-4D97-AF65-F5344CB8AC3E}">
        <p14:creationId xmlns:p14="http://schemas.microsoft.com/office/powerpoint/2010/main" val="256837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BCE55-4CC5-4CDA-A140-868123C5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Časté nedostatky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EB4B5-A363-48C0-AC26-2F4A14B8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364706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arenR"/>
            </a:pP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Skeny a fotografie originálů dokumentů nejsou originály.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„Šatní lístky“ – potvrzení o uložení konvertovaného dokumentu: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nezasílejte šatní lístek, ale předmětný dokument.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Chybí podpis žádosti a rámcového podpisu.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Nájemní smlouva: chybí účel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provozování dětské skupiny,</a:t>
            </a: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nejméně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měsíční výpovědní lhůta, podpisy </a:t>
            </a:r>
            <a:r>
              <a:rPr lang="cs-CZ" sz="135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vlastníků dle výpisu z katastru nemovitostí.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Podnájemní smlouva: chybí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souhlas vlastníka nemovitosti </a:t>
            </a: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podnájmem a s poskytováním služby péče o dítě.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Platné pouze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Závazné stanovisko KHS o splnění hygienických požadavků na stravování, prostory a provoz, v nichž bude poskytována služba péče o dítě v dětské skupině</a:t>
            </a: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endParaRPr lang="cs-CZ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0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62ABC91-A982-4C2B-A2B7-42EE3201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0385"/>
            <a:ext cx="7886700" cy="4319588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7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Pojistná smlouva/potvrzení o pojištění: chybí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odpovědnost za újmu, explicitní uvedení, že je </a:t>
            </a:r>
            <a:r>
              <a:rPr lang="cs-CZ" sz="135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pojištěná dětská skupina dle zákona 247/2014 Sb</a:t>
            </a:r>
            <a:r>
              <a:rPr lang="cs-CZ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 startAt="7"/>
            </a:pPr>
            <a:r>
              <a:rPr lang="cs-CZ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Výpis z rejstříku trestů FO: nesmí být </a:t>
            </a:r>
            <a:r>
              <a:rPr lang="cs-CZ" sz="135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starší 3 měsíců.</a:t>
            </a:r>
            <a:endParaRPr lang="cs-CZ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arenR" startAt="7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Příspěvkové organizace: chybí souhlas zřizovatele s žádostí o udělení oprávnění.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 startAt="7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Platnost a účinnost smluv – musí být </a:t>
            </a:r>
            <a:r>
              <a:rPr lang="cs-CZ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platné a účinné v době zahájení provozu DS a zaslání na MPSV.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 startAt="7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Chybí  přílohy, které jsou uvedeny jako nedílné součásti smluv.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R" startAt="7"/>
            </a:pP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Doklad požární ochrany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není vystavený za účelem provozu DS, ale za jiným účelem (stavební účely, změny stavby apod.),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chybí kapacita DS,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není zpracovaný autorizovanou osobou, s kulatým razítkem,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u staveb kategorie II a III není doplněný závazným stanoviskem hasičského záchranného sboru daného kraje. </a:t>
            </a:r>
          </a:p>
        </p:txBody>
      </p:sp>
    </p:spTree>
    <p:extLst>
      <p:ext uri="{BB962C8B-B14F-4D97-AF65-F5344CB8AC3E}">
        <p14:creationId xmlns:p14="http://schemas.microsoft.com/office/powerpoint/2010/main" val="10628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uvodstr">
            <a:extLst>
              <a:ext uri="{FF2B5EF4-FFF2-40B4-BE49-F238E27FC236}">
                <a16:creationId xmlns:a16="http://schemas.microsoft.com/office/drawing/2014/main" id="{A050D489-89A7-4167-9013-4BCE0C56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5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>
            <a:extLst>
              <a:ext uri="{FF2B5EF4-FFF2-40B4-BE49-F238E27FC236}">
                <a16:creationId xmlns:a16="http://schemas.microsoft.com/office/drawing/2014/main" id="{C53EA943-CFFF-4F51-ABDC-524906AA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052736"/>
            <a:ext cx="65525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 pitchFamily="34" charset="-128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8"/>
                <a:ea typeface="ＭＳ Ｐゴシック" panose="020B0600070205080204" pitchFamily="34" charset="-128"/>
                <a:cs typeface="+mn-cs"/>
              </a:rPr>
              <a:t>Novela zákona č. 247/2014 Sb.,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8"/>
                <a:ea typeface="ＭＳ Ｐゴシック" panose="020B0600070205080204" pitchFamily="34" charset="-128"/>
                <a:cs typeface="+mn-cs"/>
              </a:rPr>
              <a:t>o poskytování služby péče o dítě </a:t>
            </a:r>
            <a:b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8"/>
                <a:ea typeface="ＭＳ Ｐゴシック" panose="020B0600070205080204" pitchFamily="34" charset="-128"/>
                <a:cs typeface="+mn-cs"/>
              </a:rPr>
            </a:b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8"/>
                <a:ea typeface="ＭＳ Ｐゴシック" panose="020B0600070205080204" pitchFamily="34" charset="-128"/>
                <a:cs typeface="+mn-cs"/>
              </a:rPr>
              <a:t>v dětské skupině a o změně souvisejících zákonů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8"/>
                <a:ea typeface="ＭＳ Ｐゴシック" panose="020B0600070205080204" pitchFamily="34" charset="-128"/>
                <a:cs typeface="+mn-cs"/>
              </a:rPr>
              <a:t>ZÁKLADNÍ PŘEHLED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 pitchFamily="34" charset="-128"/>
              <a:ea typeface="ＭＳ Ｐゴシック" panose="020B0600070205080204" pitchFamily="34" charset="-128"/>
              <a:cs typeface="+mn-cs"/>
            </a:endParaRPr>
          </a:p>
        </p:txBody>
      </p:sp>
      <p:sp useBgFill="1">
        <p:nvSpPr>
          <p:cNvPr id="2" name="TextovéPole 1">
            <a:extLst>
              <a:ext uri="{FF2B5EF4-FFF2-40B4-BE49-F238E27FC236}">
                <a16:creationId xmlns:a16="http://schemas.microsoft.com/office/drawing/2014/main" id="{687A1AD8-3525-4652-A891-BFA2F4107C7F}"/>
              </a:ext>
            </a:extLst>
          </p:cNvPr>
          <p:cNvSpPr txBox="1"/>
          <p:nvPr/>
        </p:nvSpPr>
        <p:spPr>
          <a:xfrm>
            <a:off x="2483867" y="4915267"/>
            <a:ext cx="655161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Jiřina Chlebovská, 6. 10.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AC253A7-EB71-46EA-9043-81E9B8E64D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9050"/>
            <a:ext cx="7848600" cy="11525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Legislativní proces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A96DAE-3E85-44F9-A760-3FAC757D59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0574" y="908720"/>
            <a:ext cx="7848601" cy="5544616"/>
          </a:xfrm>
        </p:spPr>
        <p:txBody>
          <a:bodyPr/>
          <a:lstStyle/>
          <a:p>
            <a:pPr lvl="0"/>
            <a:endParaRPr lang="cs-CZ" sz="2400" dirty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 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200" b="1" dirty="0">
              <a:solidFill>
                <a:schemeClr val="accent2"/>
              </a:solidFill>
            </a:endParaRPr>
          </a:p>
        </p:txBody>
      </p:sp>
      <p:pic>
        <p:nvPicPr>
          <p:cNvPr id="7172" name="Picture 4" descr="pruh">
            <a:extLst>
              <a:ext uri="{FF2B5EF4-FFF2-40B4-BE49-F238E27FC236}">
                <a16:creationId xmlns:a16="http://schemas.microsoft.com/office/drawing/2014/main" id="{BA5435BA-9338-495A-9BCC-202471BB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72555FC-4802-4488-BD41-49FAFB648E37}"/>
              </a:ext>
            </a:extLst>
          </p:cNvPr>
          <p:cNvGraphicFramePr>
            <a:graphicFrameLocks noGrp="1"/>
          </p:cNvGraphicFramePr>
          <p:nvPr/>
        </p:nvGraphicFramePr>
        <p:xfrm>
          <a:off x="960476" y="908720"/>
          <a:ext cx="7562800" cy="547014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692029064"/>
                    </a:ext>
                  </a:extLst>
                </a:gridCol>
                <a:gridCol w="3818384">
                  <a:extLst>
                    <a:ext uri="{9D8B030D-6E8A-4147-A177-3AD203B41FA5}">
                      <a16:colId xmlns:a16="http://schemas.microsoft.com/office/drawing/2014/main" val="3789184581"/>
                    </a:ext>
                  </a:extLst>
                </a:gridCol>
              </a:tblGrid>
              <a:tr h="656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Meziresortní připomínkové 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od 2018 – více verzí, </a:t>
                      </a:r>
                      <a:br>
                        <a:rPr lang="cs-CZ" kern="0" baseline="0" dirty="0"/>
                      </a:br>
                      <a:r>
                        <a:rPr lang="cs-CZ" kern="0" baseline="0" dirty="0"/>
                        <a:t>mnoho rozporů s resorty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243281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vláda předložila Sněmovně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0" baseline="0" dirty="0"/>
                        <a:t>29.07.2020 </a:t>
                      </a:r>
                      <a:endParaRPr lang="cs-CZ" kern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631952"/>
                  </a:ext>
                </a:extLst>
              </a:tr>
              <a:tr h="375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1. čtení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0" baseline="0" dirty="0"/>
                        <a:t>17.02.2020 </a:t>
                      </a:r>
                      <a:endParaRPr lang="cs-CZ" sz="1800" kern="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718568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Výbor pro sociální politiku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0" baseline="0" dirty="0"/>
                        <a:t>06.01.2021</a:t>
                      </a:r>
                      <a:endParaRPr lang="cs-CZ" kern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98086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cs-CZ" dirty="0"/>
                        <a:t>2. čtení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23.03.2021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854724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Výbor pro sociální politiku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31.04.2021, 08.04.2021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968841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r>
                        <a:rPr lang="cs-CZ" dirty="0"/>
                        <a:t>3. čtení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kern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26.04.2021</a:t>
                      </a:r>
                      <a:r>
                        <a:rPr lang="cs-CZ" kern="0" baseline="0" dirty="0"/>
                        <a:t>, 04.06.2021,16.06.2021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70589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r>
                        <a:rPr lang="cs-CZ" dirty="0"/>
                        <a:t>2. čtení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07.07.2021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389145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Výbor pro sociální politiku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09.07.2021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053891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r>
                        <a:rPr lang="cs-CZ" dirty="0"/>
                        <a:t>3. čtení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28.07.2021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889254"/>
                  </a:ext>
                </a:extLst>
              </a:tr>
              <a:tr h="359991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Výbory Senátu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kern="0" baseline="0" dirty="0"/>
                        <a:t>10.08.2021,11.08.2021,17.08.2021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704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Senát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18.08.2021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139575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prezident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0" kern="0" baseline="0" dirty="0"/>
                        <a:t>30.08.2021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692154"/>
                  </a:ext>
                </a:extLst>
              </a:tr>
              <a:tr h="414102">
                <a:tc>
                  <a:txBody>
                    <a:bodyPr/>
                    <a:lstStyle/>
                    <a:p>
                      <a:r>
                        <a:rPr lang="cs-CZ" b="1" dirty="0"/>
                        <a:t>Sbírka zákonů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08.09.2021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188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80963"/>
            <a:ext cx="7848600" cy="90011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Účinnost a přechodná ustanovení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6712"/>
            <a:ext cx="8278813" cy="5940326"/>
          </a:xfrm>
        </p:spPr>
        <p:txBody>
          <a:bodyPr/>
          <a:lstStyle/>
          <a:p>
            <a:pPr marL="400050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1.10.2021 </a:t>
            </a:r>
            <a:r>
              <a:rPr lang="cs-CZ" altLang="cs-CZ" sz="2100" dirty="0"/>
              <a:t>- účinnost novely zákona</a:t>
            </a: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1.7.2022  - </a:t>
            </a:r>
            <a:r>
              <a:rPr lang="cs-CZ" altLang="cs-CZ" sz="2100" dirty="0"/>
              <a:t> podmínky u odborné způsobilosti</a:t>
            </a:r>
          </a:p>
          <a:p>
            <a:pPr marL="901700" lvl="1" indent="0" algn="just">
              <a:spcBef>
                <a:spcPts val="1200"/>
              </a:spcBef>
              <a:buNone/>
            </a:pPr>
            <a:r>
              <a:rPr lang="cs-CZ" altLang="cs-CZ" sz="1600" dirty="0"/>
              <a:t>(vždy 1 osoba se zdravotnickým vzděláním nebo novou PK Chůva pro děti </a:t>
            </a:r>
            <a:br>
              <a:rPr lang="cs-CZ" altLang="cs-CZ" sz="1600" dirty="0"/>
            </a:br>
            <a:r>
              <a:rPr lang="cs-CZ" altLang="cs-CZ" sz="1600" dirty="0"/>
              <a:t>v dětské skupině a  je-li péče poskytována i dětem straším než 3 roky alespoň 20 hod týdně pečuje také pedagog)</a:t>
            </a:r>
          </a:p>
          <a:p>
            <a:pPr marL="360362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1.10.2024 – </a:t>
            </a:r>
            <a:r>
              <a:rPr lang="cs-CZ" altLang="cs-CZ" sz="2100" dirty="0"/>
              <a:t>účinnost přestupku k názvu „dětská skupina“</a:t>
            </a:r>
          </a:p>
          <a:p>
            <a:pPr marL="360362" lvl="1" indent="0" algn="just">
              <a:spcBef>
                <a:spcPts val="1200"/>
              </a:spcBef>
              <a:buNone/>
            </a:pPr>
            <a:endParaRPr lang="cs-CZ" altLang="cs-CZ" sz="2100" b="1" u="sng" dirty="0"/>
          </a:p>
          <a:p>
            <a:pPr marL="360362" lvl="1" indent="0" algn="just">
              <a:spcBef>
                <a:spcPts val="1200"/>
              </a:spcBef>
              <a:buNone/>
            </a:pPr>
            <a:r>
              <a:rPr lang="cs-CZ" altLang="cs-CZ" sz="2100" b="1" u="sng" dirty="0"/>
              <a:t>Poskytovatel zapsaný před 30.9.2021:</a:t>
            </a:r>
          </a:p>
          <a:p>
            <a:pPr marL="360362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1.10.2023 </a:t>
            </a:r>
            <a:r>
              <a:rPr lang="cs-CZ" altLang="cs-CZ" sz="2100" dirty="0"/>
              <a:t>– hygienické podmínky a požární bezpečnost</a:t>
            </a:r>
          </a:p>
          <a:p>
            <a:pPr marL="360362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1.10.2024</a:t>
            </a:r>
            <a:r>
              <a:rPr lang="cs-CZ" altLang="cs-CZ" sz="2100" dirty="0"/>
              <a:t> – podmínky u odborné způsobilosti </a:t>
            </a:r>
            <a:r>
              <a:rPr lang="cs-CZ" altLang="cs-CZ" sz="1600" dirty="0"/>
              <a:t>(doplnění odbornosti</a:t>
            </a:r>
            <a:br>
              <a:rPr lang="cs-CZ" altLang="cs-CZ" sz="1600" dirty="0"/>
            </a:br>
            <a:r>
              <a:rPr lang="cs-CZ" altLang="cs-CZ" sz="1600" dirty="0"/>
              <a:t> u vyřazených kvalifikací bez maturity, 1 pečující osoba se zdravotním vzděláním nebo novou PK Chůva pro děti v dětské skupině)</a:t>
            </a:r>
          </a:p>
          <a:p>
            <a:pPr marL="360362" lvl="1" indent="0" algn="just">
              <a:spcBef>
                <a:spcPts val="1200"/>
              </a:spcBef>
              <a:buNone/>
            </a:pPr>
            <a:r>
              <a:rPr lang="cs-CZ" altLang="cs-CZ" sz="2100" dirty="0"/>
              <a:t>		- doplnění „dětská skupina“ do názvu služby</a:t>
            </a:r>
          </a:p>
          <a:p>
            <a:pPr marL="1876425" lvl="1" indent="-1516063" algn="just">
              <a:spcBef>
                <a:spcPts val="1200"/>
              </a:spcBef>
              <a:buNone/>
            </a:pPr>
            <a:r>
              <a:rPr lang="cs-CZ" altLang="cs-CZ" sz="2100" b="1" dirty="0"/>
              <a:t>1.10.2026 – </a:t>
            </a:r>
            <a:r>
              <a:rPr lang="cs-CZ" altLang="cs-CZ" sz="2100" dirty="0"/>
              <a:t>minimálně 20 hod. týdně pedagog v případě péče </a:t>
            </a:r>
            <a:br>
              <a:rPr lang="cs-CZ" altLang="cs-CZ" sz="2100" dirty="0"/>
            </a:br>
            <a:r>
              <a:rPr lang="cs-CZ" altLang="cs-CZ" sz="2100" dirty="0"/>
              <a:t>o děti starší 3 let  (s překryvem do 31.8.)</a:t>
            </a:r>
          </a:p>
          <a:p>
            <a:pPr marL="360362" lvl="1" indent="0" algn="just">
              <a:spcBef>
                <a:spcPts val="1200"/>
              </a:spcBef>
              <a:buNone/>
            </a:pPr>
            <a:endParaRPr lang="cs-CZ" altLang="cs-CZ" sz="2100" dirty="0"/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1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1212" y="21408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Název – dětská skupina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03789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altLang="cs-CZ" sz="2400" dirty="0"/>
              <a:t>název služby zůstává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/>
              <a:t>poskytovatel je </a:t>
            </a:r>
            <a:r>
              <a:rPr lang="cs-CZ" altLang="cs-CZ" sz="2400" b="1" dirty="0"/>
              <a:t>povinen v názvu služby</a:t>
            </a:r>
            <a:r>
              <a:rPr lang="cs-CZ" altLang="cs-CZ" sz="2400" dirty="0"/>
              <a:t> péče o dítě </a:t>
            </a:r>
            <a:br>
              <a:rPr lang="cs-CZ" altLang="cs-CZ" sz="2400" dirty="0"/>
            </a:br>
            <a:r>
              <a:rPr lang="cs-CZ" altLang="cs-CZ" sz="2400" dirty="0"/>
              <a:t>v dětské skupině </a:t>
            </a:r>
            <a:r>
              <a:rPr lang="cs-CZ" altLang="cs-CZ" sz="2400" b="1" dirty="0"/>
              <a:t>použít označení „dětská skupina“. </a:t>
            </a:r>
            <a:r>
              <a:rPr lang="cs-CZ" altLang="cs-CZ" sz="2400" dirty="0"/>
              <a:t>Slova „dětská skupina“ smí v názvu služby péče o dítě používat jen poskytovatel.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/>
              <a:t>noví poskytovatelé nebudou s jiným názvem zapsáni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/>
              <a:t>stávající poskytovatelé (oprávnění vzniklo před účinností zákona, tj. 30.9.2021) musí dát do souladu  </a:t>
            </a:r>
            <a:r>
              <a:rPr lang="cs-CZ" altLang="cs-CZ" sz="2400" b="1" dirty="0"/>
              <a:t>nejpozději k 1.10.2024 </a:t>
            </a:r>
            <a:endParaRPr lang="cs-CZ" altLang="cs-CZ" sz="2400" dirty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400" dirty="0"/>
              <a:t>od 1.10.2024 v účinnosti přestupek, sankce až 5000 Kč, </a:t>
            </a:r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1212" y="21408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Věk dětí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03789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altLang="cs-CZ" sz="2400" b="1" dirty="0"/>
              <a:t>věk dětí: </a:t>
            </a:r>
            <a:r>
              <a:rPr lang="cs-CZ" altLang="cs-CZ" sz="2400" dirty="0"/>
              <a:t>od 6 měsíců do zahájení povinné školní docházky 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b="1" dirty="0"/>
              <a:t>děti do 1 roku věku pouze v kolektivu 4 dětí mladších 4 let.</a:t>
            </a:r>
            <a:endParaRPr lang="cs-CZ" altLang="cs-CZ" sz="2400" dirty="0"/>
          </a:p>
          <a:p>
            <a:pPr algn="just">
              <a:spcBef>
                <a:spcPts val="1200"/>
              </a:spcBef>
            </a:pPr>
            <a:r>
              <a:rPr lang="cs-CZ" altLang="cs-CZ" sz="2400" dirty="0"/>
              <a:t> věkové rozpětí pro skupinu si poskytovatel určuje sám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b="1" dirty="0"/>
              <a:t>Podle věku se rozlišuje: 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b="1" u="sng" dirty="0"/>
              <a:t>strava:</a:t>
            </a:r>
            <a:r>
              <a:rPr lang="cs-CZ" altLang="cs-CZ" sz="2400" b="1" dirty="0"/>
              <a:t> </a:t>
            </a:r>
            <a:r>
              <a:rPr lang="cs-CZ" altLang="cs-CZ" sz="2400" dirty="0"/>
              <a:t>do 1. narozenin pouze rodič, do 3. narozenin výživové normy dle vyhlášky MPSV, po 3. narozeninách dle vyhlášky o školním stravování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b="1" u="sng" dirty="0"/>
              <a:t>financování:</a:t>
            </a:r>
            <a:r>
              <a:rPr lang="cs-CZ" altLang="cs-CZ" sz="2400" dirty="0"/>
              <a:t> různá výše normativů pro děti ve věku do 31. srpna po 3. narozeninách a pro děti starší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b="1" u="sng" dirty="0"/>
              <a:t>pedagog na 20 hod týdně </a:t>
            </a:r>
            <a:r>
              <a:rPr lang="cs-CZ" altLang="cs-CZ" sz="2400" dirty="0"/>
              <a:t>u dětí ve věku od 1. září po 3. narozeninách</a:t>
            </a:r>
            <a:endParaRPr lang="cs-CZ" altLang="cs-CZ" sz="2400" u="sng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5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Podpora implementace dětských skupin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Dokumenty, povinnosti příjemce dotace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Dokladování dosažených jednotek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Výpočet obsazenosti/zálohy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Změny projektu (podstatné a nepodstatné)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Změnové řízení v 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zprávy o realizaci (</a:t>
            </a:r>
            <a:r>
              <a:rPr lang="cs-CZ" sz="1700" dirty="0" err="1"/>
              <a:t>ZoR</a:t>
            </a:r>
            <a:r>
              <a:rPr lang="cs-CZ" sz="1700" dirty="0"/>
              <a:t>) v 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žádosti o platbu (</a:t>
            </a:r>
            <a:r>
              <a:rPr lang="cs-CZ" sz="1700" dirty="0" err="1"/>
              <a:t>ŽoP</a:t>
            </a:r>
            <a:r>
              <a:rPr lang="cs-CZ" sz="1700" dirty="0"/>
              <a:t>) v 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IS ESF – monitorování podpořených osob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Dotazy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80963"/>
            <a:ext cx="7848600" cy="90011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Pečující osoby - kvalifikace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8493" y="836711"/>
            <a:ext cx="8278813" cy="5940326"/>
          </a:xfrm>
        </p:spPr>
        <p:txBody>
          <a:bodyPr/>
          <a:lstStyle/>
          <a:p>
            <a:pPr marL="85725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600" b="1" dirty="0"/>
          </a:p>
          <a:p>
            <a:pPr marL="84138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zůstává: </a:t>
            </a:r>
            <a:r>
              <a:rPr lang="cs-CZ" altLang="cs-CZ" sz="2100" dirty="0"/>
              <a:t>oblast pedagogická, zdravotní, sociální + profesní kvalifikace Chůva do zahájení povinné školní docházky</a:t>
            </a:r>
          </a:p>
          <a:p>
            <a:pPr marL="541338" lvl="1" indent="-457200" algn="just">
              <a:spcBef>
                <a:spcPts val="1200"/>
              </a:spcBef>
              <a:buNone/>
            </a:pPr>
            <a:endParaRPr lang="cs-CZ" altLang="cs-CZ" sz="300" dirty="0"/>
          </a:p>
          <a:p>
            <a:pPr marL="84138" lvl="1" indent="0" algn="just">
              <a:spcBef>
                <a:spcPts val="1200"/>
              </a:spcBef>
              <a:buNone/>
            </a:pPr>
            <a:r>
              <a:rPr lang="cs-CZ" altLang="cs-CZ" sz="2100" b="1" dirty="0"/>
              <a:t>nově:</a:t>
            </a:r>
          </a:p>
          <a:p>
            <a:pPr marL="541338" lvl="1" indent="-457200" algn="just" defTabSz="11668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100" dirty="0"/>
              <a:t>vypuštěny kvalifikace bez maturity (ošetřovatel, pracovník </a:t>
            </a:r>
            <a:br>
              <a:rPr lang="cs-CZ" altLang="cs-CZ" sz="2100" dirty="0"/>
            </a:br>
            <a:r>
              <a:rPr lang="cs-CZ" altLang="cs-CZ" sz="2100" dirty="0"/>
              <a:t>v sociálních službách bez maturity, doplněn asistent pedagoga s maturitní zkouškou)</a:t>
            </a:r>
          </a:p>
          <a:p>
            <a:pPr marL="541338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100" dirty="0"/>
              <a:t>zavedena nová PK Chůva pro děti v dětské skupině</a:t>
            </a:r>
          </a:p>
          <a:p>
            <a:pPr marL="541338" lvl="1" indent="-457200" algn="just">
              <a:spcBef>
                <a:spcPts val="1200"/>
              </a:spcBef>
              <a:buNone/>
            </a:pPr>
            <a:r>
              <a:rPr lang="cs-CZ" altLang="cs-CZ" sz="2100" dirty="0"/>
              <a:t>Od 1. 7. 2022 + přechodná ustanovení pro stávající poskytovatele</a:t>
            </a:r>
          </a:p>
          <a:p>
            <a:pPr marL="541338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100" dirty="0"/>
              <a:t>během provozního dne péči zajišťuje alespoň 1 osoba se zdravotnickým vzděláním nebo novou PK Chůva pro děti v dětské skupině </a:t>
            </a:r>
          </a:p>
          <a:p>
            <a:pPr marL="541338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100" dirty="0"/>
              <a:t>je-li péče poskytována i dětem starším než 3 roky</a:t>
            </a:r>
            <a:br>
              <a:rPr lang="cs-CZ" altLang="cs-CZ" sz="2100" dirty="0"/>
            </a:br>
            <a:r>
              <a:rPr lang="cs-CZ" altLang="cs-CZ" sz="2100" dirty="0"/>
              <a:t>(k 1.9.), alespoň 20 hod týdně pečuje také pedagog</a:t>
            </a:r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6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80963"/>
            <a:ext cx="7848600" cy="90011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Pečující osoby a počet dětí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0735" y="836711"/>
            <a:ext cx="8278813" cy="5940326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spcAft>
                <a:spcPts val="800"/>
              </a:spcAft>
            </a:pPr>
            <a:endParaRPr lang="cs-CZ" altLang="cs-CZ" sz="600" dirty="0">
              <a:latin typeface="Arial" panose="020B0604020202020204" pitchFamily="34" charset="0"/>
            </a:endParaRPr>
          </a:p>
          <a:p>
            <a:pPr algn="just" eaLnBrk="1" hangingPunct="1">
              <a:spcAft>
                <a:spcPts val="800"/>
              </a:spcAft>
            </a:pPr>
            <a:r>
              <a:rPr lang="cs-CZ" altLang="cs-CZ" sz="2400" dirty="0">
                <a:latin typeface="Arial" panose="020B0604020202020204" pitchFamily="34" charset="0"/>
              </a:rPr>
              <a:t>Pro počet pečujících osob je rozhodný počet aktuálně současně přítomných dětí, 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>
                <a:latin typeface="Arial" panose="020B0604020202020204" pitchFamily="34" charset="0"/>
              </a:rPr>
              <a:t>poskytovatel je povinen zohlednit zdravotní stav dětí, dobu pobytu dětí v dětské skupině a věk dětí, zejména počet dětí ve věku do 2 let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počet dětí nesmí přesáhnout kapacitu zapsanou </a:t>
            </a:r>
            <a:br>
              <a:rPr lang="cs-CZ" altLang="cs-CZ" sz="2400" dirty="0"/>
            </a:br>
            <a:r>
              <a:rPr lang="cs-CZ" altLang="cs-CZ" sz="2400" dirty="0"/>
              <a:t>v evidenci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v případě dítěte mladšího 1 roku maximálně 4 děti mladší 4 let</a:t>
            </a:r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D8E089F4-2051-429F-A1F5-FF30895E4411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1052736"/>
          <a:ext cx="7342584" cy="10972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671292">
                  <a:extLst>
                    <a:ext uri="{9D8B030D-6E8A-4147-A177-3AD203B41FA5}">
                      <a16:colId xmlns:a16="http://schemas.microsoft.com/office/drawing/2014/main" val="4130099822"/>
                    </a:ext>
                  </a:extLst>
                </a:gridCol>
                <a:gridCol w="3671292">
                  <a:extLst>
                    <a:ext uri="{9D8B030D-6E8A-4147-A177-3AD203B41FA5}">
                      <a16:colId xmlns:a16="http://schemas.microsoft.com/office/drawing/2014/main" val="2947455757"/>
                    </a:ext>
                  </a:extLst>
                </a:gridCol>
              </a:tblGrid>
              <a:tr h="360501">
                <a:tc>
                  <a:txBody>
                    <a:bodyPr/>
                    <a:lstStyle/>
                    <a:p>
                      <a:r>
                        <a:rPr lang="cs-CZ" altLang="cs-CZ" sz="1800" dirty="0">
                          <a:latin typeface="Arial" panose="020B0604020202020204" pitchFamily="34" charset="0"/>
                        </a:rPr>
                        <a:t>do 6 dětí 	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dirty="0">
                          <a:latin typeface="Arial" panose="020B0604020202020204" pitchFamily="34" charset="0"/>
                        </a:rPr>
                        <a:t>1 pečující osoba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19176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r>
                        <a:rPr lang="cs-CZ" altLang="cs-CZ" sz="1800" dirty="0">
                          <a:latin typeface="Arial" panose="020B0604020202020204" pitchFamily="34" charset="0"/>
                        </a:rPr>
                        <a:t>7 - 12 dětí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1800" dirty="0">
                          <a:latin typeface="Arial" panose="020B0604020202020204" pitchFamily="34" charset="0"/>
                        </a:rPr>
                        <a:t>2 pečující osoby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92429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r>
                        <a:rPr lang="cs-CZ" altLang="cs-CZ" sz="1800" dirty="0">
                          <a:latin typeface="Arial" panose="020B0604020202020204" pitchFamily="34" charset="0"/>
                        </a:rPr>
                        <a:t>13 - 24 dětí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1800" dirty="0">
                          <a:latin typeface="Arial" panose="020B0604020202020204" pitchFamily="34" charset="0"/>
                        </a:rPr>
                        <a:t>3 pečující osoby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54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9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80963"/>
            <a:ext cx="7848600" cy="90011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Pečující osoby – další vzdělávání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6712"/>
            <a:ext cx="8278813" cy="5940326"/>
          </a:xfrm>
        </p:spPr>
        <p:txBody>
          <a:bodyPr/>
          <a:lstStyle/>
          <a:p>
            <a:pPr marL="0" indent="0" algn="just">
              <a:spcAft>
                <a:spcPts val="800"/>
              </a:spcAft>
              <a:buNone/>
            </a:pPr>
            <a:r>
              <a:rPr lang="cs-CZ" altLang="cs-CZ" sz="2400" dirty="0"/>
              <a:t>Poskytovatel je povinen zajistit pečující osobě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další vzdělávání v oblasti péče o děti v rozsahu nejméně </a:t>
            </a:r>
            <a:r>
              <a:rPr lang="cs-CZ" altLang="cs-CZ" sz="2400" b="1" dirty="0"/>
              <a:t>8 hodin za kalendářní rok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z toho nejméně </a:t>
            </a:r>
            <a:r>
              <a:rPr lang="cs-CZ" altLang="cs-CZ" sz="2400" b="1" dirty="0"/>
              <a:t>jednou za 2 roky kurz první pomoci zaměřený na dětský věk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kurz ve vzdělávacím zařízení nebo na pracovišti zaměstnavatele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odborná stáž na základě písemné smlouvy mezi poskytovatelem a zařízením zajišťujícím odbornou stáž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doklad o absolvování se uchovává 3 roky ode dne vystavení</a:t>
            </a:r>
          </a:p>
          <a:p>
            <a:pPr algn="just">
              <a:spcAft>
                <a:spcPts val="800"/>
              </a:spcAft>
            </a:pPr>
            <a:r>
              <a:rPr lang="cs-CZ" altLang="cs-CZ" sz="2400" dirty="0"/>
              <a:t>prakticky platí od roku 2022 – celý kalendářní rok</a:t>
            </a:r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4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3824" y="89735"/>
            <a:ext cx="7848600" cy="90011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Nová vyhláška k provedení zákona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1938" y="791327"/>
            <a:ext cx="8484558" cy="5976938"/>
          </a:xfrm>
        </p:spPr>
        <p:txBody>
          <a:bodyPr/>
          <a:lstStyle/>
          <a:p>
            <a:pPr marL="608013" algn="just">
              <a:spcBef>
                <a:spcPts val="1200"/>
              </a:spcBef>
              <a:buNone/>
            </a:pPr>
            <a:r>
              <a:rPr lang="cs-CZ" altLang="cs-CZ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	350/2021</a:t>
            </a:r>
            <a:r>
              <a:rPr lang="cs-CZ" altLang="cs-CZ" sz="2400" dirty="0"/>
              <a:t> </a:t>
            </a:r>
            <a:r>
              <a:rPr lang="cs-CZ" altLang="cs-CZ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Sb.</a:t>
            </a:r>
          </a:p>
          <a:p>
            <a:pPr marL="608013" algn="just">
              <a:spcBef>
                <a:spcPts val="1200"/>
              </a:spcBef>
            </a:pPr>
            <a:r>
              <a:rPr lang="cs-CZ" altLang="cs-CZ" sz="2400" dirty="0"/>
              <a:t>obsahuje ustanovení z hygienické vyhlášky pro dětské skupiny do 12 dětí 281/2014 Sb., která byla zrušena</a:t>
            </a:r>
          </a:p>
          <a:p>
            <a:pPr marL="608013" algn="just">
              <a:spcBef>
                <a:spcPts val="1200"/>
              </a:spcBef>
            </a:pPr>
            <a:r>
              <a:rPr lang="cs-CZ" altLang="cs-CZ" sz="2400" dirty="0"/>
              <a:t>rozsah úklidu po činnostech mimo provozní dobu</a:t>
            </a:r>
          </a:p>
          <a:p>
            <a:pPr marL="608013" algn="just">
              <a:spcBef>
                <a:spcPts val="1200"/>
              </a:spcBef>
            </a:pPr>
            <a:r>
              <a:rPr lang="cs-CZ" altLang="cs-CZ" sz="2400" dirty="0"/>
              <a:t>zavedení standardů kvality v oblastech: </a:t>
            </a:r>
            <a:r>
              <a:rPr lang="cs-CZ" sz="2400" dirty="0"/>
              <a:t>péče o dítě </a:t>
            </a:r>
            <a:br>
              <a:rPr lang="cs-CZ" sz="2400" dirty="0"/>
            </a:br>
            <a:r>
              <a:rPr lang="cs-CZ" sz="2400" dirty="0"/>
              <a:t>a naplňování potřeb dítěte, personální zabezpečení</a:t>
            </a:r>
            <a:br>
              <a:rPr lang="cs-CZ" sz="2400" dirty="0"/>
            </a:br>
            <a:r>
              <a:rPr lang="cs-CZ" sz="2400" dirty="0"/>
              <a:t>a provozní zabezpečení</a:t>
            </a:r>
          </a:p>
          <a:p>
            <a:pPr marL="608013" algn="just">
              <a:spcBef>
                <a:spcPts val="1200"/>
              </a:spcBef>
            </a:pPr>
            <a:r>
              <a:rPr lang="cs-CZ" altLang="cs-CZ" sz="2400" dirty="0"/>
              <a:t>výživové normy pro děti ve věku od 1 do 3 let, vztahují se na poskytovatele, který zajišťuje stravu a žádá</a:t>
            </a:r>
            <a:br>
              <a:rPr lang="cs-CZ" altLang="cs-CZ" sz="2400" dirty="0"/>
            </a:br>
            <a:r>
              <a:rPr lang="cs-CZ" altLang="cs-CZ" sz="2400" dirty="0"/>
              <a:t>o příspěvek. Stravu dále může zajišťovat rodič dle úmluvy s poskytovatelem, dětem do 1 roku vždy rodič.</a:t>
            </a:r>
          </a:p>
          <a:p>
            <a:pPr marL="265113" indent="0" algn="just">
              <a:buNone/>
            </a:pPr>
            <a:endParaRPr lang="cs-CZ" altLang="cs-CZ" sz="2400" dirty="0"/>
          </a:p>
          <a:p>
            <a:pPr marL="265113" indent="0" algn="just">
              <a:buNone/>
            </a:pPr>
            <a:endParaRPr lang="cs-CZ" altLang="cs-CZ" sz="2400" dirty="0"/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1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80962"/>
            <a:ext cx="7848600" cy="90011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Požadavky na prostory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800100"/>
            <a:ext cx="8353425" cy="5976938"/>
          </a:xfrm>
        </p:spPr>
        <p:txBody>
          <a:bodyPr/>
          <a:lstStyle/>
          <a:p>
            <a:pPr marL="444500" lvl="0" indent="-263525"/>
            <a:r>
              <a:rPr lang="cs-CZ" sz="2400" dirty="0"/>
              <a:t>technické požadavky na stavby zůstávají: byt, obytná, pobytová místnost</a:t>
            </a:r>
          </a:p>
          <a:p>
            <a:pPr marL="444500" indent="-263525" algn="just"/>
            <a:r>
              <a:rPr lang="cs-CZ" sz="2400" dirty="0"/>
              <a:t>nově požární předpisy – bude upravena požární vyhláška, p</a:t>
            </a:r>
            <a:r>
              <a:rPr lang="cs-CZ" altLang="cs-CZ" sz="2400" dirty="0"/>
              <a:t>ro vznik oprávnění je nutné doložit doklad </a:t>
            </a:r>
            <a:br>
              <a:rPr lang="cs-CZ" altLang="cs-CZ" sz="2400" dirty="0"/>
            </a:br>
            <a:r>
              <a:rPr lang="cs-CZ" altLang="cs-CZ" sz="2400" dirty="0"/>
              <a:t>o splnění podmínek požární prevence</a:t>
            </a:r>
          </a:p>
          <a:p>
            <a:pPr marL="444500" indent="-263525" algn="just"/>
            <a:r>
              <a:rPr lang="cs-CZ" sz="2400" dirty="0"/>
              <a:t>v provozní době nelze prostory využívat k jiným účelům</a:t>
            </a:r>
          </a:p>
          <a:p>
            <a:pPr marL="444500" indent="-263525" algn="just"/>
            <a:r>
              <a:rPr lang="cs-CZ" sz="2400" dirty="0"/>
              <a:t>mimo provozní dobu je možné využívat prostory k činnostem, které negativně neovlivní provoz DS, následně nutno uklidit </a:t>
            </a:r>
          </a:p>
          <a:p>
            <a:pPr marL="444500" indent="-263525" algn="just"/>
            <a:r>
              <a:rPr lang="cs-CZ" altLang="cs-CZ" sz="2400" dirty="0"/>
              <a:t>zpřesnění podmínek pro oddělení prostor u více dětských skupin jednoho poskytovatele</a:t>
            </a:r>
            <a:r>
              <a:rPr lang="cs-CZ" sz="2400" dirty="0"/>
              <a:t>; šatnu, chodbu, hygienické prostory je možné sdílet, vždy musí odpovídat kapacitě všech DS jednoho poskytovatele, které tyto prostory využívají. Místnost pro denní pobyt a odpočinek jedné DS musí být oddělena od jiné DS.</a:t>
            </a:r>
          </a:p>
          <a:p>
            <a:endParaRPr lang="cs-CZ" altLang="cs-CZ" sz="2400" dirty="0"/>
          </a:p>
          <a:p>
            <a:pPr marL="608013" algn="just"/>
            <a:endParaRPr lang="cs-CZ" altLang="cs-CZ" sz="2400" dirty="0"/>
          </a:p>
          <a:p>
            <a:pPr marL="608013" algn="just"/>
            <a:endParaRPr lang="cs-CZ" altLang="cs-CZ" sz="2400" dirty="0"/>
          </a:p>
          <a:p>
            <a:pPr marL="608013" algn="just"/>
            <a:endParaRPr lang="cs-CZ" altLang="cs-CZ" sz="2400" dirty="0"/>
          </a:p>
          <a:p>
            <a:pPr marL="265113" indent="0" algn="just">
              <a:buNone/>
            </a:pPr>
            <a:endParaRPr lang="cs-CZ" altLang="cs-CZ" sz="2400" dirty="0"/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46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-47625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Státní příspěvek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52488"/>
            <a:ext cx="8099425" cy="5940425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b="1" dirty="0"/>
              <a:t>Zavedení stabilního financování ze státního rozpočtu po ukončení čerpání z ESF</a:t>
            </a:r>
            <a:endParaRPr lang="cs-CZ" altLang="cs-CZ" sz="2400" dirty="0"/>
          </a:p>
          <a:p>
            <a:pPr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příspěvek na provoz: účelově vázaný nárokový příspěvek pro poskytovatele služby</a:t>
            </a:r>
          </a:p>
          <a:p>
            <a:pPr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nárokové stabilní a předvídatelné financování dle uzavřených smluv s rodiči</a:t>
            </a:r>
            <a:r>
              <a:rPr lang="cs-CZ" altLang="cs-CZ" sz="2400" dirty="0"/>
              <a:t>; příspěvek na provoz dětské skupiny na obsazené kapacitní místo, u dětí </a:t>
            </a:r>
            <a:r>
              <a:rPr lang="cs-CZ" altLang="cs-CZ" sz="2400" b="1" dirty="0"/>
              <a:t>do 3 let </a:t>
            </a:r>
            <a:r>
              <a:rPr lang="cs-CZ" altLang="cs-CZ" sz="2400" dirty="0"/>
              <a:t>(s překryvem do 31.8.) </a:t>
            </a:r>
            <a:r>
              <a:rPr lang="cs-CZ" altLang="cs-CZ" sz="2400" b="1" dirty="0"/>
              <a:t>1,7násobku normativu MŠMT</a:t>
            </a:r>
            <a:r>
              <a:rPr lang="cs-CZ" altLang="cs-CZ" sz="2400" dirty="0"/>
              <a:t> pro soukromé mateřské školy, </a:t>
            </a:r>
            <a:br>
              <a:rPr lang="cs-CZ" altLang="cs-CZ" sz="2400" dirty="0"/>
            </a:br>
            <a:r>
              <a:rPr lang="cs-CZ" altLang="cs-CZ" sz="2400" dirty="0"/>
              <a:t>u dětí do zahájení povinné školní docházky ve stejné výši jako normativ MŠMT pro soukromé mateřské školy</a:t>
            </a:r>
          </a:p>
          <a:p>
            <a:pPr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podmínkou je vazba na trh práce rodiče </a:t>
            </a:r>
          </a:p>
          <a:p>
            <a:pPr marL="457200" indent="-457200" algn="just">
              <a:spcBef>
                <a:spcPts val="1200"/>
              </a:spcBef>
              <a:buFontTx/>
              <a:buNone/>
            </a:pPr>
            <a:endParaRPr lang="cs-CZ" altLang="cs-CZ" sz="2400" b="1" dirty="0"/>
          </a:p>
          <a:p>
            <a:pPr marL="457200" indent="-457200" algn="just">
              <a:spcBef>
                <a:spcPts val="1200"/>
              </a:spcBef>
              <a:buFontTx/>
              <a:buNone/>
            </a:pPr>
            <a:endParaRPr lang="cs-CZ" altLang="cs-CZ" sz="2400" b="1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7AFE50-0282-4F65-8560-6687E9E1D7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80963"/>
            <a:ext cx="7884616" cy="89976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Příspěvky rodičů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28FD74-D621-4477-BD9B-64C997A5D7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800099"/>
            <a:ext cx="8353425" cy="5976938"/>
          </a:xfrm>
        </p:spPr>
        <p:txBody>
          <a:bodyPr/>
          <a:lstStyle/>
          <a:p>
            <a:pPr marL="84138" indent="0" algn="just">
              <a:spcBef>
                <a:spcPts val="1200"/>
              </a:spcBef>
              <a:buNone/>
            </a:pPr>
            <a:r>
              <a:rPr lang="cs-CZ" altLang="cs-CZ" sz="2400" dirty="0"/>
              <a:t>Pro finanční dostupnost služby se zavádí strop úhrady </a:t>
            </a:r>
            <a:br>
              <a:rPr lang="cs-CZ" altLang="cs-CZ" sz="2400" dirty="0"/>
            </a:br>
            <a:r>
              <a:rPr lang="cs-CZ" altLang="cs-CZ" sz="2400" dirty="0"/>
              <a:t>za službu rodičem </a:t>
            </a:r>
          </a:p>
          <a:p>
            <a:pPr marL="444500" indent="-360363" algn="just">
              <a:spcBef>
                <a:spcPts val="1200"/>
              </a:spcBef>
            </a:pPr>
            <a:r>
              <a:rPr lang="cs-CZ" altLang="cs-CZ" sz="2400" b="1" dirty="0"/>
              <a:t>u dětí do 3 let </a:t>
            </a:r>
            <a:r>
              <a:rPr lang="cs-CZ" altLang="cs-CZ" sz="2400" dirty="0"/>
              <a:t>(s překryvem), kde je vyšší normativ</a:t>
            </a:r>
          </a:p>
          <a:p>
            <a:pPr marL="444500" indent="-360363" algn="just">
              <a:spcBef>
                <a:spcPts val="1200"/>
              </a:spcBef>
            </a:pPr>
            <a:r>
              <a:rPr lang="cs-CZ" altLang="cs-CZ" sz="2400" b="1" dirty="0"/>
              <a:t>4000 Kč měsíčně </a:t>
            </a:r>
          </a:p>
          <a:p>
            <a:pPr marL="444500" indent="-360363" algn="just">
              <a:spcBef>
                <a:spcPts val="1200"/>
              </a:spcBef>
              <a:spcAft>
                <a:spcPts val="800"/>
              </a:spcAft>
            </a:pPr>
            <a:r>
              <a:rPr lang="cs-CZ" altLang="cs-CZ" sz="2400" dirty="0"/>
              <a:t>Valorizace nařízením vlády vždy k 1. lednu, pokud dojde  </a:t>
            </a:r>
            <a:br>
              <a:rPr lang="cs-CZ" altLang="cs-CZ" sz="2400" dirty="0"/>
            </a:br>
            <a:r>
              <a:rPr lang="cs-CZ" altLang="cs-CZ" sz="2400" dirty="0"/>
              <a:t>k nárůstu úhrnného indexu spotřebitelských cen o 5 %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dirty="0"/>
              <a:t>Úhrada rodičem není omezena</a:t>
            </a:r>
          </a:p>
          <a:p>
            <a:pPr marL="360363" indent="-276225" algn="just">
              <a:spcBef>
                <a:spcPts val="1200"/>
              </a:spcBef>
            </a:pPr>
            <a:r>
              <a:rPr lang="cs-CZ" altLang="cs-CZ" sz="2400" dirty="0"/>
              <a:t>u dětí do zahájení povinné školní docházky, kde je nižší normativ</a:t>
            </a:r>
          </a:p>
          <a:p>
            <a:pPr marL="360363" indent="-276225" algn="just">
              <a:spcBef>
                <a:spcPts val="1200"/>
              </a:spcBef>
            </a:pPr>
            <a:r>
              <a:rPr lang="cs-CZ" altLang="cs-CZ" sz="2400" dirty="0"/>
              <a:t>v případě, že poskytovatel nežádá o státní příspěvek na provoz dětské skupiny</a:t>
            </a:r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21508" name="Picture 4" descr="pruh">
            <a:extLst>
              <a:ext uri="{FF2B5EF4-FFF2-40B4-BE49-F238E27FC236}">
                <a16:creationId xmlns:a16="http://schemas.microsoft.com/office/drawing/2014/main" id="{075D304B-A832-43E4-B826-F73097B0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1212" y="21408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Další změny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92696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b="1" dirty="0"/>
              <a:t>Poskytovatel</a:t>
            </a:r>
            <a:r>
              <a:rPr lang="cs-CZ" dirty="0"/>
              <a:t> některá zpřesnění, navíc pečující osoba o max. 4 děti</a:t>
            </a:r>
          </a:p>
          <a:p>
            <a:pPr algn="just">
              <a:spcBef>
                <a:spcPts val="1200"/>
              </a:spcBef>
            </a:pPr>
            <a:r>
              <a:rPr lang="cs-CZ" altLang="cs-CZ" b="1" dirty="0"/>
              <a:t>Vnitřní pravidla </a:t>
            </a:r>
            <a:r>
              <a:rPr lang="cs-CZ" altLang="cs-CZ" dirty="0"/>
              <a:t>– upřesnit provozní dny </a:t>
            </a:r>
          </a:p>
          <a:p>
            <a:pPr algn="just">
              <a:spcBef>
                <a:spcPts val="1200"/>
              </a:spcBef>
            </a:pPr>
            <a:r>
              <a:rPr lang="cs-CZ" altLang="cs-CZ" b="1" dirty="0"/>
              <a:t>Plán výchovy a péče</a:t>
            </a:r>
            <a:r>
              <a:rPr lang="cs-CZ" altLang="cs-CZ" dirty="0"/>
              <a:t> požadavky v rámci standardů</a:t>
            </a:r>
          </a:p>
          <a:p>
            <a:pPr algn="just">
              <a:spcBef>
                <a:spcPts val="1200"/>
              </a:spcBef>
            </a:pPr>
            <a:r>
              <a:rPr lang="cs-CZ" altLang="cs-CZ" b="1" dirty="0"/>
              <a:t>Evidence dětí</a:t>
            </a:r>
            <a:r>
              <a:rPr lang="cs-CZ" altLang="cs-CZ" dirty="0"/>
              <a:t> – lékařský posudek (v den zahájení), vazba na trh práce, uchovávat 10 let</a:t>
            </a:r>
          </a:p>
          <a:p>
            <a:pPr algn="just">
              <a:spcBef>
                <a:spcPts val="1200"/>
              </a:spcBef>
            </a:pPr>
            <a:r>
              <a:rPr lang="cs-CZ" altLang="cs-CZ" b="1" dirty="0"/>
              <a:t>Zdravotní způsobilost pečující osoby </a:t>
            </a:r>
            <a:r>
              <a:rPr lang="cs-CZ" altLang="cs-CZ" dirty="0"/>
              <a:t>– posudek </a:t>
            </a:r>
            <a:r>
              <a:rPr lang="cs-CZ" dirty="0"/>
              <a:t>platí 2 roky od vystavení.</a:t>
            </a:r>
            <a:r>
              <a:rPr lang="cs-CZ" altLang="cs-CZ" dirty="0"/>
              <a:t>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dirty="0"/>
          </a:p>
          <a:p>
            <a:pPr algn="just">
              <a:spcBef>
                <a:spcPts val="1200"/>
              </a:spcBef>
            </a:pPr>
            <a:endParaRPr lang="cs-CZ" altLang="cs-CZ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4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1212" y="21408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Další změny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7165" y="692696"/>
            <a:ext cx="8099425" cy="5940425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b="1" dirty="0"/>
              <a:t>Podmínky pro zápis do evidence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bezúhonnost také statutární orgán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požadavky požární ochrany (doklad)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souhlas správce kapitoly u OSS, státní příspěvkové organizace a PO územních samosprávných celků souhlas zřizovatele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rámcový popis majetkového zajištění a financování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doklady nejsou součástí veřejné části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zpřesnění u pojištění, oznamování změn</a:t>
            </a:r>
          </a:p>
          <a:p>
            <a:pPr algn="just">
              <a:spcBef>
                <a:spcPts val="1200"/>
              </a:spcBef>
            </a:pPr>
            <a:endParaRPr lang="cs-CZ" altLang="cs-CZ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86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1212" y="21408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Další změny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917575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altLang="cs-CZ" b="1" dirty="0"/>
              <a:t>Přerušení poskytování </a:t>
            </a:r>
            <a:r>
              <a:rPr lang="cs-CZ" altLang="cs-CZ" dirty="0"/>
              <a:t>– upraveno nově, poskytovatel může přerušit, oznamuje rodičům 1 měsíc předem, </a:t>
            </a:r>
            <a:br>
              <a:rPr lang="cs-CZ" altLang="cs-CZ" dirty="0"/>
            </a:br>
            <a:r>
              <a:rPr lang="cs-CZ" altLang="cs-CZ" dirty="0"/>
              <a:t>5 týdnů v součtu nemá vliv na státní příspěvek</a:t>
            </a:r>
          </a:p>
          <a:p>
            <a:pPr algn="just">
              <a:spcBef>
                <a:spcPts val="1200"/>
              </a:spcBef>
            </a:pPr>
            <a:r>
              <a:rPr lang="cs-CZ" altLang="cs-CZ" b="1" dirty="0"/>
              <a:t>Okamžité přerušení z moci úřední</a:t>
            </a:r>
            <a:endParaRPr lang="cs-CZ" altLang="cs-CZ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0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1FCAD-21FF-4E63-89BC-D9DF179C7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Zápis do evidence dětských skupin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AEEDDA-36B9-4AFC-9C1C-42E1C0053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Požadované dokumenty a časté nedostatky </a:t>
            </a:r>
          </a:p>
        </p:txBody>
      </p:sp>
    </p:spTree>
    <p:extLst>
      <p:ext uri="{BB962C8B-B14F-4D97-AF65-F5344CB8AC3E}">
        <p14:creationId xmlns:p14="http://schemas.microsoft.com/office/powerpoint/2010/main" val="178670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Další změny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917575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  <a:buNone/>
            </a:pPr>
            <a:r>
              <a:rPr lang="cs-CZ" altLang="cs-CZ" b="1" dirty="0"/>
              <a:t>Pozastavení oprávnění </a:t>
            </a:r>
          </a:p>
          <a:p>
            <a:pPr algn="just">
              <a:spcBef>
                <a:spcPts val="1200"/>
              </a:spcBef>
            </a:pPr>
            <a:r>
              <a:rPr lang="cs-CZ" altLang="cs-CZ" dirty="0"/>
              <a:t>Na žádost </a:t>
            </a:r>
          </a:p>
          <a:p>
            <a:pPr algn="just">
              <a:spcBef>
                <a:spcPts val="1200"/>
              </a:spcBef>
            </a:pPr>
            <a:r>
              <a:rPr lang="cs-CZ" altLang="cs-CZ" dirty="0"/>
              <a:t>Nesplňuje podmínky – prostory, hygiena, požární předpisy, evidence dětí, pojištění, smlouvy (MPSV stanoví lhůtu, </a:t>
            </a:r>
            <a:br>
              <a:rPr lang="cs-CZ" altLang="cs-CZ" dirty="0"/>
            </a:br>
            <a:r>
              <a:rPr lang="cs-CZ" altLang="cs-CZ" dirty="0"/>
              <a:t>max. 6 měsíců, když nedá do pořádku, zruší se)</a:t>
            </a:r>
          </a:p>
          <a:p>
            <a:pPr algn="just">
              <a:spcBef>
                <a:spcPts val="1200"/>
              </a:spcBef>
              <a:buNone/>
            </a:pPr>
            <a:r>
              <a:rPr lang="cs-CZ" altLang="cs-CZ" b="1" dirty="0"/>
              <a:t>Zrušení oprávnění – </a:t>
            </a:r>
            <a:r>
              <a:rPr lang="cs-CZ" altLang="cs-CZ" dirty="0"/>
              <a:t>když přestane splňovat bezúhonnost, svéprávnost, oznámí ukončení činnosti</a:t>
            </a:r>
          </a:p>
          <a:p>
            <a:pPr algn="just">
              <a:spcBef>
                <a:spcPts val="1200"/>
              </a:spcBef>
            </a:pPr>
            <a:endParaRPr lang="cs-CZ" altLang="cs-CZ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45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KONTROLA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692696"/>
            <a:ext cx="8099425" cy="5940425"/>
          </a:xfrm>
        </p:spPr>
        <p:txBody>
          <a:bodyPr/>
          <a:lstStyle/>
          <a:p>
            <a:pPr>
              <a:buNone/>
            </a:pPr>
            <a:r>
              <a:rPr lang="cs-CZ" b="1" dirty="0"/>
              <a:t>§ 3 odst. 1 zákona č. 251/2005 Sb., o inspekci práce:</a:t>
            </a:r>
            <a:endParaRPr lang="cs-CZ" dirty="0"/>
          </a:p>
          <a:p>
            <a:pPr>
              <a:buNone/>
            </a:pPr>
            <a:r>
              <a:rPr lang="cs-CZ" dirty="0"/>
              <a:t>Úřad a inspektoráty kontrolují dodržování povinností vyplývajících z </a:t>
            </a:r>
          </a:p>
          <a:p>
            <a:pPr>
              <a:buNone/>
            </a:pPr>
            <a:r>
              <a:rPr lang="cs-CZ" dirty="0"/>
              <a:t>  h) právního předpisu upravujícího péči o dítě v dětské skupině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Nutná úzká spolupráce s MPSV </a:t>
            </a:r>
          </a:p>
          <a:p>
            <a:r>
              <a:rPr lang="cs-CZ" dirty="0"/>
              <a:t>povinnost předávat pravomocná rozhodnutí </a:t>
            </a:r>
          </a:p>
          <a:p>
            <a:r>
              <a:rPr lang="cs-CZ" dirty="0"/>
              <a:t>kontrola SUIP – řízení MPSV (oprávnění) </a:t>
            </a:r>
          </a:p>
          <a:p>
            <a:pPr algn="just">
              <a:spcBef>
                <a:spcPts val="1200"/>
              </a:spcBef>
            </a:pPr>
            <a:endParaRPr lang="cs-CZ" altLang="cs-CZ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1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KONTROLA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917575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b="1" dirty="0"/>
              <a:t>§ 21 Zákona č. 247/2014 </a:t>
            </a:r>
            <a:r>
              <a:rPr lang="cs-CZ" b="1" dirty="0" err="1"/>
              <a:t>Sb</a:t>
            </a:r>
            <a:r>
              <a:rPr lang="cs-CZ" b="1" dirty="0"/>
              <a:t>:</a:t>
            </a:r>
            <a:endParaRPr lang="cs-CZ" dirty="0"/>
          </a:p>
          <a:p>
            <a:pPr algn="just">
              <a:spcBef>
                <a:spcPts val="1200"/>
              </a:spcBef>
              <a:buNone/>
            </a:pPr>
            <a:r>
              <a:rPr lang="cs-CZ" altLang="cs-CZ" b="1" dirty="0"/>
              <a:t>KHS:</a:t>
            </a:r>
            <a:r>
              <a:rPr lang="cs-CZ" altLang="cs-CZ" dirty="0"/>
              <a:t> </a:t>
            </a:r>
            <a:r>
              <a:rPr lang="cs-CZ" dirty="0"/>
              <a:t>hygienické požadavky na prostory,  provoz, stravování, zdravotní způsobilost pečující osoby a dítěte (lékařský posudek) </a:t>
            </a:r>
          </a:p>
          <a:p>
            <a:pPr algn="just">
              <a:spcBef>
                <a:spcPts val="1200"/>
              </a:spcBef>
              <a:buNone/>
            </a:pPr>
            <a:endParaRPr lang="cs-CZ" altLang="cs-CZ" dirty="0"/>
          </a:p>
          <a:p>
            <a:pPr algn="just">
              <a:spcBef>
                <a:spcPts val="1200"/>
              </a:spcBef>
              <a:buNone/>
            </a:pPr>
            <a:r>
              <a:rPr lang="cs-CZ" altLang="cs-CZ" b="1" dirty="0"/>
              <a:t>MPSV: </a:t>
            </a:r>
            <a:r>
              <a:rPr lang="cs-CZ" altLang="cs-CZ" dirty="0"/>
              <a:t>financování prostřednictvím příspěvku na provoz DS, standardy kvality</a:t>
            </a:r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68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55368E-C8BE-4EF8-83D5-C9E432920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7848600" cy="900113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 PŘESTUPKY a SANKCE - SUIP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11700E-F8B5-4337-B13C-6E8DDE381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917575"/>
            <a:ext cx="8099425" cy="5940425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altLang="cs-CZ" b="1" dirty="0"/>
              <a:t>100 000 Kč </a:t>
            </a:r>
            <a:r>
              <a:rPr lang="cs-CZ" altLang="cs-CZ" dirty="0"/>
              <a:t>– nedodrží maximální kapacitu DS a počet pečujících osob, </a:t>
            </a:r>
          </a:p>
          <a:p>
            <a:pPr lvl="0" algn="just">
              <a:spcBef>
                <a:spcPts val="1200"/>
              </a:spcBef>
            </a:pPr>
            <a:r>
              <a:rPr lang="cs-CZ" altLang="cs-CZ" b="1" dirty="0"/>
              <a:t>30 000 Kč - </a:t>
            </a:r>
            <a:r>
              <a:rPr lang="cs-CZ" dirty="0"/>
              <a:t>děti jiného věku, dítě do </a:t>
            </a:r>
            <a:br>
              <a:rPr lang="cs-CZ" dirty="0"/>
            </a:br>
            <a:r>
              <a:rPr lang="cs-CZ" dirty="0"/>
              <a:t>1 roku ve skupině 4 dětí; pečující osoba – bezúhonná, odborně způsobilá, zletilá, svéprávná, v pracovněprávním vztahu, další vzdělávání; nezpracování plánu výchovy a péče, neoznámení změn pro evidenci poskytovatelů</a:t>
            </a:r>
          </a:p>
          <a:p>
            <a:pPr lvl="0" algn="just">
              <a:spcBef>
                <a:spcPts val="1200"/>
              </a:spcBef>
            </a:pPr>
            <a:r>
              <a:rPr lang="cs-CZ" b="1" dirty="0"/>
              <a:t>5 000 Kč </a:t>
            </a:r>
            <a:r>
              <a:rPr lang="cs-CZ" dirty="0"/>
              <a:t>– označení „dětská skupina“ od 1. 10. 2024</a:t>
            </a:r>
          </a:p>
          <a:p>
            <a:pPr algn="just">
              <a:spcBef>
                <a:spcPts val="1200"/>
              </a:spcBef>
            </a:pPr>
            <a:endParaRPr lang="cs-CZ" altLang="cs-CZ" b="1" dirty="0"/>
          </a:p>
          <a:p>
            <a:pPr algn="just">
              <a:spcBef>
                <a:spcPts val="1200"/>
              </a:spcBef>
            </a:pPr>
            <a:endParaRPr lang="cs-CZ" altLang="cs-CZ" dirty="0"/>
          </a:p>
          <a:p>
            <a:pPr algn="just">
              <a:spcBef>
                <a:spcPts val="1200"/>
              </a:spcBef>
              <a:buNone/>
            </a:pPr>
            <a:endParaRPr lang="cs-CZ" altLang="cs-CZ" dirty="0"/>
          </a:p>
        </p:txBody>
      </p:sp>
      <p:pic>
        <p:nvPicPr>
          <p:cNvPr id="19460" name="Picture 4" descr="pruh">
            <a:extLst>
              <a:ext uri="{FF2B5EF4-FFF2-40B4-BE49-F238E27FC236}">
                <a16:creationId xmlns:a16="http://schemas.microsoft.com/office/drawing/2014/main" id="{6E66878E-7A43-4B00-BBFE-91B54921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9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0364D2C-CD53-44EE-965B-B31E1E0C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Děkuji Vám za pozornost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555" name="Picture 4" descr="pruh">
            <a:extLst>
              <a:ext uri="{FF2B5EF4-FFF2-40B4-BE49-F238E27FC236}">
                <a16:creationId xmlns:a16="http://schemas.microsoft.com/office/drawing/2014/main" id="{1E088E5D-97D9-432E-8A2B-69D1D2BB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596" y="2996952"/>
            <a:ext cx="7272808" cy="1440160"/>
          </a:xfrm>
        </p:spPr>
        <p:txBody>
          <a:bodyPr/>
          <a:lstStyle/>
          <a:p>
            <a:pPr algn="ctr"/>
            <a:r>
              <a:rPr lang="cs-CZ" dirty="0"/>
              <a:t>Dokumenty,</a:t>
            </a:r>
            <a:br>
              <a:rPr lang="cs-CZ" dirty="0"/>
            </a:br>
            <a:r>
              <a:rPr lang="cs-CZ" dirty="0"/>
              <a:t>povinnosti příjemce dotace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25893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pravidla pro žadatele / příjemce, www.esfcr.cz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</p:spPr>
        <p:txBody>
          <a:bodyPr/>
          <a:lstStyle/>
          <a:p>
            <a:pPr algn="just"/>
            <a:r>
              <a:rPr lang="cs-CZ" b="1" dirty="0"/>
              <a:t>Obecná část pravidel pro žadatele a příjemce v OPZ</a:t>
            </a:r>
          </a:p>
          <a:p>
            <a:pPr algn="just"/>
            <a:r>
              <a:rPr lang="cs-CZ" b="1" dirty="0"/>
              <a:t>Specifická část pravidel pro žadatele a příjemce  </a:t>
            </a:r>
            <a:br>
              <a:rPr lang="cs-CZ" b="1" dirty="0"/>
            </a:br>
            <a:r>
              <a:rPr lang="cs-CZ" dirty="0"/>
              <a:t>v rámci OPZ pro projekty s jednotkovými náklady zaměřené na podporu zařízení péče o děti předškolního věku (verze 7)</a:t>
            </a:r>
          </a:p>
          <a:p>
            <a:pPr algn="just"/>
            <a:r>
              <a:rPr lang="cs-CZ" b="1" dirty="0"/>
              <a:t>Pokyny pro vyplnění zprávy o realizaci projektu  </a:t>
            </a:r>
            <a:br>
              <a:rPr lang="cs-CZ" b="1" dirty="0"/>
            </a:br>
            <a:r>
              <a:rPr lang="cs-CZ" b="1" dirty="0"/>
              <a:t>a žádosti o platbu v IS KP14+ </a:t>
            </a:r>
            <a:r>
              <a:rPr lang="cs-CZ" dirty="0"/>
              <a:t>(projekty  </a:t>
            </a:r>
            <a:br>
              <a:rPr lang="cs-CZ" dirty="0"/>
            </a:br>
            <a:r>
              <a:rPr lang="cs-CZ" dirty="0"/>
              <a:t>s jednotkovými náklady zaměřené na podporu zařízení péče o děti předškolního věku)</a:t>
            </a:r>
          </a:p>
          <a:p>
            <a:pPr algn="just"/>
            <a:r>
              <a:rPr lang="cs-CZ" b="1" dirty="0"/>
              <a:t>Pokyny ke zpracování žádosti o změnu v IS KP14+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9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824536"/>
          </a:xfrm>
        </p:spPr>
        <p:txBody>
          <a:bodyPr/>
          <a:lstStyle/>
          <a:p>
            <a:r>
              <a:rPr lang="cs-CZ" dirty="0"/>
              <a:t>Obecná část pravidel pro žadatele a příjemce</a:t>
            </a:r>
          </a:p>
          <a:p>
            <a:r>
              <a:rPr lang="cs-CZ" dirty="0"/>
              <a:t>Specifická část pravidel pro žadatele a příjemce v rámci OPZ pro projekty s jednotkovými náklady zaměřené na podporu zařízení péče o děti předškolního věku</a:t>
            </a:r>
          </a:p>
          <a:p>
            <a:r>
              <a:rPr lang="cs-CZ" dirty="0"/>
              <a:t>Veřejné zakázky – informovat ŘO (zpráva o realizaci)</a:t>
            </a:r>
          </a:p>
          <a:p>
            <a:r>
              <a:rPr lang="cs-CZ" dirty="0"/>
              <a:t>Publicita – (šablony a vzory pro vizuální identitu)</a:t>
            </a:r>
          </a:p>
          <a:p>
            <a:r>
              <a:rPr lang="cs-CZ" dirty="0"/>
              <a:t>IS ESF – monitorování podpořených osob (MI)</a:t>
            </a:r>
          </a:p>
          <a:p>
            <a:r>
              <a:rPr lang="cs-CZ" dirty="0"/>
              <a:t>GDPR –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233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Dokladování dosažených jednotek</a:t>
            </a:r>
            <a:br>
              <a:rPr lang="cs-CZ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688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39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340768"/>
            <a:ext cx="8460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400" b="1" dirty="0">
                <a:solidFill>
                  <a:srgbClr val="084A8B"/>
                </a:solidFill>
              </a:rPr>
              <a:t>na</a:t>
            </a:r>
            <a:r>
              <a:rPr lang="cs-CZ" sz="2800" b="1" dirty="0">
                <a:solidFill>
                  <a:srgbClr val="084A8B"/>
                </a:solidFill>
              </a:rPr>
              <a:t> podporu zařízení péče o děti</a:t>
            </a:r>
            <a:endParaRPr lang="cs-CZ" sz="2800" dirty="0">
              <a:solidFill>
                <a:srgbClr val="084A8B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8371"/>
              </p:ext>
            </p:extLst>
          </p:nvPr>
        </p:nvGraphicFramePr>
        <p:xfrm>
          <a:off x="413538" y="2204864"/>
          <a:ext cx="7974886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000">
                  <a:extLst>
                    <a:ext uri="{9D8B030D-6E8A-4147-A177-3AD203B41FA5}">
                      <a16:colId xmlns:a16="http://schemas.microsoft.com/office/drawing/2014/main" val="102749027"/>
                    </a:ext>
                  </a:extLst>
                </a:gridCol>
              </a:tblGrid>
              <a:tr h="653611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Název jednotky</a:t>
                      </a:r>
                      <a:endParaRPr lang="cs-CZ" sz="20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Výše jednotkového nákladu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(na jedno místo v zařízení péče o děti)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Vytvořené místo v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17 451 Kč 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 20 544 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Transformované místo v dětské skupině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8 642 Kč 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9 891  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Obsazenost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730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Kvalifikovaná pečující osoba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14 760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Nájemné zařízení péče o děti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Kč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90688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cs-CZ" altLang="cs-CZ" dirty="0">
                <a:solidFill>
                  <a:srgbClr val="084A8B"/>
                </a:solidFill>
                <a:cs typeface="Arial" pitchFamily="34" charset="0"/>
              </a:rPr>
            </a:br>
            <a:endParaRPr lang="cs-CZ" altLang="cs-CZ" dirty="0">
              <a:solidFill>
                <a:srgbClr val="084A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9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FA2FB-2109-48D9-9CB6-32B98A90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66682"/>
          </a:xfrm>
        </p:spPr>
        <p:txBody>
          <a:bodyPr/>
          <a:lstStyle/>
          <a:p>
            <a:pPr algn="ctr"/>
            <a:r>
              <a:rPr lang="cs-CZ" dirty="0"/>
              <a:t>Internetová stránka pro poskytovatele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2460F-C79A-4F51-9405-2F1124C4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7776"/>
            <a:ext cx="7886700" cy="3692197"/>
          </a:xfrm>
        </p:spPr>
        <p:txBody>
          <a:bodyPr/>
          <a:lstStyle/>
          <a:p>
            <a:pPr marL="0" indent="0" algn="ctr">
              <a:buNone/>
            </a:pPr>
            <a:r>
              <a:rPr lang="cs-CZ" sz="1800" dirty="0"/>
              <a:t>Informace, odkazy pro elektronické podání a tiskopisy pro papírové podání naleznete na </a:t>
            </a:r>
            <a:r>
              <a:rPr lang="cs-CZ" sz="1800" dirty="0">
                <a:hlinkClick r:id="rId2"/>
              </a:rPr>
              <a:t>http://evidence.mpsv.cz/eEDS/</a:t>
            </a:r>
            <a:r>
              <a:rPr lang="cs-CZ" sz="1800" dirty="0" err="1">
                <a:hlinkClick r:id="rId2"/>
              </a:rPr>
              <a:t>index.php</a:t>
            </a:r>
            <a:r>
              <a:rPr lang="cs-CZ" sz="1800" dirty="0"/>
              <a:t>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1C10DE-2FEB-4B90-A541-EDC71551F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47" y="2464458"/>
            <a:ext cx="3564449" cy="31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38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557"/>
            <a:ext cx="8424000" cy="984885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Jednotka „Vytvořené / transformované místo v zařízení péče o děti“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>
                <a:solidFill>
                  <a:srgbClr val="084A8B"/>
                </a:solidFill>
              </a:rPr>
              <a:t>ZoR</a:t>
            </a:r>
            <a:r>
              <a:rPr lang="cs-CZ" sz="2000" b="1" dirty="0">
                <a:solidFill>
                  <a:srgbClr val="084A8B"/>
                </a:solidFill>
              </a:rPr>
              <a:t>: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b="1" dirty="0"/>
              <a:t>Po skončení fáze vybudování / transformace ŘO ověří:</a:t>
            </a:r>
          </a:p>
          <a:p>
            <a:pPr lvl="1" algn="just"/>
            <a:r>
              <a:rPr lang="cs-CZ" b="1" u="sng" dirty="0"/>
              <a:t>zápis do Evidence poskytovatelů (EDS)</a:t>
            </a:r>
            <a:r>
              <a:rPr lang="cs-CZ" b="1" dirty="0"/>
              <a:t> </a:t>
            </a:r>
            <a:r>
              <a:rPr lang="cs-CZ" dirty="0"/>
              <a:t>služby péče o dítě   </a:t>
            </a:r>
            <a:br>
              <a:rPr lang="cs-CZ" dirty="0"/>
            </a:br>
            <a:r>
              <a:rPr lang="cs-CZ" dirty="0"/>
              <a:t>v dětské skupině dle zákona č. 247/2014 Sb., o poskytování služby péče o děti v dětské skupině.</a:t>
            </a:r>
          </a:p>
          <a:p>
            <a:pPr marL="414000" lvl="1" indent="0" algn="just">
              <a:buNone/>
            </a:pPr>
            <a:endParaRPr lang="cs-CZ" dirty="0"/>
          </a:p>
          <a:p>
            <a:pPr lvl="1" algn="just"/>
            <a:r>
              <a:rPr lang="cs-CZ" b="1" dirty="0"/>
              <a:t>Kapacita uvedená v žádosti musí odpovídat kapacitě uvedené </a:t>
            </a:r>
            <a:br>
              <a:rPr lang="cs-CZ" b="1" dirty="0"/>
            </a:br>
            <a:r>
              <a:rPr lang="cs-CZ" b="1" dirty="0"/>
              <a:t> v evidenci dětských skupin.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46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28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„Vytvořené / transformované místo v zařízení péče o děti“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472608"/>
          </a:xfrm>
        </p:spPr>
        <p:txBody>
          <a:bodyPr/>
          <a:lstStyle/>
          <a:p>
            <a:pPr algn="just"/>
            <a:r>
              <a:rPr lang="cs-CZ" sz="2000" b="1" u="sng" dirty="0"/>
              <a:t>Provozní řád</a:t>
            </a:r>
            <a:r>
              <a:rPr lang="cs-CZ" sz="2000" b="1" dirty="0"/>
              <a:t> </a:t>
            </a:r>
            <a:r>
              <a:rPr lang="cs-CZ" dirty="0"/>
              <a:t>zařízení péče o děti musí obsahovat </a:t>
            </a:r>
            <a:r>
              <a:rPr lang="cs-CZ" sz="1800" dirty="0"/>
              <a:t>(Náležitosti jsou uvedeny ve Specifické části pravidel pro žadatele  </a:t>
            </a:r>
            <a:br>
              <a:rPr lang="cs-CZ" sz="1800" dirty="0"/>
            </a:br>
            <a:r>
              <a:rPr lang="cs-CZ" sz="1800" dirty="0"/>
              <a:t>a příjemce v rámci OPZ pro projekty s jednotkovými náklady zaměřené na podporu zařízení péče o děti předškolního věku, kap. 5.3.9)</a:t>
            </a:r>
            <a:r>
              <a:rPr lang="cs-CZ" dirty="0"/>
              <a:t>: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cs-CZ" sz="1600" dirty="0"/>
              <a:t>identifikaci provozovatele,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cs-CZ" sz="1600" dirty="0"/>
              <a:t>označení dětské skupiny a údaj o počtu dětí,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cs-CZ" sz="1600" dirty="0"/>
              <a:t>adresu místa poskytování služby péče o dítě,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cs-CZ" sz="1600" dirty="0"/>
              <a:t>den započetí poskytování služby péče o dítě,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cs-CZ" sz="1600" dirty="0"/>
              <a:t>podmínky poskytování služby péče o dítě včetně určení, zda službu péče o dítě provozovatel poskytuje bez úhrady nákladů nebo s částečnou anebo plnou úhradou nákladů</a:t>
            </a:r>
          </a:p>
          <a:p>
            <a:pPr lvl="3" algn="just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algn="just"/>
            <a:r>
              <a:rPr lang="cs-CZ" sz="2000" b="1" u="sng" dirty="0"/>
              <a:t>Plán výchovy a péče</a:t>
            </a:r>
            <a:endParaRPr lang="cs-CZ" u="sng" dirty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978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28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„Vytvořené / transformované místo v zařízení péče o děti“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472" cy="4707224"/>
          </a:xfrm>
        </p:spPr>
        <p:txBody>
          <a:bodyPr/>
          <a:lstStyle/>
          <a:p>
            <a:pPr marL="0" lvl="0" indent="0"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Ověření při kontrole projektu na místě: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provozní řád 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plán výchovy a péče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pro každé místo musí existovat židle, prostor pro práci u stolu, postel/lehátko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894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Jednotka „Obsazenost zařízení péče o děti“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472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dirty="0"/>
              <a:t>Ke splnění jednotky obsazenosti je třeba dále doložit přílohou </a:t>
            </a:r>
            <a:r>
              <a:rPr lang="cs-CZ" sz="2000" b="1" dirty="0" err="1"/>
              <a:t>ZoR</a:t>
            </a:r>
            <a:r>
              <a:rPr lang="cs-CZ" sz="2000" dirty="0"/>
              <a:t>: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cs-CZ" b="1" u="sng" dirty="0" err="1"/>
              <a:t>sken</a:t>
            </a:r>
            <a:r>
              <a:rPr lang="cs-CZ" b="1" u="sng" dirty="0"/>
              <a:t> pojistné smlouvy o pojištění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pojistná smlouva musí obsahovat informaci o pojištění </a:t>
            </a:r>
            <a:r>
              <a:rPr lang="cs-CZ" u="sng" dirty="0"/>
              <a:t>odpovědnosti za újmu</a:t>
            </a:r>
            <a:r>
              <a:rPr lang="cs-CZ" dirty="0"/>
              <a:t> způsobenou při poskytování služby hlídání  </a:t>
            </a:r>
            <a:br>
              <a:rPr lang="cs-CZ" dirty="0"/>
            </a:br>
            <a:r>
              <a:rPr lang="cs-CZ" dirty="0"/>
              <a:t>a péče o dítě a musí být </a:t>
            </a:r>
            <a:r>
              <a:rPr lang="cs-CZ" u="sng" dirty="0"/>
              <a:t>uzavřena nejpozději ke dni zahájení provozu</a:t>
            </a:r>
          </a:p>
          <a:p>
            <a:pPr lvl="1" algn="just">
              <a:buFont typeface="Wingdings" panose="05000000000000000000" pitchFamily="2" charset="2"/>
              <a:buChar char="l"/>
            </a:pPr>
            <a:r>
              <a:rPr lang="cs-CZ" b="1" u="sng" dirty="0">
                <a:hlinkClick r:id="rId2"/>
              </a:rPr>
              <a:t>dokladování docházky dětí a pečujících osob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souhrnný záznam o přesné docházce dětí ve formátu XLS/XLSX opatřený elektronickým podpisem oprávněného pracovníka příjemce</a:t>
            </a:r>
            <a:r>
              <a:rPr lang="cs-CZ" dirty="0"/>
              <a:t> (podepsaný dokument je označen zelenou pečetí)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souhrnný záznam o přesné docházce pečujících osob ve formátu XLS/XLSX opatřený elektronickým podpisem odpovědného pracovníka příjemce</a:t>
            </a:r>
            <a:r>
              <a:rPr lang="cs-CZ" dirty="0"/>
              <a:t> (podepsaný dokument je označen zelenou pečetí)</a:t>
            </a:r>
          </a:p>
          <a:p>
            <a:pPr lvl="1" algn="just"/>
            <a:r>
              <a:rPr lang="cs-CZ" dirty="0"/>
              <a:t>vzor docházkového listu ke stažení na stránkách výzev</a:t>
            </a:r>
          </a:p>
          <a:p>
            <a:pPr marL="414000" lvl="1" indent="0">
              <a:buNone/>
            </a:pPr>
            <a:endParaRPr lang="cs-CZ" dirty="0">
              <a:highlight>
                <a:srgbClr val="FFFF00"/>
              </a:highlight>
            </a:endParaRP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534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dirty="0"/>
              <a:t>Dále je třeba mít dokumenty ověřované při kontrole na místě</a:t>
            </a:r>
            <a:r>
              <a:rPr lang="cs-CZ" sz="2000" dirty="0"/>
              <a:t>:</a:t>
            </a:r>
          </a:p>
          <a:p>
            <a:pPr algn="just"/>
            <a:r>
              <a:rPr lang="cs-CZ" sz="2000" b="1" u="sng" dirty="0"/>
              <a:t>Prohlášení o docházce dítěte potvrzené rodičem </a:t>
            </a:r>
            <a:r>
              <a:rPr lang="cs-CZ" sz="2000" dirty="0"/>
              <a:t>(stanovení minimálního rozsahu údajů, bez vzorového dokumentu): </a:t>
            </a:r>
          </a:p>
          <a:p>
            <a:pPr marL="0" indent="0" algn="just">
              <a:buNone/>
            </a:pPr>
            <a:r>
              <a:rPr lang="cs-CZ" sz="2000" dirty="0"/>
              <a:t>Sestava docházky dítěte bude vyhotovena </a:t>
            </a:r>
            <a:r>
              <a:rPr lang="cs-CZ" sz="2000" b="1" dirty="0"/>
              <a:t>za každý kalendářní měsíc</a:t>
            </a:r>
            <a:r>
              <a:rPr lang="cs-CZ" sz="2000" dirty="0"/>
              <a:t>, požadované údaje jsou: registrační číslo projektu, název projektu, název příjemce, identifikační údaje dítěte (jméno, příjmení), údaje o skutečném příchodu a odchodu dítěte v konkrétní dny, jméno a příjmení rodiče, datum a podpis rodiče, povinné prvky vizuální identity.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30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08512"/>
          </a:xfrm>
        </p:spPr>
        <p:txBody>
          <a:bodyPr/>
          <a:lstStyle/>
          <a:p>
            <a:pPr algn="just"/>
            <a:r>
              <a:rPr lang="cs-CZ" sz="2000" b="1" u="sng" dirty="0"/>
              <a:t>Evidenci dětí</a:t>
            </a:r>
            <a:r>
              <a:rPr lang="cs-CZ" sz="2000" b="1" dirty="0"/>
              <a:t>, </a:t>
            </a:r>
            <a:r>
              <a:rPr lang="cs-CZ" sz="2000" dirty="0"/>
              <a:t>kterou je povinen provozovatel zařízení průběžně vést. Evidence dětí musí v návaznosti na § 11 zákona č. 247/2014 Sb. obsahovat: </a:t>
            </a:r>
            <a:r>
              <a:rPr lang="cs-CZ" sz="1800" dirty="0"/>
              <a:t>	</a:t>
            </a:r>
          </a:p>
          <a:p>
            <a:pPr marL="342900" indent="-342900" algn="just">
              <a:buAutoNum type="alphaLcParenR"/>
            </a:pPr>
            <a:r>
              <a:rPr lang="cs-CZ" sz="1800" dirty="0"/>
              <a:t>jméno, popřípadě jména, a příjmení, datum narození a adresu místa pobytu dítěte,</a:t>
            </a:r>
          </a:p>
          <a:p>
            <a:pPr marL="342900" indent="-342900" algn="just">
              <a:buAutoNum type="alphaLcParenR"/>
            </a:pPr>
            <a:r>
              <a:rPr lang="cs-CZ" sz="1800" dirty="0"/>
              <a:t>jméno, popřípadě jména, příjmení rodičů a adresu místa pobytu alespoň jednoho z rodičů, liší-li se od adresy místa pobytu dítěte,</a:t>
            </a:r>
          </a:p>
          <a:p>
            <a:pPr marL="342900" indent="-342900" algn="just">
              <a:buAutoNum type="alphaLcParenR"/>
            </a:pPr>
            <a:r>
              <a:rPr lang="cs-CZ" sz="1800" dirty="0"/>
              <a:t>jméno, popřípadě jména, příjmení a adresu místa pobytu osoby, která na základě pověření rodiče může pro dítě docházet,</a:t>
            </a:r>
          </a:p>
          <a:p>
            <a:pPr marL="342900" indent="-342900" algn="just">
              <a:buAutoNum type="alphaLcParenR"/>
            </a:pPr>
            <a:r>
              <a:rPr lang="cs-CZ" sz="1800" dirty="0"/>
              <a:t>dny v týdnu a dobu v průběhu dne, po kterou dítě v dětské skupině pobývá,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10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289" y="1340768"/>
            <a:ext cx="8064000" cy="4707224"/>
          </a:xfrm>
        </p:spPr>
        <p:txBody>
          <a:bodyPr/>
          <a:lstStyle/>
          <a:p>
            <a:pPr marL="342900" indent="-342900" algn="just">
              <a:buFont typeface="+mj-lt"/>
              <a:buAutoNum type="alphaLcParenR" startAt="5"/>
            </a:pPr>
            <a:r>
              <a:rPr lang="cs-CZ" sz="1800" dirty="0"/>
              <a:t>údaj týkající se úhrady nákladů za službu péče o dítě v dětské skupině,</a:t>
            </a:r>
          </a:p>
          <a:p>
            <a:pPr marL="342900" indent="-342900" algn="just">
              <a:buFont typeface="+mj-lt"/>
              <a:buAutoNum type="alphaLcParenR" startAt="5"/>
            </a:pPr>
            <a:r>
              <a:rPr lang="cs-CZ" sz="1800" dirty="0"/>
              <a:t>údaj o zdravotní pojišťovně dítěte,</a:t>
            </a:r>
          </a:p>
          <a:p>
            <a:pPr marL="342900" indent="-342900" algn="just">
              <a:buFont typeface="+mj-lt"/>
              <a:buAutoNum type="alphaLcParenR" startAt="5"/>
            </a:pPr>
            <a:r>
              <a:rPr lang="cs-CZ" sz="1800" dirty="0"/>
              <a:t>telefonní, popřípadě jiný kontakt na rodiče a na osobu uvedenou v písmeni c),</a:t>
            </a:r>
          </a:p>
          <a:p>
            <a:pPr marL="342900" indent="-342900" algn="just">
              <a:buFont typeface="+mj-lt"/>
              <a:buAutoNum type="alphaLcParenR" startAt="5"/>
            </a:pPr>
            <a:r>
              <a:rPr lang="cs-CZ" sz="1800" dirty="0"/>
              <a:t>lékařský posudek o zdravotní způsobilosti dítěte, a to včetně dokladu, že se dítě podrobilo stanoveným pravidelným očkováním nebo že je proti nákaze imunní anebo že se nemůže očkování podrobit pro kontraindikaci; lékařský posudek a doklad vydává registrující poskytovatel zdravotních služeb v oboru praktické lékařství pro děti a dorost nebo poskytovatel  </a:t>
            </a:r>
            <a:br>
              <a:rPr lang="cs-CZ" sz="1800" dirty="0"/>
            </a:br>
            <a:r>
              <a:rPr lang="cs-CZ" sz="1800" dirty="0"/>
              <a:t>v oboru praktické lékařství pro děti a dorost, nemá-li dítě registrujícího poskytovatele,	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9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96544"/>
          </a:xfrm>
        </p:spPr>
        <p:txBody>
          <a:bodyPr/>
          <a:lstStyle/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Smlouvy mezi provozovatelem zařízení péče o děti a rodiči dítěte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Provozovatel zařízení péče o děti, které bylo podpořeno z OPZ, je povinen před zahájením poskytování služby péče o dítě uzavřít  </a:t>
            </a:r>
            <a:br>
              <a:rPr lang="cs-CZ" dirty="0"/>
            </a:br>
            <a:r>
              <a:rPr lang="cs-CZ" dirty="0"/>
              <a:t>s rodičem </a:t>
            </a:r>
            <a:r>
              <a:rPr lang="cs-CZ" b="1" dirty="0"/>
              <a:t>písemnou smlouvu </a:t>
            </a:r>
            <a:r>
              <a:rPr lang="cs-CZ" dirty="0"/>
              <a:t>o poskytování služby péče o dítě. Náležitosti smlouvy jsou převzaty </a:t>
            </a:r>
            <a:r>
              <a:rPr lang="cs-CZ" b="1" dirty="0"/>
              <a:t>z § 13 zákona č. 247/2014 Sb</a:t>
            </a:r>
            <a:r>
              <a:rPr lang="cs-CZ" dirty="0"/>
              <a:t>. Všichni provozovatelé zařízení podpořených z OPZ jsou povinni zajistit, aby smlouva o poskytování služby péče o dítě v zařízení péče o děti obsahovala tyto náležitosti: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a) místo a čas poskytování služby péče o dítě v zařízení,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b) výši úhrady nákladů poskytované služby a způsob jejího placení, je-li služba 	péče o dítě v zařízení poskytována s úhradou nákladů,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c) podmínky stravování dítěte včetně pitného režimu v návaznosti na délku 	pobytu a věk dítěte, </a:t>
            </a:r>
          </a:p>
          <a:p>
            <a:pPr marL="25200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301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	d) ujednání o dodržování vnitřních pravidel,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	e) ujednání o postupu při onemocnění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	f) způsob ukončení právních vztahů vzniklých ze smlouvy,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	g) dobu trvání právních vztahů vzniklých ze smlouvy.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/>
              <a:t>Přílohou smlouvy </a:t>
            </a:r>
            <a:r>
              <a:rPr lang="cs-CZ" sz="1800" dirty="0"/>
              <a:t>o poskytování služby péče o dítě jsou </a:t>
            </a:r>
            <a:r>
              <a:rPr lang="cs-CZ" sz="1800" b="1" dirty="0"/>
              <a:t>vnitřní pravidla  </a:t>
            </a:r>
            <a:br>
              <a:rPr lang="cs-CZ" sz="1800" b="1" dirty="0"/>
            </a:br>
            <a:r>
              <a:rPr lang="cs-CZ" sz="1800" b="1" dirty="0"/>
              <a:t>a plán výchovy a péče.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/>
              <a:t>Doklad prokazující vazbu rodiče na trh práce </a:t>
            </a:r>
            <a:r>
              <a:rPr lang="cs-CZ" sz="2000" dirty="0"/>
              <a:t>(Náležitosti jsou uvedeny ve Specifické části pravidel pro žadatele a příjemce  </a:t>
            </a:r>
            <a:br>
              <a:rPr lang="cs-CZ" sz="2000" dirty="0"/>
            </a:br>
            <a:r>
              <a:rPr lang="cs-CZ" sz="2000" dirty="0"/>
              <a:t>v rámci OPZ pro projekty s jednotkovými náklady zaměřené na podporu zařízení péče o děti předškolního věku, kap. 5.3.8)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63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b="1" u="sng" dirty="0"/>
              <a:t>Monitorovací list podpořené osoby</a:t>
            </a:r>
          </a:p>
          <a:p>
            <a:pPr marL="4140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Nezávazný formulář.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Možné využít při sběru údajů od jednotlivých osob podpořených  </a:t>
            </a:r>
            <a:br>
              <a:rPr lang="cs-CZ" dirty="0"/>
            </a:br>
            <a:r>
              <a:rPr lang="cs-CZ" dirty="0"/>
              <a:t>v projektu.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Data potřebná pro sledování monitorovacích indikátorů lze podložit jinou průkaznou evidencí, není nutné formulář používat.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Příjemce je také oprávněn si obsah Monitorovacího listu podpořené osoby upravit (např. v něm nezjišťovat něco, co už je mu známo a eviduje to v podobě nějakého jiného dokumentu/databáze).</a:t>
            </a:r>
          </a:p>
          <a:p>
            <a:pPr marL="4140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/>
              <a:t>https://www.esfcr.cz/monitorovani-podporenych-osob-opz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u="sng" dirty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b="1" u="sng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6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32AA-E33D-45F7-A1C9-D36FB94A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82569"/>
          </a:xfrm>
        </p:spPr>
        <p:txBody>
          <a:bodyPr/>
          <a:lstStyle/>
          <a:p>
            <a:pPr algn="ctr"/>
            <a:r>
              <a:rPr lang="cs-CZ" dirty="0"/>
              <a:t>MPSV – informace a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CA1FAA-09CC-4527-A726-2D376A6D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5747"/>
            <a:ext cx="7886700" cy="35942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https://www.mpsv.cz/web/cz/zadost-o-udeleni-opravneni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99B550-C896-4487-A640-2FC1A75C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15" y="2349519"/>
            <a:ext cx="4980671" cy="32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7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Jednotka „Obsazenost zařízení péče o děti“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Doklady o splnění požadavků na pečující osoby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Trestní bezúhonnost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Zdravotní způsobilost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Pracovněprávní vztah s provozovatelem zařízení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Odborná způsobilost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396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pečující 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5472608"/>
          </a:xfrm>
        </p:spPr>
        <p:txBody>
          <a:bodyPr/>
          <a:lstStyle/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b="1" u="sng" dirty="0"/>
              <a:t>Požadavky na odbornou způsobilost pečujících osob 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Zákon č. 247/2014 Sb., Specifická část pravidel, kap. 5.3.2. – obecné podmínky, vymezení kvalifikací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FF0000"/>
                </a:solidFill>
              </a:rPr>
              <a:t>Pozor! 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poskytovatel je povinen zajistit, aby činnost, kterou se uskutečňuje výchova a péče  </a:t>
            </a:r>
            <a:br>
              <a:rPr lang="cs-CZ" sz="1600" dirty="0"/>
            </a:br>
            <a:r>
              <a:rPr lang="cs-CZ" sz="1600" dirty="0"/>
              <a:t>o dítě v dětské skupině, byla vykonávána alespoň 1 pečující osobou s odbornou způsobilostí k výkonu povolání všeobecné sestry, praktické sestry, dětské sestry, porodní asistentky, zdravotně-sociálního pracovníka, zdravotnického záchranáře, psychologa ve zdravotnictví nebo specializovaná způsobilost k výkonu povolání klinického psychologa, lékaře nebo profesní kvalifikací Chůvy pro děti v dětské skupině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poskytovatel je povinen zajistit rodiči dítěte ve věku ode dne 1. září po dosažení 3 let, aby činnost, kterou se uskutečňuje výchova a péče o dítě v dětské skupině, byla vykonávána alespoň 1 pečující osobou s odbornou kvalifikací učitele mateřské školy, učitele prvního stupně základní školy, asistenta pedagoga podle § 20 odst. 1 zákona o pedagogických pracovnících (tj. minimálně s maturitou), speciálního pedagoga nebo vychovatele, a to nejméně v rozsahu 20 hodin týdně</a:t>
            </a:r>
            <a:r>
              <a:rPr lang="cs-CZ" sz="1050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61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Jednotka „Kvalifikovaná pečující osoba“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34" y="3429000"/>
            <a:ext cx="8784976" cy="3240360"/>
          </a:xfrm>
        </p:spPr>
        <p:txBody>
          <a:bodyPr numCol="2"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200" dirty="0"/>
              <a:t> </a:t>
            </a:r>
            <a:endParaRPr lang="cs-CZ" sz="1400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96752"/>
            <a:ext cx="9036496" cy="671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>
                <a:solidFill>
                  <a:srgbClr val="084A8B"/>
                </a:solidFill>
              </a:rPr>
              <a:t>ZoR</a:t>
            </a:r>
            <a:r>
              <a:rPr lang="cs-CZ" sz="2000" b="1" dirty="0">
                <a:solidFill>
                  <a:srgbClr val="084A8B"/>
                </a:solidFill>
              </a:rPr>
              <a:t>:</a:t>
            </a:r>
          </a:p>
          <a:p>
            <a:pPr marL="432000" lvl="0" indent="-432000" algn="just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/>
              <a:t>osvědčení o získání profesní kvalifikace </a:t>
            </a:r>
            <a:r>
              <a:rPr lang="cs-CZ" sz="2000" dirty="0"/>
              <a:t>„Chůva pro děti do zahájení povinné školní docházky“ pečující osoby, která získala v rámci projektu profesní kvalifikaci,</a:t>
            </a:r>
          </a:p>
          <a:p>
            <a:pPr marL="432000" indent="-432000" algn="just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/>
              <a:t>pracovní smlouva / dohoda o pracovní činnosti / dohoda o provedení práce </a:t>
            </a:r>
            <a:r>
              <a:rPr lang="cs-CZ" sz="2000" dirty="0"/>
              <a:t>dokládající pracovněprávní vztah s pečující osobou, která získala v rámci projektu profesní kvalifikaci, na délku minimálně 6 měsíců po získání kvalifikace,</a:t>
            </a:r>
          </a:p>
          <a:p>
            <a:pPr marL="432000" indent="-432000" algn="just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>
                <a:solidFill>
                  <a:srgbClr val="084A8B"/>
                </a:solidFill>
              </a:rPr>
              <a:t>souhrnný záznam o docházce pečující osoby</a:t>
            </a:r>
            <a:r>
              <a:rPr lang="cs-CZ" sz="2000" dirty="0">
                <a:solidFill>
                  <a:srgbClr val="084A8B"/>
                </a:solidFill>
              </a:rPr>
              <a:t>, která získala v rámci projektu profesní kvalifikaci, ve formátu XLS/XLSX opatřený elektronickým podpisem odpovědného pracovníka příjemce. Ze záznamu musí být patrné minimálně </a:t>
            </a:r>
            <a:r>
              <a:rPr lang="cs-CZ" sz="2000" u="sng" dirty="0">
                <a:solidFill>
                  <a:srgbClr val="084A8B"/>
                </a:solidFill>
              </a:rPr>
              <a:t>šestiměsíční pracovní působení </a:t>
            </a:r>
            <a:r>
              <a:rPr lang="cs-CZ" sz="2000" dirty="0">
                <a:solidFill>
                  <a:srgbClr val="084A8B"/>
                </a:solidFill>
              </a:rPr>
              <a:t>této pečující osoby v zařízení péče o děti (125 odpracovaných dní). Do 6 měsíců fyzické přítomnosti se započítává doba nemoci, která nepřesáhne 5 po sobě jdoucích kalendářních dní a doba zákonného nároku na dovolenou.</a:t>
            </a:r>
          </a:p>
          <a:p>
            <a:pPr marL="666000" lvl="1" indent="-252000" algn="just">
              <a:spcAft>
                <a:spcPts val="300"/>
              </a:spcAft>
              <a:buClr>
                <a:srgbClr val="5FBBF5"/>
              </a:buClr>
              <a:buSzPct val="80000"/>
            </a:pPr>
            <a:endParaRPr lang="cs-CZ" sz="1600" dirty="0">
              <a:solidFill>
                <a:srgbClr val="084A8B"/>
              </a:solidFill>
            </a:endParaRPr>
          </a:p>
          <a:p>
            <a:endParaRPr lang="cs-CZ" dirty="0"/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>
              <a:solidFill>
                <a:srgbClr val="084A8B"/>
              </a:solidFill>
            </a:endParaRP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Jednotka „Nájemné prostor zařízení péče o děti“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86936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>
                <a:solidFill>
                  <a:srgbClr val="084A8B"/>
                </a:solidFill>
              </a:rPr>
              <a:t>ZoR</a:t>
            </a:r>
            <a:r>
              <a:rPr lang="cs-CZ" sz="2000" b="1" dirty="0">
                <a:solidFill>
                  <a:srgbClr val="084A8B"/>
                </a:solidFill>
              </a:rPr>
              <a:t>: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>
                <a:solidFill>
                  <a:srgbClr val="084A8B"/>
                </a:solidFill>
              </a:rPr>
              <a:t>nájemní smlouva</a:t>
            </a:r>
            <a:r>
              <a:rPr lang="cs-CZ" sz="2000" dirty="0">
                <a:solidFill>
                  <a:srgbClr val="084A8B"/>
                </a:solidFill>
              </a:rPr>
              <a:t> a dokumentace pro jednotku obsazenost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84A8B"/>
                </a:solidFill>
              </a:rPr>
              <a:t>náležitosti NS: adresa místa realizace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r>
              <a:rPr lang="cs-CZ" sz="2000" dirty="0">
                <a:solidFill>
                  <a:srgbClr val="084A8B"/>
                </a:solidFill>
              </a:rPr>
              <a:t>		    platnost nejpozději v den zahájení provozu v souladu   		    se zadáváním veřejných zakázek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r>
              <a:rPr lang="cs-CZ" sz="2000" dirty="0">
                <a:solidFill>
                  <a:srgbClr val="FF0000"/>
                </a:solidFill>
              </a:rPr>
              <a:t>Pozor na střet zájmů: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r>
              <a:rPr lang="cs-CZ" sz="2000" dirty="0">
                <a:solidFill>
                  <a:srgbClr val="084A8B"/>
                </a:solidFill>
              </a:rPr>
              <a:t>Ve střetu zájmu se ocitají členové statutárního orgánu zadavatele, členové realizačního týmu projektu, manžel/manželka statutárního orgánu dodavatele (i další příbuzní) – každý možný střet zájmů je posuzován právním oddělením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endParaRPr lang="cs-CZ" sz="2000" dirty="0">
              <a:solidFill>
                <a:srgbClr val="084A8B"/>
              </a:solidFill>
            </a:endParaRP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endParaRPr lang="cs-CZ" dirty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>
              <a:solidFill>
                <a:srgbClr val="084A8B"/>
              </a:solidFill>
            </a:endParaRP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/>
          </a:p>
          <a:p>
            <a:pPr marL="504000" lvl="4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pPr algn="just"/>
            <a:r>
              <a:rPr lang="cs-CZ" dirty="0"/>
              <a:t>Možnost snížit počet pracovních dnů použitý pro výpočet obsazenosti lze pouze </a:t>
            </a:r>
            <a:r>
              <a:rPr lang="cs-CZ" u="sng" dirty="0"/>
              <a:t>z předem nepředvídatelných důvodů</a:t>
            </a:r>
            <a:r>
              <a:rPr lang="cs-CZ" dirty="0"/>
              <a:t>, např. karanténa, povodně, vyhoření, vykradení apod., anebo </a:t>
            </a:r>
            <a:r>
              <a:rPr lang="cs-CZ" u="sng" dirty="0"/>
              <a:t>z předem ohlášených technických důvodů, jejichž příčina není na straně příjemce</a:t>
            </a:r>
            <a:r>
              <a:rPr lang="cs-CZ" dirty="0"/>
              <a:t>, a sice maximálně o 31 po sobě jdoucích kalendářních dnů – Viz Specifická pravidla, pozn. pod čarou č. 17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7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/>
              <a:t>Výpočet Obsazenosti/zálohy</a:t>
            </a:r>
            <a:br>
              <a:rPr lang="cs-CZ" sz="3200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30077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1/75 výše nákladů na zajištění provozu jednoho místa v zařízení péče o dítě  </a:t>
            </a:r>
            <a:br>
              <a:rPr lang="cs-CZ" sz="1600" dirty="0"/>
            </a:br>
            <a:r>
              <a:rPr lang="cs-CZ" sz="1600" dirty="0"/>
              <a:t>za 6 měsíců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2 fáze provozu, každá trvá 6 měsíců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obsazenost je kalkulována na úrovni zařízení jako celku (výpočet dle kapacity zařízení)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obsazenost počítána za celou projektovou fázi, tj. 6 měsíců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povinnost vést řádné záznamy o přesné docházce dětí v konkrétní dny  </a:t>
            </a:r>
            <a:br>
              <a:rPr lang="cs-CZ" sz="1600" dirty="0"/>
            </a:br>
            <a:r>
              <a:rPr lang="cs-CZ" sz="1600" dirty="0"/>
              <a:t>v elektronickém docházkovém systému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za plně obsazené zařízení se považuje i zařízení, kde děti nebyly přítomny v plném počtu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jako obvyklá míra docházky byla stanovena hranice 75 %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z min. 75 % své kapacity = plně obsazené zařízení</a:t>
            </a:r>
          </a:p>
          <a:p>
            <a:pPr marL="936000" lvl="4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z 20 % - není nárok na jednotkový náklad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08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/>
              <a:t>Výpočet 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1 půlden = dítě je v zařízení přítomné</a:t>
            </a:r>
            <a:br>
              <a:rPr lang="cs-CZ" sz="1400" dirty="0"/>
            </a:br>
            <a:r>
              <a:rPr lang="cs-CZ" sz="1400" dirty="0"/>
              <a:t>alespoň 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2 půldny = dítě je v zařízení hlídané alespoň 6 hodin </a:t>
            </a:r>
            <a:br>
              <a:rPr lang="cs-CZ" sz="1400" dirty="0"/>
            </a:br>
            <a:r>
              <a:rPr lang="cs-CZ" sz="1400" dirty="0"/>
              <a:t>každý pracovní den znamená 2 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/>
              <a:t>Výpočet hodnoty jednotky 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období   6 kalendářních měsíců), který se dále násobí 100.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br>
              <a:rPr lang="cs-CZ" sz="1400" dirty="0"/>
            </a:br>
            <a:br>
              <a:rPr lang="cs-CZ" sz="1400" dirty="0"/>
            </a:br>
            <a:endParaRPr lang="cs-CZ" sz="1400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/>
              <a:t>Obsazenost 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---------------- x 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počet míst v zařízení x dosažená obsazenost zařízení péče o děti x jednotka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2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symboly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738F683A-FA4D-473E-998C-CB3EC922ECE3}"/>
              </a:ext>
            </a:extLst>
          </p:cNvPr>
          <p:cNvGrpSpPr/>
          <p:nvPr/>
        </p:nvGrpSpPr>
        <p:grpSpPr>
          <a:xfrm>
            <a:off x="971600" y="1340768"/>
            <a:ext cx="4518808" cy="3866103"/>
            <a:chOff x="941795" y="1554591"/>
            <a:chExt cx="4518808" cy="3866103"/>
          </a:xfrm>
        </p:grpSpPr>
        <p:sp>
          <p:nvSpPr>
            <p:cNvPr id="7" name="TextovéPole 6"/>
            <p:cNvSpPr txBox="1"/>
            <p:nvPr/>
          </p:nvSpPr>
          <p:spPr>
            <a:xfrm>
              <a:off x="2051720" y="180561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A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Vybudování / transformace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027212" y="2825905"/>
              <a:ext cx="3408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A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Provoz (obsazenost dětské skupiny)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051720" y="3849572"/>
              <a:ext cx="3408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A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Nájem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051720" y="4829954"/>
              <a:ext cx="3408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A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Kvalifikovaná pečující osoba</a:t>
              </a:r>
            </a:p>
          </p:txBody>
        </p:sp>
        <p:pic>
          <p:nvPicPr>
            <p:cNvPr id="10" name="Grafický objekt 9" descr="Miminko se souvislou výplní">
              <a:extLst>
                <a:ext uri="{FF2B5EF4-FFF2-40B4-BE49-F238E27FC236}">
                  <a16:creationId xmlns:a16="http://schemas.microsoft.com/office/drawing/2014/main" id="{A460233F-29FA-4184-ADC4-AB22122BE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795" y="2623526"/>
              <a:ext cx="812148" cy="812148"/>
            </a:xfrm>
            <a:prstGeom prst="rect">
              <a:avLst/>
            </a:prstGeom>
          </p:spPr>
        </p:pic>
        <p:pic>
          <p:nvPicPr>
            <p:cNvPr id="12" name="Grafický objekt 11" descr="Mince se souvislou výplní">
              <a:extLst>
                <a:ext uri="{FF2B5EF4-FFF2-40B4-BE49-F238E27FC236}">
                  <a16:creationId xmlns:a16="http://schemas.microsoft.com/office/drawing/2014/main" id="{6393F6A0-9764-4C7B-80A4-865CFAA4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6385" y="3657289"/>
              <a:ext cx="722968" cy="722968"/>
            </a:xfrm>
            <a:prstGeom prst="rect">
              <a:avLst/>
            </a:prstGeom>
          </p:spPr>
        </p:pic>
        <p:pic>
          <p:nvPicPr>
            <p:cNvPr id="14" name="Grafický objekt 13" descr="Promoční čepice se souvislou výplní">
              <a:extLst>
                <a:ext uri="{FF2B5EF4-FFF2-40B4-BE49-F238E27FC236}">
                  <a16:creationId xmlns:a16="http://schemas.microsoft.com/office/drawing/2014/main" id="{BEBC9EA5-4A04-4FC7-9A41-8FBFD9C9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0794" y="4608546"/>
              <a:ext cx="812148" cy="812148"/>
            </a:xfrm>
            <a:prstGeom prst="rect">
              <a:avLst/>
            </a:prstGeom>
          </p:spPr>
        </p:pic>
        <p:pic>
          <p:nvPicPr>
            <p:cNvPr id="16" name="Grafický objekt 15" descr="Dům se souvislou výplní">
              <a:extLst>
                <a:ext uri="{FF2B5EF4-FFF2-40B4-BE49-F238E27FC236}">
                  <a16:creationId xmlns:a16="http://schemas.microsoft.com/office/drawing/2014/main" id="{77C93873-BB36-4AAF-B79B-010BF038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5315" y="1554591"/>
              <a:ext cx="812148" cy="812148"/>
            </a:xfrm>
            <a:prstGeom prst="rect">
              <a:avLst/>
            </a:prstGeom>
          </p:spPr>
        </p:pic>
      </p:grpSp>
      <p:pic>
        <p:nvPicPr>
          <p:cNvPr id="22" name="Grafický objekt 21" descr="Peníze obrys">
            <a:extLst>
              <a:ext uri="{FF2B5EF4-FFF2-40B4-BE49-F238E27FC236}">
                <a16:creationId xmlns:a16="http://schemas.microsoft.com/office/drawing/2014/main" id="{5B7445D0-C727-43A8-9FB4-1A991646A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190" y="5353370"/>
            <a:ext cx="812148" cy="81214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8B2C69F9-EE82-490C-B776-BD0B7AA01185}"/>
              </a:ext>
            </a:extLst>
          </p:cNvPr>
          <p:cNvSpPr txBox="1"/>
          <p:nvPr/>
        </p:nvSpPr>
        <p:spPr>
          <a:xfrm>
            <a:off x="2057016" y="5661248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Zálohová platba</a:t>
            </a:r>
          </a:p>
        </p:txBody>
      </p:sp>
    </p:spTree>
    <p:extLst>
      <p:ext uri="{BB962C8B-B14F-4D97-AF65-F5344CB8AC3E}">
        <p14:creationId xmlns:p14="http://schemas.microsoft.com/office/powerpoint/2010/main" val="1511963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Přímá spojnice se šipkou 180">
            <a:extLst>
              <a:ext uri="{FF2B5EF4-FFF2-40B4-BE49-F238E27FC236}">
                <a16:creationId xmlns:a16="http://schemas.microsoft.com/office/drawing/2014/main" id="{F2B1E00A-7E7B-41BD-A7F4-1587230227A7}"/>
              </a:ext>
            </a:extLst>
          </p:cNvPr>
          <p:cNvCxnSpPr>
            <a:cxnSpLocks/>
            <a:stCxn id="54" idx="4"/>
            <a:endCxn id="179" idx="0"/>
          </p:cNvCxnSpPr>
          <p:nvPr/>
        </p:nvCxnSpPr>
        <p:spPr>
          <a:xfrm flipH="1">
            <a:off x="6551402" y="3451811"/>
            <a:ext cx="203543" cy="2304671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Šipka: pětiúhelník 172">
            <a:extLst>
              <a:ext uri="{FF2B5EF4-FFF2-40B4-BE49-F238E27FC236}">
                <a16:creationId xmlns:a16="http://schemas.microsoft.com/office/drawing/2014/main" id="{8621BFCE-2E08-41FD-B723-4BBD05EBA2F9}"/>
              </a:ext>
            </a:extLst>
          </p:cNvPr>
          <p:cNvSpPr/>
          <p:nvPr/>
        </p:nvSpPr>
        <p:spPr>
          <a:xfrm>
            <a:off x="158946" y="2486795"/>
            <a:ext cx="543899" cy="276796"/>
          </a:xfrm>
          <a:prstGeom prst="homePlate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(vybudování, 5 míst)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0FE8BC16-2470-4693-A0CC-CA0FE87B5813}"/>
              </a:ext>
            </a:extLst>
          </p:cNvPr>
          <p:cNvSpPr/>
          <p:nvPr/>
        </p:nvSpPr>
        <p:spPr>
          <a:xfrm>
            <a:off x="834062" y="1813046"/>
            <a:ext cx="1620000" cy="16200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0A32F99B-29FE-4954-A876-BD459A40A82C}"/>
              </a:ext>
            </a:extLst>
          </p:cNvPr>
          <p:cNvSpPr/>
          <p:nvPr/>
        </p:nvSpPr>
        <p:spPr>
          <a:xfrm>
            <a:off x="3389503" y="1831811"/>
            <a:ext cx="1620000" cy="16200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4939C1D2-C1BE-4EF2-A582-C47259C0729F}"/>
              </a:ext>
            </a:extLst>
          </p:cNvPr>
          <p:cNvSpPr/>
          <p:nvPr/>
        </p:nvSpPr>
        <p:spPr>
          <a:xfrm>
            <a:off x="5944945" y="1831811"/>
            <a:ext cx="1620000" cy="162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5" name="Grafický objekt 54" descr="Dům se souvislou výplní">
            <a:extLst>
              <a:ext uri="{FF2B5EF4-FFF2-40B4-BE49-F238E27FC236}">
                <a16:creationId xmlns:a16="http://schemas.microsoft.com/office/drawing/2014/main" id="{FB49EA74-28AC-44C6-940D-D070F2235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047" y="2256378"/>
            <a:ext cx="595676" cy="595676"/>
          </a:xfrm>
          <a:prstGeom prst="rect">
            <a:avLst/>
          </a:prstGeom>
        </p:spPr>
      </p:pic>
      <p:pic>
        <p:nvPicPr>
          <p:cNvPr id="58" name="Grafický objekt 57" descr="Promoční čepice se souvislou výplní">
            <a:extLst>
              <a:ext uri="{FF2B5EF4-FFF2-40B4-BE49-F238E27FC236}">
                <a16:creationId xmlns:a16="http://schemas.microsoft.com/office/drawing/2014/main" id="{DA52BB8D-31D6-43FD-88E2-BB1EB9534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8728" y="2873892"/>
            <a:ext cx="519196" cy="519196"/>
          </a:xfrm>
          <a:prstGeom prst="rect">
            <a:avLst/>
          </a:prstGeom>
        </p:spPr>
      </p:pic>
      <p:pic>
        <p:nvPicPr>
          <p:cNvPr id="59" name="Grafický objekt 58" descr="Miminko se souvislou výplní">
            <a:extLst>
              <a:ext uri="{FF2B5EF4-FFF2-40B4-BE49-F238E27FC236}">
                <a16:creationId xmlns:a16="http://schemas.microsoft.com/office/drawing/2014/main" id="{9EDAD64E-421B-4F1D-A51D-C6B30E3EB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3649" y="2055932"/>
            <a:ext cx="597847" cy="597847"/>
          </a:xfrm>
          <a:prstGeom prst="rect">
            <a:avLst/>
          </a:prstGeom>
        </p:spPr>
      </p:pic>
      <p:pic>
        <p:nvPicPr>
          <p:cNvPr id="61" name="Grafický objekt 60" descr="Mince se souvislou výplní">
            <a:extLst>
              <a:ext uri="{FF2B5EF4-FFF2-40B4-BE49-F238E27FC236}">
                <a16:creationId xmlns:a16="http://schemas.microsoft.com/office/drawing/2014/main" id="{574578B9-40BD-4051-ABB0-B85BBC93A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4342" y="2708251"/>
            <a:ext cx="438368" cy="438368"/>
          </a:xfrm>
          <a:prstGeom prst="rect">
            <a:avLst/>
          </a:prstGeom>
        </p:spPr>
      </p:pic>
      <p:sp>
        <p:nvSpPr>
          <p:cNvPr id="63" name="TextovéPole 62">
            <a:extLst>
              <a:ext uri="{FF2B5EF4-FFF2-40B4-BE49-F238E27FC236}">
                <a16:creationId xmlns:a16="http://schemas.microsoft.com/office/drawing/2014/main" id="{E9669246-AAD6-47A3-B959-88894F26B2EC}"/>
              </a:ext>
            </a:extLst>
          </p:cNvPr>
          <p:cNvSpPr txBox="1"/>
          <p:nvPr/>
        </p:nvSpPr>
        <p:spPr>
          <a:xfrm>
            <a:off x="1013612" y="1382679"/>
            <a:ext cx="1260685" cy="323165"/>
          </a:xfrm>
          <a:prstGeom prst="rect">
            <a:avLst/>
          </a:prstGeom>
          <a:solidFill>
            <a:srgbClr val="D7EEF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Vybudování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364BBC0E-9679-41D4-A249-88F0BD8F5A69}"/>
              </a:ext>
            </a:extLst>
          </p:cNvPr>
          <p:cNvSpPr txBox="1"/>
          <p:nvPr/>
        </p:nvSpPr>
        <p:spPr>
          <a:xfrm>
            <a:off x="3678212" y="1382679"/>
            <a:ext cx="986167" cy="323165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1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506323D7-B531-4F38-AF3E-F3EB8F4216C1}"/>
              </a:ext>
            </a:extLst>
          </p:cNvPr>
          <p:cNvSpPr txBox="1"/>
          <p:nvPr/>
        </p:nvSpPr>
        <p:spPr>
          <a:xfrm>
            <a:off x="6261862" y="1382679"/>
            <a:ext cx="986167" cy="323165"/>
          </a:xfrm>
          <a:prstGeom prst="rect">
            <a:avLst/>
          </a:prstGeom>
          <a:solidFill>
            <a:srgbClr val="FFF5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2</a:t>
            </a:r>
          </a:p>
        </p:txBody>
      </p:sp>
      <p:sp>
        <p:nvSpPr>
          <p:cNvPr id="79" name="Šipka: dvojitá 78">
            <a:extLst>
              <a:ext uri="{FF2B5EF4-FFF2-40B4-BE49-F238E27FC236}">
                <a16:creationId xmlns:a16="http://schemas.microsoft.com/office/drawing/2014/main" id="{9618E759-724C-4A97-895A-E16FDAA866E5}"/>
              </a:ext>
            </a:extLst>
          </p:cNvPr>
          <p:cNvSpPr/>
          <p:nvPr/>
        </p:nvSpPr>
        <p:spPr>
          <a:xfrm>
            <a:off x="2648918" y="2504063"/>
            <a:ext cx="545729" cy="275163"/>
          </a:xfrm>
          <a:prstGeom prst="chevron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Šipka: dvojitá 80">
            <a:extLst>
              <a:ext uri="{FF2B5EF4-FFF2-40B4-BE49-F238E27FC236}">
                <a16:creationId xmlns:a16="http://schemas.microsoft.com/office/drawing/2014/main" id="{CBF60A23-87FC-413B-9929-B9A950530440}"/>
              </a:ext>
            </a:extLst>
          </p:cNvPr>
          <p:cNvSpPr/>
          <p:nvPr/>
        </p:nvSpPr>
        <p:spPr>
          <a:xfrm>
            <a:off x="5202777" y="2511312"/>
            <a:ext cx="545729" cy="284934"/>
          </a:xfrm>
          <a:prstGeom prst="chevron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1F71461-5EA1-45B3-B518-6C0E15864B3F}"/>
              </a:ext>
            </a:extLst>
          </p:cNvPr>
          <p:cNvSpPr txBox="1"/>
          <p:nvPr/>
        </p:nvSpPr>
        <p:spPr>
          <a:xfrm>
            <a:off x="1049374" y="237226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42EC8E72-D7D4-4911-A005-3F39B7EB3836}"/>
              </a:ext>
            </a:extLst>
          </p:cNvPr>
          <p:cNvSpPr txBox="1"/>
          <p:nvPr/>
        </p:nvSpPr>
        <p:spPr>
          <a:xfrm>
            <a:off x="3662970" y="21454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D929F7F2-C8D1-420E-98DD-526E72217205}"/>
              </a:ext>
            </a:extLst>
          </p:cNvPr>
          <p:cNvSpPr txBox="1"/>
          <p:nvPr/>
        </p:nvSpPr>
        <p:spPr>
          <a:xfrm>
            <a:off x="3662970" y="269660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</a:t>
            </a: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B6AA60D9-BEB1-49C5-95CE-21A239F8CFEC}"/>
              </a:ext>
            </a:extLst>
          </p:cNvPr>
          <p:cNvSpPr txBox="1"/>
          <p:nvPr/>
        </p:nvSpPr>
        <p:spPr>
          <a:xfrm>
            <a:off x="6245068" y="28857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x</a:t>
            </a:r>
          </a:p>
        </p:txBody>
      </p:sp>
      <p:pic>
        <p:nvPicPr>
          <p:cNvPr id="132" name="Grafický objekt 131" descr="Miminko se souvislou výplní">
            <a:extLst>
              <a:ext uri="{FF2B5EF4-FFF2-40B4-BE49-F238E27FC236}">
                <a16:creationId xmlns:a16="http://schemas.microsoft.com/office/drawing/2014/main" id="{9DDED89E-1BB0-46D9-A2F0-EF1A4CB92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4984" y="1888948"/>
            <a:ext cx="597847" cy="597847"/>
          </a:xfrm>
          <a:prstGeom prst="rect">
            <a:avLst/>
          </a:prstGeom>
        </p:spPr>
      </p:pic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1856E1BE-8718-4846-A876-E4CC9F484B64}"/>
              </a:ext>
            </a:extLst>
          </p:cNvPr>
          <p:cNvSpPr txBox="1"/>
          <p:nvPr/>
        </p:nvSpPr>
        <p:spPr>
          <a:xfrm>
            <a:off x="6245068" y="198801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</a:t>
            </a:r>
          </a:p>
        </p:txBody>
      </p:sp>
      <p:pic>
        <p:nvPicPr>
          <p:cNvPr id="134" name="Grafický objekt 133" descr="Mince se souvislou výplní">
            <a:extLst>
              <a:ext uri="{FF2B5EF4-FFF2-40B4-BE49-F238E27FC236}">
                <a16:creationId xmlns:a16="http://schemas.microsoft.com/office/drawing/2014/main" id="{29DAF639-84E2-4429-A8D8-A0D2F5C62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9661" y="2464067"/>
            <a:ext cx="438368" cy="438368"/>
          </a:xfrm>
          <a:prstGeom prst="rect">
            <a:avLst/>
          </a:prstGeom>
        </p:spPr>
      </p:pic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28E898C6-2C97-4285-B665-159ED8C11E0F}"/>
              </a:ext>
            </a:extLst>
          </p:cNvPr>
          <p:cNvSpPr txBox="1"/>
          <p:nvPr/>
        </p:nvSpPr>
        <p:spPr>
          <a:xfrm>
            <a:off x="6245068" y="245765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8B6951-424D-42F1-959A-65CBA66939EC}"/>
              </a:ext>
            </a:extLst>
          </p:cNvPr>
          <p:cNvSpPr txBox="1"/>
          <p:nvPr/>
        </p:nvSpPr>
        <p:spPr>
          <a:xfrm>
            <a:off x="82533" y="3845703"/>
            <a:ext cx="1152128" cy="661720"/>
          </a:xfrm>
          <a:prstGeom prst="rect">
            <a:avLst/>
          </a:prstGeom>
          <a:solidFill>
            <a:srgbClr val="D7EEF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20 544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(neplátce DPH)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102 720</a:t>
            </a:r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3D3D140A-CAAF-416B-95CC-41D1C33EFD49}"/>
              </a:ext>
            </a:extLst>
          </p:cNvPr>
          <p:cNvSpPr txBox="1"/>
          <p:nvPr/>
        </p:nvSpPr>
        <p:spPr>
          <a:xfrm>
            <a:off x="84894" y="4582773"/>
            <a:ext cx="1239442" cy="892552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730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x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14 760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312 510</a:t>
            </a:r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439CA0A3-44EC-4F60-8679-2D531CA750CC}"/>
              </a:ext>
            </a:extLst>
          </p:cNvPr>
          <p:cNvSpPr txBox="1"/>
          <p:nvPr/>
        </p:nvSpPr>
        <p:spPr>
          <a:xfrm>
            <a:off x="2200652" y="3845703"/>
            <a:ext cx="1239442" cy="692497"/>
          </a:xfrm>
          <a:prstGeom prst="rect">
            <a:avLst/>
          </a:prstGeom>
          <a:solidFill>
            <a:srgbClr val="FFF5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730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297 750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0E1E18-9A7E-4DD5-BE88-6848EF0B6B40}"/>
              </a:ext>
            </a:extLst>
          </p:cNvPr>
          <p:cNvSpPr txBox="1"/>
          <p:nvPr/>
        </p:nvSpPr>
        <p:spPr>
          <a:xfrm>
            <a:off x="-11935" y="3476077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Zálohy</a:t>
            </a:r>
          </a:p>
        </p:txBody>
      </p:sp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CA9182AB-BEDE-4C26-BC1D-3A3B04061B59}"/>
              </a:ext>
            </a:extLst>
          </p:cNvPr>
          <p:cNvSpPr txBox="1"/>
          <p:nvPr/>
        </p:nvSpPr>
        <p:spPr>
          <a:xfrm>
            <a:off x="-15810" y="5664002"/>
            <a:ext cx="1270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Vyúčtování</a:t>
            </a: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FA428658-3D09-4352-9848-40968A428535}"/>
              </a:ext>
            </a:extLst>
          </p:cNvPr>
          <p:cNvSpPr/>
          <p:nvPr/>
        </p:nvSpPr>
        <p:spPr>
          <a:xfrm>
            <a:off x="410649" y="2852053"/>
            <a:ext cx="1193683" cy="2210615"/>
          </a:xfrm>
          <a:custGeom>
            <a:avLst/>
            <a:gdLst>
              <a:gd name="connsiteX0" fmla="*/ 726141 w 941469"/>
              <a:gd name="connsiteY0" fmla="*/ 2321859 h 2321859"/>
              <a:gd name="connsiteX1" fmla="*/ 896470 w 941469"/>
              <a:gd name="connsiteY1" fmla="*/ 1299882 h 2321859"/>
              <a:gd name="connsiteX2" fmla="*/ 0 w 941469"/>
              <a:gd name="connsiteY2" fmla="*/ 0 h 2321859"/>
              <a:gd name="connsiteX3" fmla="*/ 0 w 941469"/>
              <a:gd name="connsiteY3" fmla="*/ 0 h 232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69" h="2321859">
                <a:moveTo>
                  <a:pt x="726141" y="2321859"/>
                </a:moveTo>
                <a:cubicBezTo>
                  <a:pt x="871817" y="2004358"/>
                  <a:pt x="1017493" y="1686858"/>
                  <a:pt x="896470" y="1299882"/>
                </a:cubicBezTo>
                <a:cubicBezTo>
                  <a:pt x="775447" y="91290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55E29C87-8420-4C87-B18B-38585EC21EFD}"/>
              </a:ext>
            </a:extLst>
          </p:cNvPr>
          <p:cNvCxnSpPr>
            <a:cxnSpLocks/>
            <a:endCxn id="173" idx="2"/>
          </p:cNvCxnSpPr>
          <p:nvPr/>
        </p:nvCxnSpPr>
        <p:spPr>
          <a:xfrm flipH="1" flipV="1">
            <a:off x="361697" y="2763591"/>
            <a:ext cx="549788" cy="1057598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se šipkou 151">
            <a:extLst>
              <a:ext uri="{FF2B5EF4-FFF2-40B4-BE49-F238E27FC236}">
                <a16:creationId xmlns:a16="http://schemas.microsoft.com/office/drawing/2014/main" id="{C29D4F4E-A558-4FC9-B4C7-0A4F2AAA27B5}"/>
              </a:ext>
            </a:extLst>
          </p:cNvPr>
          <p:cNvCxnSpPr>
            <a:cxnSpLocks/>
            <a:stCxn id="143" idx="0"/>
            <a:endCxn id="79" idx="2"/>
          </p:cNvCxnSpPr>
          <p:nvPr/>
        </p:nvCxnSpPr>
        <p:spPr>
          <a:xfrm flipV="1">
            <a:off x="2820373" y="2779226"/>
            <a:ext cx="32619" cy="1066477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ovéPole 155">
            <a:extLst>
              <a:ext uri="{FF2B5EF4-FFF2-40B4-BE49-F238E27FC236}">
                <a16:creationId xmlns:a16="http://schemas.microsoft.com/office/drawing/2014/main" id="{606D948A-65ED-4ECC-8CA9-993C5D988E01}"/>
              </a:ext>
            </a:extLst>
          </p:cNvPr>
          <p:cNvSpPr txBox="1"/>
          <p:nvPr/>
        </p:nvSpPr>
        <p:spPr>
          <a:xfrm>
            <a:off x="1397900" y="5956535"/>
            <a:ext cx="1152128" cy="692497"/>
          </a:xfrm>
          <a:prstGeom prst="rect">
            <a:avLst/>
          </a:prstGeom>
          <a:solidFill>
            <a:srgbClr val="D7EEF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</a:t>
            </a:r>
            <a:r>
              <a:rPr lang="cs-CZ" sz="1300" dirty="0">
                <a:solidFill>
                  <a:srgbClr val="084A8B"/>
                </a:solidFill>
                <a:latin typeface="Arial"/>
              </a:rPr>
              <a:t>20 544</a:t>
            </a: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102 720 Kč</a:t>
            </a:r>
          </a:p>
        </p:txBody>
      </p:sp>
      <p:cxnSp>
        <p:nvCxnSpPr>
          <p:cNvPr id="157" name="Přímá spojnice se šipkou 156">
            <a:extLst>
              <a:ext uri="{FF2B5EF4-FFF2-40B4-BE49-F238E27FC236}">
                <a16:creationId xmlns:a16="http://schemas.microsoft.com/office/drawing/2014/main" id="{E743F03D-F09D-48C2-8BCC-57062D7B8364}"/>
              </a:ext>
            </a:extLst>
          </p:cNvPr>
          <p:cNvCxnSpPr>
            <a:cxnSpLocks/>
            <a:stCxn id="52" idx="4"/>
            <a:endCxn id="156" idx="0"/>
          </p:cNvCxnSpPr>
          <p:nvPr/>
        </p:nvCxnSpPr>
        <p:spPr>
          <a:xfrm>
            <a:off x="1644062" y="3433046"/>
            <a:ext cx="329902" cy="2523489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C849EA6A-EA6F-4610-BDB5-0BAA252B7047}"/>
              </a:ext>
            </a:extLst>
          </p:cNvPr>
          <p:cNvSpPr txBox="1"/>
          <p:nvPr/>
        </p:nvSpPr>
        <p:spPr>
          <a:xfrm>
            <a:off x="3514494" y="5856509"/>
            <a:ext cx="1414267" cy="692497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70 x 730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70 x 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277 900 Kč</a:t>
            </a:r>
          </a:p>
        </p:txBody>
      </p:sp>
      <p:cxnSp>
        <p:nvCxnSpPr>
          <p:cNvPr id="163" name="Přímá spojnice se šipkou 162">
            <a:extLst>
              <a:ext uri="{FF2B5EF4-FFF2-40B4-BE49-F238E27FC236}">
                <a16:creationId xmlns:a16="http://schemas.microsoft.com/office/drawing/2014/main" id="{9F5A6FA1-153C-441B-B71E-1F8B15A614C2}"/>
              </a:ext>
            </a:extLst>
          </p:cNvPr>
          <p:cNvCxnSpPr>
            <a:cxnSpLocks/>
            <a:stCxn id="53" idx="4"/>
            <a:endCxn id="162" idx="0"/>
          </p:cNvCxnSpPr>
          <p:nvPr/>
        </p:nvCxnSpPr>
        <p:spPr>
          <a:xfrm>
            <a:off x="4199503" y="3451811"/>
            <a:ext cx="22125" cy="2404698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ovéPole 168">
            <a:extLst>
              <a:ext uri="{FF2B5EF4-FFF2-40B4-BE49-F238E27FC236}">
                <a16:creationId xmlns:a16="http://schemas.microsoft.com/office/drawing/2014/main" id="{E2B4204F-306C-47C9-8F45-084E6F514BBE}"/>
              </a:ext>
            </a:extLst>
          </p:cNvPr>
          <p:cNvSpPr txBox="1"/>
          <p:nvPr/>
        </p:nvSpPr>
        <p:spPr>
          <a:xfrm>
            <a:off x="3572448" y="3477965"/>
            <a:ext cx="1328641" cy="276999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Docházka 70%</a:t>
            </a:r>
          </a:p>
        </p:txBody>
      </p:sp>
      <p:sp>
        <p:nvSpPr>
          <p:cNvPr id="179" name="TextovéPole 178">
            <a:extLst>
              <a:ext uri="{FF2B5EF4-FFF2-40B4-BE49-F238E27FC236}">
                <a16:creationId xmlns:a16="http://schemas.microsoft.com/office/drawing/2014/main" id="{6C303AB0-E750-4B2E-9BA1-6B07202CDB28}"/>
              </a:ext>
            </a:extLst>
          </p:cNvPr>
          <p:cNvSpPr txBox="1"/>
          <p:nvPr/>
        </p:nvSpPr>
        <p:spPr>
          <a:xfrm>
            <a:off x="5875261" y="5756482"/>
            <a:ext cx="1352281" cy="892552"/>
          </a:xfrm>
          <a:prstGeom prst="rect">
            <a:avLst/>
          </a:prstGeom>
          <a:solidFill>
            <a:srgbClr val="FFF5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730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64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x 14 760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312 510 Kč</a:t>
            </a:r>
          </a:p>
        </p:txBody>
      </p:sp>
      <p:sp>
        <p:nvSpPr>
          <p:cNvPr id="180" name="TextovéPole 179">
            <a:extLst>
              <a:ext uri="{FF2B5EF4-FFF2-40B4-BE49-F238E27FC236}">
                <a16:creationId xmlns:a16="http://schemas.microsoft.com/office/drawing/2014/main" id="{E34D965E-337C-4D05-9131-E0E3C9197A7C}"/>
              </a:ext>
            </a:extLst>
          </p:cNvPr>
          <p:cNvSpPr txBox="1"/>
          <p:nvPr/>
        </p:nvSpPr>
        <p:spPr>
          <a:xfrm>
            <a:off x="6050663" y="3490651"/>
            <a:ext cx="1328641" cy="276999"/>
          </a:xfrm>
          <a:prstGeom prst="rect">
            <a:avLst/>
          </a:prstGeom>
          <a:solidFill>
            <a:srgbClr val="FFF5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Docházka 75%</a:t>
            </a:r>
          </a:p>
        </p:txBody>
      </p:sp>
      <p:sp>
        <p:nvSpPr>
          <p:cNvPr id="199" name="TextovéPole 198">
            <a:extLst>
              <a:ext uri="{FF2B5EF4-FFF2-40B4-BE49-F238E27FC236}">
                <a16:creationId xmlns:a16="http://schemas.microsoft.com/office/drawing/2014/main" id="{097F1A8F-308D-4652-A600-25741B656739}"/>
              </a:ext>
            </a:extLst>
          </p:cNvPr>
          <p:cNvSpPr txBox="1"/>
          <p:nvPr/>
        </p:nvSpPr>
        <p:spPr>
          <a:xfrm>
            <a:off x="6960828" y="3961384"/>
            <a:ext cx="2082342" cy="1292662"/>
          </a:xfrm>
          <a:prstGeom prst="rect">
            <a:avLst/>
          </a:prstGeom>
          <a:solidFill>
            <a:srgbClr val="FFCCCC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zálohy celkem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(712 980)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vyúčtování celkem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(693 130)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19 850 Kč</a:t>
            </a:r>
          </a:p>
        </p:txBody>
      </p:sp>
      <p:cxnSp>
        <p:nvCxnSpPr>
          <p:cNvPr id="200" name="Přímá spojnice se šipkou 199">
            <a:extLst>
              <a:ext uri="{FF2B5EF4-FFF2-40B4-BE49-F238E27FC236}">
                <a16:creationId xmlns:a16="http://schemas.microsoft.com/office/drawing/2014/main" id="{D193BC86-6513-4C7B-A3AA-8B223FDA87C2}"/>
              </a:ext>
            </a:extLst>
          </p:cNvPr>
          <p:cNvCxnSpPr>
            <a:cxnSpLocks/>
            <a:stCxn id="205" idx="2"/>
            <a:endCxn id="199" idx="0"/>
          </p:cNvCxnSpPr>
          <p:nvPr/>
        </p:nvCxnSpPr>
        <p:spPr>
          <a:xfrm>
            <a:off x="7951343" y="2797156"/>
            <a:ext cx="50656" cy="1164228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Šipka: dvojitá 204">
            <a:extLst>
              <a:ext uri="{FF2B5EF4-FFF2-40B4-BE49-F238E27FC236}">
                <a16:creationId xmlns:a16="http://schemas.microsoft.com/office/drawing/2014/main" id="{D3AE7388-F1FD-4E04-BCB2-DB109B8C0CAD}"/>
              </a:ext>
            </a:extLst>
          </p:cNvPr>
          <p:cNvSpPr/>
          <p:nvPr/>
        </p:nvSpPr>
        <p:spPr>
          <a:xfrm>
            <a:off x="7749712" y="2512222"/>
            <a:ext cx="545729" cy="284934"/>
          </a:xfrm>
          <a:prstGeom prst="chevron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TextovéPole 215">
            <a:extLst>
              <a:ext uri="{FF2B5EF4-FFF2-40B4-BE49-F238E27FC236}">
                <a16:creationId xmlns:a16="http://schemas.microsoft.com/office/drawing/2014/main" id="{E644C262-84B8-4D0E-BE77-2A89EAFACD4E}"/>
              </a:ext>
            </a:extLst>
          </p:cNvPr>
          <p:cNvSpPr txBox="1"/>
          <p:nvPr/>
        </p:nvSpPr>
        <p:spPr>
          <a:xfrm>
            <a:off x="8012558" y="3132989"/>
            <a:ext cx="800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Vratka</a:t>
            </a:r>
          </a:p>
        </p:txBody>
      </p:sp>
      <p:cxnSp>
        <p:nvCxnSpPr>
          <p:cNvPr id="225" name="Přímá spojnice 224">
            <a:extLst>
              <a:ext uri="{FF2B5EF4-FFF2-40B4-BE49-F238E27FC236}">
                <a16:creationId xmlns:a16="http://schemas.microsoft.com/office/drawing/2014/main" id="{2E0C4706-A750-4EEC-B399-758CC85999DF}"/>
              </a:ext>
            </a:extLst>
          </p:cNvPr>
          <p:cNvCxnSpPr/>
          <p:nvPr/>
        </p:nvCxnSpPr>
        <p:spPr>
          <a:xfrm>
            <a:off x="54622" y="5589240"/>
            <a:ext cx="9034755" cy="0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ovéPole 232">
            <a:extLst>
              <a:ext uri="{FF2B5EF4-FFF2-40B4-BE49-F238E27FC236}">
                <a16:creationId xmlns:a16="http://schemas.microsoft.com/office/drawing/2014/main" id="{693C7F4C-FB81-46D2-BF5C-1D3CDFF72F49}"/>
              </a:ext>
            </a:extLst>
          </p:cNvPr>
          <p:cNvSpPr txBox="1"/>
          <p:nvPr/>
        </p:nvSpPr>
        <p:spPr>
          <a:xfrm>
            <a:off x="5321798" y="3845703"/>
            <a:ext cx="331969" cy="29238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cxnSp>
        <p:nvCxnSpPr>
          <p:cNvPr id="234" name="Přímá spojnice se šipkou 233">
            <a:extLst>
              <a:ext uri="{FF2B5EF4-FFF2-40B4-BE49-F238E27FC236}">
                <a16:creationId xmlns:a16="http://schemas.microsoft.com/office/drawing/2014/main" id="{D3D82277-CEA8-4F2A-B91C-777F137AE8DC}"/>
              </a:ext>
            </a:extLst>
          </p:cNvPr>
          <p:cNvCxnSpPr>
            <a:cxnSpLocks/>
            <a:stCxn id="233" idx="0"/>
            <a:endCxn id="81" idx="2"/>
          </p:cNvCxnSpPr>
          <p:nvPr/>
        </p:nvCxnSpPr>
        <p:spPr>
          <a:xfrm flipH="1" flipV="1">
            <a:off x="5404408" y="2796246"/>
            <a:ext cx="83375" cy="1049457"/>
          </a:xfrm>
          <a:prstGeom prst="straightConnector1">
            <a:avLst/>
          </a:prstGeom>
          <a:ln w="15875">
            <a:solidFill>
              <a:schemeClr val="bg1">
                <a:lumMod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cký objekt 7" descr="Závodní vlajka se souvislou výplní">
            <a:extLst>
              <a:ext uri="{FF2B5EF4-FFF2-40B4-BE49-F238E27FC236}">
                <a16:creationId xmlns:a16="http://schemas.microsoft.com/office/drawing/2014/main" id="{F69F55B0-E49B-4372-8E99-AD483E41EA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3193" y="2333494"/>
            <a:ext cx="616300" cy="6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B712-CB60-423A-815F-05D8E245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Požadované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9A4F0-1F6D-4E8C-A313-A237528D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6153"/>
            <a:ext cx="7886700" cy="3613820"/>
          </a:xfrm>
        </p:spPr>
        <p:txBody>
          <a:bodyPr>
            <a:normAutofit fontScale="55000" lnSpcReduction="20000"/>
          </a:bodyPr>
          <a:lstStyle/>
          <a:p>
            <a:endParaRPr lang="cs-CZ" sz="3300" dirty="0"/>
          </a:p>
          <a:p>
            <a:r>
              <a:rPr lang="cs-CZ" sz="3300" dirty="0"/>
              <a:t>Formulář </a:t>
            </a:r>
            <a:r>
              <a:rPr lang="cs-CZ" sz="3300" dirty="0">
                <a:highlight>
                  <a:srgbClr val="00FFFF"/>
                </a:highlight>
              </a:rPr>
              <a:t>Žádost</a:t>
            </a:r>
            <a:r>
              <a:rPr lang="cs-CZ" sz="3300" dirty="0"/>
              <a:t> o udělení oprávnění poskytování služby péče o dítě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300" dirty="0"/>
              <a:t>K žádosti o zápis je nutné přiložit </a:t>
            </a:r>
            <a:r>
              <a:rPr lang="cs-CZ" sz="3300" b="1" dirty="0"/>
              <a:t>originál nebo výstup z autorizované konverze </a:t>
            </a:r>
            <a:r>
              <a:rPr lang="cs-CZ" sz="3300" dirty="0"/>
              <a:t>těchto dokumentů: 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tabLst>
                <a:tab pos="135255" algn="l"/>
              </a:tabLst>
            </a:pPr>
            <a:r>
              <a:rPr lang="cs-CZ" sz="3300" dirty="0">
                <a:highlight>
                  <a:srgbClr val="00FFFF"/>
                </a:highlight>
              </a:rPr>
              <a:t>doklad o vlastnickém nebo jiném právu k objektu nebo prostorám</a:t>
            </a:r>
            <a:r>
              <a:rPr lang="cs-CZ" sz="3300" dirty="0"/>
              <a:t>, z něhož vyplývá oprávnění tento objekt nebo prostory užívat k poskytování služby péče o dítě v dětské skupině (v předmětu/účelu nájemní smlouvy je </a:t>
            </a:r>
            <a:r>
              <a:rPr lang="cs-CZ" sz="3300" b="1" dirty="0"/>
              <a:t>ze zákona vyžadováno „provozování dětské skupiny“</a:t>
            </a:r>
            <a:r>
              <a:rPr lang="cs-CZ" sz="3300" dirty="0"/>
              <a:t>. S ohledem na povinnost poskytovatele informovat rodiče i MPSV o ukončení činnosti dětské skupiny 3 měsíce předem – ve smyslu § 19 odst. 2 písm. d) a § 19 odst. 5, je vyžadováno, aby </a:t>
            </a:r>
            <a:r>
              <a:rPr lang="cs-CZ" sz="3300" b="1" dirty="0"/>
              <a:t>výpovědní doba u nájemní smlouvy byla nejméně 3 měsíce</a:t>
            </a:r>
            <a:r>
              <a:rPr lang="cs-CZ" sz="3300" dirty="0"/>
              <a:t>). Pokud se jedná o podnájemní smlouvu, tak doložte </a:t>
            </a:r>
            <a:r>
              <a:rPr lang="cs-CZ" sz="3300" b="1" dirty="0"/>
              <a:t>souhlas vlastníka s provozováním dětské skupiny.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5595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br>
              <a:rPr lang="cs-CZ" dirty="0"/>
            </a:br>
            <a:r>
              <a:rPr lang="cs-CZ" dirty="0"/>
              <a:t>Publicita</a:t>
            </a:r>
            <a:br>
              <a:rPr lang="cs-CZ" dirty="0"/>
            </a:br>
            <a:br>
              <a:rPr lang="cs-CZ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465884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Povinný plakát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pPr algn="just"/>
            <a:r>
              <a:rPr lang="cs-CZ" dirty="0"/>
              <a:t>Alespoň 1 povinný plakát min. A3 s informacemi  </a:t>
            </a:r>
            <a:br>
              <a:rPr lang="cs-CZ" dirty="0"/>
            </a:br>
            <a:r>
              <a:rPr lang="cs-CZ" dirty="0"/>
              <a:t>o projektu – využít je třeba el. šablonu z </a:t>
            </a:r>
            <a:r>
              <a:rPr lang="cs-CZ" dirty="0">
                <a:hlinkClick r:id="rId2"/>
              </a:rPr>
              <a:t>www.esfcr.cz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Po celou dobu realizace projektu</a:t>
            </a:r>
          </a:p>
          <a:p>
            <a:pPr algn="just"/>
            <a:r>
              <a:rPr lang="cs-CZ" dirty="0"/>
              <a:t>V místě realizace projektu snadno viditelném pro veřejnost, jako jsou vstupní prostory budovy</a:t>
            </a:r>
          </a:p>
          <a:p>
            <a:pPr lvl="1" algn="just"/>
            <a:r>
              <a:rPr lang="cs-CZ" dirty="0"/>
              <a:t>Pokud je projekt realizován na více místech, bude umístěn na všech těchto místech</a:t>
            </a:r>
          </a:p>
          <a:p>
            <a:pPr lvl="1" algn="just"/>
            <a:r>
              <a:rPr lang="cs-CZ" dirty="0"/>
              <a:t>Pokud nelze umístit plakát v místě realizace projektu, bude umístěn v sídle příjemce</a:t>
            </a:r>
          </a:p>
          <a:p>
            <a:pPr lvl="1" algn="just"/>
            <a:r>
              <a:rPr lang="cs-CZ" dirty="0"/>
              <a:t>Pokud příjemce realizuje více projektů OPZ v jednom místě, je možné pro všechny tyto projekty umístit pouze jeden plakát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61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weby, microsity,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materiály) 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veletrhy)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pro veřejnost či cílové skupiny (vstupní, výstupní/závěrečné zprávy, analýzy, certifikáty, prezenční listiny apod.)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zakázek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62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84A8B"/>
                </a:solidFill>
              </a:rPr>
              <a:t>ANO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84A8B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Změny projektu (podstatné a nepodstatné) </a:t>
            </a:r>
            <a:br>
              <a:rPr lang="cs-CZ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07742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Změny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32859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b="1" dirty="0"/>
              <a:t>podstatné změny – před jejich provedením je potřeba souhlas řídícího orgánu (ŘO)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vyžadující vydání změnového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nevyžadující vydání změnového právního aktu</a:t>
            </a:r>
          </a:p>
          <a:p>
            <a:pPr marL="0" lvl="2" indent="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0"/>
              <a:t>ŘO má na posouzení změny </a:t>
            </a:r>
            <a:r>
              <a:rPr lang="cs-CZ" sz="1800" b="1" dirty="0"/>
              <a:t>20 pracovních dnů </a:t>
            </a:r>
            <a:r>
              <a:rPr lang="cs-CZ" sz="1800" dirty="0"/>
              <a:t>(od předložení žádosti o změnu). Změna nesmí být provedena před schválením ze strany ŘO, resp. před vydáním změnového právního aktu.</a:t>
            </a:r>
          </a:p>
          <a:p>
            <a:pPr algn="just">
              <a:spcBef>
                <a:spcPts val="0"/>
              </a:spcBef>
            </a:pPr>
            <a:r>
              <a:rPr lang="cs-CZ" b="1" dirty="0"/>
              <a:t>nepodstatné změny – nevyžadují změnu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změny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spolu se zprávou o realizaci projektu </a:t>
            </a:r>
          </a:p>
          <a:p>
            <a:pPr marL="432000" lvl="2" indent="-43200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změny 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Informovat ŘO bez zbytečného prodlení od data provedení změny</a:t>
            </a:r>
          </a:p>
          <a:p>
            <a:pPr lvl="1"/>
            <a:r>
              <a:rPr lang="cs-CZ" sz="1800" dirty="0"/>
              <a:t>kontaktní osoby projektu či adresy pro doručení</a:t>
            </a:r>
          </a:p>
          <a:p>
            <a:pPr lvl="1"/>
            <a:r>
              <a:rPr lang="cs-CZ" sz="1800" dirty="0"/>
              <a:t>sídla příjemce podpory; </a:t>
            </a:r>
          </a:p>
          <a:p>
            <a:pPr lvl="1"/>
            <a:r>
              <a:rPr lang="cs-CZ" sz="1800" dirty="0"/>
              <a:t>osob statutárních orgánu příjemce;</a:t>
            </a:r>
          </a:p>
          <a:p>
            <a:pPr lvl="1"/>
            <a:r>
              <a:rPr lang="cs-CZ" sz="1800" dirty="0"/>
              <a:t>názvu příjemce (součástí nesmí být převod/přechod práv a povinností příjemce z právního aktu).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Nevyžadující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bankovního účtu projektu;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adresy realizace – možná pouze před podpisem PA </a:t>
            </a:r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délky fáze vybudování zařízení, nebo fáze transformace;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termínu ukončení realizace projektu - </a:t>
            </a:r>
            <a:r>
              <a:rPr lang="cs-CZ" sz="1800" dirty="0">
                <a:solidFill>
                  <a:srgbClr val="FF0000"/>
                </a:solidFill>
              </a:rPr>
              <a:t>pozor!</a:t>
            </a:r>
            <a:r>
              <a:rPr lang="cs-CZ" sz="1800" dirty="0"/>
              <a:t> – při předčasném ukončení se vrací dosud poskytnutá dotace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snížení kapacity zařízení (pouze ve fázi vybudování zařízení, nebo ve fázi transformace);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plátcovství daně z přidané hodnoty příjemce (během fáze vybudování nebo transformace)</a:t>
            </a:r>
          </a:p>
          <a:p>
            <a:pPr marL="4140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Změnové řízení v Iskp14+</a:t>
            </a:r>
            <a:br>
              <a:rPr lang="cs-CZ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119760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Záložka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Vytvořit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Výběr obrazovek pro vykázání změn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Tlačítko SPUSTIT zcela dole na stránce s výběrem obrazovek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2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AA24A-3508-49ED-B621-C5484038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9542"/>
            <a:ext cx="7886700" cy="4260431"/>
          </a:xfrm>
        </p:spPr>
        <p:txBody>
          <a:bodyPr>
            <a:normAutofit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(KHS) o splnění hygienických požadavků na stravování, prostory a provoz, v nichž bude poskytována služba péče o dítě v dětské skupině (je vyžadováno Závazné stanovisko KHS ve smyslu § 15 a § 16 odst. 4 písm. c) „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splnění hygienických požadavků na stravování, prostory a provoz, v nichž bude poskytována služba péče o dítě v dětské skupině“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(včetně kapacity). Žádné jiné stanovisko KHS, např. stanovisko se změnou užívání prostor, kolaudační souhlas a souhlas s projektovou dokumentací nemůže být pro zápis do evidence dětských skupin MPSV akceptováno).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372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Odůvodnění žádosti o změnu je třeba popsat na úvodní obrazovce </a:t>
            </a:r>
            <a:r>
              <a:rPr lang="cs-CZ" sz="2400" dirty="0" err="1"/>
              <a:t>ŽoZ</a:t>
            </a:r>
            <a:r>
              <a:rPr lang="cs-CZ" sz="2400" dirty="0"/>
              <a:t>, případně je možné vložit jako přílohu </a:t>
            </a:r>
            <a:r>
              <a:rPr lang="cs-CZ" sz="2400" dirty="0" err="1"/>
              <a:t>ŽoZ</a:t>
            </a:r>
            <a:r>
              <a:rPr lang="cs-CZ" sz="2400" dirty="0"/>
              <a:t>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Zaslání na ŘO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Kontrola – finalizace – podpis </a:t>
            </a:r>
            <a:r>
              <a:rPr lang="cs-CZ" dirty="0" err="1"/>
              <a:t>ŽoZ</a:t>
            </a:r>
            <a:r>
              <a:rPr lang="cs-CZ" dirty="0"/>
              <a:t> = odeslání na ŘO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871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Změna místa realizace – pouze před PA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Projekt (změna v anotaci)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Subjekt – adresy subjektu (změna v adrese realizace)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br>
              <a:rPr lang="cs-CZ" b="0" dirty="0"/>
            </a:br>
            <a:r>
              <a:rPr lang="cs-CZ" b="0" dirty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Subjekt</a:t>
            </a:r>
            <a:r>
              <a:rPr lang="cs-CZ" b="1" dirty="0"/>
              <a:t> – kliknout na vykázat změnu u subjektu, u kterého dochází ke změně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Adresy</a:t>
            </a:r>
            <a:r>
              <a:rPr lang="cs-CZ" b="1" dirty="0"/>
              <a:t> – NIKDY NEKLIKAT NA TLAČÍTKO „SMAZAT“. Neplatná adresa se označí pomocí </a:t>
            </a:r>
            <a:r>
              <a:rPr lang="cs-CZ" b="1" u="sng" dirty="0"/>
              <a:t>„záznam smazán“</a:t>
            </a:r>
            <a:r>
              <a:rPr lang="cs-CZ" b="1" dirty="0"/>
              <a:t>  </a:t>
            </a:r>
            <a:br>
              <a:rPr lang="cs-CZ" b="1" dirty="0"/>
            </a:br>
            <a:r>
              <a:rPr lang="cs-CZ" b="1" dirty="0"/>
              <a:t>v poli akce prováděná se záznamem. </a:t>
            </a:r>
          </a:p>
        </p:txBody>
      </p:sp>
    </p:spTree>
    <p:extLst>
      <p:ext uri="{BB962C8B-B14F-4D97-AF65-F5344CB8AC3E}">
        <p14:creationId xmlns:p14="http://schemas.microsoft.com/office/powerpoint/2010/main" val="36178320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Změna harmonogramu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Projekt (změna v anotaci, změna předpokládaného data ukončení realizace)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Indikátory (změna data dosažení cílové hodnoty)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br>
              <a:rPr lang="cs-CZ" b="0" dirty="0"/>
            </a:br>
            <a:r>
              <a:rPr lang="cs-CZ" b="0" dirty="0"/>
              <a:t>otevírané obrazovky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672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Změna kontaktní osoby subjektu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Subjekt – osoby subjektu (změna v kontaktní osobě)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br>
              <a:rPr lang="cs-CZ" b="0" dirty="0"/>
            </a:br>
            <a:r>
              <a:rPr lang="cs-CZ" b="0" dirty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Subjekt</a:t>
            </a:r>
            <a:r>
              <a:rPr lang="cs-CZ" b="1" dirty="0"/>
              <a:t> – kliknout na vykázat změnu u subjektu, u kterého dochází ke změně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Osoby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NIKDY NEKLIKAT NA TLAČÍTKO „SMAZAT“. Řádek  </a:t>
            </a:r>
            <a:br>
              <a:rPr lang="cs-CZ" b="1" dirty="0"/>
            </a:br>
            <a:r>
              <a:rPr lang="cs-CZ" b="1" dirty="0"/>
              <a:t>s neplatnou kontaktní osobou se označí pomocí </a:t>
            </a:r>
            <a:r>
              <a:rPr lang="cs-CZ" b="1" u="sng" dirty="0"/>
              <a:t>„záznam smazán“</a:t>
            </a:r>
            <a:r>
              <a:rPr lang="cs-CZ" b="1" dirty="0"/>
              <a:t> v poli akce prováděná se záznamem.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Novou kontaktní osobu zadat prostřednictvím tlačítka </a:t>
            </a:r>
            <a:r>
              <a:rPr lang="cs-CZ" b="1" u="sng" dirty="0"/>
              <a:t>„NOVÝ ZÁZNAM“.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303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Změna statutárního zástupce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Subjekt – osoby subjektu (změna v osobě statutárního zástupce)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br>
              <a:rPr lang="cs-CZ" b="0" dirty="0"/>
            </a:br>
            <a:r>
              <a:rPr lang="cs-CZ" b="0" dirty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Subjekt</a:t>
            </a:r>
            <a:r>
              <a:rPr lang="cs-CZ" b="1" dirty="0"/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kliknout na vykázat změnu u subjektu, u kterého dochází ke změně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Provést novou validaci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Osoby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NIKDY NEKLIKAT NA TLAČÍTKO „SMAZAT“. Řádek se jménem bývalého statutárního zástupce se označí pomocí </a:t>
            </a:r>
            <a:r>
              <a:rPr lang="cs-CZ" b="1" u="sng" dirty="0"/>
              <a:t>„záznam smazán“</a:t>
            </a:r>
            <a:r>
              <a:rPr lang="cs-CZ" b="1" dirty="0"/>
              <a:t> v poli akce prováděná se záznamem.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Nového statutárního zástupce zadat prostřednictvím tlačítka </a:t>
            </a:r>
            <a:r>
              <a:rPr lang="cs-CZ" b="1" u="sng" dirty="0"/>
              <a:t>„NOVÝ ZÁZNAM“.</a:t>
            </a:r>
          </a:p>
        </p:txBody>
      </p:sp>
    </p:spTree>
    <p:extLst>
      <p:ext uri="{BB962C8B-B14F-4D97-AF65-F5344CB8AC3E}">
        <p14:creationId xmlns:p14="http://schemas.microsoft.com/office/powerpoint/2010/main" val="2161905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Změna čísla účtu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Subjekt – číslo účtu (změna v čísle účtu)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/>
              <a:t>Změny vyžádané příjemcem – IS KP14+</a:t>
            </a:r>
            <a:br>
              <a:rPr lang="cs-CZ" b="0" dirty="0"/>
            </a:br>
            <a:r>
              <a:rPr lang="cs-CZ" b="0" dirty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Subjekt</a:t>
            </a:r>
            <a:r>
              <a:rPr lang="cs-CZ" b="1" dirty="0"/>
              <a:t> - kliknout na vykázat změnu u subjektu, u kterého dochází ke změně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Účet </a:t>
            </a:r>
            <a:r>
              <a:rPr lang="cs-CZ" b="1" dirty="0"/>
              <a:t>– NIKDY NEKLIKAT NA TLAČÍTKO „SMAZAT“. Řádek s neplatným číslem účtu se označí pomocí </a:t>
            </a:r>
            <a:r>
              <a:rPr lang="cs-CZ" b="1" u="sng" dirty="0"/>
              <a:t>„záznam smazán“</a:t>
            </a:r>
            <a:r>
              <a:rPr lang="cs-CZ" b="1" dirty="0"/>
              <a:t> v poli akce prováděná se záznamem. </a:t>
            </a:r>
          </a:p>
        </p:txBody>
      </p:sp>
    </p:spTree>
    <p:extLst>
      <p:ext uri="{BB962C8B-B14F-4D97-AF65-F5344CB8AC3E}">
        <p14:creationId xmlns:p14="http://schemas.microsoft.com/office/powerpoint/2010/main" val="26453671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ŘO určí druh změny (podstatná se změnou PA, bez změny PA, nepodstatná změna).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Je-li třeba opravu </a:t>
            </a:r>
            <a:r>
              <a:rPr lang="cs-CZ" sz="2400" dirty="0" err="1"/>
              <a:t>ŽoZ</a:t>
            </a:r>
            <a:r>
              <a:rPr lang="cs-CZ" sz="2400" dirty="0"/>
              <a:t>, ŘO vrátí k dopracování, jinak bude </a:t>
            </a:r>
            <a:r>
              <a:rPr lang="cs-CZ" sz="2400" dirty="0" err="1"/>
              <a:t>ŽoZ</a:t>
            </a:r>
            <a:r>
              <a:rPr lang="cs-CZ" sz="2400" dirty="0"/>
              <a:t> buď akceptována, schválena, nebo neschválena.</a:t>
            </a: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/>
              <a:t>Administrace na straně ŘO (změny vyžádané příjemcem)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98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ŘO vytvoří </a:t>
            </a:r>
            <a:r>
              <a:rPr lang="cs-CZ" sz="2400" dirty="0" err="1"/>
              <a:t>ŽoZ</a:t>
            </a:r>
            <a:r>
              <a:rPr lang="cs-CZ" sz="2400" dirty="0"/>
              <a:t> a zašle příjemci (stav </a:t>
            </a:r>
            <a:r>
              <a:rPr lang="cs-CZ" sz="2400" dirty="0" err="1"/>
              <a:t>ŽoZ</a:t>
            </a:r>
            <a:r>
              <a:rPr lang="cs-CZ" sz="2400" dirty="0"/>
              <a:t> – rozpracována). O zaslání </a:t>
            </a:r>
            <a:r>
              <a:rPr lang="cs-CZ" sz="2400" dirty="0" err="1"/>
              <a:t>ŽoZ</a:t>
            </a:r>
            <a:r>
              <a:rPr lang="cs-CZ" sz="2400" dirty="0"/>
              <a:t> informuje systémová depeše.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Do odůvodnění vrácení ŽoZ uvede ŘO důvody pro její založení, příp. zašle depeši.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Příjemce se se změnou seznámí, příp. ji dopracuje.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Kontrola – finalizace – podpis = odeslání na ŘO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Schvalovací proces na ŘO</a:t>
            </a: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/>
              <a:t>Administrace na straně ŘO </a:t>
            </a:r>
            <a:br>
              <a:rPr lang="cs-CZ" b="0" dirty="0"/>
            </a:br>
            <a:r>
              <a:rPr lang="cs-CZ" b="0" dirty="0"/>
              <a:t>(Změny vyžádané ŘO)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86104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702104" y="479715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773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272808" cy="1656184"/>
          </a:xfrm>
        </p:spPr>
        <p:txBody>
          <a:bodyPr/>
          <a:lstStyle/>
          <a:p>
            <a:pPr algn="ctr"/>
            <a:r>
              <a:rPr lang="cs-CZ" dirty="0"/>
              <a:t>Vytváření zprávy </a:t>
            </a:r>
            <a:br>
              <a:rPr lang="cs-CZ" dirty="0"/>
            </a:br>
            <a:r>
              <a:rPr lang="cs-CZ" dirty="0"/>
              <a:t>o realizaci (</a:t>
            </a:r>
            <a:r>
              <a:rPr lang="cs-CZ" dirty="0" err="1"/>
              <a:t>ZoR</a:t>
            </a:r>
            <a:r>
              <a:rPr lang="cs-CZ" dirty="0"/>
              <a:t>) v ISKP14+</a:t>
            </a:r>
            <a:br>
              <a:rPr lang="cs-CZ" sz="3200" dirty="0"/>
            </a:br>
            <a:br>
              <a:rPr lang="cs-CZ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3800176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/>
              <a:t>Založení zprávy 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záložka s názvem ZPRÁVY O REALIZACI na úvodní stránce projektu.</a:t>
            </a:r>
          </a:p>
          <a:p>
            <a:endParaRPr lang="cs-CZ" dirty="0"/>
          </a:p>
          <a:p>
            <a:r>
              <a:rPr lang="cs-CZ" dirty="0"/>
              <a:t>založit novou ZPRÁVU/INFORMACI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43808" y="263691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A76583-C9BE-4AF5-9913-AADADB336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571"/>
            <a:ext cx="7886700" cy="4358402"/>
          </a:xfrm>
        </p:spPr>
        <p:txBody>
          <a:bodyPr>
            <a:normAutofit lnSpcReduction="10000"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smlouva o pojištění odpovědnosti za újmu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nebo potvrzení o uzavření smlouvy o pojištění odpovědnosti za újmu, které vystaví pojišťovna (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vyžadováno „pojištění odpovědnosti za újmu způsobenou při poskytování služby péče o dítě v dětské skupině“ ve smyslu § 12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případě, že žadatel je fyzická osoba (občan ČR i cizinec) nebo právnická osoba se sídlem v zahraničí ve smyslu § 5a odst. 3, musí žadatel předložit </a:t>
            </a:r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výpis z rejstříku trestů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nebo doklad obdobný výpisu z rejstříku trestů vydaný státem jehož je občanem; v případě že je žadatel právnická osoba, předkládá se výpis z rejstříku trestů všech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členů jejího statutárního orgánu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smyslu § 5 odst. 1 písm. a).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Výpis z rejstříku trestu nesmí být starší 3 měsíců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rámcový popis majetkového zajištění a financování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poskytování služby péče o dítě v dětské skupině (podepsaný, netřeba autorizovaná konverze).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8592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zprávě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vyplní se pole</a:t>
            </a:r>
          </a:p>
          <a:p>
            <a:pPr lvl="1"/>
            <a:r>
              <a:rPr lang="cs-CZ" dirty="0"/>
              <a:t>sledované období od / do</a:t>
            </a:r>
          </a:p>
          <a:p>
            <a:pPr lvl="1"/>
            <a:r>
              <a:rPr lang="cs-CZ" dirty="0"/>
              <a:t>Kontaktní údaje osoby zodpovědné za správnost </a:t>
            </a:r>
            <a:r>
              <a:rPr lang="cs-CZ" dirty="0" err="1"/>
              <a:t>ZoR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ULOŽIT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14096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266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REALIZACE, PROVOZ/ÚDRŽBA VÝSTUPU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 OPZ jeho vyplnění není relevantní </a:t>
            </a:r>
          </a:p>
          <a:p>
            <a:pPr algn="just"/>
            <a:r>
              <a:rPr lang="cs-CZ" dirty="0"/>
              <a:t>příjemce uvede odkaz na klíčové aktivity např. formulaci: „viz záložka Klíčové aktivity“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9400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NEVYPLŇOVAT RUČNĚ</a:t>
            </a:r>
          </a:p>
          <a:p>
            <a:pPr lvl="1"/>
            <a:r>
              <a:rPr lang="cs-CZ" dirty="0"/>
              <a:t>změny hodnot u indikátorů týkajících se </a:t>
            </a:r>
            <a:r>
              <a:rPr lang="cs-CZ" b="1" u="sng" dirty="0"/>
              <a:t>PODPOŘENÝCH OSOB, </a:t>
            </a:r>
            <a:r>
              <a:rPr lang="cs-CZ" dirty="0"/>
              <a:t>ta se načtou z informačního systému IS ESF2014+</a:t>
            </a:r>
          </a:p>
          <a:p>
            <a:endParaRPr lang="cs-CZ" dirty="0"/>
          </a:p>
          <a:p>
            <a:r>
              <a:rPr lang="cs-CZ" dirty="0"/>
              <a:t>VYPLNIT RUČNĚ pomocí tlačítka </a:t>
            </a:r>
            <a:r>
              <a:rPr lang="cs-CZ" b="1" dirty="0"/>
              <a:t>vykázat změnu/přírůstek</a:t>
            </a:r>
          </a:p>
          <a:p>
            <a:pPr lvl="1"/>
            <a:r>
              <a:rPr lang="cs-CZ" dirty="0"/>
              <a:t>změny hodnot indikátorů, které se </a:t>
            </a:r>
            <a:r>
              <a:rPr lang="cs-CZ" b="1" u="sng" dirty="0"/>
              <a:t>NETÝKAJÍ</a:t>
            </a:r>
            <a:r>
              <a:rPr lang="cs-CZ" dirty="0"/>
              <a:t> podpořených osob (především kapacita zařízení péče o dítě)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742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Postup při ručním vyplňování: </a:t>
            </a:r>
          </a:p>
          <a:p>
            <a:pPr lvl="1" algn="just"/>
            <a:r>
              <a:rPr lang="cs-CZ" dirty="0"/>
              <a:t>Kliknout na vybraný indikátor v horní části obrazovky</a:t>
            </a:r>
          </a:p>
          <a:p>
            <a:pPr lvl="1" algn="just"/>
            <a:r>
              <a:rPr lang="cs-CZ" dirty="0"/>
              <a:t>Kliknout na tlačítko VYKÁZAT ZMĚNU/PŘÍRŮSTEK</a:t>
            </a:r>
          </a:p>
          <a:p>
            <a:pPr lvl="1" algn="just"/>
            <a:r>
              <a:rPr lang="cs-CZ" dirty="0"/>
              <a:t>Vybrat stejný indikátor v prostřední části obrazovky a ve spodní části doplnit: </a:t>
            </a:r>
          </a:p>
          <a:p>
            <a:pPr lvl="3" algn="just"/>
            <a:r>
              <a:rPr lang="cs-CZ" dirty="0"/>
              <a:t>Hodnotu</a:t>
            </a:r>
          </a:p>
          <a:p>
            <a:pPr lvl="3" algn="just"/>
            <a:r>
              <a:rPr lang="cs-CZ" dirty="0"/>
              <a:t>Datum dosažení</a:t>
            </a:r>
          </a:p>
          <a:p>
            <a:pPr lvl="3" algn="just"/>
            <a:r>
              <a:rPr lang="cs-CZ" dirty="0"/>
              <a:t>Komentář </a:t>
            </a:r>
          </a:p>
          <a:p>
            <a:pPr lvl="1" algn="just"/>
            <a:r>
              <a:rPr lang="cs-CZ" dirty="0"/>
              <a:t>Změny se vykazují přírůstkově, tj. o kolik narostla dosažená hodnota v daném období, dosaženou kumulativní hodnotu  i procento plnění počítá systém.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355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HORIZONTÁLNÍ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plnění vlivu se </a:t>
            </a:r>
            <a:r>
              <a:rPr lang="cs-CZ" b="1" u="sng" dirty="0"/>
              <a:t>NEVYPLŇUJE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u horizontálních principů, kde je uveden neutrální vliv.</a:t>
            </a:r>
          </a:p>
          <a:p>
            <a:pPr lvl="1"/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Popis plnění vlivu se </a:t>
            </a:r>
            <a:r>
              <a:rPr lang="cs-CZ" sz="2400" b="1" u="sng" dirty="0"/>
              <a:t>VYPLŇUJE</a:t>
            </a:r>
            <a:r>
              <a:rPr lang="cs-CZ" sz="2400" dirty="0"/>
              <a:t> pomocí tlačítka vykázat změnu/přírůstek:</a:t>
            </a:r>
          </a:p>
          <a:p>
            <a:pPr lvl="1"/>
            <a:r>
              <a:rPr lang="cs-CZ" dirty="0"/>
              <a:t>u horizontálních principů se zvolenou variantou „Cílené zaměření na horizontální princip“ nebo „Pozitivní vliv na horizontální princip“</a:t>
            </a:r>
          </a:p>
          <a:p>
            <a:pPr lvl="1"/>
            <a:r>
              <a:rPr lang="cs-CZ" dirty="0"/>
              <a:t>Vyplnění vyžadováno v každé ZoR.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0390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vyplňují se informace o případných problémech, které se vyskytly v realizaci projektu v průběhu období, za které je tato zprávy vykazována (IDENTIFIKACE, POPIS, ŘEŠENÍ)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585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Vyberete aktivitu dle realizace projektu.</a:t>
            </a:r>
          </a:p>
          <a:p>
            <a:pPr algn="just"/>
            <a:r>
              <a:rPr lang="cs-CZ" dirty="0"/>
              <a:t>Po kliknutí na tlačítko vykázat změnu/přírůstek je třeba vyplnit pole – </a:t>
            </a:r>
            <a:r>
              <a:rPr lang="cs-CZ" b="1" dirty="0"/>
              <a:t>popis realizace projektu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Popis je povinný u všech aktivit realizovaných  </a:t>
            </a:r>
            <a:br>
              <a:rPr lang="cs-CZ" dirty="0"/>
            </a:br>
            <a:r>
              <a:rPr lang="cs-CZ" dirty="0"/>
              <a:t>v prokazovaném monitorovacím období.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8691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JEDNOTKY AKTIVIT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Vyplní se pole Dosažený počet jednotek v aktuální </a:t>
            </a:r>
            <a:r>
              <a:rPr lang="cs-CZ" dirty="0" err="1"/>
              <a:t>ZoR</a:t>
            </a:r>
            <a:r>
              <a:rPr lang="cs-CZ" dirty="0"/>
              <a:t> ve spodní části obrazovky nazvané Prokazováno příjemcem.</a:t>
            </a:r>
          </a:p>
          <a:p>
            <a:r>
              <a:rPr lang="cs-CZ" dirty="0"/>
              <a:t>Pozor na vykazování obsazenosti:</a:t>
            </a:r>
          </a:p>
          <a:p>
            <a:pPr lvl="1"/>
            <a:r>
              <a:rPr lang="cs-CZ" dirty="0"/>
              <a:t>Kapacita zařízení x procento obsazenosti</a:t>
            </a:r>
          </a:p>
          <a:p>
            <a:r>
              <a:rPr lang="cs-CZ" dirty="0"/>
              <a:t>Pozor na vykazování vybudování:</a:t>
            </a:r>
          </a:p>
          <a:p>
            <a:pPr lvl="1"/>
            <a:r>
              <a:rPr lang="cs-CZ" dirty="0"/>
              <a:t>Je třeba vyplnit počet dosažených jednotek u vybudování.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77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čestná prohlášení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přečtení potvrdit pravdivost čestného prohlášení zatržením fajfkou v poli SOUHLASÍM S ČESTNÝM PROHLÁŠENÍM.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0124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o povinné publicitě je potřeba v </a:t>
            </a:r>
            <a:r>
              <a:rPr lang="cs-CZ" dirty="0" err="1"/>
              <a:t>ZoR</a:t>
            </a:r>
            <a:r>
              <a:rPr lang="cs-CZ" dirty="0"/>
              <a:t> projektu podávat strukturovaně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Zápis přes tlačítko </a:t>
            </a:r>
            <a:r>
              <a:rPr lang="cs-CZ" b="1" dirty="0"/>
              <a:t>vykázat změnu/přírůstek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39701"/>
              </p:ext>
            </p:extLst>
          </p:nvPr>
        </p:nvGraphicFramePr>
        <p:xfrm>
          <a:off x="899592" y="2636912"/>
          <a:ext cx="7632848" cy="2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Nástroj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Povinná / nepovinná položka v </a:t>
                      </a:r>
                      <a:r>
                        <a:rPr lang="cs-CZ" sz="1600" dirty="0" err="1">
                          <a:effectLst/>
                        </a:rPr>
                        <a:t>ZoR</a:t>
                      </a:r>
                      <a:r>
                        <a:rPr lang="cs-CZ" sz="1600" dirty="0">
                          <a:effectLst/>
                        </a:rPr>
                        <a:t> projektu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Jaké hodnoty může příjemce vyplnit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9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15714-334B-4AD1-9395-9CFFB24E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150"/>
            <a:ext cx="7886700" cy="428982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doklad prokazující splnění požadavků požární ochrany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prokazuje se splnění požadavků požární ochrany dokladem, a to 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</a:rPr>
              <a:t>požárně bezpečnostním řešením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nebo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</a:rPr>
              <a:t> obdobným dokumentem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vypracovaným v souladu s ustanovením 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</a:rPr>
              <a:t>§ 41 odst. 2 vyhlášky č. 246/2001 Sb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., o stanovení podmínek požární bezpečnosti a výkonu státního požárního dozoru (vyhláška o požární prevenci), ve znění pozdějších předpisů. 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</a:rPr>
              <a:t>Zásadní je provedení zhodnocení konkrétních podmínek dané dětské skupiny a souvisejících prostor ve stavbě, ve které je dětská skupina umístěna a prokázání, že stav stavby a prostor dětské skupiny (včetně kapacity) splňuje podmínky požární ochrany v době podání žádosti o zápis do evidence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. Požárně bezpečnostní řešení nebo obdobný dokument je oprávněna vypracovat </a:t>
            </a: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</a:rPr>
              <a:t>pouze osoba, které byla udělena autorizace pro požární bezpečnost staveb podle zákona č. 360/1992 Sb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., o výkonu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povolání autorizovaných architektů a o výkonu povolání autorizovaných inženýrů a techniků činných ve výstavbě, ve znění pozdějších předpisů.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9988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DOKUMENTY 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viz. kapitola Dokladování dosažených jednotek</a:t>
            </a:r>
          </a:p>
          <a:p>
            <a:r>
              <a:rPr lang="cs-CZ" dirty="0"/>
              <a:t>IS KP14+ umožní vložit dokument o velikosti max. 100 MB v libovolném formátu.</a:t>
            </a:r>
          </a:p>
          <a:p>
            <a:r>
              <a:rPr lang="cs-CZ" dirty="0"/>
              <a:t>Dokumenty ukládejte na záložku „dokumenty zprávy“.</a:t>
            </a:r>
          </a:p>
          <a:p>
            <a:r>
              <a:rPr lang="cs-CZ" dirty="0"/>
              <a:t>OPZ nepředpokládá vykazování změn na dokumentech, proto tlačítko </a:t>
            </a:r>
            <a:r>
              <a:rPr lang="cs-CZ" b="1" u="sng" dirty="0"/>
              <a:t>VYKÁZAT ZMĚNU/PŘÍRŮSTEK nepoužívat.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51848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04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Finalizace </a:t>
            </a:r>
            <a:r>
              <a:rPr lang="cs-CZ" dirty="0" err="1"/>
              <a:t>ZoR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ZoR</a:t>
            </a:r>
            <a:r>
              <a:rPr lang="cs-CZ" dirty="0"/>
              <a:t> musí být finalizována </a:t>
            </a:r>
            <a:r>
              <a:rPr lang="cs-CZ" b="1" u="sng" dirty="0"/>
              <a:t>až po finalizaci žádosti  </a:t>
            </a:r>
            <a:br>
              <a:rPr lang="cs-CZ" b="1" u="sng" dirty="0"/>
            </a:br>
            <a:r>
              <a:rPr lang="cs-CZ" b="1" u="sng" dirty="0"/>
              <a:t>o platbu.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Kontrola - finalizace (horní příkazový řádek) – podpis </a:t>
            </a:r>
            <a:r>
              <a:rPr lang="cs-CZ" dirty="0" err="1"/>
              <a:t>ZoR</a:t>
            </a:r>
            <a:r>
              <a:rPr lang="cs-CZ" dirty="0"/>
              <a:t> (menu vlevo zcela dole) = odeslání ŘO.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04681"/>
            <a:ext cx="1368152" cy="136815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499992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846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136904" cy="2088232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Vytváření žádosti o platbu (ŽOP) v ISKP14+</a:t>
            </a:r>
            <a:br>
              <a:rPr lang="cs-CZ" dirty="0"/>
            </a:br>
            <a:br>
              <a:rPr lang="cs-CZ" dirty="0"/>
            </a:br>
            <a:br>
              <a:rPr lang="cs-CZ" b="0" baseline="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2040748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 (ŽOP) s vyúčtováním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je nedílnou součástí zprávy o realizaci (</a:t>
            </a:r>
            <a:r>
              <a:rPr lang="cs-CZ" sz="2800" dirty="0" err="1"/>
              <a:t>ZoR</a:t>
            </a:r>
            <a:r>
              <a:rPr lang="cs-CZ" sz="28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musí být finalizována a podepsána před finalizací </a:t>
            </a:r>
            <a:r>
              <a:rPr lang="cs-CZ" sz="2800" dirty="0" err="1"/>
              <a:t>ZoR</a:t>
            </a:r>
            <a:endParaRPr lang="cs-CZ" sz="2800" dirty="0"/>
          </a:p>
          <a:p>
            <a:pPr>
              <a:lnSpc>
                <a:spcPct val="120000"/>
              </a:lnSpc>
            </a:pPr>
            <a:r>
              <a:rPr lang="cs-CZ" sz="2800" dirty="0"/>
              <a:t>u ex-ante: 1. ŽoP již schválena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2588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 s vyúčtováním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Záložka žádost o platbu </a:t>
            </a:r>
          </a:p>
          <a:p>
            <a:pPr>
              <a:lnSpc>
                <a:spcPct val="120000"/>
              </a:lnSpc>
            </a:pPr>
            <a:endParaRPr lang="cs-CZ" sz="2800" dirty="0"/>
          </a:p>
          <a:p>
            <a:pPr lvl="1">
              <a:lnSpc>
                <a:spcPct val="120000"/>
              </a:lnSpc>
            </a:pPr>
            <a:r>
              <a:rPr lang="cs-CZ" dirty="0"/>
              <a:t>„vytvořit novou“</a:t>
            </a:r>
          </a:p>
          <a:p>
            <a:pPr lvl="1">
              <a:lnSpc>
                <a:spcPct val="120000"/>
              </a:lnSpc>
            </a:pP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stav „rozpracovaná“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94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220486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699792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328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záložek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Identifikační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Evidenční číslo na souhrnné soupisce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Soupiska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Souhrnná soupiska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Žádost o platbu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Čestná prohlášení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Kontrola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Finalizace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Podpis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963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Identifikační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Vyplní se účet příjemce.</a:t>
            </a:r>
          </a:p>
          <a:p>
            <a:pPr algn="just"/>
            <a:r>
              <a:rPr lang="cs-CZ" dirty="0"/>
              <a:t>Vyplní se případně účet nadřízeného kraje  </a:t>
            </a:r>
            <a:br>
              <a:rPr lang="cs-CZ" dirty="0"/>
            </a:br>
            <a:r>
              <a:rPr lang="cs-CZ" dirty="0"/>
              <a:t>(u příspěvkových organizací).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9413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Souhrnná soupiska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Vyplní se evidenční číslo souhrnné soupisky (číslováno od 1). </a:t>
            </a:r>
          </a:p>
          <a:p>
            <a:r>
              <a:rPr lang="cs-CZ" dirty="0"/>
              <a:t>Po uložení se odemkne záložka SOUPISKA JEDNOTEK.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5148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Soupiska jednotek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Vybudování/transformace zařízení péče o dítě</a:t>
            </a:r>
          </a:p>
          <a:p>
            <a:pPr lvl="1"/>
            <a:r>
              <a:rPr lang="cs-CZ" dirty="0"/>
              <a:t>Jedna soupiska jednotek:</a:t>
            </a:r>
          </a:p>
          <a:p>
            <a:pPr lvl="1"/>
            <a:r>
              <a:rPr lang="cs-CZ" dirty="0"/>
              <a:t>Vždy se jedná o neinvestiční výdaj.</a:t>
            </a:r>
          </a:p>
          <a:p>
            <a:r>
              <a:rPr lang="cs-CZ" dirty="0"/>
              <a:t>Provoz/pronájem/kvalifikace</a:t>
            </a:r>
          </a:p>
          <a:p>
            <a:pPr lvl="1"/>
            <a:r>
              <a:rPr lang="cs-CZ" dirty="0"/>
              <a:t>Ke každé dosažené jednotce jedna soupiska jednotek.</a:t>
            </a:r>
          </a:p>
          <a:p>
            <a:pPr lvl="1"/>
            <a:r>
              <a:rPr lang="cs-CZ" dirty="0"/>
              <a:t>Vždy se jedná o neinvestiční výdaj.</a:t>
            </a:r>
          </a:p>
          <a:p>
            <a:r>
              <a:rPr lang="cs-CZ" dirty="0"/>
              <a:t>Kontrola částek – musí souhlasit částky v ŽoP a v ZoR na záložce JEDNOTKY AKTIVIT ZP.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830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Souhrnná SOUPISKA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Kliknout na NAPLNIT DATA Z DOKLADŮ SOUPISKY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78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Semináře\02 Seminář po uzavření právního aktu\Seminář Praha 28.7.2017\Prezentace_příjemce_výzvy_132_final.pptx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BA89A4-27AA-4B05-AD77-92472CE27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411EDD-CC97-4D4D-875D-A4E24F093E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c48c8a8-2045-474d-b0fb-3ee17ecadb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B28BF6-2680-4BE3-8DE8-A363477388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8930</Words>
  <Application>Microsoft Office PowerPoint</Application>
  <PresentationFormat>Předvádění na obrazovce (4:3)</PresentationFormat>
  <Paragraphs>973</Paragraphs>
  <Slides>110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110</vt:i4>
      </vt:variant>
    </vt:vector>
  </HeadingPairs>
  <TitlesOfParts>
    <vt:vector size="120" baseType="lpstr">
      <vt:lpstr>Arial</vt:lpstr>
      <vt:lpstr>Arial Unicode MS</vt:lpstr>
      <vt:lpstr>Calibri</vt:lpstr>
      <vt:lpstr>Calibri Light</vt:lpstr>
      <vt:lpstr>Courier New</vt:lpstr>
      <vt:lpstr>Wingdings</vt:lpstr>
      <vt:lpstr>Wingdings 3</vt:lpstr>
      <vt:lpstr>prezentace</vt:lpstr>
      <vt:lpstr>Motiv Office</vt:lpstr>
      <vt:lpstr>Výchozí návrh</vt:lpstr>
      <vt:lpstr>Vytvoření kapacit nových dětských skupin v ČR mimo hl. m. Prahu a V praze (výzvy 141 a 142)  Seminář pro příjemce</vt:lpstr>
      <vt:lpstr>Program semináře</vt:lpstr>
      <vt:lpstr>Zápis do evidence dětských skupin</vt:lpstr>
      <vt:lpstr>Internetová stránka pro poskytovatele</vt:lpstr>
      <vt:lpstr>MPSV – informace a odkazy</vt:lpstr>
      <vt:lpstr>Požadované dokumenty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Způsoby podání dokumentů</vt:lpstr>
      <vt:lpstr>Časté nedostatky</vt:lpstr>
      <vt:lpstr>Prezentace aplikace PowerPoint</vt:lpstr>
      <vt:lpstr>Prezentace aplikace PowerPoint</vt:lpstr>
      <vt:lpstr>Legislativní proces</vt:lpstr>
      <vt:lpstr>Účinnost a přechodná ustanovení</vt:lpstr>
      <vt:lpstr>Název – dětská skupina</vt:lpstr>
      <vt:lpstr>Věk dětí </vt:lpstr>
      <vt:lpstr>Pečující osoby - kvalifikace</vt:lpstr>
      <vt:lpstr>Pečující osoby a počet dětí</vt:lpstr>
      <vt:lpstr>Pečující osoby – další vzdělávání</vt:lpstr>
      <vt:lpstr>Nová vyhláška k provedení zákona</vt:lpstr>
      <vt:lpstr>Požadavky na prostory</vt:lpstr>
      <vt:lpstr>Státní příspěvek</vt:lpstr>
      <vt:lpstr>Příspěvky rodičů</vt:lpstr>
      <vt:lpstr>Další změny</vt:lpstr>
      <vt:lpstr>Další změny</vt:lpstr>
      <vt:lpstr>Další změny</vt:lpstr>
      <vt:lpstr>Další změny</vt:lpstr>
      <vt:lpstr>KONTROLA</vt:lpstr>
      <vt:lpstr>KONTROLA</vt:lpstr>
      <vt:lpstr> PŘESTUPKY a SANKCE - SUIP</vt:lpstr>
      <vt:lpstr>Prezentace aplikace PowerPoint</vt:lpstr>
      <vt:lpstr>Dokumenty, povinnosti příjemce dotace</vt:lpstr>
      <vt:lpstr>pravidla pro žadatele / příjemce, www.esfcr.cz</vt:lpstr>
      <vt:lpstr>Povinnosti příjemce dotace</vt:lpstr>
      <vt:lpstr>Dokladování dosažených jednotek </vt:lpstr>
      <vt:lpstr>Jednotky a jednotkové náklady</vt:lpstr>
      <vt:lpstr>Jednotka „Vytvořené / transformované místo v zařízení péče o děti“ </vt:lpstr>
      <vt:lpstr>Jednotka „Vytvořené / transformované místo v zařízení péče o děti“ </vt:lpstr>
      <vt:lpstr>Jednotka „Vytvořené / transformované místo v zařízení péče o děti“ </vt:lpstr>
      <vt:lpstr>Jednotka „Obsazenost zařízení péče o děti“</vt:lpstr>
      <vt:lpstr>Jednotka „Obsazenost zařízení péče o děti“</vt:lpstr>
      <vt:lpstr>Jednotka „Obsazenost zařízení péče o děti“</vt:lpstr>
      <vt:lpstr>Jednotka „Obsazenost zařízení péče o děti“</vt:lpstr>
      <vt:lpstr>Jednotka „Obsazenost zařízení péče o děti“</vt:lpstr>
      <vt:lpstr>Jednotka „Obsazenost zařízení péče o děti“</vt:lpstr>
      <vt:lpstr>Jednotka „Obsazenost zařízení péče o děti“</vt:lpstr>
      <vt:lpstr>Jednotka „Obsazenost zařízení péče o děti“</vt:lpstr>
      <vt:lpstr>pečující osoba</vt:lpstr>
      <vt:lpstr>Jednotka „Kvalifikovaná pečující osoba“</vt:lpstr>
      <vt:lpstr>Jednotka „Nájemné prostor zařízení péče o děti“</vt:lpstr>
      <vt:lpstr>Upozornění</vt:lpstr>
      <vt:lpstr>Výpočet Obsazenosti/zálohy  </vt:lpstr>
      <vt:lpstr>Jednotky a jednotkové náklady</vt:lpstr>
      <vt:lpstr>Jednotky a jednotkové náklady</vt:lpstr>
      <vt:lpstr>Použité symboly</vt:lpstr>
      <vt:lpstr>Příklad (vybudování, 5 míst)</vt:lpstr>
      <vt:lpstr> Publicita   </vt:lpstr>
      <vt:lpstr>Povinný plakát</vt:lpstr>
      <vt:lpstr>VIZUÁLNÍ IDENTITA - použití</vt:lpstr>
      <vt:lpstr> Změny projektu (podstatné a nepodstatné)   </vt:lpstr>
      <vt:lpstr>Změny projektu</vt:lpstr>
      <vt:lpstr>Nepodstatné změny</vt:lpstr>
      <vt:lpstr>Podstatné Změny</vt:lpstr>
      <vt:lpstr>Podstatné a nepodstatné změny v rámci změn v osobě příjemce </vt:lpstr>
      <vt:lpstr> Změnové řízení v Iskp14+  </vt:lpstr>
      <vt:lpstr>Změny vyžádané příjemcem – IS KP14+</vt:lpstr>
      <vt:lpstr>Změny vyžádané příjemcem – IS KP14+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Administrace na straně ŘO (změny vyžádané příjemcem)</vt:lpstr>
      <vt:lpstr>Administrace na straně ŘO  (Změny vyžádané ŘO)</vt:lpstr>
      <vt:lpstr>Vytváření zprávy  o realizaci (ZoR) v ISKP14+  </vt:lpstr>
      <vt:lpstr>Založení zprávy o realizaci</vt:lpstr>
      <vt:lpstr>informace o zprávě</vt:lpstr>
      <vt:lpstr>REALIZACE, PROVOZ/ÚDRŽBA VÝSTUPU</vt:lpstr>
      <vt:lpstr>indikátory</vt:lpstr>
      <vt:lpstr>indikátory</vt:lpstr>
      <vt:lpstr>HORIZONTÁLNÍ PRINCIPY</vt:lpstr>
      <vt:lpstr>IDENTIFIKACE PROBLÉMU</vt:lpstr>
      <vt:lpstr>aktivity</vt:lpstr>
      <vt:lpstr>JEDNOTKY AKTIVIT ZP</vt:lpstr>
      <vt:lpstr>čestná prohlášení</vt:lpstr>
      <vt:lpstr>publicita</vt:lpstr>
      <vt:lpstr>DOKUMENTY ZoR</vt:lpstr>
      <vt:lpstr>Finalizace ZoR </vt:lpstr>
      <vt:lpstr> Vytváření žádosti o platbu (ŽOP) v ISKP14+   </vt:lpstr>
      <vt:lpstr>Žádost o platbu (ŽOP) s vyúčtováním</vt:lpstr>
      <vt:lpstr>Žádost o platbu s vyúčtováním</vt:lpstr>
      <vt:lpstr>Postup při vyplňování záložek</vt:lpstr>
      <vt:lpstr>Identifikační údaje</vt:lpstr>
      <vt:lpstr>Souhrnná soupiska</vt:lpstr>
      <vt:lpstr>Soupiska jednotek</vt:lpstr>
      <vt:lpstr>Souhrnná SOUPISKA</vt:lpstr>
      <vt:lpstr>Žádost o platbu Způsobilé výdaje - Požadováno</vt:lpstr>
      <vt:lpstr>Žádost o platbu Částka na krytí výdajů</vt:lpstr>
      <vt:lpstr>Čestné prohlášení</vt:lpstr>
      <vt:lpstr>Kontrola – finalizace - podpis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 dotazy  </vt:lpstr>
      <vt:lpstr>ESF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2022-09-06T04:27:20Z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