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4">
  <p:sldMasterIdLst>
    <p:sldMasterId id="2147483671" r:id="rId4"/>
  </p:sldMasterIdLst>
  <p:notesMasterIdLst>
    <p:notesMasterId r:id="rId64"/>
  </p:notesMasterIdLst>
  <p:sldIdLst>
    <p:sldId id="256" r:id="rId5"/>
    <p:sldId id="354" r:id="rId6"/>
    <p:sldId id="356" r:id="rId7"/>
    <p:sldId id="321" r:id="rId8"/>
    <p:sldId id="358" r:id="rId9"/>
    <p:sldId id="623" r:id="rId10"/>
    <p:sldId id="508" r:id="rId11"/>
    <p:sldId id="545" r:id="rId12"/>
    <p:sldId id="549" r:id="rId13"/>
    <p:sldId id="1173" r:id="rId14"/>
    <p:sldId id="582" r:id="rId15"/>
    <p:sldId id="547" r:id="rId16"/>
    <p:sldId id="622" r:id="rId17"/>
    <p:sldId id="1167" r:id="rId18"/>
    <p:sldId id="590" r:id="rId19"/>
    <p:sldId id="450" r:id="rId20"/>
    <p:sldId id="608" r:id="rId21"/>
    <p:sldId id="419" r:id="rId22"/>
    <p:sldId id="334" r:id="rId23"/>
    <p:sldId id="624" r:id="rId24"/>
    <p:sldId id="625" r:id="rId25"/>
    <p:sldId id="338" r:id="rId26"/>
    <p:sldId id="340" r:id="rId27"/>
    <p:sldId id="626" r:id="rId28"/>
    <p:sldId id="627" r:id="rId29"/>
    <p:sldId id="628" r:id="rId30"/>
    <p:sldId id="629" r:id="rId31"/>
    <p:sldId id="630" r:id="rId32"/>
    <p:sldId id="631" r:id="rId33"/>
    <p:sldId id="633" r:id="rId34"/>
    <p:sldId id="382" r:id="rId35"/>
    <p:sldId id="635" r:id="rId36"/>
    <p:sldId id="634" r:id="rId37"/>
    <p:sldId id="632" r:id="rId38"/>
    <p:sldId id="562" r:id="rId39"/>
    <p:sldId id="554" r:id="rId40"/>
    <p:sldId id="598" r:id="rId41"/>
    <p:sldId id="597" r:id="rId42"/>
    <p:sldId id="489" r:id="rId43"/>
    <p:sldId id="599" r:id="rId44"/>
    <p:sldId id="1166" r:id="rId45"/>
    <p:sldId id="602" r:id="rId46"/>
    <p:sldId id="601" r:id="rId47"/>
    <p:sldId id="563" r:id="rId48"/>
    <p:sldId id="570" r:id="rId49"/>
    <p:sldId id="580" r:id="rId50"/>
    <p:sldId id="574" r:id="rId51"/>
    <p:sldId id="576" r:id="rId52"/>
    <p:sldId id="577" r:id="rId53"/>
    <p:sldId id="1168" r:id="rId54"/>
    <p:sldId id="1169" r:id="rId55"/>
    <p:sldId id="1170" r:id="rId56"/>
    <p:sldId id="1171" r:id="rId57"/>
    <p:sldId id="1172" r:id="rId58"/>
    <p:sldId id="605" r:id="rId59"/>
    <p:sldId id="585" r:id="rId60"/>
    <p:sldId id="588" r:id="rId61"/>
    <p:sldId id="565" r:id="rId62"/>
    <p:sldId id="581" r:id="rId63"/>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Trunečková Lucie Ing. (MPSV)" initials="TLI(" lastIdx="10" clrIdx="0">
    <p:extLst>
      <p:ext uri="{19B8F6BF-5375-455C-9EA6-DF929625EA0E}">
        <p15:presenceInfo xmlns:p15="http://schemas.microsoft.com/office/powerpoint/2012/main" providerId="AD" userId="S::lucie.truneckova@mpsv.cz::aee10eeb-c880-47c4-84e3-2b8b725feac2"/>
      </p:ext>
    </p:extLst>
  </p:cmAuthor>
  <p:cmAuthor id="2" name="Ing. Aleš Novák" initials="AN" lastIdx="1" clrIdx="1">
    <p:extLst>
      <p:ext uri="{19B8F6BF-5375-455C-9EA6-DF929625EA0E}">
        <p15:presenceInfo xmlns:p15="http://schemas.microsoft.com/office/powerpoint/2012/main" providerId="None" userId="Ing. Aleš Novák"/>
      </p:ext>
    </p:extLst>
  </p:cmAuthor>
  <p:cmAuthor id="3" name="Kučerová Renáta Ing. (MPSV)" initials="KRI(" lastIdx="2" clrIdx="2">
    <p:extLst>
      <p:ext uri="{19B8F6BF-5375-455C-9EA6-DF929625EA0E}">
        <p15:presenceInfo xmlns:p15="http://schemas.microsoft.com/office/powerpoint/2012/main" providerId="AD" userId="S::renata.kucerova@mpsv.cz::0dc63b4b-12c0-4a0a-9ebe-ea65ac99b702"/>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Světlý styl 3 – zvýraznění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větlý sty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5152" autoAdjust="false"/>
    <p:restoredTop sz="78015" autoAdjust="false"/>
  </p:normalViewPr>
  <p:slideViewPr>
    <p:cSldViewPr showGuides="true">
      <p:cViewPr varScale="true">
        <p:scale>
          <a:sx n="89" d="100"/>
          <a:sy n="89" d="100"/>
        </p:scale>
        <p:origin x="2274" y="78"/>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8.xml" Type="http://schemas.openxmlformats.org/officeDocument/2006/relationships/slide" Id="rId42"/>
    <Relationship Target="slides/slide43.xml" Type="http://schemas.openxmlformats.org/officeDocument/2006/relationships/slide" Id="rId47"/>
    <Relationship Target="slides/slide59.xml" Type="http://schemas.openxmlformats.org/officeDocument/2006/relationships/slide" Id="rId63"/>
    <Relationship Target="theme/theme1.xml" Type="http://schemas.openxmlformats.org/officeDocument/2006/relationships/theme" Id="rId68"/>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slides/slide54.xml" Type="http://schemas.openxmlformats.org/officeDocument/2006/relationships/slide" Id="rId58"/>
    <Relationship Target="presProps.xml" Type="http://schemas.openxmlformats.org/officeDocument/2006/relationships/presProps" Id="rId66"/>
    <Relationship Target="slides/slide1.xml" Type="http://schemas.openxmlformats.org/officeDocument/2006/relationships/slide" Id="rId5"/>
    <Relationship Target="slides/slide57.xml" Type="http://schemas.openxmlformats.org/officeDocument/2006/relationships/slide" Id="rId61"/>
    <Relationship Target="slides/slide15.xml" Type="http://schemas.openxmlformats.org/officeDocument/2006/relationships/slide" Id="rId1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52.xml" Type="http://schemas.openxmlformats.org/officeDocument/2006/relationships/slide" Id="rId56"/>
    <Relationship Target="notesMasters/notesMaster1.xml" Type="http://schemas.openxmlformats.org/officeDocument/2006/relationships/notesMaster" Id="rId64"/>
    <Relationship Target="tableStyles.xml" Type="http://schemas.openxmlformats.org/officeDocument/2006/relationships/tableStyles" Id="rId69"/>
    <Relationship Target="slides/slide4.xml" Type="http://schemas.openxmlformats.org/officeDocument/2006/relationships/slide" Id="rId8"/>
    <Relationship Target="slides/slide47.xml" Type="http://schemas.openxmlformats.org/officeDocument/2006/relationships/slid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55.xml" Type="http://schemas.openxmlformats.org/officeDocument/2006/relationships/slide" Id="rId59"/>
    <Relationship Target="viewProps.xml" Type="http://schemas.openxmlformats.org/officeDocument/2006/relationships/viewProps" Id="rId67"/>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slides/slide58.xml" Type="http://schemas.openxmlformats.org/officeDocument/2006/relationships/slide" Id="rId62"/>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commentAuthors.xml" Type="http://schemas.openxmlformats.org/officeDocument/2006/relationships/commentAuthors" Id="rId65"/>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 Target="slides/slide30.xml" Type="http://schemas.openxmlformats.org/officeDocument/2006/relationships/slide" Id="rId34"/>
    <Relationship Target="slides/slide46.xml" Type="http://schemas.openxmlformats.org/officeDocument/2006/relationships/slide" Id="rId50"/>
    <Relationship Target="slides/slide51.xml" Type="http://schemas.openxmlformats.org/officeDocument/2006/relationships/slide" Id="rId55"/>
</Relationships>

</file>

<file path=ppt/diagrams/colors1.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37B5C7A5-16C1-4812-8D0F-1816B9578426}" type="doc">
      <dgm:prSet loTypeId="urn:microsoft.com/office/officeart/2005/8/layout/default" loCatId="list" qsTypeId="urn:microsoft.com/office/officeart/2005/8/quickstyle/simple1" qsCatId="simple" csTypeId="urn:microsoft.com/office/officeart/2005/8/colors/accent1_2" csCatId="accent1" phldr="true"/>
      <dgm:spPr/>
      <dgm:t>
        <a:bodyPr/>
        <a:lstStyle/>
        <a:p>
          <a:endParaRPr lang="en-US"/>
        </a:p>
      </dgm:t>
    </dgm:pt>
    <dgm:pt modelId="{A1BCB1B0-FFD3-4045-85BC-C018EF7F0824}">
      <dgm:prSet/>
      <dgm:spPr/>
      <dgm:t>
        <a:bodyPr/>
        <a:lstStyle/>
        <a:p>
          <a:r>
            <a:rPr lang="cs-CZ" b="false" dirty="false"/>
            <a:t>Úplnost a forma žádosti</a:t>
          </a:r>
          <a:endParaRPr lang="en-US" dirty="false"/>
        </a:p>
      </dgm:t>
    </dgm:pt>
    <dgm:pt modelId="{C4A984C7-4D6A-4A4E-979F-B2563F6DB93E}" type="parTrans" cxnId="{289C5461-1940-48EE-A61E-58CEE969EEFE}">
      <dgm:prSet/>
      <dgm:spPr/>
      <dgm:t>
        <a:bodyPr/>
        <a:lstStyle/>
        <a:p>
          <a:endParaRPr lang="en-US"/>
        </a:p>
      </dgm:t>
    </dgm:pt>
    <dgm:pt modelId="{0BFAAB28-E22A-43E3-850B-9E216CDF9978}" type="sibTrans" cxnId="{289C5461-1940-48EE-A61E-58CEE969EEFE}">
      <dgm:prSet/>
      <dgm:spPr/>
      <dgm:t>
        <a:bodyPr/>
        <a:lstStyle/>
        <a:p>
          <a:endParaRPr lang="en-US"/>
        </a:p>
      </dgm:t>
    </dgm:pt>
    <dgm:pt modelId="{F3EA7BE5-C4EB-47E3-857B-B3473DE1C55D}">
      <dgm:prSet/>
      <dgm:spPr/>
      <dgm:t>
        <a:bodyPr/>
        <a:lstStyle/>
        <a:p>
          <a:r>
            <a:rPr lang="cs-CZ" b="false"/>
            <a:t>Podpis žádosti</a:t>
          </a:r>
          <a:endParaRPr lang="en-US"/>
        </a:p>
      </dgm:t>
    </dgm:pt>
    <dgm:pt modelId="{203E1FC1-D3C7-482A-8E80-9FE6903D718C}" type="parTrans" cxnId="{03DF65D6-9A5C-4C0A-AE87-86AD4B22E430}">
      <dgm:prSet/>
      <dgm:spPr/>
      <dgm:t>
        <a:bodyPr/>
        <a:lstStyle/>
        <a:p>
          <a:endParaRPr lang="en-US"/>
        </a:p>
      </dgm:t>
    </dgm:pt>
    <dgm:pt modelId="{E46573C8-4FB9-49EF-94D1-0C1218978DB8}" type="sibTrans" cxnId="{03DF65D6-9A5C-4C0A-AE87-86AD4B22E430}">
      <dgm:prSet/>
      <dgm:spPr/>
      <dgm:t>
        <a:bodyPr/>
        <a:lstStyle/>
        <a:p>
          <a:endParaRPr lang="en-US"/>
        </a:p>
      </dgm:t>
    </dgm:pt>
    <dgm:pt modelId="{C1388118-44BD-487B-B547-409F7C9F3BB2}" type="pres">
      <dgm:prSet presAssocID="{37B5C7A5-16C1-4812-8D0F-1816B9578426}" presName="diagram" presStyleCnt="0">
        <dgm:presLayoutVars>
          <dgm:dir/>
          <dgm:resizeHandles val="exact"/>
        </dgm:presLayoutVars>
      </dgm:prSet>
      <dgm:spPr/>
    </dgm:pt>
    <dgm:pt modelId="{EC541E58-7B40-4794-A72D-E14921242F8A}" type="pres">
      <dgm:prSet presAssocID="{A1BCB1B0-FFD3-4045-85BC-C018EF7F0824}" presName="node" presStyleLbl="node1" presStyleIdx="0" presStyleCnt="2">
        <dgm:presLayoutVars>
          <dgm:bulletEnabled val="true"/>
        </dgm:presLayoutVars>
      </dgm:prSet>
      <dgm:spPr/>
    </dgm:pt>
    <dgm:pt modelId="{3508255B-CF54-4556-832D-10DD28526DAC}" type="pres">
      <dgm:prSet presAssocID="{0BFAAB28-E22A-43E3-850B-9E216CDF9978}" presName="sibTrans" presStyleCnt="0"/>
      <dgm:spPr/>
    </dgm:pt>
    <dgm:pt modelId="{F75CC77D-19A4-4F0D-B2CB-C6578ED9CD4B}" type="pres">
      <dgm:prSet presAssocID="{F3EA7BE5-C4EB-47E3-857B-B3473DE1C55D}" presName="node" presStyleLbl="node1" presStyleIdx="1" presStyleCnt="2">
        <dgm:presLayoutVars>
          <dgm:bulletEnabled val="true"/>
        </dgm:presLayoutVars>
      </dgm:prSet>
      <dgm:spPr/>
    </dgm:pt>
  </dgm:ptLst>
  <dgm:cxnLst>
    <dgm:cxn modelId="{F3915B00-0FDD-459A-A72F-E2C355D778A6}" type="presOf" srcId="{37B5C7A5-16C1-4812-8D0F-1816B9578426}" destId="{C1388118-44BD-487B-B547-409F7C9F3BB2}" srcOrd="0" destOrd="0" presId="urn:microsoft.com/office/officeart/2005/8/layout/default"/>
    <dgm:cxn modelId="{76716911-9FB5-4EB5-9F5B-B28BD6D59ECD}" type="presOf" srcId="{F3EA7BE5-C4EB-47E3-857B-B3473DE1C55D}" destId="{F75CC77D-19A4-4F0D-B2CB-C6578ED9CD4B}" srcOrd="0" destOrd="0" presId="urn:microsoft.com/office/officeart/2005/8/layout/default"/>
    <dgm:cxn modelId="{289C5461-1940-48EE-A61E-58CEE969EEFE}" srcId="{37B5C7A5-16C1-4812-8D0F-1816B9578426}" destId="{A1BCB1B0-FFD3-4045-85BC-C018EF7F0824}" srcOrd="0" destOrd="0" parTransId="{C4A984C7-4D6A-4A4E-979F-B2563F6DB93E}" sibTransId="{0BFAAB28-E22A-43E3-850B-9E216CDF9978}"/>
    <dgm:cxn modelId="{74392B7A-DF88-4097-BBBC-0833AAABA9F6}" type="presOf" srcId="{A1BCB1B0-FFD3-4045-85BC-C018EF7F0824}" destId="{EC541E58-7B40-4794-A72D-E14921242F8A}" srcOrd="0" destOrd="0" presId="urn:microsoft.com/office/officeart/2005/8/layout/default"/>
    <dgm:cxn modelId="{03DF65D6-9A5C-4C0A-AE87-86AD4B22E430}" srcId="{37B5C7A5-16C1-4812-8D0F-1816B9578426}" destId="{F3EA7BE5-C4EB-47E3-857B-B3473DE1C55D}" srcOrd="1" destOrd="0" parTransId="{203E1FC1-D3C7-482A-8E80-9FE6903D718C}" sibTransId="{E46573C8-4FB9-49EF-94D1-0C1218978DB8}"/>
    <dgm:cxn modelId="{F73D5A5B-00BF-4648-9683-1B8790879432}" type="presParOf" srcId="{C1388118-44BD-487B-B547-409F7C9F3BB2}" destId="{EC541E58-7B40-4794-A72D-E14921242F8A}" srcOrd="0" destOrd="0" presId="urn:microsoft.com/office/officeart/2005/8/layout/default"/>
    <dgm:cxn modelId="{58407FB6-1CDC-4DC8-8A2A-52CB77E3BEB5}" type="presParOf" srcId="{C1388118-44BD-487B-B547-409F7C9F3BB2}" destId="{3508255B-CF54-4556-832D-10DD28526DAC}" srcOrd="1" destOrd="0" presId="urn:microsoft.com/office/officeart/2005/8/layout/default"/>
    <dgm:cxn modelId="{6E7CC86D-46F5-4FC2-BC1F-261A49BA86D0}" type="presParOf" srcId="{C1388118-44BD-487B-B547-409F7C9F3BB2}" destId="{F75CC77D-19A4-4F0D-B2CB-C6578ED9CD4B}" srcOrd="2" destOrd="0" presId="urn:microsoft.com/office/officeart/2005/8/layout/default"/>
  </dgm:cxnLst>
  <dgm:bg/>
  <dgm:whole/>
  <dgm:extLst>
    <a:ext uri="http://schemas.microsoft.com/office/drawing/2008/diagram">
      <dsp:dataModelExt relId="rId7" minVer="http://schemas.openxmlformats.org/drawingml/2006/diagram"/>
    </a:ext>
  </dgm:extLst>
</dgm:dataModel>
</file>

<file path=ppt/diagrams/data2.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B4F4852B-F91B-410D-B0B3-FDC988224340}" type="doc">
      <dgm:prSet loTypeId="urn:microsoft.com/office/officeart/2005/8/layout/vList2" loCatId="list" qsTypeId="urn:microsoft.com/office/officeart/2005/8/quickstyle/simple1" qsCatId="simple" csTypeId="urn:microsoft.com/office/officeart/2005/8/colors/accent1_2" csCatId="accent1" phldr="true"/>
      <dgm:spPr/>
      <dgm:t>
        <a:bodyPr/>
        <a:lstStyle/>
        <a:p>
          <a:endParaRPr lang="en-US"/>
        </a:p>
      </dgm:t>
    </dgm:pt>
    <dgm:pt modelId="{7EAA0AD0-5E30-4B37-A27B-A8017036C52C}">
      <dgm:prSet custT="true"/>
      <dgm:spPr/>
      <dgm:t>
        <a:bodyPr/>
        <a:lstStyle/>
        <a:p>
          <a:r>
            <a:rPr lang="cs-CZ" sz="1600" b="true" dirty="false"/>
            <a:t>Oprávněnost žadatele</a:t>
          </a:r>
          <a:endParaRPr lang="en-US" sz="1600" b="true" dirty="false"/>
        </a:p>
      </dgm:t>
    </dgm:pt>
    <dgm:pt modelId="{C7790D65-8245-4100-A316-E180878D455A}" type="parTrans" cxnId="{12E190CD-94F6-4D8E-9B66-0CD4484D8489}">
      <dgm:prSet/>
      <dgm:spPr/>
      <dgm:t>
        <a:bodyPr/>
        <a:lstStyle/>
        <a:p>
          <a:endParaRPr lang="en-US" sz="1600" b="true"/>
        </a:p>
      </dgm:t>
    </dgm:pt>
    <dgm:pt modelId="{E77A1541-E7FD-43FF-BD7C-6C4C5E03C8D2}" type="sibTrans" cxnId="{12E190CD-94F6-4D8E-9B66-0CD4484D8489}">
      <dgm:prSet/>
      <dgm:spPr/>
      <dgm:t>
        <a:bodyPr/>
        <a:lstStyle/>
        <a:p>
          <a:endParaRPr lang="en-US" sz="1600" b="true"/>
        </a:p>
      </dgm:t>
    </dgm:pt>
    <dgm:pt modelId="{D6343426-6D7D-46D0-89CA-8414CEB7654B}">
      <dgm:prSet custT="true"/>
      <dgm:spPr/>
      <dgm:t>
        <a:bodyPr/>
        <a:lstStyle/>
        <a:p>
          <a:r>
            <a:rPr lang="cs-CZ" sz="1600" b="true"/>
            <a:t>Partnerství</a:t>
          </a:r>
          <a:endParaRPr lang="en-US" sz="1600" b="true"/>
        </a:p>
      </dgm:t>
    </dgm:pt>
    <dgm:pt modelId="{58BEA3F8-C4BD-47A3-B7B7-3BD8CDC3270A}" type="parTrans" cxnId="{2BBFC909-D046-4CE6-8201-BF4C7A0E749F}">
      <dgm:prSet/>
      <dgm:spPr/>
      <dgm:t>
        <a:bodyPr/>
        <a:lstStyle/>
        <a:p>
          <a:endParaRPr lang="en-US" sz="1600" b="true"/>
        </a:p>
      </dgm:t>
    </dgm:pt>
    <dgm:pt modelId="{FEAAF9E5-9DF3-464D-A86E-43957844197A}" type="sibTrans" cxnId="{2BBFC909-D046-4CE6-8201-BF4C7A0E749F}">
      <dgm:prSet/>
      <dgm:spPr/>
      <dgm:t>
        <a:bodyPr/>
        <a:lstStyle/>
        <a:p>
          <a:endParaRPr lang="en-US" sz="1600" b="true"/>
        </a:p>
      </dgm:t>
    </dgm:pt>
    <dgm:pt modelId="{A4A902ED-4FAA-40C5-A2A4-63A04C984BFE}">
      <dgm:prSet custT="true"/>
      <dgm:spPr/>
      <dgm:t>
        <a:bodyPr/>
        <a:lstStyle/>
        <a:p>
          <a:r>
            <a:rPr lang="cs-CZ" sz="1600" b="true" dirty="false"/>
            <a:t>Cílové skupiny</a:t>
          </a:r>
          <a:endParaRPr lang="en-US" sz="1600" b="true" dirty="false"/>
        </a:p>
      </dgm:t>
    </dgm:pt>
    <dgm:pt modelId="{60607BA7-01A9-4AD1-B943-310176FD6AA2}" type="parTrans" cxnId="{4B46000A-9583-4B57-8BF0-8B132026B648}">
      <dgm:prSet/>
      <dgm:spPr/>
      <dgm:t>
        <a:bodyPr/>
        <a:lstStyle/>
        <a:p>
          <a:endParaRPr lang="en-US" sz="1600" b="true"/>
        </a:p>
      </dgm:t>
    </dgm:pt>
    <dgm:pt modelId="{804207B3-85B9-4D5C-B22B-6B9BEE343032}" type="sibTrans" cxnId="{4B46000A-9583-4B57-8BF0-8B132026B648}">
      <dgm:prSet/>
      <dgm:spPr/>
      <dgm:t>
        <a:bodyPr/>
        <a:lstStyle/>
        <a:p>
          <a:endParaRPr lang="en-US" sz="1600" b="true"/>
        </a:p>
      </dgm:t>
    </dgm:pt>
    <dgm:pt modelId="{68A1C96B-F125-44F7-AF19-2A9D3870BAD5}">
      <dgm:prSet custT="true"/>
      <dgm:spPr/>
      <dgm:t>
        <a:bodyPr/>
        <a:lstStyle/>
        <a:p>
          <a:r>
            <a:rPr lang="cs-CZ" sz="1600" b="true"/>
            <a:t>Celkové způsobilé výdaje</a:t>
          </a:r>
          <a:endParaRPr lang="en-US" sz="1600" b="true"/>
        </a:p>
      </dgm:t>
    </dgm:pt>
    <dgm:pt modelId="{545D6610-1DF8-44B3-9C67-6441B98BABF0}" type="parTrans" cxnId="{9AD92DB8-D560-458B-8D67-CBC86CCBC0A3}">
      <dgm:prSet/>
      <dgm:spPr/>
      <dgm:t>
        <a:bodyPr/>
        <a:lstStyle/>
        <a:p>
          <a:endParaRPr lang="en-US" sz="1600" b="true"/>
        </a:p>
      </dgm:t>
    </dgm:pt>
    <dgm:pt modelId="{50849650-257F-40DD-A373-E41D49716A4B}" type="sibTrans" cxnId="{9AD92DB8-D560-458B-8D67-CBC86CCBC0A3}">
      <dgm:prSet/>
      <dgm:spPr/>
      <dgm:t>
        <a:bodyPr/>
        <a:lstStyle/>
        <a:p>
          <a:endParaRPr lang="en-US" sz="1600" b="true"/>
        </a:p>
      </dgm:t>
    </dgm:pt>
    <dgm:pt modelId="{63DC3AA5-938F-438E-8682-473094F25DA4}">
      <dgm:prSet custT="true"/>
      <dgm:spPr/>
      <dgm:t>
        <a:bodyPr/>
        <a:lstStyle/>
        <a:p>
          <a:r>
            <a:rPr lang="cs-CZ" sz="1600" b="true" dirty="false"/>
            <a:t>Aktivity</a:t>
          </a:r>
          <a:endParaRPr lang="en-US" sz="1600" b="true" dirty="false"/>
        </a:p>
      </dgm:t>
    </dgm:pt>
    <dgm:pt modelId="{E23D7441-E546-4403-A5DE-495FCFA6335E}" type="parTrans" cxnId="{E6436FF5-2393-492A-A0F7-9515F305F5BE}">
      <dgm:prSet/>
      <dgm:spPr/>
      <dgm:t>
        <a:bodyPr/>
        <a:lstStyle/>
        <a:p>
          <a:endParaRPr lang="en-US" sz="1600" b="true"/>
        </a:p>
      </dgm:t>
    </dgm:pt>
    <dgm:pt modelId="{0383D9CB-6FB5-473E-BA28-E4510A6ABE34}" type="sibTrans" cxnId="{E6436FF5-2393-492A-A0F7-9515F305F5BE}">
      <dgm:prSet/>
      <dgm:spPr/>
      <dgm:t>
        <a:bodyPr/>
        <a:lstStyle/>
        <a:p>
          <a:endParaRPr lang="en-US" sz="1600" b="true"/>
        </a:p>
      </dgm:t>
    </dgm:pt>
    <dgm:pt modelId="{A397E364-ECB3-4B5E-A64F-8F2E92D0E54B}">
      <dgm:prSet custT="true"/>
      <dgm:spPr/>
      <dgm:t>
        <a:bodyPr/>
        <a:lstStyle/>
        <a:p>
          <a:r>
            <a:rPr lang="cs-CZ" sz="1600" b="true" dirty="false"/>
            <a:t>Horizontální principy</a:t>
          </a:r>
          <a:endParaRPr lang="en-US" sz="1600" b="true" dirty="false"/>
        </a:p>
      </dgm:t>
    </dgm:pt>
    <dgm:pt modelId="{2B5601CE-B0F8-42B6-BCF3-BDC9DF1C0BA2}" type="parTrans" cxnId="{984C9706-D945-4F4F-AB99-AF8AA75597D7}">
      <dgm:prSet/>
      <dgm:spPr/>
      <dgm:t>
        <a:bodyPr/>
        <a:lstStyle/>
        <a:p>
          <a:endParaRPr lang="en-US" sz="1600" b="true"/>
        </a:p>
      </dgm:t>
    </dgm:pt>
    <dgm:pt modelId="{DB3D099B-B761-4965-BA24-5A8CFA7F3D97}" type="sibTrans" cxnId="{984C9706-D945-4F4F-AB99-AF8AA75597D7}">
      <dgm:prSet/>
      <dgm:spPr/>
      <dgm:t>
        <a:bodyPr/>
        <a:lstStyle/>
        <a:p>
          <a:endParaRPr lang="en-US" sz="1600" b="true"/>
        </a:p>
      </dgm:t>
    </dgm:pt>
    <dgm:pt modelId="{4F1C70D5-54E4-4DFD-A64B-B3F103B0D6E9}">
      <dgm:prSet custT="true"/>
      <dgm:spPr/>
      <dgm:t>
        <a:bodyPr/>
        <a:lstStyle/>
        <a:p>
          <a:r>
            <a:rPr lang="cs-CZ" sz="1600" b="true" dirty="false"/>
            <a:t>Trestní bezúhonnost</a:t>
          </a:r>
          <a:endParaRPr lang="en-US" sz="1600" b="true" dirty="false"/>
        </a:p>
      </dgm:t>
    </dgm:pt>
    <dgm:pt modelId="{FB8237A6-B1AD-4B30-B392-5E93BD05E957}" type="parTrans" cxnId="{88CF3163-1841-47D5-980A-F213F993F73D}">
      <dgm:prSet/>
      <dgm:spPr/>
      <dgm:t>
        <a:bodyPr/>
        <a:lstStyle/>
        <a:p>
          <a:endParaRPr lang="en-US" sz="1600" b="true"/>
        </a:p>
      </dgm:t>
    </dgm:pt>
    <dgm:pt modelId="{F3B31FFF-C47B-4FCA-A168-2B1C9E89EAF8}" type="sibTrans" cxnId="{88CF3163-1841-47D5-980A-F213F993F73D}">
      <dgm:prSet/>
      <dgm:spPr/>
      <dgm:t>
        <a:bodyPr/>
        <a:lstStyle/>
        <a:p>
          <a:endParaRPr lang="en-US" sz="1600" b="true"/>
        </a:p>
      </dgm:t>
    </dgm:pt>
    <dgm:pt modelId="{8408A87E-9832-4D76-98E4-4D451CF528C5}">
      <dgm:prSet custT="true"/>
      <dgm:spPr/>
      <dgm:t>
        <a:bodyPr/>
        <a:lstStyle/>
        <a:p>
          <a:r>
            <a:rPr lang="cs-CZ" sz="1600" b="true" dirty="false"/>
            <a:t>Projektový záměr</a:t>
          </a:r>
          <a:endParaRPr lang="en-US" sz="1600" b="true" dirty="false"/>
        </a:p>
      </dgm:t>
    </dgm:pt>
    <dgm:pt modelId="{8DBC4B09-A842-4006-B306-FA779F0E1018}" type="parTrans" cxnId="{F262BB9C-21BC-4410-AA00-FD1E37E8F5EB}">
      <dgm:prSet/>
      <dgm:spPr/>
      <dgm:t>
        <a:bodyPr/>
        <a:lstStyle/>
        <a:p>
          <a:endParaRPr lang="en-US" sz="1600" b="true"/>
        </a:p>
      </dgm:t>
    </dgm:pt>
    <dgm:pt modelId="{7E2B5EE8-BA9C-4DCC-93F9-88F6F9280692}" type="sibTrans" cxnId="{F262BB9C-21BC-4410-AA00-FD1E37E8F5EB}">
      <dgm:prSet/>
      <dgm:spPr/>
      <dgm:t>
        <a:bodyPr/>
        <a:lstStyle/>
        <a:p>
          <a:endParaRPr lang="en-US" sz="1600" b="true"/>
        </a:p>
      </dgm:t>
    </dgm:pt>
    <dgm:pt modelId="{F25313FD-235D-4E76-BCE7-E84D7D07D55E}">
      <dgm:prSet custT="true"/>
      <dgm:spPr/>
      <dgm:t>
        <a:bodyPr/>
        <a:lstStyle/>
        <a:p>
          <a:r>
            <a:rPr lang="cs-CZ" sz="1600" b="true" dirty="false"/>
            <a:t>Integrované strategie</a:t>
          </a:r>
          <a:endParaRPr lang="en-US" sz="1600" b="true" dirty="false"/>
        </a:p>
      </dgm:t>
    </dgm:pt>
    <dgm:pt modelId="{7B987CFE-C531-4D1A-A8E0-6F600227E5DF}" type="parTrans" cxnId="{373AEC7A-66AC-4D61-AB3C-3DF9246DCD4E}">
      <dgm:prSet/>
      <dgm:spPr/>
      <dgm:t>
        <a:bodyPr/>
        <a:lstStyle/>
        <a:p>
          <a:endParaRPr lang="en-US" sz="1600" b="true"/>
        </a:p>
      </dgm:t>
    </dgm:pt>
    <dgm:pt modelId="{E6DAF711-3D40-498C-8D2E-7A56CA323C4E}" type="sibTrans" cxnId="{373AEC7A-66AC-4D61-AB3C-3DF9246DCD4E}">
      <dgm:prSet/>
      <dgm:spPr/>
      <dgm:t>
        <a:bodyPr/>
        <a:lstStyle/>
        <a:p>
          <a:endParaRPr lang="en-US" sz="1600" b="true"/>
        </a:p>
      </dgm:t>
    </dgm:pt>
    <dgm:pt modelId="{86302CFF-2D62-49B6-8BA7-10A967A51924}" type="pres">
      <dgm:prSet presAssocID="{B4F4852B-F91B-410D-B0B3-FDC988224340}" presName="linear" presStyleCnt="0">
        <dgm:presLayoutVars>
          <dgm:animLvl val="lvl"/>
          <dgm:resizeHandles val="exact"/>
        </dgm:presLayoutVars>
      </dgm:prSet>
      <dgm:spPr/>
    </dgm:pt>
    <dgm:pt modelId="{2F3715B3-2991-4FDD-9A53-DD1EF417FABF}" type="pres">
      <dgm:prSet presAssocID="{7EAA0AD0-5E30-4B37-A27B-A8017036C52C}" presName="parentText" presStyleLbl="node1" presStyleIdx="0" presStyleCnt="9">
        <dgm:presLayoutVars>
          <dgm:chMax val="0"/>
          <dgm:bulletEnabled val="true"/>
        </dgm:presLayoutVars>
      </dgm:prSet>
      <dgm:spPr/>
    </dgm:pt>
    <dgm:pt modelId="{8D96BF01-1A07-4BEC-A6F8-7BB08CC5ABE2}" type="pres">
      <dgm:prSet presAssocID="{E77A1541-E7FD-43FF-BD7C-6C4C5E03C8D2}" presName="spacer" presStyleCnt="0"/>
      <dgm:spPr/>
    </dgm:pt>
    <dgm:pt modelId="{D7484E64-AD99-493F-A53B-A2BCBF988F8C}" type="pres">
      <dgm:prSet presAssocID="{D6343426-6D7D-46D0-89CA-8414CEB7654B}" presName="parentText" presStyleLbl="node1" presStyleIdx="1" presStyleCnt="9">
        <dgm:presLayoutVars>
          <dgm:chMax val="0"/>
          <dgm:bulletEnabled val="true"/>
        </dgm:presLayoutVars>
      </dgm:prSet>
      <dgm:spPr/>
    </dgm:pt>
    <dgm:pt modelId="{611F10B5-3D68-44D9-BE8E-D324896F6B4F}" type="pres">
      <dgm:prSet presAssocID="{FEAAF9E5-9DF3-464D-A86E-43957844197A}" presName="spacer" presStyleCnt="0"/>
      <dgm:spPr/>
    </dgm:pt>
    <dgm:pt modelId="{0A92D1EE-8FBB-45E7-A57A-6506D7AECC65}" type="pres">
      <dgm:prSet presAssocID="{A4A902ED-4FAA-40C5-A2A4-63A04C984BFE}" presName="parentText" presStyleLbl="node1" presStyleIdx="2" presStyleCnt="9">
        <dgm:presLayoutVars>
          <dgm:chMax val="0"/>
          <dgm:bulletEnabled val="true"/>
        </dgm:presLayoutVars>
      </dgm:prSet>
      <dgm:spPr/>
    </dgm:pt>
    <dgm:pt modelId="{3C9A1986-8753-47BD-9A57-C7B819BEFC91}" type="pres">
      <dgm:prSet presAssocID="{804207B3-85B9-4D5C-B22B-6B9BEE343032}" presName="spacer" presStyleCnt="0"/>
      <dgm:spPr/>
    </dgm:pt>
    <dgm:pt modelId="{B6D62591-548B-49C3-944A-81211173FCAD}" type="pres">
      <dgm:prSet presAssocID="{68A1C96B-F125-44F7-AF19-2A9D3870BAD5}" presName="parentText" presStyleLbl="node1" presStyleIdx="3" presStyleCnt="9">
        <dgm:presLayoutVars>
          <dgm:chMax val="0"/>
          <dgm:bulletEnabled val="true"/>
        </dgm:presLayoutVars>
      </dgm:prSet>
      <dgm:spPr/>
    </dgm:pt>
    <dgm:pt modelId="{4D96840F-9C17-4AE4-978D-B4086E35E37E}" type="pres">
      <dgm:prSet presAssocID="{50849650-257F-40DD-A373-E41D49716A4B}" presName="spacer" presStyleCnt="0"/>
      <dgm:spPr/>
    </dgm:pt>
    <dgm:pt modelId="{F5AAAD9A-008A-4711-BA42-EFF61EDBE286}" type="pres">
      <dgm:prSet presAssocID="{63DC3AA5-938F-438E-8682-473094F25DA4}" presName="parentText" presStyleLbl="node1" presStyleIdx="4" presStyleCnt="9">
        <dgm:presLayoutVars>
          <dgm:chMax val="0"/>
          <dgm:bulletEnabled val="true"/>
        </dgm:presLayoutVars>
      </dgm:prSet>
      <dgm:spPr/>
    </dgm:pt>
    <dgm:pt modelId="{9C51873F-9FB1-4A48-9C89-174ED6349C03}" type="pres">
      <dgm:prSet presAssocID="{0383D9CB-6FB5-473E-BA28-E4510A6ABE34}" presName="spacer" presStyleCnt="0"/>
      <dgm:spPr/>
    </dgm:pt>
    <dgm:pt modelId="{0D33D06C-0A98-4DC5-B9C3-A59A5DF6B53D}" type="pres">
      <dgm:prSet presAssocID="{A397E364-ECB3-4B5E-A64F-8F2E92D0E54B}" presName="parentText" presStyleLbl="node1" presStyleIdx="5" presStyleCnt="9">
        <dgm:presLayoutVars>
          <dgm:chMax val="0"/>
          <dgm:bulletEnabled val="true"/>
        </dgm:presLayoutVars>
      </dgm:prSet>
      <dgm:spPr/>
    </dgm:pt>
    <dgm:pt modelId="{ADA6E1B1-60CF-47EA-9F57-B54402268C3B}" type="pres">
      <dgm:prSet presAssocID="{DB3D099B-B761-4965-BA24-5A8CFA7F3D97}" presName="spacer" presStyleCnt="0"/>
      <dgm:spPr/>
    </dgm:pt>
    <dgm:pt modelId="{2E32C39E-78ED-4459-A1BE-9AD5872966D8}" type="pres">
      <dgm:prSet presAssocID="{4F1C70D5-54E4-4DFD-A64B-B3F103B0D6E9}" presName="parentText" presStyleLbl="node1" presStyleIdx="6" presStyleCnt="9">
        <dgm:presLayoutVars>
          <dgm:chMax val="0"/>
          <dgm:bulletEnabled val="true"/>
        </dgm:presLayoutVars>
      </dgm:prSet>
      <dgm:spPr/>
    </dgm:pt>
    <dgm:pt modelId="{3386337C-9B5F-46D2-AE21-28B25E6E441C}" type="pres">
      <dgm:prSet presAssocID="{F3B31FFF-C47B-4FCA-A168-2B1C9E89EAF8}" presName="spacer" presStyleCnt="0"/>
      <dgm:spPr/>
    </dgm:pt>
    <dgm:pt modelId="{C996237F-F37F-4DEA-B7CF-547C40E4F806}" type="pres">
      <dgm:prSet presAssocID="{8408A87E-9832-4D76-98E4-4D451CF528C5}" presName="parentText" presStyleLbl="node1" presStyleIdx="7" presStyleCnt="9">
        <dgm:presLayoutVars>
          <dgm:chMax val="0"/>
          <dgm:bulletEnabled val="true"/>
        </dgm:presLayoutVars>
      </dgm:prSet>
      <dgm:spPr/>
    </dgm:pt>
    <dgm:pt modelId="{FF6AED46-C388-4F09-95E3-C7ABF52C2FB1}" type="pres">
      <dgm:prSet presAssocID="{7E2B5EE8-BA9C-4DCC-93F9-88F6F9280692}" presName="spacer" presStyleCnt="0"/>
      <dgm:spPr/>
    </dgm:pt>
    <dgm:pt modelId="{2F433AF8-E639-4A79-9B90-A171F9B9736A}" type="pres">
      <dgm:prSet presAssocID="{F25313FD-235D-4E76-BCE7-E84D7D07D55E}" presName="parentText" presStyleLbl="node1" presStyleIdx="8" presStyleCnt="9">
        <dgm:presLayoutVars>
          <dgm:chMax val="0"/>
          <dgm:bulletEnabled val="true"/>
        </dgm:presLayoutVars>
      </dgm:prSet>
      <dgm:spPr/>
    </dgm:pt>
  </dgm:ptLst>
  <dgm:cxnLst>
    <dgm:cxn modelId="{984C9706-D945-4F4F-AB99-AF8AA75597D7}" srcId="{B4F4852B-F91B-410D-B0B3-FDC988224340}" destId="{A397E364-ECB3-4B5E-A64F-8F2E92D0E54B}" srcOrd="5" destOrd="0" parTransId="{2B5601CE-B0F8-42B6-BCF3-BDC9DF1C0BA2}" sibTransId="{DB3D099B-B761-4965-BA24-5A8CFA7F3D97}"/>
    <dgm:cxn modelId="{2BBFC909-D046-4CE6-8201-BF4C7A0E749F}" srcId="{B4F4852B-F91B-410D-B0B3-FDC988224340}" destId="{D6343426-6D7D-46D0-89CA-8414CEB7654B}" srcOrd="1" destOrd="0" parTransId="{58BEA3F8-C4BD-47A3-B7B7-3BD8CDC3270A}" sibTransId="{FEAAF9E5-9DF3-464D-A86E-43957844197A}"/>
    <dgm:cxn modelId="{4B46000A-9583-4B57-8BF0-8B132026B648}" srcId="{B4F4852B-F91B-410D-B0B3-FDC988224340}" destId="{A4A902ED-4FAA-40C5-A2A4-63A04C984BFE}" srcOrd="2" destOrd="0" parTransId="{60607BA7-01A9-4AD1-B943-310176FD6AA2}" sibTransId="{804207B3-85B9-4D5C-B22B-6B9BEE343032}"/>
    <dgm:cxn modelId="{BDD5355B-7CBC-4040-A841-779ECEE675E1}" type="presOf" srcId="{4F1C70D5-54E4-4DFD-A64B-B3F103B0D6E9}" destId="{2E32C39E-78ED-4459-A1BE-9AD5872966D8}" srcOrd="0" destOrd="0" presId="urn:microsoft.com/office/officeart/2005/8/layout/vList2"/>
    <dgm:cxn modelId="{52045C41-7A75-4CFE-A3B2-6EDDCBE5CB8A}" type="presOf" srcId="{B4F4852B-F91B-410D-B0B3-FDC988224340}" destId="{86302CFF-2D62-49B6-8BA7-10A967A51924}" srcOrd="0" destOrd="0" presId="urn:microsoft.com/office/officeart/2005/8/layout/vList2"/>
    <dgm:cxn modelId="{88CF3163-1841-47D5-980A-F213F993F73D}" srcId="{B4F4852B-F91B-410D-B0B3-FDC988224340}" destId="{4F1C70D5-54E4-4DFD-A64B-B3F103B0D6E9}" srcOrd="6" destOrd="0" parTransId="{FB8237A6-B1AD-4B30-B392-5E93BD05E957}" sibTransId="{F3B31FFF-C47B-4FCA-A168-2B1C9E89EAF8}"/>
    <dgm:cxn modelId="{360C1765-CF14-4B84-977C-25C5731351C4}" type="presOf" srcId="{A4A902ED-4FAA-40C5-A2A4-63A04C984BFE}" destId="{0A92D1EE-8FBB-45E7-A57A-6506D7AECC65}" srcOrd="0" destOrd="0" presId="urn:microsoft.com/office/officeart/2005/8/layout/vList2"/>
    <dgm:cxn modelId="{12A9FE72-4A18-4653-BCE4-F0CD7F11BC0F}" type="presOf" srcId="{F25313FD-235D-4E76-BCE7-E84D7D07D55E}" destId="{2F433AF8-E639-4A79-9B90-A171F9B9736A}" srcOrd="0" destOrd="0" presId="urn:microsoft.com/office/officeart/2005/8/layout/vList2"/>
    <dgm:cxn modelId="{9C9A3774-96BA-44D5-91C2-DAE1329C1EC6}" type="presOf" srcId="{8408A87E-9832-4D76-98E4-4D451CF528C5}" destId="{C996237F-F37F-4DEA-B7CF-547C40E4F806}" srcOrd="0" destOrd="0" presId="urn:microsoft.com/office/officeart/2005/8/layout/vList2"/>
    <dgm:cxn modelId="{373AEC7A-66AC-4D61-AB3C-3DF9246DCD4E}" srcId="{B4F4852B-F91B-410D-B0B3-FDC988224340}" destId="{F25313FD-235D-4E76-BCE7-E84D7D07D55E}" srcOrd="8" destOrd="0" parTransId="{7B987CFE-C531-4D1A-A8E0-6F600227E5DF}" sibTransId="{E6DAF711-3D40-498C-8D2E-7A56CA323C4E}"/>
    <dgm:cxn modelId="{838DFB97-EF42-48DF-BE48-D8FD1CB2D7E2}" type="presOf" srcId="{A397E364-ECB3-4B5E-A64F-8F2E92D0E54B}" destId="{0D33D06C-0A98-4DC5-B9C3-A59A5DF6B53D}" srcOrd="0" destOrd="0" presId="urn:microsoft.com/office/officeart/2005/8/layout/vList2"/>
    <dgm:cxn modelId="{F262BB9C-21BC-4410-AA00-FD1E37E8F5EB}" srcId="{B4F4852B-F91B-410D-B0B3-FDC988224340}" destId="{8408A87E-9832-4D76-98E4-4D451CF528C5}" srcOrd="7" destOrd="0" parTransId="{8DBC4B09-A842-4006-B306-FA779F0E1018}" sibTransId="{7E2B5EE8-BA9C-4DCC-93F9-88F6F9280692}"/>
    <dgm:cxn modelId="{9B20E6A1-C52B-4704-B922-1877195018B5}" type="presOf" srcId="{D6343426-6D7D-46D0-89CA-8414CEB7654B}" destId="{D7484E64-AD99-493F-A53B-A2BCBF988F8C}" srcOrd="0" destOrd="0" presId="urn:microsoft.com/office/officeart/2005/8/layout/vList2"/>
    <dgm:cxn modelId="{9AD92DB8-D560-458B-8D67-CBC86CCBC0A3}" srcId="{B4F4852B-F91B-410D-B0B3-FDC988224340}" destId="{68A1C96B-F125-44F7-AF19-2A9D3870BAD5}" srcOrd="3" destOrd="0" parTransId="{545D6610-1DF8-44B3-9C67-6441B98BABF0}" sibTransId="{50849650-257F-40DD-A373-E41D49716A4B}"/>
    <dgm:cxn modelId="{12E190CD-94F6-4D8E-9B66-0CD4484D8489}" srcId="{B4F4852B-F91B-410D-B0B3-FDC988224340}" destId="{7EAA0AD0-5E30-4B37-A27B-A8017036C52C}" srcOrd="0" destOrd="0" parTransId="{C7790D65-8245-4100-A316-E180878D455A}" sibTransId="{E77A1541-E7FD-43FF-BD7C-6C4C5E03C8D2}"/>
    <dgm:cxn modelId="{F4C232DA-5A8A-4406-8B11-382B1A4274B2}" type="presOf" srcId="{7EAA0AD0-5E30-4B37-A27B-A8017036C52C}" destId="{2F3715B3-2991-4FDD-9A53-DD1EF417FABF}" srcOrd="0" destOrd="0" presId="urn:microsoft.com/office/officeart/2005/8/layout/vList2"/>
    <dgm:cxn modelId="{91A9CBE6-E330-401E-A8CA-56291BCCB471}" type="presOf" srcId="{63DC3AA5-938F-438E-8682-473094F25DA4}" destId="{F5AAAD9A-008A-4711-BA42-EFF61EDBE286}" srcOrd="0" destOrd="0" presId="urn:microsoft.com/office/officeart/2005/8/layout/vList2"/>
    <dgm:cxn modelId="{E6436FF5-2393-492A-A0F7-9515F305F5BE}" srcId="{B4F4852B-F91B-410D-B0B3-FDC988224340}" destId="{63DC3AA5-938F-438E-8682-473094F25DA4}" srcOrd="4" destOrd="0" parTransId="{E23D7441-E546-4403-A5DE-495FCFA6335E}" sibTransId="{0383D9CB-6FB5-473E-BA28-E4510A6ABE34}"/>
    <dgm:cxn modelId="{0DBF2DF6-BC0B-4E2C-A28E-571B4D662F10}" type="presOf" srcId="{68A1C96B-F125-44F7-AF19-2A9D3870BAD5}" destId="{B6D62591-548B-49C3-944A-81211173FCAD}" srcOrd="0" destOrd="0" presId="urn:microsoft.com/office/officeart/2005/8/layout/vList2"/>
    <dgm:cxn modelId="{2684BF2A-44BF-459A-9A60-FABF3E5295A7}" type="presParOf" srcId="{86302CFF-2D62-49B6-8BA7-10A967A51924}" destId="{2F3715B3-2991-4FDD-9A53-DD1EF417FABF}" srcOrd="0" destOrd="0" presId="urn:microsoft.com/office/officeart/2005/8/layout/vList2"/>
    <dgm:cxn modelId="{96918CCE-4A1D-46AA-880F-40BFD8C638EC}" type="presParOf" srcId="{86302CFF-2D62-49B6-8BA7-10A967A51924}" destId="{8D96BF01-1A07-4BEC-A6F8-7BB08CC5ABE2}" srcOrd="1" destOrd="0" presId="urn:microsoft.com/office/officeart/2005/8/layout/vList2"/>
    <dgm:cxn modelId="{C89ACD31-167F-481D-AF5F-4B7A0C1F9238}" type="presParOf" srcId="{86302CFF-2D62-49B6-8BA7-10A967A51924}" destId="{D7484E64-AD99-493F-A53B-A2BCBF988F8C}" srcOrd="2" destOrd="0" presId="urn:microsoft.com/office/officeart/2005/8/layout/vList2"/>
    <dgm:cxn modelId="{3A9AF752-C8E1-4A94-9804-F529A8C88989}" type="presParOf" srcId="{86302CFF-2D62-49B6-8BA7-10A967A51924}" destId="{611F10B5-3D68-44D9-BE8E-D324896F6B4F}" srcOrd="3" destOrd="0" presId="urn:microsoft.com/office/officeart/2005/8/layout/vList2"/>
    <dgm:cxn modelId="{22C90273-D5F3-4ACA-93E1-4DFAA2324C21}" type="presParOf" srcId="{86302CFF-2D62-49B6-8BA7-10A967A51924}" destId="{0A92D1EE-8FBB-45E7-A57A-6506D7AECC65}" srcOrd="4" destOrd="0" presId="urn:microsoft.com/office/officeart/2005/8/layout/vList2"/>
    <dgm:cxn modelId="{CA6B01B0-9DED-4F79-A29F-3A53E5FD4BB9}" type="presParOf" srcId="{86302CFF-2D62-49B6-8BA7-10A967A51924}" destId="{3C9A1986-8753-47BD-9A57-C7B819BEFC91}" srcOrd="5" destOrd="0" presId="urn:microsoft.com/office/officeart/2005/8/layout/vList2"/>
    <dgm:cxn modelId="{778183D1-D657-4ED2-9EC7-5D35408D8DC3}" type="presParOf" srcId="{86302CFF-2D62-49B6-8BA7-10A967A51924}" destId="{B6D62591-548B-49C3-944A-81211173FCAD}" srcOrd="6" destOrd="0" presId="urn:microsoft.com/office/officeart/2005/8/layout/vList2"/>
    <dgm:cxn modelId="{A4BA1B31-34DE-4E55-98BF-8F02CD247F8C}" type="presParOf" srcId="{86302CFF-2D62-49B6-8BA7-10A967A51924}" destId="{4D96840F-9C17-4AE4-978D-B4086E35E37E}" srcOrd="7" destOrd="0" presId="urn:microsoft.com/office/officeart/2005/8/layout/vList2"/>
    <dgm:cxn modelId="{32ADC4C8-5653-463B-9333-AB7A2FB6E00E}" type="presParOf" srcId="{86302CFF-2D62-49B6-8BA7-10A967A51924}" destId="{F5AAAD9A-008A-4711-BA42-EFF61EDBE286}" srcOrd="8" destOrd="0" presId="urn:microsoft.com/office/officeart/2005/8/layout/vList2"/>
    <dgm:cxn modelId="{98B20743-BA05-4D22-9030-ADFBA095DC84}" type="presParOf" srcId="{86302CFF-2D62-49B6-8BA7-10A967A51924}" destId="{9C51873F-9FB1-4A48-9C89-174ED6349C03}" srcOrd="9" destOrd="0" presId="urn:microsoft.com/office/officeart/2005/8/layout/vList2"/>
    <dgm:cxn modelId="{D978576A-C461-43EF-AEB4-8B3DE559F12D}" type="presParOf" srcId="{86302CFF-2D62-49B6-8BA7-10A967A51924}" destId="{0D33D06C-0A98-4DC5-B9C3-A59A5DF6B53D}" srcOrd="10" destOrd="0" presId="urn:microsoft.com/office/officeart/2005/8/layout/vList2"/>
    <dgm:cxn modelId="{2B2E4BAC-76D3-45AF-9D0D-692DC3B25EB6}" type="presParOf" srcId="{86302CFF-2D62-49B6-8BA7-10A967A51924}" destId="{ADA6E1B1-60CF-47EA-9F57-B54402268C3B}" srcOrd="11" destOrd="0" presId="urn:microsoft.com/office/officeart/2005/8/layout/vList2"/>
    <dgm:cxn modelId="{EAD1996C-7E4B-41AE-B9F9-989FC029FED9}" type="presParOf" srcId="{86302CFF-2D62-49B6-8BA7-10A967A51924}" destId="{2E32C39E-78ED-4459-A1BE-9AD5872966D8}" srcOrd="12" destOrd="0" presId="urn:microsoft.com/office/officeart/2005/8/layout/vList2"/>
    <dgm:cxn modelId="{00C6B62B-C2BE-4F82-9F29-CC88D34DBA51}" type="presParOf" srcId="{86302CFF-2D62-49B6-8BA7-10A967A51924}" destId="{3386337C-9B5F-46D2-AE21-28B25E6E441C}" srcOrd="13" destOrd="0" presId="urn:microsoft.com/office/officeart/2005/8/layout/vList2"/>
    <dgm:cxn modelId="{9529F652-9428-4E72-AD27-1844BC5039A2}" type="presParOf" srcId="{86302CFF-2D62-49B6-8BA7-10A967A51924}" destId="{C996237F-F37F-4DEA-B7CF-547C40E4F806}" srcOrd="14" destOrd="0" presId="urn:microsoft.com/office/officeart/2005/8/layout/vList2"/>
    <dgm:cxn modelId="{824C619F-3A7E-418B-885D-DE69665C3963}" type="presParOf" srcId="{86302CFF-2D62-49B6-8BA7-10A967A51924}" destId="{FF6AED46-C388-4F09-95E3-C7ABF52C2FB1}" srcOrd="15" destOrd="0" presId="urn:microsoft.com/office/officeart/2005/8/layout/vList2"/>
    <dgm:cxn modelId="{00F281AE-93B3-4E5D-BB50-D11E8011337D}" type="presParOf" srcId="{86302CFF-2D62-49B6-8BA7-10A967A51924}" destId="{2F433AF8-E639-4A79-9B90-A171F9B9736A}" srcOrd="16" destOrd="0" presId="urn:microsoft.com/office/officeart/2005/8/layout/vList2"/>
  </dgm:cxnLst>
  <dgm:bg/>
  <dgm:whole/>
  <dgm:extLst>
    <a:ext uri="http://schemas.microsoft.com/office/drawing/2008/diagram">
      <dsp:dataModelExt relId="rId7" minVer="http://schemas.openxmlformats.org/drawingml/2006/diagram"/>
    </a:ext>
  </dgm:extLst>
</dgm:dataModel>
</file>

<file path=ppt/diagrams/drawing1.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EC541E58-7B40-4794-A72D-E14921242F8A}">
      <dsp:nvSpPr>
        <dsp:cNvPr id="0" name=""/>
        <dsp:cNvSpPr/>
      </dsp:nvSpPr>
      <dsp:spPr>
        <a:xfrm>
          <a:off x="381346" y="956"/>
          <a:ext cx="3476812" cy="20860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167640" tIns="167640" rIns="167640" bIns="167640" numCol="1" spcCol="1270" anchor="ctr" anchorCtr="false">
          <a:noAutofit/>
        </a:bodyPr>
        <a:lstStyle/>
        <a:p>
          <a:pPr marL="0" lvl="0" indent="0" algn="ctr" defTabSz="1955800">
            <a:lnSpc>
              <a:spcPct val="90000"/>
            </a:lnSpc>
            <a:spcBef>
              <a:spcPct val="0"/>
            </a:spcBef>
            <a:spcAft>
              <a:spcPct val="35000"/>
            </a:spcAft>
            <a:buNone/>
          </a:pPr>
          <a:r>
            <a:rPr lang="cs-CZ" sz="4400" b="false" kern="1200" dirty="false"/>
            <a:t>Úplnost a forma žádosti</a:t>
          </a:r>
          <a:endParaRPr lang="en-US" sz="4400" kern="1200" dirty="false"/>
        </a:p>
      </dsp:txBody>
      <dsp:txXfrm>
        <a:off x="381346" y="956"/>
        <a:ext cx="3476812" cy="2086087"/>
      </dsp:txXfrm>
    </dsp:sp>
    <dsp:sp modelId="{F75CC77D-19A4-4F0D-B2CB-C6578ED9CD4B}">
      <dsp:nvSpPr>
        <dsp:cNvPr id="0" name=""/>
        <dsp:cNvSpPr/>
      </dsp:nvSpPr>
      <dsp:spPr>
        <a:xfrm>
          <a:off x="4205840" y="956"/>
          <a:ext cx="3476812" cy="20860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167640" tIns="167640" rIns="167640" bIns="167640" numCol="1" spcCol="1270" anchor="ctr" anchorCtr="false">
          <a:noAutofit/>
        </a:bodyPr>
        <a:lstStyle/>
        <a:p>
          <a:pPr marL="0" lvl="0" indent="0" algn="ctr" defTabSz="1955800">
            <a:lnSpc>
              <a:spcPct val="90000"/>
            </a:lnSpc>
            <a:spcBef>
              <a:spcPct val="0"/>
            </a:spcBef>
            <a:spcAft>
              <a:spcPct val="35000"/>
            </a:spcAft>
            <a:buNone/>
          </a:pPr>
          <a:r>
            <a:rPr lang="cs-CZ" sz="4400" b="false" kern="1200"/>
            <a:t>Podpis žádosti</a:t>
          </a:r>
          <a:endParaRPr lang="en-US" sz="4400" kern="1200"/>
        </a:p>
      </dsp:txBody>
      <dsp:txXfrm>
        <a:off x="4205840" y="956"/>
        <a:ext cx="3476812" cy="2086087"/>
      </dsp:txXfrm>
    </dsp:sp>
  </dsp:spTree>
</dsp:drawing>
</file>

<file path=ppt/diagrams/drawing2.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2F3715B3-2991-4FDD-9A53-DD1EF417FABF}">
      <dsp:nvSpPr>
        <dsp:cNvPr id="0" name=""/>
        <dsp:cNvSpPr/>
      </dsp:nvSpPr>
      <dsp:spPr>
        <a:xfrm>
          <a:off x="0" y="427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Oprávněnost žadatele</a:t>
          </a:r>
          <a:endParaRPr lang="en-US" sz="1600" b="true" kern="1200" dirty="false"/>
        </a:p>
      </dsp:txBody>
      <dsp:txXfrm>
        <a:off x="24674" y="67445"/>
        <a:ext cx="3334580" cy="456092"/>
      </dsp:txXfrm>
    </dsp:sp>
    <dsp:sp modelId="{D7484E64-AD99-493F-A53B-A2BCBF988F8C}">
      <dsp:nvSpPr>
        <dsp:cNvPr id="0" name=""/>
        <dsp:cNvSpPr/>
      </dsp:nvSpPr>
      <dsp:spPr>
        <a:xfrm>
          <a:off x="0" y="6259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Partnerství</a:t>
          </a:r>
          <a:endParaRPr lang="en-US" sz="1600" b="true" kern="1200"/>
        </a:p>
      </dsp:txBody>
      <dsp:txXfrm>
        <a:off x="24674" y="650645"/>
        <a:ext cx="3334580" cy="456092"/>
      </dsp:txXfrm>
    </dsp:sp>
    <dsp:sp modelId="{0A92D1EE-8FBB-45E7-A57A-6506D7AECC65}">
      <dsp:nvSpPr>
        <dsp:cNvPr id="0" name=""/>
        <dsp:cNvSpPr/>
      </dsp:nvSpPr>
      <dsp:spPr>
        <a:xfrm>
          <a:off x="0" y="1209171"/>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Cílové skupiny</a:t>
          </a:r>
          <a:endParaRPr lang="en-US" sz="1600" b="true" kern="1200" dirty="false"/>
        </a:p>
      </dsp:txBody>
      <dsp:txXfrm>
        <a:off x="24674" y="1233845"/>
        <a:ext cx="3334580" cy="456092"/>
      </dsp:txXfrm>
    </dsp:sp>
    <dsp:sp modelId="{B6D62591-548B-49C3-944A-81211173FCAD}">
      <dsp:nvSpPr>
        <dsp:cNvPr id="0" name=""/>
        <dsp:cNvSpPr/>
      </dsp:nvSpPr>
      <dsp:spPr>
        <a:xfrm>
          <a:off x="0" y="17923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Celkové způsobilé výdaje</a:t>
          </a:r>
          <a:endParaRPr lang="en-US" sz="1600" b="true" kern="1200"/>
        </a:p>
      </dsp:txBody>
      <dsp:txXfrm>
        <a:off x="24674" y="1817046"/>
        <a:ext cx="3334580" cy="456092"/>
      </dsp:txXfrm>
    </dsp:sp>
    <dsp:sp modelId="{F5AAAD9A-008A-4711-BA42-EFF61EDBE286}">
      <dsp:nvSpPr>
        <dsp:cNvPr id="0" name=""/>
        <dsp:cNvSpPr/>
      </dsp:nvSpPr>
      <dsp:spPr>
        <a:xfrm>
          <a:off x="0" y="23755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Aktivity</a:t>
          </a:r>
          <a:endParaRPr lang="en-US" sz="1600" b="true" kern="1200" dirty="false"/>
        </a:p>
      </dsp:txBody>
      <dsp:txXfrm>
        <a:off x="24674" y="2400246"/>
        <a:ext cx="3334580" cy="456092"/>
      </dsp:txXfrm>
    </dsp:sp>
    <dsp:sp modelId="{0D33D06C-0A98-4DC5-B9C3-A59A5DF6B53D}">
      <dsp:nvSpPr>
        <dsp:cNvPr id="0" name=""/>
        <dsp:cNvSpPr/>
      </dsp:nvSpPr>
      <dsp:spPr>
        <a:xfrm>
          <a:off x="0" y="29587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Horizontální principy</a:t>
          </a:r>
          <a:endParaRPr lang="en-US" sz="1600" b="true" kern="1200" dirty="false"/>
        </a:p>
      </dsp:txBody>
      <dsp:txXfrm>
        <a:off x="24674" y="2983446"/>
        <a:ext cx="3334580" cy="456092"/>
      </dsp:txXfrm>
    </dsp:sp>
    <dsp:sp modelId="{2E32C39E-78ED-4459-A1BE-9AD5872966D8}">
      <dsp:nvSpPr>
        <dsp:cNvPr id="0" name=""/>
        <dsp:cNvSpPr/>
      </dsp:nvSpPr>
      <dsp:spPr>
        <a:xfrm>
          <a:off x="0" y="35419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Trestní bezúhonnost</a:t>
          </a:r>
          <a:endParaRPr lang="en-US" sz="1600" b="true" kern="1200" dirty="false"/>
        </a:p>
      </dsp:txBody>
      <dsp:txXfrm>
        <a:off x="24674" y="3566646"/>
        <a:ext cx="3334580" cy="456092"/>
      </dsp:txXfrm>
    </dsp:sp>
    <dsp:sp modelId="{C996237F-F37F-4DEA-B7CF-547C40E4F806}">
      <dsp:nvSpPr>
        <dsp:cNvPr id="0" name=""/>
        <dsp:cNvSpPr/>
      </dsp:nvSpPr>
      <dsp:spPr>
        <a:xfrm>
          <a:off x="0" y="41251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Projektový záměr</a:t>
          </a:r>
          <a:endParaRPr lang="en-US" sz="1600" b="true" kern="1200" dirty="false"/>
        </a:p>
      </dsp:txBody>
      <dsp:txXfrm>
        <a:off x="24674" y="4149846"/>
        <a:ext cx="3334580" cy="456092"/>
      </dsp:txXfrm>
    </dsp:sp>
    <dsp:sp modelId="{2F433AF8-E639-4A79-9B90-A171F9B9736A}">
      <dsp:nvSpPr>
        <dsp:cNvPr id="0" name=""/>
        <dsp:cNvSpPr/>
      </dsp:nvSpPr>
      <dsp:spPr>
        <a:xfrm>
          <a:off x="0" y="4708372"/>
          <a:ext cx="3383928" cy="505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Integrované strategie</a:t>
          </a:r>
          <a:endParaRPr lang="en-US" sz="1600" b="true" kern="1200" dirty="false"/>
        </a:p>
      </dsp:txBody>
      <dsp:txXfrm>
        <a:off x="24674" y="4733046"/>
        <a:ext cx="3334580" cy="456092"/>
      </dsp:txXfrm>
    </dsp:sp>
  </dsp:spTree>
</dsp:drawing>
</file>

<file path=ppt/diagrams/layout1.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default">
  <dgm:title val=""/>
  <dgm:desc val=""/>
  <dgm:catLst>
    <dgm:cat type="list" pri="400"/>
  </dgm:catLst>
  <dgm:sampData>
    <dgm:dataModel>
      <dgm:ptLst>
        <dgm:pt modelId="0" type="doc"/>
        <dgm:pt modelId="1">
          <dgm:prSet phldr="true"/>
        </dgm:pt>
        <dgm:pt modelId="2">
          <dgm:prSet phldr="true"/>
        </dgm:pt>
        <dgm:pt modelId="3">
          <dgm:prSet phldr="true"/>
        </dgm:pt>
        <dgm:pt modelId="4">
          <dgm:prSet phldr="true"/>
        </dgm:pt>
        <dgm:pt modelId="5">
          <dgm:prSet phldr="true"/>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axis="" ptType="" hideLastTrans="" st="" cnt="" step="">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r:blip="">
      <dgm:adjLst/>
    </dgm:shape>
    <dgm:presOf axis="" ptType="" hideLastTrans="" st="" cnt="" step=""/>
    <dgm:constrLst>
      <dgm:constr type="w" for="ch" forName="node" refType="w"/>
      <dgm:constr fact="0.6" type="h" for="ch" forName="node" refType="w" refFor="ch" refForName="node"/>
      <dgm:constr fact="0.1" type="w" for="ch" forName="sibTrans" refType="w" refFor="ch" refForName="node"/>
      <dgm:constr type="sp" refType="w" refFor="ch" refForName="sibTrans"/>
      <dgm:constr op="equ" val="65.0" type="primFontSz" for="ch" forName="node"/>
    </dgm:constrLst>
    <dgm:ruleLst/>
    <dgm:forEach name="Name3" axis="ch" ptType="node" hideLastTrans="" st="" cnt="" step="">
      <dgm:layoutNode name="node">
        <dgm:varLst>
          <dgm:bulletEnabled val="true"/>
        </dgm:varLst>
        <dgm:alg type="tx"/>
        <dgm:shape type="rect" r:blip="">
          <dgm:adjLst/>
        </dgm:shape>
        <dgm:presOf axis="desOrSelf" ptType="node" hideLastTrans="" st="" cnt="" step=""/>
        <dgm:constrLst>
          <dgm:constr fact="0.3" type="lMarg" refType="primFontSz"/>
          <dgm:constr fact="0.3" type="rMarg" refType="primFontSz"/>
          <dgm:constr fact="0.3" type="tMarg" refType="primFontSz"/>
          <dgm:constr fact="0.3" type="bMarg" refType="primFontSz"/>
        </dgm:constrLst>
        <dgm:ruleLst>
          <dgm:rule val="5.0" fact="NaN" max="NaN" type="primFontSz"/>
        </dgm:ruleLst>
      </dgm:layoutNode>
      <dgm:forEach name="Name4" axis="followSib" ptType="sibTrans" hideLastTrans="" st="" cnt="1" step="">
        <dgm:layoutNode name="sibTrans">
          <dgm:alg type="sp"/>
          <dgm:shape r:blip="">
            <dgm:adjLst/>
          </dgm:shape>
          <dgm:presOf axis="" ptType="" hideLastTrans="" st="" cnt="" step=""/>
          <dgm:constrLst/>
          <dgm:ruleLst/>
        </dgm:layoutNode>
      </dgm:forEach>
    </dgm:forEach>
  </dgm:layoutNode>
</dgm:layoutDef>
</file>

<file path=ppt/diagrams/layout2.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vList2">
  <dgm:title val=""/>
  <dgm:desc val=""/>
  <dgm:catLst>
    <dgm:cat type="list" pri="3000"/>
    <dgm:cat type="convert" pri="1000"/>
  </dgm:catLst>
  <dgm:sampData>
    <dgm:dataModel>
      <dgm:ptLst>
        <dgm:pt modelId="0" type="doc"/>
        <dgm:pt modelId="1">
          <dgm:prSet phldr="true"/>
        </dgm:pt>
        <dgm:pt modelId="11">
          <dgm:prSet phldr="true"/>
        </dgm:pt>
        <dgm:pt modelId="2">
          <dgm:prSet phldr="true"/>
        </dgm:pt>
        <dgm:pt modelId="21">
          <dgm:prSet phldr="true"/>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r:blip="">
      <dgm:adjLst/>
    </dgm:shape>
    <dgm:presOf axis="" ptType="" hideLastTrans="" st="" cnt="" step=""/>
    <dgm:constrLst>
      <dgm:constr type="w" for="ch" forName="parentText" refType="w"/>
      <dgm:constr fact="0.52" type="h" for="ch" forName="parentText" refType="primFontSz" refFor="ch" refForName="parentText"/>
      <dgm:constr type="w" for="ch" forName="childText" refType="w"/>
      <dgm:constr fact="0.46" type="h" for="ch" forName="childText" refType="primFontSz" refFor="ch" refForName="parentText"/>
      <dgm:constr op="equ" type="h" for="ch" forName="parentText"/>
      <dgm:constr op="equ" val="65.0" type="primFontSz" for="ch" forName="parentText"/>
      <dgm:constr op="equ" type="primFontSz" for="ch" forName="childText" refType="primFontSz" refFor="ch" refForName="parentText"/>
      <dgm:constr fact="0.08" type="h" for="ch" forName="spacer" refType="primFontSz" refFor="ch" refForName="parentText"/>
    </dgm:constrLst>
    <dgm:ruleLst>
      <dgm:rule val="5.0" fact="NaN" max="NaN" type="primFontSz" for="ch" forName="parentText"/>
    </dgm:ruleLst>
    <dgm:forEach name="Name0" axis="ch" ptType="node" hideLastTrans="" st="" cnt="" step="">
      <dgm:layoutNode name="parentText" styleLbl="node1">
        <dgm:varLst>
          <dgm:chMax val="0"/>
          <dgm:bulletEnabled val="true"/>
        </dgm:varLst>
        <dgm:alg type="tx">
          <dgm:param type="parTxLTRAlign" val="l"/>
          <dgm:param type="parTxRTLAlign" val="r"/>
        </dgm:alg>
        <dgm:shape type="roundRect" r:blip="">
          <dgm:adjLst/>
        </dgm:shape>
        <dgm:presOf axis="self" ptType="" hideLastTrans="" st="" cnt="" step=""/>
        <dgm:constrLst>
          <dgm:constr fact="0.3" type="tMarg" refType="primFontSz"/>
          <dgm:constr fact="0.3" type="bMarg" refType="primFontSz"/>
          <dgm:constr fact="0.3" type="lMarg" refType="primFontSz"/>
          <dgm:constr fact="0.3" type="rMarg" refType="primFontSz"/>
        </dgm:constrLst>
        <dgm:ruleLst>
          <dgm:rule val="INF" fact="NaN" max="NaN" type="h"/>
        </dgm:ruleLst>
      </dgm:layoutNode>
      <dgm:choose name="Name1">
        <dgm:if name="Name2" func="cnt" op="gte" val="1" axis="ch" ptType="node" hideLastTrans="" st="" cnt="" step="">
          <dgm:layoutNode name="childText" styleLbl="revTx">
            <dgm:varLst>
              <dgm:bulletEnabled val="true"/>
            </dgm:varLst>
            <dgm:alg type="tx">
              <dgm:param type="stBulletLvl" val="1"/>
              <dgm:param type="lnSpAfChP" val="20"/>
            </dgm:alg>
            <dgm:shape type="rect" r:blip="">
              <dgm:adjLst/>
            </dgm:shape>
            <dgm:presOf axis="des" ptType="node" hideLastTrans="" st="" cnt="" step=""/>
            <dgm:constrLst>
              <dgm:constr fact="0.1" type="tMarg" refType="primFontSz"/>
              <dgm:constr fact="0.1" type="bMarg" refType="primFontSz"/>
              <dgm:constr fact="0.09" type="lMarg" refType="w"/>
            </dgm:constrLst>
            <dgm:ruleLst>
              <dgm:rule val="INF" fact="NaN" max="NaN" type="h"/>
            </dgm:ruleLst>
          </dgm:layoutNode>
        </dgm:if>
        <dgm:else name="Name3">
          <dgm:choose name="Name4">
            <dgm:if name="Name5" func="cnt" op="gte" val="2" axis="par ch" ptType="doc node" hideLastTrans="" st="" cnt="" step="">
              <dgm:forEach name="Name6" axis="followSib" ptType="sibTrans" hideLastTrans="" st="" cnt="1" step="">
                <dgm:layoutNode name="spacer">
                  <dgm:alg type="sp"/>
                  <dgm:shape r:blip="">
                    <dgm:adjLst/>
                  </dgm:shape>
                  <dgm:presOf axis="" ptType="" hideLastTrans="" st="" cnt="" step=""/>
                  <dgm:constrLst/>
                  <dgm:ruleLst/>
                </dgm:layoutNode>
              </dgm:forEach>
            </dgm:if>
            <dgm:else name="Name7"/>
          </dgm:choose>
        </dgm:else>
      </dgm:choose>
    </dgm:forEach>
  </dgm:layoutNode>
</dgm:layoutDef>
</file>

<file path=ppt/diagrams/quickStyle1.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
    <Relationship Target="../media/image7.wmf" Type="http://schemas.openxmlformats.org/officeDocument/2006/relationships/image" Id="rId1"/>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20.10.2022</a:t>
            </a:fld>
            <a:endParaRPr lang="cs-CZ" dirty="false"/>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Mode="External" Target="https://www.mvcr.cz/migrace/clanek/doporuceni-pro-fungovani-a-zasitovani-novych-akteru-v-oblasti-integrace-cizincu.aspx" Type="http://schemas.openxmlformats.org/officeDocument/2006/relationships/hyperlink" Id="rId3"/>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Mode="External" Target="http://www.ispv.cz/" Type="http://schemas.openxmlformats.org/officeDocument/2006/relationships/hyperlink" Id="rId3"/>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58.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a:t>
            </a:fld>
            <a:endParaRPr lang="cs-CZ" dirty="false">
              <a:solidFill>
                <a:prstClr val="black"/>
              </a:solidFill>
            </a:endParaRPr>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Partnerem bez finančního příspěvku</a:t>
            </a:r>
            <a:r>
              <a:rPr lang="cs-CZ" sz="1800" dirty="false">
                <a:effectLst/>
                <a:latin typeface="Arial" panose="020B0604020202020204" pitchFamily="34" charset="0"/>
                <a:ea typeface="Calibri" panose="020F0502020204030204" pitchFamily="34" charset="0"/>
                <a:cs typeface="Arial" panose="020B0604020202020204" pitchFamily="34" charset="0"/>
              </a:rPr>
              <a:t> může být právnická osoba se sídlem v EU nebo v rámci zemí, jež jsou členy Evropského sdružení volného obchodu, nebo fyzická osoba působící jako osoba samostatně výdělečně činná (resp. v zahraniční obdobně působící), která má registrované místo podnikání v EU. Fyzická osoba, která není samostatně výdělečně činná, nemůže být do projektu zapojena jako partner.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r>
              <a:rPr lang="cs-CZ" sz="1800" dirty="false">
                <a:effectLst/>
                <a:latin typeface="Arial" panose="020B0604020202020204" pitchFamily="34" charset="0"/>
                <a:ea typeface="Calibri" panose="020F0502020204030204" pitchFamily="34" charset="0"/>
                <a:cs typeface="Arial" panose="020B0604020202020204" pitchFamily="34" charset="0"/>
              </a:rPr>
              <a:t>Organizační složky státu, ačkoli nejsou samostatnými právnickými osobami, jsou pro tento účel nahlíženy jako osoby, které mají obdobné postavení jako právnické osoby, a mohou být v pozici partnera bez finančního příspěvku.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dirty="false"/>
          </a:p>
        </p:txBody>
      </p:sp>
    </p:spTree>
    <p:extLst>
      <p:ext uri="{BB962C8B-B14F-4D97-AF65-F5344CB8AC3E}">
        <p14:creationId xmlns:p14="http://schemas.microsoft.com/office/powerpoint/2010/main" val="2054945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dirty="false"/>
          </a:p>
        </p:txBody>
      </p:sp>
    </p:spTree>
    <p:extLst>
      <p:ext uri="{BB962C8B-B14F-4D97-AF65-F5344CB8AC3E}">
        <p14:creationId xmlns:p14="http://schemas.microsoft.com/office/powerpoint/2010/main" val="3957495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15</a:t>
            </a:fld>
            <a:endParaRPr lang="cs-CZ" dirty="false">
              <a:solidFill>
                <a:prstClr val="black"/>
              </a:solidFill>
            </a:endParaRPr>
          </a:p>
        </p:txBody>
      </p:sp>
    </p:spTree>
    <p:extLst>
      <p:ext uri="{BB962C8B-B14F-4D97-AF65-F5344CB8AC3E}">
        <p14:creationId xmlns:p14="http://schemas.microsoft.com/office/powerpoint/2010/main" val="633006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16</a:t>
            </a:fld>
            <a:endParaRPr lang="cs-CZ" dirty="false"/>
          </a:p>
        </p:txBody>
      </p:sp>
    </p:spTree>
    <p:extLst>
      <p:ext uri="{BB962C8B-B14F-4D97-AF65-F5344CB8AC3E}">
        <p14:creationId xmlns:p14="http://schemas.microsoft.com/office/powerpoint/2010/main" val="969049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dirty="false"/>
          </a:p>
        </p:txBody>
      </p:sp>
    </p:spTree>
    <p:extLst>
      <p:ext uri="{BB962C8B-B14F-4D97-AF65-F5344CB8AC3E}">
        <p14:creationId xmlns:p14="http://schemas.microsoft.com/office/powerpoint/2010/main" val="1163260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dirty="false"/>
          </a:p>
        </p:txBody>
      </p:sp>
    </p:spTree>
    <p:extLst>
      <p:ext uri="{BB962C8B-B14F-4D97-AF65-F5344CB8AC3E}">
        <p14:creationId xmlns:p14="http://schemas.microsoft.com/office/powerpoint/2010/main" val="1277186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effectLst/>
                <a:latin typeface="Arial" panose="020B0604020202020204" pitchFamily="34" charset="0"/>
                <a:ea typeface="Calibri" panose="020F0502020204030204" pitchFamily="34" charset="0"/>
                <a:cs typeface="Arial" panose="020B0604020202020204" pitchFamily="34" charset="0"/>
              </a:rPr>
              <a:t>Základní činnosti</a:t>
            </a:r>
            <a:r>
              <a:rPr lang="cs-CZ" sz="800" dirty="false">
                <a:effectLst/>
                <a:latin typeface="Arial" panose="020B0604020202020204" pitchFamily="34" charset="0"/>
                <a:ea typeface="Calibri" panose="020F0502020204030204" pitchFamily="34" charset="0"/>
                <a:cs typeface="Arial" panose="020B0604020202020204" pitchFamily="34" charset="0"/>
              </a:rPr>
              <a:t> u následujících sociálních služeb - azylové domy, domy na půl cesty, intervenční centra, podpora samostatného bydlení, osobní asistence, sociální rehabilitace, sociálně terapeutické dílny </a:t>
            </a:r>
            <a:r>
              <a:rPr lang="cs-CZ" sz="800" dirty="false">
                <a:effectLst/>
                <a:latin typeface="Arial" panose="020B0604020202020204" pitchFamily="34" charset="0"/>
                <a:ea typeface="Calibri" panose="020F0502020204030204" pitchFamily="34" charset="0"/>
                <a:cs typeface="Times New Roman" panose="02020603050405020304" pitchFamily="18" charset="0"/>
              </a:rPr>
              <a:t>budou v OPZ+ financovány formou jednotkových nákladů v rámci systémových projektů krajů ve výzvě č. 03_22_003.</a:t>
            </a: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dirty="false"/>
          </a:p>
        </p:txBody>
      </p:sp>
    </p:spTree>
    <p:extLst>
      <p:ext uri="{BB962C8B-B14F-4D97-AF65-F5344CB8AC3E}">
        <p14:creationId xmlns:p14="http://schemas.microsoft.com/office/powerpoint/2010/main" val="2996762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dirty="false"/>
          </a:p>
        </p:txBody>
      </p:sp>
    </p:spTree>
    <p:extLst>
      <p:ext uri="{BB962C8B-B14F-4D97-AF65-F5344CB8AC3E}">
        <p14:creationId xmlns:p14="http://schemas.microsoft.com/office/powerpoint/2010/main" val="3967876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dirty="false"/>
          </a:p>
        </p:txBody>
      </p:sp>
    </p:spTree>
    <p:extLst>
      <p:ext uri="{BB962C8B-B14F-4D97-AF65-F5344CB8AC3E}">
        <p14:creationId xmlns:p14="http://schemas.microsoft.com/office/powerpoint/2010/main" val="1193114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Aktivita řeší pouze koordinaci lokálního charakteru, vyšší úroveň koordinace (tj. regionální, krajskou atd.) nebude možné podpořit z projektu. </a:t>
            </a:r>
          </a:p>
          <a:p>
            <a:pPr marL="0" lvl="0" indent="0" algn="just">
              <a:spcAft>
                <a:spcPts val="1100"/>
              </a:spcAft>
              <a:buFont typeface="Symbol" panose="05050102010706020507" pitchFamily="18" charset="2"/>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Povinnost navázání spolupráce s integračním centrem v kraji a další podmínky jsou uvedeny v Doporučení pro fungování a zasíťování nových aktérů v oblasti integrace cizinců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https://www.mvcr.cz/migrace/</a:t>
            </a:r>
            <a:r>
              <a:rPr lang="cs-CZ" sz="1800" u="sng" dirty="false" err="tru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clanek</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/doporuceni-pro-fungovani-a-zasitovani-novych-akteru-v-oblasti-integrace-cizincu.aspx</a:t>
            </a:r>
            <a:r>
              <a:rPr lang="cs-CZ" sz="1800" dirty="false">
                <a:effectLst/>
                <a:latin typeface="Arial" panose="020B0604020202020204" pitchFamily="34" charset="0"/>
                <a:ea typeface="Calibri" panose="020F0502020204030204" pitchFamily="34" charset="0"/>
                <a:cs typeface="Times New Roman" panose="02020603050405020304" pitchFamily="18" charset="0"/>
              </a:rPr>
              <a:t>. Tento dokument je pro žadatele a příjemce závazný po celou délku realizace projektu. </a:t>
            </a:r>
          </a:p>
          <a:p>
            <a:pPr marL="0" lvl="0" indent="0" algn="just">
              <a:spcAft>
                <a:spcPts val="1100"/>
              </a:spcAft>
              <a:buFont typeface="Symbol" panose="05050102010706020507" pitchFamily="18" charset="2"/>
              <a:buNone/>
            </a:pPr>
            <a:endParaRPr lang="cs-CZ" sz="1800" kern="1200" dirty="false">
              <a:solidFill>
                <a:schemeClr val="tx1"/>
              </a:solidFill>
              <a:effectLst/>
              <a:latin typeface="Arial" panose="020B0604020202020204" pitchFamily="34" charset="0"/>
              <a:ea typeface="+mn-ea"/>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Nebude možné podpořit projekt zaměřený pouze na koordinační činnost.  </a:t>
            </a: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dirty="false"/>
          </a:p>
        </p:txBody>
      </p:sp>
    </p:spTree>
    <p:extLst>
      <p:ext uri="{BB962C8B-B14F-4D97-AF65-F5344CB8AC3E}">
        <p14:creationId xmlns:p14="http://schemas.microsoft.com/office/powerpoint/2010/main" val="3821550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dirty="false"/>
          </a:p>
        </p:txBody>
      </p:sp>
    </p:spTree>
    <p:extLst>
      <p:ext uri="{BB962C8B-B14F-4D97-AF65-F5344CB8AC3E}">
        <p14:creationId xmlns:p14="http://schemas.microsoft.com/office/powerpoint/2010/main" val="10804994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25</a:t>
            </a:fld>
            <a:endParaRPr lang="cs-CZ" dirty="false"/>
          </a:p>
        </p:txBody>
      </p:sp>
    </p:spTree>
    <p:extLst>
      <p:ext uri="{BB962C8B-B14F-4D97-AF65-F5344CB8AC3E}">
        <p14:creationId xmlns:p14="http://schemas.microsoft.com/office/powerpoint/2010/main" val="4206579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dirty="false"/>
          </a:p>
        </p:txBody>
      </p:sp>
    </p:spTree>
    <p:extLst>
      <p:ext uri="{BB962C8B-B14F-4D97-AF65-F5344CB8AC3E}">
        <p14:creationId xmlns:p14="http://schemas.microsoft.com/office/powerpoint/2010/main" val="25126999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dirty="false"/>
          </a:p>
        </p:txBody>
      </p:sp>
    </p:spTree>
    <p:extLst>
      <p:ext uri="{BB962C8B-B14F-4D97-AF65-F5344CB8AC3E}">
        <p14:creationId xmlns:p14="http://schemas.microsoft.com/office/powerpoint/2010/main" val="2822996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dirty="false"/>
          </a:p>
        </p:txBody>
      </p:sp>
    </p:spTree>
    <p:extLst>
      <p:ext uri="{BB962C8B-B14F-4D97-AF65-F5344CB8AC3E}">
        <p14:creationId xmlns:p14="http://schemas.microsoft.com/office/powerpoint/2010/main" val="39321447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r>
              <a:rPr lang="cs-CZ" sz="1800" dirty="false">
                <a:effectLst/>
                <a:latin typeface="Arial" panose="020B0604020202020204" pitchFamily="34" charset="0"/>
                <a:ea typeface="Calibri" panose="020F0502020204030204" pitchFamily="34" charset="0"/>
              </a:rPr>
              <a:t>Výdaje na </a:t>
            </a:r>
            <a:r>
              <a:rPr lang="cs-CZ" sz="1800" b="true" dirty="false">
                <a:effectLst/>
                <a:latin typeface="Arial" panose="020B0604020202020204" pitchFamily="34" charset="0"/>
                <a:ea typeface="Calibri" panose="020F0502020204030204" pitchFamily="34" charset="0"/>
              </a:rPr>
              <a:t>zajištění vzdělávání a supervize realizačního týmu</a:t>
            </a:r>
            <a:r>
              <a:rPr lang="cs-CZ" sz="1800" dirty="false">
                <a:effectLst/>
                <a:latin typeface="Arial" panose="020B0604020202020204" pitchFamily="34" charset="0"/>
                <a:ea typeface="Calibri" panose="020F0502020204030204" pitchFamily="34" charset="0"/>
              </a:rPr>
              <a:t> hradí příjemce z paušálu. V případě, že žadatel plánuje realizovat vzdělávání realizačního týmu, je žadatel povinen toto vzdělávání realizačního týmu detailně popsat v žádosti o podporu v samostatné klíčové aktivitě a zároveň je povinen nastavit i vzhledem k této aktivitě odpovídající indikátory a jejich hodnoty.</a:t>
            </a:r>
          </a:p>
          <a:p>
            <a:pPr marL="0" lvl="0" indent="0" algn="just">
              <a:spcAft>
                <a:spcPts val="1100"/>
              </a:spcAft>
              <a:buFont typeface="Symbol" panose="05050102010706020507" pitchFamily="18" charset="2"/>
              <a:buNone/>
            </a:pPr>
            <a:endParaRPr lang="cs-CZ" sz="1800" kern="1200" dirty="false">
              <a:solidFill>
                <a:schemeClr val="tx1"/>
              </a:solidFill>
              <a:effectLst/>
              <a:latin typeface="Arial" panose="020B0604020202020204" pitchFamily="34" charset="0"/>
              <a:ea typeface="+mn-ea"/>
              <a:cs typeface="+mn-cs"/>
            </a:endParaRPr>
          </a:p>
          <a:p>
            <a:pPr>
              <a:spcBef>
                <a:spcPts val="600"/>
              </a:spcBef>
              <a:spcAft>
                <a:spcPts val="6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Tvorba metodických a analytických dokumentů</a:t>
            </a:r>
            <a:r>
              <a:rPr lang="cs-CZ" sz="1800" dirty="false">
                <a:effectLst/>
                <a:latin typeface="Arial" panose="020B0604020202020204" pitchFamily="34" charset="0"/>
                <a:ea typeface="Calibri" panose="020F0502020204030204" pitchFamily="34" charset="0"/>
                <a:cs typeface="Arial" panose="020B0604020202020204" pitchFamily="34" charset="0"/>
              </a:rPr>
              <a:t> nebude podporována z přímých osobních nákladů projektu a nebude součástí klíčových aktivit projektu.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914400" algn="just">
              <a:spcBef>
                <a:spcPts val="300"/>
              </a:spcBef>
              <a:spcAft>
                <a:spcPts val="300"/>
              </a:spcAft>
            </a:pPr>
            <a:r>
              <a:rPr lang="cs-CZ" sz="1800" dirty="false">
                <a:effectLst/>
                <a:latin typeface="Arial" panose="020B0604020202020204" pitchFamily="34" charset="0"/>
                <a:ea typeface="Calibri" panose="020F0502020204030204" pitchFamily="34"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dirty="false"/>
          </a:p>
        </p:txBody>
      </p:sp>
    </p:spTree>
    <p:extLst>
      <p:ext uri="{BB962C8B-B14F-4D97-AF65-F5344CB8AC3E}">
        <p14:creationId xmlns:p14="http://schemas.microsoft.com/office/powerpoint/2010/main" val="10301002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dirty="false"/>
          </a:p>
        </p:txBody>
      </p:sp>
    </p:spTree>
    <p:extLst>
      <p:ext uri="{BB962C8B-B14F-4D97-AF65-F5344CB8AC3E}">
        <p14:creationId xmlns:p14="http://schemas.microsoft.com/office/powerpoint/2010/main" val="15218589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dirty="false"/>
          </a:p>
        </p:txBody>
      </p:sp>
    </p:spTree>
    <p:extLst>
      <p:ext uri="{BB962C8B-B14F-4D97-AF65-F5344CB8AC3E}">
        <p14:creationId xmlns:p14="http://schemas.microsoft.com/office/powerpoint/2010/main" val="36812825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8857339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dirty="false"/>
          </a:p>
        </p:txBody>
      </p:sp>
    </p:spTree>
    <p:extLst>
      <p:ext uri="{BB962C8B-B14F-4D97-AF65-F5344CB8AC3E}">
        <p14:creationId xmlns:p14="http://schemas.microsoft.com/office/powerpoint/2010/main" val="1473115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Arial" panose="020B0604020202020204" pitchFamily="34" charset="0"/>
                <a:ea typeface="Yu Mincho" panose="02020400000000000000" pitchFamily="18" charset="-128"/>
                <a:cs typeface="+mn-cs"/>
              </a:rPr>
              <a:t>kolová výzva - rozhodnutí o výběru projektů probíhá nad všemi předloženými žádostmi v rámci dané výzvy (tj. až po termínu uzavření příjmu žádostí).</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dirty="false"/>
          </a:p>
        </p:txBody>
      </p:sp>
    </p:spTree>
    <p:extLst>
      <p:ext uri="{BB962C8B-B14F-4D97-AF65-F5344CB8AC3E}">
        <p14:creationId xmlns:p14="http://schemas.microsoft.com/office/powerpoint/2010/main" val="132455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dirty="false"/>
          </a:p>
        </p:txBody>
      </p:sp>
    </p:spTree>
    <p:extLst>
      <p:ext uri="{BB962C8B-B14F-4D97-AF65-F5344CB8AC3E}">
        <p14:creationId xmlns:p14="http://schemas.microsoft.com/office/powerpoint/2010/main" val="551868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35</a:t>
            </a:fld>
            <a:endParaRPr lang="cs-CZ" dirty="false">
              <a:solidFill>
                <a:prstClr val="black"/>
              </a:solidFill>
            </a:endParaRPr>
          </a:p>
        </p:txBody>
      </p:sp>
    </p:spTree>
    <p:extLst>
      <p:ext uri="{BB962C8B-B14F-4D97-AF65-F5344CB8AC3E}">
        <p14:creationId xmlns:p14="http://schemas.microsoft.com/office/powerpoint/2010/main" val="37931698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80645">
              <a:spcBef>
                <a:spcPts val="295"/>
              </a:spcBef>
            </a:pPr>
            <a:r>
              <a:rPr lang="cs-CZ" sz="1800" dirty="false">
                <a:effectLst/>
                <a:latin typeface="Arial" panose="020B0604020202020204" pitchFamily="34" charset="0"/>
                <a:ea typeface="Arial" panose="020B0604020202020204" pitchFamily="34" charset="0"/>
              </a:rPr>
              <a:t>Kritéria</a:t>
            </a:r>
            <a:r>
              <a:rPr lang="cs-CZ" sz="1800" spc="-65" dirty="false">
                <a:solidFill>
                  <a:srgbClr val="000000"/>
                </a:solidFill>
                <a:effectLst/>
                <a:latin typeface="Arial" panose="020B0604020202020204" pitchFamily="34" charset="0"/>
                <a:ea typeface="Arial" panose="020B0604020202020204" pitchFamily="34" charset="0"/>
              </a:rPr>
              <a:t> </a:t>
            </a:r>
            <a:r>
              <a:rPr lang="cs-CZ" sz="1800" dirty="false">
                <a:solidFill>
                  <a:srgbClr val="000000"/>
                </a:solidFill>
                <a:effectLst/>
                <a:latin typeface="Arial" panose="020B0604020202020204" pitchFamily="34" charset="0"/>
                <a:ea typeface="Arial" panose="020B0604020202020204" pitchFamily="34" charset="0"/>
              </a:rPr>
              <a:t>formálních</a:t>
            </a:r>
            <a:r>
              <a:rPr lang="cs-CZ" sz="1800" spc="-55" dirty="false">
                <a:solidFill>
                  <a:srgbClr val="000000"/>
                </a:solidFill>
                <a:effectLst/>
                <a:latin typeface="Arial" panose="020B0604020202020204" pitchFamily="34" charset="0"/>
                <a:ea typeface="Arial" panose="020B0604020202020204" pitchFamily="34" charset="0"/>
              </a:rPr>
              <a:t> </a:t>
            </a:r>
            <a:r>
              <a:rPr lang="cs-CZ" sz="1800" spc="-10" dirty="false">
                <a:solidFill>
                  <a:srgbClr val="000000"/>
                </a:solidFill>
                <a:effectLst/>
                <a:latin typeface="Arial" panose="020B0604020202020204" pitchFamily="34" charset="0"/>
                <a:ea typeface="Arial" panose="020B0604020202020204" pitchFamily="34" charset="0"/>
              </a:rPr>
              <a:t>náležitostí</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1</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Úplnost</a:t>
            </a:r>
            <a:r>
              <a:rPr lang="cs-CZ" sz="1800" spc="-6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forma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Obsahuje</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všechny</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povinné</a:t>
            </a:r>
            <a:r>
              <a:rPr lang="cs-CZ" sz="1800" spc="-3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údaje </a:t>
            </a:r>
            <a:r>
              <a:rPr lang="cs-CZ" sz="1800" dirty="false">
                <a:effectLst/>
                <a:latin typeface="Arial" panose="020B0604020202020204" pitchFamily="34" charset="0"/>
                <a:ea typeface="Arial" panose="020B0604020202020204" pitchFamily="34" charset="0"/>
              </a:rPr>
              <a:t>i</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přílohy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dle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textu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a žádost i povinné přílohy byly předloženy ve formě dle textu výzvy (včetně číslování příloh)?</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Určení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celá žádost, včetně příloh.</a:t>
            </a:r>
          </a:p>
          <a:p>
            <a:pPr marL="80010">
              <a:spcBef>
                <a:spcPts val="295"/>
              </a:spcBef>
            </a:pP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2</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Podpis</a:t>
            </a:r>
            <a:r>
              <a:rPr lang="cs-CZ" sz="1800" spc="-2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podepsána</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statutárním</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zástupcem žadatele (resp. oprávněnou osobou)?</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Určení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4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dirty="false"/>
          </a:p>
        </p:txBody>
      </p:sp>
    </p:spTree>
    <p:extLst>
      <p:ext uri="{BB962C8B-B14F-4D97-AF65-F5344CB8AC3E}">
        <p14:creationId xmlns:p14="http://schemas.microsoft.com/office/powerpoint/2010/main" val="28210424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1 Oprávněnost žadatele</a:t>
            </a:r>
          </a:p>
          <a:p>
            <a:r>
              <a:rPr lang="cs-CZ" dirty="false"/>
              <a:t>Splňuje žadatel definici oprávněného žadatele vymezeného ve výzvě k předkládání žádostí o podporu? Určení hlavního zdroje informací v žádosti o podporu: část „Subjekty projektu“.</a:t>
            </a:r>
          </a:p>
          <a:p>
            <a:endParaRPr lang="cs-CZ" dirty="false"/>
          </a:p>
          <a:p>
            <a:r>
              <a:rPr lang="cs-CZ" dirty="false"/>
              <a:t>2 Partnerství</a:t>
            </a:r>
          </a:p>
          <a:p>
            <a:r>
              <a:rPr lang="cs-CZ" dirty="false"/>
              <a:t>Odpovídá partnerství v projektu pravidlům OPZ+ a je v souladu s textem výzvy k předkládání žádostí o podporu? Určení hlavního zdroje informací v žádosti o podporu: část „Subjekty projektu“.</a:t>
            </a:r>
          </a:p>
          <a:p>
            <a:endParaRPr lang="cs-CZ" dirty="false"/>
          </a:p>
          <a:p>
            <a:r>
              <a:rPr lang="cs-CZ" dirty="false"/>
              <a:t>3 Cílové skupiny </a:t>
            </a:r>
          </a:p>
          <a:p>
            <a:r>
              <a:rPr lang="cs-CZ" dirty="false"/>
              <a:t>Jsou cílové skupiny v zásadě v souladu s textem výzvy k předkládání žádostí o podporu? Vysvětlení výrazu v zásadě: V případě, že není splněna podmínka souladu žádosti a výzvy pro část cílové skupiny a tuto situaci je možné ošetřit podmínkou poskytnutí podpory na projekt (tj. podmínkou úpravy žádosti před vydáním právního aktu) tak, že nedojde k zásadní změně projektu, lze toto kritérium vyhodnotit jako splněné. Určení hlavního zdroje informací v žádosti o podporu: část „Cílová skupina“. </a:t>
            </a:r>
          </a:p>
          <a:p>
            <a:endParaRPr lang="cs-CZ" dirty="false"/>
          </a:p>
          <a:p>
            <a:r>
              <a:rPr lang="cs-CZ" dirty="false"/>
              <a:t>4 Celkové způsobilé výdaje</a:t>
            </a:r>
          </a:p>
          <a:p>
            <a:r>
              <a:rPr lang="cs-CZ" dirty="false"/>
              <a:t>Jsou celkové způsobilé výdaje projektu v rozmezí stanoveném ve výzvě k předkládání žádostí o podporu? Určení hlavního zdroje informací v žádosti o podporu: část „Rozpočet projektu“. </a:t>
            </a:r>
          </a:p>
          <a:p>
            <a:endParaRPr lang="cs-CZ" dirty="false"/>
          </a:p>
          <a:p>
            <a:r>
              <a:rPr lang="cs-CZ" dirty="false"/>
              <a:t>5 Aktivity </a:t>
            </a:r>
          </a:p>
          <a:p>
            <a:r>
              <a:rPr lang="cs-CZ" dirty="false"/>
              <a:t>Jsou plánované aktivity projektu v zásadě v souladu s textem výzvy k předkládání žádostí o podporu? Vysvětlení výrazu v zásadě: V případě, že není splněna podmínka souladu žádosti a výzvy pro část aktivit a tuto situaci je možné ošetřit podmínkou poskytnutí podpory na projekt (tj. podmínkou úpravy žádosti před vydáním právního aktu) tak, že nedojde k zásadní změně projektu, lze toto kritérium vyhodnotit jako splněné. Určení hlavního zdroje informací v žádosti o podporu: části „Popis projektu“, „Cílová skupina“, „Klíčové aktivity“.</a:t>
            </a:r>
          </a:p>
          <a:p>
            <a:endParaRPr lang="cs-CZ" dirty="false"/>
          </a:p>
          <a:p>
            <a:r>
              <a:rPr lang="cs-CZ" dirty="false"/>
              <a:t>6 Horizontální principy</a:t>
            </a:r>
          </a:p>
          <a:p>
            <a:r>
              <a:rPr lang="cs-CZ" dirty="false"/>
              <a:t>Lze vyloučit negativní dopad na horizontální principy OPZ+ (Rovnost žen a mužů, nediskriminace a udržitelný rozvoj)? Určení hlavního zdroje informací v žádosti o podporu: části „Popis projektu“ a „Klíčové aktivity“.</a:t>
            </a:r>
          </a:p>
          <a:p>
            <a:endParaRPr lang="cs-CZ" dirty="false"/>
          </a:p>
          <a:p>
            <a:r>
              <a:rPr lang="cs-CZ" dirty="false"/>
              <a:t>7 Trestní bezúhonnost </a:t>
            </a:r>
          </a:p>
          <a:p>
            <a:r>
              <a:rPr lang="cs-CZ" dirty="false"/>
              <a:t>Je statutární zástupce žadatele trestně bezúhonný? (V případě, že žadatel má více statutárních zástupců, je podmínka splněna pro všechny z nich)?5 Určení hlavního zdroje informací v žádosti o podporu: část „Subjekty projektu“ a „Čestné prohlášení“.</a:t>
            </a:r>
          </a:p>
          <a:p>
            <a:endParaRPr lang="cs-CZ" dirty="false"/>
          </a:p>
          <a:p>
            <a:r>
              <a:rPr lang="cs-CZ" dirty="false"/>
              <a:t>8 Projektový záměr</a:t>
            </a:r>
          </a:p>
          <a:p>
            <a:r>
              <a:rPr lang="cs-CZ" dirty="false"/>
              <a:t>V relevantních případech (není-li relevantní, volí se ANO): Byl projektový záměr doporučen k rozpracování do plné verze žádosti o podporu příslušným Programovým partnerstvím OPZ+ nebo jinou relevantní platformou dle pravidel OPZ+? Určení hlavního zdroje informací v žádosti o podporu: Projekt / Název projektu. (S využitím názvu je zajištěno dohledání, zda existuje předchozí souhlas příslušného Programového partnerství OPZ+ či jiné relevantní platformy dle pravidel OPZ+.)</a:t>
            </a:r>
          </a:p>
          <a:p>
            <a:endParaRPr lang="cs-CZ" dirty="false"/>
          </a:p>
          <a:p>
            <a:r>
              <a:rPr lang="cs-CZ" dirty="false"/>
              <a:t>9 Integrované strategie</a:t>
            </a:r>
          </a:p>
          <a:p>
            <a:r>
              <a:rPr lang="cs-CZ" dirty="false"/>
              <a:t>V relevantních případech (není-li relevantní, volí se ANO): Spadá projekt v rámci ITI do skupiny projektů představujících 130 % disponibilní částky pro danou integrovanou strategii a specifický cíl OPZ+? Určení hlavního zdroje informací v žádosti o podporu: části „Rozpočet projektu“ a „Žádost o podporu“ / „Datum podání“. (S využitím rozpočtu a data podání je zajištěno ověření vztahu žádosti o podporu vůči disponibilní částky pro danou integrovanou strategii a specifický cíl.)</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dirty="false"/>
          </a:p>
        </p:txBody>
      </p:sp>
    </p:spTree>
    <p:extLst>
      <p:ext uri="{BB962C8B-B14F-4D97-AF65-F5344CB8AC3E}">
        <p14:creationId xmlns:p14="http://schemas.microsoft.com/office/powerpoint/2010/main" val="20623690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Maximální počet bodů, který může projekt získat, je 100 bodů. Žádost o podporu uspěje ve věcném hodnocení pouze tehdy, pokud v žádném z kritérií nezíská eliminační deskriptor a zároveň ve věcném hodnocení získá minimálně 50 bodů.</a:t>
            </a: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41</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44</a:t>
            </a:fld>
            <a:endParaRPr lang="cs-CZ" dirty="false">
              <a:solidFill>
                <a:prstClr val="black"/>
              </a:solidFill>
            </a:endParaRPr>
          </a:p>
        </p:txBody>
      </p:sp>
    </p:spTree>
    <p:extLst>
      <p:ext uri="{BB962C8B-B14F-4D97-AF65-F5344CB8AC3E}">
        <p14:creationId xmlns:p14="http://schemas.microsoft.com/office/powerpoint/2010/main" val="14149724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48</a:t>
            </a:fld>
            <a:endParaRPr lang="cs-CZ" dirty="false">
              <a:solidFill>
                <a:prstClr val="black"/>
              </a:solidFill>
            </a:endParaRPr>
          </a:p>
        </p:txBody>
      </p:sp>
    </p:spTree>
    <p:extLst>
      <p:ext uri="{BB962C8B-B14F-4D97-AF65-F5344CB8AC3E}">
        <p14:creationId xmlns:p14="http://schemas.microsoft.com/office/powerpoint/2010/main" val="16881700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6000"/>
              </a:lnSpc>
              <a:spcBef>
                <a:spcPts val="600"/>
              </a:spcBef>
              <a:spcAft>
                <a:spcPts val="600"/>
              </a:spcAft>
              <a:tabLst>
                <a:tab pos="5581015" algn="l"/>
              </a:tabLst>
            </a:pPr>
            <a:r>
              <a:rPr lang="cs-CZ" sz="1800" dirty="false">
                <a:effectLst/>
                <a:latin typeface="Arial" panose="020B0604020202020204" pitchFamily="34" charset="0"/>
                <a:ea typeface="Arial" panose="020B0604020202020204" pitchFamily="34" charset="0"/>
              </a:rPr>
              <a:t>Žadatel zařadí uvedené pozice pro aktivitu A </a:t>
            </a:r>
            <a:r>
              <a:rPr lang="cs-CZ" sz="1800" dirty="false" err="true">
                <a:effectLst/>
                <a:latin typeface="Arial" panose="020B0604020202020204" pitchFamily="34" charset="0"/>
                <a:ea typeface="Arial" panose="020B0604020202020204" pitchFamily="34" charset="0"/>
              </a:rPr>
              <a:t>a</a:t>
            </a:r>
            <a:r>
              <a:rPr lang="cs-CZ" sz="1800" dirty="false">
                <a:effectLst/>
                <a:latin typeface="Arial" panose="020B0604020202020204" pitchFamily="34" charset="0"/>
                <a:ea typeface="Arial" panose="020B0604020202020204" pitchFamily="34" charset="0"/>
              </a:rPr>
              <a:t> pro aktivitu B do osobních nákladů s ohledem na podpořenou konkrétní činnost/aktivitu v projektu, zvolenou kombinaci aktivit v projektu, na typ žadatele (případně partnera projektu), velikost projektu (výše celkových způsobilých výdajů v Kč) a velikost a charakteristiku cílové skupiny. V případě sociálních služeb žadatel vybírá zastoupení pozic v projektu v souladu </a:t>
            </a:r>
            <a:r>
              <a:rPr lang="cs-CZ" sz="1800" dirty="false">
                <a:effectLst/>
                <a:latin typeface="Arial" panose="020B0604020202020204" pitchFamily="34" charset="0"/>
                <a:ea typeface="Calibri" panose="020F0502020204030204" pitchFamily="34" charset="0"/>
              </a:rPr>
              <a:t>s údaji v Registru poskytovatelů sociálních služeb. </a:t>
            </a:r>
            <a:r>
              <a:rPr lang="cs-CZ" sz="1800" dirty="false">
                <a:effectLst/>
                <a:latin typeface="Arial" panose="020B0604020202020204" pitchFamily="34" charset="0"/>
                <a:ea typeface="Arial" panose="020B0604020202020204" pitchFamily="34" charset="0"/>
              </a:rPr>
              <a:t>Zařazení pozic bude předmětem věcného hodnocení žádosti o podporu. </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tabLst>
                <a:tab pos="5581015" algn="l"/>
              </a:tabLst>
            </a:pPr>
            <a:r>
              <a:rPr lang="cs-CZ" sz="1800" dirty="false">
                <a:effectLst/>
                <a:latin typeface="Arial" panose="020B0604020202020204" pitchFamily="34" charset="0"/>
                <a:ea typeface="Arial" panose="020B0604020202020204" pitchFamily="34" charset="0"/>
              </a:rPr>
              <a:t>Pro stanovení mezd/platů jednotlivých pozic žadatel využije </a:t>
            </a:r>
            <a:r>
              <a:rPr lang="cs-CZ" sz="1800" b="true" dirty="false">
                <a:effectLst/>
                <a:latin typeface="Arial" panose="020B0604020202020204" pitchFamily="34" charset="0"/>
                <a:ea typeface="Arial" panose="020B0604020202020204" pitchFamily="34" charset="0"/>
              </a:rPr>
              <a:t>tabulku Obvyklých mezd/platů pro Operační program Zaměstnanost plus</a:t>
            </a:r>
            <a:r>
              <a:rPr lang="cs-CZ" sz="1800" dirty="false">
                <a:effectLst/>
                <a:latin typeface="Arial" panose="020B0604020202020204" pitchFamily="34" charset="0"/>
                <a:ea typeface="Arial" panose="020B0604020202020204" pitchFamily="34" charset="0"/>
              </a:rPr>
              <a:t>. V případě pozic v tabulce neuvedených je možné použít Informační systém o průměrném výdělku, který je dostupný na stránkách </a:t>
            </a:r>
            <a:r>
              <a:rPr lang="cs-CZ" sz="1800" u="sng" dirty="false">
                <a:solidFill>
                  <a:srgbClr val="0000FF"/>
                </a:solidFill>
                <a:effectLst/>
                <a:latin typeface="Arial" panose="020B0604020202020204" pitchFamily="34" charset="0"/>
                <a:ea typeface="Calibri" panose="020F0502020204030204" pitchFamily="34" charset="0"/>
                <a:hlinkClick r:id="rId3"/>
              </a:rPr>
              <a:t>www.ispv.cz</a:t>
            </a:r>
            <a:r>
              <a:rPr lang="cs-CZ" sz="1800" dirty="false">
                <a:effectLst/>
                <a:latin typeface="Arial" panose="020B0604020202020204" pitchFamily="34" charset="0"/>
                <a:ea typeface="Calibri" panose="020F0502020204030204" pitchFamily="34" charset="0"/>
              </a:rPr>
              <a:t>, </a:t>
            </a:r>
            <a:r>
              <a:rPr lang="cs-CZ" sz="1800" dirty="false">
                <a:effectLst/>
                <a:latin typeface="Arial" panose="020B0604020202020204" pitchFamily="34" charset="0"/>
                <a:ea typeface="Arial" panose="020B0604020202020204" pitchFamily="34" charset="0"/>
              </a:rPr>
              <a:t>přičemž dolní hranici doporučujeme určovat jako průměr 1. decilů hodnot vykázaných u dané pracovní pozice ve mzdové a platové sféře a horní hranice jako vyšší hodnota průměru vykázaná u dané pracovní pozice ve mzdové a platové sféře.</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800" dirty="false">
                <a:effectLst/>
                <a:latin typeface="Arial" panose="020B0604020202020204" pitchFamily="34" charset="0"/>
                <a:ea typeface="Arial" panose="020B0604020202020204" pitchFamily="34" charset="0"/>
              </a:rPr>
              <a:t>Žadatel v žádosti o podporu identifikuje a popíše pozice a jejich využití v různých aktivitách projektu, řádně odůvodní výši úvazku a potřebnost.</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800" dirty="false">
                <a:effectLst/>
                <a:latin typeface="Arial" panose="020B0604020202020204" pitchFamily="34" charset="0"/>
                <a:ea typeface="Arial" panose="020B0604020202020204" pitchFamily="34" charset="0"/>
              </a:rPr>
              <a:t>Seznam a pracovní náplně jsou inspirací pro žadatele. Některé pozice je možné spojit či pracovní náplně různě kombinovat, pokud to kvalifikace daných pozic umožňuje. Konkrétní podoba realizačního týmu bude různá dle zaměření projektu, kombinaci aktivit v projektu, velikosti projektu, charakteristik a potřeb cílové skupiny účastníků, počtu cílové skupiny. Podoba realizačního týmu, rozdělení kompetencí a nastavení komunikačních, koordinačních a rozhodovacích procesů bude rozdílná i podle žadatele a případné podoby projektového partnerství.</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800" dirty="false">
                <a:effectLst/>
                <a:latin typeface="Arial" panose="020B0604020202020204" pitchFamily="34" charset="0"/>
                <a:ea typeface="Arial" panose="020B0604020202020204" pitchFamily="34" charset="0"/>
              </a:rPr>
              <a:t>Další pozice, zejména pokud se jedná o pozice na částečný úvazek, případně jsou řešeny dodavatelskými smlouvami, lze financovat pouze v rámci paušální sazby.</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800" b="true" dirty="false">
                <a:effectLst/>
                <a:latin typeface="Arial" panose="020B0604020202020204" pitchFamily="34" charset="0"/>
                <a:ea typeface="Arial" panose="020B0604020202020204" pitchFamily="34" charset="0"/>
              </a:rPr>
              <a:t>Veškeré ostatní výdaje projektu:</a:t>
            </a:r>
            <a:endParaRPr lang="cs-CZ" sz="1800" dirty="false">
              <a:effectLst/>
              <a:latin typeface="Calibri" panose="020F0502020204030204" pitchFamily="34" charset="0"/>
              <a:ea typeface="Calibri" panose="020F0502020204030204" pitchFamily="34" charset="0"/>
            </a:endParaRPr>
          </a:p>
          <a:p>
            <a:pPr algn="just">
              <a:lnSpc>
                <a:spcPct val="106000"/>
              </a:lnSpc>
              <a:spcBef>
                <a:spcPts val="600"/>
              </a:spcBef>
              <a:spcAft>
                <a:spcPts val="600"/>
              </a:spcAft>
            </a:pPr>
            <a:r>
              <a:rPr lang="cs-CZ" sz="1800" b="true" dirty="false">
                <a:effectLst/>
                <a:latin typeface="Arial" panose="020B0604020202020204" pitchFamily="34" charset="0"/>
                <a:ea typeface="Arial" panose="020B0604020202020204" pitchFamily="34" charset="0"/>
              </a:rPr>
              <a:t>Veškeré ostatní osobní výdaje, které se vztahují k pozicím neuvedeným pod body 1 až 14, a veškeré ostatní výdaje které nepatří do osobních nákladů, budou hrazeny paušálem 40 % z osobních nákladů. Tyto výdaje nejsou tedy samostatně uváděny do rozpočtu projektu. </a:t>
            </a:r>
            <a:endParaRPr lang="cs-CZ" sz="1800" dirty="false">
              <a:effectLst/>
              <a:latin typeface="Calibri" panose="020F0502020204030204" pitchFamily="34" charset="0"/>
              <a:ea typeface="Calibri" panose="020F0502020204030204" pitchFamily="34" charset="0"/>
            </a:endParaRPr>
          </a:p>
          <a:p>
            <a:endParaRPr lang="cs-CZ" dirty="false"/>
          </a:p>
          <a:p>
            <a:pPr marL="90170" algn="just">
              <a:spcBef>
                <a:spcPts val="600"/>
              </a:spcBef>
              <a:spcAft>
                <a:spcPts val="600"/>
              </a:spcAft>
            </a:pPr>
            <a:r>
              <a:rPr lang="cs-CZ" sz="1800" b="true" u="sng" dirty="false">
                <a:effectLst/>
                <a:latin typeface="Arial" panose="020B0604020202020204" pitchFamily="34" charset="0"/>
                <a:ea typeface="Calibri" panose="020F0502020204030204" pitchFamily="34" charset="0"/>
              </a:rPr>
              <a:t>Doporučení:</a:t>
            </a:r>
            <a:endParaRPr lang="cs-CZ" sz="1800" dirty="false">
              <a:effectLst/>
              <a:latin typeface="Calibri" panose="020F0502020204030204" pitchFamily="34" charset="0"/>
              <a:ea typeface="Calibri" panose="020F0502020204030204" pitchFamily="34" charset="0"/>
            </a:endParaRPr>
          </a:p>
          <a:p>
            <a:pPr marL="90170" algn="just">
              <a:spcBef>
                <a:spcPts val="600"/>
              </a:spcBef>
              <a:spcAft>
                <a:spcPts val="600"/>
              </a:spcAft>
            </a:pPr>
            <a:r>
              <a:rPr lang="cs-CZ" sz="1800" b="true" dirty="false">
                <a:effectLst/>
                <a:latin typeface="Arial" panose="020B0604020202020204" pitchFamily="34" charset="0"/>
                <a:ea typeface="Calibri" panose="020F0502020204030204" pitchFamily="34" charset="0"/>
              </a:rPr>
              <a:t>V případě pracovníků/pracovnice v rámci realizačního týmu, kteří/které budou pracovat přímo s cizinci a nemají praxi v této oblasti alespoň jeden rok se doporučuje absolvování kurzu „Školení pro pracovníky v oblasti integrace cizinců“, který pořádá Ministerstvo vnitra ČR (Odbor azylové a migrační politiky).</a:t>
            </a:r>
            <a:endParaRPr lang="cs-CZ" sz="1800" dirty="false">
              <a:effectLst/>
              <a:latin typeface="Calibri" panose="020F0502020204030204" pitchFamily="34" charset="0"/>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dirty="false"/>
          </a:p>
        </p:txBody>
      </p:sp>
    </p:spTree>
    <p:extLst>
      <p:ext uri="{BB962C8B-B14F-4D97-AF65-F5344CB8AC3E}">
        <p14:creationId xmlns:p14="http://schemas.microsoft.com/office/powerpoint/2010/main" val="17138912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latin typeface="Arial" panose="020B0604020202020204" pitchFamily="34" charset="0"/>
                <a:ea typeface="Calibri" panose="020F0502020204030204" pitchFamily="34" charset="0"/>
                <a:cs typeface="Arial" panose="020B0604020202020204" pitchFamily="34" charset="0"/>
              </a:rPr>
              <a:t>Výdaje na </a:t>
            </a:r>
            <a:r>
              <a:rPr lang="cs-CZ" sz="1800" b="true" dirty="false">
                <a:effectLst/>
                <a:latin typeface="Arial" panose="020B0604020202020204" pitchFamily="34" charset="0"/>
                <a:ea typeface="Calibri" panose="020F0502020204030204" pitchFamily="34" charset="0"/>
                <a:cs typeface="Arial" panose="020B0604020202020204" pitchFamily="34" charset="0"/>
              </a:rPr>
              <a:t>zajištění vzdělávání a supervize realizačního týmu</a:t>
            </a:r>
            <a:r>
              <a:rPr lang="cs-CZ" sz="1800" dirty="false">
                <a:effectLst/>
                <a:latin typeface="Arial" panose="020B0604020202020204" pitchFamily="34" charset="0"/>
                <a:ea typeface="Calibri" panose="020F0502020204030204" pitchFamily="34" charset="0"/>
                <a:cs typeface="Arial" panose="020B0604020202020204" pitchFamily="34" charset="0"/>
              </a:rPr>
              <a:t> hradí příjemce z paušálu. V případě, že žadatel plánuje realizovat vzdělávání realizačního týmu, je žadatel povinen toto vzdělávání realizačního týmu detailně popsat v žádosti o podporu v samostatné klíčové aktivitě a zároveň je povinen nastavit i vzhledem k této aktivitě odpovídající indikátory a jejich hodnoty (viz bod 4.2 výzvy).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50</a:t>
            </a:fld>
            <a:endParaRPr lang="cs-CZ" dirty="false"/>
          </a:p>
        </p:txBody>
      </p:sp>
    </p:spTree>
    <p:extLst>
      <p:ext uri="{BB962C8B-B14F-4D97-AF65-F5344CB8AC3E}">
        <p14:creationId xmlns:p14="http://schemas.microsoft.com/office/powerpoint/2010/main" val="6778358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51</a:t>
            </a:fld>
            <a:endParaRPr lang="cs-CZ" dirty="false"/>
          </a:p>
        </p:txBody>
      </p:sp>
    </p:spTree>
    <p:extLst>
      <p:ext uri="{BB962C8B-B14F-4D97-AF65-F5344CB8AC3E}">
        <p14:creationId xmlns:p14="http://schemas.microsoft.com/office/powerpoint/2010/main" val="1322602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Pro tuto výzvu jsou oprávněnými žadateli: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mj-lt"/>
              <a:buAutoNum type="alphaLcParenR"/>
            </a:pPr>
            <a:r>
              <a:rPr lang="cs-CZ" sz="1800" b="true" dirty="false">
                <a:effectLst/>
                <a:latin typeface="Arial" panose="020B0604020202020204" pitchFamily="34" charset="0"/>
                <a:ea typeface="Calibri" panose="020F0502020204030204" pitchFamily="34" charset="0"/>
                <a:cs typeface="Arial" panose="020B0604020202020204" pitchFamily="34" charset="0"/>
              </a:rPr>
              <a:t>Nestátní neziskové organizace: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obecně prospěšné společnosti zřízené podle zákona č. 248/1995 Sb., o obecněprospěšných společnostech, ve znění pozdějších předpisů,</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církevní právnické osoby zřízené podle zákona č. 3/2002 Sb., o církvích a náboženských společnostech, pokud poskytují zdravotní, kulturní, vzdělávací a sociální služby nebo sociálně právní ochranu dětí,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spolky podle § 214-302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ústavy podle § 402-418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nadace (§ 306-393) a nadační fondy (§394-401) zřízené podle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300"/>
              </a:spcBef>
              <a:spcAft>
                <a:spcPts val="300"/>
              </a:spcAft>
              <a:buClrTx/>
              <a:buSzTx/>
              <a:buFont typeface="+mj-lt"/>
              <a:buNone/>
              <a:tabLst/>
              <a:defRPr/>
            </a:pPr>
            <a:r>
              <a:rPr lang="cs-CZ" sz="1800" b="true" dirty="false">
                <a:effectLst/>
                <a:latin typeface="Arial" panose="020B0604020202020204" pitchFamily="34" charset="0"/>
                <a:ea typeface="Calibri" panose="020F0502020204030204" pitchFamily="34" charset="0"/>
                <a:cs typeface="Arial" panose="020B0604020202020204" pitchFamily="34" charset="0"/>
              </a:rPr>
              <a:t>b) Poskytovatelé sociálních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 zapsaní v registru poskytovatelů sociálních služeb podle zákona č. 108/2006 Sb., o sociálních službách, ve znění pozdějších předpisů, s</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výjimkou územních samosprávných celků jsou-li registrovanými poskytovateli sociálních služeb a poskytovatelů sociálních služeb zřizovaných MPSV (příspěvkové organizace MPSV).</a:t>
            </a:r>
          </a:p>
          <a:p>
            <a:pPr marL="0" lvl="0" indent="0" algn="just">
              <a:spcBef>
                <a:spcPts val="300"/>
              </a:spcBef>
              <a:spcAft>
                <a:spcPts val="300"/>
              </a:spcAft>
              <a:buFont typeface="+mj-l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c) </a:t>
            </a:r>
            <a:r>
              <a:rPr lang="cs-CZ" sz="1800" b="true" dirty="false">
                <a:effectLst/>
                <a:latin typeface="Arial" panose="020B0604020202020204" pitchFamily="34" charset="0"/>
                <a:ea typeface="Calibri" panose="020F0502020204030204" pitchFamily="34" charset="0"/>
                <a:cs typeface="Arial" panose="020B0604020202020204" pitchFamily="34" charset="0"/>
              </a:rPr>
              <a:t>Místní akční skupiny (MAS) </a:t>
            </a:r>
            <a:r>
              <a:rPr lang="cs-CZ" sz="1800" dirty="false">
                <a:effectLst/>
                <a:latin typeface="Arial" panose="020B0604020202020204" pitchFamily="34" charset="0"/>
                <a:ea typeface="Calibri" panose="020F0502020204030204" pitchFamily="34" charset="0"/>
                <a:cs typeface="Arial" panose="020B0604020202020204" pitchFamily="34" charset="0"/>
              </a:rPr>
              <a:t>jsou </a:t>
            </a:r>
            <a:r>
              <a:rPr lang="cs-CZ" sz="1800" dirty="false" err="true">
                <a:effectLst/>
                <a:latin typeface="Arial" panose="020B0604020202020204" pitchFamily="34" charset="0"/>
                <a:ea typeface="Calibri" panose="020F0502020204030204" pitchFamily="34" charset="0"/>
                <a:cs typeface="Arial" panose="020B0604020202020204" pitchFamily="34" charset="0"/>
              </a:rPr>
              <a:t>subregionální</a:t>
            </a:r>
            <a:r>
              <a:rPr lang="cs-CZ" sz="1800" dirty="false">
                <a:effectLst/>
                <a:latin typeface="Arial" panose="020B0604020202020204" pitchFamily="34" charset="0"/>
                <a:ea typeface="Calibri" panose="020F0502020204030204" pitchFamily="34" charset="0"/>
                <a:cs typeface="Arial" panose="020B0604020202020204" pitchFamily="34" charset="0"/>
              </a:rPr>
              <a:t> partnerství mezi soukromým a veřejným sektorem, které působí na vymezeném území, pro něž navrhuje a provádí strategii komunitně vedeného místního rozvoje. Místní akční skupina má jednu z následujících forem: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obecně prospěšná společnost zřízená podle zákona č. 248/1995 Sb. o obecně prospěšných společnostech,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spolek dle § 214-302 zákona č. 89/2012 Sb. občanský zákoník,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ústav dle § 402-418 zákona č. 89/2012 Sb., občanský zákoník,</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zájmové sdružení právnických osob vzniklé dle § 20f a násl. zákona č. 40/1964 Sb., občanský zákoník, ve znění pozdějších předpisů a vykonávající činnost podle § 3051 zákona č. 89/2012 Sb., občanského zákoníku.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7</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dirty="false"/>
          </a:p>
        </p:txBody>
      </p:sp>
    </p:spTree>
    <p:extLst>
      <p:ext uri="{BB962C8B-B14F-4D97-AF65-F5344CB8AC3E}">
        <p14:creationId xmlns:p14="http://schemas.microsoft.com/office/powerpoint/2010/main" val="27533110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dirty="false"/>
          </a:p>
        </p:txBody>
      </p:sp>
    </p:spTree>
    <p:extLst>
      <p:ext uri="{BB962C8B-B14F-4D97-AF65-F5344CB8AC3E}">
        <p14:creationId xmlns:p14="http://schemas.microsoft.com/office/powerpoint/2010/main" val="21570747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Relevantní pro aktivity typu A - </a:t>
            </a:r>
            <a:r>
              <a:rPr lang="cs-CZ" sz="1800" dirty="false">
                <a:effectLst/>
                <a:latin typeface="Arial" panose="020B0604020202020204" pitchFamily="34" charset="0"/>
                <a:ea typeface="Calibri" panose="020F0502020204030204" pitchFamily="34" charset="0"/>
              </a:rPr>
              <a:t>Poskytnutí sociální služby (v rozsahu základních činností dle zákona o sociálních službách pro příslušný druh sociální služby)</a:t>
            </a:r>
          </a:p>
          <a:p>
            <a:endParaRPr lang="cs-CZ" sz="1800" dirty="false">
              <a:effectLst/>
              <a:latin typeface="Arial" panose="020B0604020202020204" pitchFamily="34" charset="0"/>
            </a:endParaRPr>
          </a:p>
          <a:p>
            <a:pPr marL="342900" lvl="0" indent="-342900" algn="just">
              <a:spcBef>
                <a:spcPts val="600"/>
              </a:spcBef>
              <a:spcAft>
                <a:spcPts val="600"/>
              </a:spcAft>
              <a:buFont typeface="+mj-lt"/>
              <a:buAutoNum type="arabicPeriod"/>
              <a:tabLst>
                <a:tab pos="540385" algn="l"/>
              </a:tabLst>
            </a:pPr>
            <a:r>
              <a:rPr lang="cs-CZ" sz="1200" b="true" kern="0" dirty="false">
                <a:effectLst/>
                <a:latin typeface="Arial" panose="020B0604020202020204" pitchFamily="34" charset="0"/>
                <a:ea typeface="Times New Roman" panose="02020603050405020304" pitchFamily="18" charset="0"/>
                <a:cs typeface="Arial" panose="020B0604020202020204" pitchFamily="34" charset="0"/>
              </a:rPr>
              <a:t>Stanovení výše vyrovnávací platby </a:t>
            </a:r>
            <a:endParaRPr lang="cs-CZ" sz="1200" b="true" kern="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r>
              <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Výše vyrovnávací platby na poskytování sociální služby se stanovuje v souladu se článkem 5 Rozhodnutí č. 2012/21/EU. Výše vyrovnávací platby nepřesáhne rozsah nezbytný k pokrytí čistých nákladů vynaložených při plnění závazků veřejné služby. V rámci výzvy se nepřipouští zahrnutí přiměřeného zisku. </a:t>
            </a:r>
            <a:endParaRPr lang="cs-CZ" sz="12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gn="just">
              <a:spcBef>
                <a:spcPts val="600"/>
              </a:spcBef>
              <a:spcAft>
                <a:spcPts val="600"/>
              </a:spcAft>
            </a:pPr>
            <a:r>
              <a:rPr lang="cs-CZ" sz="1100" b="true" dirty="false">
                <a:solidFill>
                  <a:srgbClr val="000000"/>
                </a:solidFill>
                <a:effectLst/>
                <a:latin typeface="Arial" panose="020B0604020202020204" pitchFamily="34" charset="0"/>
                <a:ea typeface="Calibri" panose="020F0502020204030204" pitchFamily="34" charset="0"/>
              </a:rPr>
              <a:t>Výše vyrovnávací platby se vypočítává podle vzorce</a:t>
            </a:r>
            <a:r>
              <a:rPr lang="cs-CZ" sz="1100" dirty="false">
                <a:solidFill>
                  <a:srgbClr val="000000"/>
                </a:solidFill>
                <a:effectLst/>
                <a:latin typeface="Arial" panose="020B0604020202020204" pitchFamily="34" charset="0"/>
                <a:ea typeface="Calibri" panose="020F0502020204030204" pitchFamily="34" charset="0"/>
              </a:rPr>
              <a:t>:</a:t>
            </a:r>
            <a:endParaRPr lang="cs-CZ" sz="1200" dirty="false">
              <a:solidFill>
                <a:srgbClr val="000000"/>
              </a:solidFill>
              <a:effectLst/>
              <a:latin typeface="Calibri" panose="020F0502020204030204" pitchFamily="34" charset="0"/>
              <a:ea typeface="Calibri" panose="020F0502020204030204" pitchFamily="34" charset="0"/>
            </a:endParaRPr>
          </a:p>
          <a:p>
            <a:pPr marL="228600" algn="just">
              <a:spcBef>
                <a:spcPts val="600"/>
              </a:spcBef>
              <a:spcAft>
                <a:spcPts val="600"/>
              </a:spcAft>
            </a:pPr>
            <a:r>
              <a:rPr lang="cs-CZ" sz="1100" dirty="false">
                <a:solidFill>
                  <a:srgbClr val="000000"/>
                </a:solidFill>
                <a:effectLst/>
                <a:latin typeface="Arial" panose="020B0604020202020204" pitchFamily="34" charset="0"/>
                <a:ea typeface="Calibri" panose="020F0502020204030204" pitchFamily="34" charset="0"/>
              </a:rPr>
              <a:t>Vyrovnávací platba = náklady sociální služby mínus výnosy sociální služby </a:t>
            </a:r>
            <a:endParaRPr lang="cs-CZ" sz="1200" dirty="false">
              <a:solidFill>
                <a:srgbClr val="000000"/>
              </a:solidFill>
              <a:effectLst/>
              <a:latin typeface="Calibri" panose="020F0502020204030204" pitchFamily="34" charset="0"/>
              <a:ea typeface="Calibri" panose="020F0502020204030204" pitchFamily="34" charset="0"/>
            </a:endParaRPr>
          </a:p>
          <a:p>
            <a:pPr marL="342900" lvl="0" indent="-342900" algn="just">
              <a:spcBef>
                <a:spcPts val="600"/>
              </a:spcBef>
              <a:spcAft>
                <a:spcPts val="600"/>
              </a:spcAft>
              <a:buSzPts val="1100"/>
              <a:buFont typeface="Arial" panose="020B0604020202020204" pitchFamily="34" charset="0"/>
              <a:buAutoNum type="arabicParenBoth"/>
            </a:pPr>
            <a:r>
              <a:rPr lang="cs-CZ" sz="1100" b="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Náklady</a:t>
            </a:r>
            <a:r>
              <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k nimž se přihlíží, zahrnují veškeré náklady vzniklé při poskytování sociální služby, pokud tyto náklady souvisejí s poskytováním sociální služby v rozsahu jejích základních činností uvedených pro daný druh a formu sociální služby v zákoně o sociálních službách. </a:t>
            </a: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gn="just" defTabSz="914400" rtl="false" eaLnBrk="true" fontAlgn="auto" latinLnBrk="false" hangingPunct="true">
              <a:lnSpc>
                <a:spcPct val="100000"/>
              </a:lnSpc>
              <a:spcBef>
                <a:spcPts val="600"/>
              </a:spcBef>
              <a:spcAft>
                <a:spcPts val="600"/>
              </a:spcAft>
              <a:buClrTx/>
              <a:buSzPts val="1100"/>
              <a:buFont typeface="Arial" panose="020B0604020202020204" pitchFamily="34" charset="0"/>
              <a:buAutoNum type="arabicParenBoth"/>
              <a:tabLst/>
              <a:defRPr/>
            </a:pPr>
            <a:r>
              <a:rPr lang="cs-CZ" sz="1800" b="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Výnosy, k nimž se přihlíží</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zahrnují veškeré výnosy z poskytování sociální služby (úhrady od uživatelů sociálních služeb, samotné dotace MPSV, kraje, obcí a jiné veřejné zdroje, dotace v rámci projektů OPZ+ a jiných evropských fondů, příjmy z veřejných zakázek, popř. jiné příjmy nad rámec obvyklých výnosů). </a:t>
            </a:r>
            <a:endParaRPr lang="cs-CZ" sz="18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sz="1100" dirty="false">
              <a:solidFill>
                <a:srgbClr val="000000"/>
              </a:solidFill>
              <a:effectLst/>
              <a:latin typeface="Arial" panose="020B0604020202020204" pitchFamily="34" charset="0"/>
              <a:cs typeface="Times New Roman" panose="02020603050405020304" pitchFamily="18" charset="0"/>
            </a:endParaRPr>
          </a:p>
          <a:p>
            <a:pPr marL="342900" lvl="0" indent="-342900" algn="just">
              <a:spcBef>
                <a:spcPts val="600"/>
              </a:spcBef>
              <a:spcAft>
                <a:spcPts val="600"/>
              </a:spcAft>
              <a:buSzPts val="1100"/>
              <a:buFont typeface="Arial" panose="020B0604020202020204" pitchFamily="34" charset="0"/>
              <a:buAutoNum type="arabicParenBoth"/>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54</a:t>
            </a:fld>
            <a:endParaRPr lang="cs-CZ" dirty="false"/>
          </a:p>
        </p:txBody>
      </p:sp>
    </p:spTree>
    <p:extLst>
      <p:ext uri="{BB962C8B-B14F-4D97-AF65-F5344CB8AC3E}">
        <p14:creationId xmlns:p14="http://schemas.microsoft.com/office/powerpoint/2010/main" val="19804426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r>
              <a:rPr lang="cs-CZ" b="false" i="false" dirty="false">
                <a:solidFill>
                  <a:srgbClr val="333333"/>
                </a:solidFill>
                <a:effectLst/>
                <a:latin typeface="Trebuchet MS" panose="020B0603020202020204" pitchFamily="34" charset="0"/>
              </a:rPr>
              <a:t>Pro příjemce je relevantní MP Zakázky 2021-2027 MP-zadavani-zakazek-2021-2027.pdf.aspx (dotaceeu.cz), konkrétně bod 4.4: „</a:t>
            </a:r>
            <a:r>
              <a:rPr lang="cs-CZ" b="true" i="false" dirty="false">
                <a:solidFill>
                  <a:srgbClr val="333333"/>
                </a:solidFill>
                <a:effectLst/>
                <a:latin typeface="Trebuchet MS" panose="020B0603020202020204" pitchFamily="34" charset="0"/>
              </a:rPr>
              <a:t>Příjemci nejsou povinni postupy upravenými v tomto MP zadávat zakázky na ty způsobilé výdaje, pro které bude ze strany příslušného ŘO stanoveno financování pouze metodou zjednodušeného vykazování nákladů</a:t>
            </a:r>
            <a:r>
              <a:rPr lang="cs-CZ" b="false" i="false" dirty="false">
                <a:solidFill>
                  <a:srgbClr val="333333"/>
                </a:solidFill>
                <a:effectLst/>
                <a:latin typeface="Trebuchet MS" panose="020B0603020202020204" pitchFamily="34" charset="0"/>
              </a:rPr>
              <a:t>. </a:t>
            </a:r>
          </a:p>
          <a:p>
            <a:pPr algn="l"/>
            <a:endParaRPr lang="cs-CZ" b="false" i="false" dirty="false">
              <a:solidFill>
                <a:srgbClr val="333333"/>
              </a:solidFill>
              <a:effectLst/>
              <a:latin typeface="Trebuchet MS" panose="020B0603020202020204" pitchFamily="34" charset="0"/>
            </a:endParaRPr>
          </a:p>
          <a:p>
            <a:pPr algn="l"/>
            <a:r>
              <a:rPr lang="cs-CZ" b="false" i="false" dirty="false">
                <a:solidFill>
                  <a:srgbClr val="333333"/>
                </a:solidFill>
                <a:effectLst/>
                <a:latin typeface="Trebuchet MS" panose="020B0603020202020204" pitchFamily="34" charset="0"/>
              </a:rPr>
              <a:t>Současně platí, že je nutné dodržovat pravidla pro zadávání veřejných zakázek.“</a:t>
            </a:r>
          </a:p>
          <a:p>
            <a:pPr algn="l"/>
            <a:r>
              <a:rPr lang="cs-CZ" b="false" i="false" dirty="false">
                <a:solidFill>
                  <a:srgbClr val="333333"/>
                </a:solidFill>
                <a:effectLst/>
                <a:latin typeface="Trebuchet MS" panose="020B0603020202020204" pitchFamily="34" charset="0"/>
              </a:rPr>
              <a:t>Pro lepší představu tomuto odpovídá současná kapitola 20.5.1 Pravidel OPZ, konkrétně: „Postupuje-li zadavatel v souladu se zásadou transparentnosti, rovného zacházení a zákazu diskriminace a současně respektuje ceny v místě a čase obvyklé, nemusí u zakázek s přepokládanou hodnotou nižší než 2.000.000 Kč bez DPH v případě zakázky na dodávky a služby nebo 6.000.000 Kč bez DPH v případě zakázky na stavební práce, jejichž financování je plně hrazeno z prostředků poskytnutých na projekt v některém z režimů zjednodušeného vykazování výdajů, tj. jsou hrazeny z prostředků na nepřímé náklady, na výdaje hrazené z 40% paušální sazby, anebo na standardní stupnice jednotkových nákladů (tzv. jednotkové náklady) provádět výběrové/zadávací řízení. I v případě zadávání zakázky v režimu dle této kapitoly je zadavatel povinen zachovat zásady dle kap. 20.2.“</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dirty="false"/>
          </a:p>
        </p:txBody>
      </p:sp>
    </p:spTree>
    <p:extLst>
      <p:ext uri="{BB962C8B-B14F-4D97-AF65-F5344CB8AC3E}">
        <p14:creationId xmlns:p14="http://schemas.microsoft.com/office/powerpoint/2010/main" val="380462182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56</a:t>
            </a:fld>
            <a:endParaRPr lang="cs-CZ" dirty="false">
              <a:solidFill>
                <a:prstClr val="black"/>
              </a:solidFill>
            </a:endParaRPr>
          </a:p>
        </p:txBody>
      </p:sp>
    </p:spTree>
    <p:extLst>
      <p:ext uri="{BB962C8B-B14F-4D97-AF65-F5344CB8AC3E}">
        <p14:creationId xmlns:p14="http://schemas.microsoft.com/office/powerpoint/2010/main" val="9997375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58</a:t>
            </a:fld>
            <a:endParaRPr lang="cs-CZ" dirty="false">
              <a:solidFill>
                <a:prstClr val="black"/>
              </a:solidFill>
            </a:endParaRPr>
          </a:p>
        </p:txBody>
      </p:sp>
    </p:spTree>
    <p:extLst>
      <p:ext uri="{BB962C8B-B14F-4D97-AF65-F5344CB8AC3E}">
        <p14:creationId xmlns:p14="http://schemas.microsoft.com/office/powerpoint/2010/main" val="901300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b="false" i="false" u="none" strike="noStrike" baseline="0" dirty="false">
                <a:solidFill>
                  <a:srgbClr val="002060"/>
                </a:solidFill>
                <a:latin typeface="Arial" panose="020B0604020202020204" pitchFamily="34" charset="0"/>
              </a:rPr>
              <a:t>Podmínky oprávněnosti žadatele jsou posuzovány během hodnocení a výběru projektů a musí být splněny k datu podání žádosti o podporu.</a:t>
            </a:r>
          </a:p>
          <a:p>
            <a:endParaRPr lang="cs-CZ" dirty="false"/>
          </a:p>
          <a:p>
            <a:r>
              <a:rPr lang="cs-CZ" dirty="false"/>
              <a:t>K bodu č. 3 (insolvence, dluhy, pokuty apod), se žadatelé vyjadřují v rámci čestného prohlášení v žádosti o podporu, přičemž splnění potvrzují jak za sebe, tak za případné partnery s finančním příspěvkem.</a:t>
            </a:r>
          </a:p>
          <a:p>
            <a:endParaRPr lang="cs-CZ" dirty="false"/>
          </a:p>
          <a:p>
            <a:r>
              <a:rPr lang="cs-CZ" dirty="false"/>
              <a:t>Potenciální žadatelé a jejich partneři s finančním příspěvkem3 nejsou oprávněni účastnit se výzvy nebo získat podporu, pokud:  jsou v likvidaci, v úpadku, hrozícím úpadku či je proti nim vedeno insolvenční řízení ve smyslu zákona č. 182/2006 Sb., o úpadku a způsobech jeho řešení (insolvenční zákon);  mají v evidenci daní zachyceny daňové nedoplatky nebo mají nedoplatek na pojistném nebo na penále na veřejné zdravotní pojištění nebo na sociálním zabezpečení nebo příspěvku na státní politiku zaměstnanosti4 ;  na ně byl vydán inkasní příkaz po předcházejícím rozhodnutí Evropské komise prohlašujícím, že poskytnutá podpora je protiprávní a neslučitelná se společným trhem;  jim byla v posledních 3 letech pravomocně uložena pokuta za umožnění výkonu nelegální práce podle § 5 písm. e) zákona č. 435/2004 Sb., o zaměstnanosti, ve znění pozdějších předpisů;  jsou obchodní společností, ve které veřejný funkcionář uvedený v § 2 odst. 1 písm. c) zákona č. 159/2006 Sb., o střetu zájmů, nebo jím ovládaná osoba vlastní podíl představující alespoň 25 % účasti společníka v obchodní společnosti, a to i v případě, kdy je obchodní společnost ve svěřenském fondu, jehož zakladatelem, správcem, obmyšleným nebo jinou osobou ve smyslu zákona č. 37/2021 Sb., o evidenci skutečných majitelů, je veřejný funkcionář uvedený v § 2 odst. 1 písm. c) zákona č. 159/2006 Sb., o střetu zájmů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dirty="false"/>
          </a:p>
        </p:txBody>
      </p:sp>
    </p:spTree>
    <p:extLst>
      <p:ext uri="{BB962C8B-B14F-4D97-AF65-F5344CB8AC3E}">
        <p14:creationId xmlns:p14="http://schemas.microsoft.com/office/powerpoint/2010/main" val="1828817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t>Pro posouzení velikosti obce je rozhodný počet obyvatel k poslednímu dni roku předcházejícího předložení žádosti o podporu</a:t>
            </a:r>
          </a:p>
          <a:p>
            <a:endParaRPr lang="cs-CZ" sz="1800" dirty="false"/>
          </a:p>
          <a:p>
            <a:r>
              <a:rPr lang="cs-CZ" sz="1800" dirty="false"/>
              <a:t>I v případě projektů, v nichž jsou zapojeny další subjekty (a to v roli partnerů nebo mimo partnerství), je rozhodující pouze příjemce podpory, tj. minimální podíl příjemce a případný příspěvek státního rozpočtu se určuje vždy dle příjemce podpory.</a:t>
            </a:r>
          </a:p>
          <a:p>
            <a:pPr algn="just">
              <a:lnSpc>
                <a:spcPct val="107000"/>
              </a:lnSpc>
              <a:spcAft>
                <a:spcPts val="800"/>
              </a:spcAft>
            </a:pPr>
            <a:endParaRPr lang="cs-CZ" sz="1800" i="true"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Kvůli zpracování žádosti o podporu v elektronickém formuláři v IS KP21+ je nutné stanovit:</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5 %, podíl žadatele pro část projektu spadající do kategorie „přechodových regionů“ činí 5 %, podíl žadatele pro část projektu spadající do kategorie „více rozvinutých regionů“ činí 5 %.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10 %, podíl žadatele pro část projektu spadající do kategorie „přechodových regionů“ činí 10 %, podíl žadatele pro část projektu spadající do kategorie „více rozvinutých regionů“ činí 10 %.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i="true"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Times New Roman" panose="02020603050405020304" pitchFamily="18" charset="0"/>
              </a:rPr>
              <a:t>Podíl žadatele pro část projektu spadající do kategorie „méně rozvinutých regionů“ činí 15 %, podíl žadatele pro část projektu spadající do kategorie „přechodových regionů“ činí 30 %, podíl žadatele pro část projektu spadající do kategorie „více rozvinutých regionů“ činí 60 %.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a:p>
            <a:endParaRPr lang="cs-CZ" sz="1800" dirty="false"/>
          </a:p>
          <a:p>
            <a:r>
              <a:rPr lang="cs-CZ" sz="1800" dirty="false"/>
              <a:t>Výzvy k předkládání žádostí o podporu jsou v OPZ+ standardně vyhlašovány se zahrnutím prostředků ze všech tří kategorií regionů, přičemž vzájemný poměr prostředků jednotlivých kategorií regionů je pevně dán na úrovni priority. Od tohoto poměru se odvíjí vyčíslení maximální míry zapojení ESF+ do financování těchto projektů. Nicméně v průběhu realizace projektů nejsou tyto poměry pro příjemce podpory žádným způsobem omezující, na úrovni příjemce se žádný rozpad mezi kategorie regionů nezaznamenává.</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1008260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 méně rozvinuté regiony, přechodové regiony, více rozvinuté regiony</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 nutné vyplnit dle Pokynů pro vyplnění žádosti (str. 51) bez ohledu na konkrétní aktivity</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dirty="false"/>
          </a:p>
        </p:txBody>
      </p:sp>
    </p:spTree>
    <p:extLst>
      <p:ext uri="{BB962C8B-B14F-4D97-AF65-F5344CB8AC3E}">
        <p14:creationId xmlns:p14="http://schemas.microsoft.com/office/powerpoint/2010/main" val="490037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Bef>
                <a:spcPts val="300"/>
              </a:spcBef>
              <a:spcAft>
                <a:spcPts val="300"/>
              </a:spcAft>
            </a:pPr>
            <a:r>
              <a:rPr lang="cs-CZ" sz="1100" dirty="false">
                <a:effectLst/>
                <a:latin typeface="Arial" panose="020B0604020202020204" pitchFamily="34" charset="0"/>
                <a:ea typeface="Calibri" panose="020F0502020204030204" pitchFamily="34" charset="0"/>
                <a:cs typeface="Arial" panose="020B0604020202020204" pitchFamily="34" charset="0"/>
              </a:rPr>
              <a:t>Omezení pro partnerství u územně samosprávných celků a jimi zřizovaných organizací:</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Calibri" panose="020F0502020204030204" pitchFamily="34" charset="0"/>
                <a:cs typeface="Arial" panose="020B0604020202020204" pitchFamily="34" charset="0"/>
              </a:rPr>
              <a:t>Územní samosprávné celky a jimi zřizované organizace mohou být partnery s finančním příspěvkem pouze v projektech, kde vzájemný vztah příjemce a daného partnera umožňuje poskytování prostředků z rozpočtu příjemce do rozpočtu partnera v souladu s platnými právními předpisy, zejména zákonem č. 250/2000 Sb., o rozpočtových pravidlech územních rozpočtů.</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Calibri" panose="020F0502020204030204" pitchFamily="34" charset="0"/>
                <a:cs typeface="Arial" panose="020B0604020202020204" pitchFamily="34" charset="0"/>
              </a:rPr>
              <a:t>Příspěvková organizace územně samosprávného celku nemůže být partnerem s finančním příspěvkem, pokud by se nejednalo o předmět činnosti definovaný v její zřizovací listině. </a:t>
            </a:r>
          </a:p>
          <a:p>
            <a:pPr marL="742950" lvl="1" indent="-285750" algn="just">
              <a:spcBef>
                <a:spcPts val="300"/>
              </a:spcBef>
              <a:spcAft>
                <a:spcPts val="300"/>
              </a:spcAft>
              <a:buClr>
                <a:srgbClr val="4472C4"/>
              </a:buClr>
              <a:buSzPts val="1100"/>
              <a:buFont typeface="Wingdings 2" panose="05020102010507070707" pitchFamily="18" charset="2"/>
              <a:buChar char=""/>
              <a:tabLst>
                <a:tab pos="504190" algn="l"/>
              </a:tabLst>
            </a:pPr>
            <a:r>
              <a:rPr lang="cs-CZ" sz="1800" dirty="false">
                <a:effectLst/>
                <a:latin typeface="Arial" panose="020B0604020202020204" pitchFamily="34" charset="0"/>
                <a:ea typeface="Calibri" panose="020F0502020204030204" pitchFamily="34" charset="0"/>
              </a:rPr>
              <a:t>Příspěvkové organizace územně samosprávného celku nemohou mít za partnera s finančním příspěvkem svého zřizovatele</a:t>
            </a:r>
            <a:endParaRPr lang="cs-CZ" sz="11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dirty="false"/>
          </a:p>
          <a:p>
            <a:endParaRPr lang="cs-CZ" dirty="false"/>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dirty="false"/>
          </a:p>
        </p:txBody>
      </p:sp>
    </p:spTree>
    <p:extLst>
      <p:ext uri="{BB962C8B-B14F-4D97-AF65-F5344CB8AC3E}">
        <p14:creationId xmlns:p14="http://schemas.microsoft.com/office/powerpoint/2010/main" val="553941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Pokud bude v projektu zapojen partner s finančním příspěvkem je povinnou přílohou žádosti o podporu příloha </a:t>
            </a:r>
            <a:r>
              <a:rPr lang="cs-CZ" sz="1200" dirty="false">
                <a:solidFill>
                  <a:srgbClr val="FF0000"/>
                </a:solidFill>
              </a:rPr>
              <a:t>Žadatel a partneři s finančním příspěvkem v projektu</a:t>
            </a:r>
          </a:p>
          <a:p>
            <a:r>
              <a:rPr lang="cs-CZ" sz="1200" dirty="false"/>
              <a:t>Vzor partnerské smlouvy bude zveřejněn na stránce esfcr.cz </a:t>
            </a:r>
          </a:p>
          <a:p>
            <a:r>
              <a:rPr lang="cs-CZ" sz="1200" dirty="false"/>
              <a:t>Kap. 13.2 Obecné části pravidel Smlouva o partnerství.  Zapojení partnera s finančním příspěvkem vyžaduje, aby se tento partner zavázal k plnění povinností, jako je např. povinnost součinnosti při kontrole jeho podílu na realizaci projektu. Přesný výčet těchto povinností upravuje právní akt, na jehož základě je příjemci na projekt poskytována podpora. Závazek partnera může být zakotven buď ve smlouvě o partnerství zavřené mezi příjemcem a partnerem, nebo může mít podobu jednostranného prohlášení partnera či jinou závaznou formu (např. rozhodnutí o poskytnutí dotace směrem od příjemce k partnerovi). Dále v textu je pro všechny tyto formy používán pojem „smlouva o partnerství“. Smlouva o partnerství může dle povahy vztahu mezi příjemcem a partnerem/partnery upravovat postavení jednotlivých partnerů, jejich úlohy a odpovědnosti, způsob jejich zapojení do rozhodování o projektu, a také jejich vzájemná práva a povinnosti při realizaci projektu, včetně odpovědnosti za porušení této smlouvy. Role partnera, včetně podílu na konkrétních aktivitách projektu, popř. části prostředků podpory z OPZ+, se nesmí zásadním způsobem lišit od popisu projektu obsaženého v právním aktu o poskytnutí podpory. Pokud se na projektu podílí více partnerů, může být využito smlouvy vícestranné (mezi příjemcem a všemi jeho partnery), příp. je možné uzavřít uzavírat smlouvy dvoustranné mezi příjemcem a jeho partnerem. V případě zapojení partnera bez finančního příspěvku pravidla OPZ+ nevyžadují smluvně/prohlášením zakotvit závazky partnera týkající se realizace projektu, pokud konkrétní výzva k předkládání žádostí o podporu nestanoví jinak. </a:t>
            </a:r>
          </a:p>
          <a:p>
            <a:r>
              <a:rPr lang="cs-CZ" sz="1200" dirty="false"/>
              <a:t>Smlouvy, které musí být dle pravidel OPZ+ a příslušné výzvy uzavřeny v písemné podobě, má příjemce povinnost uzavřít tak, aby kopie těchto smluv mohl přiložit k první zprávě o realizaci projektu, kterou má dle právního aktu o poskytnutí podpory povinnost předložit.</a:t>
            </a:r>
          </a:p>
          <a:p>
            <a:br>
              <a:rPr lang="cs-CZ" sz="1200" dirty="false"/>
            </a:br>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dirty="false">
              <a:solidFill>
                <a:srgbClr val="FF0000"/>
              </a:solidFill>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dirty="false"/>
          </a:p>
        </p:txBody>
      </p:sp>
    </p:spTree>
    <p:extLst>
      <p:ext uri="{BB962C8B-B14F-4D97-AF65-F5344CB8AC3E}">
        <p14:creationId xmlns:p14="http://schemas.microsoft.com/office/powerpoint/2010/main" val="2471525692"/>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4.png" Type="http://schemas.openxmlformats.org/officeDocument/2006/relationships/image" Id="rId3"/>
    <Relationship Target="../media/image3.png" Type="http://schemas.openxmlformats.org/officeDocument/2006/relationships/image" Id="rId2"/>
    <Relationship Target="../slideLayouts/slideLayout1.xml" Type="http://schemas.openxmlformats.org/officeDocument/2006/relationships/slideLayout" Id="rId1"/>
    <Relationship Target="../media/image5.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Mode="External" Target="https://www.esfcr.cz/formulare-a-pokyny-potrebne-v-ramci-pripravy-zadosti-o-podporu-opz-plus" Type="http://schemas.openxmlformats.org/officeDocument/2006/relationships/hyperlink" Id="rId3"/>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1.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7.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6.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7.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7.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7.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6.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7.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7.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7.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7.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7.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7.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7.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7.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7.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7.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7.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7.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1.xml" Type="http://schemas.openxmlformats.org/officeDocument/2006/relationships/slideLayout" Id="rId1"/>
</Relationships>

</file>

<file path=ppt/slides/_rels/slide3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diagrams/data1.xml" Type="http://schemas.openxmlformats.org/officeDocument/2006/relationships/diagramData" Id="rId3"/>
    <Relationship Target="../diagrams/drawing1.xml" Type="http://schemas.microsoft.com/office/2007/relationships/diagramDrawing" Id="rId7"/>
    <Relationship Target="../notesSlides/notesSlide32.xml" Type="http://schemas.openxmlformats.org/officeDocument/2006/relationships/notesSlide" Id="rId2"/>
    <Relationship Target="../slideLayouts/slideLayout4.xml" Type="http://schemas.openxmlformats.org/officeDocument/2006/relationships/slideLayout" Id="rId1"/>
    <Relationship Target="../diagrams/colors1.xml" Type="http://schemas.openxmlformats.org/officeDocument/2006/relationships/diagramColors" Id="rId6"/>
    <Relationship Target="../diagrams/quickStyle1.xml" Type="http://schemas.openxmlformats.org/officeDocument/2006/relationships/diagramQuickStyle" Id="rId5"/>
    <Relationship Target="../diagrams/layout1.xml" Type="http://schemas.openxmlformats.org/officeDocument/2006/relationships/diagramLayout" Id="rId4"/>
</Relationships>

</file>

<file path=ppt/slides/_rels/slide38.xml.rels><?xml version="1.0" encoding="UTF-8" standalone="yes"?>
<Relationships xmlns="http://schemas.openxmlformats.org/package/2006/relationships">
    <Relationship Target="../diagrams/data2.xml" Type="http://schemas.openxmlformats.org/officeDocument/2006/relationships/diagramData" Id="rId3"/>
    <Relationship Target="../diagrams/drawing2.xml" Type="http://schemas.microsoft.com/office/2007/relationships/diagramDrawing" Id="rId7"/>
    <Relationship Target="../notesSlides/notesSlide33.xml" Type="http://schemas.openxmlformats.org/officeDocument/2006/relationships/notesSlide" Id="rId2"/>
    <Relationship Target="../slideLayouts/slideLayout3.xml" Type="http://schemas.openxmlformats.org/officeDocument/2006/relationships/slideLayout" Id="rId1"/>
    <Relationship Target="../diagrams/colors2.xml" Type="http://schemas.openxmlformats.org/officeDocument/2006/relationships/diagramColors" Id="rId6"/>
    <Relationship Target="../diagrams/quickStyle2.xml" Type="http://schemas.openxmlformats.org/officeDocument/2006/relationships/diagramQuickStyle" Id="rId5"/>
    <Relationship Target="../diagrams/layout2.xml" Type="http://schemas.openxmlformats.org/officeDocument/2006/relationships/diagramLayout" Id="rId4"/>
</Relationships>

</file>

<file path=ppt/slides/_rels/slide3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2"/>
    <Relationship Target="../slideLayouts/slideLayout3.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Mode="External" Target="https://www.esfcr.cz/formulare-a-pokyny-pro-uzavreni-pravniho-aktu-a-vzory-pravnich-aktu-opz-plus" Type="http://schemas.openxmlformats.org/officeDocument/2006/relationships/hyperlink" Id="rId2"/>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1.xml" Type="http://schemas.openxmlformats.org/officeDocument/2006/relationships/slideLayout" Id="rId1"/>
</Relationships>

</file>

<file path=ppt/slides/_rels/slide4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48.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1.xml" Type="http://schemas.openxmlformats.org/officeDocument/2006/relationships/slideLayout" Id="rId1"/>
</Relationships>

</file>

<file path=ppt/slides/_rels/slide49.xml.rels><?xml version="1.0" encoding="UTF-8" standalone="yes"?>
<Relationships xmlns="http://schemas.openxmlformats.org/package/2006/relationships">
    <Relationship Target="#_ftnref1" Type="http://schemas.openxmlformats.org/officeDocument/2006/relationships/hyperlink" Id="rId3"/>
    <Relationship Target="../notesSlides/notesSlide37.xml" Type="http://schemas.openxmlformats.org/officeDocument/2006/relationships/notesSlide" Id="rId2"/>
    <Relationship Target="../slideLayouts/slideLayout2.xml" Type="http://schemas.openxmlformats.org/officeDocument/2006/relationships/slideLayout" Id="rId1"/>
    <Relationship Target="#_ftnref2" Type="http://schemas.openxmlformats.org/officeDocument/2006/relationships/hyperlink" Id="rId4"/>
</Relationships>

</file>

<file path=ppt/slides/_rels/slide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Mode="External" Target="https://www.esfcr.cz/pravidla-pro-zadatele-a-prijemce-opz-plus/-/dokument/18068507" Type="http://schemas.openxmlformats.org/officeDocument/2006/relationships/hyperlink" Id="rId3"/>
    <Relationship Target="../notesSlides/notesSlide38.xml" Type="http://schemas.openxmlformats.org/officeDocument/2006/relationships/notesSlide" Id="rId2"/>
    <Relationship Target="../slideLayouts/slideLayout2.xml" Type="http://schemas.openxmlformats.org/officeDocument/2006/relationships/slideLayout" Id="rId1"/>
</Relationships>

</file>

<file path=ppt/slides/_rels/slide51.xml.rels><?xml version="1.0" encoding="UTF-8" standalone="yes"?>
<Relationships xmlns="http://schemas.openxmlformats.org/package/2006/relationships">
    <Relationship Target="../notesSlides/notesSlide39.xml" Type="http://schemas.openxmlformats.org/officeDocument/2006/relationships/notesSlide" Id="rId3"/>
    <Relationship Target="../slideLayouts/slideLayout2.xml" Type="http://schemas.openxmlformats.org/officeDocument/2006/relationships/slideLayout" Id="rId2"/>
    <Relationship Target="../drawings/vmlDrawing1.vml" Type="http://schemas.openxmlformats.org/officeDocument/2006/relationships/vmlDrawing" Id="rId1"/>
    <Relationship Target="../media/image7.wmf" Type="http://schemas.openxmlformats.org/officeDocument/2006/relationships/image" Id="rId5"/>
    <Relationship Target="../embeddings/Microsoft_Excel_Worksheet.xlsx" Type="http://schemas.openxmlformats.org/officeDocument/2006/relationships/package" Id="rId4"/>
</Relationships>

</file>

<file path=ppt/slides/_rels/slide52.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3.xml.rels><?xml version="1.0" encoding="UTF-8" standalone="yes"?>
<Relationships xmlns="http://schemas.openxmlformats.org/package/2006/relationships">
    <Relationship Target="../notesSlides/notesSlide41.xml" Type="http://schemas.openxmlformats.org/officeDocument/2006/relationships/notesSlide" Id="rId2"/>
    <Relationship Target="../slideLayouts/slideLayout2.xml" Type="http://schemas.openxmlformats.org/officeDocument/2006/relationships/slideLayout" Id="rId1"/>
</Relationships>

</file>

<file path=ppt/slides/_rels/slide54.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2.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43.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notesSlides/notesSlide44.xml" Type="http://schemas.openxmlformats.org/officeDocument/2006/relationships/notesSlide" Id="rId2"/>
    <Relationship Target="../slideLayouts/slideLayout1.xml" Type="http://schemas.openxmlformats.org/officeDocument/2006/relationships/slideLayout" Id="rId1"/>
</Relationships>

</file>

<file path=ppt/slides/_rels/slide57.xml.rels><?xml version="1.0" encoding="UTF-8" standalone="yes"?>
<Relationships xmlns="http://schemas.openxmlformats.org/package/2006/relationships">
    <Relationship TargetMode="External" Target="https://iskp21.mssf.cz/" Type="http://schemas.openxmlformats.org/officeDocument/2006/relationships/hyperlink" Id="rId3"/>
    <Relationship TargetMode="External" Target="https://www.esfcr.cz/formulare-a-pokyny-potrebne-v-ramci-pripravy-zadosti-o-podporu-opz-plus/-/dokument/18398046" Type="http://schemas.openxmlformats.org/officeDocument/2006/relationships/hyperlink" Id="rId2"/>
    <Relationship Target="../slideLayouts/slideLayout2.xml" Type="http://schemas.openxmlformats.org/officeDocument/2006/relationships/slideLayout" Id="rId1"/>
</Relationships>

</file>

<file path=ppt/slides/_rels/slide58.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1.xml" Type="http://schemas.openxmlformats.org/officeDocument/2006/relationships/slideLayout" Id="rId1"/>
</Relationships>

</file>

<file path=ppt/slides/_rels/slide59.xml.rels><?xml version="1.0" encoding="UTF-8" standalone="yes"?>
<Relationships xmlns="http://schemas.openxmlformats.org/package/2006/relationships">
    <Relationship TargetMode="External" Target="https://www.esfcr.cz/pravidla-pro-zadatele-a-prijemce-opz-plus/-/dokument/18479961" Type="http://schemas.openxmlformats.org/officeDocument/2006/relationships/hyperlink" Id="rId8"/>
    <Relationship TargetMode="External" Target="http://www.esfcr.cz/" Type="http://schemas.openxmlformats.org/officeDocument/2006/relationships/hyperlink" Id="rId3"/>
    <Relationship TargetMode="External" Target="https://www.esfcr.cz/formulare-a-pokyny-potrebne-v-ramci-pripravy-zadosti-o-podporu-opz-plus" Type="http://schemas.openxmlformats.org/officeDocument/2006/relationships/hyperlink" Id="rId7"/>
    <Relationship TargetMode="External" Target="https://www.esfcr.cz/vyzva-099-opz-plus" Type="http://schemas.openxmlformats.org/officeDocument/2006/relationships/hyperlink" Id="rId2"/>
    <Relationship Target="../slideLayouts/slideLayout2.xml" Type="http://schemas.openxmlformats.org/officeDocument/2006/relationships/slideLayout" Id="rId1"/>
    <Relationship TargetMode="External" Target="https://www.esfcr.cz/sablony-a-vzory-pro-vizualni-identitu-opz-plus" Type="http://schemas.openxmlformats.org/officeDocument/2006/relationships/hyperlink" Id="rId6"/>
    <Relationship TargetMode="External" Target="https://www.esfcr.cz/monitorovani-podporenych-osob-opz-plus" Type="http://schemas.openxmlformats.org/officeDocument/2006/relationships/hyperlink" Id="rId5"/>
    <Relationship TargetMode="External" Target="https://www.esfcr.cz/pravidla-pro-zadatele-a-prijemce-opz-plus" Type="http://schemas.openxmlformats.org/officeDocument/2006/relationships/hyperlink" Id="rId4"/>
</Relationships>

</file>

<file path=ppt/slides/_rels/slide6.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9974" y="1736880"/>
            <a:ext cx="7272000" cy="1224000"/>
          </a:xfrm>
        </p:spPr>
        <p:txBody>
          <a:bodyPr/>
          <a:lstStyle/>
          <a:p>
            <a:r>
              <a:rPr lang="cs-CZ" sz="3400" dirty="false"/>
              <a:t>Seminář pro žadatele výzvy č. 03_22_099 </a:t>
            </a:r>
            <a:br>
              <a:rPr lang="cs-CZ" sz="3400" dirty="false"/>
            </a:br>
            <a:r>
              <a:rPr lang="cs-CZ" sz="3400" dirty="false"/>
              <a:t>Služby na podporu sociálního začleňování osob z Ukrajiny </a:t>
            </a:r>
          </a:p>
        </p:txBody>
      </p:sp>
      <p:sp>
        <p:nvSpPr>
          <p:cNvPr id="6" name="Zástupný symbol pro text 5"/>
          <p:cNvSpPr>
            <a:spLocks noGrp="true"/>
          </p:cNvSpPr>
          <p:nvPr>
            <p:ph type="body" sz="quarter" idx="13"/>
          </p:nvPr>
        </p:nvSpPr>
        <p:spPr>
          <a:xfrm>
            <a:off x="1475656" y="4509120"/>
            <a:ext cx="7272000" cy="540000"/>
          </a:xfrm>
        </p:spPr>
        <p:txBody>
          <a:bodyPr/>
          <a:lstStyle/>
          <a:p>
            <a:r>
              <a:rPr lang="cs-CZ" dirty="false"/>
              <a:t>Oddělení 875 – Oddělení projektů CLLD a ITI</a:t>
            </a:r>
          </a:p>
        </p:txBody>
      </p:sp>
      <p:sp>
        <p:nvSpPr>
          <p:cNvPr id="7" name="Zástupný symbol pro text 6"/>
          <p:cNvSpPr>
            <a:spLocks noGrp="true"/>
          </p:cNvSpPr>
          <p:nvPr>
            <p:ph type="body" sz="quarter" idx="14"/>
          </p:nvPr>
        </p:nvSpPr>
        <p:spPr>
          <a:xfrm>
            <a:off x="1543785" y="5405085"/>
            <a:ext cx="7272000" cy="540000"/>
          </a:xfrm>
        </p:spPr>
        <p:txBody>
          <a:bodyPr/>
          <a:lstStyle/>
          <a:p>
            <a:r>
              <a:rPr lang="cs-CZ" dirty="false"/>
              <a:t>17. 10. 2022, online </a:t>
            </a:r>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401724"/>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5405085"/>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119C52-D164-47D9-BCED-EBB6AB2658AE}"/>
              </a:ext>
            </a:extLst>
          </p:cNvPr>
          <p:cNvSpPr>
            <a:spLocks noGrp="true"/>
          </p:cNvSpPr>
          <p:nvPr>
            <p:ph type="title"/>
          </p:nvPr>
        </p:nvSpPr>
        <p:spPr/>
        <p:txBody>
          <a:bodyPr/>
          <a:lstStyle/>
          <a:p>
            <a:r>
              <a:rPr lang="pl-PL" sz="3200" dirty="false"/>
              <a:t>Představení výzvy</a:t>
            </a:r>
            <a:endParaRPr lang="cs-CZ" dirty="false"/>
          </a:p>
        </p:txBody>
      </p:sp>
      <p:sp>
        <p:nvSpPr>
          <p:cNvPr id="3" name="Zástupný obsah 2">
            <a:extLst>
              <a:ext uri="{FF2B5EF4-FFF2-40B4-BE49-F238E27FC236}">
                <a16:creationId xmlns:a16="http://schemas.microsoft.com/office/drawing/2014/main" id="{89728CAC-FADB-4A0F-8CD4-A662E4D12655}"/>
              </a:ext>
            </a:extLst>
          </p:cNvPr>
          <p:cNvSpPr>
            <a:spLocks noGrp="true"/>
          </p:cNvSpPr>
          <p:nvPr>
            <p:ph idx="1"/>
          </p:nvPr>
        </p:nvSpPr>
        <p:spPr>
          <a:xfrm>
            <a:off x="540000" y="1484784"/>
            <a:ext cx="8064000" cy="5031216"/>
          </a:xfrm>
        </p:spPr>
        <p:txBody>
          <a:bodyPr/>
          <a:lstStyle/>
          <a:p>
            <a:pPr marL="0" indent="0">
              <a:lnSpc>
                <a:spcPts val="2000"/>
              </a:lnSpc>
              <a:buNone/>
            </a:pPr>
            <a:r>
              <a:rPr lang="cs-CZ" sz="1800" b="true" dirty="false"/>
              <a:t>IS KP21+ vyžaduje vyplnění tří údajů vlastního spolufinancování, a to konkrétně za každou kategorii regionu (méně rozvinuté regiony, přechodové regiony, více rozvinuté regiony)</a:t>
            </a:r>
          </a:p>
          <a:p>
            <a:r>
              <a:rPr lang="cs-CZ" sz="1800" b="true" dirty="false"/>
              <a:t>Žadatel stanoveno vlastní spolufinancování ve výši 5 % </a:t>
            </a:r>
            <a:r>
              <a:rPr lang="cs-CZ" sz="1800" dirty="false"/>
              <a:t>- v žádosti o podporu uvede žadatel % vlastního spolufinancování u všech tří kategorií regionů ve výši 5 %. </a:t>
            </a:r>
          </a:p>
          <a:p>
            <a:r>
              <a:rPr lang="cs-CZ" sz="1800" b="true" dirty="false"/>
              <a:t>Žadatel stanoveno vlastní spolufinancování ve výši 10 </a:t>
            </a:r>
            <a:r>
              <a:rPr lang="cs-CZ" sz="1800" dirty="false"/>
              <a:t>% - v žádosti o podporu uvede žadatel % vlastního spolufinancování u všech tří kategorií regionů ve výši 10 %. </a:t>
            </a:r>
          </a:p>
          <a:p>
            <a:r>
              <a:rPr lang="cs-CZ" sz="1800" b="true" dirty="false"/>
              <a:t>Žadatel stanoveno vlastní spolufinancování ve výši celého národního podílu - </a:t>
            </a:r>
            <a:r>
              <a:rPr lang="cs-CZ" sz="1800" dirty="false"/>
              <a:t>v žádosti o podporu uvede žadatel % vlastního spolufinancování v kategorii méně rozvinutých regionů ve výši 15 %, v kategorii přechodových regionů ve výši 30 % a v kategorii více rozvinutých regionů ve výši 60 %.</a:t>
            </a:r>
          </a:p>
          <a:p>
            <a:endParaRPr lang="cs-CZ" dirty="false"/>
          </a:p>
        </p:txBody>
      </p:sp>
      <p:sp>
        <p:nvSpPr>
          <p:cNvPr id="4" name="Zástupný symbol pro číslo snímku 3">
            <a:extLst>
              <a:ext uri="{FF2B5EF4-FFF2-40B4-BE49-F238E27FC236}">
                <a16:creationId xmlns:a16="http://schemas.microsoft.com/office/drawing/2014/main" id="{8CCE4667-5041-4758-8536-DFD0A826926D}"/>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2459719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0BB934-BA69-413D-9989-EC00F52F1A7E}"/>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1C6E704A-A818-425C-A707-5A9F5F302D98}"/>
              </a:ext>
            </a:extLst>
          </p:cNvPr>
          <p:cNvSpPr>
            <a:spLocks noGrp="true"/>
          </p:cNvSpPr>
          <p:nvPr>
            <p:ph idx="1"/>
          </p:nvPr>
        </p:nvSpPr>
        <p:spPr>
          <a:xfrm>
            <a:off x="360000" y="1340768"/>
            <a:ext cx="8244000" cy="4779232"/>
          </a:xfrm>
        </p:spPr>
        <p:txBody>
          <a:bodyPr/>
          <a:lstStyle/>
          <a:p>
            <a:pPr algn="just"/>
            <a:endParaRPr lang="cs-CZ" sz="2000" dirty="false"/>
          </a:p>
          <a:p>
            <a:pPr algn="just"/>
            <a:r>
              <a:rPr lang="cs-CZ" sz="2000" dirty="false"/>
              <a:t>oprávněnými partnery jsou partneři s finančním příspěvkem i partneři bez finančního příspěvku</a:t>
            </a:r>
          </a:p>
          <a:p>
            <a:pPr marL="0" indent="0" algn="just">
              <a:buNone/>
            </a:pPr>
            <a:endParaRPr lang="cs-CZ" sz="2000" dirty="false"/>
          </a:p>
          <a:p>
            <a:pPr algn="just"/>
            <a:r>
              <a:rPr lang="cs-CZ" sz="2000" dirty="false"/>
              <a:t>Parter s finančním příspěvkem - existence min. 3 roky před datem vyhlášení výzvy, může realizovat veškeré aktivity</a:t>
            </a:r>
          </a:p>
          <a:p>
            <a:pPr marL="0" indent="0" algn="just">
              <a:buNone/>
            </a:pPr>
            <a:endParaRPr lang="cs-CZ" sz="2000" dirty="false"/>
          </a:p>
          <a:p>
            <a:pPr algn="just"/>
            <a:r>
              <a:rPr lang="cs-CZ" sz="2000" dirty="false">
                <a:ea typeface="Calibri" panose="020F0502020204030204" pitchFamily="34" charset="0"/>
              </a:rPr>
              <a:t>p</a:t>
            </a:r>
            <a:r>
              <a:rPr lang="cs-CZ" sz="2000" dirty="false">
                <a:effectLst/>
                <a:ea typeface="Calibri" panose="020F0502020204030204" pitchFamily="34" charset="0"/>
              </a:rPr>
              <a:t>říjemce</a:t>
            </a:r>
            <a:r>
              <a:rPr lang="cs-CZ" sz="2000" b="true" dirty="false">
                <a:effectLst/>
                <a:ea typeface="Calibri" panose="020F0502020204030204" pitchFamily="34" charset="0"/>
              </a:rPr>
              <a:t> </a:t>
            </a:r>
            <a:r>
              <a:rPr lang="cs-CZ" sz="2000" dirty="false">
                <a:effectLst/>
                <a:ea typeface="Calibri" panose="020F0502020204030204" pitchFamily="34" charset="0"/>
              </a:rPr>
              <a:t>v projektu realizovaném v partnerství s partnerem/y </a:t>
            </a:r>
            <a:br>
              <a:rPr lang="cs-CZ" sz="2000" dirty="false">
                <a:effectLst/>
                <a:ea typeface="Calibri" panose="020F0502020204030204" pitchFamily="34" charset="0"/>
              </a:rPr>
            </a:br>
            <a:r>
              <a:rPr lang="cs-CZ" sz="2000" dirty="false">
                <a:effectLst/>
                <a:ea typeface="Calibri" panose="020F0502020204030204" pitchFamily="34" charset="0"/>
              </a:rPr>
              <a:t>s finančním příspěvkem musí vlastními silami zajistit realizaci </a:t>
            </a:r>
            <a:r>
              <a:rPr lang="cs-CZ" sz="2000" b="true" dirty="false">
                <a:effectLst/>
                <a:latin typeface="Arial" panose="020B0604020202020204" pitchFamily="34" charset="0"/>
                <a:ea typeface="Calibri" panose="020F0502020204030204" pitchFamily="34" charset="0"/>
              </a:rPr>
              <a:t>minimálně 30 % aktivit/rozpočtu projektu</a:t>
            </a:r>
            <a:r>
              <a:rPr lang="cs-CZ" sz="2000" baseline="30000" dirty="false">
                <a:solidFill>
                  <a:srgbClr val="000000"/>
                </a:solidFill>
                <a:effectLst/>
                <a:latin typeface="Arial" panose="020B0604020202020204" pitchFamily="34" charset="0"/>
                <a:ea typeface="Yu Mincho" panose="02020400000000000000" pitchFamily="18" charset="-128"/>
              </a:rPr>
              <a:t> </a:t>
            </a:r>
            <a:endParaRPr lang="cs-CZ" sz="2000" dirty="false">
              <a:effectLst/>
              <a:ea typeface="Calibri" panose="020F050202020403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F5D37013-5D2F-4797-9213-8B59A27FBFF2}"/>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283468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p:txBody>
          <a:bodyPr/>
          <a:lstStyle/>
          <a:p>
            <a:pPr marL="0" indent="0" algn="just">
              <a:buNone/>
            </a:pPr>
            <a:r>
              <a:rPr lang="cs-CZ" b="true" dirty="false"/>
              <a:t>Vymezení oprávněných partnerů s finančním příspěvkem</a:t>
            </a:r>
          </a:p>
          <a:p>
            <a:pPr marL="0" indent="0" algn="just">
              <a:buNone/>
            </a:pPr>
            <a:endParaRPr lang="cs-CZ" dirty="false"/>
          </a:p>
          <a:p>
            <a:pPr algn="just"/>
            <a:r>
              <a:rPr lang="cs-CZ" sz="2000" dirty="false"/>
              <a:t>všechny subjekty, které mohou být ve výzvě žadatelem, mohou být také partnerem s finančním příspěvkem</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611990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080000"/>
            <a:ext cx="8064000" cy="5040000"/>
          </a:xfrm>
        </p:spPr>
        <p:txBody>
          <a:bodyPr/>
          <a:lstStyle/>
          <a:p>
            <a:pPr marL="0" indent="0" algn="just">
              <a:buNone/>
            </a:pPr>
            <a:r>
              <a:rPr lang="cs-CZ" sz="1800" b="true" dirty="false"/>
              <a:t>Vymezení oprávněných partnerů bez finančního příspěvku</a:t>
            </a:r>
          </a:p>
          <a:p>
            <a:pPr marL="0" indent="0" algn="just">
              <a:spcBef>
                <a:spcPts val="300"/>
              </a:spcBef>
              <a:spcAft>
                <a:spcPts val="300"/>
              </a:spcAft>
              <a:buNone/>
            </a:pPr>
            <a:r>
              <a:rPr lang="cs-CZ" sz="1800" dirty="false"/>
              <a:t>všechny subjekty, které mohou být ve výzvě žadatelem, mohou být partnerem bez finančního příspěvku, dále pak mohou být partnerem bez finančního příspěvku:</a:t>
            </a:r>
          </a:p>
          <a:p>
            <a:pPr algn="just">
              <a:spcBef>
                <a:spcPts val="300"/>
              </a:spcBef>
              <a:spcAft>
                <a:spcPts val="300"/>
              </a:spcAft>
            </a:pPr>
            <a:r>
              <a:rPr lang="cs-CZ" sz="1200" dirty="false"/>
              <a:t>obce (obce dle zákona č. 128/2000 Sb., o obcích (obecní zřízení), včetně zákona č. 131/2000 Sb., o hlavním městě Praze a zákona č. 314/2002 Sb., o stanovení obcí s pověřeným obecním úřadem a stanovení obcí s rozšířenou působností) </a:t>
            </a:r>
          </a:p>
          <a:p>
            <a:pPr algn="just">
              <a:spcBef>
                <a:spcPts val="300"/>
              </a:spcBef>
              <a:spcAft>
                <a:spcPts val="300"/>
              </a:spcAft>
            </a:pPr>
            <a:r>
              <a:rPr lang="cs-CZ" sz="1200" dirty="false"/>
              <a:t>městské části hl. m. Prahy dle zákona č.131/2000 Sb., o hlavním městě Praze ve znění pozdějších předpisů </a:t>
            </a:r>
          </a:p>
          <a:p>
            <a:pPr algn="just">
              <a:spcBef>
                <a:spcPts val="300"/>
              </a:spcBef>
              <a:spcAft>
                <a:spcPts val="300"/>
              </a:spcAft>
            </a:pPr>
            <a:r>
              <a:rPr lang="cs-CZ" sz="1200" dirty="false"/>
              <a:t>organizace zřizované obcemi a hlavním městem Prahou (příspěvkové organizace) působící v sociální oblasti</a:t>
            </a:r>
          </a:p>
          <a:p>
            <a:pPr algn="just">
              <a:spcBef>
                <a:spcPts val="300"/>
              </a:spcBef>
              <a:spcAft>
                <a:spcPts val="300"/>
              </a:spcAft>
            </a:pPr>
            <a:r>
              <a:rPr lang="cs-CZ" sz="1200" dirty="false"/>
              <a:t>organizace zřizované kraji (příspěvkové organizace) působící v sociální oblasti</a:t>
            </a:r>
          </a:p>
          <a:p>
            <a:pPr algn="just">
              <a:spcBef>
                <a:spcPts val="300"/>
              </a:spcBef>
              <a:spcAft>
                <a:spcPts val="300"/>
              </a:spcAft>
            </a:pPr>
            <a:r>
              <a:rPr lang="cs-CZ" sz="1200" dirty="false"/>
              <a:t>organizace zřizované městskými částmi hlavního města Prahy dle zákona č.131/2000 Sb., o hlavním městě Praze a zákona č.250/2000 Sb. o rozpočtových pravidlech územních rozpočtů (příspěvkových organizací) působící v sociální oblasti</a:t>
            </a:r>
          </a:p>
          <a:p>
            <a:pPr algn="just">
              <a:spcBef>
                <a:spcPts val="300"/>
              </a:spcBef>
              <a:spcAft>
                <a:spcPts val="300"/>
              </a:spcAft>
            </a:pPr>
            <a:r>
              <a:rPr lang="cs-CZ" sz="1200" dirty="false"/>
              <a:t>dobrovolné svazky obcí (dobrovolné svazky obcí dle zákona č. 128/2000 Sb., o obcích (obecní zřízení)</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1408741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E98495-C8D4-422D-A2C0-12CEF7CBE573}"/>
              </a:ext>
            </a:extLst>
          </p:cNvPr>
          <p:cNvSpPr>
            <a:spLocks noGrp="true"/>
          </p:cNvSpPr>
          <p:nvPr>
            <p:ph type="title"/>
          </p:nvPr>
        </p:nvSpPr>
        <p:spPr/>
        <p:txBody>
          <a:bodyPr/>
          <a:lstStyle/>
          <a:p>
            <a:br>
              <a:rPr lang="cs-CZ" sz="1800" dirty="false"/>
            </a:br>
            <a:r>
              <a:rPr lang="cs-CZ" dirty="false"/>
              <a:t>Přehled povinných příloh žádosti</a:t>
            </a:r>
          </a:p>
        </p:txBody>
      </p:sp>
      <p:sp>
        <p:nvSpPr>
          <p:cNvPr id="3" name="Zástupný obsah 2">
            <a:extLst>
              <a:ext uri="{FF2B5EF4-FFF2-40B4-BE49-F238E27FC236}">
                <a16:creationId xmlns:a16="http://schemas.microsoft.com/office/drawing/2014/main" id="{A1333EAC-4629-4044-8158-52CEB50C9090}"/>
              </a:ext>
            </a:extLst>
          </p:cNvPr>
          <p:cNvSpPr>
            <a:spLocks noGrp="true"/>
          </p:cNvSpPr>
          <p:nvPr>
            <p:ph idx="1"/>
          </p:nvPr>
        </p:nvSpPr>
        <p:spPr>
          <a:xfrm>
            <a:off x="540000" y="1556792"/>
            <a:ext cx="8064000" cy="4959208"/>
          </a:xfrm>
        </p:spPr>
        <p:txBody>
          <a:bodyPr/>
          <a:lstStyle/>
          <a:p>
            <a:pPr marL="342900" lvl="0" indent="-342900" algn="just">
              <a:lnSpc>
                <a:spcPts val="2380"/>
              </a:lnSpc>
              <a:buFont typeface="+mj-lt"/>
              <a:buAutoNum type="arabicPeriod"/>
            </a:pPr>
            <a:r>
              <a:rPr lang="cs-CZ" sz="1800" dirty="false">
                <a:effectLst/>
                <a:latin typeface="Arial" panose="020B0604020202020204" pitchFamily="34" charset="0"/>
                <a:ea typeface="Yu Mincho" panose="02020400000000000000" pitchFamily="18" charset="-128"/>
              </a:rPr>
              <a:t>Žadatel o podporu, který je evidující osobou podle zákona č. 37/2021 Sb., o evidenci skutečných majitelů, musí dodat </a:t>
            </a:r>
            <a:r>
              <a:rPr lang="cs-CZ" sz="1800" b="true" dirty="false">
                <a:effectLst/>
                <a:latin typeface="Arial" panose="020B0604020202020204" pitchFamily="34" charset="0"/>
                <a:ea typeface="Yu Mincho" panose="02020400000000000000" pitchFamily="18" charset="-128"/>
              </a:rPr>
              <a:t>údaje o svém skutečném majiteli</a:t>
            </a:r>
            <a:r>
              <a:rPr lang="cs-CZ" sz="1800" dirty="false">
                <a:effectLst/>
                <a:latin typeface="Arial" panose="020B0604020202020204" pitchFamily="34" charset="0"/>
                <a:ea typeface="Yu Mincho" panose="02020400000000000000" pitchFamily="18" charset="-128"/>
              </a:rPr>
              <a:t>, a to ve formě úplného výpisu platných údajů a údajů, které byly vymazány bez náhrady nebo s nahrazením novými údaji, který přiloží k žádosti o podporu.</a:t>
            </a:r>
          </a:p>
          <a:p>
            <a:pPr marL="342900" lvl="0" indent="-342900" algn="just">
              <a:lnSpc>
                <a:spcPts val="2380"/>
              </a:lnSpc>
              <a:buFont typeface="+mj-lt"/>
              <a:buAutoNum type="arabicPeriod"/>
            </a:pPr>
            <a:r>
              <a:rPr lang="cs-CZ" sz="1800" dirty="false">
                <a:latin typeface="Arial" panose="020B0604020202020204" pitchFamily="34" charset="0"/>
                <a:ea typeface="Yu Mincho" panose="02020400000000000000" pitchFamily="18" charset="-128"/>
              </a:rPr>
              <a:t>Žadatel o podporu, který je obchodní společností či družstvem a jehož majetek je vložen nebo částečně vložen do svěřenského fondu, je povinen doložit k žádosti o podporu </a:t>
            </a:r>
            <a:r>
              <a:rPr lang="cs-CZ" sz="1800" b="true" dirty="false">
                <a:latin typeface="Arial" panose="020B0604020202020204" pitchFamily="34" charset="0"/>
                <a:ea typeface="Yu Mincho" panose="02020400000000000000" pitchFamily="18" charset="-128"/>
              </a:rPr>
              <a:t>statut</a:t>
            </a:r>
            <a:r>
              <a:rPr lang="cs-CZ" sz="1800" dirty="false">
                <a:latin typeface="Arial" panose="020B0604020202020204" pitchFamily="34" charset="0"/>
                <a:ea typeface="Yu Mincho" panose="02020400000000000000" pitchFamily="18" charset="-128"/>
              </a:rPr>
              <a:t> tohoto </a:t>
            </a:r>
            <a:r>
              <a:rPr lang="cs-CZ" sz="1800" b="true" dirty="false">
                <a:latin typeface="Arial" panose="020B0604020202020204" pitchFamily="34" charset="0"/>
                <a:ea typeface="Yu Mincho" panose="02020400000000000000" pitchFamily="18" charset="-128"/>
              </a:rPr>
              <a:t>svěřenského fondu</a:t>
            </a:r>
            <a:r>
              <a:rPr lang="cs-CZ" sz="1800" dirty="false">
                <a:latin typeface="Arial" panose="020B0604020202020204" pitchFamily="34" charset="0"/>
                <a:ea typeface="Yu Mincho" panose="02020400000000000000" pitchFamily="18" charset="-128"/>
              </a:rPr>
              <a:t>. </a:t>
            </a:r>
          </a:p>
          <a:p>
            <a:pPr marL="342900" lvl="0" indent="-342900" algn="just">
              <a:lnSpc>
                <a:spcPts val="2380"/>
              </a:lnSpc>
              <a:buFont typeface="+mj-lt"/>
              <a:buAutoNum type="arabicPeriod"/>
            </a:pPr>
            <a:r>
              <a:rPr lang="cs-CZ" sz="1800" b="true" dirty="false">
                <a:effectLst/>
                <a:latin typeface="Arial" panose="020B0604020202020204" pitchFamily="34" charset="0"/>
                <a:ea typeface="Yu Mincho" panose="02020400000000000000" pitchFamily="18" charset="-128"/>
              </a:rPr>
              <a:t>Žadatel a partneři v projektu </a:t>
            </a:r>
            <a:r>
              <a:rPr lang="cs-CZ" sz="1800" dirty="false">
                <a:effectLst/>
                <a:latin typeface="Arial" panose="020B0604020202020204" pitchFamily="34" charset="0"/>
                <a:ea typeface="Yu Mincho" panose="02020400000000000000" pitchFamily="18" charset="-128"/>
              </a:rPr>
              <a:t>– vzorový formulář je zveřejněn na adrese: </a:t>
            </a:r>
            <a:r>
              <a:rPr lang="cs-CZ" sz="1800" u="sng" dirty="false">
                <a:solidFill>
                  <a:srgbClr val="0563C1"/>
                </a:solidFill>
                <a:effectLst/>
                <a:latin typeface="Arial" panose="020B0604020202020204" pitchFamily="34" charset="0"/>
                <a:ea typeface="Calibri" panose="020F0502020204030204" pitchFamily="34" charset="0"/>
                <a:hlinkClick r:id="rId3"/>
              </a:rPr>
              <a:t>Formuláře a pokyny potřebné v rámci přípravy žádosti o podporu - www.esfcr.cz</a:t>
            </a:r>
            <a:r>
              <a:rPr lang="cs-CZ" sz="1800" dirty="false">
                <a:effectLst/>
                <a:latin typeface="Arial" panose="020B0604020202020204" pitchFamily="34" charset="0"/>
                <a:ea typeface="Yu Mincho" panose="02020400000000000000" pitchFamily="18" charset="-128"/>
              </a:rPr>
              <a:t>. Přílohu dokládají žadatelé o podporu, jejichž projekt bude realizován na základě principu partnerství s partnerem/y s finančním příspěvkem.</a:t>
            </a:r>
            <a:endParaRPr lang="cs-CZ" sz="1800" dirty="false">
              <a:effectLst/>
              <a:latin typeface="Arial" panose="020B0604020202020204" pitchFamily="34" charset="0"/>
              <a:ea typeface="Calibri" panose="020F0502020204030204" pitchFamily="34" charset="0"/>
            </a:endParaRPr>
          </a:p>
          <a:p>
            <a:pPr marL="342900" lvl="0" indent="-342900" algn="just">
              <a:lnSpc>
                <a:spcPts val="2380"/>
              </a:lnSpc>
              <a:spcAft>
                <a:spcPts val="1100"/>
              </a:spcAft>
              <a:buFont typeface="+mj-lt"/>
              <a:buAutoNum type="arabicPeriod"/>
            </a:pPr>
            <a:r>
              <a:rPr lang="cs-CZ" sz="1800" b="true" dirty="false">
                <a:effectLst/>
                <a:latin typeface="Arial" panose="020B0604020202020204" pitchFamily="34" charset="0"/>
                <a:ea typeface="Calibri" panose="020F0502020204030204" pitchFamily="34" charset="0"/>
              </a:rPr>
              <a:t>Příloha č. 2a - Údaje o sociální službě plán.</a:t>
            </a:r>
          </a:p>
          <a:p>
            <a:endParaRPr lang="cs-CZ" dirty="false"/>
          </a:p>
        </p:txBody>
      </p:sp>
      <p:sp>
        <p:nvSpPr>
          <p:cNvPr id="4" name="Zástupný symbol pro číslo snímku 3">
            <a:extLst>
              <a:ext uri="{FF2B5EF4-FFF2-40B4-BE49-F238E27FC236}">
                <a16:creationId xmlns:a16="http://schemas.microsoft.com/office/drawing/2014/main" id="{35C524BC-0F32-42FB-92CC-A83D24EFA465}"/>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752454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1844824"/>
            <a:ext cx="7272808" cy="864096"/>
          </a:xfrm>
        </p:spPr>
        <p:txBody>
          <a:bodyPr/>
          <a:lstStyle/>
          <a:p>
            <a:pPr algn="ctr"/>
            <a:r>
              <a:rPr lang="cs-CZ" dirty="false"/>
              <a:t>Podporované aktivity</a:t>
            </a:r>
            <a:br>
              <a:rPr lang="cs-CZ" dirty="false"/>
            </a:br>
            <a:br>
              <a:rPr lang="cs-CZ" dirty="false"/>
            </a:br>
            <a:r>
              <a:rPr lang="cs-CZ" dirty="false"/>
              <a:t>indikátory</a:t>
            </a:r>
            <a:br>
              <a:rPr lang="cs-CZ" dirty="false"/>
            </a:br>
            <a:br>
              <a:rPr lang="cs-CZ" dirty="false"/>
            </a:br>
            <a:r>
              <a:rPr lang="cs-CZ" dirty="false"/>
              <a:t>Cílové skupiny</a:t>
            </a:r>
            <a:br>
              <a:rPr lang="cs-CZ" dirty="false"/>
            </a:br>
            <a:br>
              <a:rPr lang="cs-CZ" dirty="false"/>
            </a:br>
            <a:r>
              <a:rPr lang="cs-CZ" dirty="false"/>
              <a:t>veřejná podpora</a:t>
            </a:r>
            <a:endParaRPr lang="cs-CZ" sz="2800" b="false" dirty="false"/>
          </a:p>
        </p:txBody>
      </p:sp>
    </p:spTree>
    <p:extLst>
      <p:ext uri="{BB962C8B-B14F-4D97-AF65-F5344CB8AC3E}">
        <p14:creationId xmlns:p14="http://schemas.microsoft.com/office/powerpoint/2010/main" val="1768831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451413" y="-24771"/>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podporované aktivity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7173" y="1124744"/>
            <a:ext cx="8244000" cy="5112568"/>
          </a:xfrm>
        </p:spPr>
        <p:txBody>
          <a:bodyPr/>
          <a:lstStyle/>
          <a:p>
            <a:pPr algn="just">
              <a:lnSpc>
                <a:spcPct val="107000"/>
              </a:lnSpc>
              <a:spcAft>
                <a:spcPts val="8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c</a:t>
            </a:r>
            <a:r>
              <a:rPr lang="cs-CZ" sz="1800" dirty="false">
                <a:effectLst/>
                <a:latin typeface="Arial" panose="020B0604020202020204" pitchFamily="34" charset="0"/>
                <a:ea typeface="Calibri" panose="020F0502020204030204" pitchFamily="34" charset="0"/>
                <a:cs typeface="Arial" panose="020B0604020202020204" pitchFamily="34" charset="0"/>
              </a:rPr>
              <a:t>ílem výzvy je podpora sociálního začleňování osob z Ukrajiny, která souvisí s ozbrojeným konfliktem na území Ukrajiny, vyvolaným invazí vojsk Ruské federace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v</a:t>
            </a:r>
            <a:r>
              <a:rPr lang="cs-CZ" sz="1800" dirty="false">
                <a:effectLst/>
                <a:latin typeface="Arial" panose="020B0604020202020204" pitchFamily="34" charset="0"/>
                <a:ea typeface="Calibri" panose="020F0502020204030204" pitchFamily="34" charset="0"/>
                <a:cs typeface="Arial" panose="020B0604020202020204" pitchFamily="34" charset="0"/>
              </a:rPr>
              <a:t>ýzvou jsou podporovány zejména aktivity, které mají přímý dopad na cílovou skupinu, tj. aktivity zaměřené na integraci cílové skupiny</a:t>
            </a:r>
          </a:p>
          <a:p>
            <a:pPr algn="just">
              <a:lnSpc>
                <a:spcPct val="107000"/>
              </a:lnSpc>
              <a:spcAft>
                <a:spcPts val="8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a</a:t>
            </a:r>
            <a:r>
              <a:rPr lang="cs-CZ" sz="1800" dirty="false">
                <a:effectLst/>
                <a:latin typeface="Arial" panose="020B0604020202020204" pitchFamily="34" charset="0"/>
                <a:ea typeface="Calibri" panose="020F0502020204030204" pitchFamily="34" charset="0"/>
                <a:cs typeface="Arial" panose="020B0604020202020204" pitchFamily="34" charset="0"/>
              </a:rPr>
              <a:t>ktivity jsou zaměřeny na posilování adaptace rodin a dětí v nových podmínkách po příchodu do ČR, podporu sociální soudržnosti, ukotvení, začlenění a orientaci v české společnosti, prohloubení vztahů v komunitě včetně podpory nekonfliktního soužití, na pomoc s řešením krizové situace, na podporu prevence nezaměstnanosti a prevence bezdomovectví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a</a:t>
            </a:r>
            <a:r>
              <a:rPr lang="cs-CZ" sz="1800" dirty="false">
                <a:effectLst/>
                <a:latin typeface="Arial" panose="020B0604020202020204" pitchFamily="34" charset="0"/>
                <a:ea typeface="Calibri" panose="020F0502020204030204" pitchFamily="34" charset="0"/>
                <a:cs typeface="Arial" panose="020B0604020202020204" pitchFamily="34" charset="0"/>
              </a:rPr>
              <a:t>ktivity je možné v jednom projektu </a:t>
            </a:r>
            <a:r>
              <a:rPr lang="cs-CZ" sz="1800" b="true" dirty="false">
                <a:effectLst/>
                <a:latin typeface="Arial" panose="020B0604020202020204" pitchFamily="34" charset="0"/>
                <a:ea typeface="Calibri" panose="020F0502020204030204" pitchFamily="34" charset="0"/>
                <a:cs typeface="Arial" panose="020B0604020202020204" pitchFamily="34" charset="0"/>
              </a:rPr>
              <a:t>vzájemně kombinovat</a:t>
            </a:r>
            <a:r>
              <a:rPr lang="cs-CZ" sz="1800" dirty="false">
                <a:effectLst/>
                <a:latin typeface="Arial" panose="020B0604020202020204" pitchFamily="34" charset="0"/>
                <a:ea typeface="Calibri" panose="020F0502020204030204" pitchFamily="34" charset="0"/>
                <a:cs typeface="Arial" panose="020B0604020202020204" pitchFamily="34" charset="0"/>
              </a:rPr>
              <a:t> tak, aby odpovídaly potřebám cílové skupiny, které musí být v projektu zmapovány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b="true" dirty="false">
                <a:latin typeface="Arial" panose="020B0604020202020204" pitchFamily="34" charset="0"/>
                <a:ea typeface="Calibri" panose="020F0502020204030204" pitchFamily="34" charset="0"/>
                <a:cs typeface="Times New Roman" panose="02020603050405020304" pitchFamily="18" charset="0"/>
              </a:rPr>
              <a:t>v</a:t>
            </a:r>
            <a:r>
              <a:rPr lang="cs-CZ" sz="1800" b="true" dirty="false">
                <a:effectLst/>
                <a:latin typeface="Arial" panose="020B0604020202020204" pitchFamily="34" charset="0"/>
                <a:ea typeface="Calibri" panose="020F0502020204030204" pitchFamily="34" charset="0"/>
                <a:cs typeface="Arial" panose="020B0604020202020204" pitchFamily="34" charset="0"/>
              </a:rPr>
              <a:t>ýzva</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b="true" dirty="false">
                <a:effectLst/>
                <a:latin typeface="Arial" panose="020B0604020202020204" pitchFamily="34" charset="0"/>
                <a:ea typeface="Calibri" panose="020F0502020204030204" pitchFamily="34" charset="0"/>
                <a:cs typeface="Arial" panose="020B0604020202020204" pitchFamily="34" charset="0"/>
              </a:rPr>
              <a:t>nebude podporovat aktivity a s nimi související výdaje hrazené z jiných dotačních titulů nebo veřejných zdrojů </a:t>
            </a:r>
            <a:r>
              <a:rPr lang="cs-CZ" sz="1800" dirty="false">
                <a:effectLst/>
                <a:latin typeface="Arial" panose="020B0604020202020204" pitchFamily="34" charset="0"/>
                <a:ea typeface="Calibri" panose="020F0502020204030204" pitchFamily="34" charset="0"/>
                <a:cs typeface="Arial" panose="020B0604020202020204" pitchFamily="34" charset="0"/>
              </a:rPr>
              <a:t>– nesmí dojít k duplicitnímu financování aktivit (např. dotační titul financovaný z podpory organizace UNICEF, dotační řízení MPSV včetně mimořádných řízení na podporu sociálních služeb, dotační tituly MŠMT, včetně OP JAK a NPO)</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1083827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B4EBEB-C421-4C67-865F-1B298AEC46F1}"/>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C6F58111-09A7-4CEB-B980-56CEE1554BA2}"/>
              </a:ext>
            </a:extLst>
          </p:cNvPr>
          <p:cNvSpPr>
            <a:spLocks noGrp="true"/>
          </p:cNvSpPr>
          <p:nvPr>
            <p:ph idx="1"/>
          </p:nvPr>
        </p:nvSpPr>
        <p:spPr>
          <a:xfrm>
            <a:off x="360000" y="2196000"/>
            <a:ext cx="8064000" cy="4320000"/>
          </a:xfrm>
        </p:spPr>
        <p:txBody>
          <a:bodyPr/>
          <a:lstStyle/>
          <a:p>
            <a:pPr marL="0" indent="0" algn="just">
              <a:buNone/>
            </a:pPr>
            <a:r>
              <a:rPr lang="cs-CZ" b="true" dirty="false">
                <a:latin typeface="Arial" panose="020B0604020202020204" pitchFamily="34" charset="0"/>
                <a:cs typeface="Arial" panose="020B0604020202020204" pitchFamily="34" charset="0"/>
              </a:rPr>
              <a:t>1. POSKYTNUTÍ SOCIÁLNÍCH SLUŽEB OBČANŮM UKRAJINY </a:t>
            </a:r>
          </a:p>
          <a:p>
            <a:pPr marL="0" indent="0" algn="just">
              <a:buNone/>
            </a:pPr>
            <a:endParaRPr lang="cs-CZ" b="true" dirty="false">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cs-CZ" b="true" dirty="false">
                <a:effectLst/>
                <a:latin typeface="Arial" panose="020B0604020202020204" pitchFamily="34" charset="0"/>
                <a:ea typeface="Calibri" panose="020F0502020204030204" pitchFamily="34" charset="0"/>
                <a:cs typeface="Arial" panose="020B0604020202020204" pitchFamily="34" charset="0"/>
              </a:rPr>
              <a:t>2. KOORDINACE A POSKYTNUTÍ PODPORY A POMOCI PRO Ř</a:t>
            </a:r>
            <a:r>
              <a:rPr lang="cs-CZ"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342900" indent="-342900">
              <a:buAutoNum type="arabicPeriod"/>
            </a:pP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br>
              <a:rPr lang="cs-CZ" sz="2400" b="false" cap="none" dirty="false">
                <a:effectLst/>
                <a:latin typeface="Arial" panose="020B0604020202020204" pitchFamily="34" charset="0"/>
                <a:ea typeface="Calibri" panose="020F0502020204030204" pitchFamily="34" charset="0"/>
                <a:cs typeface="Times New Roman" panose="02020603050405020304" pitchFamily="18" charset="0"/>
              </a:rPr>
            </a:br>
            <a:endParaRPr lang="cs-CZ" dirty="false"/>
          </a:p>
        </p:txBody>
      </p:sp>
      <p:sp>
        <p:nvSpPr>
          <p:cNvPr id="4" name="Zástupný symbol pro číslo snímku 3">
            <a:extLst>
              <a:ext uri="{FF2B5EF4-FFF2-40B4-BE49-F238E27FC236}">
                <a16:creationId xmlns:a16="http://schemas.microsoft.com/office/drawing/2014/main" id="{A7A46509-7FF4-4776-85DE-DC5C17F2677E}"/>
              </a:ext>
            </a:extLst>
          </p:cNvPr>
          <p:cNvSpPr>
            <a:spLocks noGrp="true"/>
          </p:cNvSpPr>
          <p:nvPr>
            <p:ph type="sldNum" sz="quarter" idx="12"/>
          </p:nvPr>
        </p:nvSpPr>
        <p:spPr/>
        <p:txBody>
          <a:bodyPr/>
          <a:lstStyle/>
          <a:p>
            <a:fld id="{479BF083-4774-43B1-9AB0-5CC1AC5DD8EE}" type="slidenum">
              <a:rPr lang="cs-CZ" smtClean="false"/>
              <a:pPr/>
              <a:t>17</a:t>
            </a:fld>
            <a:endParaRPr lang="cs-CZ" dirty="false"/>
          </a:p>
        </p:txBody>
      </p:sp>
    </p:spTree>
    <p:extLst>
      <p:ext uri="{BB962C8B-B14F-4D97-AF65-F5344CB8AC3E}">
        <p14:creationId xmlns:p14="http://schemas.microsoft.com/office/powerpoint/2010/main" val="1908208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57120" y="1988840"/>
            <a:ext cx="8892480" cy="2376264"/>
          </a:xfrm>
        </p:spPr>
        <p:txBody>
          <a:bodyPr/>
          <a:lstStyle/>
          <a:p>
            <a:pPr algn="ctr"/>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r>
              <a:rPr lang="cs-CZ" sz="3200" cap="none" dirty="false">
                <a:effectLst/>
                <a:latin typeface="Arial" panose="020B0604020202020204" pitchFamily="34" charset="0"/>
                <a:ea typeface="Calibri" panose="020F0502020204030204" pitchFamily="34" charset="0"/>
                <a:cs typeface="Times New Roman" panose="02020603050405020304" pitchFamily="18" charset="0"/>
              </a:rPr>
              <a:t>1. </a:t>
            </a:r>
            <a:r>
              <a:rPr lang="cs-CZ" sz="32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endParaRPr lang="cs-CZ" sz="3200" dirty="false"/>
          </a:p>
        </p:txBody>
      </p:sp>
    </p:spTree>
    <p:extLst>
      <p:ext uri="{BB962C8B-B14F-4D97-AF65-F5344CB8AC3E}">
        <p14:creationId xmlns:p14="http://schemas.microsoft.com/office/powerpoint/2010/main" val="1365952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a</a:t>
            </a:r>
            <a:r>
              <a:rPr lang="cs-CZ" sz="1800" dirty="false">
                <a:effectLst/>
                <a:latin typeface="Arial" panose="020B0604020202020204" pitchFamily="34" charset="0"/>
                <a:ea typeface="Calibri" panose="020F0502020204030204" pitchFamily="34" charset="0"/>
                <a:cs typeface="Arial" panose="020B0604020202020204" pitchFamily="34" charset="0"/>
              </a:rPr>
              <a:t>ktivita je zaměřena na poskytnutí sociálních služeb občanům Ukrajiny</a:t>
            </a:r>
          </a:p>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p</a:t>
            </a:r>
            <a:r>
              <a:rPr lang="cs-CZ" sz="1800" dirty="false">
                <a:effectLst/>
                <a:latin typeface="Arial" panose="020B0604020202020204" pitchFamily="34" charset="0"/>
                <a:ea typeface="Calibri" panose="020F0502020204030204" pitchFamily="34" charset="0"/>
                <a:cs typeface="Arial" panose="020B0604020202020204" pitchFamily="34" charset="0"/>
              </a:rPr>
              <a:t>odporovány budou zvýšené náklady sociální služby související s poskytováním či zajištěním pomoci a s poskytnutím či zajištěním péče pro osoby přicházející do České republiky z území Ukrajiny v důsledku války s Ruskou federací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p</a:t>
            </a:r>
            <a:r>
              <a:rPr lang="cs-CZ" sz="1800" dirty="false">
                <a:effectLst/>
                <a:latin typeface="Arial" panose="020B0604020202020204" pitchFamily="34" charset="0"/>
                <a:ea typeface="Calibri" panose="020F0502020204030204" pitchFamily="34" charset="0"/>
                <a:cs typeface="Arial" panose="020B0604020202020204" pitchFamily="34" charset="0"/>
              </a:rPr>
              <a:t>oskytnutí sociálních služeb občanům Ukrajiny se řídí zákonem č.108/2006 Sb., o sociálních službách, ve znění pozdějších předpisů a prováděcí vyhláškou č.505/2006 Sb., kterou se provádějí některá ustanovení zákona o sociálních službách</a:t>
            </a:r>
          </a:p>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a</a:t>
            </a:r>
            <a:r>
              <a:rPr lang="cs-CZ" sz="1800" dirty="false">
                <a:effectLst/>
                <a:latin typeface="Arial" panose="020B0604020202020204" pitchFamily="34" charset="0"/>
                <a:ea typeface="Calibri" panose="020F0502020204030204" pitchFamily="34" charset="0"/>
                <a:cs typeface="Arial" panose="020B0604020202020204" pitchFamily="34" charset="0"/>
              </a:rPr>
              <a:t>ktivita je určena na </a:t>
            </a:r>
            <a:r>
              <a:rPr lang="cs-CZ" sz="1800" b="true" dirty="false">
                <a:effectLst/>
                <a:latin typeface="Arial" panose="020B0604020202020204" pitchFamily="34" charset="0"/>
                <a:ea typeface="Calibri" panose="020F0502020204030204" pitchFamily="34" charset="0"/>
                <a:cs typeface="Arial" panose="020B0604020202020204" pitchFamily="34" charset="0"/>
              </a:rPr>
              <a:t>financování základních činností sociálních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 a to v rozsahu stanoveném zákonem, lze ji však kombinovat v projektu s aktivitami pod bodem 2.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07000"/>
              </a:lnSpc>
              <a:spcBef>
                <a:spcPts val="600"/>
              </a:spcBef>
              <a:spcAft>
                <a:spcPts val="600"/>
              </a:spcAft>
              <a:buFont typeface="Arial" panose="020B0604020202020204" pitchFamily="34" charset="0"/>
              <a:buChar char="•"/>
            </a:pPr>
            <a:r>
              <a:rPr lang="cs-CZ" sz="1800" dirty="false">
                <a:latin typeface="Arial" panose="020B0604020202020204" pitchFamily="34" charset="0"/>
                <a:ea typeface="Calibri" panose="020F0502020204030204" pitchFamily="34" charset="0"/>
                <a:cs typeface="Arial" panose="020B0604020202020204" pitchFamily="34" charset="0"/>
              </a:rPr>
              <a:t>p</a:t>
            </a:r>
            <a:r>
              <a:rPr lang="cs-CZ" sz="1800" dirty="false">
                <a:effectLst/>
                <a:latin typeface="Arial" panose="020B0604020202020204" pitchFamily="34" charset="0"/>
                <a:ea typeface="Calibri" panose="020F0502020204030204" pitchFamily="34" charset="0"/>
                <a:cs typeface="Arial" panose="020B0604020202020204" pitchFamily="34" charset="0"/>
              </a:rPr>
              <a:t>odporovány budou takové druhy sociálních služeb, které mají dopad na vymezenou cílovou skupinu a zaměřují se na zapojení osob do ekonomického, sociálního a pracovního života společnosti (na zprostředkování přístupu ke službám podporujícím návrat na trh práce, integraci těchto osob zpět do společnosti)</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18997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Program semináře</a:t>
            </a:r>
          </a:p>
        </p:txBody>
      </p:sp>
      <p:sp>
        <p:nvSpPr>
          <p:cNvPr id="3" name="Zástupný symbol pro obsah 2"/>
          <p:cNvSpPr>
            <a:spLocks noGrp="true"/>
          </p:cNvSpPr>
          <p:nvPr>
            <p:ph idx="1"/>
          </p:nvPr>
        </p:nvSpPr>
        <p:spPr>
          <a:xfrm>
            <a:off x="827584" y="1844824"/>
            <a:ext cx="7775968" cy="4320000"/>
          </a:xfrm>
        </p:spPr>
        <p:txBody>
          <a:bodyPr/>
          <a:lstStyle/>
          <a:p>
            <a:pPr marL="457200" indent="-457200">
              <a:spcBef>
                <a:spcPts val="0"/>
              </a:spcBef>
              <a:buFont typeface="+mj-lt"/>
              <a:buAutoNum type="arabicPeriod"/>
            </a:pPr>
            <a:r>
              <a:rPr lang="cs-CZ" dirty="false"/>
              <a:t>Představení výzvy</a:t>
            </a:r>
          </a:p>
          <a:p>
            <a:pPr marL="457200" indent="-457200">
              <a:spcBef>
                <a:spcPts val="0"/>
              </a:spcBef>
              <a:buFont typeface="+mj-lt"/>
              <a:buAutoNum type="arabicPeriod"/>
            </a:pPr>
            <a:r>
              <a:rPr lang="cs-CZ" dirty="false"/>
              <a:t>Proces hodnocení a výběru projektů</a:t>
            </a:r>
          </a:p>
          <a:p>
            <a:pPr marL="457200" indent="-457200">
              <a:spcBef>
                <a:spcPts val="0"/>
              </a:spcBef>
              <a:buFont typeface="+mj-lt"/>
              <a:buAutoNum type="arabicPeriod"/>
            </a:pPr>
            <a:r>
              <a:rPr lang="cs-CZ" dirty="false"/>
              <a:t>Způsobilost výdajů, rozpočet projektu, veřejné zakázky</a:t>
            </a:r>
          </a:p>
          <a:p>
            <a:pPr marL="457200" indent="-457200">
              <a:spcBef>
                <a:spcPts val="0"/>
              </a:spcBef>
              <a:buFont typeface="+mj-lt"/>
              <a:buAutoNum type="arabicPeriod"/>
            </a:pPr>
            <a:r>
              <a:rPr lang="cs-CZ" dirty="false"/>
              <a:t>Informační systém ISKP21+ - zakládání projektové žádosti</a:t>
            </a:r>
          </a:p>
          <a:p>
            <a:pPr marL="457200" indent="-457200">
              <a:spcBef>
                <a:spcPts val="0"/>
              </a:spcBef>
              <a:buFont typeface="+mj-lt"/>
              <a:buAutoNum type="arabicPeriod"/>
            </a:pPr>
            <a:r>
              <a:rPr lang="cs-CZ" dirty="false"/>
              <a:t>Dokumenty, odkazy na příručky</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27609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450215" algn="just">
              <a:lnSpc>
                <a:spcPct val="107000"/>
              </a:lnSpc>
              <a:spcBef>
                <a:spcPts val="600"/>
              </a:spcBef>
              <a:spcAft>
                <a:spcPts val="600"/>
              </a:spcAft>
              <a:buFont typeface="Arial" panose="020B0604020202020204" pitchFamily="34" charset="0"/>
              <a:buChar char="•"/>
            </a:pPr>
            <a:endParaRPr lang="cs-CZ" sz="1800" b="true" dirty="false">
              <a:latin typeface="Arial" panose="020B0604020202020204" pitchFamily="34" charset="0"/>
              <a:ea typeface="Calibri" panose="020F0502020204030204" pitchFamily="34" charset="0"/>
              <a:cs typeface="Arial" panose="020B0604020202020204" pitchFamily="34" charset="0"/>
            </a:endParaRPr>
          </a:p>
          <a:p>
            <a:pPr marL="450215" algn="just">
              <a:lnSpc>
                <a:spcPct val="107000"/>
              </a:lnSpc>
              <a:spcBef>
                <a:spcPts val="600"/>
              </a:spcBef>
              <a:spcAft>
                <a:spcPts val="600"/>
              </a:spcAft>
              <a:buFont typeface="Arial" panose="020B0604020202020204" pitchFamily="34" charset="0"/>
              <a:buChar char="•"/>
            </a:pPr>
            <a:r>
              <a:rPr lang="cs-CZ" sz="1800" b="true" dirty="false">
                <a:latin typeface="Arial" panose="020B0604020202020204" pitchFamily="34" charset="0"/>
                <a:ea typeface="Calibri" panose="020F0502020204030204" pitchFamily="34" charset="0"/>
                <a:cs typeface="Arial" panose="020B0604020202020204" pitchFamily="34" charset="0"/>
              </a:rPr>
              <a:t>v</a:t>
            </a:r>
            <a:r>
              <a:rPr lang="cs-CZ" sz="1800" b="true" dirty="false">
                <a:effectLst/>
                <a:latin typeface="Arial" panose="020B0604020202020204" pitchFamily="34" charset="0"/>
                <a:ea typeface="Calibri" panose="020F0502020204030204" pitchFamily="34" charset="0"/>
                <a:cs typeface="Arial" panose="020B0604020202020204" pitchFamily="34" charset="0"/>
              </a:rPr>
              <a:t>ýzvou nebudou podporovány základní činnosti</a:t>
            </a:r>
            <a:r>
              <a:rPr lang="cs-CZ" sz="1800" dirty="false">
                <a:effectLst/>
                <a:latin typeface="Arial" panose="020B0604020202020204" pitchFamily="34" charset="0"/>
                <a:ea typeface="Calibri" panose="020F0502020204030204" pitchFamily="34" charset="0"/>
                <a:cs typeface="Arial" panose="020B0604020202020204" pitchFamily="34" charset="0"/>
              </a:rPr>
              <a:t> u následujících sociálních služeb - azylové domy, domy na půl cesty, intervenční centra, podpora samostatného bydlení, osobní asistence, sociální rehabilitace, sociálně terapeutické dílny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nSpc>
                <a:spcPct val="107000"/>
              </a:lnSpc>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Podmínky podpory: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registrace sociální služby v souladu se zákonem č. 108/2006 Sb., o sociálních službách,</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zařazení služby do sítě sociálních služeb uvedené ve střednědobém plánu rozvoje sociálních služeb příslušného kraje, případně MPSV (nezbytný je soulad kapacit)</a:t>
            </a:r>
            <a:endParaRPr lang="cs-CZ" sz="1800" b="false" i="false" u="none" strike="noStrike" baseline="0" dirty="false">
              <a:solidFill>
                <a:srgbClr val="000000"/>
              </a:solidFill>
              <a:latin typeface="Arial" panose="020B0604020202020204" pitchFamily="34" charset="0"/>
            </a:endParaRPr>
          </a:p>
          <a:p>
            <a:pPr algn="just">
              <a:buFont typeface="Arial" panose="020B0604020202020204" pitchFamily="34" charset="0"/>
              <a:buChar char="•"/>
            </a:pPr>
            <a:r>
              <a:rPr lang="cs-CZ" sz="1800" dirty="false">
                <a:latin typeface="Arial" panose="020B0604020202020204" pitchFamily="34" charset="0"/>
                <a:cs typeface="Arial" panose="020B0604020202020204" pitchFamily="34" charset="0"/>
              </a:rPr>
              <a:t>Pověření k poskytování </a:t>
            </a:r>
            <a:r>
              <a:rPr lang="cs-CZ" sz="1800">
                <a:latin typeface="Arial" panose="020B0604020202020204" pitchFamily="34" charset="0"/>
                <a:cs typeface="Arial" panose="020B0604020202020204" pitchFamily="34" charset="0"/>
              </a:rPr>
              <a:t>sociální služby – </a:t>
            </a:r>
            <a:r>
              <a:rPr lang="cs-CZ" sz="1800" dirty="false">
                <a:latin typeface="Arial" panose="020B0604020202020204" pitchFamily="34" charset="0"/>
                <a:cs typeface="Arial" panose="020B0604020202020204" pitchFamily="34" charset="0"/>
              </a:rPr>
              <a:t>kopii Pověření překládá příjemce </a:t>
            </a:r>
            <a:r>
              <a:rPr lang="cs-CZ" sz="1800" b="true" dirty="false">
                <a:latin typeface="Arial" panose="020B0604020202020204" pitchFamily="34" charset="0"/>
                <a:cs typeface="Arial" panose="020B0604020202020204" pitchFamily="34" charset="0"/>
              </a:rPr>
              <a:t>před vydáním Rozhodnutí o poskytnutí dotace</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spTree>
    <p:extLst>
      <p:ext uri="{BB962C8B-B14F-4D97-AF65-F5344CB8AC3E}">
        <p14:creationId xmlns:p14="http://schemas.microsoft.com/office/powerpoint/2010/main" val="140090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a:t>
            </a:r>
            <a:r>
              <a:rPr lang="cs-CZ" sz="2800" b="true" dirty="false">
                <a:effectLst/>
                <a:latin typeface="Arial" panose="020B0604020202020204" pitchFamily="34" charset="0"/>
                <a:ea typeface="Calibri" panose="020F0502020204030204" pitchFamily="34" charset="0"/>
                <a:cs typeface="Arial" panose="020B0604020202020204" pitchFamily="34" charset="0"/>
              </a:rPr>
              <a:t>Poskytnutí sociálních služeb občanům Ukrajiny </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marL="18215" indent="0" algn="just">
              <a:lnSpc>
                <a:spcPct val="107000"/>
              </a:lnSpc>
              <a:spcBef>
                <a:spcPts val="600"/>
              </a:spcBef>
              <a:spcAft>
                <a:spcPts val="600"/>
              </a:spcAft>
              <a:buNone/>
            </a:pPr>
            <a:endParaRPr lang="cs-CZ" sz="1800" b="true" dirty="false">
              <a:effectLst/>
              <a:latin typeface="Arial" panose="020B0604020202020204" pitchFamily="34" charset="0"/>
              <a:ea typeface="Calibri" panose="020F0502020204030204" pitchFamily="34" charset="0"/>
              <a:cs typeface="Arial" panose="020B0604020202020204" pitchFamily="34" charset="0"/>
            </a:endParaRPr>
          </a:p>
          <a:p>
            <a:pPr marL="18215" indent="0" algn="just">
              <a:lnSpc>
                <a:spcPct val="107000"/>
              </a:lnSpc>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Klíčové pozice v realizačním týmu pro provádění aktivity podpora sociálních služeb: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Sociální pracovník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Pracovník v sociálních službách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Terénní pracovník</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Vedoucí služby/koordinátor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Expert/case manager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Psycholog/psychoterapeut</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Právník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Arial" panose="020B0604020202020204" pitchFamily="34" charset="0"/>
              </a:rPr>
              <a:t>Peer konzultant/pomocný pracovník z řad CS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450215" algn="just">
              <a:lnSpc>
                <a:spcPct val="107000"/>
              </a:lnSpc>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3326983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143508" y="2852936"/>
            <a:ext cx="8856984" cy="2880320"/>
          </a:xfrm>
        </p:spPr>
        <p:txBody>
          <a:bodyPr/>
          <a:lstStyle/>
          <a:p>
            <a:pPr lvl="0" algn="ctr">
              <a:spcBef>
                <a:spcPts val="600"/>
              </a:spcBef>
              <a:spcAft>
                <a:spcPts val="600"/>
              </a:spcAft>
            </a:pPr>
            <a:r>
              <a:rPr lang="cs-CZ" sz="3200" b="true" dirty="false">
                <a:effectLst/>
                <a:latin typeface="Arial" panose="020B0604020202020204" pitchFamily="34" charset="0"/>
                <a:ea typeface="Calibri" panose="020F0502020204030204" pitchFamily="34" charset="0"/>
                <a:cs typeface="Arial" panose="020B0604020202020204" pitchFamily="34" charset="0"/>
              </a:rPr>
              <a:t>2. Koordinace a poskytnutí podpory a pomoci pro ř</a:t>
            </a:r>
            <a:r>
              <a:rPr lang="cs-CZ" sz="32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b="true" dirty="false">
                <a:effectLst/>
                <a:latin typeface="Arial" panose="020B0604020202020204" pitchFamily="34" charset="0"/>
                <a:ea typeface="Calibri" panose="020F0502020204030204" pitchFamily="34" charset="0"/>
                <a:cs typeface="Arial" panose="020B0604020202020204" pitchFamily="34" charset="0"/>
              </a:rPr>
              <a:t>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endParaRPr lang="cs-CZ" sz="2000" dirty="false"/>
          </a:p>
        </p:txBody>
      </p:sp>
    </p:spTree>
    <p:extLst>
      <p:ext uri="{BB962C8B-B14F-4D97-AF65-F5344CB8AC3E}">
        <p14:creationId xmlns:p14="http://schemas.microsoft.com/office/powerpoint/2010/main" val="854750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340768"/>
            <a:ext cx="8244000" cy="4581248"/>
          </a:xfrm>
        </p:spPr>
        <p:txBody>
          <a:bodyPr/>
          <a:lstStyle/>
          <a:p>
            <a:pPr marL="18215" indent="0" algn="just">
              <a:lnSpc>
                <a:spcPct val="107000"/>
              </a:lnSpc>
              <a:spcBef>
                <a:spcPts val="600"/>
              </a:spcBef>
              <a:spcAft>
                <a:spcPts val="6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Podporovány budou níže uvedené činnosti </a:t>
            </a:r>
            <a:r>
              <a:rPr lang="cs-CZ" sz="1800" dirty="false" err="true">
                <a:effectLst/>
                <a:latin typeface="Arial" panose="020B0604020202020204" pitchFamily="34" charset="0"/>
                <a:ea typeface="Calibri" panose="020F0502020204030204" pitchFamily="34" charset="0"/>
                <a:cs typeface="Arial" panose="020B0604020202020204" pitchFamily="34" charset="0"/>
              </a:rPr>
              <a:t>nehospodářské</a:t>
            </a:r>
            <a:r>
              <a:rPr lang="cs-CZ" sz="1800" dirty="false">
                <a:effectLst/>
                <a:latin typeface="Arial" panose="020B0604020202020204" pitchFamily="34" charset="0"/>
                <a:ea typeface="Calibri" panose="020F0502020204030204" pitchFamily="34" charset="0"/>
                <a:cs typeface="Arial" panose="020B0604020202020204" pitchFamily="34" charset="0"/>
              </a:rPr>
              <a:t> povahy, které budou zaměřeny na podporu a zapojení osob z Ukrajiny do ekonomického, sociálního, pracovního a komunitního života společnosti. Nejedná se o nahrazování veřejné služby, ale o její vhodné doplnění a zprostředkování odborné pomoci, jako např. například o: </a:t>
            </a:r>
          </a:p>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Zajištění pozice lokálního koordinátora aktivit a aktérů v území</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b="true" dirty="false">
                <a:effectLst/>
                <a:latin typeface="Arial" panose="020B0604020202020204" pitchFamily="34" charset="0"/>
                <a:ea typeface="Calibri" panose="020F0502020204030204" pitchFamily="34" charset="0"/>
                <a:cs typeface="Arial" panose="020B0604020202020204" pitchFamily="34" charset="0"/>
              </a:rPr>
              <a:t> koordinace</a:t>
            </a:r>
            <a:r>
              <a:rPr lang="cs-CZ" sz="1800" dirty="false">
                <a:effectLst/>
                <a:latin typeface="Arial" panose="020B0604020202020204" pitchFamily="34" charset="0"/>
                <a:ea typeface="Calibri" panose="020F0502020204030204" pitchFamily="34" charset="0"/>
                <a:cs typeface="Arial" panose="020B0604020202020204" pitchFamily="34" charset="0"/>
              </a:rPr>
              <a:t> aktivit na lokální úrovni (obce, mikroregionu, svazku obcí, Místní akční skupiny) zaměřená na podporu osob z Ukrajiny, koordinace místních multidisciplinárních týmů/aktérů v území, síťování služeb. </a:t>
            </a:r>
            <a:r>
              <a:rPr lang="cs-CZ" sz="1800" b="true" dirty="false">
                <a:effectLst/>
                <a:latin typeface="Arial" panose="020B0604020202020204" pitchFamily="34" charset="0"/>
                <a:ea typeface="Calibri" panose="020F0502020204030204" pitchFamily="34" charset="0"/>
                <a:cs typeface="Arial" panose="020B0604020202020204" pitchFamily="34" charset="0"/>
              </a:rPr>
              <a:t>Povinnost oznámit zahájení činnosti lokální koordinace a navázat spolupráci s Centrem na podporu integrace cizinců (CPIC) v kraji</a:t>
            </a:r>
            <a:r>
              <a:rPr lang="cs-CZ" sz="1800" dirty="false">
                <a:effectLst/>
                <a:latin typeface="Arial" panose="020B0604020202020204" pitchFamily="34" charset="0"/>
                <a:ea typeface="Calibri" panose="020F0502020204030204" pitchFamily="34" charset="0"/>
                <a:cs typeface="Arial" panose="020B0604020202020204" pitchFamily="34" charset="0"/>
              </a:rPr>
              <a:t>. Doporučení navázat spolupráci na řešení dané problematiky s obcí v daném území. Tato aktivita může být v projektu uvedena pouze v souvislosti s dalšími aktivitami zaměřenými na přímou práci s osobami z Ukrajiny.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519239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556792"/>
            <a:ext cx="8244000" cy="4365224"/>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Seznamování s používáním českého jazyka v běžné komunikační rovině pro Ukrajince bez věkového omezení. </a:t>
            </a:r>
            <a:r>
              <a:rPr lang="cs-CZ" sz="1800" dirty="false">
                <a:effectLst/>
                <a:latin typeface="Arial" panose="020B0604020202020204" pitchFamily="34" charset="0"/>
                <a:ea typeface="Calibri" panose="020F0502020204030204" pitchFamily="34" charset="0"/>
                <a:cs typeface="Arial" panose="020B0604020202020204" pitchFamily="34" charset="0"/>
              </a:rPr>
              <a:t>Nebudou podporovány běžné jazykové kurzy, bude podpořena pouze nízkoprahová úroveň pro zvládnutí komunikačních dovedností např. otevřené nízkoprahové kurzy, rodinné kurzy. Předání informací o kurzech českého jazyka, včetně přípravy na certifikační zkoušku (např. předání kontaktu na Úřad práce ČR).  </a:t>
            </a:r>
            <a:endParaRPr lang="cs-CZ" sz="1800" dirty="false">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distribuci potravinové a materiální pomoci</a:t>
            </a:r>
            <a:r>
              <a:rPr lang="cs-CZ" sz="1800" dirty="false">
                <a:effectLst/>
                <a:latin typeface="Arial" panose="020B0604020202020204" pitchFamily="34" charset="0"/>
                <a:ea typeface="Calibri" panose="020F0502020204030204" pitchFamily="34" charset="0"/>
                <a:cs typeface="Arial" panose="020B0604020202020204" pitchFamily="34" charset="0"/>
              </a:rPr>
              <a:t> (nejedná se o nákup potravin, materiálů, vybavení) – lze hradit činnost pracovníka, který má na starosti danou distribuci.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1070926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268760"/>
            <a:ext cx="8244000" cy="4653256"/>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adaptaci, začleňování, sociokulturní orientaci</a:t>
            </a:r>
            <a:r>
              <a:rPr lang="cs-CZ" sz="1800" dirty="false">
                <a:effectLst/>
                <a:latin typeface="Arial" panose="020B0604020202020204" pitchFamily="34" charset="0"/>
                <a:ea typeface="Calibri" panose="020F0502020204030204" pitchFamily="34" charset="0"/>
                <a:cs typeface="Arial" panose="020B0604020202020204" pitchFamily="34" charset="0"/>
              </a:rPr>
              <a:t> -  komunitní aktivity (podpora komunitní práce včetně podpory aktivit založených na vlastní iniciativě osob z Ukrajiny v těchto komunitách), seznamování osob z Ukrajiny s právy a povinnostmi obyvatel ČR a s možností aktivní participace na veřejném životě, zejména na lokální úrovni (podpora občanské gramotnosti a plné orientace občanů Ukrajiny ve společnosti), aktivní vyhledávání a oslovování osob z cílové skupiny, podpora sousedského soužití, aktivity zaměření na bezpečí a sociokulturní orientaci zejména v rámci podpory skupin uprchlíků soustředěných v jednom zařízení či v těsné blízkosti s ohledem na jejich specifické potřeby, podpora služeb interkulturních pracovníků z řad osob z Ukrajiny k usnadnění a zkvalitnění komunikace mezi uprchlíky, institucemi a veřejností, doprovázení na úřady/instituce, interaktivní workshopy, besedy apod. cílené na řešení nepříznivé situace (např. téma integrace do společnosti, upevňování vztahů v rodině i komunitě, rozvoj rodičovských kompetencí).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1310959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12776"/>
            <a:ext cx="8244000" cy="4509240"/>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poskytování terapeutické a poradenské podpory včetně krizové intervence</a:t>
            </a:r>
            <a:r>
              <a:rPr lang="cs-CZ" sz="1800" dirty="false">
                <a:effectLst/>
                <a:latin typeface="Arial" panose="020B0604020202020204" pitchFamily="34" charset="0"/>
                <a:ea typeface="Calibri" panose="020F0502020204030204" pitchFamily="34" charset="0"/>
                <a:cs typeface="Arial" panose="020B0604020202020204" pitchFamily="34" charset="0"/>
              </a:rPr>
              <a:t> – jedná se o podporu mimo režim základních činností sociálních služeb, forma je umožněna i distanční – telefonicky nebo videohovor. Podpora může být zaměřena i na psychologickou pomoc, právní a finanční poradenství zaměřené na životní situaci (nejedná se o pobytové poradenství). </a:t>
            </a:r>
          </a:p>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rPr>
              <a:t>Aktivity zaměřené na tlumočnické a překladatelské služby</a:t>
            </a:r>
            <a:r>
              <a:rPr lang="cs-CZ" sz="1800" dirty="false">
                <a:effectLst/>
                <a:latin typeface="Arial" panose="020B0604020202020204" pitchFamily="34" charset="0"/>
                <a:ea typeface="Calibri" panose="020F0502020204030204" pitchFamily="34" charset="0"/>
              </a:rPr>
              <a:t> – forma je umožněna i distančně v telefonické podobě, možnost podpory služeb i komunitních tlumočníků </a:t>
            </a:r>
            <a:r>
              <a:rPr lang="cs-CZ" sz="1800" dirty="false">
                <a:effectLst/>
                <a:latin typeface="Arial" panose="020B0604020202020204" pitchFamily="34" charset="0"/>
                <a:ea typeface="Calibri" panose="020F0502020204030204" pitchFamily="34" charset="0"/>
                <a:cs typeface="Arial" panose="020B0604020202020204" pitchFamily="34" charset="0"/>
              </a:rPr>
              <a:t>z řad osob z Ukrajiny k usnadnění a zkvalitnění komunikace mezi cizinci a institucemi, doprovázení na úřady/instituce.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24306075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12776"/>
            <a:ext cx="8244000" cy="4509240"/>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zprostředkování přístupu ke službám zaměřeným na orientaci na trhu práce</a:t>
            </a:r>
            <a:r>
              <a:rPr lang="cs-CZ" sz="1800" dirty="false">
                <a:effectLst/>
                <a:latin typeface="Arial" panose="020B0604020202020204" pitchFamily="34" charset="0"/>
                <a:ea typeface="Calibri" panose="020F0502020204030204" pitchFamily="34" charset="0"/>
                <a:cs typeface="Arial" panose="020B0604020202020204" pitchFamily="34" charset="0"/>
              </a:rPr>
              <a:t>, integraci osob do společnosti doprovázenou návratem na trh práce – poradenství k odstraňování překážek pro vstup na pracovní trh, zprostředkování odborné pomoci, poradenství při zajištění chybějících dokladů, doprovázení na úřady/instituce nebo k zaměstnavateli, pomoc s vyjednáváním pracovních podmínek. Aktivitou nelze řešit zprostředkování zaměstnání. </a:t>
            </a:r>
          </a:p>
          <a:p>
            <a:pPr algn="jus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zaměření na zprostředkování či zajištění přístupu ke službám zaměřeným na oblast bydlení</a:t>
            </a:r>
            <a:r>
              <a:rPr lang="cs-CZ" sz="1800" dirty="false">
                <a:effectLst/>
                <a:latin typeface="Arial" panose="020B0604020202020204" pitchFamily="34" charset="0"/>
                <a:ea typeface="Calibri" panose="020F0502020204030204" pitchFamily="34" charset="0"/>
                <a:cs typeface="Arial" panose="020B0604020202020204" pitchFamily="34" charset="0"/>
              </a:rPr>
              <a:t> – zaměření na poradenství k odstraňování překážek pro vstup na trh s byty, zprostředkování odborné pomoci, poradenství při zajištění chybějících dokladů, doprovázení na úřady/instituce, pomoc s vyjednáváním nájemních smluv.</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1573246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12776"/>
            <a:ext cx="8244000" cy="4509240"/>
          </a:xfrm>
        </p:spPr>
        <p:txBody>
          <a:bodyPr/>
          <a:lstStyle/>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péči o rodinu a děti</a:t>
            </a:r>
            <a:r>
              <a:rPr lang="cs-CZ" sz="1800" dirty="false">
                <a:effectLst/>
                <a:latin typeface="Arial" panose="020B0604020202020204" pitchFamily="34" charset="0"/>
                <a:ea typeface="Calibri" panose="020F0502020204030204" pitchFamily="34" charset="0"/>
                <a:cs typeface="Arial" panose="020B0604020202020204" pitchFamily="34" charset="0"/>
              </a:rPr>
              <a:t> – jedná se o zapojení dětí do volnočasových aktivit/animačních programů, podpora ohrožených rodin, podpora ohrožených dětí bez rodiny, podpora směřující k hlídání dětí</a:t>
            </a:r>
            <a:r>
              <a:rPr lang="cs-CZ" sz="1800" baseline="30000"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cs typeface="Arial" panose="020B0604020202020204" pitchFamily="34" charset="0"/>
              </a:rPr>
              <a:t>, podpora mentoringu a využití peer pracovníků nebo dobrovolníků, podpora využití místních zdrojů, neformálních služeb nejblíže k dítěti a rodině (mezigenerační výpomoc, matka matce, vrstevnické programy, spolužáci, svépomocné skupiny) ve smyslu koordinace různých komunitních zdrojů. Aktivita nepodporuje činnost dětských skupin.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cs typeface="Arial" panose="020B0604020202020204" pitchFamily="34" charset="0"/>
              </a:rPr>
              <a:t>Aktivity zaměřené na prevenci rozvoje ohrožených osob</a:t>
            </a:r>
            <a:r>
              <a:rPr lang="cs-CZ" sz="1800" dirty="false">
                <a:effectLst/>
                <a:latin typeface="Arial" panose="020B0604020202020204" pitchFamily="34" charset="0"/>
                <a:ea typeface="Calibri" panose="020F0502020204030204" pitchFamily="34" charset="0"/>
                <a:cs typeface="Arial" panose="020B0604020202020204" pitchFamily="34" charset="0"/>
              </a:rPr>
              <a:t> – podpora rodiny v akutní krizové situaci, aktivní vyhledávání a oslovování osob, zajištění odborné pomoci, případně pomoc s vyhledáním vhodné služby, doprovázení na úřady/instituce, realizace svépomocných skupin a rozvoj vztahů a komunikace v komunitě.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3391400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1800" dirty="false"/>
              <a:t>2. </a:t>
            </a:r>
            <a:r>
              <a:rPr lang="cs-CZ" sz="1800" b="true" dirty="false">
                <a:effectLst/>
                <a:latin typeface="Arial" panose="020B0604020202020204" pitchFamily="34" charset="0"/>
                <a:ea typeface="Calibri" panose="020F0502020204030204" pitchFamily="34" charset="0"/>
                <a:cs typeface="Arial" panose="020B0604020202020204" pitchFamily="34" charset="0"/>
              </a:rPr>
              <a:t>Koordinace a poskytnutí podpory a pomoci pro ř</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ešení komplexní nepříznivé sociální situace uprchlíků a jejich rodin</a:t>
            </a:r>
            <a:endParaRPr lang="cs-CZ" sz="1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196752"/>
            <a:ext cx="8244000" cy="5319248"/>
          </a:xfrm>
        </p:spPr>
        <p:txBody>
          <a:bodyPr/>
          <a:lstStyle/>
          <a:p>
            <a:pPr marL="18215" indent="0" algn="just">
              <a:lnSpc>
                <a:spcPct val="107000"/>
              </a:lnSpc>
              <a:spcBef>
                <a:spcPts val="600"/>
              </a:spcBef>
              <a:spcAft>
                <a:spcPts val="600"/>
              </a:spcAft>
              <a:buNone/>
            </a:pPr>
            <a:r>
              <a:rPr lang="cs-CZ" sz="1400" b="true" dirty="false">
                <a:effectLst/>
                <a:latin typeface="Arial" panose="020B0604020202020204" pitchFamily="34" charset="0"/>
                <a:ea typeface="Calibri" panose="020F0502020204030204" pitchFamily="34" charset="0"/>
                <a:cs typeface="Arial" panose="020B0604020202020204" pitchFamily="34" charset="0"/>
              </a:rPr>
              <a:t>Klíčové pozice v realizačním týmu pro provádění aktivity koordinace a poskytnutí podpory a pomoci pro řešení komplexní nepříznivé sociální situace uprchlíků a jejich rodin:</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Sociální pracovník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Pracovník v sociálních službách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Terénní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Komunitní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Vedoucí služby/koordinátor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Expert/case manager </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Odborný konzultant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Psycholog/psychoterapeut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Interkulturní pracovník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Krizový intervent</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Vychovatel/pedagog volného času</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Právník</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Mediátor</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00000"/>
              </a:lnSpc>
              <a:spcBef>
                <a:spcPts val="600"/>
              </a:spcBef>
              <a:spcAft>
                <a:spcPts val="600"/>
              </a:spcAft>
              <a:buFont typeface="Arial" panose="020B0604020202020204" pitchFamily="34" charset="0"/>
              <a:buChar char="-"/>
            </a:pPr>
            <a:r>
              <a:rPr lang="cs-CZ" sz="1200" dirty="false">
                <a:effectLst/>
                <a:latin typeface="Arial" panose="020B0604020202020204" pitchFamily="34" charset="0"/>
                <a:ea typeface="Times New Roman" panose="02020603050405020304" pitchFamily="18" charset="0"/>
                <a:cs typeface="Arial" panose="020B0604020202020204" pitchFamily="34" charset="0"/>
              </a:rPr>
              <a:t>Peer konzultant/pomocný pracovník z řad CS</a:t>
            </a:r>
            <a:endParaRPr lang="cs-CZ" sz="1200" dirty="false">
              <a:effectLst/>
              <a:latin typeface="Arial" panose="020B0604020202020204" pitchFamily="34" charset="0"/>
              <a:ea typeface="Times New Roman" panose="02020603050405020304" pitchFamily="18" charset="0"/>
              <a:cs typeface="Times New Roman" panose="02020603050405020304" pitchFamily="18" charset="0"/>
            </a:endParaRPr>
          </a:p>
          <a:p>
            <a:pPr lvl="0" algn="just">
              <a:lnSpc>
                <a:spcPct val="100000"/>
              </a:lnSpc>
              <a:spcBef>
                <a:spcPts val="600"/>
              </a:spcBef>
              <a:spcAft>
                <a:spcPts val="600"/>
              </a:spcAft>
              <a:buFont typeface="Arial" panose="020B0604020202020204" pitchFamily="34" charset="0"/>
              <a:buChar char="•"/>
            </a:pP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Bef>
                <a:spcPts val="600"/>
              </a:spcBef>
              <a:spcAft>
                <a:spcPts val="600"/>
              </a:spcAft>
              <a:buFont typeface="Arial" panose="020B0604020202020204" pitchFamily="34" charset="0"/>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18215" indent="0" algn="just">
              <a:lnSpc>
                <a:spcPct val="107000"/>
              </a:lnSpc>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457200" indent="0" algn="just">
              <a:spcBef>
                <a:spcPts val="600"/>
              </a:spcBef>
              <a:spcAft>
                <a:spcPts val="6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1640107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PŘEDSTAVENÍ VÝZVY</a:t>
            </a:r>
            <a:endParaRPr lang="cs-CZ" sz="2800" b="false" dirty="false"/>
          </a:p>
        </p:txBody>
      </p:sp>
    </p:spTree>
    <p:extLst>
      <p:ext uri="{BB962C8B-B14F-4D97-AF65-F5344CB8AC3E}">
        <p14:creationId xmlns:p14="http://schemas.microsoft.com/office/powerpoint/2010/main" val="3136091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Cílové skupiny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spcBef>
                <a:spcPts val="300"/>
              </a:spcBef>
              <a:spcAft>
                <a:spcPts val="300"/>
              </a:spcAft>
              <a:buNone/>
            </a:pPr>
            <a:endParaRPr lang="cs-CZ" sz="1800" dirty="false">
              <a:latin typeface="Arial" panose="020B0604020202020204" pitchFamily="34" charset="0"/>
              <a:cs typeface="Arial" panose="020B0604020202020204" pitchFamily="34"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graphicFrame>
        <p:nvGraphicFramePr>
          <p:cNvPr id="5" name="Tabulka 4">
            <a:extLst>
              <a:ext uri="{FF2B5EF4-FFF2-40B4-BE49-F238E27FC236}">
                <a16:creationId xmlns:a16="http://schemas.microsoft.com/office/drawing/2014/main" id="{32B39F1B-85B4-4D32-8144-0158980BDDCE}"/>
              </a:ext>
            </a:extLst>
          </p:cNvPr>
          <p:cNvGraphicFramePr>
            <a:graphicFrameLocks noGrp="true"/>
          </p:cNvGraphicFramePr>
          <p:nvPr>
            <p:extLst>
              <p:ext uri="{D42A27DB-BD31-4B8C-83A1-F6EECF244321}">
                <p14:modId xmlns:p14="http://schemas.microsoft.com/office/powerpoint/2010/main" val="4229752988"/>
              </p:ext>
            </p:extLst>
          </p:nvPr>
        </p:nvGraphicFramePr>
        <p:xfrm>
          <a:off x="540000" y="1298062"/>
          <a:ext cx="8100000" cy="5217938"/>
        </p:xfrm>
        <a:graphic>
          <a:graphicData uri="http://schemas.openxmlformats.org/drawingml/2006/table">
            <a:tbl>
              <a:tblPr firstRow="true" firstCol="true" bandRow="true">
                <a:tableStyleId>{5C22544A-7EE6-4342-B048-85BDC9FD1C3A}</a:tableStyleId>
              </a:tblPr>
              <a:tblGrid>
                <a:gridCol w="1836151">
                  <a:extLst>
                    <a:ext uri="{9D8B030D-6E8A-4147-A177-3AD203B41FA5}">
                      <a16:colId xmlns:a16="http://schemas.microsoft.com/office/drawing/2014/main" val="2237572941"/>
                    </a:ext>
                  </a:extLst>
                </a:gridCol>
                <a:gridCol w="6263849">
                  <a:extLst>
                    <a:ext uri="{9D8B030D-6E8A-4147-A177-3AD203B41FA5}">
                      <a16:colId xmlns:a16="http://schemas.microsoft.com/office/drawing/2014/main" val="2193981598"/>
                    </a:ext>
                  </a:extLst>
                </a:gridCol>
              </a:tblGrid>
              <a:tr h="678767">
                <a:tc>
                  <a:txBody>
                    <a:bodyPr/>
                    <a:lstStyle/>
                    <a:p>
                      <a:pPr marL="71755" marR="71755">
                        <a:lnSpc>
                          <a:spcPct val="107000"/>
                        </a:lnSpc>
                        <a:spcBef>
                          <a:spcPts val="200"/>
                        </a:spcBef>
                        <a:spcAft>
                          <a:spcPts val="200"/>
                        </a:spcAft>
                      </a:pPr>
                      <a:r>
                        <a:rPr lang="cs-CZ" sz="1400" dirty="false">
                          <a:effectLst/>
                        </a:rPr>
                        <a:t>Kategorizace cílové skupiny</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nchor="ctr"/>
                </a:tc>
                <a:tc>
                  <a:txBody>
                    <a:bodyPr/>
                    <a:lstStyle/>
                    <a:p>
                      <a:pPr marL="71755" marR="71755">
                        <a:lnSpc>
                          <a:spcPct val="107000"/>
                        </a:lnSpc>
                        <a:spcBef>
                          <a:spcPts val="200"/>
                        </a:spcBef>
                        <a:spcAft>
                          <a:spcPts val="200"/>
                        </a:spcAft>
                      </a:pPr>
                      <a:r>
                        <a:rPr lang="cs-CZ" sz="1400" dirty="false">
                          <a:effectLst/>
                        </a:rPr>
                        <a:t>Definice </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nchor="ctr"/>
                </a:tc>
                <a:extLst>
                  <a:ext uri="{0D108BD9-81ED-4DB2-BD59-A6C34878D82A}">
                    <a16:rowId xmlns:a16="http://schemas.microsoft.com/office/drawing/2014/main" val="3095580165"/>
                  </a:ext>
                </a:extLst>
              </a:tr>
              <a:tr h="2001820">
                <a:tc>
                  <a:txBody>
                    <a:bodyPr/>
                    <a:lstStyle/>
                    <a:p>
                      <a:pPr marL="71755" marR="71755">
                        <a:lnSpc>
                          <a:spcPct val="107000"/>
                        </a:lnSpc>
                        <a:spcBef>
                          <a:spcPts val="200"/>
                        </a:spcBef>
                        <a:spcAft>
                          <a:spcPts val="200"/>
                        </a:spcAft>
                      </a:pPr>
                      <a:r>
                        <a:rPr lang="cs-CZ" sz="1400" dirty="false">
                          <a:effectLst/>
                        </a:rPr>
                        <a:t>Migranti a azylanti</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tc>
                <a:tc>
                  <a:txBody>
                    <a:bodyPr/>
                    <a:lstStyle/>
                    <a:p>
                      <a:pPr marL="71755" marR="71755" algn="just">
                        <a:lnSpc>
                          <a:spcPct val="107000"/>
                        </a:lnSpc>
                        <a:spcBef>
                          <a:spcPts val="200"/>
                        </a:spcBef>
                        <a:spcAft>
                          <a:spcPts val="200"/>
                        </a:spcAft>
                      </a:pPr>
                      <a:r>
                        <a:rPr lang="cs-CZ" sz="1400" u="sng" dirty="false">
                          <a:effectLst/>
                        </a:rPr>
                        <a:t>Pro účely této výzvy se touto cílovou skupinou rozumí:</a:t>
                      </a:r>
                      <a:endParaRPr lang="cs-CZ" sz="1400" dirty="false">
                        <a:effectLst/>
                      </a:endParaRPr>
                    </a:p>
                    <a:p>
                      <a:pPr marL="71755" marR="71755" algn="just">
                        <a:lnSpc>
                          <a:spcPct val="107000"/>
                        </a:lnSpc>
                        <a:spcBef>
                          <a:spcPts val="200"/>
                        </a:spcBef>
                        <a:spcAft>
                          <a:spcPts val="200"/>
                        </a:spcAft>
                      </a:pPr>
                      <a:r>
                        <a:rPr lang="cs-CZ" sz="1400" dirty="false">
                          <a:effectLst/>
                        </a:rPr>
                        <a:t>Osoby přicházející do České republiky z území Ukrajiny v důsledku války s Ruskou federací dle § 3 odst. 2) zákona č. 65/2022 Sb. a dle §1 zákona č. 66/2022 Sb., o některých opatřeních v souvislosti s ozbrojeným konfliktem na území Ukrajiny, vyvolaným invazí vojsk Ruské federace; a dále osoby, které po uplynutí výše uvedené dočasné ochrany setrvávají legálně na území ČR. </a:t>
                      </a:r>
                    </a:p>
                    <a:p>
                      <a:pPr marL="71755" marR="71755" algn="just">
                        <a:lnSpc>
                          <a:spcPct val="107000"/>
                        </a:lnSpc>
                        <a:spcBef>
                          <a:spcPts val="200"/>
                        </a:spcBef>
                        <a:spcAft>
                          <a:spcPts val="200"/>
                        </a:spcAft>
                      </a:pPr>
                      <a:r>
                        <a:rPr lang="cs-CZ" sz="1400" dirty="false">
                          <a:effectLst/>
                        </a:rPr>
                        <a:t> </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53975" marR="53975" marT="0" marB="0"/>
                </a:tc>
                <a:extLst>
                  <a:ext uri="{0D108BD9-81ED-4DB2-BD59-A6C34878D82A}">
                    <a16:rowId xmlns:a16="http://schemas.microsoft.com/office/drawing/2014/main" val="2277394712"/>
                  </a:ext>
                </a:extLst>
              </a:tr>
              <a:tr h="2298615">
                <a:tc>
                  <a:txBody>
                    <a:bodyPr/>
                    <a:lstStyle/>
                    <a:p>
                      <a:pPr marL="71755" marR="71755">
                        <a:lnSpc>
                          <a:spcPct val="107000"/>
                        </a:lnSpc>
                        <a:spcBef>
                          <a:spcPts val="200"/>
                        </a:spcBef>
                        <a:spcAft>
                          <a:spcPts val="200"/>
                        </a:spcAft>
                      </a:pPr>
                      <a:r>
                        <a:rPr lang="cs-CZ" sz="1400" dirty="false">
                          <a:effectLst/>
                        </a:rPr>
                        <a:t>Poskytovatelé a zadavatelé sociálních služeb, služeb pro rodiny a děti a dalších služeb na podporu sociálního začleňování</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71755" marR="71755">
                        <a:lnSpc>
                          <a:spcPct val="107000"/>
                        </a:lnSpc>
                        <a:spcBef>
                          <a:spcPts val="200"/>
                        </a:spcBef>
                        <a:spcAft>
                          <a:spcPts val="200"/>
                        </a:spcAft>
                      </a:pPr>
                      <a:r>
                        <a:rPr lang="cs-CZ" sz="1400" u="sng" dirty="false">
                          <a:effectLst/>
                        </a:rPr>
                        <a:t>Pro účely této výzvy se touto cílovou skupinou rozumí:</a:t>
                      </a:r>
                      <a:endParaRPr lang="cs-CZ" sz="1400" dirty="false">
                        <a:effectLst/>
                      </a:endParaRPr>
                    </a:p>
                    <a:p>
                      <a:pPr marL="71755" marR="71755">
                        <a:lnSpc>
                          <a:spcPct val="107000"/>
                        </a:lnSpc>
                        <a:spcBef>
                          <a:spcPts val="200"/>
                        </a:spcBef>
                        <a:spcAft>
                          <a:spcPts val="200"/>
                        </a:spcAft>
                      </a:pPr>
                      <a:r>
                        <a:rPr lang="cs-CZ" sz="1400" dirty="false">
                          <a:effectLst/>
                        </a:rPr>
                        <a:t>Zaměstnanci poskytovatelů služeb a dalších organizací působících v oblasti podpory sociálního začleňování.</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3894685"/>
                  </a:ext>
                </a:extLst>
              </a:tr>
              <a:tr h="238736">
                <a:tc>
                  <a:txBody>
                    <a:bodyPr/>
                    <a:lstStyle/>
                    <a:p>
                      <a:pPr marL="71755" marR="71755">
                        <a:lnSpc>
                          <a:spcPct val="107000"/>
                        </a:lnSpc>
                        <a:spcBef>
                          <a:spcPts val="200"/>
                        </a:spcBef>
                        <a:spcAft>
                          <a:spcPts val="200"/>
                        </a:spcAft>
                      </a:pPr>
                      <a:r>
                        <a:rPr lang="cs-CZ" sz="1400" dirty="false">
                          <a:effectLst/>
                        </a:rPr>
                        <a:t>Veřejnost</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71755" marR="71755">
                        <a:lnSpc>
                          <a:spcPct val="107000"/>
                        </a:lnSpc>
                        <a:spcBef>
                          <a:spcPts val="200"/>
                        </a:spcBef>
                        <a:spcAft>
                          <a:spcPts val="200"/>
                        </a:spcAft>
                      </a:pPr>
                      <a:r>
                        <a:rPr lang="cs-CZ" sz="1400" dirty="false">
                          <a:effectLst/>
                        </a:rPr>
                        <a:t>Občané ČR a osoby žijící na území ČR.</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1251230"/>
                  </a:ext>
                </a:extLst>
              </a:tr>
            </a:tbl>
          </a:graphicData>
        </a:graphic>
      </p:graphicFrame>
    </p:spTree>
    <p:extLst>
      <p:ext uri="{BB962C8B-B14F-4D97-AF65-F5344CB8AC3E}">
        <p14:creationId xmlns:p14="http://schemas.microsoft.com/office/powerpoint/2010/main" val="1668867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indikátory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lnSpc>
                <a:spcPct val="107000"/>
              </a:lnSpc>
              <a:spcAft>
                <a:spcPts val="8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 žádosti o podporu žadatel uvede cílovou hodnotu (tj. hodnotu, která se chápe jako závazek žadatele, kterého má dosáhnout díky realizaci projektu uvedeného v žádosti o podporu) k následujícím indikátorům:</a:t>
            </a: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graphicFrame>
        <p:nvGraphicFramePr>
          <p:cNvPr id="10" name="Tabulka 9">
            <a:extLst>
              <a:ext uri="{FF2B5EF4-FFF2-40B4-BE49-F238E27FC236}">
                <a16:creationId xmlns:a16="http://schemas.microsoft.com/office/drawing/2014/main" id="{F3875A6E-731B-427E-8999-EB6B21FBA6D6}"/>
              </a:ext>
            </a:extLst>
          </p:cNvPr>
          <p:cNvGraphicFramePr>
            <a:graphicFrameLocks noGrp="true"/>
          </p:cNvGraphicFramePr>
          <p:nvPr>
            <p:extLst>
              <p:ext uri="{D42A27DB-BD31-4B8C-83A1-F6EECF244321}">
                <p14:modId xmlns:p14="http://schemas.microsoft.com/office/powerpoint/2010/main" val="2856442789"/>
              </p:ext>
            </p:extLst>
          </p:nvPr>
        </p:nvGraphicFramePr>
        <p:xfrm>
          <a:off x="430183" y="2863278"/>
          <a:ext cx="7923633" cy="3302021"/>
        </p:xfrm>
        <a:graphic>
          <a:graphicData uri="http://schemas.openxmlformats.org/drawingml/2006/table">
            <a:tbl>
              <a:tblPr firstRow="true" firstCol="true" bandRow="true">
                <a:tableStyleId>{5C22544A-7EE6-4342-B048-85BDC9FD1C3A}</a:tableStyleId>
              </a:tblPr>
              <a:tblGrid>
                <a:gridCol w="973465">
                  <a:extLst>
                    <a:ext uri="{9D8B030D-6E8A-4147-A177-3AD203B41FA5}">
                      <a16:colId xmlns:a16="http://schemas.microsoft.com/office/drawing/2014/main" val="3899844641"/>
                    </a:ext>
                  </a:extLst>
                </a:gridCol>
                <a:gridCol w="4395709">
                  <a:extLst>
                    <a:ext uri="{9D8B030D-6E8A-4147-A177-3AD203B41FA5}">
                      <a16:colId xmlns:a16="http://schemas.microsoft.com/office/drawing/2014/main" val="3461013045"/>
                    </a:ext>
                  </a:extLst>
                </a:gridCol>
                <a:gridCol w="1133201">
                  <a:extLst>
                    <a:ext uri="{9D8B030D-6E8A-4147-A177-3AD203B41FA5}">
                      <a16:colId xmlns:a16="http://schemas.microsoft.com/office/drawing/2014/main" val="3817037963"/>
                    </a:ext>
                  </a:extLst>
                </a:gridCol>
                <a:gridCol w="1421258">
                  <a:extLst>
                    <a:ext uri="{9D8B030D-6E8A-4147-A177-3AD203B41FA5}">
                      <a16:colId xmlns:a16="http://schemas.microsoft.com/office/drawing/2014/main" val="233991540"/>
                    </a:ext>
                  </a:extLst>
                </a:gridCol>
              </a:tblGrid>
              <a:tr h="686690">
                <a:tc>
                  <a:txBody>
                    <a:bodyPr/>
                    <a:lstStyle/>
                    <a:p>
                      <a:pPr marL="36195" marR="36195" algn="ctr">
                        <a:spcBef>
                          <a:spcPts val="300"/>
                        </a:spcBef>
                        <a:spcAft>
                          <a:spcPts val="300"/>
                        </a:spcAft>
                      </a:pPr>
                      <a:r>
                        <a:rPr lang="cs-CZ" sz="1600" dirty="false">
                          <a:effectLst/>
                        </a:rPr>
                        <a:t>Kód</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Název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Měrná jednotka</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Typ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582821944"/>
                  </a:ext>
                </a:extLst>
              </a:tr>
              <a:tr h="343346">
                <a:tc>
                  <a:txBody>
                    <a:bodyPr/>
                    <a:lstStyle/>
                    <a:p>
                      <a:pPr marL="36195" marR="36195">
                        <a:spcBef>
                          <a:spcPts val="300"/>
                        </a:spcBef>
                        <a:spcAft>
                          <a:spcPts val="300"/>
                        </a:spcAft>
                      </a:pPr>
                      <a:r>
                        <a:rPr lang="cs-CZ" sz="1600" dirty="false">
                          <a:effectLst/>
                        </a:rPr>
                        <a:t>600 000</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Celkový počet účastníků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Účastníci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2567496402"/>
                  </a:ext>
                </a:extLst>
              </a:tr>
              <a:tr h="343346">
                <a:tc>
                  <a:txBody>
                    <a:bodyPr/>
                    <a:lstStyle/>
                    <a:p>
                      <a:pPr marL="36195" marR="36195">
                        <a:spcBef>
                          <a:spcPts val="300"/>
                        </a:spcBef>
                        <a:spcAft>
                          <a:spcPts val="300"/>
                        </a:spcAft>
                      </a:pPr>
                      <a:r>
                        <a:rPr lang="cs-CZ" sz="1600" dirty="false">
                          <a:effectLst/>
                        </a:rPr>
                        <a:t>670 021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Kapacita podpořených služeb – místa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Místa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45028637"/>
                  </a:ext>
                </a:extLst>
              </a:tr>
              <a:tr h="555257">
                <a:tc>
                  <a:txBody>
                    <a:bodyPr/>
                    <a:lstStyle/>
                    <a:p>
                      <a:pPr marL="36195" marR="36195">
                        <a:spcBef>
                          <a:spcPts val="300"/>
                        </a:spcBef>
                        <a:spcAft>
                          <a:spcPts val="300"/>
                        </a:spcAft>
                      </a:pPr>
                      <a:r>
                        <a:rPr lang="cs-CZ" sz="1600" dirty="false">
                          <a:effectLst/>
                        </a:rPr>
                        <a:t>670 031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Kapacita podpořených služeb – úvazky pracovníků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Úvazky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320726167"/>
                  </a:ext>
                </a:extLst>
              </a:tr>
              <a:tr h="343346">
                <a:tc>
                  <a:txBody>
                    <a:bodyPr/>
                    <a:lstStyle/>
                    <a:p>
                      <a:pPr marL="36195" marR="36195">
                        <a:spcBef>
                          <a:spcPts val="300"/>
                        </a:spcBef>
                        <a:spcAft>
                          <a:spcPts val="300"/>
                        </a:spcAft>
                      </a:pPr>
                      <a:r>
                        <a:rPr lang="cs-CZ" sz="1600" dirty="false">
                          <a:effectLst/>
                        </a:rPr>
                        <a:t>551 022</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Počet podpořených komunitních aktivit</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Aktivity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104981703"/>
                  </a:ext>
                </a:extLst>
              </a:tr>
              <a:tr h="343346">
                <a:tc>
                  <a:txBody>
                    <a:bodyPr/>
                    <a:lstStyle/>
                    <a:p>
                      <a:pPr marL="36195" marR="36195">
                        <a:spcBef>
                          <a:spcPts val="300"/>
                        </a:spcBef>
                        <a:spcAft>
                          <a:spcPts val="300"/>
                        </a:spcAft>
                      </a:pPr>
                      <a:r>
                        <a:rPr lang="cs-CZ" sz="1600" dirty="false">
                          <a:effectLst/>
                        </a:rPr>
                        <a:t>670 102</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Využívání podpořených služeb</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Osoby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Výsledek</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843096943"/>
                  </a:ext>
                </a:extLst>
              </a:tr>
              <a:tr h="686690">
                <a:tc>
                  <a:txBody>
                    <a:bodyPr/>
                    <a:lstStyle/>
                    <a:p>
                      <a:pPr marL="36195" marR="36195">
                        <a:spcBef>
                          <a:spcPts val="300"/>
                        </a:spcBef>
                        <a:spcAft>
                          <a:spcPts val="300"/>
                        </a:spcAft>
                      </a:pPr>
                      <a:r>
                        <a:rPr lang="cs-CZ" sz="1600" dirty="false">
                          <a:effectLst/>
                        </a:rPr>
                        <a:t>626 000</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spcBef>
                          <a:spcPts val="300"/>
                        </a:spcBef>
                        <a:spcAft>
                          <a:spcPts val="300"/>
                        </a:spcAft>
                      </a:pPr>
                      <a:r>
                        <a:rPr lang="cs-CZ" sz="1600" dirty="false">
                          <a:effectLst/>
                        </a:rPr>
                        <a:t>Účastníci, kteří získali kvalifikaci po ukončení své účasti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Účastníci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Výsledek</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520129"/>
                  </a:ext>
                </a:extLst>
              </a:tr>
            </a:tbl>
          </a:graphicData>
        </a:graphic>
      </p:graphicFrame>
      <p:sp>
        <p:nvSpPr>
          <p:cNvPr id="11" name="Rectangle 5">
            <a:extLst>
              <a:ext uri="{FF2B5EF4-FFF2-40B4-BE49-F238E27FC236}">
                <a16:creationId xmlns:a16="http://schemas.microsoft.com/office/drawing/2014/main" id="{F9254AB6-3A1F-45C8-B74B-D390D686E5C3}"/>
              </a:ext>
            </a:extLst>
          </p:cNvPr>
          <p:cNvSpPr>
            <a:spLocks noChangeArrowheads="true"/>
          </p:cNvSpPr>
          <p:nvPr/>
        </p:nvSpPr>
        <p:spPr bwMode="auto">
          <a:xfrm>
            <a:off x="1260267" y="263770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632047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indikátory</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lnSpc>
                <a:spcPct val="107000"/>
              </a:lnSpc>
              <a:spcAft>
                <a:spcPts val="8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vykazovat dosažené hodnoty pro:</a:t>
            </a:r>
          </a:p>
          <a:p>
            <a:pPr marL="342900" lvl="0" indent="-342900" algn="just">
              <a:buFont typeface="+mj-lt"/>
              <a:buAutoNum type="alphaLcParenR"/>
            </a:pPr>
            <a:r>
              <a:rPr lang="cs-CZ" sz="18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mj-lt"/>
              <a:buAutoNum type="alphaLcParenR"/>
            </a:pPr>
            <a:r>
              <a:rPr lang="cs-CZ" sz="1800" dirty="false">
                <a:effectLst/>
                <a:latin typeface="Arial" panose="020B0604020202020204" pitchFamily="34" charset="0"/>
                <a:ea typeface="Calibri" panose="020F0502020204030204" pitchFamily="34" charset="0"/>
                <a:cs typeface="Arial" panose="020B0604020202020204" pitchFamily="34" charset="0"/>
              </a:rPr>
              <a:t>indikátory z následující tabulky:</a:t>
            </a:r>
          </a:p>
          <a:p>
            <a:pPr marL="342900" lvl="0" indent="-342900" algn="just">
              <a:spcAft>
                <a:spcPts val="1100"/>
              </a:spcAft>
              <a:buFont typeface="+mj-lt"/>
              <a:buAutoNum type="alphaLcParen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
        <p:nvSpPr>
          <p:cNvPr id="11" name="Rectangle 5">
            <a:extLst>
              <a:ext uri="{FF2B5EF4-FFF2-40B4-BE49-F238E27FC236}">
                <a16:creationId xmlns:a16="http://schemas.microsoft.com/office/drawing/2014/main" id="{F9254AB6-3A1F-45C8-B74B-D390D686E5C3}"/>
              </a:ext>
            </a:extLst>
          </p:cNvPr>
          <p:cNvSpPr>
            <a:spLocks noChangeArrowheads="true"/>
          </p:cNvSpPr>
          <p:nvPr/>
        </p:nvSpPr>
        <p:spPr bwMode="auto">
          <a:xfrm>
            <a:off x="1260267" y="263770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graphicFrame>
        <p:nvGraphicFramePr>
          <p:cNvPr id="5" name="Tabulka 4">
            <a:extLst>
              <a:ext uri="{FF2B5EF4-FFF2-40B4-BE49-F238E27FC236}">
                <a16:creationId xmlns:a16="http://schemas.microsoft.com/office/drawing/2014/main" id="{2852C253-41F9-4CB6-B58C-8CE30242D3C4}"/>
              </a:ext>
            </a:extLst>
          </p:cNvPr>
          <p:cNvGraphicFramePr>
            <a:graphicFrameLocks noGrp="true"/>
          </p:cNvGraphicFramePr>
          <p:nvPr>
            <p:extLst>
              <p:ext uri="{D42A27DB-BD31-4B8C-83A1-F6EECF244321}">
                <p14:modId xmlns:p14="http://schemas.microsoft.com/office/powerpoint/2010/main" val="2397644229"/>
              </p:ext>
            </p:extLst>
          </p:nvPr>
        </p:nvGraphicFramePr>
        <p:xfrm>
          <a:off x="683568" y="3502819"/>
          <a:ext cx="7776864" cy="2506139"/>
        </p:xfrm>
        <a:graphic>
          <a:graphicData uri="http://schemas.openxmlformats.org/drawingml/2006/table">
            <a:tbl>
              <a:tblPr firstRow="true" firstCol="true" bandRow="true">
                <a:tableStyleId>{5C22544A-7EE6-4342-B048-85BDC9FD1C3A}</a:tableStyleId>
              </a:tblPr>
              <a:tblGrid>
                <a:gridCol w="1080120">
                  <a:extLst>
                    <a:ext uri="{9D8B030D-6E8A-4147-A177-3AD203B41FA5}">
                      <a16:colId xmlns:a16="http://schemas.microsoft.com/office/drawing/2014/main" val="2891484118"/>
                    </a:ext>
                  </a:extLst>
                </a:gridCol>
                <a:gridCol w="4200286">
                  <a:extLst>
                    <a:ext uri="{9D8B030D-6E8A-4147-A177-3AD203B41FA5}">
                      <a16:colId xmlns:a16="http://schemas.microsoft.com/office/drawing/2014/main" val="47089690"/>
                    </a:ext>
                  </a:extLst>
                </a:gridCol>
                <a:gridCol w="1073589">
                  <a:extLst>
                    <a:ext uri="{9D8B030D-6E8A-4147-A177-3AD203B41FA5}">
                      <a16:colId xmlns:a16="http://schemas.microsoft.com/office/drawing/2014/main" val="1161507958"/>
                    </a:ext>
                  </a:extLst>
                </a:gridCol>
                <a:gridCol w="1422869">
                  <a:extLst>
                    <a:ext uri="{9D8B030D-6E8A-4147-A177-3AD203B41FA5}">
                      <a16:colId xmlns:a16="http://schemas.microsoft.com/office/drawing/2014/main" val="1054780208"/>
                    </a:ext>
                  </a:extLst>
                </a:gridCol>
              </a:tblGrid>
              <a:tr h="468574">
                <a:tc>
                  <a:txBody>
                    <a:bodyPr/>
                    <a:lstStyle/>
                    <a:p>
                      <a:pPr marL="36195" marR="36195" algn="ctr">
                        <a:spcBef>
                          <a:spcPts val="300"/>
                        </a:spcBef>
                        <a:spcAft>
                          <a:spcPts val="300"/>
                        </a:spcAft>
                      </a:pPr>
                      <a:r>
                        <a:rPr lang="cs-CZ" sz="1600" dirty="false">
                          <a:effectLst/>
                        </a:rPr>
                        <a:t>Kód</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a:effectLst/>
                        </a:rPr>
                        <a:t>Název indikátoru</a:t>
                      </a:r>
                      <a:endParaRPr lang="cs-CZ" sz="16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a:effectLst/>
                        </a:rPr>
                        <a:t>Měrná jednotka</a:t>
                      </a:r>
                      <a:endParaRPr lang="cs-CZ" sz="16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Typ indikátoru</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479858732"/>
                  </a:ext>
                </a:extLst>
              </a:tr>
              <a:tr h="1286939">
                <a:tc>
                  <a:txBody>
                    <a:bodyPr/>
                    <a:lstStyle/>
                    <a:p>
                      <a:pPr marL="36195" marR="36195">
                        <a:spcBef>
                          <a:spcPts val="300"/>
                        </a:spcBef>
                        <a:spcAft>
                          <a:spcPts val="300"/>
                        </a:spcAft>
                      </a:pPr>
                      <a:r>
                        <a:rPr lang="cs-CZ" sz="1600" dirty="false">
                          <a:effectLst/>
                        </a:rPr>
                        <a:t>679 001</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spcBef>
                          <a:spcPts val="300"/>
                        </a:spcBef>
                        <a:spcAft>
                          <a:spcPts val="300"/>
                        </a:spcAft>
                      </a:pPr>
                      <a:r>
                        <a:rPr lang="cs-CZ" sz="1600" dirty="false">
                          <a:effectLst/>
                        </a:rPr>
                        <a:t>Počet podpořených Romů</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Osoby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nchor="ctr"/>
                </a:tc>
                <a:extLst>
                  <a:ext uri="{0D108BD9-81ED-4DB2-BD59-A6C34878D82A}">
                    <a16:rowId xmlns:a16="http://schemas.microsoft.com/office/drawing/2014/main" val="3476350358"/>
                  </a:ext>
                </a:extLst>
              </a:tr>
              <a:tr h="468574">
                <a:tc>
                  <a:txBody>
                    <a:bodyPr/>
                    <a:lstStyle/>
                    <a:p>
                      <a:pPr marL="36195" marR="36195">
                        <a:spcBef>
                          <a:spcPts val="300"/>
                        </a:spcBef>
                        <a:spcAft>
                          <a:spcPts val="300"/>
                        </a:spcAft>
                      </a:pPr>
                      <a:r>
                        <a:rPr lang="cs-CZ" sz="1600">
                          <a:effectLst/>
                        </a:rPr>
                        <a:t>622 002</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spcBef>
                          <a:spcPts val="300"/>
                        </a:spcBef>
                        <a:spcAft>
                          <a:spcPts val="300"/>
                        </a:spcAft>
                      </a:pPr>
                      <a:r>
                        <a:rPr lang="cs-CZ" sz="1600">
                          <a:effectLst/>
                        </a:rPr>
                        <a:t>Počet podporovaných orgánů veřejné správy nebo veřejných služeb na celostátní, regionální a místní úrovni</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a:effectLst/>
                        </a:rPr>
                        <a:t>Subjekty</a:t>
                      </a:r>
                      <a:endParaRPr lang="cs-CZ" sz="16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cs-CZ" sz="1600" dirty="false">
                          <a:effectLst/>
                        </a:rPr>
                        <a:t>Výstup</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5803500"/>
                  </a:ext>
                </a:extLst>
              </a:tr>
            </a:tbl>
          </a:graphicData>
        </a:graphic>
      </p:graphicFrame>
      <p:sp>
        <p:nvSpPr>
          <p:cNvPr id="6" name="Rectangle 1">
            <a:extLst>
              <a:ext uri="{FF2B5EF4-FFF2-40B4-BE49-F238E27FC236}">
                <a16:creationId xmlns:a16="http://schemas.microsoft.com/office/drawing/2014/main" id="{798B7ED1-2732-4842-AFBB-D43C0ADDE397}"/>
              </a:ext>
            </a:extLst>
          </p:cNvPr>
          <p:cNvSpPr>
            <a:spLocks noChangeArrowheads="true"/>
          </p:cNvSpPr>
          <p:nvPr/>
        </p:nvSpPr>
        <p:spPr bwMode="auto">
          <a:xfrm>
            <a:off x="1695450" y="3503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1BBD3D79-0068-45CC-8549-408D584638CB}"/>
              </a:ext>
            </a:extLst>
          </p:cNvPr>
          <p:cNvSpPr>
            <a:spLocks noChangeArrowheads="true"/>
          </p:cNvSpPr>
          <p:nvPr/>
        </p:nvSpPr>
        <p:spPr bwMode="auto">
          <a:xfrm>
            <a:off x="1695450" y="3503613"/>
            <a:ext cx="3017838"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endParaRPr lang="cs-CZ"/>
          </a:p>
        </p:txBody>
      </p:sp>
    </p:spTree>
    <p:extLst>
      <p:ext uri="{BB962C8B-B14F-4D97-AF65-F5344CB8AC3E}">
        <p14:creationId xmlns:p14="http://schemas.microsoft.com/office/powerpoint/2010/main" val="3027756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algn="just">
              <a:spcBef>
                <a:spcPts val="300"/>
              </a:spcBef>
              <a:spcAft>
                <a:spcPts val="300"/>
              </a:spcAft>
              <a:buFont typeface="Arial" panose="020B0604020202020204" pitchFamily="34" charset="0"/>
              <a:buChar char="•"/>
            </a:pPr>
            <a:r>
              <a:rPr lang="cs-CZ" sz="1800" b="true" dirty="false">
                <a:latin typeface="Arial" panose="020B0604020202020204" pitchFamily="34" charset="0"/>
                <a:cs typeface="Arial" panose="020B0604020202020204" pitchFamily="34" charset="0"/>
              </a:rPr>
              <a:t>V případě zaměření projektu na sociální služby </a:t>
            </a:r>
            <a:r>
              <a:rPr lang="cs-CZ" sz="1800" dirty="false">
                <a:latin typeface="Arial" panose="020B0604020202020204" pitchFamily="34" charset="0"/>
                <a:cs typeface="Arial" panose="020B0604020202020204" pitchFamily="34" charset="0"/>
              </a:rPr>
              <a:t>je možné podpořit výhradně sociální služby, které jsou registrovány v souladu se zákonem o sociálních službách a zároveň jsou pověřeny objednatelem k poskytování služby obecného hospodářského zájmu v souladu s Rozhodnutím č. 2012/21/EU (podrobněji viz příloha č. 2 této výzvy – Podpora sociálních služeb v otevřených výzvách OPZ+).</a:t>
            </a:r>
          </a:p>
          <a:p>
            <a:pPr algn="just">
              <a:lnSpc>
                <a:spcPct val="107000"/>
              </a:lnSpc>
              <a:spcBef>
                <a:spcPts val="300"/>
              </a:spcBef>
              <a:spcAft>
                <a:spcPts val="300"/>
              </a:spcAft>
              <a:buFont typeface="Arial" panose="020B0604020202020204" pitchFamily="34" charset="0"/>
              <a:buChar char="•"/>
            </a:pPr>
            <a:r>
              <a:rPr lang="cs-CZ" sz="1800" b="true" dirty="false">
                <a:latin typeface="Arial" panose="020B0604020202020204" pitchFamily="34" charset="0"/>
                <a:cs typeface="Arial" panose="020B0604020202020204" pitchFamily="34" charset="0"/>
              </a:rPr>
              <a:t>V případě nejasnosti u aktivit konkrétního projektu, </a:t>
            </a:r>
            <a:r>
              <a:rPr lang="cs-CZ" sz="1800" dirty="false">
                <a:latin typeface="Arial" panose="020B0604020202020204" pitchFamily="34" charset="0"/>
                <a:cs typeface="Arial" panose="020B0604020202020204" pitchFamily="34" charset="0"/>
              </a:rPr>
              <a:t>které budou zakládat veřejnou podporu, bude aplikace režimu veřejné podpory (včetně podpory de minimis) posuzována a upřesněna s příjemcem před vydáním Rozhodnutí o poskytnutí dotace u každého jednotlivého projektu.</a:t>
            </a: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4195715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484784"/>
            <a:ext cx="8064000" cy="4608512"/>
          </a:xfrm>
        </p:spPr>
        <p:txBody>
          <a:bodyPr/>
          <a:lstStyle/>
          <a:p>
            <a:pPr marL="0" indent="0" algn="just">
              <a:spcBef>
                <a:spcPts val="300"/>
              </a:spcBef>
              <a:spcAft>
                <a:spcPts val="300"/>
              </a:spcAft>
              <a:buNone/>
            </a:pPr>
            <a:r>
              <a:rPr lang="cs-CZ" sz="1800" b="true" dirty="false">
                <a:latin typeface="Arial" panose="020B0604020202020204" pitchFamily="34" charset="0"/>
                <a:cs typeface="Calibri" panose="020F0502020204030204" pitchFamily="34" charset="0"/>
              </a:rPr>
              <a:t>Přenos podpory de minimis nebo vyrovnávací platby partnerovi či dalšímu subjektu</a:t>
            </a:r>
          </a:p>
          <a:p>
            <a:pPr algn="just">
              <a:lnSpc>
                <a:spcPct val="107000"/>
              </a:lnSpc>
              <a:spcBef>
                <a:spcPts val="300"/>
              </a:spcBef>
              <a:spcAft>
                <a:spcPts val="3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Calibri" panose="020F0502020204030204" pitchFamily="34" charset="0"/>
              </a:rPr>
              <a:t>Jsou-li aktivity výzvy, které zakládají podporu de minimis nebo spadají do vyrovnávací platby, realizovány ve</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cs typeface="Calibri" panose="020F0502020204030204" pitchFamily="34" charset="0"/>
              </a:rPr>
              <a:t>spolupráci s partnery projektu či dalšími zapojenými subjekty, bude na ně příslušná část podpory de minimis nebo vyrovnávací platby přenesena. Přenosem podpory se pro potřeby této výzvy rozumí realizace části projektových aktivit mimo žadatele (příjemce) projektu, tj. partnery projektu (partneři s finančním příspěvkem) a dalšími subjekty (partner bez finančního příspěvku či další zapojený subjekt).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17669821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2924944"/>
            <a:ext cx="7272808" cy="1368152"/>
          </a:xfrm>
        </p:spPr>
        <p:txBody>
          <a:bodyPr/>
          <a:lstStyle/>
          <a:p>
            <a:pPr algn="ctr"/>
            <a:r>
              <a:rPr lang="pl-PL" dirty="false"/>
              <a:t>Proces hodnocení </a:t>
            </a:r>
            <a:br>
              <a:rPr lang="pl-PL" dirty="false"/>
            </a:br>
            <a:r>
              <a:rPr lang="pl-PL" dirty="false"/>
              <a:t>a výběru projektů</a:t>
            </a:r>
            <a:endParaRPr lang="cs-CZ" sz="2800" b="false" dirty="false"/>
          </a:p>
        </p:txBody>
      </p:sp>
    </p:spTree>
    <p:extLst>
      <p:ext uri="{BB962C8B-B14F-4D97-AF65-F5344CB8AC3E}">
        <p14:creationId xmlns:p14="http://schemas.microsoft.com/office/powerpoint/2010/main" val="32235607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pPr>
              <a:spcBef>
                <a:spcPts val="0"/>
              </a:spcBef>
            </a:pPr>
            <a:r>
              <a:rPr lang="pl-PL" dirty="false"/>
              <a:t>Proces hodnocení a výběru projektů</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844824"/>
            <a:ext cx="8064000" cy="4320000"/>
          </a:xfrm>
        </p:spPr>
        <p:txBody>
          <a:bodyPr/>
          <a:lstStyle/>
          <a:p>
            <a:pPr marL="0" indent="0" algn="just">
              <a:buNone/>
            </a:pPr>
            <a:r>
              <a:rPr lang="cs-CZ" b="true" dirty="false"/>
              <a:t>Fáze hodnocení a výběru projektu</a:t>
            </a:r>
          </a:p>
          <a:p>
            <a:r>
              <a:rPr lang="cs-CZ" sz="2000" dirty="false"/>
              <a:t>hodnocení přijatelnosti a formálních náležitostí</a:t>
            </a:r>
          </a:p>
          <a:p>
            <a:r>
              <a:rPr lang="cs-CZ" sz="2000" dirty="false"/>
              <a:t>věcné hodnocení – využití </a:t>
            </a:r>
            <a:r>
              <a:rPr lang="cs-CZ" sz="2000" dirty="false" err="true"/>
              <a:t>ind</a:t>
            </a:r>
            <a:r>
              <a:rPr lang="cs-CZ" sz="2000" dirty="false"/>
              <a:t>. hodnotitelů </a:t>
            </a:r>
          </a:p>
          <a:p>
            <a:r>
              <a:rPr lang="cs-CZ" sz="2000" dirty="false"/>
              <a:t>výběrová komise</a:t>
            </a:r>
            <a:endParaRPr lang="cs-CZ" dirty="false">
              <a:highlight>
                <a:srgbClr val="FFFF00"/>
              </a:highlight>
            </a:endParaRPr>
          </a:p>
          <a:p>
            <a:pPr marL="432000" lvl="1" indent="-432000">
              <a:lnSpc>
                <a:spcPts val="2880"/>
              </a:lnSpc>
              <a:spcBef>
                <a:spcPts val="600"/>
              </a:spcBef>
              <a:spcAft>
                <a:spcPts val="600"/>
              </a:spcAft>
              <a:buSzPct val="100000"/>
              <a:buFont typeface="Wingdings" panose="05000000000000000000" pitchFamily="2" charset="2"/>
              <a:buChar char=""/>
            </a:pPr>
            <a:r>
              <a:rPr lang="cs-CZ" dirty="false"/>
              <a:t>příprava a vydání právního aktu o poskytnutí podpory</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34212914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B520C-FBA8-48A1-AC04-55C120132A99}"/>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FORMÁLNÍCH NÁLEŽITOSTÍ  PROJEKTŮ</a:t>
            </a:r>
            <a:endParaRPr lang="cs-CZ" cap="none" dirty="false"/>
          </a:p>
        </p:txBody>
      </p:sp>
      <p:sp>
        <p:nvSpPr>
          <p:cNvPr id="11" name="Content Placeholder 3">
            <a:extLst>
              <a:ext uri="{FF2B5EF4-FFF2-40B4-BE49-F238E27FC236}">
                <a16:creationId xmlns:a16="http://schemas.microsoft.com/office/drawing/2014/main" id="{7829918D-4D75-A2C3-09F9-C9746230ABFD}"/>
              </a:ext>
            </a:extLst>
          </p:cNvPr>
          <p:cNvSpPr>
            <a:spLocks noGrp="true"/>
          </p:cNvSpPr>
          <p:nvPr>
            <p:ph idx="10"/>
          </p:nvPr>
        </p:nvSpPr>
        <p:spPr>
          <a:xfrm>
            <a:off x="540000" y="4032000"/>
            <a:ext cx="8064000" cy="2088000"/>
          </a:xfrm>
        </p:spPr>
        <p:txBody>
          <a:bodyPr>
            <a:normAutofit/>
          </a:bodyPr>
          <a:lstStyle/>
          <a:p>
            <a:r>
              <a:rPr lang="cs-CZ" sz="2000" dirty="false"/>
              <a:t>Je možné vrátit max 2krát k opravě</a:t>
            </a:r>
          </a:p>
          <a:p>
            <a:r>
              <a:rPr lang="cs-CZ" sz="2000" dirty="false"/>
              <a:t>Hodnotí ŘO OPZ+</a:t>
            </a:r>
            <a:endParaRPr lang="en-US" sz="2000" dirty="false"/>
          </a:p>
        </p:txBody>
      </p:sp>
      <p:sp>
        <p:nvSpPr>
          <p:cNvPr id="4" name="Zástupný symbol pro číslo snímku 3">
            <a:extLst>
              <a:ext uri="{FF2B5EF4-FFF2-40B4-BE49-F238E27FC236}">
                <a16:creationId xmlns:a16="http://schemas.microsoft.com/office/drawing/2014/main" id="{28F5F3DD-A78C-4032-9507-FFFBB0135EC9}"/>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37</a:t>
            </a:fld>
            <a:endParaRPr lang="cs-CZ"/>
          </a:p>
        </p:txBody>
      </p:sp>
      <p:graphicFrame>
        <p:nvGraphicFramePr>
          <p:cNvPr id="7" name="Zástupný obsah 2">
            <a:extLst>
              <a:ext uri="{FF2B5EF4-FFF2-40B4-BE49-F238E27FC236}">
                <a16:creationId xmlns:a16="http://schemas.microsoft.com/office/drawing/2014/main" id="{2B5F130B-02A9-1D1F-8057-9BDF8D251CF1}"/>
              </a:ext>
            </a:extLst>
          </p:cNvPr>
          <p:cNvGraphicFramePr>
            <a:graphicFrameLocks noGrp="true"/>
          </p:cNvGraphicFramePr>
          <p:nvPr>
            <p:ph idx="1"/>
            <p:extLst>
              <p:ext uri="{D42A27DB-BD31-4B8C-83A1-F6EECF244321}">
                <p14:modId xmlns:p14="http://schemas.microsoft.com/office/powerpoint/2010/main" val="3767573067"/>
              </p:ext>
            </p:extLst>
          </p:nvPr>
        </p:nvGraphicFramePr>
        <p:xfrm>
          <a:off x="540000" y="1800000"/>
          <a:ext cx="8064000" cy="2088000"/>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41348723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49CF62-D017-4D0C-A349-A70A813B63C5}"/>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PŘIJATELNOSTI PROJEKTŮ</a:t>
            </a:r>
            <a:endParaRPr lang="cs-CZ" cap="none" dirty="false"/>
          </a:p>
        </p:txBody>
      </p:sp>
      <p:sp>
        <p:nvSpPr>
          <p:cNvPr id="19" name="Content Placeholder 4">
            <a:extLst>
              <a:ext uri="{FF2B5EF4-FFF2-40B4-BE49-F238E27FC236}">
                <a16:creationId xmlns:a16="http://schemas.microsoft.com/office/drawing/2014/main" id="{B37AF439-76C7-71FC-513E-7B18E49A10F0}"/>
              </a:ext>
            </a:extLst>
          </p:cNvPr>
          <p:cNvSpPr>
            <a:spLocks noGrp="true"/>
          </p:cNvSpPr>
          <p:nvPr>
            <p:ph idx="10"/>
          </p:nvPr>
        </p:nvSpPr>
        <p:spPr>
          <a:xfrm>
            <a:off x="4644000" y="1800000"/>
            <a:ext cx="3960000" cy="4320000"/>
          </a:xfrm>
        </p:spPr>
        <p:txBody>
          <a:bodyPr>
            <a:normAutofit/>
          </a:bodyPr>
          <a:lstStyle/>
          <a:p>
            <a:r>
              <a:rPr lang="cs-CZ" sz="2000" dirty="false"/>
              <a:t>Jedná se o vylučovací kritéria</a:t>
            </a:r>
          </a:p>
          <a:p>
            <a:r>
              <a:rPr lang="cs-CZ" sz="2000" dirty="false"/>
              <a:t>Není možná oprava</a:t>
            </a:r>
          </a:p>
          <a:p>
            <a:r>
              <a:rPr lang="cs-CZ" sz="2000" dirty="false"/>
              <a:t>Hodnotí ŘO OPZ+</a:t>
            </a:r>
            <a:endParaRPr lang="en-US" sz="2000" dirty="false"/>
          </a:p>
        </p:txBody>
      </p:sp>
      <p:sp>
        <p:nvSpPr>
          <p:cNvPr id="5" name="Zástupný symbol pro číslo snímku 4">
            <a:extLst>
              <a:ext uri="{FF2B5EF4-FFF2-40B4-BE49-F238E27FC236}">
                <a16:creationId xmlns:a16="http://schemas.microsoft.com/office/drawing/2014/main" id="{2DDD2D7D-A0C2-4E4D-B98D-10712282F83E}"/>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38</a:t>
            </a:fld>
            <a:endParaRPr lang="cs-CZ"/>
          </a:p>
        </p:txBody>
      </p:sp>
      <p:graphicFrame>
        <p:nvGraphicFramePr>
          <p:cNvPr id="20" name="Zástupný obsah 10">
            <a:extLst>
              <a:ext uri="{FF2B5EF4-FFF2-40B4-BE49-F238E27FC236}">
                <a16:creationId xmlns:a16="http://schemas.microsoft.com/office/drawing/2014/main" id="{49C3E0F2-2F2F-D73E-88F0-FF521C13CBEB}"/>
              </a:ext>
            </a:extLst>
          </p:cNvPr>
          <p:cNvGraphicFramePr>
            <a:graphicFrameLocks noGrp="true"/>
          </p:cNvGraphicFramePr>
          <p:nvPr>
            <p:ph idx="1"/>
            <p:extLst>
              <p:ext uri="{D42A27DB-BD31-4B8C-83A1-F6EECF244321}">
                <p14:modId xmlns:p14="http://schemas.microsoft.com/office/powerpoint/2010/main" val="1940907414"/>
              </p:ext>
            </p:extLst>
          </p:nvPr>
        </p:nvGraphicFramePr>
        <p:xfrm>
          <a:off x="540000" y="1340768"/>
          <a:ext cx="3383928" cy="5256584"/>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28277775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 - LHŮTY</a:t>
            </a:r>
            <a:endParaRPr lang="cs-CZ" b="false" cap="non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39</a:t>
            </a:fld>
            <a:endParaRPr lang="cs-CZ" dirty="false">
              <a:solidFill>
                <a:srgbClr val="084A8B"/>
              </a:solidFill>
            </a:endParaRPr>
          </a:p>
        </p:txBody>
      </p:sp>
      <p:sp>
        <p:nvSpPr>
          <p:cNvPr id="8" name="Zástupný symbol pro obsah 2"/>
          <p:cNvSpPr txBox="true">
            <a:spLocks/>
          </p:cNvSpPr>
          <p:nvPr/>
        </p:nvSpPr>
        <p:spPr>
          <a:xfrm>
            <a:off x="539552" y="1772816"/>
            <a:ext cx="7704408" cy="3501208"/>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1" indent="-432000">
              <a:lnSpc>
                <a:spcPts val="2880"/>
              </a:lnSpc>
              <a:spcBef>
                <a:spcPts val="600"/>
              </a:spcBef>
              <a:spcAft>
                <a:spcPts val="600"/>
              </a:spcAft>
              <a:buSzPct val="100000"/>
              <a:buFont typeface="Wingdings" panose="05000000000000000000" pitchFamily="2" charset="2"/>
              <a:buChar char=""/>
            </a:pPr>
            <a:r>
              <a:rPr lang="cs-CZ" dirty="false"/>
              <a:t>Hodnocení musí být dokončeno do 30 pracovních dnů od podání žádosti o podporu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Na formálních náležitostech může být žádost o podporu vrácena max. pouze 2krát k opravě – žádost bude vrácena v systému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Finálními centrálními stavy kontroly HPFN jsou v systému</a:t>
            </a:r>
          </a:p>
          <a:p>
            <a:pPr lvl="2">
              <a:buFont typeface="Courier New" panose="02070309020205020404" pitchFamily="49" charset="0"/>
              <a:buChar char="o"/>
            </a:pPr>
            <a:r>
              <a:rPr lang="cs-CZ" dirty="false"/>
              <a:t>Žádost o podporu splnila formální náležitosti a podmínky přijatelnosti</a:t>
            </a:r>
          </a:p>
          <a:p>
            <a:pPr lvl="2">
              <a:buFont typeface="Courier New" panose="02070309020205020404" pitchFamily="49" charset="0"/>
              <a:buChar char="o"/>
            </a:pPr>
            <a:r>
              <a:rPr lang="cs-CZ" dirty="false"/>
              <a:t>Žádost o podporu nesplnila formální náležitosti a podmínky přijatelnosti</a:t>
            </a:r>
          </a:p>
          <a:p>
            <a:pPr lvl="1"/>
            <a:endParaRPr lang="cs-CZ" dirty="false">
              <a:highlight>
                <a:srgbClr val="FFFF00"/>
              </a:highlight>
            </a:endParaRPr>
          </a:p>
        </p:txBody>
      </p:sp>
    </p:spTree>
    <p:extLst>
      <p:ext uri="{BB962C8B-B14F-4D97-AF65-F5344CB8AC3E}">
        <p14:creationId xmlns:p14="http://schemas.microsoft.com/office/powerpoint/2010/main" val="343795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sz="2800" dirty="false"/>
              <a:t>Představení výzVY</a:t>
            </a:r>
            <a:endParaRPr lang="cs-CZ" sz="2800" dirty="false"/>
          </a:p>
        </p:txBody>
      </p:sp>
      <p:sp>
        <p:nvSpPr>
          <p:cNvPr id="3" name="Zástupný symbol pro obsah 2"/>
          <p:cNvSpPr>
            <a:spLocks noGrp="true"/>
          </p:cNvSpPr>
          <p:nvPr>
            <p:ph idx="1"/>
          </p:nvPr>
        </p:nvSpPr>
        <p:spPr>
          <a:xfrm>
            <a:off x="421252" y="980728"/>
            <a:ext cx="8208912" cy="5400600"/>
          </a:xfrm>
        </p:spPr>
        <p:txBody>
          <a:bodyPr/>
          <a:lstStyle/>
          <a:p>
            <a:pPr marL="432000" lvl="2" indent="-432000">
              <a:lnSpc>
                <a:spcPts val="2880"/>
              </a:lnSpc>
              <a:spcBef>
                <a:spcPts val="600"/>
              </a:spcBef>
              <a:spcAft>
                <a:spcPts val="600"/>
              </a:spcAft>
              <a:buSzPct val="100000"/>
              <a:buFont typeface="Wingdings" panose="05000000000000000000" pitchFamily="2" charset="2"/>
              <a:buChar char=""/>
            </a:pPr>
            <a:endParaRPr lang="cs-CZ" sz="2400" b="true" dirty="false"/>
          </a:p>
          <a:p>
            <a:pPr marL="432000" lvl="2" indent="-432000">
              <a:lnSpc>
                <a:spcPts val="2880"/>
              </a:lnSpc>
              <a:spcBef>
                <a:spcPts val="600"/>
              </a:spcBef>
              <a:spcAft>
                <a:spcPts val="600"/>
              </a:spcAft>
              <a:buSzPct val="100000"/>
              <a:buFont typeface="Wingdings" panose="05000000000000000000" pitchFamily="2" charset="2"/>
              <a:buChar char=""/>
            </a:pPr>
            <a:r>
              <a:rPr lang="cs-CZ" sz="2300" b="true" dirty="false"/>
              <a:t>Služby na podporu sociálního začleňování osob z Ukrajiny </a:t>
            </a:r>
            <a:br>
              <a:rPr lang="cs-CZ" sz="2400" b="true" dirty="false">
                <a:solidFill>
                  <a:schemeClr val="accent3">
                    <a:lumMod val="50000"/>
                  </a:schemeClr>
                </a:solidFill>
              </a:rPr>
            </a:br>
            <a:r>
              <a:rPr lang="cs-CZ" dirty="false"/>
              <a:t>Číslo výzvy: </a:t>
            </a:r>
            <a:r>
              <a:rPr lang="cs-CZ" dirty="false">
                <a:solidFill>
                  <a:srgbClr val="FF0000"/>
                </a:solidFill>
              </a:rPr>
              <a:t>03_22_099 </a:t>
            </a:r>
            <a:br>
              <a:rPr lang="cs-CZ" dirty="false"/>
            </a:br>
            <a:r>
              <a:rPr lang="cs-CZ" dirty="false"/>
              <a:t>Alokace: </a:t>
            </a:r>
            <a:r>
              <a:rPr lang="cs-CZ" dirty="false">
                <a:solidFill>
                  <a:srgbClr val="FF0000"/>
                </a:solidFill>
              </a:rPr>
              <a:t>200 000 000 CZK,- Kč </a:t>
            </a:r>
          </a:p>
          <a:p>
            <a:pPr marL="2028600" lvl="5" indent="-432000">
              <a:lnSpc>
                <a:spcPts val="2880"/>
              </a:lnSpc>
              <a:spcBef>
                <a:spcPts val="600"/>
              </a:spcBef>
              <a:spcAft>
                <a:spcPts val="600"/>
              </a:spcAft>
              <a:buSzPct val="100000"/>
              <a:buFont typeface="Wingdings" panose="05000000000000000000" pitchFamily="2" charset="2"/>
              <a:buChar char=""/>
            </a:pPr>
            <a:r>
              <a:rPr lang="cs-CZ" dirty="false">
                <a:solidFill>
                  <a:srgbClr val="FF0000"/>
                </a:solidFill>
              </a:rPr>
              <a:t>EU podíl 153 470 000 ,- Kč, SR podíl 46 530 000 ,- Kč</a:t>
            </a:r>
          </a:p>
          <a:p>
            <a:pPr marL="0" indent="0">
              <a:buNone/>
            </a:pPr>
            <a:r>
              <a:rPr lang="cs-CZ" sz="2000" b="true" dirty="false"/>
              <a:t>Priorita: </a:t>
            </a:r>
            <a:r>
              <a:rPr lang="cs-CZ" sz="2000" dirty="false"/>
              <a:t>Sociální začleňování</a:t>
            </a:r>
          </a:p>
          <a:p>
            <a:pPr marL="0" indent="0">
              <a:buNone/>
            </a:pPr>
            <a:r>
              <a:rPr lang="cs-CZ" sz="2000" b="true" dirty="false"/>
              <a:t>Specifický cíl 2.1 h): </a:t>
            </a:r>
            <a:r>
              <a:rPr lang="cs-CZ" sz="2000" dirty="false"/>
              <a:t>Posilovat aktivní začleňování, a podpořit tak rovné příležitosti, nediskriminaci a aktivní účast a zlepšit zaměstnatelnost, zejména v případě znevýhodněných skupin</a:t>
            </a:r>
          </a:p>
          <a:p>
            <a:pPr marL="0" indent="0">
              <a:buNone/>
            </a:pPr>
            <a:r>
              <a:rPr lang="cs-CZ" sz="2000" b="true" dirty="false"/>
              <a:t>Vyhlašovatel výzvy: </a:t>
            </a:r>
            <a:r>
              <a:rPr lang="cs-CZ" sz="2000" dirty="false"/>
              <a:t>MPSV, Odbor realizace programů ESF - sociální začleňování</a:t>
            </a:r>
          </a:p>
          <a:p>
            <a:pPr marL="0" lvl="2" indent="0">
              <a:lnSpc>
                <a:spcPts val="2880"/>
              </a:lnSpc>
              <a:spcBef>
                <a:spcPts val="600"/>
              </a:spcBef>
              <a:spcAft>
                <a:spcPts val="600"/>
              </a:spcAft>
              <a:buSzPct val="100000"/>
              <a:buNone/>
            </a:pPr>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990791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6A136-D46E-4545-9490-41867908C9B7}"/>
              </a:ext>
            </a:extLst>
          </p:cNvPr>
          <p:cNvSpPr>
            <a:spLocks noGrp="true"/>
          </p:cNvSpPr>
          <p:nvPr>
            <p:ph type="title"/>
          </p:nvPr>
        </p:nvSpPr>
        <p:spPr>
          <a:xfrm>
            <a:off x="360000" y="0"/>
            <a:ext cx="8424000" cy="1080000"/>
          </a:xfrm>
        </p:spPr>
        <p:txBody>
          <a:bodyPr anchor="ctr">
            <a:normAutofit/>
          </a:bodyPr>
          <a:lstStyle/>
          <a:p>
            <a:r>
              <a:rPr lang="cs-CZ" dirty="false"/>
              <a:t>Věcné hodnocení – obecné informace</a:t>
            </a:r>
          </a:p>
        </p:txBody>
      </p:sp>
      <p:sp>
        <p:nvSpPr>
          <p:cNvPr id="3" name="Zástupný obsah 2">
            <a:extLst>
              <a:ext uri="{FF2B5EF4-FFF2-40B4-BE49-F238E27FC236}">
                <a16:creationId xmlns:a16="http://schemas.microsoft.com/office/drawing/2014/main" id="{AB412E29-2E1F-4B1C-84F5-1065B7BC14A9}"/>
              </a:ext>
            </a:extLst>
          </p:cNvPr>
          <p:cNvSpPr>
            <a:spLocks noGrp="true"/>
          </p:cNvSpPr>
          <p:nvPr>
            <p:ph idx="1"/>
          </p:nvPr>
        </p:nvSpPr>
        <p:spPr>
          <a:xfrm>
            <a:off x="540000" y="1800000"/>
            <a:ext cx="8100000" cy="4320000"/>
          </a:xfrm>
        </p:spPr>
        <p:txBody>
          <a:bodyPr>
            <a:normAutofit/>
          </a:bodyPr>
          <a:lstStyle/>
          <a:p>
            <a:r>
              <a:rPr lang="cs-CZ" sz="2000" dirty="false"/>
              <a:t>Bude zajištěno s využitím </a:t>
            </a:r>
            <a:r>
              <a:rPr lang="cs-CZ" sz="2000" dirty="false" err="true"/>
              <a:t>ind</a:t>
            </a:r>
            <a:r>
              <a:rPr lang="cs-CZ" sz="2000" dirty="false"/>
              <a:t>. hodnotitelů a výběrové komise</a:t>
            </a:r>
          </a:p>
          <a:p>
            <a:r>
              <a:rPr lang="cs-CZ" sz="2000" dirty="false"/>
              <a:t>Musí být provedeno do 80 pracovní dnů od podání projektové žádosti </a:t>
            </a:r>
          </a:p>
          <a:p>
            <a:r>
              <a:rPr lang="cs-CZ" sz="2000" dirty="false"/>
              <a:t>Finálními stavy projektových žádostí v systému: </a:t>
            </a:r>
          </a:p>
          <a:p>
            <a:pPr lvl="1">
              <a:buFont typeface="Courier New" panose="02070309020205020404" pitchFamily="49" charset="0"/>
              <a:buChar char="o"/>
            </a:pPr>
            <a:r>
              <a:rPr lang="cs-CZ" dirty="false"/>
              <a:t>Žádost o podporu splnila podmínky věcného hodnocení</a:t>
            </a:r>
          </a:p>
          <a:p>
            <a:pPr lvl="1">
              <a:buFont typeface="Courier New" panose="02070309020205020404" pitchFamily="49" charset="0"/>
              <a:buChar char="o"/>
            </a:pPr>
            <a:r>
              <a:rPr lang="cs-CZ" dirty="false"/>
              <a:t>Žádost o podporu splnila podmínky věcného hodnocení s výhradou</a:t>
            </a:r>
          </a:p>
          <a:p>
            <a:pPr lvl="1">
              <a:buFont typeface="Courier New" panose="02070309020205020404" pitchFamily="49" charset="0"/>
              <a:buChar char="o"/>
            </a:pPr>
            <a:r>
              <a:rPr lang="cs-CZ" dirty="false"/>
              <a:t>Žádost o podporu nesplnila podmínky věcného hodnocení</a:t>
            </a:r>
          </a:p>
          <a:p>
            <a:r>
              <a:rPr lang="cs-CZ" sz="2000" dirty="false"/>
              <a:t>Odkaz na příručku pro hodnotitele, kde jsou i další informace k průběhu hodnocení </a:t>
            </a:r>
            <a:r>
              <a:rPr lang="pl-PL" sz="2000" dirty="false">
                <a:hlinkClick r:id="rId2"/>
              </a:rPr>
              <a:t>Hodnocení a výběr projektů - www.esfcr.cz</a:t>
            </a:r>
            <a:endParaRPr lang="cs-CZ" sz="2000" dirty="false"/>
          </a:p>
          <a:p>
            <a:endParaRPr lang="cs-CZ" dirty="false"/>
          </a:p>
        </p:txBody>
      </p:sp>
      <p:sp>
        <p:nvSpPr>
          <p:cNvPr id="4" name="Zástupný symbol pro číslo snímku 3">
            <a:extLst>
              <a:ext uri="{FF2B5EF4-FFF2-40B4-BE49-F238E27FC236}">
                <a16:creationId xmlns:a16="http://schemas.microsoft.com/office/drawing/2014/main" id="{96C195C7-1161-4138-B476-7551732C1838}"/>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40</a:t>
            </a:fld>
            <a:endParaRPr lang="cs-CZ"/>
          </a:p>
        </p:txBody>
      </p:sp>
    </p:spTree>
    <p:extLst>
      <p:ext uri="{BB962C8B-B14F-4D97-AF65-F5344CB8AC3E}">
        <p14:creationId xmlns:p14="http://schemas.microsoft.com/office/powerpoint/2010/main" val="1576427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Věcné hodnocení - kritéria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41</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369332"/>
          </a:xfrm>
          <a:prstGeom prst="rect">
            <a:avLst/>
          </a:prstGeom>
          <a:noFill/>
        </p:spPr>
        <p:txBody>
          <a:bodyPr wrap="square">
            <a:spAutoFit/>
          </a:bodyPr>
          <a:lstStyle/>
          <a:p>
            <a:pPr marL="285750" indent="-285750">
              <a:buFont typeface="Wingdings" panose="05000000000000000000" pitchFamily="2" charset="2"/>
              <a:buChar char="§"/>
            </a:pPr>
            <a:endParaRPr lang="cs-CZ" sz="1800" dirty="false"/>
          </a:p>
        </p:txBody>
      </p:sp>
      <p:graphicFrame>
        <p:nvGraphicFramePr>
          <p:cNvPr id="6" name="Tabulka 5">
            <a:extLst>
              <a:ext uri="{FF2B5EF4-FFF2-40B4-BE49-F238E27FC236}">
                <a16:creationId xmlns:a16="http://schemas.microsoft.com/office/drawing/2014/main" id="{DE6F5CAE-A64C-47D6-ADCE-9ED9196755B0}"/>
              </a:ext>
            </a:extLst>
          </p:cNvPr>
          <p:cNvGraphicFramePr>
            <a:graphicFrameLocks noGrp="true"/>
          </p:cNvGraphicFramePr>
          <p:nvPr>
            <p:extLst>
              <p:ext uri="{D42A27DB-BD31-4B8C-83A1-F6EECF244321}">
                <p14:modId xmlns:p14="http://schemas.microsoft.com/office/powerpoint/2010/main" val="2209227787"/>
              </p:ext>
            </p:extLst>
          </p:nvPr>
        </p:nvGraphicFramePr>
        <p:xfrm>
          <a:off x="251520" y="1412776"/>
          <a:ext cx="8784976" cy="4826114"/>
        </p:xfrm>
        <a:graphic>
          <a:graphicData uri="http://schemas.openxmlformats.org/drawingml/2006/table">
            <a:tbl>
              <a:tblPr firstRow="true">
                <a:tableStyleId>{3C2FFA5D-87B4-456A-9821-1D502468CF0F}</a:tableStyleId>
              </a:tblPr>
              <a:tblGrid>
                <a:gridCol w="4392488">
                  <a:extLst>
                    <a:ext uri="{9D8B030D-6E8A-4147-A177-3AD203B41FA5}">
                      <a16:colId xmlns:a16="http://schemas.microsoft.com/office/drawing/2014/main" val="245385350"/>
                    </a:ext>
                  </a:extLst>
                </a:gridCol>
                <a:gridCol w="4392488">
                  <a:extLst>
                    <a:ext uri="{9D8B030D-6E8A-4147-A177-3AD203B41FA5}">
                      <a16:colId xmlns:a16="http://schemas.microsoft.com/office/drawing/2014/main" val="5820412"/>
                    </a:ext>
                  </a:extLst>
                </a:gridCol>
              </a:tblGrid>
              <a:tr h="1215248">
                <a:tc>
                  <a:txBody>
                    <a:bodyPr/>
                    <a:lstStyle/>
                    <a:p>
                      <a:pPr marL="36195" marR="36195" algn="ctr">
                        <a:spcBef>
                          <a:spcPts val="300"/>
                        </a:spcBef>
                        <a:spcAft>
                          <a:spcPts val="300"/>
                        </a:spcAft>
                      </a:pPr>
                      <a:r>
                        <a:rPr lang="cs-CZ" sz="2400" b="true" dirty="false">
                          <a:solidFill>
                            <a:schemeClr val="bg1"/>
                          </a:solidFill>
                          <a:effectLst/>
                        </a:rPr>
                        <a:t>Skupina kritérií </a:t>
                      </a:r>
                      <a:endParaRPr lang="cs-CZ" sz="2400" dirty="false">
                        <a:solidFill>
                          <a:schemeClr val="bg1"/>
                        </a:solidFill>
                        <a:effectLst/>
                      </a:endParaRPr>
                    </a:p>
                    <a:p>
                      <a:pPr marL="36195" marR="36195" algn="ctr">
                        <a:spcBef>
                          <a:spcPts val="300"/>
                        </a:spcBef>
                        <a:spcAft>
                          <a:spcPts val="300"/>
                        </a:spcAft>
                      </a:pPr>
                      <a:r>
                        <a:rPr lang="cs-CZ" sz="2400" b="true" dirty="false">
                          <a:solidFill>
                            <a:schemeClr val="bg1"/>
                          </a:solidFill>
                          <a:effectLst/>
                        </a:rPr>
                        <a:t>(max. počet bodů)</a:t>
                      </a:r>
                      <a:endParaRPr lang="cs-CZ" sz="2400" dirty="false">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lgn="ctr">
                        <a:spcBef>
                          <a:spcPts val="300"/>
                        </a:spcBef>
                        <a:spcAft>
                          <a:spcPts val="300"/>
                        </a:spcAft>
                      </a:pPr>
                      <a:r>
                        <a:rPr lang="cs-CZ" sz="2400" b="true" dirty="false">
                          <a:solidFill>
                            <a:schemeClr val="bg1"/>
                          </a:solidFill>
                          <a:effectLst/>
                        </a:rPr>
                        <a:t>Název kritéria </a:t>
                      </a:r>
                      <a:endParaRPr lang="cs-CZ" sz="2400" dirty="false">
                        <a:solidFill>
                          <a:schemeClr val="bg1"/>
                        </a:solidFill>
                        <a:effectLst/>
                      </a:endParaRPr>
                    </a:p>
                    <a:p>
                      <a:pPr marL="36195" marR="36195" algn="ctr">
                        <a:spcBef>
                          <a:spcPts val="300"/>
                        </a:spcBef>
                        <a:spcAft>
                          <a:spcPts val="300"/>
                        </a:spcAft>
                      </a:pPr>
                      <a:r>
                        <a:rPr lang="cs-CZ" sz="2400" b="true" dirty="false">
                          <a:solidFill>
                            <a:schemeClr val="bg1"/>
                          </a:solidFill>
                          <a:effectLst/>
                        </a:rPr>
                        <a:t>(max. počet bodů)</a:t>
                      </a:r>
                      <a:endParaRPr lang="cs-CZ" sz="2400" dirty="false">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9327322"/>
                  </a:ext>
                </a:extLst>
              </a:tr>
              <a:tr h="486099">
                <a:tc>
                  <a:txBody>
                    <a:bodyPr/>
                    <a:lstStyle/>
                    <a:p>
                      <a:pPr marL="36195" marR="36195">
                        <a:spcBef>
                          <a:spcPts val="300"/>
                        </a:spcBef>
                        <a:spcAft>
                          <a:spcPts val="300"/>
                        </a:spcAft>
                      </a:pPr>
                      <a:r>
                        <a:rPr lang="cs-CZ" sz="1600" b="true" dirty="false">
                          <a:solidFill>
                            <a:schemeClr val="tx1"/>
                          </a:solidFill>
                          <a:effectLst/>
                        </a:rPr>
                        <a:t>Potřebnost (35)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1 Vymezení problému a cílové skupiny (35)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594720"/>
                  </a:ext>
                </a:extLst>
              </a:tr>
              <a:tr h="486099">
                <a:tc rowSpan="2">
                  <a:txBody>
                    <a:bodyPr/>
                    <a:lstStyle/>
                    <a:p>
                      <a:pPr marL="36195" marR="36195">
                        <a:spcBef>
                          <a:spcPts val="300"/>
                        </a:spcBef>
                        <a:spcAft>
                          <a:spcPts val="300"/>
                        </a:spcAft>
                      </a:pPr>
                      <a:r>
                        <a:rPr lang="cs-CZ" sz="1600" b="true" dirty="false">
                          <a:solidFill>
                            <a:schemeClr val="tx1"/>
                          </a:solidFill>
                          <a:effectLst/>
                        </a:rPr>
                        <a:t>Účelnost (30)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2 Cíle a konzistentnost (intervenční logika) projektu (25)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1158081"/>
                  </a:ext>
                </a:extLst>
              </a:tr>
              <a:tr h="486099">
                <a:tc vMerge="true">
                  <a:txBody>
                    <a:bodyPr/>
                    <a:lstStyle/>
                    <a:p>
                      <a:endParaRPr lang="cs-CZ"/>
                    </a:p>
                  </a:txBody>
                  <a:tcPr/>
                </a:tc>
                <a:tc>
                  <a:txBody>
                    <a:bodyPr/>
                    <a:lstStyle/>
                    <a:p>
                      <a:pPr marL="36195" marR="36195">
                        <a:spcBef>
                          <a:spcPts val="300"/>
                        </a:spcBef>
                        <a:spcAft>
                          <a:spcPts val="300"/>
                        </a:spcAft>
                      </a:pPr>
                      <a:r>
                        <a:rPr lang="cs-CZ" sz="1600" b="true" dirty="false">
                          <a:solidFill>
                            <a:schemeClr val="tx1"/>
                          </a:solidFill>
                          <a:effectLst/>
                        </a:rPr>
                        <a:t>3 Způsob ověření dosažení cíle projektu (5)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2093039"/>
                  </a:ext>
                </a:extLst>
              </a:tr>
              <a:tr h="486099">
                <a:tc rowSpan="2">
                  <a:txBody>
                    <a:bodyPr/>
                    <a:lstStyle/>
                    <a:p>
                      <a:pPr marL="36195" marR="36195">
                        <a:spcBef>
                          <a:spcPts val="300"/>
                        </a:spcBef>
                        <a:spcAft>
                          <a:spcPts val="300"/>
                        </a:spcAft>
                      </a:pPr>
                      <a:r>
                        <a:rPr lang="cs-CZ" sz="1600" b="true" dirty="false">
                          <a:solidFill>
                            <a:schemeClr val="tx1"/>
                          </a:solidFill>
                          <a:effectLst/>
                        </a:rPr>
                        <a:t>Efektivnost a hospodárnost (20)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4 Efektivita projektu, rozpočet (15)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57358"/>
                  </a:ext>
                </a:extLst>
              </a:tr>
              <a:tr h="486099">
                <a:tc vMerge="true">
                  <a:txBody>
                    <a:bodyPr/>
                    <a:lstStyle/>
                    <a:p>
                      <a:endParaRPr lang="cs-CZ"/>
                    </a:p>
                  </a:txBody>
                  <a:tcPr/>
                </a:tc>
                <a:tc>
                  <a:txBody>
                    <a:bodyPr/>
                    <a:lstStyle/>
                    <a:p>
                      <a:pPr marL="36195" marR="36195">
                        <a:spcBef>
                          <a:spcPts val="300"/>
                        </a:spcBef>
                        <a:spcAft>
                          <a:spcPts val="300"/>
                        </a:spcAft>
                      </a:pPr>
                      <a:r>
                        <a:rPr lang="cs-CZ" sz="1600" b="true">
                          <a:solidFill>
                            <a:schemeClr val="tx1"/>
                          </a:solidFill>
                          <a:effectLst/>
                        </a:rPr>
                        <a:t>5 Adekvátnost indikátorů (5)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7044515"/>
                  </a:ext>
                </a:extLst>
              </a:tr>
              <a:tr h="486099">
                <a:tc rowSpan="2">
                  <a:txBody>
                    <a:bodyPr/>
                    <a:lstStyle/>
                    <a:p>
                      <a:pPr marL="36195" marR="36195">
                        <a:spcBef>
                          <a:spcPts val="300"/>
                        </a:spcBef>
                        <a:spcAft>
                          <a:spcPts val="300"/>
                        </a:spcAft>
                      </a:pPr>
                      <a:r>
                        <a:rPr lang="cs-CZ" sz="1600" b="true" dirty="false">
                          <a:solidFill>
                            <a:schemeClr val="tx1"/>
                          </a:solidFill>
                          <a:effectLst/>
                        </a:rPr>
                        <a:t>Proveditelnost (15)</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195" marR="36195">
                        <a:spcBef>
                          <a:spcPts val="300"/>
                        </a:spcBef>
                        <a:spcAft>
                          <a:spcPts val="300"/>
                        </a:spcAft>
                      </a:pPr>
                      <a:r>
                        <a:rPr lang="cs-CZ" sz="1600" b="true">
                          <a:solidFill>
                            <a:schemeClr val="tx1"/>
                          </a:solidFill>
                          <a:effectLst/>
                        </a:rPr>
                        <a:t>6 Způsob zapojení cílové skupiny (5)</a:t>
                      </a:r>
                      <a:endParaRPr lang="cs-CZ" sz="1600" b="tru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586064"/>
                  </a:ext>
                </a:extLst>
              </a:tr>
              <a:tr h="692691">
                <a:tc vMerge="true">
                  <a:txBody>
                    <a:bodyPr/>
                    <a:lstStyle/>
                    <a:p>
                      <a:endParaRPr lang="cs-CZ"/>
                    </a:p>
                  </a:txBody>
                  <a:tcPr/>
                </a:tc>
                <a:tc>
                  <a:txBody>
                    <a:bodyPr/>
                    <a:lstStyle/>
                    <a:p>
                      <a:pPr marL="36195" marR="36195">
                        <a:spcBef>
                          <a:spcPts val="300"/>
                        </a:spcBef>
                        <a:spcAft>
                          <a:spcPts val="300"/>
                        </a:spcAft>
                      </a:pPr>
                      <a:r>
                        <a:rPr lang="cs-CZ" sz="1600" b="true" dirty="false">
                          <a:solidFill>
                            <a:schemeClr val="tx1"/>
                          </a:solidFill>
                          <a:effectLst/>
                        </a:rPr>
                        <a:t>7 Způsob realizace aktivit a jejich návaznost (10)</a:t>
                      </a:r>
                      <a:endParaRPr lang="cs-CZ" sz="1600" b="true" dirty="false">
                        <a:solidFill>
                          <a:schemeClr val="tx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739167"/>
                  </a:ext>
                </a:extLst>
              </a:tr>
            </a:tbl>
          </a:graphicData>
        </a:graphic>
      </p:graphicFrame>
    </p:spTree>
    <p:extLst>
      <p:ext uri="{BB962C8B-B14F-4D97-AF65-F5344CB8AC3E}">
        <p14:creationId xmlns:p14="http://schemas.microsoft.com/office/powerpoint/2010/main" val="123459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CD9F3A-4D83-4F74-86BF-D33BD77D1EC4}"/>
              </a:ext>
            </a:extLst>
          </p:cNvPr>
          <p:cNvSpPr>
            <a:spLocks noGrp="true"/>
          </p:cNvSpPr>
          <p:nvPr>
            <p:ph type="title"/>
          </p:nvPr>
        </p:nvSpPr>
        <p:spPr/>
        <p:txBody>
          <a:bodyPr/>
          <a:lstStyle/>
          <a:p>
            <a:r>
              <a:rPr lang="cs-CZ" dirty="false"/>
              <a:t>Příprava a vydání právního aktu o poskytnutí podpory</a:t>
            </a:r>
          </a:p>
        </p:txBody>
      </p:sp>
      <p:sp>
        <p:nvSpPr>
          <p:cNvPr id="3" name="Zástupný obsah 2">
            <a:extLst>
              <a:ext uri="{FF2B5EF4-FFF2-40B4-BE49-F238E27FC236}">
                <a16:creationId xmlns:a16="http://schemas.microsoft.com/office/drawing/2014/main" id="{2D53AC73-ABE7-42EE-88FE-809DB18BDECC}"/>
              </a:ext>
            </a:extLst>
          </p:cNvPr>
          <p:cNvSpPr>
            <a:spLocks noGrp="true"/>
          </p:cNvSpPr>
          <p:nvPr>
            <p:ph idx="1"/>
          </p:nvPr>
        </p:nvSpPr>
        <p:spPr>
          <a:xfrm>
            <a:off x="539552" y="1412776"/>
            <a:ext cx="8064448" cy="4707224"/>
          </a:xfrm>
        </p:spPr>
        <p:txBody>
          <a:bodyPr/>
          <a:lstStyle/>
          <a:p>
            <a:r>
              <a:rPr lang="cs-CZ" sz="2000" dirty="false"/>
              <a:t>Výzva k poskytnutí podkladů pro přípravu právního aktu (vyrozumění) – součástí je i identifikace/částka veřejné podpora</a:t>
            </a:r>
          </a:p>
          <a:p>
            <a:r>
              <a:rPr lang="cs-CZ" sz="2000" dirty="false"/>
              <a:t>Čestné prohlášení</a:t>
            </a:r>
          </a:p>
          <a:p>
            <a:r>
              <a:rPr lang="cs-CZ" sz="2000" dirty="false"/>
              <a:t>Příprava návrhu právního aktu</a:t>
            </a:r>
          </a:p>
          <a:p>
            <a:r>
              <a:rPr lang="cs-CZ" sz="2000" dirty="false"/>
              <a:t>Schválení žadatelem</a:t>
            </a:r>
          </a:p>
          <a:p>
            <a:r>
              <a:rPr lang="cs-CZ" sz="2000" dirty="false"/>
              <a:t>Podpis právního aktu</a:t>
            </a:r>
          </a:p>
          <a:p>
            <a:r>
              <a:rPr lang="cs-CZ" sz="2000" dirty="false"/>
              <a:t>Potvrzení přijetí právního aktu příjemcem</a:t>
            </a:r>
          </a:p>
          <a:p>
            <a:r>
              <a:rPr lang="cs-CZ" sz="2000" dirty="false"/>
              <a:t>Právní akt je vydán zpravidla do 3 měsíců od výběru projektové žádosti</a:t>
            </a:r>
          </a:p>
          <a:p>
            <a:r>
              <a:rPr lang="cs-CZ" sz="2000" dirty="false"/>
              <a:t>Znění PA pro seznámení: </a:t>
            </a:r>
            <a:r>
              <a:rPr lang="cs-CZ" sz="1600" dirty="false">
                <a:hlinkClick r:id="rId2"/>
              </a:rPr>
              <a:t>Formuláře a pokyny pro uzavření právního aktu a vzory právních aktů - www.esfcr.cz</a:t>
            </a:r>
            <a:endParaRPr lang="cs-CZ" sz="2000" dirty="false"/>
          </a:p>
        </p:txBody>
      </p:sp>
      <p:sp>
        <p:nvSpPr>
          <p:cNvPr id="4" name="Zástupný symbol pro číslo snímku 3">
            <a:extLst>
              <a:ext uri="{FF2B5EF4-FFF2-40B4-BE49-F238E27FC236}">
                <a16:creationId xmlns:a16="http://schemas.microsoft.com/office/drawing/2014/main" id="{5B70BB81-BDCF-48F3-96F6-AE72184A4839}"/>
              </a:ext>
            </a:extLst>
          </p:cNvPr>
          <p:cNvSpPr>
            <a:spLocks noGrp="true"/>
          </p:cNvSpPr>
          <p:nvPr>
            <p:ph type="sldNum" sz="quarter" idx="12"/>
          </p:nvPr>
        </p:nvSpPr>
        <p:spPr/>
        <p:txBody>
          <a:bodyPr/>
          <a:lstStyle/>
          <a:p>
            <a:fld id="{479BF083-4774-43B1-9AB0-5CC1AC5DD8EE}" type="slidenum">
              <a:rPr lang="cs-CZ" smtClean="false"/>
              <a:pPr/>
              <a:t>42</a:t>
            </a:fld>
            <a:endParaRPr lang="cs-CZ" dirty="false"/>
          </a:p>
        </p:txBody>
      </p:sp>
    </p:spTree>
    <p:extLst>
      <p:ext uri="{BB962C8B-B14F-4D97-AF65-F5344CB8AC3E}">
        <p14:creationId xmlns:p14="http://schemas.microsoft.com/office/powerpoint/2010/main" val="9628265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BD0A2B-E1A6-4E88-B33C-0FA10B8C4693}"/>
              </a:ext>
            </a:extLst>
          </p:cNvPr>
          <p:cNvSpPr>
            <a:spLocks noGrp="true"/>
          </p:cNvSpPr>
          <p:nvPr>
            <p:ph type="title"/>
          </p:nvPr>
        </p:nvSpPr>
        <p:spPr/>
        <p:txBody>
          <a:bodyPr/>
          <a:lstStyle/>
          <a:p>
            <a:r>
              <a:rPr lang="cs-CZ" sz="2400" dirty="false"/>
              <a:t>Informování žadatele o výsledku žádosti </a:t>
            </a:r>
            <a:br>
              <a:rPr lang="cs-CZ" sz="2400" dirty="false"/>
            </a:br>
            <a:r>
              <a:rPr lang="cs-CZ" sz="2400" dirty="false"/>
              <a:t>v jednotlivých fázích hodnocení a výběru</a:t>
            </a:r>
          </a:p>
        </p:txBody>
      </p:sp>
      <p:sp>
        <p:nvSpPr>
          <p:cNvPr id="3" name="Zástupný obsah 2">
            <a:extLst>
              <a:ext uri="{FF2B5EF4-FFF2-40B4-BE49-F238E27FC236}">
                <a16:creationId xmlns:a16="http://schemas.microsoft.com/office/drawing/2014/main" id="{BE7A5F26-5277-4C23-9D97-26DFF81271F7}"/>
              </a:ext>
            </a:extLst>
          </p:cNvPr>
          <p:cNvSpPr>
            <a:spLocks noGrp="true"/>
          </p:cNvSpPr>
          <p:nvPr>
            <p:ph idx="1"/>
          </p:nvPr>
        </p:nvSpPr>
        <p:spPr/>
        <p:txBody>
          <a:bodyPr/>
          <a:lstStyle/>
          <a:p>
            <a:r>
              <a:rPr lang="cs-CZ" sz="2000" dirty="false"/>
              <a:t>o každé změně stavu projektu je příjemce informován prostřednictvím systému</a:t>
            </a:r>
          </a:p>
          <a:p>
            <a:r>
              <a:rPr lang="cs-CZ" sz="2000" dirty="false"/>
              <a:t>za informování o výsledku hodnocení dané fáze se považuje</a:t>
            </a:r>
            <a:br>
              <a:rPr lang="cs-CZ" sz="2000" dirty="false"/>
            </a:br>
            <a:r>
              <a:rPr lang="cs-CZ" sz="2000" dirty="false"/>
              <a:t>i změna stavu projektu v systému</a:t>
            </a:r>
          </a:p>
          <a:p>
            <a:r>
              <a:rPr lang="cs-CZ" sz="2000" dirty="false"/>
              <a:t>u negativně hodnocených projektů bude žadateli do 10 pracovních dní od ukončení hodnocení zaslán výsledek obsahující odůvodnění a také možnost podat žádost o přezkum negativního hodnocení projektové žádosti</a:t>
            </a:r>
          </a:p>
        </p:txBody>
      </p:sp>
      <p:sp>
        <p:nvSpPr>
          <p:cNvPr id="4" name="Zástupný symbol pro číslo snímku 3">
            <a:extLst>
              <a:ext uri="{FF2B5EF4-FFF2-40B4-BE49-F238E27FC236}">
                <a16:creationId xmlns:a16="http://schemas.microsoft.com/office/drawing/2014/main" id="{98144394-E7EE-45DB-B1AA-E6DA04542EA9}"/>
              </a:ext>
            </a:extLst>
          </p:cNvPr>
          <p:cNvSpPr>
            <a:spLocks noGrp="true"/>
          </p:cNvSpPr>
          <p:nvPr>
            <p:ph type="sldNum" sz="quarter" idx="12"/>
          </p:nvPr>
        </p:nvSpPr>
        <p:spPr/>
        <p:txBody>
          <a:bodyPr/>
          <a:lstStyle/>
          <a:p>
            <a:fld id="{479BF083-4774-43B1-9AB0-5CC1AC5DD8EE}" type="slidenum">
              <a:rPr lang="cs-CZ" smtClean="false"/>
              <a:pPr/>
              <a:t>43</a:t>
            </a:fld>
            <a:endParaRPr lang="cs-CZ" dirty="false"/>
          </a:p>
        </p:txBody>
      </p:sp>
    </p:spTree>
    <p:extLst>
      <p:ext uri="{BB962C8B-B14F-4D97-AF65-F5344CB8AC3E}">
        <p14:creationId xmlns:p14="http://schemas.microsoft.com/office/powerpoint/2010/main" val="21793288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Způsobilost výdajů</a:t>
            </a:r>
            <a:endParaRPr lang="cs-CZ" sz="2800" b="false" dirty="false"/>
          </a:p>
        </p:txBody>
      </p:sp>
    </p:spTree>
    <p:extLst>
      <p:ext uri="{BB962C8B-B14F-4D97-AF65-F5344CB8AC3E}">
        <p14:creationId xmlns:p14="http://schemas.microsoft.com/office/powerpoint/2010/main" val="30020555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BB0D6-A075-4894-BBAC-CDAA77248595}"/>
              </a:ext>
            </a:extLst>
          </p:cNvPr>
          <p:cNvSpPr>
            <a:spLocks noGrp="true"/>
          </p:cNvSpPr>
          <p:nvPr>
            <p:ph type="title"/>
          </p:nvPr>
        </p:nvSpPr>
        <p:spPr/>
        <p:txBody>
          <a:bodyPr/>
          <a:lstStyle/>
          <a:p>
            <a:r>
              <a:rPr lang="cs-CZ" dirty="false"/>
              <a:t>Způsobilost výdajů </a:t>
            </a:r>
          </a:p>
        </p:txBody>
      </p:sp>
      <p:sp>
        <p:nvSpPr>
          <p:cNvPr id="3" name="Zástupný obsah 2">
            <a:extLst>
              <a:ext uri="{FF2B5EF4-FFF2-40B4-BE49-F238E27FC236}">
                <a16:creationId xmlns:a16="http://schemas.microsoft.com/office/drawing/2014/main" id="{DE2143C3-C87D-4C08-BC21-EA8EF6822307}"/>
              </a:ext>
            </a:extLst>
          </p:cNvPr>
          <p:cNvSpPr>
            <a:spLocks noGrp="true"/>
          </p:cNvSpPr>
          <p:nvPr>
            <p:ph idx="1"/>
          </p:nvPr>
        </p:nvSpPr>
        <p:spPr>
          <a:xfrm>
            <a:off x="540000" y="1269000"/>
            <a:ext cx="8064000" cy="4320000"/>
          </a:xfrm>
        </p:spPr>
        <p:txBody>
          <a:bodyPr/>
          <a:lstStyle/>
          <a:p>
            <a:r>
              <a:rPr lang="cs-CZ" sz="2000" dirty="false">
                <a:effectLst/>
                <a:latin typeface="Arial" panose="020B0604020202020204" pitchFamily="34" charset="0"/>
                <a:ea typeface="Calibri" panose="020F0502020204030204" pitchFamily="34" charset="0"/>
              </a:rPr>
              <a:t>ve výzvě bude uplatněno zjednodušené vykazování - pevný 40% paušál </a:t>
            </a:r>
          </a:p>
          <a:p>
            <a:r>
              <a:rPr lang="cs-CZ" sz="2000" dirty="false">
                <a:latin typeface="Arial" panose="020B0604020202020204" pitchFamily="34" charset="0"/>
                <a:ea typeface="Calibri" panose="020F0502020204030204" pitchFamily="34" charset="0"/>
              </a:rPr>
              <a:t>p</a:t>
            </a:r>
            <a:r>
              <a:rPr lang="cs-CZ" sz="2000" dirty="false">
                <a:effectLst/>
                <a:latin typeface="Arial" panose="020B0604020202020204" pitchFamily="34" charset="0"/>
                <a:ea typeface="Calibri" panose="020F0502020204030204" pitchFamily="34" charset="0"/>
              </a:rPr>
              <a:t>ravidla, jaké kategorie výdajů jsou způsobilé, jsou k dispozici ve Specifické části pravidel pro žadatele a příjemce v rámci OPZ+ pro projekty s přímými a nepřímými náklady a pro projekty financované s využitím paušálních sazeb</a:t>
            </a:r>
          </a:p>
          <a:p>
            <a:r>
              <a:rPr lang="cs-CZ" sz="2000" dirty="false">
                <a:latin typeface="Arial" panose="020B0604020202020204" pitchFamily="34" charset="0"/>
              </a:rPr>
              <a:t>způsobilé přímé osobní náklady v rámci této výzvy jsou pouze pozice uvedené v </a:t>
            </a:r>
            <a:r>
              <a:rPr lang="cs-CZ" sz="2000" i="true" dirty="false">
                <a:latin typeface="Arial" panose="020B0604020202020204" pitchFamily="34" charset="0"/>
              </a:rPr>
              <a:t>Příloze č. 1 </a:t>
            </a:r>
            <a:r>
              <a:rPr lang="cs-CZ" sz="2000" b="true" i="true" dirty="false">
                <a:latin typeface="Arial" panose="020B0604020202020204" pitchFamily="34" charset="0"/>
              </a:rPr>
              <a:t>Pomůcka pro stanovení osobních nákladů</a:t>
            </a:r>
          </a:p>
          <a:p>
            <a:r>
              <a:rPr lang="cs-CZ" sz="2000" dirty="false">
                <a:latin typeface="Arial" panose="020B0604020202020204" pitchFamily="34" charset="0"/>
              </a:rPr>
              <a:t>způsobilé jsou </a:t>
            </a:r>
            <a:r>
              <a:rPr lang="cs-CZ" sz="2000" dirty="false">
                <a:solidFill>
                  <a:srgbClr val="FF0000"/>
                </a:solidFill>
                <a:latin typeface="Arial" panose="020B0604020202020204" pitchFamily="34" charset="0"/>
              </a:rPr>
              <a:t>pouze neinvestice</a:t>
            </a:r>
          </a:p>
          <a:p>
            <a:endParaRPr lang="cs-CZ" sz="3200" b="true" dirty="false">
              <a:solidFill>
                <a:srgbClr val="FF0000"/>
              </a:solidFill>
            </a:endParaRPr>
          </a:p>
        </p:txBody>
      </p:sp>
      <p:sp>
        <p:nvSpPr>
          <p:cNvPr id="4" name="Zástupný symbol pro číslo snímku 3">
            <a:extLst>
              <a:ext uri="{FF2B5EF4-FFF2-40B4-BE49-F238E27FC236}">
                <a16:creationId xmlns:a16="http://schemas.microsoft.com/office/drawing/2014/main" id="{D8AF9541-A823-4337-8589-50E235166AB3}"/>
              </a:ext>
            </a:extLst>
          </p:cNvPr>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19246333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35EFE6-A962-43D2-9A7A-908915ABD252}"/>
              </a:ext>
            </a:extLst>
          </p:cNvPr>
          <p:cNvSpPr>
            <a:spLocks noGrp="true"/>
          </p:cNvSpPr>
          <p:nvPr>
            <p:ph type="title"/>
          </p:nvPr>
        </p:nvSpPr>
        <p:spPr/>
        <p:txBody>
          <a:bodyPr/>
          <a:lstStyle/>
          <a:p>
            <a:r>
              <a:rPr lang="cs-CZ" dirty="false"/>
              <a:t>Způsobilost výdajů</a:t>
            </a:r>
          </a:p>
        </p:txBody>
      </p:sp>
      <p:sp>
        <p:nvSpPr>
          <p:cNvPr id="3" name="Zástupný obsah 2">
            <a:extLst>
              <a:ext uri="{FF2B5EF4-FFF2-40B4-BE49-F238E27FC236}">
                <a16:creationId xmlns:a16="http://schemas.microsoft.com/office/drawing/2014/main" id="{E52CC5C0-A35F-4CC0-A892-A1BA7FE11B78}"/>
              </a:ext>
            </a:extLst>
          </p:cNvPr>
          <p:cNvSpPr>
            <a:spLocks noGrp="true"/>
          </p:cNvSpPr>
          <p:nvPr>
            <p:ph idx="1"/>
          </p:nvPr>
        </p:nvSpPr>
        <p:spPr/>
        <p:txBody>
          <a:bodyPr/>
          <a:lstStyle/>
          <a:p>
            <a:pPr algn="just"/>
            <a:r>
              <a:rPr lang="cs-CZ" sz="2000" dirty="false"/>
              <a:t>úvazek osoby, u které je odměňování i jen částečně hrazeno </a:t>
            </a:r>
            <a:br>
              <a:rPr lang="cs-CZ" sz="2000" dirty="false"/>
            </a:br>
            <a:r>
              <a:rPr lang="cs-CZ" sz="2000" dirty="false"/>
              <a:t>z prostředků projektu OPZ+, může být maximálně 1,0 dohromady </a:t>
            </a:r>
            <a:br>
              <a:rPr lang="cs-CZ" sz="2000" dirty="false"/>
            </a:br>
            <a:r>
              <a:rPr lang="cs-CZ" sz="2000" dirty="false"/>
              <a:t>u všech subjektů (příjemce a partneři s/bez FP)</a:t>
            </a:r>
          </a:p>
        </p:txBody>
      </p:sp>
      <p:sp>
        <p:nvSpPr>
          <p:cNvPr id="4" name="Zástupný symbol pro číslo snímku 3">
            <a:extLst>
              <a:ext uri="{FF2B5EF4-FFF2-40B4-BE49-F238E27FC236}">
                <a16:creationId xmlns:a16="http://schemas.microsoft.com/office/drawing/2014/main" id="{671DC524-644A-4B10-8552-DF765273CBA5}"/>
              </a:ext>
            </a:extLst>
          </p:cNvPr>
          <p:cNvSpPr>
            <a:spLocks noGrp="true"/>
          </p:cNvSpPr>
          <p:nvPr>
            <p:ph type="sldNum" sz="quarter" idx="12"/>
          </p:nvPr>
        </p:nvSpPr>
        <p:spPr/>
        <p:txBody>
          <a:bodyPr/>
          <a:lstStyle/>
          <a:p>
            <a:fld id="{479BF083-4774-43B1-9AB0-5CC1AC5DD8EE}" type="slidenum">
              <a:rPr lang="cs-CZ" smtClean="false"/>
              <a:pPr/>
              <a:t>46</a:t>
            </a:fld>
            <a:endParaRPr lang="cs-CZ" dirty="false"/>
          </a:p>
        </p:txBody>
      </p:sp>
    </p:spTree>
    <p:extLst>
      <p:ext uri="{BB962C8B-B14F-4D97-AF65-F5344CB8AC3E}">
        <p14:creationId xmlns:p14="http://schemas.microsoft.com/office/powerpoint/2010/main" val="22773636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0B2EB6-C087-4CDD-BA06-2EDC2BC6A102}"/>
              </a:ext>
            </a:extLst>
          </p:cNvPr>
          <p:cNvSpPr>
            <a:spLocks noGrp="true"/>
          </p:cNvSpPr>
          <p:nvPr>
            <p:ph type="title"/>
          </p:nvPr>
        </p:nvSpPr>
        <p:spPr/>
        <p:txBody>
          <a:bodyPr/>
          <a:lstStyle/>
          <a:p>
            <a:r>
              <a:rPr lang="cs-CZ" dirty="false"/>
              <a:t>Časová způsobilost výdajů</a:t>
            </a:r>
          </a:p>
        </p:txBody>
      </p:sp>
      <p:sp>
        <p:nvSpPr>
          <p:cNvPr id="3" name="Zástupný obsah 2">
            <a:extLst>
              <a:ext uri="{FF2B5EF4-FFF2-40B4-BE49-F238E27FC236}">
                <a16:creationId xmlns:a16="http://schemas.microsoft.com/office/drawing/2014/main" id="{171AEE4F-2111-4043-8050-0A3AFEFF00AC}"/>
              </a:ext>
            </a:extLst>
          </p:cNvPr>
          <p:cNvSpPr>
            <a:spLocks noGrp="true"/>
          </p:cNvSpPr>
          <p:nvPr>
            <p:ph idx="1"/>
          </p:nvPr>
        </p:nvSpPr>
        <p:spPr/>
        <p:txBody>
          <a:bodyPr/>
          <a:lstStyle/>
          <a:p>
            <a:r>
              <a:rPr lang="cs-CZ" sz="2000" dirty="false">
                <a:latin typeface="Arial" panose="020B0604020202020204" pitchFamily="34" charset="0"/>
                <a:ea typeface="Calibri" panose="020F0502020204030204" pitchFamily="34" charset="0"/>
              </a:rPr>
              <a:t>č</a:t>
            </a:r>
            <a:r>
              <a:rPr lang="cs-CZ" sz="2000" dirty="false">
                <a:effectLst/>
                <a:latin typeface="Arial" panose="020B0604020202020204" pitchFamily="34" charset="0"/>
                <a:ea typeface="Calibri" panose="020F0502020204030204" pitchFamily="34" charset="0"/>
              </a:rPr>
              <a:t>asově způsobilé jsou náklady vzniklé v době realizace projektu</a:t>
            </a:r>
          </a:p>
          <a:p>
            <a:endParaRPr lang="cs-CZ" sz="2000" dirty="false">
              <a:effectLst/>
              <a:latin typeface="Arial" panose="020B0604020202020204" pitchFamily="34" charset="0"/>
              <a:ea typeface="Calibri" panose="020F0502020204030204" pitchFamily="34" charset="0"/>
            </a:endParaRPr>
          </a:p>
          <a:p>
            <a:r>
              <a:rPr lang="cs-CZ" sz="2000" dirty="false">
                <a:latin typeface="Arial" panose="020B0604020202020204" pitchFamily="34" charset="0"/>
                <a:ea typeface="Calibri" panose="020F0502020204030204" pitchFamily="34" charset="0"/>
              </a:rPr>
              <a:t>d</a:t>
            </a:r>
            <a:r>
              <a:rPr lang="cs-CZ" sz="2000" dirty="false">
                <a:effectLst/>
                <a:latin typeface="Arial" panose="020B0604020202020204" pitchFamily="34" charset="0"/>
                <a:ea typeface="Calibri" panose="020F0502020204030204" pitchFamily="34" charset="0"/>
              </a:rPr>
              <a:t>atum zahájení realizace projektu nesmí předcházet datu vyhlášení této výzvy</a:t>
            </a:r>
            <a:r>
              <a:rPr lang="cs-CZ" sz="2000" dirty="false">
                <a:latin typeface="Arial" panose="020B0604020202020204" pitchFamily="34" charset="0"/>
                <a:ea typeface="Calibri" panose="020F0502020204030204" pitchFamily="34" charset="0"/>
              </a:rPr>
              <a:t> (20. 10. 2022)</a:t>
            </a:r>
            <a:endParaRPr lang="cs-CZ" sz="2800" dirty="false"/>
          </a:p>
        </p:txBody>
      </p:sp>
      <p:sp>
        <p:nvSpPr>
          <p:cNvPr id="4" name="Zástupný symbol pro číslo snímku 3">
            <a:extLst>
              <a:ext uri="{FF2B5EF4-FFF2-40B4-BE49-F238E27FC236}">
                <a16:creationId xmlns:a16="http://schemas.microsoft.com/office/drawing/2014/main" id="{FB436761-72E5-47C6-A5E7-0AD63409C767}"/>
              </a:ext>
            </a:extLst>
          </p:cNvPr>
          <p:cNvSpPr>
            <a:spLocks noGrp="true"/>
          </p:cNvSpPr>
          <p:nvPr>
            <p:ph type="sldNum" sz="quarter" idx="12"/>
          </p:nvPr>
        </p:nvSpPr>
        <p:spPr/>
        <p:txBody>
          <a:bodyPr/>
          <a:lstStyle/>
          <a:p>
            <a:fld id="{479BF083-4774-43B1-9AB0-5CC1AC5DD8EE}" type="slidenum">
              <a:rPr lang="cs-CZ" smtClean="false"/>
              <a:pPr/>
              <a:t>47</a:t>
            </a:fld>
            <a:endParaRPr lang="cs-CZ" dirty="false"/>
          </a:p>
        </p:txBody>
      </p:sp>
      <p:pic>
        <p:nvPicPr>
          <p:cNvPr id="6" name="Obrázek 5">
            <a:extLst>
              <a:ext uri="{FF2B5EF4-FFF2-40B4-BE49-F238E27FC236}">
                <a16:creationId xmlns:a16="http://schemas.microsoft.com/office/drawing/2014/main" id="{E9A976A8-CB1F-48F0-BDAA-24DE9EAAAEC8}"/>
              </a:ext>
            </a:extLst>
          </p:cNvPr>
          <p:cNvPicPr>
            <a:picLocks noChangeAspect="true"/>
          </p:cNvPicPr>
          <p:nvPr/>
        </p:nvPicPr>
        <p:blipFill>
          <a:blip r:embed="rId2">
            <a:duotone>
              <a:schemeClr val="accent1">
                <a:shade val="45000"/>
                <a:satMod val="135000"/>
              </a:schemeClr>
              <a:prstClr val="white"/>
            </a:duotone>
          </a:blip>
          <a:stretch>
            <a:fillRect/>
          </a:stretch>
        </p:blipFill>
        <p:spPr>
          <a:xfrm>
            <a:off x="4720845" y="3789040"/>
            <a:ext cx="3891866" cy="2625102"/>
          </a:xfrm>
          <a:prstGeom prst="rect">
            <a:avLst/>
          </a:prstGeom>
        </p:spPr>
      </p:pic>
      <p:sp>
        <p:nvSpPr>
          <p:cNvPr id="7" name="Ovál 6">
            <a:extLst>
              <a:ext uri="{FF2B5EF4-FFF2-40B4-BE49-F238E27FC236}">
                <a16:creationId xmlns:a16="http://schemas.microsoft.com/office/drawing/2014/main" id="{D801C3AE-6673-44D5-A9CE-0D7DCF775DE3}"/>
              </a:ext>
            </a:extLst>
          </p:cNvPr>
          <p:cNvSpPr/>
          <p:nvPr/>
        </p:nvSpPr>
        <p:spPr>
          <a:xfrm>
            <a:off x="6588224" y="5373216"/>
            <a:ext cx="504056" cy="360040"/>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40939076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Rozpočet projektu</a:t>
            </a:r>
            <a:endParaRPr lang="cs-CZ" sz="2800" b="false" dirty="false"/>
          </a:p>
        </p:txBody>
      </p:sp>
    </p:spTree>
    <p:extLst>
      <p:ext uri="{BB962C8B-B14F-4D97-AF65-F5344CB8AC3E}">
        <p14:creationId xmlns:p14="http://schemas.microsoft.com/office/powerpoint/2010/main" val="6719990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C1E188A3-A272-4A91-BABF-E18E1C753338}"/>
              </a:ext>
            </a:extLst>
          </p:cNvPr>
          <p:cNvSpPr>
            <a:spLocks noGrp="true"/>
          </p:cNvSpPr>
          <p:nvPr>
            <p:ph idx="1"/>
          </p:nvPr>
        </p:nvSpPr>
        <p:spPr/>
        <p:txBody>
          <a:bodyPr/>
          <a:lstStyle/>
          <a:p>
            <a:r>
              <a:rPr lang="cs-CZ" sz="2000" dirty="false"/>
              <a:t>přímé náklady – osobní náklady (Příloha č. 1 Výzvy)</a:t>
            </a:r>
          </a:p>
          <a:p>
            <a:pPr marL="0" indent="0">
              <a:buNone/>
            </a:pPr>
            <a:endParaRPr lang="cs-CZ" sz="2000" dirty="false"/>
          </a:p>
          <a:p>
            <a:pPr marL="0" indent="0">
              <a:buNone/>
            </a:pPr>
            <a:endParaRPr lang="cs-CZ" sz="2000" dirty="false"/>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49</a:t>
            </a:fld>
            <a:endParaRPr lang="cs-CZ" dirty="false"/>
          </a:p>
        </p:txBody>
      </p:sp>
      <p:graphicFrame>
        <p:nvGraphicFramePr>
          <p:cNvPr id="5" name="Tabulka 4">
            <a:extLst>
              <a:ext uri="{FF2B5EF4-FFF2-40B4-BE49-F238E27FC236}">
                <a16:creationId xmlns:a16="http://schemas.microsoft.com/office/drawing/2014/main" id="{B0C430F5-0CE6-4844-8268-0C3F263F63EA}"/>
              </a:ext>
            </a:extLst>
          </p:cNvPr>
          <p:cNvGraphicFramePr>
            <a:graphicFrameLocks noGrp="true"/>
          </p:cNvGraphicFramePr>
          <p:nvPr>
            <p:extLst>
              <p:ext uri="{D42A27DB-BD31-4B8C-83A1-F6EECF244321}">
                <p14:modId xmlns:p14="http://schemas.microsoft.com/office/powerpoint/2010/main" val="3608664765"/>
              </p:ext>
            </p:extLst>
          </p:nvPr>
        </p:nvGraphicFramePr>
        <p:xfrm>
          <a:off x="1259632" y="2276872"/>
          <a:ext cx="6408712" cy="3515700"/>
        </p:xfrm>
        <a:graphic>
          <a:graphicData uri="http://schemas.openxmlformats.org/drawingml/2006/table">
            <a:tbl>
              <a:tblPr firstRow="true" firstCol="true" bandRow="true">
                <a:tableStyleId>{5C22544A-7EE6-4342-B048-85BDC9FD1C3A}</a:tableStyleId>
              </a:tblPr>
              <a:tblGrid>
                <a:gridCol w="289660">
                  <a:extLst>
                    <a:ext uri="{9D8B030D-6E8A-4147-A177-3AD203B41FA5}">
                      <a16:colId xmlns:a16="http://schemas.microsoft.com/office/drawing/2014/main" val="2564540857"/>
                    </a:ext>
                  </a:extLst>
                </a:gridCol>
                <a:gridCol w="3355452">
                  <a:extLst>
                    <a:ext uri="{9D8B030D-6E8A-4147-A177-3AD203B41FA5}">
                      <a16:colId xmlns:a16="http://schemas.microsoft.com/office/drawing/2014/main" val="3496307960"/>
                    </a:ext>
                  </a:extLst>
                </a:gridCol>
                <a:gridCol w="1382148">
                  <a:extLst>
                    <a:ext uri="{9D8B030D-6E8A-4147-A177-3AD203B41FA5}">
                      <a16:colId xmlns:a16="http://schemas.microsoft.com/office/drawing/2014/main" val="1342595979"/>
                    </a:ext>
                  </a:extLst>
                </a:gridCol>
                <a:gridCol w="1381452">
                  <a:extLst>
                    <a:ext uri="{9D8B030D-6E8A-4147-A177-3AD203B41FA5}">
                      <a16:colId xmlns:a16="http://schemas.microsoft.com/office/drawing/2014/main" val="1188508335"/>
                    </a:ext>
                  </a:extLst>
                </a:gridCol>
              </a:tblGrid>
              <a:tr h="604680">
                <a:tc>
                  <a:txBody>
                    <a:bodyPr/>
                    <a:lstStyle/>
                    <a:p>
                      <a:pPr algn="just">
                        <a:lnSpc>
                          <a:spcPct val="106000"/>
                        </a:lnSpc>
                        <a:spcAft>
                          <a:spcPts val="800"/>
                        </a:spcAft>
                      </a:pPr>
                      <a:r>
                        <a:rPr lang="cs-CZ" sz="1100" dirty="false">
                          <a:effectLst/>
                        </a:rPr>
                        <a:t>Č.</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gn="just">
                        <a:lnSpc>
                          <a:spcPct val="106000"/>
                        </a:lnSpc>
                        <a:spcAft>
                          <a:spcPts val="800"/>
                        </a:spcAft>
                      </a:pPr>
                      <a:r>
                        <a:rPr lang="cs-CZ" sz="1100" dirty="false">
                          <a:effectLst/>
                        </a:rPr>
                        <a:t>Pozice</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Zastoupení pozice v Aktivitě A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Zastoupení pozice v Aktivitě B</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3775061926"/>
                  </a:ext>
                </a:extLst>
              </a:tr>
              <a:tr h="207930">
                <a:tc>
                  <a:txBody>
                    <a:bodyPr/>
                    <a:lstStyle/>
                    <a:p>
                      <a:pPr>
                        <a:lnSpc>
                          <a:spcPct val="106000"/>
                        </a:lnSpc>
                        <a:spcAft>
                          <a:spcPts val="800"/>
                        </a:spcAft>
                      </a:pPr>
                      <a:r>
                        <a:rPr lang="cs-CZ" sz="1100" dirty="false">
                          <a:effectLst/>
                        </a:rPr>
                        <a:t>1</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Case manager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327721507"/>
                  </a:ext>
                </a:extLst>
              </a:tr>
              <a:tr h="207930">
                <a:tc>
                  <a:txBody>
                    <a:bodyPr/>
                    <a:lstStyle/>
                    <a:p>
                      <a:pPr>
                        <a:lnSpc>
                          <a:spcPct val="106000"/>
                        </a:lnSpc>
                        <a:spcAft>
                          <a:spcPts val="800"/>
                        </a:spcAft>
                      </a:pPr>
                      <a:r>
                        <a:rPr lang="cs-CZ" sz="1100" dirty="false">
                          <a:effectLst/>
                        </a:rPr>
                        <a:t>2</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Interkulturní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4033879454"/>
                  </a:ext>
                </a:extLst>
              </a:tr>
              <a:tr h="207930">
                <a:tc>
                  <a:txBody>
                    <a:bodyPr/>
                    <a:lstStyle/>
                    <a:p>
                      <a:pPr>
                        <a:lnSpc>
                          <a:spcPct val="106000"/>
                        </a:lnSpc>
                        <a:spcAft>
                          <a:spcPts val="800"/>
                        </a:spcAft>
                      </a:pPr>
                      <a:r>
                        <a:rPr lang="cs-CZ" sz="1100" dirty="false">
                          <a:effectLst/>
                        </a:rPr>
                        <a:t>3</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Komunitní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844242029"/>
                  </a:ext>
                </a:extLst>
              </a:tr>
              <a:tr h="207930">
                <a:tc>
                  <a:txBody>
                    <a:bodyPr/>
                    <a:lstStyle/>
                    <a:p>
                      <a:pPr>
                        <a:lnSpc>
                          <a:spcPct val="106000"/>
                        </a:lnSpc>
                        <a:spcAft>
                          <a:spcPts val="800"/>
                        </a:spcAft>
                      </a:pPr>
                      <a:r>
                        <a:rPr lang="cs-CZ" sz="1100" dirty="false">
                          <a:effectLst/>
                        </a:rPr>
                        <a:t>4</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Krizový intervent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928252706"/>
                  </a:ext>
                </a:extLst>
              </a:tr>
              <a:tr h="207930">
                <a:tc>
                  <a:txBody>
                    <a:bodyPr/>
                    <a:lstStyle/>
                    <a:p>
                      <a:pPr>
                        <a:lnSpc>
                          <a:spcPct val="106000"/>
                        </a:lnSpc>
                        <a:spcAft>
                          <a:spcPts val="800"/>
                        </a:spcAft>
                      </a:pPr>
                      <a:r>
                        <a:rPr lang="cs-CZ" sz="1100" dirty="false">
                          <a:effectLst/>
                        </a:rPr>
                        <a:t>5</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Mediátor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82614774"/>
                  </a:ext>
                </a:extLst>
              </a:tr>
              <a:tr h="207930">
                <a:tc>
                  <a:txBody>
                    <a:bodyPr/>
                    <a:lstStyle/>
                    <a:p>
                      <a:pPr>
                        <a:lnSpc>
                          <a:spcPct val="106000"/>
                        </a:lnSpc>
                        <a:spcAft>
                          <a:spcPts val="800"/>
                        </a:spcAft>
                      </a:pPr>
                      <a:r>
                        <a:rPr lang="cs-CZ" sz="1100" dirty="false">
                          <a:effectLst/>
                        </a:rPr>
                        <a:t>6</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Odborný konzultant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667402360"/>
                  </a:ext>
                </a:extLst>
              </a:tr>
              <a:tr h="207930">
                <a:tc>
                  <a:txBody>
                    <a:bodyPr/>
                    <a:lstStyle/>
                    <a:p>
                      <a:pPr>
                        <a:lnSpc>
                          <a:spcPct val="106000"/>
                        </a:lnSpc>
                        <a:spcAft>
                          <a:spcPts val="800"/>
                        </a:spcAft>
                      </a:pPr>
                      <a:r>
                        <a:rPr lang="cs-CZ" sz="1100" dirty="false">
                          <a:effectLst/>
                        </a:rPr>
                        <a:t>7</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Peer konzultant/pomocný pracovník z řad CS</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737176407"/>
                  </a:ext>
                </a:extLst>
              </a:tr>
              <a:tr h="207930">
                <a:tc>
                  <a:txBody>
                    <a:bodyPr/>
                    <a:lstStyle/>
                    <a:p>
                      <a:pPr>
                        <a:lnSpc>
                          <a:spcPct val="106000"/>
                        </a:lnSpc>
                        <a:spcAft>
                          <a:spcPts val="800"/>
                        </a:spcAft>
                      </a:pPr>
                      <a:r>
                        <a:rPr lang="cs-CZ" sz="1100" dirty="false">
                          <a:effectLst/>
                        </a:rPr>
                        <a:t>8</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Pracovník v sociálních službách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068490769"/>
                  </a:ext>
                </a:extLst>
              </a:tr>
              <a:tr h="207930">
                <a:tc>
                  <a:txBody>
                    <a:bodyPr/>
                    <a:lstStyle/>
                    <a:p>
                      <a:pPr>
                        <a:lnSpc>
                          <a:spcPct val="106000"/>
                        </a:lnSpc>
                        <a:spcAft>
                          <a:spcPts val="800"/>
                        </a:spcAft>
                      </a:pPr>
                      <a:r>
                        <a:rPr lang="cs-CZ" sz="1100" dirty="false">
                          <a:effectLst/>
                        </a:rPr>
                        <a:t>9</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Právník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41895977"/>
                  </a:ext>
                </a:extLst>
              </a:tr>
              <a:tr h="207930">
                <a:tc>
                  <a:txBody>
                    <a:bodyPr/>
                    <a:lstStyle/>
                    <a:p>
                      <a:pPr>
                        <a:lnSpc>
                          <a:spcPct val="106000"/>
                        </a:lnSpc>
                        <a:spcAft>
                          <a:spcPts val="800"/>
                        </a:spcAft>
                      </a:pPr>
                      <a:r>
                        <a:rPr lang="cs-CZ" sz="1100" dirty="false">
                          <a:effectLst/>
                        </a:rPr>
                        <a:t>10</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Psycholog/psychoterapeut</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220128795"/>
                  </a:ext>
                </a:extLst>
              </a:tr>
              <a:tr h="207930">
                <a:tc>
                  <a:txBody>
                    <a:bodyPr/>
                    <a:lstStyle/>
                    <a:p>
                      <a:pPr>
                        <a:lnSpc>
                          <a:spcPct val="106000"/>
                        </a:lnSpc>
                        <a:spcAft>
                          <a:spcPts val="800"/>
                        </a:spcAft>
                      </a:pPr>
                      <a:r>
                        <a:rPr lang="cs-CZ" sz="1100" dirty="false">
                          <a:effectLst/>
                        </a:rPr>
                        <a:t>11</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Sociální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216130946"/>
                  </a:ext>
                </a:extLst>
              </a:tr>
              <a:tr h="207930">
                <a:tc>
                  <a:txBody>
                    <a:bodyPr/>
                    <a:lstStyle/>
                    <a:p>
                      <a:pPr>
                        <a:lnSpc>
                          <a:spcPct val="106000"/>
                        </a:lnSpc>
                        <a:spcAft>
                          <a:spcPts val="800"/>
                        </a:spcAft>
                      </a:pPr>
                      <a:r>
                        <a:rPr lang="cs-CZ" sz="1100" dirty="false">
                          <a:effectLst/>
                        </a:rPr>
                        <a:t>12</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Terénní pracovník</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3007019933"/>
                  </a:ext>
                </a:extLst>
              </a:tr>
              <a:tr h="207930">
                <a:tc>
                  <a:txBody>
                    <a:bodyPr/>
                    <a:lstStyle/>
                    <a:p>
                      <a:pPr>
                        <a:lnSpc>
                          <a:spcPct val="106000"/>
                        </a:lnSpc>
                        <a:spcAft>
                          <a:spcPts val="800"/>
                        </a:spcAft>
                      </a:pPr>
                      <a:r>
                        <a:rPr lang="cs-CZ" sz="1100" dirty="false">
                          <a:effectLst/>
                        </a:rPr>
                        <a:t>13</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Vedoucí služby/koordinátor</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921249396"/>
                  </a:ext>
                </a:extLst>
              </a:tr>
              <a:tr h="207930">
                <a:tc>
                  <a:txBody>
                    <a:bodyPr/>
                    <a:lstStyle/>
                    <a:p>
                      <a:pPr>
                        <a:lnSpc>
                          <a:spcPct val="106000"/>
                        </a:lnSpc>
                        <a:spcAft>
                          <a:spcPts val="800"/>
                        </a:spcAft>
                      </a:pPr>
                      <a:r>
                        <a:rPr lang="cs-CZ" sz="1100" dirty="false">
                          <a:effectLst/>
                        </a:rPr>
                        <a:t>14</a:t>
                      </a:r>
                      <a:endParaRPr lang="cs-CZ" sz="1100" dirty="false">
                        <a:effectLst/>
                        <a:latin typeface="Calibri" panose="020F0502020204030204" pitchFamily="34" charset="0"/>
                        <a:ea typeface="Calibri" panose="020F0502020204030204" pitchFamily="34" charset="0"/>
                      </a:endParaRPr>
                    </a:p>
                  </a:txBody>
                  <a:tcPr marL="44450" marR="44450" marT="0" marB="0"/>
                </a:tc>
                <a:tc>
                  <a:txBody>
                    <a:bodyPr/>
                    <a:lstStyle/>
                    <a:p>
                      <a:pPr>
                        <a:lnSpc>
                          <a:spcPct val="106000"/>
                        </a:lnSpc>
                        <a:spcAft>
                          <a:spcPts val="800"/>
                        </a:spcAft>
                      </a:pPr>
                      <a:r>
                        <a:rPr lang="cs-CZ" sz="1100" dirty="false">
                          <a:effectLst/>
                        </a:rPr>
                        <a:t>Vychovatel/pedagog volného času</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 </a:t>
                      </a:r>
                      <a:endParaRPr lang="cs-CZ" sz="1100" dirty="false">
                        <a:effectLst/>
                        <a:latin typeface="Calibri" panose="020F0502020204030204" pitchFamily="34" charset="0"/>
                        <a:ea typeface="Calibri" panose="020F0502020204030204" pitchFamily="34" charset="0"/>
                      </a:endParaRPr>
                    </a:p>
                  </a:txBody>
                  <a:tcPr marL="44450" marR="44450" marT="0" marB="0" anchor="ctr"/>
                </a:tc>
                <a:tc>
                  <a:txBody>
                    <a:bodyPr/>
                    <a:lstStyle/>
                    <a:p>
                      <a:pPr algn="just">
                        <a:lnSpc>
                          <a:spcPct val="106000"/>
                        </a:lnSpc>
                        <a:spcAft>
                          <a:spcPts val="800"/>
                        </a:spcAft>
                      </a:pPr>
                      <a:r>
                        <a:rPr lang="cs-CZ" sz="1100" dirty="false">
                          <a:effectLst/>
                        </a:rPr>
                        <a:t>Ano</a:t>
                      </a:r>
                      <a:endParaRPr lang="cs-CZ" sz="1100" dirty="false">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val="1481745954"/>
                  </a:ext>
                </a:extLst>
              </a:tr>
            </a:tbl>
          </a:graphicData>
        </a:graphic>
      </p:graphicFrame>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dirty="false">
                <a:ln>
                  <a:noFill/>
                </a:ln>
                <a:solidFill>
                  <a:schemeClr val="tx1"/>
                </a:solidFill>
                <a:effectLst/>
                <a:latin typeface="Arial" panose="020B0604020202020204" pitchFamily="34" charset="0"/>
              </a:rPr>
            </a:b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BA741EA3-7EC6-4206-9244-FED8AC51B1EC}"/>
              </a:ext>
            </a:extLst>
          </p:cNvPr>
          <p:cNvSpPr>
            <a:spLocks noChangeArrowheads="true"/>
          </p:cNvSpPr>
          <p:nvPr/>
        </p:nvSpPr>
        <p:spPr bwMode="auto">
          <a:xfrm>
            <a:off x="1649413" y="2524125"/>
            <a:ext cx="3017837"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endParaRPr lang="cs-CZ" dirty="false"/>
          </a:p>
        </p:txBody>
      </p:sp>
      <p:sp>
        <p:nvSpPr>
          <p:cNvPr id="8" name="Rectangle 3">
            <a:extLst>
              <a:ext uri="{FF2B5EF4-FFF2-40B4-BE49-F238E27FC236}">
                <a16:creationId xmlns:a16="http://schemas.microsoft.com/office/drawing/2014/main" id="{C726A54C-1E91-4F6F-A486-FCCAAF7E142D}"/>
              </a:ext>
            </a:extLst>
          </p:cNvPr>
          <p:cNvSpPr>
            <a:spLocks noChangeArrowheads="true"/>
          </p:cNvSpPr>
          <p:nvPr/>
        </p:nvSpPr>
        <p:spPr bwMode="auto">
          <a:xfrm>
            <a:off x="611560" y="6120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1000" b="false" i="false" u="none" strike="noStrike" cap="none" normalizeH="false" baseline="30000" dirty="false">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a:t>
            </a:r>
            <a:r>
              <a:rPr kumimoji="false" lang="cs-CZ" altLang="cs-CZ" sz="1000" b="false" i="false" u="none" strike="noStrike" cap="none" normalizeH="false" baseline="30000" dirty="false"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1]</a:t>
            </a:r>
            <a:r>
              <a:rPr kumimoji="false" lang="cs-CZ" altLang="cs-CZ" sz="1000" b="false" i="false" u="none" strike="noStrike" cap="none" normalizeH="false" baseline="0" dirty="false"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Aktivita A – Poskytnutí sociální služby (v rozsahu základních činností dle zákona o sociálních službách pro příslušný druh sociální služby).</a:t>
            </a:r>
            <a:endParaRPr kumimoji="false" lang="cs-CZ" altLang="cs-CZ" sz="600" b="false" i="false" u="none" strike="noStrike" cap="none" normalizeH="false" baseline="0" dirty="false" bmk="">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1000" b="false" i="false" u="none" strike="noStrike" cap="none" normalizeH="false" baseline="30000" dirty="false"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4"/>
              </a:rPr>
              <a:t>[2]</a:t>
            </a:r>
            <a:r>
              <a:rPr kumimoji="false" lang="cs-CZ" altLang="cs-CZ" sz="1000" b="false" i="false" u="none" strike="noStrike" cap="none" normalizeH="false" baseline="0" dirty="false" bmk="">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Aktivita B – Koordinace a poskytnutí podpory a pomoci pro řešení komplexní nepříznivé sociální situace uprchlíků a jejich rodin</a:t>
            </a:r>
            <a:endParaRPr kumimoji="false" lang="cs-CZ" altLang="cs-CZ" sz="6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062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179512" y="0"/>
            <a:ext cx="8964488" cy="1080000"/>
          </a:xfrm>
        </p:spPr>
        <p:txBody>
          <a:bodyPr/>
          <a:lstStyle/>
          <a:p>
            <a:r>
              <a:rPr lang="pl-PL" sz="2800" dirty="false"/>
              <a:t>Představení výzVY</a:t>
            </a:r>
            <a:endParaRPr lang="cs-CZ" sz="2800" cap="none" dirty="false"/>
          </a:p>
        </p:txBody>
      </p:sp>
      <p:sp>
        <p:nvSpPr>
          <p:cNvPr id="3" name="Zástupný symbol pro obsah 2"/>
          <p:cNvSpPr>
            <a:spLocks noGrp="true"/>
          </p:cNvSpPr>
          <p:nvPr>
            <p:ph idx="1"/>
          </p:nvPr>
        </p:nvSpPr>
        <p:spPr>
          <a:xfrm>
            <a:off x="395536" y="1196752"/>
            <a:ext cx="8352928" cy="5544616"/>
          </a:xfrm>
        </p:spPr>
        <p:txBody>
          <a:bodyPr/>
          <a:lstStyle/>
          <a:p>
            <a:pPr marL="0" indent="0">
              <a:buNone/>
            </a:pPr>
            <a:endParaRPr lang="cs-CZ" sz="2000" b="true" dirty="false"/>
          </a:p>
          <a:p>
            <a:pPr marL="0" indent="0">
              <a:buNone/>
            </a:pPr>
            <a:r>
              <a:rPr lang="cs-CZ" sz="2000" b="true" dirty="false"/>
              <a:t>Vyhlášení výzvy: </a:t>
            </a:r>
            <a:r>
              <a:rPr lang="cs-CZ" sz="2000" b="true" dirty="false">
                <a:solidFill>
                  <a:srgbClr val="FF0000"/>
                </a:solidFill>
              </a:rPr>
              <a:t>20. října 2022</a:t>
            </a:r>
          </a:p>
          <a:p>
            <a:pPr marL="0" indent="0">
              <a:buNone/>
            </a:pPr>
            <a:r>
              <a:rPr lang="cs-CZ" sz="2000" b="true" dirty="false"/>
              <a:t>Příjem projektových žádostí od:</a:t>
            </a:r>
            <a:r>
              <a:rPr lang="cs-CZ" sz="2000" dirty="false"/>
              <a:t> </a:t>
            </a:r>
            <a:r>
              <a:rPr lang="cs-CZ" sz="2000" b="true" dirty="false">
                <a:solidFill>
                  <a:srgbClr val="FF0000"/>
                </a:solidFill>
              </a:rPr>
              <a:t>20. října 2022 , 12:00 hodin</a:t>
            </a:r>
          </a:p>
          <a:p>
            <a:pPr marL="0" indent="0">
              <a:buNone/>
            </a:pPr>
            <a:r>
              <a:rPr lang="cs-CZ" sz="2000" b="true" dirty="false"/>
              <a:t>Ukončení příjmu projektových žádostí:</a:t>
            </a:r>
            <a:r>
              <a:rPr lang="cs-CZ" sz="2000" dirty="false"/>
              <a:t> </a:t>
            </a:r>
            <a:r>
              <a:rPr lang="cs-CZ" sz="2000" b="true" dirty="false">
                <a:solidFill>
                  <a:srgbClr val="FF0000"/>
                </a:solidFill>
              </a:rPr>
              <a:t>28. listopadu 2022,12:00 hodin </a:t>
            </a:r>
          </a:p>
          <a:p>
            <a:pPr marL="0" indent="0" fontAlgn="base">
              <a:buNone/>
            </a:pPr>
            <a:r>
              <a:rPr lang="cs-CZ" sz="2000" b="true" dirty="false"/>
              <a:t>Maximální délka, na kterou je žadatel oprávněn projekt naplánovat: </a:t>
            </a:r>
            <a:r>
              <a:rPr lang="cs-CZ" sz="2000" b="true" dirty="false">
                <a:solidFill>
                  <a:srgbClr val="FF0000"/>
                </a:solidFill>
              </a:rPr>
              <a:t>24 měsíců</a:t>
            </a:r>
          </a:p>
          <a:p>
            <a:pPr marL="0" indent="0" fontAlgn="base">
              <a:buNone/>
            </a:pPr>
            <a:r>
              <a:rPr lang="cs-CZ" sz="2000" b="true" dirty="false"/>
              <a:t>Nejzazší datum pro ukončení fyzické realizace projektu:                   </a:t>
            </a:r>
            <a:r>
              <a:rPr lang="cs-CZ" sz="2000" b="true" dirty="false">
                <a:solidFill>
                  <a:srgbClr val="FF0000"/>
                </a:solidFill>
              </a:rPr>
              <a:t>30. června 2025</a:t>
            </a:r>
          </a:p>
          <a:p>
            <a:pPr marL="0" indent="0" fontAlgn="base">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a:t>
            </a:fld>
            <a:endParaRPr lang="cs-CZ" dirty="false">
              <a:solidFill>
                <a:srgbClr val="084A8B"/>
              </a:solidFill>
            </a:endParaRPr>
          </a:p>
        </p:txBody>
      </p:sp>
    </p:spTree>
    <p:extLst>
      <p:ext uri="{BB962C8B-B14F-4D97-AF65-F5344CB8AC3E}">
        <p14:creationId xmlns:p14="http://schemas.microsoft.com/office/powerpoint/2010/main" val="2572305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Rozpočet projektu</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50</a:t>
            </a:fld>
            <a:endParaRPr lang="cs-CZ" dirty="false"/>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649413" y="2524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
        <p:nvSpPr>
          <p:cNvPr id="16" name="TextovéPole 15">
            <a:extLst>
              <a:ext uri="{FF2B5EF4-FFF2-40B4-BE49-F238E27FC236}">
                <a16:creationId xmlns:a16="http://schemas.microsoft.com/office/drawing/2014/main" id="{B885A273-789C-4943-A70E-900C9B2F8CC3}"/>
              </a:ext>
            </a:extLst>
          </p:cNvPr>
          <p:cNvSpPr txBox="true"/>
          <p:nvPr/>
        </p:nvSpPr>
        <p:spPr>
          <a:xfrm>
            <a:off x="467544" y="2101164"/>
            <a:ext cx="8172456" cy="1545359"/>
          </a:xfrm>
          <a:prstGeom prst="rect">
            <a:avLst/>
          </a:prstGeom>
          <a:noFill/>
        </p:spPr>
        <p:txBody>
          <a:bodyPr wrap="square">
            <a:spAutoFit/>
          </a:bodyPr>
          <a:lstStyle/>
          <a:p>
            <a:pPr marL="432000" marR="0" lvl="0" indent="-432000" algn="l"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paušál (40 %) z  přímých nákladů projektu  - náklady na vybavení, nákup služeb (viz </a:t>
            </a: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hlinkClick r:id="rId3"/>
              </a:rPr>
              <a:t>6.2.14 Pravidla způsobilosti výdajů pro projekty financované s využitím 40% paušální sazby Specifické části pravidel) </a:t>
            </a: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23668776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xmlns:v="urn:schemas-microsoft-com:vml">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 </a:t>
            </a:r>
          </a:p>
        </p:txBody>
      </p:sp>
      <p:graphicFrame>
        <p:nvGraphicFramePr>
          <p:cNvPr id="9" name="Zástupný obsah 8">
            <a:extLst>
              <a:ext uri="{FF2B5EF4-FFF2-40B4-BE49-F238E27FC236}">
                <a16:creationId xmlns:a16="http://schemas.microsoft.com/office/drawing/2014/main" id="{205E64D0-7C36-4963-AB9C-C4D21F64E86B}"/>
              </a:ext>
            </a:extLst>
          </p:cNvPr>
          <p:cNvGraphicFramePr>
            <a:graphicFrameLocks noGrp="true"/>
          </p:cNvGraphicFramePr>
          <p:nvPr>
            <p:ph idx="1"/>
            <p:extLst>
              <p:ext uri="{D42A27DB-BD31-4B8C-83A1-F6EECF244321}">
                <p14:modId xmlns:p14="http://schemas.microsoft.com/office/powerpoint/2010/main" val="4117479874"/>
              </p:ext>
            </p:extLst>
          </p:nvPr>
        </p:nvGraphicFramePr>
        <p:xfrm>
          <a:off x="1619672" y="1556792"/>
          <a:ext cx="6192688" cy="4861229"/>
        </p:xfrm>
        <a:graphic>
          <a:graphicData uri="http://schemas.openxmlformats.org/drawingml/2006/table">
            <a:tbl>
              <a:tblPr>
                <a:tableStyleId>{5C22544A-7EE6-4342-B048-85BDC9FD1C3A}</a:tableStyleId>
              </a:tblPr>
              <a:tblGrid>
                <a:gridCol w="588903">
                  <a:extLst>
                    <a:ext uri="{9D8B030D-6E8A-4147-A177-3AD203B41FA5}">
                      <a16:colId xmlns:a16="http://schemas.microsoft.com/office/drawing/2014/main" val="2401398789"/>
                    </a:ext>
                  </a:extLst>
                </a:gridCol>
                <a:gridCol w="2696074">
                  <a:extLst>
                    <a:ext uri="{9D8B030D-6E8A-4147-A177-3AD203B41FA5}">
                      <a16:colId xmlns:a16="http://schemas.microsoft.com/office/drawing/2014/main" val="1584296902"/>
                    </a:ext>
                  </a:extLst>
                </a:gridCol>
                <a:gridCol w="1435452">
                  <a:extLst>
                    <a:ext uri="{9D8B030D-6E8A-4147-A177-3AD203B41FA5}">
                      <a16:colId xmlns:a16="http://schemas.microsoft.com/office/drawing/2014/main" val="2206310687"/>
                    </a:ext>
                  </a:extLst>
                </a:gridCol>
                <a:gridCol w="1472259">
                  <a:extLst>
                    <a:ext uri="{9D8B030D-6E8A-4147-A177-3AD203B41FA5}">
                      <a16:colId xmlns:a16="http://schemas.microsoft.com/office/drawing/2014/main" val="4285409339"/>
                    </a:ext>
                  </a:extLst>
                </a:gridCol>
              </a:tblGrid>
              <a:tr h="28456">
                <a:tc gridSpan="2">
                  <a:txBody>
                    <a:bodyPr/>
                    <a:lstStyle/>
                    <a:p>
                      <a:pPr algn="l" fontAlgn="b"/>
                      <a:r>
                        <a:rPr lang="cs-CZ" sz="900" u="sng" strike="noStrike" dirty="false">
                          <a:effectLst/>
                        </a:rPr>
                        <a:t>Příloha č. 2 A - Údaje o sociální službě plán</a:t>
                      </a:r>
                      <a:endParaRPr lang="cs-CZ" sz="900" b="true" i="false" u="sng" strike="noStrike" dirty="fals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028162633"/>
                  </a:ext>
                </a:extLst>
              </a:tr>
              <a:tr h="163845">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50873558"/>
                  </a:ext>
                </a:extLst>
              </a:tr>
              <a:tr h="181092">
                <a:tc gridSpan="2">
                  <a:txBody>
                    <a:bodyPr/>
                    <a:lstStyle/>
                    <a:p>
                      <a:pPr algn="l" fontAlgn="b"/>
                      <a:r>
                        <a:rPr lang="cs-CZ" sz="1000" u="none" strike="noStrike">
                          <a:effectLst/>
                        </a:rPr>
                        <a:t>Základní identifikační údaje: </a:t>
                      </a:r>
                      <a:endParaRPr lang="cs-CZ" sz="10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10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48967442"/>
                  </a:ext>
                </a:extLst>
              </a:tr>
              <a:tr h="155366">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37613565"/>
                  </a:ext>
                </a:extLst>
              </a:tr>
              <a:tr h="344938">
                <a:tc gridSpan="2">
                  <a:txBody>
                    <a:bodyPr/>
                    <a:lstStyle/>
                    <a:p>
                      <a:pPr algn="l" fontAlgn="ctr"/>
                      <a:r>
                        <a:rPr lang="cs-CZ" sz="900" u="none" strike="noStrike">
                          <a:effectLst/>
                        </a:rPr>
                        <a:t>Název organizace (poskytovatele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820583796"/>
                  </a:ext>
                </a:extLst>
              </a:tr>
              <a:tr h="344938">
                <a:tc gridSpan="2">
                  <a:txBody>
                    <a:bodyPr/>
                    <a:lstStyle/>
                    <a:p>
                      <a:pPr algn="l" fontAlgn="ctr"/>
                      <a:r>
                        <a:rPr lang="cs-CZ" sz="900" u="none" strike="noStrike" dirty="false">
                          <a:effectLst/>
                        </a:rPr>
                        <a:t>Typ subjektu</a:t>
                      </a:r>
                      <a:endParaRPr lang="cs-CZ" sz="9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31657976"/>
                  </a:ext>
                </a:extLst>
              </a:tr>
              <a:tr h="344938">
                <a:tc gridSpan="2">
                  <a:txBody>
                    <a:bodyPr/>
                    <a:lstStyle/>
                    <a:p>
                      <a:pPr algn="l" fontAlgn="ctr"/>
                      <a:r>
                        <a:rPr lang="cs-CZ" sz="900" u="none" strike="noStrike">
                          <a:effectLst/>
                        </a:rPr>
                        <a:t>Identifikační číslo (IČ)</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980708805"/>
                  </a:ext>
                </a:extLst>
              </a:tr>
              <a:tr h="344938">
                <a:tc gridSpan="2">
                  <a:txBody>
                    <a:bodyPr/>
                    <a:lstStyle/>
                    <a:p>
                      <a:pPr algn="l" fontAlgn="ctr"/>
                      <a:r>
                        <a:rPr lang="cs-CZ" sz="900" u="none" strike="noStrike">
                          <a:effectLst/>
                        </a:rPr>
                        <a:t>Identifikátor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1525653695"/>
                  </a:ext>
                </a:extLst>
              </a:tr>
              <a:tr h="344938">
                <a:tc gridSpan="2">
                  <a:txBody>
                    <a:bodyPr/>
                    <a:lstStyle/>
                    <a:p>
                      <a:pPr algn="l" fontAlgn="ctr"/>
                      <a:r>
                        <a:rPr lang="cs-CZ" sz="900" u="none" strike="noStrike">
                          <a:effectLst/>
                        </a:rPr>
                        <a:t>Název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943497519"/>
                  </a:ext>
                </a:extLst>
              </a:tr>
              <a:tr h="344938">
                <a:tc gridSpan="2">
                  <a:txBody>
                    <a:bodyPr/>
                    <a:lstStyle/>
                    <a:p>
                      <a:pPr algn="l" fontAlgn="ctr"/>
                      <a:r>
                        <a:rPr lang="cs-CZ" sz="900" u="none" strike="noStrike">
                          <a:effectLst/>
                        </a:rPr>
                        <a:t>Druh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16685695"/>
                  </a:ext>
                </a:extLst>
              </a:tr>
              <a:tr h="344938">
                <a:tc gridSpan="2">
                  <a:txBody>
                    <a:bodyPr/>
                    <a:lstStyle/>
                    <a:p>
                      <a:pPr algn="l" fontAlgn="ctr"/>
                      <a:r>
                        <a:rPr lang="cs-CZ" sz="900" u="none" strike="noStrike">
                          <a:effectLst/>
                        </a:rPr>
                        <a:t>Forma služby</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4023967596"/>
                  </a:ext>
                </a:extLst>
              </a:tr>
              <a:tr h="344938">
                <a:tc gridSpan="2">
                  <a:txBody>
                    <a:bodyPr/>
                    <a:lstStyle/>
                    <a:p>
                      <a:pPr algn="l" fontAlgn="ctr"/>
                      <a:r>
                        <a:rPr lang="cs-CZ" sz="900" u="none" strike="noStrike">
                          <a:effectLst/>
                        </a:rPr>
                        <a:t>Cílová skupina služby </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001848948"/>
                  </a:ext>
                </a:extLst>
              </a:tr>
              <a:tr h="344938">
                <a:tc gridSpan="2">
                  <a:txBody>
                    <a:bodyPr/>
                    <a:lstStyle/>
                    <a:p>
                      <a:pPr algn="l" fontAlgn="ctr"/>
                      <a:r>
                        <a:rPr lang="cs-CZ" sz="900" u="none" strike="noStrike">
                          <a:effectLst/>
                        </a:rPr>
                        <a:t>Místo poskytování sociální služby a územní působnost</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FF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341873186"/>
                  </a:ext>
                </a:extLst>
              </a:tr>
              <a:tr h="491536">
                <a:tc gridSpan="2">
                  <a:txBody>
                    <a:bodyPr/>
                    <a:lstStyle/>
                    <a:p>
                      <a:pPr algn="l" fontAlgn="ctr"/>
                      <a:r>
                        <a:rPr lang="cs-CZ" sz="900" u="none" strike="noStrike">
                          <a:effectLst/>
                        </a:rPr>
                        <a:t>Služba v rámci projektu poskytována od - do (uvede se konkrétní datum odkdy - dokdy je poskytování služby v projektu)</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2281617344"/>
                  </a:ext>
                </a:extLst>
              </a:tr>
              <a:tr h="344938">
                <a:tc gridSpan="2">
                  <a:txBody>
                    <a:bodyPr/>
                    <a:lstStyle/>
                    <a:p>
                      <a:pPr algn="l" fontAlgn="ctr"/>
                      <a:r>
                        <a:rPr lang="cs-CZ" sz="900" u="none" strike="noStrike">
                          <a:effectLst/>
                        </a:rPr>
                        <a:t>Počet měsíců poskytování služby v rámci projektu</a:t>
                      </a:r>
                      <a:endParaRPr lang="cs-CZ" sz="9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193090597"/>
                  </a:ext>
                </a:extLst>
              </a:tr>
              <a:tr h="282850">
                <a:tc gridSpan="2">
                  <a:txBody>
                    <a:bodyPr/>
                    <a:lstStyle/>
                    <a:p>
                      <a:pPr algn="l" fontAlgn="ctr"/>
                      <a:r>
                        <a:rPr lang="cs-CZ" sz="900" u="none" strike="noStrike" dirty="false">
                          <a:effectLst/>
                        </a:rPr>
                        <a:t>Doba realizace projektu</a:t>
                      </a:r>
                      <a:endParaRPr lang="cs-CZ" sz="9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gridSpan="2">
                  <a:txBody>
                    <a:bodyPr/>
                    <a:lstStyle/>
                    <a:p>
                      <a:pPr algn="l" fontAlgn="ctr"/>
                      <a:r>
                        <a:rPr lang="cs-CZ" sz="800" u="none" strike="noStrike" dirty="false">
                          <a:effectLst/>
                        </a:rPr>
                        <a:t> </a:t>
                      </a:r>
                      <a:endParaRPr lang="cs-CZ" sz="800" b="fals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extLst>
                  <a:ext uri="{0D108BD9-81ED-4DB2-BD59-A6C34878D82A}">
                    <a16:rowId xmlns:a16="http://schemas.microsoft.com/office/drawing/2014/main" val="3352673363"/>
                  </a:ext>
                </a:extLst>
              </a:tr>
            </a:tbl>
          </a:graphicData>
        </a:graphic>
      </p:graphicFrame>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51</a:t>
            </a:fld>
            <a:endParaRPr lang="cs-CZ" dirty="false"/>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dirty="false">
                <a:ln>
                  <a:noFill/>
                </a:ln>
                <a:solidFill>
                  <a:schemeClr val="tx1"/>
                </a:solidFill>
                <a:effectLst/>
                <a:latin typeface="Arial" panose="020B0604020202020204" pitchFamily="34" charset="0"/>
              </a:rPr>
            </a:b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graphicFrame>
        <p:nvGraphicFramePr>
          <p:cNvPr id="13" name="Objekt 12">
            <a:extLst>
              <a:ext uri="{FF2B5EF4-FFF2-40B4-BE49-F238E27FC236}">
                <a16:creationId xmlns:a16="http://schemas.microsoft.com/office/drawing/2014/main" id="{201B2654-6158-4C6C-BAFA-94CF1CEC8F8B}"/>
              </a:ext>
            </a:extLst>
          </p:cNvPr>
          <p:cNvGraphicFramePr>
            <a:graphicFrameLocks noChangeAspect="true"/>
          </p:cNvGraphicFramePr>
          <p:nvPr>
            <p:extLst>
              <p:ext uri="{D42A27DB-BD31-4B8C-83A1-F6EECF244321}">
                <p14:modId xmlns:p14="http://schemas.microsoft.com/office/powerpoint/2010/main" val="426940772"/>
              </p:ext>
            </p:extLst>
          </p:nvPr>
        </p:nvGraphicFramePr>
        <p:xfrm>
          <a:off x="7869600" y="1556792"/>
          <a:ext cx="914400" cy="771525"/>
        </p:xfrm>
        <a:graphic>
          <a:graphicData uri="http://schemas.openxmlformats.org/presentationml/2006/ole">
            <mc:AlternateContent>
              <mc:Choice Requires="v">
                <p:oleObj progId="Excel.Sheet.12" name="Worksheet" showAsIcon="true" r:id="rId4" imgW="914400" imgH="771480" spid="_x0000_s2064">
                  <p:embed/>
                </p:oleObj>
              </mc:Choice>
              <mc:Fallback>
                <p:oleObj progId="Excel.Sheet.12" name="Worksheet" showAsIcon="true" r:id="rId4" imgW="914400" imgH="771480">
                  <p:embed/>
                  <p:pic>
                    <p:nvPicPr>
                      <p:cNvPr id="0" name=""/>
                      <p:cNvPicPr/>
                      <p:nvPr/>
                    </p:nvPicPr>
                    <p:blipFill>
                      <a:blip r:embed="rId5"/>
                      <a:stretch>
                        <a:fillRect/>
                      </a:stretch>
                    </p:blipFill>
                    <p:spPr>
                      <a:xfrm>
                        <a:off x="7869600" y="155679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8359991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52</a:t>
            </a:fld>
            <a:endParaRPr lang="cs-CZ" dirty="false"/>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dirty="false">
                <a:ln>
                  <a:noFill/>
                </a:ln>
                <a:solidFill>
                  <a:schemeClr val="tx1"/>
                </a:solidFill>
                <a:effectLst/>
                <a:latin typeface="Arial" panose="020B0604020202020204" pitchFamily="34" charset="0"/>
              </a:rPr>
            </a:b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graphicFrame>
        <p:nvGraphicFramePr>
          <p:cNvPr id="11" name="Zástupný obsah 10">
            <a:extLst>
              <a:ext uri="{FF2B5EF4-FFF2-40B4-BE49-F238E27FC236}">
                <a16:creationId xmlns:a16="http://schemas.microsoft.com/office/drawing/2014/main" id="{3AD79483-2E75-4BBC-A47D-28EEAE9F5950}"/>
              </a:ext>
            </a:extLst>
          </p:cNvPr>
          <p:cNvGraphicFramePr>
            <a:graphicFrameLocks noGrp="true"/>
          </p:cNvGraphicFramePr>
          <p:nvPr>
            <p:ph idx="1"/>
            <p:extLst>
              <p:ext uri="{D42A27DB-BD31-4B8C-83A1-F6EECF244321}">
                <p14:modId xmlns:p14="http://schemas.microsoft.com/office/powerpoint/2010/main" val="643058718"/>
              </p:ext>
            </p:extLst>
          </p:nvPr>
        </p:nvGraphicFramePr>
        <p:xfrm>
          <a:off x="360000" y="1268762"/>
          <a:ext cx="8604487" cy="5328589"/>
        </p:xfrm>
        <a:graphic>
          <a:graphicData uri="http://schemas.openxmlformats.org/drawingml/2006/table">
            <a:tbl>
              <a:tblPr>
                <a:tableStyleId>{5C22544A-7EE6-4342-B048-85BDC9FD1C3A}</a:tableStyleId>
              </a:tblPr>
              <a:tblGrid>
                <a:gridCol w="478581">
                  <a:extLst>
                    <a:ext uri="{9D8B030D-6E8A-4147-A177-3AD203B41FA5}">
                      <a16:colId xmlns:a16="http://schemas.microsoft.com/office/drawing/2014/main" val="3305640731"/>
                    </a:ext>
                  </a:extLst>
                </a:gridCol>
                <a:gridCol w="2191003">
                  <a:extLst>
                    <a:ext uri="{9D8B030D-6E8A-4147-A177-3AD203B41FA5}">
                      <a16:colId xmlns:a16="http://schemas.microsoft.com/office/drawing/2014/main" val="2553274531"/>
                    </a:ext>
                  </a:extLst>
                </a:gridCol>
                <a:gridCol w="1166542">
                  <a:extLst>
                    <a:ext uri="{9D8B030D-6E8A-4147-A177-3AD203B41FA5}">
                      <a16:colId xmlns:a16="http://schemas.microsoft.com/office/drawing/2014/main" val="2869907384"/>
                    </a:ext>
                  </a:extLst>
                </a:gridCol>
                <a:gridCol w="1196452">
                  <a:extLst>
                    <a:ext uri="{9D8B030D-6E8A-4147-A177-3AD203B41FA5}">
                      <a16:colId xmlns:a16="http://schemas.microsoft.com/office/drawing/2014/main" val="631929552"/>
                    </a:ext>
                  </a:extLst>
                </a:gridCol>
                <a:gridCol w="1338531">
                  <a:extLst>
                    <a:ext uri="{9D8B030D-6E8A-4147-A177-3AD203B41FA5}">
                      <a16:colId xmlns:a16="http://schemas.microsoft.com/office/drawing/2014/main" val="1630130710"/>
                    </a:ext>
                  </a:extLst>
                </a:gridCol>
                <a:gridCol w="1754797">
                  <a:extLst>
                    <a:ext uri="{9D8B030D-6E8A-4147-A177-3AD203B41FA5}">
                      <a16:colId xmlns:a16="http://schemas.microsoft.com/office/drawing/2014/main" val="2749061232"/>
                    </a:ext>
                  </a:extLst>
                </a:gridCol>
                <a:gridCol w="478581">
                  <a:extLst>
                    <a:ext uri="{9D8B030D-6E8A-4147-A177-3AD203B41FA5}">
                      <a16:colId xmlns:a16="http://schemas.microsoft.com/office/drawing/2014/main" val="405313068"/>
                    </a:ext>
                  </a:extLst>
                </a:gridCol>
              </a:tblGrid>
              <a:tr h="465098">
                <a:tc gridSpan="4">
                  <a:txBody>
                    <a:bodyPr/>
                    <a:lstStyle/>
                    <a:p>
                      <a:pPr algn="l" fontAlgn="ctr"/>
                      <a:r>
                        <a:rPr lang="cs-CZ" sz="800" u="none" strike="noStrike">
                          <a:effectLst/>
                        </a:rPr>
                        <a:t>Údaje o kapacitě služby (poskytovatel vyplní údaje o kapacitě služby s ohledem na druh a formu služby a způsob/jednotku vyjádření její kapacity v síti sociálních služeb a v rámci Pověření)</a:t>
                      </a:r>
                      <a:endParaRPr lang="cs-CZ" sz="8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hMerge="true">
                  <a:txBody>
                    <a:bodyPr/>
                    <a:lstStyle/>
                    <a:p>
                      <a:endParaRPr lang="cs-CZ"/>
                    </a:p>
                  </a:txBody>
                  <a:tcPr/>
                </a:tc>
                <a:tc>
                  <a:txBody>
                    <a:bodyPr/>
                    <a:lstStyle/>
                    <a:p>
                      <a:pPr algn="l" fontAlgn="ct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111521055"/>
                  </a:ext>
                </a:extLst>
              </a:tr>
              <a:tr h="205655">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tru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339431910"/>
                  </a:ext>
                </a:extLst>
              </a:tr>
              <a:tr h="601146">
                <a:tc gridSpan="2">
                  <a:txBody>
                    <a:bodyPr/>
                    <a:lstStyle/>
                    <a:p>
                      <a:pPr algn="ctr" fontAlgn="ctr"/>
                      <a:r>
                        <a:rPr lang="cs-CZ" sz="700" u="none" strike="noStrike">
                          <a:effectLst/>
                        </a:rPr>
                        <a:t>Předpokládaný rozsah služby (Kapacita služby)</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ctr"/>
                      <a:r>
                        <a:rPr lang="cs-CZ" sz="700" u="none" strike="noStrike">
                          <a:effectLst/>
                        </a:rPr>
                        <a:t>Jednotka pro vyjádření kapacity služby</a:t>
                      </a:r>
                      <a:endParaRPr lang="cs-CZ" sz="7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700" u="none" strike="noStrike">
                          <a:effectLst/>
                        </a:rPr>
                        <a:t>Počet jednotek služby</a:t>
                      </a:r>
                      <a:endParaRPr lang="cs-CZ" sz="7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tc>
                  <a:txBody>
                    <a:bodyPr/>
                    <a:lstStyle/>
                    <a:p>
                      <a:pPr algn="l" fontAlgn="ctr"/>
                      <a:endParaRPr lang="cs-CZ" sz="700" b="fals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397772897"/>
                  </a:ext>
                </a:extLst>
              </a:tr>
              <a:tr h="310593">
                <a:tc gridSpan="2">
                  <a:txBody>
                    <a:bodyPr/>
                    <a:lstStyle/>
                    <a:p>
                      <a:pPr algn="l" fontAlgn="ctr"/>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58718975"/>
                  </a:ext>
                </a:extLst>
              </a:tr>
              <a:tr h="139213">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95369570"/>
                  </a:ext>
                </a:extLst>
              </a:tr>
              <a:tr h="15028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03878294"/>
                  </a:ext>
                </a:extLst>
              </a:tr>
              <a:tr h="15028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738357394"/>
                  </a:ext>
                </a:extLst>
              </a:tr>
              <a:tr h="166106">
                <a:tc gridSpan="2">
                  <a:txBody>
                    <a:bodyPr/>
                    <a:lstStyle/>
                    <a:p>
                      <a:pPr algn="l" fontAlgn="b"/>
                      <a:r>
                        <a:rPr lang="cs-CZ" sz="800" u="none" strike="noStrike">
                          <a:effectLst/>
                        </a:rPr>
                        <a:t>Personální zajištění služby </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FF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55395772"/>
                  </a:ext>
                </a:extLst>
              </a:tr>
              <a:tr h="158196">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6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07417058"/>
                  </a:ext>
                </a:extLst>
              </a:tr>
              <a:tr h="134468">
                <a:tc>
                  <a:txBody>
                    <a:bodyPr/>
                    <a:lstStyle/>
                    <a:p>
                      <a:pPr algn="ctr" fontAlgn="b"/>
                      <a:r>
                        <a:rPr lang="cs-CZ" sz="700" u="none" strike="noStrike">
                          <a:effectLst/>
                        </a:rPr>
                        <a:t>rok n</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ct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03968392"/>
                  </a:ext>
                </a:extLst>
              </a:tr>
              <a:tr h="292664">
                <a:tc>
                  <a:txBody>
                    <a:bodyPr/>
                    <a:lstStyle/>
                    <a:p>
                      <a:pPr algn="r" fontAlgn="ctr"/>
                      <a:r>
                        <a:rPr lang="cs-CZ" sz="700" u="none" strike="noStrike">
                          <a:effectLst/>
                        </a:rPr>
                        <a:t>ř.</a:t>
                      </a:r>
                      <a:endParaRPr lang="cs-CZ" sz="700" b="true" i="false" u="none" strike="noStrike">
                        <a:solidFill>
                          <a:srgbClr val="000000"/>
                        </a:solidFill>
                        <a:effectLst/>
                        <a:latin typeface="Arial" panose="020B0604020202020204" pitchFamily="34" charset="0"/>
                      </a:endParaRPr>
                    </a:p>
                  </a:txBody>
                  <a:tcPr marL="0" marR="0" marT="0" marB="0" anchor="ctr"/>
                </a:tc>
                <a:tc gridSpan="2">
                  <a:txBody>
                    <a:bodyPr/>
                    <a:lstStyle/>
                    <a:p>
                      <a:pPr algn="l" fontAlgn="ctr"/>
                      <a:r>
                        <a:rPr lang="cs-CZ" sz="700" u="none" strike="noStrike">
                          <a:effectLst/>
                        </a:rPr>
                        <a:t>pracovní pozice</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600" u="none" strike="noStrike">
                          <a:effectLst/>
                        </a:rPr>
                        <a:t>úvazky - pracovní smlouvy</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 DPČ</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(přepočet) - DPP</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700" u="none" strike="noStrike">
                          <a:effectLst/>
                        </a:rPr>
                        <a:t>celkem</a:t>
                      </a:r>
                      <a:endParaRPr lang="cs-CZ" sz="7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882997199"/>
                  </a:ext>
                </a:extLst>
              </a:tr>
              <a:tr h="142376">
                <a:tc>
                  <a:txBody>
                    <a:bodyPr/>
                    <a:lstStyle/>
                    <a:p>
                      <a:pPr algn="r" fontAlgn="b"/>
                      <a:r>
                        <a:rPr lang="cs-CZ" sz="700" u="none" strike="noStrike">
                          <a:effectLst/>
                        </a:rPr>
                        <a:t>1</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378035004"/>
                  </a:ext>
                </a:extLst>
              </a:tr>
              <a:tr h="142376">
                <a:tc>
                  <a:txBody>
                    <a:bodyPr/>
                    <a:lstStyle/>
                    <a:p>
                      <a:pPr algn="r" fontAlgn="b"/>
                      <a:r>
                        <a:rPr lang="cs-CZ" sz="700" u="none" strike="noStrike">
                          <a:effectLst/>
                        </a:rPr>
                        <a:t>01.I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dirty="false">
                          <a:effectLst/>
                        </a:rPr>
                        <a:t>PRACOVNÍCI V PŘÍMÉ PÉČI celkem</a:t>
                      </a:r>
                      <a:endParaRPr lang="cs-CZ" sz="700" b="true" i="false" u="none" strike="noStrike" dirty="fals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011291122"/>
                  </a:ext>
                </a:extLst>
              </a:tr>
              <a:tr h="134468">
                <a:tc>
                  <a:txBody>
                    <a:bodyPr/>
                    <a:lstStyle/>
                    <a:p>
                      <a:pPr algn="r" fontAlgn="b"/>
                      <a:r>
                        <a:rPr lang="cs-CZ" sz="700" u="none" strike="noStrike">
                          <a:effectLst/>
                        </a:rPr>
                        <a:t>1.1.1.</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sociální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67903384"/>
                  </a:ext>
                </a:extLst>
              </a:tr>
              <a:tr h="134468">
                <a:tc>
                  <a:txBody>
                    <a:bodyPr/>
                    <a:lstStyle/>
                    <a:p>
                      <a:pPr algn="r" fontAlgn="b"/>
                      <a:r>
                        <a:rPr lang="cs-CZ" sz="700" u="none" strike="noStrike">
                          <a:effectLst/>
                        </a:rPr>
                        <a:t>1.1.2.</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v sociálních službách</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705914359"/>
                  </a:ext>
                </a:extLst>
              </a:tr>
              <a:tr h="134468">
                <a:tc>
                  <a:txBody>
                    <a:bodyPr/>
                    <a:lstStyle/>
                    <a:p>
                      <a:pPr algn="r" fontAlgn="b"/>
                      <a:r>
                        <a:rPr lang="cs-CZ" sz="700" u="none" strike="noStrike">
                          <a:effectLst/>
                        </a:rPr>
                        <a:t>1.1.3.</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zdravotničtí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546452"/>
                  </a:ext>
                </a:extLst>
              </a:tr>
              <a:tr h="134468">
                <a:tc>
                  <a:txBody>
                    <a:bodyPr/>
                    <a:lstStyle/>
                    <a:p>
                      <a:pPr algn="r" fontAlgn="b"/>
                      <a:r>
                        <a:rPr lang="cs-CZ" sz="700" u="none" strike="noStrike">
                          <a:effectLst/>
                        </a:rPr>
                        <a:t>1.1.4.</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pedagogičtí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108755007"/>
                  </a:ext>
                </a:extLst>
              </a:tr>
              <a:tr h="134468">
                <a:tc>
                  <a:txBody>
                    <a:bodyPr/>
                    <a:lstStyle/>
                    <a:p>
                      <a:pPr algn="r" fontAlgn="b"/>
                      <a:r>
                        <a:rPr lang="cs-CZ" sz="700" u="none" strike="noStrike">
                          <a:effectLst/>
                        </a:rPr>
                        <a:t>1.1.5.</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manželští a rodinní poradci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39667589"/>
                  </a:ext>
                </a:extLst>
              </a:tr>
              <a:tr h="142376">
                <a:tc>
                  <a:txBody>
                    <a:bodyPr/>
                    <a:lstStyle/>
                    <a:p>
                      <a:pPr algn="r" fontAlgn="b"/>
                      <a:r>
                        <a:rPr lang="cs-CZ" sz="700" u="none" strike="noStrike">
                          <a:effectLst/>
                        </a:rPr>
                        <a:t>1.1.6.</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další odborní pracovníci, kt.přímo poskytují soc.služby</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236295368"/>
                  </a:ext>
                </a:extLst>
              </a:tr>
              <a:tr h="142376">
                <a:tc>
                  <a:txBody>
                    <a:bodyPr/>
                    <a:lstStyle/>
                    <a:p>
                      <a:pPr algn="r" fontAlgn="b"/>
                      <a:r>
                        <a:rPr lang="cs-CZ" sz="700" u="none" strike="noStrike">
                          <a:effectLst/>
                        </a:rPr>
                        <a:t>01.II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OSTATNÍ 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4780886"/>
                  </a:ext>
                </a:extLst>
              </a:tr>
              <a:tr h="134468">
                <a:tc>
                  <a:txBody>
                    <a:bodyPr/>
                    <a:lstStyle/>
                    <a:p>
                      <a:pPr algn="r" fontAlgn="b"/>
                      <a:r>
                        <a:rPr lang="cs-CZ" sz="700" u="none" strike="noStrike">
                          <a:effectLst/>
                        </a:rPr>
                        <a:t>1.2.1.</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vedoucí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35362273"/>
                  </a:ext>
                </a:extLst>
              </a:tr>
              <a:tr h="134468">
                <a:tc>
                  <a:txBody>
                    <a:bodyPr/>
                    <a:lstStyle/>
                    <a:p>
                      <a:pPr algn="r" fontAlgn="b"/>
                      <a:r>
                        <a:rPr lang="cs-CZ" sz="700" u="none" strike="noStrike">
                          <a:effectLst/>
                        </a:rPr>
                        <a:t>1.2.2.</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administrativní pracovníci</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787128525"/>
                  </a:ext>
                </a:extLst>
              </a:tr>
              <a:tr h="134468">
                <a:tc>
                  <a:txBody>
                    <a:bodyPr/>
                    <a:lstStyle/>
                    <a:p>
                      <a:pPr algn="r" fontAlgn="b"/>
                      <a:r>
                        <a:rPr lang="cs-CZ" sz="700" u="none" strike="noStrike">
                          <a:effectLst/>
                        </a:rPr>
                        <a:t>1.2.3.</a:t>
                      </a:r>
                      <a:endParaRPr lang="cs-CZ" sz="700" b="fals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obslužný personál</a:t>
                      </a:r>
                      <a:endParaRPr lang="cs-CZ" sz="700" b="fals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700" u="none" strike="noStrike">
                          <a:effectLst/>
                        </a:rPr>
                        <a:t> </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49977096"/>
                  </a:ext>
                </a:extLst>
              </a:tr>
              <a:tr h="134468">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27325693"/>
                  </a:ext>
                </a:extLst>
              </a:tr>
              <a:tr h="134468">
                <a:tc>
                  <a:txBody>
                    <a:bodyPr/>
                    <a:lstStyle/>
                    <a:p>
                      <a:pPr algn="ctr" fontAlgn="b"/>
                      <a:r>
                        <a:rPr lang="cs-CZ" sz="700" u="none" strike="noStrike">
                          <a:effectLst/>
                        </a:rPr>
                        <a:t>rok n+1</a:t>
                      </a:r>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ctr"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7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83060053"/>
                  </a:ext>
                </a:extLst>
              </a:tr>
              <a:tr h="355942">
                <a:tc>
                  <a:txBody>
                    <a:bodyPr/>
                    <a:lstStyle/>
                    <a:p>
                      <a:pPr algn="r" fontAlgn="ctr"/>
                      <a:r>
                        <a:rPr lang="cs-CZ" sz="700" u="none" strike="noStrike">
                          <a:effectLst/>
                        </a:rPr>
                        <a:t>ř.</a:t>
                      </a:r>
                      <a:endParaRPr lang="cs-CZ" sz="700" b="true" i="false" u="none" strike="noStrike">
                        <a:solidFill>
                          <a:srgbClr val="000000"/>
                        </a:solidFill>
                        <a:effectLst/>
                        <a:latin typeface="Arial" panose="020B0604020202020204" pitchFamily="34" charset="0"/>
                      </a:endParaRPr>
                    </a:p>
                  </a:txBody>
                  <a:tcPr marL="0" marR="0" marT="0" marB="0" anchor="ctr"/>
                </a:tc>
                <a:tc gridSpan="2">
                  <a:txBody>
                    <a:bodyPr/>
                    <a:lstStyle/>
                    <a:p>
                      <a:pPr algn="l" fontAlgn="ctr"/>
                      <a:r>
                        <a:rPr lang="cs-CZ" sz="700" u="none" strike="noStrike">
                          <a:effectLst/>
                        </a:rPr>
                        <a:t>pracovní pozice</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600" u="none" strike="noStrike">
                          <a:effectLst/>
                        </a:rPr>
                        <a:t>úvazky - pracovní smlouvy</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 DPČ</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600" u="none" strike="noStrike">
                          <a:effectLst/>
                        </a:rPr>
                        <a:t>úvazky (přepočet) - DPP</a:t>
                      </a:r>
                      <a:endParaRPr lang="cs-CZ" sz="600" b="true" i="false"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cs-CZ" sz="700" u="none" strike="noStrike">
                          <a:effectLst/>
                        </a:rPr>
                        <a:t>celkem</a:t>
                      </a:r>
                      <a:endParaRPr lang="cs-CZ" sz="7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250620381"/>
                  </a:ext>
                </a:extLst>
              </a:tr>
              <a:tr h="142376">
                <a:tc>
                  <a:txBody>
                    <a:bodyPr/>
                    <a:lstStyle/>
                    <a:p>
                      <a:pPr algn="r" fontAlgn="b"/>
                      <a:r>
                        <a:rPr lang="cs-CZ" sz="700" u="none" strike="noStrike">
                          <a:effectLst/>
                        </a:rPr>
                        <a:t>1</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700" u="none" strike="noStrike">
                          <a:effectLst/>
                        </a:rPr>
                        <a:t>0,00</a:t>
                      </a:r>
                      <a:endParaRPr lang="cs-CZ" sz="7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981771064"/>
                  </a:ext>
                </a:extLst>
              </a:tr>
              <a:tr h="142376">
                <a:tc>
                  <a:txBody>
                    <a:bodyPr/>
                    <a:lstStyle/>
                    <a:p>
                      <a:pPr algn="r" fontAlgn="b"/>
                      <a:r>
                        <a:rPr lang="cs-CZ" sz="700" u="none" strike="noStrike">
                          <a:effectLst/>
                        </a:rPr>
                        <a:t>01.I</a:t>
                      </a:r>
                      <a:endParaRPr lang="cs-CZ" sz="700" b="true" i="false" u="none" strike="noStrike">
                        <a:solidFill>
                          <a:srgbClr val="000000"/>
                        </a:solidFill>
                        <a:effectLst/>
                        <a:latin typeface="Arial" panose="020B0604020202020204" pitchFamily="34" charset="0"/>
                      </a:endParaRPr>
                    </a:p>
                  </a:txBody>
                  <a:tcPr marL="0" marR="0" marT="0" marB="0" anchor="b"/>
                </a:tc>
                <a:tc gridSpan="2">
                  <a:txBody>
                    <a:bodyPr/>
                    <a:lstStyle/>
                    <a:p>
                      <a:pPr algn="l" fontAlgn="ctr"/>
                      <a:r>
                        <a:rPr lang="cs-CZ" sz="700" u="none" strike="noStrike">
                          <a:effectLst/>
                        </a:rPr>
                        <a:t>PRACOVNÍCI V PŘÍMÉ PÉČI celkem</a:t>
                      </a:r>
                      <a:endParaRPr lang="cs-CZ" sz="7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a:effectLst/>
                        </a:rPr>
                        <a:t>0,00</a:t>
                      </a:r>
                      <a:endParaRPr lang="cs-CZ" sz="600" b="tru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600" u="none" strike="noStrike" dirty="false">
                          <a:effectLst/>
                        </a:rPr>
                        <a:t>0,00</a:t>
                      </a:r>
                      <a:endParaRPr lang="cs-CZ" sz="600" b="tru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27505757"/>
                  </a:ext>
                </a:extLst>
              </a:tr>
            </a:tbl>
          </a:graphicData>
        </a:graphic>
      </p:graphicFrame>
    </p:spTree>
    <p:extLst>
      <p:ext uri="{BB962C8B-B14F-4D97-AF65-F5344CB8AC3E}">
        <p14:creationId xmlns:p14="http://schemas.microsoft.com/office/powerpoint/2010/main" val="2017575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53</a:t>
            </a:fld>
            <a:endParaRPr lang="cs-CZ" dirty="false"/>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dirty="false">
                <a:ln>
                  <a:noFill/>
                </a:ln>
                <a:solidFill>
                  <a:schemeClr val="tx1"/>
                </a:solidFill>
                <a:effectLst/>
                <a:latin typeface="Arial" panose="020B0604020202020204" pitchFamily="34" charset="0"/>
              </a:rPr>
            </a:b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graphicFrame>
        <p:nvGraphicFramePr>
          <p:cNvPr id="10" name="Zástupný obsah 9">
            <a:extLst>
              <a:ext uri="{FF2B5EF4-FFF2-40B4-BE49-F238E27FC236}">
                <a16:creationId xmlns:a16="http://schemas.microsoft.com/office/drawing/2014/main" id="{F0F2BBCC-A6D6-4E9E-B47B-996FCF7AA80D}"/>
              </a:ext>
            </a:extLst>
          </p:cNvPr>
          <p:cNvGraphicFramePr>
            <a:graphicFrameLocks noGrp="true"/>
          </p:cNvGraphicFramePr>
          <p:nvPr>
            <p:ph idx="1"/>
            <p:extLst>
              <p:ext uri="{D42A27DB-BD31-4B8C-83A1-F6EECF244321}">
                <p14:modId xmlns:p14="http://schemas.microsoft.com/office/powerpoint/2010/main" val="2081145618"/>
              </p:ext>
            </p:extLst>
          </p:nvPr>
        </p:nvGraphicFramePr>
        <p:xfrm>
          <a:off x="107504" y="1700816"/>
          <a:ext cx="8856245" cy="4680516"/>
        </p:xfrm>
        <a:graphic>
          <a:graphicData uri="http://schemas.openxmlformats.org/drawingml/2006/table">
            <a:tbl>
              <a:tblPr>
                <a:tableStyleId>{5C22544A-7EE6-4342-B048-85BDC9FD1C3A}</a:tableStyleId>
              </a:tblPr>
              <a:tblGrid>
                <a:gridCol w="521594">
                  <a:extLst>
                    <a:ext uri="{9D8B030D-6E8A-4147-A177-3AD203B41FA5}">
                      <a16:colId xmlns:a16="http://schemas.microsoft.com/office/drawing/2014/main" val="2777819371"/>
                    </a:ext>
                  </a:extLst>
                </a:gridCol>
                <a:gridCol w="2387926">
                  <a:extLst>
                    <a:ext uri="{9D8B030D-6E8A-4147-A177-3AD203B41FA5}">
                      <a16:colId xmlns:a16="http://schemas.microsoft.com/office/drawing/2014/main" val="1087716617"/>
                    </a:ext>
                  </a:extLst>
                </a:gridCol>
                <a:gridCol w="1271387">
                  <a:extLst>
                    <a:ext uri="{9D8B030D-6E8A-4147-A177-3AD203B41FA5}">
                      <a16:colId xmlns:a16="http://schemas.microsoft.com/office/drawing/2014/main" val="3481321928"/>
                    </a:ext>
                  </a:extLst>
                </a:gridCol>
                <a:gridCol w="1303988">
                  <a:extLst>
                    <a:ext uri="{9D8B030D-6E8A-4147-A177-3AD203B41FA5}">
                      <a16:colId xmlns:a16="http://schemas.microsoft.com/office/drawing/2014/main" val="1257902041"/>
                    </a:ext>
                  </a:extLst>
                </a:gridCol>
                <a:gridCol w="1458835">
                  <a:extLst>
                    <a:ext uri="{9D8B030D-6E8A-4147-A177-3AD203B41FA5}">
                      <a16:colId xmlns:a16="http://schemas.microsoft.com/office/drawing/2014/main" val="778248241"/>
                    </a:ext>
                  </a:extLst>
                </a:gridCol>
                <a:gridCol w="1912515">
                  <a:extLst>
                    <a:ext uri="{9D8B030D-6E8A-4147-A177-3AD203B41FA5}">
                      <a16:colId xmlns:a16="http://schemas.microsoft.com/office/drawing/2014/main" val="71199617"/>
                    </a:ext>
                  </a:extLst>
                </a:gridCol>
              </a:tblGrid>
              <a:tr h="283178">
                <a:tc gridSpan="2">
                  <a:txBody>
                    <a:bodyPr/>
                    <a:lstStyle/>
                    <a:p>
                      <a:pPr algn="l" fontAlgn="b"/>
                      <a:r>
                        <a:rPr lang="cs-CZ" sz="1100" u="none" strike="noStrike">
                          <a:effectLst/>
                        </a:rPr>
                        <a:t>Finanční část </a:t>
                      </a:r>
                      <a:endParaRPr lang="cs-CZ" sz="11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9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08195972"/>
                  </a:ext>
                </a:extLst>
              </a:tr>
              <a:tr h="202269">
                <a:tc gridSpan="4">
                  <a:txBody>
                    <a:bodyPr/>
                    <a:lstStyle/>
                    <a:p>
                      <a:pPr algn="l" fontAlgn="b"/>
                      <a:r>
                        <a:rPr lang="cs-CZ" sz="900" u="sng" strike="noStrike">
                          <a:effectLst/>
                        </a:rPr>
                        <a:t>Plánované náklady sociální služby podle jednotlivých nákladových položek</a:t>
                      </a:r>
                      <a:endParaRPr lang="cs-CZ" sz="900" b="true" i="false" u="sng"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hMerge="true">
                  <a:txBody>
                    <a:bodyPr/>
                    <a:lstStyle/>
                    <a:p>
                      <a:endParaRPr lang="cs-CZ"/>
                    </a:p>
                  </a:txBody>
                  <a:tcPr/>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86754442"/>
                  </a:ext>
                </a:extLst>
              </a:tr>
              <a:tr h="202269">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298760673"/>
                  </a:ext>
                </a:extLst>
              </a:tr>
              <a:tr h="351949">
                <a:tc gridSpan="3">
                  <a:txBody>
                    <a:bodyPr/>
                    <a:lstStyle/>
                    <a:p>
                      <a:pPr algn="l" fontAlgn="ctr"/>
                      <a:r>
                        <a:rPr lang="cs-CZ" sz="800" u="none" strike="noStrike">
                          <a:effectLst/>
                        </a:rPr>
                        <a:t>Nákladová položka</a:t>
                      </a:r>
                      <a:endParaRPr lang="cs-CZ" sz="8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l" fontAlgn="ctr"/>
                      <a:r>
                        <a:rPr lang="cs-CZ" sz="800" u="none" strike="noStrike">
                          <a:effectLst/>
                        </a:rPr>
                        <a:t>Plánované náklady sociální služby</a:t>
                      </a: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800" u="none" strike="noStrike">
                          <a:effectLst/>
                        </a:rPr>
                        <a:t>číslo položky rozpočtu v IS KP 21+</a:t>
                      </a:r>
                      <a:endParaRPr lang="cs-CZ" sz="8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800" u="none" strike="noStrike">
                          <a:effectLst/>
                        </a:rPr>
                        <a:t>Komentář</a:t>
                      </a:r>
                      <a:endParaRPr lang="cs-CZ" sz="8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812612654"/>
                  </a:ext>
                </a:extLst>
              </a:tr>
              <a:tr h="171929">
                <a:tc gridSpan="3">
                  <a:txBody>
                    <a:bodyPr/>
                    <a:lstStyle/>
                    <a:p>
                      <a:pPr algn="l" fontAlgn="b"/>
                      <a:r>
                        <a:rPr lang="cs-CZ" sz="800" u="none" strike="noStrike">
                          <a:effectLst/>
                        </a:rPr>
                        <a:t>1 OSOBNÍ (MZDOVÉ) NÁKLADY</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41898704"/>
                  </a:ext>
                </a:extLst>
              </a:tr>
              <a:tr h="171929">
                <a:tc gridSpan="3">
                  <a:txBody>
                    <a:bodyPr/>
                    <a:lstStyle/>
                    <a:p>
                      <a:pPr algn="l" fontAlgn="b"/>
                      <a:r>
                        <a:rPr lang="cs-CZ" sz="800" u="none" strike="noStrike">
                          <a:effectLst/>
                        </a:rPr>
                        <a:t>1.1 Pracovní smlouvy (hlavní pracovní poměr)</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3951986"/>
                  </a:ext>
                </a:extLst>
              </a:tr>
              <a:tr h="171929">
                <a:tc gridSpan="3">
                  <a:txBody>
                    <a:bodyPr/>
                    <a:lstStyle/>
                    <a:p>
                      <a:pPr algn="l" fontAlgn="b"/>
                      <a:r>
                        <a:rPr lang="pl-PL" sz="800" u="none" strike="noStrike">
                          <a:effectLst/>
                        </a:rPr>
                        <a:t>1.2 Dohody o pracovní činnosti</a:t>
                      </a:r>
                      <a:endParaRPr lang="pl-PL"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99658236"/>
                  </a:ext>
                </a:extLst>
              </a:tr>
              <a:tr h="171929">
                <a:tc gridSpan="3">
                  <a:txBody>
                    <a:bodyPr/>
                    <a:lstStyle/>
                    <a:p>
                      <a:pPr algn="l" fontAlgn="b"/>
                      <a:r>
                        <a:rPr lang="pt-BR" sz="800" u="none" strike="noStrike">
                          <a:effectLst/>
                        </a:rPr>
                        <a:t>1.3 Dohody o provedení práce</a:t>
                      </a:r>
                      <a:endParaRPr lang="pt-BR"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20787020"/>
                  </a:ext>
                </a:extLst>
              </a:tr>
              <a:tr h="182043">
                <a:tc gridSpan="3">
                  <a:txBody>
                    <a:bodyPr/>
                    <a:lstStyle/>
                    <a:p>
                      <a:pPr algn="l" fontAlgn="b"/>
                      <a:r>
                        <a:rPr lang="cs-CZ" sz="800" u="none" strike="noStrike">
                          <a:effectLst/>
                        </a:rPr>
                        <a:t>1.4 Jiné osobní náklady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81364035"/>
                  </a:ext>
                </a:extLst>
              </a:tr>
              <a:tr h="171929">
                <a:tc gridSpan="3">
                  <a:txBody>
                    <a:bodyPr/>
                    <a:lstStyle/>
                    <a:p>
                      <a:pPr algn="l" fontAlgn="b"/>
                      <a:r>
                        <a:rPr lang="cs-CZ" sz="800" u="none" strike="noStrike">
                          <a:effectLst/>
                        </a:rPr>
                        <a:t>Zařízení a vybavení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78850219"/>
                  </a:ext>
                </a:extLst>
              </a:tr>
              <a:tr h="171929">
                <a:tc gridSpan="3">
                  <a:txBody>
                    <a:bodyPr/>
                    <a:lstStyle/>
                    <a:p>
                      <a:pPr algn="l" fontAlgn="b"/>
                      <a:r>
                        <a:rPr lang="cs-CZ" sz="800" u="none" strike="noStrike">
                          <a:effectLst/>
                        </a:rPr>
                        <a:t>Dlouhodobý majetek - neinvestiční</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767849114"/>
                  </a:ext>
                </a:extLst>
              </a:tr>
              <a:tr h="171929">
                <a:tc gridSpan="3">
                  <a:txBody>
                    <a:bodyPr/>
                    <a:lstStyle/>
                    <a:p>
                      <a:pPr algn="l" fontAlgn="b"/>
                      <a:r>
                        <a:rPr lang="cs-CZ" sz="800" u="none" strike="noStrike">
                          <a:effectLst/>
                        </a:rPr>
                        <a:t>Spotřební materiál pro CS</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24656438"/>
                  </a:ext>
                </a:extLst>
              </a:tr>
              <a:tr h="171929">
                <a:tc gridSpan="3">
                  <a:txBody>
                    <a:bodyPr/>
                    <a:lstStyle/>
                    <a:p>
                      <a:pPr algn="l" fontAlgn="b"/>
                      <a:r>
                        <a:rPr lang="cs-CZ" sz="800" u="none" strike="noStrike">
                          <a:effectLst/>
                        </a:rPr>
                        <a:t>Služby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08803129"/>
                  </a:ext>
                </a:extLst>
              </a:tr>
              <a:tr h="171929">
                <a:tc gridSpan="3">
                  <a:txBody>
                    <a:bodyPr/>
                    <a:lstStyle/>
                    <a:p>
                      <a:pPr algn="l" fontAlgn="b"/>
                      <a:r>
                        <a:rPr lang="cs-CZ" sz="800" u="none" strike="noStrike">
                          <a:effectLst/>
                        </a:rPr>
                        <a:t>nájemné</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45775290"/>
                  </a:ext>
                </a:extLst>
              </a:tr>
              <a:tr h="171929">
                <a:tc gridSpan="3">
                  <a:txBody>
                    <a:bodyPr/>
                    <a:lstStyle/>
                    <a:p>
                      <a:pPr algn="l" fontAlgn="b"/>
                      <a:r>
                        <a:rPr lang="cs-CZ" sz="800" u="none" strike="noStrike">
                          <a:effectLst/>
                        </a:rPr>
                        <a:t>právní a ekonomické služby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413989538"/>
                  </a:ext>
                </a:extLst>
              </a:tr>
              <a:tr h="171929">
                <a:tc gridSpan="3">
                  <a:txBody>
                    <a:bodyPr/>
                    <a:lstStyle/>
                    <a:p>
                      <a:pPr algn="l" fontAlgn="b"/>
                      <a:r>
                        <a:rPr lang="cs-CZ" sz="800" u="none" strike="noStrike">
                          <a:effectLst/>
                        </a:rPr>
                        <a:t>školení a kurzy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5556493"/>
                  </a:ext>
                </a:extLst>
              </a:tr>
              <a:tr h="171929">
                <a:tc gridSpan="3">
                  <a:txBody>
                    <a:bodyPr/>
                    <a:lstStyle/>
                    <a:p>
                      <a:pPr algn="l" fontAlgn="b"/>
                      <a:r>
                        <a:rPr lang="cs-CZ" sz="800" u="none" strike="noStrike">
                          <a:effectLst/>
                        </a:rPr>
                        <a:t>ostatní služby</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36196720"/>
                  </a:ext>
                </a:extLst>
              </a:tr>
              <a:tr h="171929">
                <a:tc gridSpan="3">
                  <a:txBody>
                    <a:bodyPr/>
                    <a:lstStyle/>
                    <a:p>
                      <a:pPr algn="l" fontAlgn="b"/>
                      <a:r>
                        <a:rPr lang="cs-CZ" sz="800" u="none" strike="noStrike">
                          <a:effectLst/>
                        </a:rPr>
                        <a:t>energie</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22444785"/>
                  </a:ext>
                </a:extLst>
              </a:tr>
              <a:tr h="171929">
                <a:tc gridSpan="3">
                  <a:txBody>
                    <a:bodyPr/>
                    <a:lstStyle/>
                    <a:p>
                      <a:pPr algn="l" fontAlgn="b"/>
                      <a:r>
                        <a:rPr lang="cs-CZ" sz="800" u="none" strike="noStrike">
                          <a:effectLst/>
                        </a:rPr>
                        <a:t>jiné</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152974204"/>
                  </a:ext>
                </a:extLst>
              </a:tr>
              <a:tr h="171929">
                <a:tc gridSpan="3">
                  <a:txBody>
                    <a:bodyPr/>
                    <a:lstStyle/>
                    <a:p>
                      <a:pPr algn="l" fontAlgn="b"/>
                      <a:r>
                        <a:rPr lang="cs-CZ" sz="800" u="none" strike="noStrike">
                          <a:effectLst/>
                        </a:rPr>
                        <a:t>Další náklady - částka z paušálu</a:t>
                      </a:r>
                      <a:endParaRPr lang="cs-CZ"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tru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66594941"/>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2756898"/>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492757210"/>
                  </a:ext>
                </a:extLst>
              </a:tr>
              <a:tr h="171929">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55267214"/>
                  </a:ext>
                </a:extLst>
              </a:tr>
              <a:tr h="182043">
                <a:tc gridSpan="3">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false" i="false" u="none" strike="noStrike">
                        <a:solidFill>
                          <a:srgbClr val="000000"/>
                        </a:solidFill>
                        <a:effectLst/>
                        <a:latin typeface="Arial" panose="020B0604020202020204" pitchFamily="34" charset="0"/>
                      </a:endParaRPr>
                    </a:p>
                  </a:txBody>
                  <a:tcPr marL="0" marR="200376"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800" u="none" strike="noStrike">
                          <a:effectLst/>
                        </a:rPr>
                        <a:t> </a:t>
                      </a:r>
                      <a:endParaRPr lang="cs-CZ" sz="8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465961341"/>
                  </a:ext>
                </a:extLst>
              </a:tr>
              <a:tr h="182043">
                <a:tc gridSpan="3">
                  <a:txBody>
                    <a:bodyPr/>
                    <a:lstStyle/>
                    <a:p>
                      <a:pPr algn="l" fontAlgn="b"/>
                      <a:r>
                        <a:rPr lang="pl-PL" sz="800" u="none" strike="noStrike">
                          <a:effectLst/>
                        </a:rPr>
                        <a:t>CELKEM NÁKLADY NA SOC.SLUŽBU</a:t>
                      </a:r>
                      <a:endParaRPr lang="pl-PL" sz="8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800" u="none" strike="noStrike">
                          <a:effectLst/>
                        </a:rPr>
                        <a:t>0,00</a:t>
                      </a:r>
                      <a:endParaRPr lang="cs-CZ" sz="800" b="true" i="false" u="none" strike="noStrike">
                        <a:solidFill>
                          <a:srgbClr val="000000"/>
                        </a:solidFill>
                        <a:effectLst/>
                        <a:latin typeface="Arial" panose="020B0604020202020204" pitchFamily="34" charset="0"/>
                      </a:endParaRPr>
                    </a:p>
                  </a:txBody>
                  <a:tcPr marL="0" marR="200376" marT="0" marB="0" anchor="b"/>
                </a:tc>
                <a:tc>
                  <a:txBody>
                    <a:bodyPr/>
                    <a:lstStyle/>
                    <a:p>
                      <a:pPr algn="l" fontAlgn="b"/>
                      <a:endParaRPr lang="cs-CZ" sz="8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800" b="tru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04770045"/>
                  </a:ext>
                </a:extLst>
              </a:tr>
            </a:tbl>
          </a:graphicData>
        </a:graphic>
      </p:graphicFrame>
    </p:spTree>
    <p:extLst>
      <p:ext uri="{BB962C8B-B14F-4D97-AF65-F5344CB8AC3E}">
        <p14:creationId xmlns:p14="http://schemas.microsoft.com/office/powerpoint/2010/main" val="5560010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Příloha č. 2 A – Údaje o sociální službě plán</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54</a:t>
            </a:fld>
            <a:endParaRPr lang="cs-CZ" dirty="false"/>
          </a:p>
        </p:txBody>
      </p:sp>
      <p:sp>
        <p:nvSpPr>
          <p:cNvPr id="6" name="Rectangle 1">
            <a:extLst>
              <a:ext uri="{FF2B5EF4-FFF2-40B4-BE49-F238E27FC236}">
                <a16:creationId xmlns:a16="http://schemas.microsoft.com/office/drawing/2014/main" id="{40ACBD6D-2C27-421F-AEF2-22AB911D1FA5}"/>
              </a:ext>
            </a:extLst>
          </p:cNvPr>
          <p:cNvSpPr>
            <a:spLocks noChangeArrowheads="true"/>
          </p:cNvSpPr>
          <p:nvPr/>
        </p:nvSpPr>
        <p:spPr bwMode="auto">
          <a:xfrm>
            <a:off x="1979712" y="22768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dirty="false">
                <a:ln>
                  <a:noFill/>
                </a:ln>
                <a:solidFill>
                  <a:schemeClr val="tx1"/>
                </a:solidFill>
                <a:effectLst/>
                <a:latin typeface="Arial" panose="020B0604020202020204" pitchFamily="34" charset="0"/>
              </a:rPr>
            </a:br>
            <a:endParaRPr kumimoji="false" lang="cs-CZ" altLang="cs-CZ" sz="1800" b="false" i="false" u="none" strike="noStrike" cap="none" normalizeH="false" baseline="0" dirty="false">
              <a:ln>
                <a:noFill/>
              </a:ln>
              <a:solidFill>
                <a:schemeClr val="tx1"/>
              </a:solidFill>
              <a:effectLst/>
              <a:latin typeface="Arial" panose="020B0604020202020204" pitchFamily="34" charset="0"/>
            </a:endParaRPr>
          </a:p>
        </p:txBody>
      </p:sp>
      <p:graphicFrame>
        <p:nvGraphicFramePr>
          <p:cNvPr id="7" name="Zástupný obsah 6">
            <a:extLst>
              <a:ext uri="{FF2B5EF4-FFF2-40B4-BE49-F238E27FC236}">
                <a16:creationId xmlns:a16="http://schemas.microsoft.com/office/drawing/2014/main" id="{4B9F3523-0CF4-4A79-94B6-C8B89A2D51B5}"/>
              </a:ext>
            </a:extLst>
          </p:cNvPr>
          <p:cNvGraphicFramePr>
            <a:graphicFrameLocks noGrp="true"/>
          </p:cNvGraphicFramePr>
          <p:nvPr>
            <p:ph idx="1"/>
            <p:extLst>
              <p:ext uri="{D42A27DB-BD31-4B8C-83A1-F6EECF244321}">
                <p14:modId xmlns:p14="http://schemas.microsoft.com/office/powerpoint/2010/main" val="2128313165"/>
              </p:ext>
            </p:extLst>
          </p:nvPr>
        </p:nvGraphicFramePr>
        <p:xfrm>
          <a:off x="611560" y="1484786"/>
          <a:ext cx="8172440" cy="4752517"/>
        </p:xfrm>
        <a:graphic>
          <a:graphicData uri="http://schemas.openxmlformats.org/drawingml/2006/table">
            <a:tbl>
              <a:tblPr>
                <a:tableStyleId>{5C22544A-7EE6-4342-B048-85BDC9FD1C3A}</a:tableStyleId>
              </a:tblPr>
              <a:tblGrid>
                <a:gridCol w="613892">
                  <a:extLst>
                    <a:ext uri="{9D8B030D-6E8A-4147-A177-3AD203B41FA5}">
                      <a16:colId xmlns:a16="http://schemas.microsoft.com/office/drawing/2014/main" val="3981543059"/>
                    </a:ext>
                  </a:extLst>
                </a:gridCol>
                <a:gridCol w="2810475">
                  <a:extLst>
                    <a:ext uri="{9D8B030D-6E8A-4147-A177-3AD203B41FA5}">
                      <a16:colId xmlns:a16="http://schemas.microsoft.com/office/drawing/2014/main" val="1162363256"/>
                    </a:ext>
                  </a:extLst>
                </a:gridCol>
                <a:gridCol w="1496362">
                  <a:extLst>
                    <a:ext uri="{9D8B030D-6E8A-4147-A177-3AD203B41FA5}">
                      <a16:colId xmlns:a16="http://schemas.microsoft.com/office/drawing/2014/main" val="2399806284"/>
                    </a:ext>
                  </a:extLst>
                </a:gridCol>
                <a:gridCol w="1534731">
                  <a:extLst>
                    <a:ext uri="{9D8B030D-6E8A-4147-A177-3AD203B41FA5}">
                      <a16:colId xmlns:a16="http://schemas.microsoft.com/office/drawing/2014/main" val="93886083"/>
                    </a:ext>
                  </a:extLst>
                </a:gridCol>
                <a:gridCol w="1716980">
                  <a:extLst>
                    <a:ext uri="{9D8B030D-6E8A-4147-A177-3AD203B41FA5}">
                      <a16:colId xmlns:a16="http://schemas.microsoft.com/office/drawing/2014/main" val="252533379"/>
                    </a:ext>
                  </a:extLst>
                </a:gridCol>
              </a:tblGrid>
              <a:tr h="188074">
                <a:tc gridSpan="2">
                  <a:txBody>
                    <a:bodyPr/>
                    <a:lstStyle/>
                    <a:p>
                      <a:pPr algn="l" fontAlgn="b"/>
                      <a:r>
                        <a:rPr lang="cs-CZ" sz="1000" u="sng" strike="noStrike">
                          <a:effectLst/>
                        </a:rPr>
                        <a:t>Plánované výnosy sociální služby</a:t>
                      </a:r>
                      <a:endParaRPr lang="cs-CZ" sz="1000" b="true" i="false" u="sng"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1000" b="true" i="false" u="sng"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812089099"/>
                  </a:ext>
                </a:extLst>
              </a:tr>
              <a:tr h="159863">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tru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22730998"/>
                  </a:ext>
                </a:extLst>
              </a:tr>
              <a:tr h="319726">
                <a:tc gridSpan="3">
                  <a:txBody>
                    <a:bodyPr/>
                    <a:lstStyle/>
                    <a:p>
                      <a:pPr algn="l" fontAlgn="ctr"/>
                      <a:r>
                        <a:rPr lang="cs-CZ" sz="900" u="none" strike="noStrike">
                          <a:effectLst/>
                        </a:rPr>
                        <a:t>Výnosy</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l" fontAlgn="ctr"/>
                      <a:r>
                        <a:rPr lang="cs-CZ" sz="900" u="none" strike="noStrike">
                          <a:effectLst/>
                        </a:rPr>
                        <a:t>Plánované výnosy sociální služby </a:t>
                      </a:r>
                      <a:endParaRPr lang="cs-CZ" sz="900" b="true" i="false" u="none" strike="noStrike">
                        <a:solidFill>
                          <a:srgbClr val="000000"/>
                        </a:solidFill>
                        <a:effectLst/>
                        <a:latin typeface="Arial" panose="020B0604020202020204" pitchFamily="34" charset="0"/>
                      </a:endParaRPr>
                    </a:p>
                  </a:txBody>
                  <a:tcPr marL="0" marR="0" marT="0" marB="0" anchor="ctr"/>
                </a:tc>
                <a:tc>
                  <a:txBody>
                    <a:bodyPr/>
                    <a:lstStyle/>
                    <a:p>
                      <a:pPr algn="l" fontAlgn="ctr"/>
                      <a:r>
                        <a:rPr lang="cs-CZ" sz="900" u="none" strike="noStrike">
                          <a:effectLst/>
                        </a:rPr>
                        <a:t>Komentář</a:t>
                      </a:r>
                      <a:endParaRPr lang="cs-CZ" sz="900" b="true" i="false"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158346994"/>
                  </a:ext>
                </a:extLst>
              </a:tr>
              <a:tr h="159863">
                <a:tc gridSpan="3">
                  <a:txBody>
                    <a:bodyPr/>
                    <a:lstStyle/>
                    <a:p>
                      <a:pPr algn="l" fontAlgn="b"/>
                      <a:r>
                        <a:rPr lang="cs-CZ" sz="900" u="none" strike="noStrike">
                          <a:effectLst/>
                        </a:rPr>
                        <a:t>Kraje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26049740"/>
                  </a:ext>
                </a:extLst>
              </a:tr>
              <a:tr h="159863">
                <a:tc gridSpan="3">
                  <a:txBody>
                    <a:bodyPr/>
                    <a:lstStyle/>
                    <a:p>
                      <a:pPr algn="l" fontAlgn="b"/>
                      <a:r>
                        <a:rPr lang="cs-CZ" sz="900" u="none" strike="noStrike">
                          <a:effectLst/>
                        </a:rPr>
                        <a:t>Obce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30569599"/>
                  </a:ext>
                </a:extLst>
              </a:tr>
              <a:tr h="159863">
                <a:tc gridSpan="3">
                  <a:txBody>
                    <a:bodyPr/>
                    <a:lstStyle/>
                    <a:p>
                      <a:pPr algn="l" fontAlgn="b"/>
                      <a:r>
                        <a:rPr lang="cs-CZ" sz="900" u="none" strike="noStrike">
                          <a:effectLst/>
                        </a:rPr>
                        <a:t>Dotace resorty státní správy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732183893"/>
                  </a:ext>
                </a:extLst>
              </a:tr>
              <a:tr h="159863">
                <a:tc gridSpan="3">
                  <a:txBody>
                    <a:bodyPr/>
                    <a:lstStyle/>
                    <a:p>
                      <a:pPr algn="l" fontAlgn="b"/>
                      <a:r>
                        <a:rPr lang="cs-CZ" sz="900" u="none" strike="noStrike">
                          <a:effectLst/>
                        </a:rPr>
                        <a:t>Úřad práce ČR</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834312555"/>
                  </a:ext>
                </a:extLst>
              </a:tr>
              <a:tr h="159863">
                <a:tc gridSpan="3">
                  <a:txBody>
                    <a:bodyPr/>
                    <a:lstStyle/>
                    <a:p>
                      <a:pPr algn="l" fontAlgn="b"/>
                      <a:r>
                        <a:rPr lang="cs-CZ" sz="900" u="none" strike="noStrike">
                          <a:effectLst/>
                        </a:rPr>
                        <a:t>Jiné veřejné zdroje</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584540150"/>
                  </a:ext>
                </a:extLst>
              </a:tr>
              <a:tr h="159863">
                <a:tc gridSpan="3">
                  <a:txBody>
                    <a:bodyPr/>
                    <a:lstStyle/>
                    <a:p>
                      <a:pPr algn="l" fontAlgn="b"/>
                      <a:r>
                        <a:rPr lang="cs-CZ" sz="900" u="none" strike="noStrike">
                          <a:effectLst/>
                        </a:rPr>
                        <a:t>Úhrady od uživatelů</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57698139"/>
                  </a:ext>
                </a:extLst>
              </a:tr>
              <a:tr h="159863">
                <a:tc gridSpan="3">
                  <a:txBody>
                    <a:bodyPr/>
                    <a:lstStyle/>
                    <a:p>
                      <a:pPr algn="l" fontAlgn="b"/>
                      <a:r>
                        <a:rPr lang="cs-CZ" sz="900" u="none" strike="noStrike">
                          <a:effectLst/>
                        </a:rPr>
                        <a:t>Nadace, sponzoři</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09598910"/>
                  </a:ext>
                </a:extLst>
              </a:tr>
              <a:tr h="159863">
                <a:tc gridSpan="3">
                  <a:txBody>
                    <a:bodyPr/>
                    <a:lstStyle/>
                    <a:p>
                      <a:pPr algn="l" fontAlgn="b"/>
                      <a:r>
                        <a:rPr lang="cs-CZ" sz="900" u="none" strike="noStrike">
                          <a:effectLst/>
                        </a:rPr>
                        <a:t>Jiné výnosy (uveďte jaké)</a:t>
                      </a:r>
                      <a:endParaRPr lang="cs-CZ" sz="900" b="fals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fals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544448955"/>
                  </a:ext>
                </a:extLst>
              </a:tr>
              <a:tr h="159863">
                <a:tc gridSpan="3">
                  <a:txBody>
                    <a:bodyPr/>
                    <a:lstStyle/>
                    <a:p>
                      <a:pPr algn="l" fontAlgn="b"/>
                      <a:r>
                        <a:rPr lang="cs-CZ" sz="900" u="none" strike="noStrike">
                          <a:effectLst/>
                        </a:rPr>
                        <a:t>Celkové zdroje (peněžní příjmy) ve vztahu k sociální službě</a:t>
                      </a:r>
                      <a:endParaRPr lang="cs-CZ" sz="9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303662910"/>
                  </a:ext>
                </a:extLst>
              </a:tr>
              <a:tr h="1357117">
                <a:tc>
                  <a:txBody>
                    <a:bodyPr/>
                    <a:lstStyle/>
                    <a:p>
                      <a:pPr algn="l" fontAlgn="b"/>
                      <a:r>
                        <a:rPr lang="cs-CZ" sz="900" u="none" strike="noStrike">
                          <a:effectLst/>
                        </a:rPr>
                        <a:t>Spolufinancování (částka nepokrytá uvedenými výnosy ve vztahu k sociální službě)</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dirty="false">
                          <a:effectLst/>
                        </a:rPr>
                        <a:t> </a:t>
                      </a:r>
                      <a:endParaRPr lang="cs-CZ" sz="900" b="false" i="false" u="none" strike="noStrike" dirty="fals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098074089"/>
                  </a:ext>
                </a:extLst>
              </a:tr>
              <a:tr h="301582">
                <a:tc gridSpan="3">
                  <a:txBody>
                    <a:bodyPr/>
                    <a:lstStyle/>
                    <a:p>
                      <a:pPr algn="l" fontAlgn="b"/>
                      <a:r>
                        <a:rPr lang="cs-CZ" sz="900" u="none" strike="noStrike">
                          <a:effectLst/>
                        </a:rPr>
                        <a:t>Celkové výnosy relevantní pro výpočet výše vyrovnávací platby vč. relevantní části spolufinancování</a:t>
                      </a:r>
                      <a:endParaRPr lang="cs-CZ" sz="900" b="true" i="false" u="none" strike="noStrik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80290887"/>
                  </a:ext>
                </a:extLst>
              </a:tr>
              <a:tr h="169266">
                <a:tc gridSpan="3">
                  <a:txBody>
                    <a:bodyPr/>
                    <a:lstStyle/>
                    <a:p>
                      <a:pPr algn="l" fontAlgn="ctr"/>
                      <a:r>
                        <a:rPr lang="cs-CZ" sz="900" u="none" strike="noStrike">
                          <a:effectLst/>
                        </a:rPr>
                        <a:t>VYROVNÁVACÍ PLATBA</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hMerge="true">
                  <a:txBody>
                    <a:bodyPr/>
                    <a:lstStyle/>
                    <a:p>
                      <a:endParaRPr lang="cs-CZ"/>
                    </a:p>
                  </a:txBody>
                  <a:tcPr/>
                </a:tc>
                <a:tc>
                  <a:txBody>
                    <a:bodyPr/>
                    <a:lstStyle/>
                    <a:p>
                      <a:pPr algn="r" fontAlgn="b"/>
                      <a:r>
                        <a:rPr lang="cs-CZ" sz="900" u="none" strike="noStrike">
                          <a:effectLst/>
                        </a:rPr>
                        <a:t>0,00</a:t>
                      </a:r>
                      <a:endParaRPr lang="cs-CZ" sz="900" b="true" i="false" u="none" strike="noStrike">
                        <a:solidFill>
                          <a:srgbClr val="000000"/>
                        </a:solidFill>
                        <a:effectLst/>
                        <a:latin typeface="Arial" panose="020B0604020202020204" pitchFamily="34" charset="0"/>
                      </a:endParaRPr>
                    </a:p>
                  </a:txBody>
                  <a:tcPr marL="0" marR="230948" marT="0" marB="0" anchor="b"/>
                </a:tc>
                <a:tc>
                  <a:txBody>
                    <a:bodyPr/>
                    <a:lstStyle/>
                    <a:p>
                      <a:pPr algn="l" fontAlgn="b"/>
                      <a:r>
                        <a:rPr lang="cs-CZ" sz="900" u="none" strike="noStrike">
                          <a:effectLst/>
                        </a:rPr>
                        <a:t> </a:t>
                      </a:r>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64277423"/>
                  </a:ext>
                </a:extLst>
              </a:tr>
              <a:tr h="498396">
                <a:tc gridSpan="2">
                  <a:txBody>
                    <a:bodyPr/>
                    <a:lstStyle/>
                    <a:p>
                      <a:pPr algn="ctr" fontAlgn="ctr"/>
                      <a:r>
                        <a:rPr lang="cs-CZ" sz="900" u="none" strike="noStrike">
                          <a:effectLst/>
                        </a:rPr>
                        <a:t>Spolufinancování </a:t>
                      </a:r>
                      <a:endParaRPr lang="cs-CZ" sz="900" b="true" i="false" u="none" strike="noStrike">
                        <a:solidFill>
                          <a:srgbClr val="000000"/>
                        </a:solidFill>
                        <a:effectLst/>
                        <a:latin typeface="Arial" panose="020B0604020202020204" pitchFamily="34" charset="0"/>
                      </a:endParaRPr>
                    </a:p>
                  </a:txBody>
                  <a:tcPr marL="0" marR="0" marT="0" marB="0" anchor="ctr"/>
                </a:tc>
                <a:tc hMerge="true">
                  <a:txBody>
                    <a:bodyPr/>
                    <a:lstStyle/>
                    <a:p>
                      <a:endParaRPr lang="cs-CZ"/>
                    </a:p>
                  </a:txBody>
                  <a:tcPr/>
                </a:tc>
                <a:tc>
                  <a:txBody>
                    <a:bodyPr/>
                    <a:lstStyle/>
                    <a:p>
                      <a:pPr algn="ctr" fontAlgn="ctr"/>
                      <a:r>
                        <a:rPr lang="cs-CZ" sz="900" u="none" strike="noStrike">
                          <a:effectLst/>
                        </a:rPr>
                        <a:t>0%</a:t>
                      </a:r>
                      <a:endParaRPr lang="cs-CZ" sz="900" b="true" i="false" u="none" strike="noStrike">
                        <a:solidFill>
                          <a:srgbClr val="000000"/>
                        </a:solidFill>
                        <a:effectLst/>
                        <a:latin typeface="Arial" panose="020B0604020202020204" pitchFamily="34" charset="0"/>
                      </a:endParaRPr>
                    </a:p>
                  </a:txBody>
                  <a:tcPr marL="0" marR="0" marT="0" marB="0" anchor="ctr"/>
                </a:tc>
                <a:tc>
                  <a:txBody>
                    <a:bodyPr/>
                    <a:lstStyle/>
                    <a:p>
                      <a:pPr algn="l" fontAlgn="b"/>
                      <a:endParaRPr lang="cs-CZ" sz="900" b="false" i="true" u="none" strike="noStrike">
                        <a:solidFill>
                          <a:srgbClr val="A6A6A6"/>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83970902"/>
                  </a:ext>
                </a:extLst>
              </a:tr>
              <a:tr h="159863">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tc>
                  <a:txBody>
                    <a:bodyPr/>
                    <a:lstStyle/>
                    <a:p>
                      <a:pPr algn="l" fontAlgn="b"/>
                      <a:endParaRPr lang="cs-CZ" sz="900" b="false" i="false"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879673801"/>
                  </a:ext>
                </a:extLst>
              </a:tr>
              <a:tr h="159863">
                <a:tc gridSpan="5">
                  <a:txBody>
                    <a:bodyPr/>
                    <a:lstStyle/>
                    <a:p>
                      <a:pPr algn="l" fontAlgn="b"/>
                      <a:r>
                        <a:rPr lang="cs-CZ" sz="900" u="none" strike="noStrike" dirty="false">
                          <a:effectLst/>
                        </a:rPr>
                        <a:t>Poznámka: v tabulkách se uvádějí údaje pouze ve vztahu k základním činnostem sociální služby (nikoliv fakultativním)</a:t>
                      </a:r>
                      <a:endParaRPr lang="cs-CZ" sz="900" b="false" i="true" u="none" strike="noStrike" dirty="false">
                        <a:solidFill>
                          <a:srgbClr val="000000"/>
                        </a:solidFill>
                        <a:effectLst/>
                        <a:latin typeface="Arial" panose="020B0604020202020204" pitchFamily="34" charset="0"/>
                      </a:endParaRPr>
                    </a:p>
                  </a:txBody>
                  <a:tcPr marL="0" marR="0" marT="0" marB="0" anchor="b"/>
                </a:tc>
                <a:tc hMerge="true">
                  <a:txBody>
                    <a:bodyPr/>
                    <a:lstStyle/>
                    <a:p>
                      <a:endParaRPr lang="cs-CZ"/>
                    </a:p>
                  </a:txBody>
                  <a:tcPr/>
                </a:tc>
                <a:tc hMerge="true">
                  <a:txBody>
                    <a:bodyPr/>
                    <a:lstStyle/>
                    <a:p>
                      <a:endParaRPr lang="cs-CZ"/>
                    </a:p>
                  </a:txBody>
                  <a:tcPr/>
                </a:tc>
                <a:tc hMerge="true">
                  <a:txBody>
                    <a:bodyPr/>
                    <a:lstStyle/>
                    <a:p>
                      <a:endParaRPr lang="cs-CZ"/>
                    </a:p>
                  </a:txBody>
                  <a:tcPr/>
                </a:tc>
                <a:tc hMerge="true">
                  <a:txBody>
                    <a:bodyPr/>
                    <a:lstStyle/>
                    <a:p>
                      <a:endParaRPr lang="cs-CZ"/>
                    </a:p>
                  </a:txBody>
                  <a:tcPr/>
                </a:tc>
                <a:extLst>
                  <a:ext uri="{0D108BD9-81ED-4DB2-BD59-A6C34878D82A}">
                    <a16:rowId xmlns:a16="http://schemas.microsoft.com/office/drawing/2014/main" val="410375774"/>
                  </a:ext>
                </a:extLst>
              </a:tr>
            </a:tbl>
          </a:graphicData>
        </a:graphic>
      </p:graphicFrame>
      <p:sp>
        <p:nvSpPr>
          <p:cNvPr id="8" name="Obdélník 7">
            <a:extLst>
              <a:ext uri="{FF2B5EF4-FFF2-40B4-BE49-F238E27FC236}">
                <a16:creationId xmlns:a16="http://schemas.microsoft.com/office/drawing/2014/main" id="{1CA74298-79FD-4459-87A4-55A004EA670B}"/>
              </a:ext>
            </a:extLst>
          </p:cNvPr>
          <p:cNvSpPr/>
          <p:nvPr/>
        </p:nvSpPr>
        <p:spPr>
          <a:xfrm>
            <a:off x="611560" y="5229200"/>
            <a:ext cx="6552728" cy="288005"/>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7724473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61A94D-CCDC-42B1-BA0B-834BB0B7DF52}"/>
              </a:ext>
            </a:extLst>
          </p:cNvPr>
          <p:cNvSpPr>
            <a:spLocks noGrp="true"/>
          </p:cNvSpPr>
          <p:nvPr>
            <p:ph type="title"/>
          </p:nvPr>
        </p:nvSpPr>
        <p:spPr/>
        <p:txBody>
          <a:bodyPr/>
          <a:lstStyle/>
          <a:p>
            <a:r>
              <a:rPr lang="cs-CZ" dirty="false"/>
              <a:t>Veřejné zakázky</a:t>
            </a:r>
          </a:p>
        </p:txBody>
      </p:sp>
      <p:sp>
        <p:nvSpPr>
          <p:cNvPr id="3" name="Zástupný obsah 2">
            <a:extLst>
              <a:ext uri="{FF2B5EF4-FFF2-40B4-BE49-F238E27FC236}">
                <a16:creationId xmlns:a16="http://schemas.microsoft.com/office/drawing/2014/main" id="{AB022B94-47A1-4628-BB13-5A137942F9C6}"/>
              </a:ext>
            </a:extLst>
          </p:cNvPr>
          <p:cNvSpPr>
            <a:spLocks noGrp="true"/>
          </p:cNvSpPr>
          <p:nvPr>
            <p:ph idx="1"/>
          </p:nvPr>
        </p:nvSpPr>
        <p:spPr/>
        <p:txBody>
          <a:bodyPr/>
          <a:lstStyle/>
          <a:p>
            <a:r>
              <a:rPr lang="cs-CZ" sz="2000" dirty="false"/>
              <a:t>kap. 20 Obecné části pravidel pro žadatele a příjemce v rámci OPZ+</a:t>
            </a:r>
          </a:p>
          <a:p>
            <a:r>
              <a:rPr lang="cs-CZ" sz="2000" dirty="false"/>
              <a:t>veškeré nákupy a dodávky služeb</a:t>
            </a:r>
          </a:p>
          <a:p>
            <a:r>
              <a:rPr lang="cs-CZ" sz="2000" dirty="false"/>
              <a:t>dodržovat zásady zadávání VZ, aby nedocházelo ke střetu zájmu (viz kap. 20.1 )</a:t>
            </a:r>
          </a:p>
          <a:p>
            <a:r>
              <a:rPr lang="cs-CZ" sz="2000" dirty="false"/>
              <a:t>vztahuje se také na partnery s FP</a:t>
            </a:r>
          </a:p>
          <a:p>
            <a:endParaRPr lang="cs-CZ" dirty="false"/>
          </a:p>
        </p:txBody>
      </p:sp>
      <p:sp>
        <p:nvSpPr>
          <p:cNvPr id="4" name="Zástupný symbol pro číslo snímku 3">
            <a:extLst>
              <a:ext uri="{FF2B5EF4-FFF2-40B4-BE49-F238E27FC236}">
                <a16:creationId xmlns:a16="http://schemas.microsoft.com/office/drawing/2014/main" id="{6C298D23-1B17-4CF7-A300-037308B95E86}"/>
              </a:ext>
            </a:extLst>
          </p:cNvPr>
          <p:cNvSpPr>
            <a:spLocks noGrp="true"/>
          </p:cNvSpPr>
          <p:nvPr>
            <p:ph type="sldNum" sz="quarter" idx="12"/>
          </p:nvPr>
        </p:nvSpPr>
        <p:spPr/>
        <p:txBody>
          <a:bodyPr/>
          <a:lstStyle/>
          <a:p>
            <a:fld id="{479BF083-4774-43B1-9AB0-5CC1AC5DD8EE}" type="slidenum">
              <a:rPr lang="cs-CZ" smtClean="false"/>
              <a:pPr/>
              <a:t>55</a:t>
            </a:fld>
            <a:endParaRPr lang="cs-CZ" dirty="false"/>
          </a:p>
        </p:txBody>
      </p:sp>
    </p:spTree>
    <p:extLst>
      <p:ext uri="{BB962C8B-B14F-4D97-AF65-F5344CB8AC3E}">
        <p14:creationId xmlns:p14="http://schemas.microsoft.com/office/powerpoint/2010/main" val="31165505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647564" y="2060848"/>
            <a:ext cx="7848872" cy="2376264"/>
          </a:xfrm>
        </p:spPr>
        <p:txBody>
          <a:bodyPr/>
          <a:lstStyle/>
          <a:p>
            <a:pPr algn="ctr"/>
            <a:r>
              <a:rPr lang="cs-CZ" dirty="false"/>
              <a:t>Informační systém ISKP21+ - </a:t>
            </a:r>
            <a:br>
              <a:rPr lang="cs-CZ" dirty="false"/>
            </a:br>
            <a:r>
              <a:rPr lang="cs-CZ" dirty="false"/>
              <a:t>zakládání projektové žádosti</a:t>
            </a:r>
            <a:endParaRPr lang="cs-CZ" sz="2800" b="false" dirty="false"/>
          </a:p>
        </p:txBody>
      </p:sp>
    </p:spTree>
    <p:extLst>
      <p:ext uri="{BB962C8B-B14F-4D97-AF65-F5344CB8AC3E}">
        <p14:creationId xmlns:p14="http://schemas.microsoft.com/office/powerpoint/2010/main" val="30865664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282037-236B-4B78-B34A-58DB69078FC7}"/>
              </a:ext>
            </a:extLst>
          </p:cNvPr>
          <p:cNvSpPr>
            <a:spLocks noGrp="true"/>
          </p:cNvSpPr>
          <p:nvPr>
            <p:ph type="title"/>
          </p:nvPr>
        </p:nvSpPr>
        <p:spPr/>
        <p:txBody>
          <a:bodyPr/>
          <a:lstStyle/>
          <a:p>
            <a:r>
              <a:rPr lang="cs-CZ" dirty="false"/>
              <a:t>Přístup do </a:t>
            </a:r>
            <a:r>
              <a:rPr lang="cs-CZ" dirty="false" err="true"/>
              <a:t>is</a:t>
            </a:r>
            <a:r>
              <a:rPr lang="cs-CZ" dirty="false"/>
              <a:t> kp21+</a:t>
            </a:r>
          </a:p>
        </p:txBody>
      </p:sp>
      <p:sp>
        <p:nvSpPr>
          <p:cNvPr id="3" name="Zástupný obsah 2">
            <a:extLst>
              <a:ext uri="{FF2B5EF4-FFF2-40B4-BE49-F238E27FC236}">
                <a16:creationId xmlns:a16="http://schemas.microsoft.com/office/drawing/2014/main" id="{E3C37A8A-4618-4A74-BED8-01B6BCDAEC41}"/>
              </a:ext>
            </a:extLst>
          </p:cNvPr>
          <p:cNvSpPr>
            <a:spLocks noGrp="true"/>
          </p:cNvSpPr>
          <p:nvPr>
            <p:ph idx="1"/>
          </p:nvPr>
        </p:nvSpPr>
        <p:spPr>
          <a:xfrm>
            <a:off x="540000" y="1800000"/>
            <a:ext cx="8100000" cy="4716000"/>
          </a:xfrm>
        </p:spPr>
        <p:txBody>
          <a:bodyPr/>
          <a:lstStyle/>
          <a:p>
            <a:r>
              <a:rPr lang="cs-CZ" sz="2000" dirty="false">
                <a:hlinkClick r:id="rId2"/>
              </a:rPr>
              <a:t>Obecné pokyny v ovládání IS KP21+ a ke komunikaci s technickou podporou</a:t>
            </a:r>
            <a:endParaRPr lang="cs-CZ" sz="2000" dirty="false"/>
          </a:p>
          <a:p>
            <a:r>
              <a:rPr lang="cs-CZ" sz="2000" dirty="false">
                <a:hlinkClick r:id="rId3"/>
              </a:rPr>
              <a:t>ISKP21+ (mssf.cz)</a:t>
            </a:r>
            <a:endParaRPr lang="cs-CZ" sz="2000"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09F0ED60-F57B-4B1A-A83D-0E1CBE35FD2F}"/>
              </a:ext>
            </a:extLst>
          </p:cNvPr>
          <p:cNvSpPr>
            <a:spLocks noGrp="true"/>
          </p:cNvSpPr>
          <p:nvPr>
            <p:ph type="sldNum" sz="quarter" idx="12"/>
          </p:nvPr>
        </p:nvSpPr>
        <p:spPr/>
        <p:txBody>
          <a:bodyPr/>
          <a:lstStyle/>
          <a:p>
            <a:fld id="{479BF083-4774-43B1-9AB0-5CC1AC5DD8EE}" type="slidenum">
              <a:rPr lang="cs-CZ" smtClean="false"/>
              <a:pPr/>
              <a:t>57</a:t>
            </a:fld>
            <a:endParaRPr lang="cs-CZ" dirty="false"/>
          </a:p>
        </p:txBody>
      </p:sp>
    </p:spTree>
    <p:extLst>
      <p:ext uri="{BB962C8B-B14F-4D97-AF65-F5344CB8AC3E}">
        <p14:creationId xmlns:p14="http://schemas.microsoft.com/office/powerpoint/2010/main" val="35573129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35596" y="2636912"/>
            <a:ext cx="7272808" cy="1080120"/>
          </a:xfrm>
        </p:spPr>
        <p:txBody>
          <a:bodyPr/>
          <a:lstStyle/>
          <a:p>
            <a:pPr algn="ctr"/>
            <a:r>
              <a:rPr lang="cs-CZ" dirty="false"/>
              <a:t>Dokumenty </a:t>
            </a:r>
            <a:br>
              <a:rPr lang="cs-CZ" dirty="false"/>
            </a:br>
            <a:br>
              <a:rPr lang="cs-CZ" dirty="false"/>
            </a:br>
            <a:r>
              <a:rPr lang="cs-CZ" dirty="false"/>
              <a:t>odkazy na příručky</a:t>
            </a:r>
            <a:endParaRPr lang="cs-CZ" sz="2800" b="false" dirty="false"/>
          </a:p>
        </p:txBody>
      </p:sp>
    </p:spTree>
    <p:extLst>
      <p:ext uri="{BB962C8B-B14F-4D97-AF65-F5344CB8AC3E}">
        <p14:creationId xmlns:p14="http://schemas.microsoft.com/office/powerpoint/2010/main" val="744786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5E0536-24DF-4E81-9C1C-7C1C58B760BA}"/>
              </a:ext>
            </a:extLst>
          </p:cNvPr>
          <p:cNvSpPr>
            <a:spLocks noGrp="true"/>
          </p:cNvSpPr>
          <p:nvPr>
            <p:ph type="title"/>
          </p:nvPr>
        </p:nvSpPr>
        <p:spPr/>
        <p:txBody>
          <a:bodyPr/>
          <a:lstStyle/>
          <a:p>
            <a:r>
              <a:rPr lang="cs-CZ" dirty="false"/>
              <a:t>Dokumenty, odkazy na příručku</a:t>
            </a:r>
          </a:p>
        </p:txBody>
      </p:sp>
      <p:sp>
        <p:nvSpPr>
          <p:cNvPr id="3" name="Zástupný obsah 2">
            <a:extLst>
              <a:ext uri="{FF2B5EF4-FFF2-40B4-BE49-F238E27FC236}">
                <a16:creationId xmlns:a16="http://schemas.microsoft.com/office/drawing/2014/main" id="{8868D244-70D0-4726-82DE-E147BD410057}"/>
              </a:ext>
            </a:extLst>
          </p:cNvPr>
          <p:cNvSpPr>
            <a:spLocks noGrp="true"/>
          </p:cNvSpPr>
          <p:nvPr>
            <p:ph idx="1"/>
          </p:nvPr>
        </p:nvSpPr>
        <p:spPr>
          <a:xfrm>
            <a:off x="540000" y="1556792"/>
            <a:ext cx="8064000" cy="4320000"/>
          </a:xfrm>
        </p:spPr>
        <p:txBody>
          <a:bodyPr/>
          <a:lstStyle/>
          <a:p>
            <a:r>
              <a:rPr lang="cs-CZ" dirty="false">
                <a:hlinkClick r:id="rId2"/>
              </a:rPr>
              <a:t>Výzva 099 OPZ+ - </a:t>
            </a:r>
            <a:r>
              <a:rPr lang="cs-CZ" dirty="false">
                <a:hlinkClick r:id="rId3"/>
              </a:rPr>
              <a:t>www.esfcr.cz</a:t>
            </a:r>
            <a:endParaRPr lang="cs-CZ" dirty="false"/>
          </a:p>
          <a:p>
            <a:r>
              <a:rPr lang="cs-CZ" dirty="false"/>
              <a:t>Pravidla a Obvyklé ceny a mzdy: </a:t>
            </a:r>
            <a:r>
              <a:rPr lang="it-IT" dirty="false">
                <a:hlinkClick r:id="rId4"/>
              </a:rPr>
              <a:t>Pravidla pro žadatele a příjemce - </a:t>
            </a:r>
            <a:r>
              <a:rPr lang="it-IT" dirty="false">
                <a:hlinkClick r:id="rId3"/>
              </a:rPr>
              <a:t>www.esfcr.cz</a:t>
            </a:r>
            <a:endParaRPr lang="cs-CZ" dirty="false"/>
          </a:p>
          <a:p>
            <a:r>
              <a:rPr lang="cs-CZ" dirty="false"/>
              <a:t>Monitorovací list PO: </a:t>
            </a:r>
            <a:r>
              <a:rPr lang="cs-CZ" dirty="false">
                <a:hlinkClick r:id="rId5"/>
              </a:rPr>
              <a:t>Monitorování podpořených osob - </a:t>
            </a:r>
            <a:r>
              <a:rPr lang="cs-CZ" dirty="false">
                <a:hlinkClick r:id="rId3"/>
              </a:rPr>
              <a:t>www.esfcr.cz</a:t>
            </a:r>
            <a:endParaRPr lang="cs-CZ" dirty="false"/>
          </a:p>
          <a:p>
            <a:r>
              <a:rPr lang="cs-CZ" dirty="false"/>
              <a:t>Publicita: </a:t>
            </a:r>
            <a:r>
              <a:rPr lang="cs-CZ" dirty="false">
                <a:hlinkClick r:id="rId6"/>
              </a:rPr>
              <a:t>Šablony a vzory pro vizuální identitu - www.esfcr.cz</a:t>
            </a:r>
            <a:endParaRPr lang="cs-CZ" dirty="false"/>
          </a:p>
          <a:p>
            <a:r>
              <a:rPr lang="cs-CZ" dirty="false"/>
              <a:t>Formuláře pro zakládání žádosti o podporu: </a:t>
            </a:r>
            <a:r>
              <a:rPr lang="cs-CZ" dirty="false">
                <a:hlinkClick r:id="rId7"/>
              </a:rPr>
              <a:t>Formuláře a pokyny potřebné v rámci přípravy žádosti o podporu - </a:t>
            </a:r>
            <a:r>
              <a:rPr lang="cs-CZ" dirty="false">
                <a:hlinkClick r:id="rId3"/>
              </a:rPr>
              <a:t>www.esfcr.cz</a:t>
            </a:r>
            <a:endParaRPr lang="cs-CZ" dirty="false"/>
          </a:p>
          <a:p>
            <a:r>
              <a:rPr lang="cs-CZ" dirty="false">
                <a:hlinkClick r:id="rId8"/>
              </a:rPr>
              <a:t>Pracovní výkaz</a:t>
            </a:r>
            <a:endParaRPr lang="cs-CZ" dirty="false"/>
          </a:p>
        </p:txBody>
      </p:sp>
      <p:sp>
        <p:nvSpPr>
          <p:cNvPr id="4" name="Zástupný symbol pro číslo snímku 3">
            <a:extLst>
              <a:ext uri="{FF2B5EF4-FFF2-40B4-BE49-F238E27FC236}">
                <a16:creationId xmlns:a16="http://schemas.microsoft.com/office/drawing/2014/main" id="{1A6EE3A1-F377-4C60-86C5-46A0A05E9CF1}"/>
              </a:ext>
            </a:extLst>
          </p:cNvPr>
          <p:cNvSpPr>
            <a:spLocks noGrp="true"/>
          </p:cNvSpPr>
          <p:nvPr>
            <p:ph type="sldNum" sz="quarter" idx="12"/>
          </p:nvPr>
        </p:nvSpPr>
        <p:spPr/>
        <p:txBody>
          <a:bodyPr/>
          <a:lstStyle/>
          <a:p>
            <a:fld id="{479BF083-4774-43B1-9AB0-5CC1AC5DD8EE}" type="slidenum">
              <a:rPr lang="cs-CZ" smtClean="false"/>
              <a:pPr/>
              <a:t>59</a:t>
            </a:fld>
            <a:endParaRPr lang="cs-CZ" dirty="false"/>
          </a:p>
        </p:txBody>
      </p:sp>
    </p:spTree>
    <p:extLst>
      <p:ext uri="{BB962C8B-B14F-4D97-AF65-F5344CB8AC3E}">
        <p14:creationId xmlns:p14="http://schemas.microsoft.com/office/powerpoint/2010/main" val="2299730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a:xfrm>
            <a:off x="180000" y="0"/>
            <a:ext cx="8424000" cy="1080000"/>
          </a:xfrm>
        </p:spPr>
        <p:txBody>
          <a:bodyPr/>
          <a:lstStyle/>
          <a:p>
            <a:r>
              <a:rPr lang="pl-PL" sz="2800" dirty="false"/>
              <a:t>Představení</a:t>
            </a:r>
            <a:r>
              <a:rPr lang="pl-PL" sz="3200" dirty="false"/>
              <a:t> výzvy</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12776"/>
            <a:ext cx="8064000" cy="4707224"/>
          </a:xfrm>
        </p:spPr>
        <p:txBody>
          <a:bodyPr/>
          <a:lstStyle/>
          <a:p>
            <a:pPr marL="0" indent="0" algn="just">
              <a:buNone/>
            </a:pPr>
            <a:endParaRPr lang="cs-CZ" b="true" dirty="false"/>
          </a:p>
          <a:p>
            <a:pPr marL="0" indent="0" algn="just">
              <a:buNone/>
            </a:pPr>
            <a:r>
              <a:rPr lang="cs-CZ" b="true" dirty="false"/>
              <a:t>Výše celkových způsobilých výdajů projektu</a:t>
            </a:r>
          </a:p>
          <a:p>
            <a:pPr algn="just"/>
            <a:r>
              <a:rPr lang="cs-CZ" sz="2000" dirty="false"/>
              <a:t>Minimální výše CZV projektu – 1 000 000 Kč</a:t>
            </a:r>
          </a:p>
          <a:p>
            <a:pPr algn="just"/>
            <a:r>
              <a:rPr lang="cs-CZ" sz="2000" dirty="false"/>
              <a:t>Maximální výše CZV projektu – 10 000 000 Kč</a:t>
            </a:r>
          </a:p>
          <a:p>
            <a:pPr marL="0" indent="0" algn="just">
              <a:buNone/>
            </a:pPr>
            <a:endParaRPr lang="cs-CZ" dirty="false"/>
          </a:p>
          <a:p>
            <a:pPr marL="0" indent="0" algn="just">
              <a:buNone/>
            </a:pPr>
            <a:r>
              <a:rPr lang="cs-CZ" b="true" dirty="false"/>
              <a:t>Forma financování</a:t>
            </a:r>
          </a:p>
          <a:p>
            <a:pPr algn="just"/>
            <a:r>
              <a:rPr lang="cs-CZ" sz="2000" dirty="false"/>
              <a:t>Ex ante</a:t>
            </a:r>
          </a:p>
          <a:p>
            <a:pPr marL="0" indent="0" algn="just">
              <a:buNone/>
            </a:pPr>
            <a:endParaRPr lang="cs-CZ" sz="2000" dirty="false"/>
          </a:p>
          <a:p>
            <a:pPr marL="0" indent="0" algn="just">
              <a:buNone/>
            </a:pPr>
            <a:r>
              <a:rPr lang="cs-CZ" b="true" dirty="false"/>
              <a:t>Výzva je kolová otevřená</a:t>
            </a:r>
          </a:p>
          <a:p>
            <a:pPr marL="0" indent="0" algn="just">
              <a:buNone/>
            </a:pPr>
            <a:endParaRPr lang="cs-CZ" sz="2000" dirty="false"/>
          </a:p>
          <a:p>
            <a:pPr algn="just"/>
            <a:endParaRPr lang="cs-CZ" dirty="false"/>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709811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sz="2800" dirty="false"/>
              <a:t>Představení výzVy</a:t>
            </a:r>
            <a:endParaRPr lang="cs-CZ" sz="2800" dirty="false"/>
          </a:p>
        </p:txBody>
      </p:sp>
      <p:sp>
        <p:nvSpPr>
          <p:cNvPr id="3" name="Zástupný symbol pro obsah 2"/>
          <p:cNvSpPr>
            <a:spLocks noGrp="true"/>
          </p:cNvSpPr>
          <p:nvPr>
            <p:ph idx="1"/>
          </p:nvPr>
        </p:nvSpPr>
        <p:spPr>
          <a:xfrm>
            <a:off x="179512" y="1196752"/>
            <a:ext cx="8424000" cy="5472608"/>
          </a:xfrm>
        </p:spPr>
        <p:txBody>
          <a:bodyPr/>
          <a:lstStyle/>
          <a:p>
            <a:pPr marL="0" lvl="2" indent="0">
              <a:lnSpc>
                <a:spcPts val="2880"/>
              </a:lnSpc>
              <a:spcBef>
                <a:spcPts val="600"/>
              </a:spcBef>
              <a:spcAft>
                <a:spcPts val="600"/>
              </a:spcAft>
              <a:buSzPct val="100000"/>
              <a:buNone/>
            </a:pPr>
            <a:r>
              <a:rPr lang="cs-CZ" b="true" dirty="false"/>
              <a:t>Oprávnění žadatelé:</a:t>
            </a:r>
          </a:p>
          <a:p>
            <a:pPr marL="0" lvl="2" indent="0">
              <a:lnSpc>
                <a:spcPts val="2880"/>
              </a:lnSpc>
              <a:spcBef>
                <a:spcPts val="600"/>
              </a:spcBef>
              <a:spcAft>
                <a:spcPts val="600"/>
              </a:spcAft>
              <a:buSzPct val="100000"/>
              <a:buNone/>
            </a:pPr>
            <a:endParaRPr lang="cs-CZ" b="true" dirty="false"/>
          </a:p>
          <a:p>
            <a:pPr algn="just">
              <a:spcBef>
                <a:spcPts val="300"/>
              </a:spcBef>
              <a:spcAft>
                <a:spcPts val="3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Nestátní neziskové organizace </a:t>
            </a:r>
          </a:p>
          <a:p>
            <a:pPr marL="0" indent="0" algn="just">
              <a:spcBef>
                <a:spcPts val="300"/>
              </a:spcBef>
              <a:spcAft>
                <a:spcPts val="300"/>
              </a:spcAft>
              <a:buNone/>
            </a:pP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Poskytovatelé sociálních služeb</a:t>
            </a:r>
            <a:r>
              <a:rPr lang="cs-CZ" sz="2000" dirty="false">
                <a:effectLst/>
                <a:latin typeface="Arial" panose="020B0604020202020204" pitchFamily="34" charset="0"/>
                <a:ea typeface="Calibri" panose="020F0502020204030204" pitchFamily="34" charset="0"/>
                <a:cs typeface="Arial" panose="020B0604020202020204" pitchFamily="34" charset="0"/>
              </a:rPr>
              <a:t> zapsaní v registru poskytovatelů sociálních služeb podle zákona č. 108/2006 Sb., o sociálních službách, ve znění pozdějších předpisů, s</a:t>
            </a:r>
            <a:r>
              <a:rPr lang="cs-CZ" sz="2000" dirty="false">
                <a:effectLst/>
                <a:latin typeface="Arial" panose="020B0604020202020204" pitchFamily="34" charset="0"/>
                <a:ea typeface="Calibri" panose="020F0502020204030204" pitchFamily="34" charset="0"/>
                <a:cs typeface="Times New Roman" panose="02020603050405020304" pitchFamily="18" charset="0"/>
              </a:rPr>
              <a:t> výjimkou územních samosprávných celků jsou-li registrovanými poskytovateli sociálních služeb </a:t>
            </a:r>
            <a:br>
              <a:rPr lang="cs-CZ" sz="2000" dirty="false">
                <a:effectLst/>
                <a:latin typeface="Arial" panose="020B0604020202020204" pitchFamily="34" charset="0"/>
                <a:ea typeface="Calibri" panose="020F0502020204030204" pitchFamily="34" charset="0"/>
                <a:cs typeface="Times New Roman" panose="02020603050405020304" pitchFamily="18" charset="0"/>
              </a:rPr>
            </a:br>
            <a:r>
              <a:rPr lang="cs-CZ" sz="2000" dirty="false">
                <a:effectLst/>
                <a:latin typeface="Arial" panose="020B0604020202020204" pitchFamily="34" charset="0"/>
                <a:ea typeface="Calibri" panose="020F0502020204030204" pitchFamily="34" charset="0"/>
                <a:cs typeface="Times New Roman" panose="02020603050405020304" pitchFamily="18" charset="0"/>
              </a:rPr>
              <a:t>a poskytovatelů sociálních služeb zřizovaných MPSV (příspěvkové organizace MPSV</a:t>
            </a:r>
          </a:p>
          <a:p>
            <a:pPr marL="0" indent="0" algn="just">
              <a:spcBef>
                <a:spcPts val="300"/>
              </a:spcBef>
              <a:spcAft>
                <a:spcPts val="300"/>
              </a:spcAft>
              <a:buNone/>
            </a:pP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Místní akční skupiny (MAS)</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414000" lvl="1" indent="0">
              <a:buNone/>
            </a:pPr>
            <a:endParaRPr lang="cs-CZ" dirty="false"/>
          </a:p>
          <a:p>
            <a:pPr lvl="2"/>
            <a:endParaRPr lang="cs-CZ" dirty="false"/>
          </a:p>
          <a:p>
            <a:pPr lvl="2"/>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1903062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sz="2800" dirty="false"/>
              <a:t>Představení výzvy</a:t>
            </a:r>
            <a:endParaRPr lang="cs-CZ" sz="2800" dirty="false"/>
          </a:p>
        </p:txBody>
      </p:sp>
      <p:sp>
        <p:nvSpPr>
          <p:cNvPr id="3" name="Zástupný symbol pro obsah 2"/>
          <p:cNvSpPr>
            <a:spLocks noGrp="true"/>
          </p:cNvSpPr>
          <p:nvPr>
            <p:ph idx="1"/>
          </p:nvPr>
        </p:nvSpPr>
        <p:spPr/>
        <p:txBody>
          <a:bodyPr/>
          <a:lstStyle/>
          <a:p>
            <a:pPr marL="0" indent="0">
              <a:buNone/>
            </a:pPr>
            <a:r>
              <a:rPr lang="cs-CZ" b="true" dirty="false"/>
              <a:t>Žadatelem</a:t>
            </a:r>
            <a:r>
              <a:rPr lang="cs-CZ" b="true" baseline="0" dirty="false"/>
              <a:t> o podporu z OPZ může být POUZE</a:t>
            </a:r>
          </a:p>
          <a:p>
            <a:pPr algn="just"/>
            <a:r>
              <a:rPr lang="cs-CZ" sz="2000" dirty="false"/>
              <a:t>osoba (právnická nebo fyzická), která je registrovaným subjektem v ČR, tj. osoba, která má vlastní identifikační číslo (tzv. IČO někdy také IČ)</a:t>
            </a:r>
          </a:p>
          <a:p>
            <a:pPr algn="just"/>
            <a:r>
              <a:rPr lang="cs-CZ" sz="2000" dirty="false"/>
              <a:t>osoba, která má aktivní datovou schránku</a:t>
            </a:r>
          </a:p>
          <a:p>
            <a:pPr algn="just"/>
            <a:r>
              <a:rPr lang="cs-CZ" sz="2000" dirty="false"/>
              <a:t>osoba, která nepatří mezi subjekty, které se nemohou výzvy účastnit z důvodů insolvence, pokut, dluhu aj. </a:t>
            </a:r>
          </a:p>
          <a:p>
            <a:endParaRPr lang="cs-CZ" baseline="0" dirty="false"/>
          </a:p>
          <a:p>
            <a:pPr lvl="6"/>
            <a:endParaRPr lang="cs-CZ" baseline="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1377762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Představení výzvy</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12776"/>
            <a:ext cx="8064000" cy="4707224"/>
          </a:xfrm>
        </p:spPr>
        <p:txBody>
          <a:bodyPr/>
          <a:lstStyle/>
          <a:p>
            <a:pPr marL="0" indent="0" algn="just">
              <a:buNone/>
            </a:pPr>
            <a:r>
              <a:rPr lang="cs-CZ" b="true" dirty="false"/>
              <a:t>Rozpad zdrojů financování</a:t>
            </a:r>
          </a:p>
          <a:p>
            <a:pPr marL="342900" lvl="0" indent="-342900" algn="just">
              <a:spcBef>
                <a:spcPts val="1100"/>
              </a:spcBef>
              <a:spcAft>
                <a:spcPts val="0"/>
              </a:spcAft>
              <a:buFont typeface="Symbol" panose="05050102010706020507" pitchFamily="18" charset="2"/>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NNO, včetně MAS: EU 76,735 %, státní rozpočet 23,265 %, </a:t>
            </a:r>
            <a:br>
              <a:rPr lang="cs-CZ" sz="1800" dirty="false">
                <a:effectLst/>
                <a:latin typeface="Arial" panose="020B0604020202020204" pitchFamily="34" charset="0"/>
                <a:ea typeface="Times New Roman" panose="02020603050405020304" pitchFamily="18" charset="0"/>
                <a:cs typeface="Times New Roman" panose="02020603050405020304" pitchFamily="18" charset="0"/>
              </a:rPr>
            </a:b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žadatel 0 %</a:t>
            </a:r>
          </a:p>
          <a:p>
            <a:pPr marL="342900" lvl="0" indent="-342900" algn="just">
              <a:spcBef>
                <a:spcPts val="1100"/>
              </a:spcBef>
              <a:spcAft>
                <a:spcPts val="0"/>
              </a:spcAft>
              <a:buFont typeface="Symbol" panose="05050102010706020507" pitchFamily="18" charset="2"/>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obcemi, které mají do 3 000 obyvatel: EU 76,735 %, státní rozpočet 18,265 %, žadatel 5 %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obcemi, které mají nad 3 000 obyvatel, organizace zřizované kraji: EU 76,735 %, státní rozpočet 13,265 %, žadatel 10 % **)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1200"/>
              </a:spcAft>
              <a:buFont typeface="Symbol" panose="05050102010706020507" pitchFamily="18" charset="2"/>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organizace zřizované městskou částí hl. m. Prahy, ostatní subjekty neuvedené ve výše uvedených kategoriích: EU 76,735 %, státní rozpočet 0 %, žadatel 23,265 %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4274234912"/>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dfed548f-0517-4d39-90e3-3947398480c0"/>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8172</properties:Words>
  <properties:PresentationFormat>Předvádění na obrazovce (4:3)</properties:PresentationFormat>
  <properties:Paragraphs>895</properties:Paragraphs>
  <properties:Slides>59</properties:Slides>
  <properties:Notes>45</properties:Notes>
  <properties:TotalTime>2381</properties:TotalTime>
  <properties:HiddenSlides>0</properties:HiddenSlides>
  <properties:MMClips>0</properties:MMClips>
  <properties:ScaleCrop>false</properties:ScaleCrop>
  <properties:HeadingPairs>
    <vt:vector baseType="variant" size="8">
      <vt:variant>
        <vt:lpstr>Použitá písma</vt:lpstr>
      </vt:variant>
      <vt:variant>
        <vt:i4>8</vt:i4>
      </vt:variant>
      <vt:variant>
        <vt:lpstr>Motiv</vt:lpstr>
      </vt:variant>
      <vt:variant>
        <vt:i4>1</vt:i4>
      </vt:variant>
      <vt:variant>
        <vt:lpstr>Vložené servery OLE</vt:lpstr>
      </vt:variant>
      <vt:variant>
        <vt:i4>1</vt:i4>
      </vt:variant>
      <vt:variant>
        <vt:lpstr>Nadpisy snímků</vt:lpstr>
      </vt:variant>
      <vt:variant>
        <vt:i4>59</vt:i4>
      </vt:variant>
    </vt:vector>
  </properties:HeadingPairs>
  <properties:TitlesOfParts>
    <vt:vector baseType="lpstr" size="69">
      <vt:lpstr>Arial</vt:lpstr>
      <vt:lpstr>Calibri</vt:lpstr>
      <vt:lpstr>Courier New</vt:lpstr>
      <vt:lpstr>Symbol</vt:lpstr>
      <vt:lpstr>Trebuchet MS</vt:lpstr>
      <vt:lpstr>Wingdings</vt:lpstr>
      <vt:lpstr>Wingdings 2</vt:lpstr>
      <vt:lpstr>Wingdings 3</vt:lpstr>
      <vt:lpstr>prezentace</vt:lpstr>
      <vt:lpstr>Worksheet</vt:lpstr>
      <vt:lpstr>Seminář pro žadatele výzvy č. 03_22_099  Služby na podporu sociálního začleňování osob z Ukrajiny </vt:lpstr>
      <vt:lpstr>Program semináře</vt:lpstr>
      <vt:lpstr>PŘEDSTAVENÍ VÝZVY</vt:lpstr>
      <vt:lpstr>Představení výzVY</vt:lpstr>
      <vt:lpstr>Představení výzVY</vt:lpstr>
      <vt:lpstr>Představení výzvy</vt:lpstr>
      <vt:lpstr>Představení výzVy</vt:lpstr>
      <vt:lpstr>Představení výzvy</vt:lpstr>
      <vt:lpstr>Představení výzvy</vt:lpstr>
      <vt:lpstr>Představení výzvy</vt:lpstr>
      <vt:lpstr>Partnerství</vt:lpstr>
      <vt:lpstr>Partnerství</vt:lpstr>
      <vt:lpstr>Partnerství</vt:lpstr>
      <vt:lpstr> Přehled povinných příloh žádosti</vt:lpstr>
      <vt:lpstr>Podporované aktivity  indikátory  Cílové skupiny  veřejná podpora</vt:lpstr>
      <vt:lpstr>  podporované aktivity </vt:lpstr>
      <vt:lpstr>podporované aktivity</vt:lpstr>
      <vt:lpstr>  1. Poskytnutí sociálních služeb občanům Ukrajiny </vt:lpstr>
      <vt:lpstr>  1. Poskytnutí sociálních služeb občanům Ukrajiny  </vt:lpstr>
      <vt:lpstr>  1. Poskytnutí sociálních služeb občanům Ukrajiny  </vt:lpstr>
      <vt:lpstr>  1. Poskytnutí sociálních služeb občanům Ukrajiny  </vt:lpstr>
      <vt:lpstr>2. Koordinace a poskytnutí podpory a pomoci pro řešení komplexní nepříznivé sociální situace uprchlíků a jejich rodin   </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2. Koordinace a poskytnutí podpory a pomoci pro řešení komplexní nepříznivé sociální situace uprchlíků a jejich rodin</vt:lpstr>
      <vt:lpstr>Cílové skupiny</vt:lpstr>
      <vt:lpstr>indikátory</vt:lpstr>
      <vt:lpstr>indikátory</vt:lpstr>
      <vt:lpstr>Veřejná podpora</vt:lpstr>
      <vt:lpstr>Veřejná podpora</vt:lpstr>
      <vt:lpstr>Proces hodnocení  a výběru projektů</vt:lpstr>
      <vt:lpstr>Proces hodnocení a výběru projektů</vt:lpstr>
      <vt:lpstr>KRITÉRIA HODNOCENÍ FORMÁLNÍCH NÁLEŽITOSTÍ  PROJEKTŮ</vt:lpstr>
      <vt:lpstr>KRITÉRIA HODNOCENÍ PŘIJATELNOSTI PROJEKTŮ</vt:lpstr>
      <vt:lpstr>HODNOCENÍ HPFN PROJEKTŮ - LHŮTY</vt:lpstr>
      <vt:lpstr>Věcné hodnocení – obecné informace</vt:lpstr>
      <vt:lpstr>Věcné hodnocení - kritéria</vt:lpstr>
      <vt:lpstr>Příprava a vydání právního aktu o poskytnutí podpory</vt:lpstr>
      <vt:lpstr>Informování žadatele o výsledku žádosti  v jednotlivých fázích hodnocení a výběru</vt:lpstr>
      <vt:lpstr>Způsobilost výdajů</vt:lpstr>
      <vt:lpstr>Způsobilost výdajů </vt:lpstr>
      <vt:lpstr>Způsobilost výdajů</vt:lpstr>
      <vt:lpstr>Časová způsobilost výdajů</vt:lpstr>
      <vt:lpstr>Rozpočet projektu</vt:lpstr>
      <vt:lpstr>Rozpočet projektu</vt:lpstr>
      <vt:lpstr>Rozpočet projektu</vt:lpstr>
      <vt:lpstr>Příloha č. 2 A – Údaje o sociální službě plán </vt:lpstr>
      <vt:lpstr>Příloha č. 2 A – Údaje o sociální službě plán</vt:lpstr>
      <vt:lpstr>Příloha č. 2 A – Údaje o sociální službě plán</vt:lpstr>
      <vt:lpstr>Příloha č. 2 A – Údaje o sociální službě plán</vt:lpstr>
      <vt:lpstr>Veřejné zakázky</vt:lpstr>
      <vt:lpstr>Informační systém ISKP21+ -  zakládání projektové žádosti</vt:lpstr>
      <vt:lpstr>Přístup do is kp21+</vt:lpstr>
      <vt:lpstr>Dokumenty   odkazy na příručky</vt:lpstr>
      <vt:lpstr>Dokumenty, odkazy na příručku</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2022-10-20T18:46:55Z</dcterms:modified>
  <cp:revision>185</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