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Colors+xml" PartName="/ppt/diagrams/colors4.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3.xml"/>
  <Override ContentType="application/vnd.openxmlformats-officedocument.drawingml.diagramData+xml" PartName="/ppt/diagrams/data4.xml"/>
  <Override ContentType="application/vnd.ms-office.drawingml.diagramDrawing+xml" PartName="/ppt/diagrams/drawing1.xml"/>
  <Override ContentType="application/vnd.ms-office.drawingml.diagramDrawing+xml" PartName="/ppt/diagrams/drawing2.xml"/>
  <Override ContentType="application/vnd.ms-office.drawingml.diagramDrawing+xml" PartName="/ppt/diagrams/drawing3.xml"/>
  <Override ContentType="application/vnd.ms-office.drawingml.diagramDrawing+xml" PartName="/ppt/diagrams/drawing4.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Layout+xml" PartName="/ppt/diagrams/layout4.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drawingml.diagramStyle+xml" PartName="/ppt/diagrams/quickStyle4.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3">
  <p:sldMasterIdLst>
    <p:sldMasterId id="2147483671" r:id="rId4"/>
  </p:sldMasterIdLst>
  <p:notesMasterIdLst>
    <p:notesMasterId r:id="rId123"/>
  </p:notesMasterIdLst>
  <p:sldIdLst>
    <p:sldId id="277" r:id="rId5"/>
    <p:sldId id="279" r:id="rId6"/>
    <p:sldId id="290" r:id="rId7"/>
    <p:sldId id="346" r:id="rId8"/>
    <p:sldId id="1727" r:id="rId9"/>
    <p:sldId id="440" r:id="rId10"/>
    <p:sldId id="370" r:id="rId11"/>
    <p:sldId id="562" r:id="rId12"/>
    <p:sldId id="563" r:id="rId13"/>
    <p:sldId id="564" r:id="rId14"/>
    <p:sldId id="1722" r:id="rId15"/>
    <p:sldId id="565" r:id="rId16"/>
    <p:sldId id="1705" r:id="rId17"/>
    <p:sldId id="1673" r:id="rId18"/>
    <p:sldId id="1706" r:id="rId19"/>
    <p:sldId id="1720" r:id="rId20"/>
    <p:sldId id="1724" r:id="rId21"/>
    <p:sldId id="1699" r:id="rId22"/>
    <p:sldId id="1715" r:id="rId23"/>
    <p:sldId id="1700" r:id="rId24"/>
    <p:sldId id="1725" r:id="rId25"/>
    <p:sldId id="1726" r:id="rId26"/>
    <p:sldId id="1721" r:id="rId27"/>
    <p:sldId id="1702" r:id="rId28"/>
    <p:sldId id="1753" r:id="rId29"/>
    <p:sldId id="567" r:id="rId30"/>
    <p:sldId id="375" r:id="rId31"/>
    <p:sldId id="1736" r:id="rId32"/>
    <p:sldId id="1672" r:id="rId33"/>
    <p:sldId id="374" r:id="rId34"/>
    <p:sldId id="1716" r:id="rId35"/>
    <p:sldId id="1728" r:id="rId36"/>
    <p:sldId id="1731" r:id="rId37"/>
    <p:sldId id="1729" r:id="rId38"/>
    <p:sldId id="1719" r:id="rId39"/>
    <p:sldId id="1717" r:id="rId40"/>
    <p:sldId id="1730" r:id="rId41"/>
    <p:sldId id="1754" r:id="rId42"/>
    <p:sldId id="1735" r:id="rId43"/>
    <p:sldId id="1732" r:id="rId44"/>
    <p:sldId id="1733" r:id="rId45"/>
    <p:sldId id="1734" r:id="rId46"/>
    <p:sldId id="1750" r:id="rId47"/>
    <p:sldId id="1678" r:id="rId48"/>
    <p:sldId id="1685" r:id="rId49"/>
    <p:sldId id="1687" r:id="rId50"/>
    <p:sldId id="1688" r:id="rId51"/>
    <p:sldId id="548" r:id="rId52"/>
    <p:sldId id="396" r:id="rId53"/>
    <p:sldId id="531" r:id="rId54"/>
    <p:sldId id="291" r:id="rId55"/>
    <p:sldId id="345" r:id="rId56"/>
    <p:sldId id="310" r:id="rId57"/>
    <p:sldId id="311" r:id="rId58"/>
    <p:sldId id="312" r:id="rId59"/>
    <p:sldId id="1714" r:id="rId60"/>
    <p:sldId id="313" r:id="rId61"/>
    <p:sldId id="1752" r:id="rId62"/>
    <p:sldId id="314" r:id="rId63"/>
    <p:sldId id="1751" r:id="rId64"/>
    <p:sldId id="315" r:id="rId65"/>
    <p:sldId id="369" r:id="rId66"/>
    <p:sldId id="549" r:id="rId67"/>
    <p:sldId id="326" r:id="rId68"/>
    <p:sldId id="327" r:id="rId69"/>
    <p:sldId id="328" r:id="rId70"/>
    <p:sldId id="329" r:id="rId71"/>
    <p:sldId id="532" r:id="rId72"/>
    <p:sldId id="320" r:id="rId73"/>
    <p:sldId id="323" r:id="rId74"/>
    <p:sldId id="324" r:id="rId75"/>
    <p:sldId id="321" r:id="rId76"/>
    <p:sldId id="330" r:id="rId77"/>
    <p:sldId id="544" r:id="rId78"/>
    <p:sldId id="1738" r:id="rId79"/>
    <p:sldId id="1739" r:id="rId80"/>
    <p:sldId id="1740" r:id="rId81"/>
    <p:sldId id="1756" r:id="rId82"/>
    <p:sldId id="1741" r:id="rId83"/>
    <p:sldId id="1742" r:id="rId84"/>
    <p:sldId id="1743" r:id="rId85"/>
    <p:sldId id="1744" r:id="rId86"/>
    <p:sldId id="534" r:id="rId87"/>
    <p:sldId id="356" r:id="rId88"/>
    <p:sldId id="1692" r:id="rId89"/>
    <p:sldId id="1694" r:id="rId90"/>
    <p:sldId id="1695" r:id="rId91"/>
    <p:sldId id="1746" r:id="rId92"/>
    <p:sldId id="1747" r:id="rId93"/>
    <p:sldId id="1697" r:id="rId94"/>
    <p:sldId id="1696" r:id="rId95"/>
    <p:sldId id="1749" r:id="rId96"/>
    <p:sldId id="297" r:id="rId97"/>
    <p:sldId id="517" r:id="rId98"/>
    <p:sldId id="301" r:id="rId99"/>
    <p:sldId id="1684" r:id="rId100"/>
    <p:sldId id="518" r:id="rId101"/>
    <p:sldId id="476" r:id="rId102"/>
    <p:sldId id="351" r:id="rId103"/>
    <p:sldId id="302" r:id="rId104"/>
    <p:sldId id="303" r:id="rId105"/>
    <p:sldId id="304" r:id="rId106"/>
    <p:sldId id="305" r:id="rId107"/>
    <p:sldId id="306" r:id="rId108"/>
    <p:sldId id="307" r:id="rId109"/>
    <p:sldId id="308" r:id="rId110"/>
    <p:sldId id="309" r:id="rId111"/>
    <p:sldId id="296" r:id="rId112"/>
    <p:sldId id="286" r:id="rId113"/>
    <p:sldId id="282" r:id="rId114"/>
    <p:sldId id="283" r:id="rId115"/>
    <p:sldId id="284" r:id="rId116"/>
    <p:sldId id="285" r:id="rId117"/>
    <p:sldId id="287" r:id="rId118"/>
    <p:sldId id="343" r:id="rId119"/>
    <p:sldId id="288" r:id="rId120"/>
    <p:sldId id="289" r:id="rId121"/>
    <p:sldId id="438" r:id="rId122"/>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authors.xml><?xml version="1.0" encoding="utf-8"?>
<p188:authorLst xmlns:p188="http://schemas.microsoft.com/office/powerpoint/2018/8/main" xmlns:a="http://schemas.openxmlformats.org/drawingml/2006/main" xmlns:r="http://schemas.openxmlformats.org/officeDocument/2006/relationships">
  <p188:author id="{FE2796AD-3356-2AD9-E3EE-B38F31644AD9}" initials="KEI(" name="Kalinová Eva Ing. (MPSV)" providerId="AD" userId="S::eva.kalinova@mpsv.cz::7c5e2a7b-2481-448b-bf02-e3f5243a4fc8"/>
</p188: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Střední sty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normalViewPr vertBarState="maximized">
    <p:restoredLeft sz="34587" autoAdjust="false"/>
    <p:restoredTop sz="87309" autoAdjust="false"/>
  </p:normalViewPr>
  <p:slideViewPr>
    <p:cSldViewPr showGuides="true">
      <p:cViewPr varScale="true">
        <p:scale>
          <a:sx n="99" d="100"/>
          <a:sy n="99" d="100"/>
        </p:scale>
        <p:origin x="1518" y="108"/>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22.xml" Type="http://schemas.openxmlformats.org/officeDocument/2006/relationships/slide" Id="rId26"/>
    <Relationship Target="slides/slide113.xml" Type="http://schemas.openxmlformats.org/officeDocument/2006/relationships/slide" Id="rId117"/>
    <Relationship Target="slides/slide17.xml" Type="http://schemas.openxmlformats.org/officeDocument/2006/relationships/slide" Id="rId21"/>
    <Relationship Target="slides/slide38.xml" Type="http://schemas.openxmlformats.org/officeDocument/2006/relationships/slide" Id="rId42"/>
    <Relationship Target="slides/slide43.xml" Type="http://schemas.openxmlformats.org/officeDocument/2006/relationships/slide" Id="rId47"/>
    <Relationship Target="slides/slide59.xml" Type="http://schemas.openxmlformats.org/officeDocument/2006/relationships/slide" Id="rId63"/>
    <Relationship Target="slides/slide64.xml" Type="http://schemas.openxmlformats.org/officeDocument/2006/relationships/slide" Id="rId68"/>
    <Relationship Target="slides/slide80.xml" Type="http://schemas.openxmlformats.org/officeDocument/2006/relationships/slide" Id="rId84"/>
    <Relationship Target="slides/slide85.xml" Type="http://schemas.openxmlformats.org/officeDocument/2006/relationships/slide" Id="rId89"/>
    <Relationship Target="slides/slide108.xml" Type="http://schemas.openxmlformats.org/officeDocument/2006/relationships/slide" Id="rId112"/>
    <Relationship Target="slides/slide12.xml" Type="http://schemas.openxmlformats.org/officeDocument/2006/relationships/slide" Id="rId16"/>
    <Relationship Target="slides/slide103.xml" Type="http://schemas.openxmlformats.org/officeDocument/2006/relationships/slide" Id="rId107"/>
    <Relationship Target="slides/slide7.xml" Type="http://schemas.openxmlformats.org/officeDocument/2006/relationships/slide" Id="rId11"/>
    <Relationship Target="slides/slide28.xml" Type="http://schemas.openxmlformats.org/officeDocument/2006/relationships/slide" Id="rId32"/>
    <Relationship Target="slides/slide33.xml" Type="http://schemas.openxmlformats.org/officeDocument/2006/relationships/slide" Id="rId37"/>
    <Relationship Target="slides/slide49.xml" Type="http://schemas.openxmlformats.org/officeDocument/2006/relationships/slide" Id="rId53"/>
    <Relationship Target="slides/slide54.xml" Type="http://schemas.openxmlformats.org/officeDocument/2006/relationships/slide" Id="rId58"/>
    <Relationship Target="slides/slide70.xml" Type="http://schemas.openxmlformats.org/officeDocument/2006/relationships/slide" Id="rId74"/>
    <Relationship Target="slides/slide75.xml" Type="http://schemas.openxmlformats.org/officeDocument/2006/relationships/slide" Id="rId79"/>
    <Relationship Target="slides/slide98.xml" Type="http://schemas.openxmlformats.org/officeDocument/2006/relationships/slide" Id="rId102"/>
    <Relationship Target="notesMasters/notesMaster1.xml" Type="http://schemas.openxmlformats.org/officeDocument/2006/relationships/notesMaster" Id="rId123"/>
    <Relationship Target="authors.xml" Type="http://schemas.microsoft.com/office/2018/10/relationships/authors" Id="rId128"/>
    <Relationship Target="slides/slide1.xml" Type="http://schemas.openxmlformats.org/officeDocument/2006/relationships/slide" Id="rId5"/>
    <Relationship Target="slides/slide86.xml" Type="http://schemas.openxmlformats.org/officeDocument/2006/relationships/slide" Id="rId90"/>
    <Relationship Target="slides/slide91.xml" Type="http://schemas.openxmlformats.org/officeDocument/2006/relationships/slide" Id="rId95"/>
    <Relationship Target="slides/slide18.xml" Type="http://schemas.openxmlformats.org/officeDocument/2006/relationships/slide" Id="rId22"/>
    <Relationship Target="slides/slide23.xml" Type="http://schemas.openxmlformats.org/officeDocument/2006/relationships/slide" Id="rId27"/>
    <Relationship Target="slides/slide39.xml" Type="http://schemas.openxmlformats.org/officeDocument/2006/relationships/slide" Id="rId43"/>
    <Relationship Target="slides/slide44.xml" Type="http://schemas.openxmlformats.org/officeDocument/2006/relationships/slide" Id="rId48"/>
    <Relationship Target="slides/slide60.xml" Type="http://schemas.openxmlformats.org/officeDocument/2006/relationships/slide" Id="rId64"/>
    <Relationship Target="slides/slide65.xml" Type="http://schemas.openxmlformats.org/officeDocument/2006/relationships/slide" Id="rId69"/>
    <Relationship Target="slides/slide109.xml" Type="http://schemas.openxmlformats.org/officeDocument/2006/relationships/slide" Id="rId113"/>
    <Relationship Target="slides/slide114.xml" Type="http://schemas.openxmlformats.org/officeDocument/2006/relationships/slide" Id="rId118"/>
    <Relationship Target="slides/slide76.xml" Type="http://schemas.openxmlformats.org/officeDocument/2006/relationships/slide" Id="rId80"/>
    <Relationship Target="slides/slide81.xml" Type="http://schemas.openxmlformats.org/officeDocument/2006/relationships/slide" Id="rId85"/>
    <Relationship Target="slides/slide8.xml" Type="http://schemas.openxmlformats.org/officeDocument/2006/relationships/slide" Id="rId12"/>
    <Relationship Target="slides/slide13.xml" Type="http://schemas.openxmlformats.org/officeDocument/2006/relationships/slide" Id="rId17"/>
    <Relationship Target="slides/slide29.xml" Type="http://schemas.openxmlformats.org/officeDocument/2006/relationships/slide" Id="rId33"/>
    <Relationship Target="slides/slide34.xml" Type="http://schemas.openxmlformats.org/officeDocument/2006/relationships/slide" Id="rId38"/>
    <Relationship Target="slides/slide55.xml" Type="http://schemas.openxmlformats.org/officeDocument/2006/relationships/slide" Id="rId59"/>
    <Relationship Target="slides/slide99.xml" Type="http://schemas.openxmlformats.org/officeDocument/2006/relationships/slide" Id="rId103"/>
    <Relationship Target="slides/slide104.xml" Type="http://schemas.openxmlformats.org/officeDocument/2006/relationships/slide" Id="rId108"/>
    <Relationship Target="presProps.xml" Type="http://schemas.openxmlformats.org/officeDocument/2006/relationships/presProps" Id="rId124"/>
    <Relationship Target="slides/slide50.xml" Type="http://schemas.openxmlformats.org/officeDocument/2006/relationships/slide" Id="rId54"/>
    <Relationship Target="slides/slide66.xml" Type="http://schemas.openxmlformats.org/officeDocument/2006/relationships/slide" Id="rId70"/>
    <Relationship Target="slides/slide71.xml" Type="http://schemas.openxmlformats.org/officeDocument/2006/relationships/slide" Id="rId75"/>
    <Relationship Target="slides/slide87.xml" Type="http://schemas.openxmlformats.org/officeDocument/2006/relationships/slide" Id="rId91"/>
    <Relationship Target="slides/slide92.xml" Type="http://schemas.openxmlformats.org/officeDocument/2006/relationships/slide" Id="rId96"/>
    <Relationship Target="../customXml/item1.xml" Type="http://schemas.openxmlformats.org/officeDocument/2006/relationships/customXml" Id="rId1"/>
    <Relationship Target="slides/slide2.xml" Type="http://schemas.openxmlformats.org/officeDocument/2006/relationships/slide" Id="rId6"/>
    <Relationship Target="slides/slide19.xml" Type="http://schemas.openxmlformats.org/officeDocument/2006/relationships/slide" Id="rId23"/>
    <Relationship Target="slides/slide24.xml" Type="http://schemas.openxmlformats.org/officeDocument/2006/relationships/slide" Id="rId28"/>
    <Relationship Target="slides/slide45.xml" Type="http://schemas.openxmlformats.org/officeDocument/2006/relationships/slide" Id="rId49"/>
    <Relationship Target="slides/slide110.xml" Type="http://schemas.openxmlformats.org/officeDocument/2006/relationships/slide" Id="rId114"/>
    <Relationship Target="slides/slide115.xml" Type="http://schemas.openxmlformats.org/officeDocument/2006/relationships/slide" Id="rId119"/>
    <Relationship Target="slides/slide40.xml" Type="http://schemas.openxmlformats.org/officeDocument/2006/relationships/slide" Id="rId44"/>
    <Relationship Target="slides/slide56.xml" Type="http://schemas.openxmlformats.org/officeDocument/2006/relationships/slide" Id="rId60"/>
    <Relationship Target="slides/slide61.xml" Type="http://schemas.openxmlformats.org/officeDocument/2006/relationships/slide" Id="rId65"/>
    <Relationship Target="slides/slide77.xml" Type="http://schemas.openxmlformats.org/officeDocument/2006/relationships/slide" Id="rId81"/>
    <Relationship Target="slides/slide82.xml" Type="http://schemas.openxmlformats.org/officeDocument/2006/relationships/slide" Id="rId86"/>
    <Relationship Target="slides/slide9.xml" Type="http://schemas.openxmlformats.org/officeDocument/2006/relationships/slide" Id="rId13"/>
    <Relationship Target="slides/slide14.xml" Type="http://schemas.openxmlformats.org/officeDocument/2006/relationships/slide" Id="rId18"/>
    <Relationship Target="slides/slide35.xml" Type="http://schemas.openxmlformats.org/officeDocument/2006/relationships/slide" Id="rId39"/>
    <Relationship Target="slides/slide105.xml" Type="http://schemas.openxmlformats.org/officeDocument/2006/relationships/slide" Id="rId109"/>
    <Relationship Target="slides/slide30.xml" Type="http://schemas.openxmlformats.org/officeDocument/2006/relationships/slide" Id="rId34"/>
    <Relationship Target="slides/slide46.xml" Type="http://schemas.openxmlformats.org/officeDocument/2006/relationships/slide" Id="rId50"/>
    <Relationship Target="slides/slide51.xml" Type="http://schemas.openxmlformats.org/officeDocument/2006/relationships/slide" Id="rId55"/>
    <Relationship Target="slides/slide72.xml" Type="http://schemas.openxmlformats.org/officeDocument/2006/relationships/slide" Id="rId76"/>
    <Relationship Target="slides/slide93.xml" Type="http://schemas.openxmlformats.org/officeDocument/2006/relationships/slide" Id="rId97"/>
    <Relationship Target="slides/slide100.xml" Type="http://schemas.openxmlformats.org/officeDocument/2006/relationships/slide" Id="rId104"/>
    <Relationship Target="slides/slide116.xml" Type="http://schemas.openxmlformats.org/officeDocument/2006/relationships/slide" Id="rId120"/>
    <Relationship Target="viewProps.xml" Type="http://schemas.openxmlformats.org/officeDocument/2006/relationships/viewProps" Id="rId125"/>
    <Relationship Target="slides/slide3.xml" Type="http://schemas.openxmlformats.org/officeDocument/2006/relationships/slide" Id="rId7"/>
    <Relationship Target="slides/slide67.xml" Type="http://schemas.openxmlformats.org/officeDocument/2006/relationships/slide" Id="rId71"/>
    <Relationship Target="slides/slide88.xml" Type="http://schemas.openxmlformats.org/officeDocument/2006/relationships/slide" Id="rId92"/>
    <Relationship Target="../customXml/item2.xml" Type="http://schemas.openxmlformats.org/officeDocument/2006/relationships/customXml" Id="rId2"/>
    <Relationship Target="slides/slide25.xml" Type="http://schemas.openxmlformats.org/officeDocument/2006/relationships/slide" Id="rId29"/>
    <Relationship Target="slides/slide20.xml" Type="http://schemas.openxmlformats.org/officeDocument/2006/relationships/slide" Id="rId24"/>
    <Relationship Target="slides/slide36.xml" Type="http://schemas.openxmlformats.org/officeDocument/2006/relationships/slide" Id="rId40"/>
    <Relationship Target="slides/slide41.xml" Type="http://schemas.openxmlformats.org/officeDocument/2006/relationships/slide" Id="rId45"/>
    <Relationship Target="slides/slide62.xml" Type="http://schemas.openxmlformats.org/officeDocument/2006/relationships/slide" Id="rId66"/>
    <Relationship Target="slides/slide83.xml" Type="http://schemas.openxmlformats.org/officeDocument/2006/relationships/slide" Id="rId87"/>
    <Relationship Target="slides/slide106.xml" Type="http://schemas.openxmlformats.org/officeDocument/2006/relationships/slide" Id="rId110"/>
    <Relationship Target="slides/slide111.xml" Type="http://schemas.openxmlformats.org/officeDocument/2006/relationships/slide" Id="rId115"/>
    <Relationship Target="slides/slide57.xml" Type="http://schemas.openxmlformats.org/officeDocument/2006/relationships/slide" Id="rId61"/>
    <Relationship Target="slides/slide78.xml" Type="http://schemas.openxmlformats.org/officeDocument/2006/relationships/slide" Id="rId82"/>
    <Relationship Target="slides/slide15.xml" Type="http://schemas.openxmlformats.org/officeDocument/2006/relationships/slide" Id="rId19"/>
    <Relationship Target="slides/slide10.xml" Type="http://schemas.openxmlformats.org/officeDocument/2006/relationships/slide" Id="rId14"/>
    <Relationship Target="slides/slide26.xml" Type="http://schemas.openxmlformats.org/officeDocument/2006/relationships/slide" Id="rId30"/>
    <Relationship Target="slides/slide31.xml" Type="http://schemas.openxmlformats.org/officeDocument/2006/relationships/slide" Id="rId35"/>
    <Relationship Target="slides/slide52.xml" Type="http://schemas.openxmlformats.org/officeDocument/2006/relationships/slide" Id="rId56"/>
    <Relationship Target="slides/slide73.xml" Type="http://schemas.openxmlformats.org/officeDocument/2006/relationships/slide" Id="rId77"/>
    <Relationship Target="slides/slide96.xml" Type="http://schemas.openxmlformats.org/officeDocument/2006/relationships/slide" Id="rId100"/>
    <Relationship Target="slides/slide101.xml" Type="http://schemas.openxmlformats.org/officeDocument/2006/relationships/slide" Id="rId105"/>
    <Relationship Target="theme/theme1.xml" Type="http://schemas.openxmlformats.org/officeDocument/2006/relationships/theme" Id="rId126"/>
    <Relationship Target="slides/slide4.xml" Type="http://schemas.openxmlformats.org/officeDocument/2006/relationships/slide" Id="rId8"/>
    <Relationship Target="slides/slide47.xml" Type="http://schemas.openxmlformats.org/officeDocument/2006/relationships/slide" Id="rId51"/>
    <Relationship Target="slides/slide68.xml" Type="http://schemas.openxmlformats.org/officeDocument/2006/relationships/slide" Id="rId72"/>
    <Relationship Target="slides/slide89.xml" Type="http://schemas.openxmlformats.org/officeDocument/2006/relationships/slide" Id="rId93"/>
    <Relationship Target="slides/slide94.xml" Type="http://schemas.openxmlformats.org/officeDocument/2006/relationships/slide" Id="rId98"/>
    <Relationship Target="slides/slide117.xml" Type="http://schemas.openxmlformats.org/officeDocument/2006/relationships/slide" Id="rId121"/>
    <Relationship Target="../customXml/item3.xml" Type="http://schemas.openxmlformats.org/officeDocument/2006/relationships/customXml" Id="rId3"/>
    <Relationship Target="slides/slide21.xml" Type="http://schemas.openxmlformats.org/officeDocument/2006/relationships/slide" Id="rId25"/>
    <Relationship Target="slides/slide42.xml" Type="http://schemas.openxmlformats.org/officeDocument/2006/relationships/slide" Id="rId46"/>
    <Relationship Target="slides/slide63.xml" Type="http://schemas.openxmlformats.org/officeDocument/2006/relationships/slide" Id="rId67"/>
    <Relationship Target="slides/slide112.xml" Type="http://schemas.openxmlformats.org/officeDocument/2006/relationships/slide" Id="rId116"/>
    <Relationship Target="slides/slide16.xml" Type="http://schemas.openxmlformats.org/officeDocument/2006/relationships/slide" Id="rId20"/>
    <Relationship Target="slides/slide37.xml" Type="http://schemas.openxmlformats.org/officeDocument/2006/relationships/slide" Id="rId41"/>
    <Relationship Target="slides/slide58.xml" Type="http://schemas.openxmlformats.org/officeDocument/2006/relationships/slide" Id="rId62"/>
    <Relationship Target="slides/slide79.xml" Type="http://schemas.openxmlformats.org/officeDocument/2006/relationships/slide" Id="rId83"/>
    <Relationship Target="slides/slide84.xml" Type="http://schemas.openxmlformats.org/officeDocument/2006/relationships/slide" Id="rId88"/>
    <Relationship Target="slides/slide107.xml" Type="http://schemas.openxmlformats.org/officeDocument/2006/relationships/slide" Id="rId111"/>
    <Relationship Target="slides/slide11.xml" Type="http://schemas.openxmlformats.org/officeDocument/2006/relationships/slide" Id="rId15"/>
    <Relationship Target="slides/slide32.xml" Type="http://schemas.openxmlformats.org/officeDocument/2006/relationships/slide" Id="rId36"/>
    <Relationship Target="slides/slide53.xml" Type="http://schemas.openxmlformats.org/officeDocument/2006/relationships/slide" Id="rId57"/>
    <Relationship Target="slides/slide102.xml" Type="http://schemas.openxmlformats.org/officeDocument/2006/relationships/slide" Id="rId106"/>
    <Relationship Target="tableStyles.xml" Type="http://schemas.openxmlformats.org/officeDocument/2006/relationships/tableStyles" Id="rId127"/>
    <Relationship Target="slides/slide6.xml" Type="http://schemas.openxmlformats.org/officeDocument/2006/relationships/slide" Id="rId10"/>
    <Relationship Target="slides/slide27.xml" Type="http://schemas.openxmlformats.org/officeDocument/2006/relationships/slide" Id="rId31"/>
    <Relationship Target="slides/slide48.xml" Type="http://schemas.openxmlformats.org/officeDocument/2006/relationships/slide" Id="rId52"/>
    <Relationship Target="slides/slide69.xml" Type="http://schemas.openxmlformats.org/officeDocument/2006/relationships/slide" Id="rId73"/>
    <Relationship Target="slides/slide74.xml" Type="http://schemas.openxmlformats.org/officeDocument/2006/relationships/slide" Id="rId78"/>
    <Relationship Target="slides/slide90.xml" Type="http://schemas.openxmlformats.org/officeDocument/2006/relationships/slide" Id="rId94"/>
    <Relationship Target="slides/slide95.xml" Type="http://schemas.openxmlformats.org/officeDocument/2006/relationships/slide" Id="rId99"/>
    <Relationship Target="slides/slide97.xml" Type="http://schemas.openxmlformats.org/officeDocument/2006/relationships/slide" Id="rId101"/>
    <Relationship Target="slides/slide118.xml" Type="http://schemas.openxmlformats.org/officeDocument/2006/relationships/slide" Id="rId122"/>
    <Relationship Target="slideMasters/slideMaster1.xml" Type="http://schemas.openxmlformats.org/officeDocument/2006/relationships/slideMaster" Id="rId4"/>
    <Relationship Target="slides/slide5.xml" Type="http://schemas.openxmlformats.org/officeDocument/2006/relationships/slide" Id="rId9"/>
</Relationships>

</file>

<file path=ppt/diagrams/colors1.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3F4874AE-0051-480C-BEDE-DB003BED651A}" type="doc">
      <dgm:prSet loTypeId="urn:microsoft.com/office/officeart/2005/8/layout/chevron1" loCatId="process" qsTypeId="urn:microsoft.com/office/officeart/2005/8/quickstyle/simple1" qsCatId="simple" csTypeId="urn:microsoft.com/office/officeart/2005/8/colors/accent1_2" csCatId="accent1" phldr="true"/>
      <dgm:spPr/>
      <dgm:t>
        <a:bodyPr/>
        <a:lstStyle/>
        <a:p>
          <a:endParaRPr lang="cs-CZ"/>
        </a:p>
      </dgm:t>
    </dgm:pt>
    <dgm:pt modelId="{809D9694-5722-42EF-AAE0-9717D03C128F}">
      <dgm:prSet phldrT="[Text]"/>
      <dgm:spPr>
        <a:solidFill>
          <a:schemeClr val="bg1">
            <a:lumMod val="65000"/>
          </a:schemeClr>
        </a:solidFill>
      </dgm:spPr>
      <dgm:t>
        <a:bodyPr/>
        <a:lstStyle/>
        <a:p>
          <a:r>
            <a:rPr lang="cs-CZ" dirty="false"/>
            <a:t>Nepovinný „</a:t>
          </a:r>
          <a:r>
            <a:rPr lang="cs-CZ" dirty="false" err="true"/>
            <a:t>Start-Up</a:t>
          </a:r>
          <a:r>
            <a:rPr lang="cs-CZ" dirty="false"/>
            <a:t>“</a:t>
          </a:r>
        </a:p>
      </dgm:t>
    </dgm:pt>
    <dgm:pt modelId="{B51B4E71-14D7-4625-BF86-4B752B01DEE8}" type="parTrans" cxnId="{EE4D82F7-2F71-4836-B7F5-BF33A432A93A}">
      <dgm:prSet/>
      <dgm:spPr/>
      <dgm:t>
        <a:bodyPr/>
        <a:lstStyle/>
        <a:p>
          <a:endParaRPr lang="cs-CZ"/>
        </a:p>
      </dgm:t>
    </dgm:pt>
    <dgm:pt modelId="{F65D7653-F75C-49B4-8E0E-1C21A3B46AA1}" type="sibTrans" cxnId="{EE4D82F7-2F71-4836-B7F5-BF33A432A93A}">
      <dgm:prSet/>
      <dgm:spPr/>
      <dgm:t>
        <a:bodyPr/>
        <a:lstStyle/>
        <a:p>
          <a:endParaRPr lang="cs-CZ"/>
        </a:p>
      </dgm:t>
    </dgm:pt>
    <dgm:pt modelId="{96C85917-4D1A-4E37-B6E6-2AC7B8E49BA5}">
      <dgm:prSet phldrT="[Text]"/>
      <dgm:spPr/>
      <dgm:t>
        <a:bodyPr/>
        <a:lstStyle/>
        <a:p>
          <a:r>
            <a:rPr lang="cs-CZ" dirty="false"/>
            <a:t>Přípravná fáze</a:t>
          </a:r>
        </a:p>
      </dgm:t>
    </dgm:pt>
    <dgm:pt modelId="{87DF68AC-9E96-4243-ACCF-CCCA21EB7AD5}" type="parTrans" cxnId="{73FA980C-65C2-47AD-B36B-387DEF059DC0}">
      <dgm:prSet/>
      <dgm:spPr/>
      <dgm:t>
        <a:bodyPr/>
        <a:lstStyle/>
        <a:p>
          <a:endParaRPr lang="cs-CZ"/>
        </a:p>
      </dgm:t>
    </dgm:pt>
    <dgm:pt modelId="{3B136F7A-3D5C-4959-93D7-C080448D6436}" type="sibTrans" cxnId="{73FA980C-65C2-47AD-B36B-387DEF059DC0}">
      <dgm:prSet/>
      <dgm:spPr/>
      <dgm:t>
        <a:bodyPr/>
        <a:lstStyle/>
        <a:p>
          <a:endParaRPr lang="cs-CZ"/>
        </a:p>
      </dgm:t>
    </dgm:pt>
    <dgm:pt modelId="{372BD6A5-F54A-4C4B-84A6-F0100843E2E0}">
      <dgm:prSet phldrT="[Text]"/>
      <dgm:spPr/>
      <dgm:t>
        <a:bodyPr/>
        <a:lstStyle/>
        <a:p>
          <a:r>
            <a:rPr lang="cs-CZ" dirty="false"/>
            <a:t>Zahraniční stáž</a:t>
          </a:r>
        </a:p>
      </dgm:t>
    </dgm:pt>
    <dgm:pt modelId="{4408AB1A-51B4-4873-8839-E78B21EAF1B4}" type="parTrans" cxnId="{0C837A91-0384-4D3F-986D-C3E47C2C185A}">
      <dgm:prSet/>
      <dgm:spPr/>
      <dgm:t>
        <a:bodyPr/>
        <a:lstStyle/>
        <a:p>
          <a:endParaRPr lang="cs-CZ"/>
        </a:p>
      </dgm:t>
    </dgm:pt>
    <dgm:pt modelId="{854D0513-D579-42B9-8C21-F5046FE8CDA8}" type="sibTrans" cxnId="{0C837A91-0384-4D3F-986D-C3E47C2C185A}">
      <dgm:prSet/>
      <dgm:spPr/>
      <dgm:t>
        <a:bodyPr/>
        <a:lstStyle/>
        <a:p>
          <a:endParaRPr lang="cs-CZ"/>
        </a:p>
      </dgm:t>
    </dgm:pt>
    <dgm:pt modelId="{FDD25B07-71A5-4A86-A02A-5277D53F5EBA}">
      <dgm:prSet phldrT="[Text]"/>
      <dgm:spPr/>
      <dgm:t>
        <a:bodyPr/>
        <a:lstStyle/>
        <a:p>
          <a:r>
            <a:rPr lang="cs-CZ" dirty="false"/>
            <a:t>Následná fáze</a:t>
          </a:r>
        </a:p>
      </dgm:t>
    </dgm:pt>
    <dgm:pt modelId="{41267CBA-F3FA-4060-B1AA-33C859423031}" type="parTrans" cxnId="{24F4AD0F-2D6C-43EB-BEA5-F132F5F53951}">
      <dgm:prSet/>
      <dgm:spPr/>
      <dgm:t>
        <a:bodyPr/>
        <a:lstStyle/>
        <a:p>
          <a:endParaRPr lang="cs-CZ"/>
        </a:p>
      </dgm:t>
    </dgm:pt>
    <dgm:pt modelId="{7C7D798E-96E0-4752-9563-261B82B1ED2A}" type="sibTrans" cxnId="{24F4AD0F-2D6C-43EB-BEA5-F132F5F53951}">
      <dgm:prSet/>
      <dgm:spPr/>
      <dgm:t>
        <a:bodyPr/>
        <a:lstStyle/>
        <a:p>
          <a:endParaRPr lang="cs-CZ"/>
        </a:p>
      </dgm:t>
    </dgm:pt>
    <dgm:pt modelId="{F8543AFE-8BA9-456F-9769-1973E2B577AE}">
      <dgm:prSet phldrT="[Text]"/>
      <dgm:spPr>
        <a:solidFill>
          <a:schemeClr val="bg1">
            <a:lumMod val="65000"/>
          </a:schemeClr>
        </a:solidFill>
      </dgm:spPr>
      <dgm:t>
        <a:bodyPr/>
        <a:lstStyle/>
        <a:p>
          <a:r>
            <a:rPr lang="cs-CZ" dirty="false"/>
            <a:t>Nepovinný „</a:t>
          </a:r>
          <a:r>
            <a:rPr lang="cs-CZ" dirty="false" err="true"/>
            <a:t>Follow</a:t>
          </a:r>
          <a:r>
            <a:rPr lang="cs-CZ" dirty="false"/>
            <a:t>-Up“</a:t>
          </a:r>
        </a:p>
      </dgm:t>
    </dgm:pt>
    <dgm:pt modelId="{25E53E53-FD1B-42BB-9CD9-0DD475EA1D7A}" type="parTrans" cxnId="{3462C416-B10F-4353-8791-B351D315BE20}">
      <dgm:prSet/>
      <dgm:spPr/>
      <dgm:t>
        <a:bodyPr/>
        <a:lstStyle/>
        <a:p>
          <a:endParaRPr lang="cs-CZ"/>
        </a:p>
      </dgm:t>
    </dgm:pt>
    <dgm:pt modelId="{26FE2404-655C-401F-A08F-B8C6DD3F73AA}" type="sibTrans" cxnId="{3462C416-B10F-4353-8791-B351D315BE20}">
      <dgm:prSet/>
      <dgm:spPr/>
      <dgm:t>
        <a:bodyPr/>
        <a:lstStyle/>
        <a:p>
          <a:endParaRPr lang="cs-CZ"/>
        </a:p>
      </dgm:t>
    </dgm:pt>
    <dgm:pt modelId="{3CED72BC-C5B1-43BF-A7D8-EC51DE194ACA}" type="pres">
      <dgm:prSet presAssocID="{3F4874AE-0051-480C-BEDE-DB003BED651A}" presName="Name0" presStyleCnt="0">
        <dgm:presLayoutVars>
          <dgm:dir/>
          <dgm:animLvl val="lvl"/>
          <dgm:resizeHandles val="exact"/>
        </dgm:presLayoutVars>
      </dgm:prSet>
      <dgm:spPr/>
    </dgm:pt>
    <dgm:pt modelId="{099EF227-F299-4726-A6A0-D3BABB20FFDA}" type="pres">
      <dgm:prSet presAssocID="{809D9694-5722-42EF-AAE0-9717D03C128F}" presName="parTxOnly" presStyleLbl="node1" presStyleIdx="0" presStyleCnt="5">
        <dgm:presLayoutVars>
          <dgm:chMax val="0"/>
          <dgm:chPref val="0"/>
          <dgm:bulletEnabled val="true"/>
        </dgm:presLayoutVars>
      </dgm:prSet>
      <dgm:spPr/>
    </dgm:pt>
    <dgm:pt modelId="{0DC453F1-8D49-4A4C-B4A0-FC78882D2260}" type="pres">
      <dgm:prSet presAssocID="{F65D7653-F75C-49B4-8E0E-1C21A3B46AA1}" presName="parTxOnlySpace" presStyleCnt="0"/>
      <dgm:spPr/>
    </dgm:pt>
    <dgm:pt modelId="{F460EDC7-1707-4D60-99E3-3605235FD913}" type="pres">
      <dgm:prSet presAssocID="{96C85917-4D1A-4E37-B6E6-2AC7B8E49BA5}" presName="parTxOnly" presStyleLbl="node1" presStyleIdx="1" presStyleCnt="5">
        <dgm:presLayoutVars>
          <dgm:chMax val="0"/>
          <dgm:chPref val="0"/>
          <dgm:bulletEnabled val="true"/>
        </dgm:presLayoutVars>
      </dgm:prSet>
      <dgm:spPr/>
    </dgm:pt>
    <dgm:pt modelId="{208DBC77-D8F2-48F5-9C27-CC8EE523CE19}" type="pres">
      <dgm:prSet presAssocID="{3B136F7A-3D5C-4959-93D7-C080448D6436}" presName="parTxOnlySpace" presStyleCnt="0"/>
      <dgm:spPr/>
    </dgm:pt>
    <dgm:pt modelId="{FBD2FD25-2D11-409D-A71A-DC795DD9083C}" type="pres">
      <dgm:prSet presAssocID="{372BD6A5-F54A-4C4B-84A6-F0100843E2E0}" presName="parTxOnly" presStyleLbl="node1" presStyleIdx="2" presStyleCnt="5">
        <dgm:presLayoutVars>
          <dgm:chMax val="0"/>
          <dgm:chPref val="0"/>
          <dgm:bulletEnabled val="true"/>
        </dgm:presLayoutVars>
      </dgm:prSet>
      <dgm:spPr/>
    </dgm:pt>
    <dgm:pt modelId="{4EAFF9AC-069B-4DBE-AC4F-27A308D66B42}" type="pres">
      <dgm:prSet presAssocID="{854D0513-D579-42B9-8C21-F5046FE8CDA8}" presName="parTxOnlySpace" presStyleCnt="0"/>
      <dgm:spPr/>
    </dgm:pt>
    <dgm:pt modelId="{89BAD3A3-8D9A-45AF-B239-90C928F3454B}" type="pres">
      <dgm:prSet presAssocID="{FDD25B07-71A5-4A86-A02A-5277D53F5EBA}" presName="parTxOnly" presStyleLbl="node1" presStyleIdx="3" presStyleCnt="5">
        <dgm:presLayoutVars>
          <dgm:chMax val="0"/>
          <dgm:chPref val="0"/>
          <dgm:bulletEnabled val="true"/>
        </dgm:presLayoutVars>
      </dgm:prSet>
      <dgm:spPr/>
    </dgm:pt>
    <dgm:pt modelId="{D00124E1-FB74-4324-A91E-A6EA2D9AD4F4}" type="pres">
      <dgm:prSet presAssocID="{7C7D798E-96E0-4752-9563-261B82B1ED2A}" presName="parTxOnlySpace" presStyleCnt="0"/>
      <dgm:spPr/>
    </dgm:pt>
    <dgm:pt modelId="{093AC40C-A34D-45FB-BE24-9B6F657C1A39}" type="pres">
      <dgm:prSet presAssocID="{F8543AFE-8BA9-456F-9769-1973E2B577AE}" presName="parTxOnly" presStyleLbl="node1" presStyleIdx="4" presStyleCnt="5" custLinFactNeighborX="26836">
        <dgm:presLayoutVars>
          <dgm:chMax val="0"/>
          <dgm:chPref val="0"/>
          <dgm:bulletEnabled val="true"/>
        </dgm:presLayoutVars>
      </dgm:prSet>
      <dgm:spPr/>
    </dgm:pt>
  </dgm:ptLst>
  <dgm:cxnLst>
    <dgm:cxn modelId="{73FA980C-65C2-47AD-B36B-387DEF059DC0}" srcId="{3F4874AE-0051-480C-BEDE-DB003BED651A}" destId="{96C85917-4D1A-4E37-B6E6-2AC7B8E49BA5}" srcOrd="1" destOrd="0" parTransId="{87DF68AC-9E96-4243-ACCF-CCCA21EB7AD5}" sibTransId="{3B136F7A-3D5C-4959-93D7-C080448D6436}"/>
    <dgm:cxn modelId="{24F4AD0F-2D6C-43EB-BEA5-F132F5F53951}" srcId="{3F4874AE-0051-480C-BEDE-DB003BED651A}" destId="{FDD25B07-71A5-4A86-A02A-5277D53F5EBA}" srcOrd="3" destOrd="0" parTransId="{41267CBA-F3FA-4060-B1AA-33C859423031}" sibTransId="{7C7D798E-96E0-4752-9563-261B82B1ED2A}"/>
    <dgm:cxn modelId="{3462C416-B10F-4353-8791-B351D315BE20}" srcId="{3F4874AE-0051-480C-BEDE-DB003BED651A}" destId="{F8543AFE-8BA9-456F-9769-1973E2B577AE}" srcOrd="4" destOrd="0" parTransId="{25E53E53-FD1B-42BB-9CD9-0DD475EA1D7A}" sibTransId="{26FE2404-655C-401F-A08F-B8C6DD3F73AA}"/>
    <dgm:cxn modelId="{4E6DBB24-80DF-4CC4-A42B-ED6D52B2FD50}" type="presOf" srcId="{96C85917-4D1A-4E37-B6E6-2AC7B8E49BA5}" destId="{F460EDC7-1707-4D60-99E3-3605235FD913}" srcOrd="0" destOrd="0" presId="urn:microsoft.com/office/officeart/2005/8/layout/chevron1"/>
    <dgm:cxn modelId="{F9B19C25-B33B-4AEF-A6A5-FEF518774735}" type="presOf" srcId="{3F4874AE-0051-480C-BEDE-DB003BED651A}" destId="{3CED72BC-C5B1-43BF-A7D8-EC51DE194ACA}" srcOrd="0" destOrd="0" presId="urn:microsoft.com/office/officeart/2005/8/layout/chevron1"/>
    <dgm:cxn modelId="{265DE239-5110-444E-AC0E-8DDDD6D8D504}" type="presOf" srcId="{F8543AFE-8BA9-456F-9769-1973E2B577AE}" destId="{093AC40C-A34D-45FB-BE24-9B6F657C1A39}" srcOrd="0" destOrd="0" presId="urn:microsoft.com/office/officeart/2005/8/layout/chevron1"/>
    <dgm:cxn modelId="{0FB1A375-43F8-4D0F-B0CC-057DA4E2716E}" type="presOf" srcId="{FDD25B07-71A5-4A86-A02A-5277D53F5EBA}" destId="{89BAD3A3-8D9A-45AF-B239-90C928F3454B}" srcOrd="0" destOrd="0" presId="urn:microsoft.com/office/officeart/2005/8/layout/chevron1"/>
    <dgm:cxn modelId="{0C837A91-0384-4D3F-986D-C3E47C2C185A}" srcId="{3F4874AE-0051-480C-BEDE-DB003BED651A}" destId="{372BD6A5-F54A-4C4B-84A6-F0100843E2E0}" srcOrd="2" destOrd="0" parTransId="{4408AB1A-51B4-4873-8839-E78B21EAF1B4}" sibTransId="{854D0513-D579-42B9-8C21-F5046FE8CDA8}"/>
    <dgm:cxn modelId="{EE4D82F7-2F71-4836-B7F5-BF33A432A93A}" srcId="{3F4874AE-0051-480C-BEDE-DB003BED651A}" destId="{809D9694-5722-42EF-AAE0-9717D03C128F}" srcOrd="0" destOrd="0" parTransId="{B51B4E71-14D7-4625-BF86-4B752B01DEE8}" sibTransId="{F65D7653-F75C-49B4-8E0E-1C21A3B46AA1}"/>
    <dgm:cxn modelId="{C0608EF9-792C-4875-84A4-27B5DC1FC556}" type="presOf" srcId="{809D9694-5722-42EF-AAE0-9717D03C128F}" destId="{099EF227-F299-4726-A6A0-D3BABB20FFDA}" srcOrd="0" destOrd="0" presId="urn:microsoft.com/office/officeart/2005/8/layout/chevron1"/>
    <dgm:cxn modelId="{26417DFC-9C4F-44EC-A7B7-F62EEE88A17A}" type="presOf" srcId="{372BD6A5-F54A-4C4B-84A6-F0100843E2E0}" destId="{FBD2FD25-2D11-409D-A71A-DC795DD9083C}" srcOrd="0" destOrd="0" presId="urn:microsoft.com/office/officeart/2005/8/layout/chevron1"/>
    <dgm:cxn modelId="{D95BC3FE-753D-4770-84BB-E4E3C28062EB}" type="presParOf" srcId="{3CED72BC-C5B1-43BF-A7D8-EC51DE194ACA}" destId="{099EF227-F299-4726-A6A0-D3BABB20FFDA}" srcOrd="0" destOrd="0" presId="urn:microsoft.com/office/officeart/2005/8/layout/chevron1"/>
    <dgm:cxn modelId="{1DDAF188-9B10-4560-ABCF-81D53EF95C7C}" type="presParOf" srcId="{3CED72BC-C5B1-43BF-A7D8-EC51DE194ACA}" destId="{0DC453F1-8D49-4A4C-B4A0-FC78882D2260}" srcOrd="1" destOrd="0" presId="urn:microsoft.com/office/officeart/2005/8/layout/chevron1"/>
    <dgm:cxn modelId="{2D0F7686-AD83-43D2-9F16-FDB94840F0EA}" type="presParOf" srcId="{3CED72BC-C5B1-43BF-A7D8-EC51DE194ACA}" destId="{F460EDC7-1707-4D60-99E3-3605235FD913}" srcOrd="2" destOrd="0" presId="urn:microsoft.com/office/officeart/2005/8/layout/chevron1"/>
    <dgm:cxn modelId="{BD6AB968-E47E-4710-B8C4-4AF504810C3F}" type="presParOf" srcId="{3CED72BC-C5B1-43BF-A7D8-EC51DE194ACA}" destId="{208DBC77-D8F2-48F5-9C27-CC8EE523CE19}" srcOrd="3" destOrd="0" presId="urn:microsoft.com/office/officeart/2005/8/layout/chevron1"/>
    <dgm:cxn modelId="{5713986D-A30B-4981-A5D3-9DE89F8CDE69}" type="presParOf" srcId="{3CED72BC-C5B1-43BF-A7D8-EC51DE194ACA}" destId="{FBD2FD25-2D11-409D-A71A-DC795DD9083C}" srcOrd="4" destOrd="0" presId="urn:microsoft.com/office/officeart/2005/8/layout/chevron1"/>
    <dgm:cxn modelId="{AFE73DFA-D06F-408A-B437-EF832BFACC01}" type="presParOf" srcId="{3CED72BC-C5B1-43BF-A7D8-EC51DE194ACA}" destId="{4EAFF9AC-069B-4DBE-AC4F-27A308D66B42}" srcOrd="5" destOrd="0" presId="urn:microsoft.com/office/officeart/2005/8/layout/chevron1"/>
    <dgm:cxn modelId="{C68AC498-88B9-4799-9518-D5EFE16A6693}" type="presParOf" srcId="{3CED72BC-C5B1-43BF-A7D8-EC51DE194ACA}" destId="{89BAD3A3-8D9A-45AF-B239-90C928F3454B}" srcOrd="6" destOrd="0" presId="urn:microsoft.com/office/officeart/2005/8/layout/chevron1"/>
    <dgm:cxn modelId="{B9C0CC30-3C09-48CC-B568-F40FE6E2A89C}" type="presParOf" srcId="{3CED72BC-C5B1-43BF-A7D8-EC51DE194ACA}" destId="{D00124E1-FB74-4324-A91E-A6EA2D9AD4F4}" srcOrd="7" destOrd="0" presId="urn:microsoft.com/office/officeart/2005/8/layout/chevron1"/>
    <dgm:cxn modelId="{DBEC22FB-2044-4D6C-9C34-5933DB3DA249}" type="presParOf" srcId="{3CED72BC-C5B1-43BF-A7D8-EC51DE194ACA}" destId="{093AC40C-A34D-45FB-BE24-9B6F657C1A39}" srcOrd="8" destOrd="0" presId="urn:microsoft.com/office/officeart/2005/8/layout/chevron1"/>
  </dgm:cxnLst>
  <dgm:bg/>
  <dgm:whole/>
  <dgm:extLst>
    <a:ext uri="http://schemas.microsoft.com/office/drawing/2008/diagram">
      <dsp:dataModelExt relId="rId7" minVer="http://schemas.openxmlformats.org/drawingml/2006/diagram"/>
    </a:ext>
  </dgm:extLst>
</dgm:dataModel>
</file>

<file path=ppt/diagrams/data2.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9A84392B-CC64-4643-B336-87EEDDC7D21A}" type="doc">
      <dgm:prSet loTypeId="urn:microsoft.com/office/officeart/2005/8/layout/hierarchy4" loCatId="hierarchy" qsTypeId="urn:microsoft.com/office/officeart/2005/8/quickstyle/simple1" qsCatId="simple" csTypeId="urn:microsoft.com/office/officeart/2005/8/colors/accent1_2" csCatId="accent1" phldr="true"/>
      <dgm:spPr/>
      <dgm:t>
        <a:bodyPr/>
        <a:lstStyle/>
        <a:p>
          <a:endParaRPr lang="cs-CZ"/>
        </a:p>
      </dgm:t>
    </dgm:pt>
    <dgm:pt modelId="{BC3FDB89-9643-4DE2-9901-05DDC145847B}">
      <dgm:prSet phldrT="[Text]"/>
      <dgm:spPr/>
      <dgm:t>
        <a:bodyPr/>
        <a:lstStyle/>
        <a:p>
          <a:r>
            <a:rPr lang="cs-CZ" dirty="false"/>
            <a:t>Znevýhodněné osoby ve věku 15 – 29 let, které jsou:</a:t>
          </a:r>
        </a:p>
        <a:p>
          <a:r>
            <a:rPr lang="cs-CZ" dirty="false"/>
            <a:t>- uchazeči o zaměstnání (výpis z evidence na ÚP)</a:t>
          </a:r>
        </a:p>
        <a:p>
          <a:r>
            <a:rPr lang="cs-CZ" dirty="false"/>
            <a:t>- nebo osoby neaktivní (potvrzení vydané OSSZ)</a:t>
          </a:r>
        </a:p>
      </dgm:t>
    </dgm:pt>
    <dgm:pt modelId="{708C20E1-1CB1-4BBC-8A39-B3D8CFBEFDF7}" type="parTrans" cxnId="{7A30F46E-2336-4273-8377-11A8599E5A2E}">
      <dgm:prSet/>
      <dgm:spPr/>
      <dgm:t>
        <a:bodyPr/>
        <a:lstStyle/>
        <a:p>
          <a:endParaRPr lang="cs-CZ"/>
        </a:p>
      </dgm:t>
    </dgm:pt>
    <dgm:pt modelId="{032E66CF-4C9A-477A-A7C5-06EECA14FC37}" type="sibTrans" cxnId="{7A30F46E-2336-4273-8377-11A8599E5A2E}">
      <dgm:prSet/>
      <dgm:spPr/>
      <dgm:t>
        <a:bodyPr/>
        <a:lstStyle/>
        <a:p>
          <a:endParaRPr lang="cs-CZ"/>
        </a:p>
      </dgm:t>
    </dgm:pt>
    <dgm:pt modelId="{F0B67E17-4ACC-4F65-9510-310F078A4938}">
      <dgm:prSet phldrT="[Text]"/>
      <dgm:spPr>
        <a:solidFill>
          <a:schemeClr val="accent4">
            <a:lumMod val="75000"/>
          </a:schemeClr>
        </a:solidFill>
      </dgm:spPr>
      <dgm:t>
        <a:bodyPr/>
        <a:lstStyle/>
        <a:p>
          <a:r>
            <a:rPr lang="cs-CZ" dirty="false"/>
            <a:t>Klienti či bývalí klienti zařízení pro výkon ústavní nebo ochranné výchovy</a:t>
          </a:r>
        </a:p>
      </dgm:t>
    </dgm:pt>
    <dgm:pt modelId="{FDC727A0-78E7-4436-83D0-5C74967B8496}" type="parTrans" cxnId="{1AAC2A80-EA02-4091-8E56-E5DDE60639CC}">
      <dgm:prSet/>
      <dgm:spPr/>
      <dgm:t>
        <a:bodyPr/>
        <a:lstStyle/>
        <a:p>
          <a:endParaRPr lang="cs-CZ"/>
        </a:p>
      </dgm:t>
    </dgm:pt>
    <dgm:pt modelId="{A76B3596-4C74-404C-B9ED-1BAFA361F9E4}" type="sibTrans" cxnId="{1AAC2A80-EA02-4091-8E56-E5DDE60639CC}">
      <dgm:prSet/>
      <dgm:spPr/>
      <dgm:t>
        <a:bodyPr/>
        <a:lstStyle/>
        <a:p>
          <a:endParaRPr lang="cs-CZ"/>
        </a:p>
      </dgm:t>
    </dgm:pt>
    <dgm:pt modelId="{497B097D-6B8E-4869-BD08-0D00FE06E3A0}">
      <dgm:prSet/>
      <dgm:spPr>
        <a:solidFill>
          <a:schemeClr val="accent4">
            <a:lumMod val="75000"/>
          </a:schemeClr>
        </a:solidFill>
      </dgm:spPr>
      <dgm:t>
        <a:bodyPr/>
        <a:lstStyle/>
        <a:p>
          <a:r>
            <a:rPr lang="cs-CZ" dirty="false"/>
            <a:t>Zdravotně postižené osoby (I. až III. stupeň invalidity)</a:t>
          </a:r>
        </a:p>
      </dgm:t>
    </dgm:pt>
    <dgm:pt modelId="{DFB46DE6-FE15-4AC2-9B38-BECB77F5CBAD}" type="parTrans" cxnId="{5A274F45-3A7E-490B-BBD4-BE85DA5F8E4A}">
      <dgm:prSet/>
      <dgm:spPr/>
      <dgm:t>
        <a:bodyPr/>
        <a:lstStyle/>
        <a:p>
          <a:endParaRPr lang="cs-CZ"/>
        </a:p>
      </dgm:t>
    </dgm:pt>
    <dgm:pt modelId="{81A2349C-35C9-410F-B704-DC562076F13B}" type="sibTrans" cxnId="{5A274F45-3A7E-490B-BBD4-BE85DA5F8E4A}">
      <dgm:prSet/>
      <dgm:spPr/>
      <dgm:t>
        <a:bodyPr/>
        <a:lstStyle/>
        <a:p>
          <a:endParaRPr lang="cs-CZ"/>
        </a:p>
      </dgm:t>
    </dgm:pt>
    <dgm:pt modelId="{031B02D5-3EE1-45C5-8CCB-CF92A3D52DC3}">
      <dgm:prSet phldrT="[Text]"/>
      <dgm:spPr/>
      <dgm:t>
        <a:bodyPr/>
        <a:lstStyle/>
        <a:p>
          <a:r>
            <a:rPr lang="cs-CZ" dirty="false"/>
            <a:t>Osoby s dokončeným základním vzděláním (ISCED 0 až 2)</a:t>
          </a:r>
        </a:p>
      </dgm:t>
    </dgm:pt>
    <dgm:pt modelId="{92731BC9-DA3A-4763-BEAB-2C7C7BEBF92D}" type="sibTrans" cxnId="{C22FDC0A-8EF6-4441-8E05-8A870FDBDC1D}">
      <dgm:prSet/>
      <dgm:spPr/>
      <dgm:t>
        <a:bodyPr/>
        <a:lstStyle/>
        <a:p>
          <a:endParaRPr lang="cs-CZ"/>
        </a:p>
      </dgm:t>
    </dgm:pt>
    <dgm:pt modelId="{AE9F8AA9-9386-4C4A-9728-832C472D636E}" type="parTrans" cxnId="{C22FDC0A-8EF6-4441-8E05-8A870FDBDC1D}">
      <dgm:prSet/>
      <dgm:spPr/>
      <dgm:t>
        <a:bodyPr/>
        <a:lstStyle/>
        <a:p>
          <a:endParaRPr lang="cs-CZ"/>
        </a:p>
      </dgm:t>
    </dgm:pt>
    <dgm:pt modelId="{1C14030B-B0B2-4D1B-83E9-83134716AD2C}">
      <dgm:prSet custT="true"/>
      <dgm:spPr>
        <a:solidFill>
          <a:schemeClr val="accent4">
            <a:lumMod val="75000"/>
          </a:schemeClr>
        </a:solidFill>
      </dgm:spPr>
      <dgm:t>
        <a:bodyPr/>
        <a:lstStyle/>
        <a:p>
          <a:r>
            <a:rPr lang="cs-CZ" sz="1500" kern="1200" dirty="false">
              <a:solidFill>
                <a:srgbClr val="F5F5F5"/>
              </a:solidFill>
              <a:latin typeface="Arial"/>
              <a:ea typeface="+mn-ea"/>
              <a:cs typeface="+mn-cs"/>
            </a:rPr>
            <a:t>Osoby po odchodu z náhradní rodinné péče </a:t>
          </a:r>
        </a:p>
      </dgm:t>
    </dgm:pt>
    <dgm:pt modelId="{D6FF5607-C01D-43B2-8CA3-375CDFD26AE1}" type="parTrans" cxnId="{9708EAD1-8F36-4A34-ADFC-61AC8C070360}">
      <dgm:prSet/>
      <dgm:spPr/>
      <dgm:t>
        <a:bodyPr/>
        <a:lstStyle/>
        <a:p>
          <a:endParaRPr lang="cs-CZ"/>
        </a:p>
      </dgm:t>
    </dgm:pt>
    <dgm:pt modelId="{A70425D8-33E8-49F4-B0DB-2E11F215289B}" type="sibTrans" cxnId="{9708EAD1-8F36-4A34-ADFC-61AC8C070360}">
      <dgm:prSet/>
      <dgm:spPr/>
      <dgm:t>
        <a:bodyPr/>
        <a:lstStyle/>
        <a:p>
          <a:endParaRPr lang="cs-CZ"/>
        </a:p>
      </dgm:t>
    </dgm:pt>
    <dgm:pt modelId="{3616DDD4-DA2C-40F5-A1A7-A21CDE9B6D7F}">
      <dgm:prSet phldrT="[Text]"/>
      <dgm:spPr>
        <a:solidFill>
          <a:schemeClr val="accent4">
            <a:lumMod val="75000"/>
          </a:schemeClr>
        </a:solidFill>
      </dgm:spPr>
      <dgm:t>
        <a:bodyPr/>
        <a:lstStyle/>
        <a:p>
          <a:r>
            <a:rPr lang="cs-CZ" dirty="false"/>
            <a:t>Klienti či bývalí klienti zařízení pro děti vyžadující okamžitou pomoc</a:t>
          </a:r>
        </a:p>
      </dgm:t>
    </dgm:pt>
    <dgm:pt modelId="{4320BEC1-6AFA-4338-80DD-1345D49BCB9C}" type="parTrans" cxnId="{F28459DA-26F5-4D73-BE0B-AD2D7A5C4544}">
      <dgm:prSet/>
      <dgm:spPr/>
      <dgm:t>
        <a:bodyPr/>
        <a:lstStyle/>
        <a:p>
          <a:endParaRPr lang="cs-CZ"/>
        </a:p>
      </dgm:t>
    </dgm:pt>
    <dgm:pt modelId="{E0FD4498-A434-4EB3-9D68-40BF8793D35B}" type="sibTrans" cxnId="{F28459DA-26F5-4D73-BE0B-AD2D7A5C4544}">
      <dgm:prSet/>
      <dgm:spPr/>
      <dgm:t>
        <a:bodyPr/>
        <a:lstStyle/>
        <a:p>
          <a:endParaRPr lang="cs-CZ"/>
        </a:p>
      </dgm:t>
    </dgm:pt>
    <dgm:pt modelId="{871C7490-5DD1-4238-8B92-E60C477951C2}">
      <dgm:prSet phldrT="[Text]"/>
      <dgm:spPr>
        <a:solidFill>
          <a:schemeClr val="accent4">
            <a:lumMod val="75000"/>
          </a:schemeClr>
        </a:solidFill>
      </dgm:spPr>
      <dgm:t>
        <a:bodyPr/>
        <a:lstStyle/>
        <a:p>
          <a:r>
            <a:rPr lang="cs-CZ" dirty="false"/>
            <a:t>Osoby s nejvýše dokončeným středoškolským vzděláním</a:t>
          </a:r>
        </a:p>
        <a:p>
          <a:r>
            <a:rPr lang="cs-CZ" dirty="false"/>
            <a:t>(ISCED 3 až 4)</a:t>
          </a:r>
        </a:p>
      </dgm:t>
    </dgm:pt>
    <dgm:pt modelId="{24B68765-92BE-4895-85C7-B6B95484257B}" type="parTrans" cxnId="{0401FB98-9F81-4AE1-A6A0-51147355D351}">
      <dgm:prSet/>
      <dgm:spPr/>
      <dgm:t>
        <a:bodyPr/>
        <a:lstStyle/>
        <a:p>
          <a:endParaRPr lang="cs-CZ"/>
        </a:p>
      </dgm:t>
    </dgm:pt>
    <dgm:pt modelId="{0ECC7FA9-489C-463A-B1A5-12D001C1C227}" type="sibTrans" cxnId="{0401FB98-9F81-4AE1-A6A0-51147355D351}">
      <dgm:prSet/>
      <dgm:spPr/>
      <dgm:t>
        <a:bodyPr/>
        <a:lstStyle/>
        <a:p>
          <a:endParaRPr lang="cs-CZ"/>
        </a:p>
      </dgm:t>
    </dgm:pt>
    <dgm:pt modelId="{341F7B30-06D3-4742-B0D1-93C615A87646}">
      <dgm:prSet phldrT="[Text]"/>
      <dgm:spPr>
        <a:solidFill>
          <a:schemeClr val="accent5">
            <a:lumMod val="50000"/>
          </a:schemeClr>
        </a:solidFill>
      </dgm:spPr>
      <dgm:t>
        <a:bodyPr/>
        <a:lstStyle/>
        <a:p>
          <a:r>
            <a:rPr lang="cs-CZ" dirty="false"/>
            <a:t>Osoby se středoškolským vzděláním (ISCED 3 až 4)</a:t>
          </a:r>
        </a:p>
      </dgm:t>
    </dgm:pt>
    <dgm:pt modelId="{07F66EBC-0BD3-4AA3-B7E7-92FFB952A690}" type="parTrans" cxnId="{F97FC192-A7B4-45C1-A31C-279ECEA2CF6F}">
      <dgm:prSet/>
      <dgm:spPr/>
      <dgm:t>
        <a:bodyPr/>
        <a:lstStyle/>
        <a:p>
          <a:endParaRPr lang="cs-CZ"/>
        </a:p>
      </dgm:t>
    </dgm:pt>
    <dgm:pt modelId="{41CD9DF7-DDA2-43A5-A1AD-EE1E3FAF71DE}" type="sibTrans" cxnId="{F97FC192-A7B4-45C1-A31C-279ECEA2CF6F}">
      <dgm:prSet/>
      <dgm:spPr/>
      <dgm:t>
        <a:bodyPr/>
        <a:lstStyle/>
        <a:p>
          <a:endParaRPr lang="cs-CZ"/>
        </a:p>
      </dgm:t>
    </dgm:pt>
    <dgm:pt modelId="{51030AE2-E7FC-421C-B880-B108020D0A4E}">
      <dgm:prSet phldrT="[Text]"/>
      <dgm:spPr>
        <a:solidFill>
          <a:schemeClr val="accent5">
            <a:lumMod val="50000"/>
          </a:schemeClr>
        </a:solidFill>
      </dgm:spPr>
      <dgm:t>
        <a:bodyPr/>
        <a:lstStyle/>
        <a:p>
          <a:r>
            <a:rPr lang="cs-CZ" dirty="false"/>
            <a:t>Nezaměstnané či neaktivní déle jak 3 měsíce</a:t>
          </a:r>
        </a:p>
      </dgm:t>
    </dgm:pt>
    <dgm:pt modelId="{FA582A2D-92D5-4290-BD6A-5CE945C6B1E0}" type="parTrans" cxnId="{E0A16B62-0801-49B4-B70A-B09B161ECBF7}">
      <dgm:prSet/>
      <dgm:spPr/>
      <dgm:t>
        <a:bodyPr/>
        <a:lstStyle/>
        <a:p>
          <a:endParaRPr lang="cs-CZ"/>
        </a:p>
      </dgm:t>
    </dgm:pt>
    <dgm:pt modelId="{044FC236-CA49-4BE5-9D00-572E248C5BDC}" type="sibTrans" cxnId="{E0A16B62-0801-49B4-B70A-B09B161ECBF7}">
      <dgm:prSet/>
      <dgm:spPr/>
      <dgm:t>
        <a:bodyPr/>
        <a:lstStyle/>
        <a:p>
          <a:endParaRPr lang="cs-CZ"/>
        </a:p>
      </dgm:t>
    </dgm:pt>
    <dgm:pt modelId="{4B16CCE7-5AF0-4DE0-9804-B6A1A1188C60}" type="pres">
      <dgm:prSet presAssocID="{9A84392B-CC64-4643-B336-87EEDDC7D21A}" presName="Name0" presStyleCnt="0">
        <dgm:presLayoutVars>
          <dgm:chPref val="1"/>
          <dgm:dir/>
          <dgm:animOne val="branch"/>
          <dgm:animLvl val="lvl"/>
          <dgm:resizeHandles/>
        </dgm:presLayoutVars>
      </dgm:prSet>
      <dgm:spPr/>
    </dgm:pt>
    <dgm:pt modelId="{26C0B370-EB24-4688-BA04-9EB41D265354}" type="pres">
      <dgm:prSet presAssocID="{BC3FDB89-9643-4DE2-9901-05DDC145847B}" presName="vertOne" presStyleCnt="0"/>
      <dgm:spPr/>
    </dgm:pt>
    <dgm:pt modelId="{CD3DAAEF-CAD8-4B4A-8E63-C10475025CB3}" type="pres">
      <dgm:prSet presAssocID="{BC3FDB89-9643-4DE2-9901-05DDC145847B}" presName="txOne" presStyleLbl="node0" presStyleIdx="0" presStyleCnt="1">
        <dgm:presLayoutVars>
          <dgm:chPref val="3"/>
        </dgm:presLayoutVars>
      </dgm:prSet>
      <dgm:spPr/>
    </dgm:pt>
    <dgm:pt modelId="{72E0DDBA-DC02-40C3-8FCF-55C237BA16E1}" type="pres">
      <dgm:prSet presAssocID="{BC3FDB89-9643-4DE2-9901-05DDC145847B}" presName="parTransOne" presStyleCnt="0"/>
      <dgm:spPr/>
    </dgm:pt>
    <dgm:pt modelId="{5E05B647-DC20-4776-9684-726B8DE616FB}" type="pres">
      <dgm:prSet presAssocID="{BC3FDB89-9643-4DE2-9901-05DDC145847B}" presName="horzOne" presStyleCnt="0"/>
      <dgm:spPr/>
    </dgm:pt>
    <dgm:pt modelId="{96724607-E6E2-4713-9F8E-ABAFB96E299F}" type="pres">
      <dgm:prSet presAssocID="{031B02D5-3EE1-45C5-8CCB-CF92A3D52DC3}" presName="vertTwo" presStyleCnt="0"/>
      <dgm:spPr/>
    </dgm:pt>
    <dgm:pt modelId="{724DABEE-D6CC-4FE4-B530-E065117F9D2F}" type="pres">
      <dgm:prSet presAssocID="{031B02D5-3EE1-45C5-8CCB-CF92A3D52DC3}" presName="txTwo" presStyleLbl="node2" presStyleIdx="0" presStyleCnt="3" custLinFactNeighborX="-301" custLinFactNeighborY="47">
        <dgm:presLayoutVars>
          <dgm:chPref val="3"/>
        </dgm:presLayoutVars>
      </dgm:prSet>
      <dgm:spPr/>
    </dgm:pt>
    <dgm:pt modelId="{8DA85FA9-332F-43D4-B44B-42BED62CBAC2}" type="pres">
      <dgm:prSet presAssocID="{031B02D5-3EE1-45C5-8CCB-CF92A3D52DC3}" presName="horzTwo" presStyleCnt="0"/>
      <dgm:spPr/>
    </dgm:pt>
    <dgm:pt modelId="{72EE615B-04F0-463B-BB81-B676A3560DB7}" type="pres">
      <dgm:prSet presAssocID="{92731BC9-DA3A-4763-BEAB-2C7C7BEBF92D}" presName="sibSpaceTwo" presStyleCnt="0"/>
      <dgm:spPr/>
    </dgm:pt>
    <dgm:pt modelId="{11AEE2A6-86CA-4318-A423-8D05BC1066CD}" type="pres">
      <dgm:prSet presAssocID="{341F7B30-06D3-4742-B0D1-93C615A87646}" presName="vertTwo" presStyleCnt="0"/>
      <dgm:spPr/>
    </dgm:pt>
    <dgm:pt modelId="{3CF08F4E-5BA0-4D73-8930-1FBE5AC04C68}" type="pres">
      <dgm:prSet presAssocID="{341F7B30-06D3-4742-B0D1-93C615A87646}" presName="txTwo" presStyleLbl="node2" presStyleIdx="1" presStyleCnt="3">
        <dgm:presLayoutVars>
          <dgm:chPref val="3"/>
        </dgm:presLayoutVars>
      </dgm:prSet>
      <dgm:spPr/>
    </dgm:pt>
    <dgm:pt modelId="{7D87CAA5-5AE6-469F-A77A-B4D681707C9C}" type="pres">
      <dgm:prSet presAssocID="{341F7B30-06D3-4742-B0D1-93C615A87646}" presName="parTransTwo" presStyleCnt="0"/>
      <dgm:spPr/>
    </dgm:pt>
    <dgm:pt modelId="{4737F039-1B0E-4A84-86C0-85F20AB62A2A}" type="pres">
      <dgm:prSet presAssocID="{341F7B30-06D3-4742-B0D1-93C615A87646}" presName="horzTwo" presStyleCnt="0"/>
      <dgm:spPr/>
    </dgm:pt>
    <dgm:pt modelId="{843585BE-23A9-40D0-BE99-AC2AD2FED7BB}" type="pres">
      <dgm:prSet presAssocID="{51030AE2-E7FC-421C-B880-B108020D0A4E}" presName="vertThree" presStyleCnt="0"/>
      <dgm:spPr/>
    </dgm:pt>
    <dgm:pt modelId="{A953F122-B7A4-499C-B704-3662B87B05E3}" type="pres">
      <dgm:prSet presAssocID="{51030AE2-E7FC-421C-B880-B108020D0A4E}" presName="txThree" presStyleLbl="node3" presStyleIdx="0" presStyleCnt="3">
        <dgm:presLayoutVars>
          <dgm:chPref val="3"/>
        </dgm:presLayoutVars>
      </dgm:prSet>
      <dgm:spPr/>
    </dgm:pt>
    <dgm:pt modelId="{74DDEEF9-83F8-4B71-98D1-A949A172C2E1}" type="pres">
      <dgm:prSet presAssocID="{51030AE2-E7FC-421C-B880-B108020D0A4E}" presName="horzThree" presStyleCnt="0"/>
      <dgm:spPr/>
    </dgm:pt>
    <dgm:pt modelId="{49333520-73CD-4CBB-81B1-8A2C0F846B7B}" type="pres">
      <dgm:prSet presAssocID="{41CD9DF7-DDA2-43A5-A1AD-EE1E3FAF71DE}" presName="sibSpaceTwo" presStyleCnt="0"/>
      <dgm:spPr/>
    </dgm:pt>
    <dgm:pt modelId="{0DFAAF1C-746F-42D3-9E36-4AE61303B032}" type="pres">
      <dgm:prSet presAssocID="{871C7490-5DD1-4238-8B92-E60C477951C2}" presName="vertTwo" presStyleCnt="0"/>
      <dgm:spPr/>
    </dgm:pt>
    <dgm:pt modelId="{FD9EA25C-A75A-40B5-97D0-2514AB2D1E10}" type="pres">
      <dgm:prSet presAssocID="{871C7490-5DD1-4238-8B92-E60C477951C2}" presName="txTwo" presStyleLbl="node2" presStyleIdx="2" presStyleCnt="3">
        <dgm:presLayoutVars>
          <dgm:chPref val="3"/>
        </dgm:presLayoutVars>
      </dgm:prSet>
      <dgm:spPr/>
    </dgm:pt>
    <dgm:pt modelId="{9D64ED73-5C0A-4E58-A9C1-54C3BB318CF5}" type="pres">
      <dgm:prSet presAssocID="{871C7490-5DD1-4238-8B92-E60C477951C2}" presName="parTransTwo" presStyleCnt="0"/>
      <dgm:spPr/>
    </dgm:pt>
    <dgm:pt modelId="{E208070D-D131-415C-8D70-D062C5E17F8D}" type="pres">
      <dgm:prSet presAssocID="{871C7490-5DD1-4238-8B92-E60C477951C2}" presName="horzTwo" presStyleCnt="0"/>
      <dgm:spPr/>
    </dgm:pt>
    <dgm:pt modelId="{9BA3D8A9-3A9D-4163-B08B-6B024005C72E}" type="pres">
      <dgm:prSet presAssocID="{497B097D-6B8E-4869-BD08-0D00FE06E3A0}" presName="vertThree" presStyleCnt="0"/>
      <dgm:spPr/>
    </dgm:pt>
    <dgm:pt modelId="{90FDE9DD-0208-4DEC-A839-81FF5FB09744}" type="pres">
      <dgm:prSet presAssocID="{497B097D-6B8E-4869-BD08-0D00FE06E3A0}" presName="txThree" presStyleLbl="node3" presStyleIdx="1" presStyleCnt="3">
        <dgm:presLayoutVars>
          <dgm:chPref val="3"/>
        </dgm:presLayoutVars>
      </dgm:prSet>
      <dgm:spPr/>
    </dgm:pt>
    <dgm:pt modelId="{7BECAB97-DC49-49E2-AD7B-6FEB22975F04}" type="pres">
      <dgm:prSet presAssocID="{497B097D-6B8E-4869-BD08-0D00FE06E3A0}" presName="parTransThree" presStyleCnt="0"/>
      <dgm:spPr/>
    </dgm:pt>
    <dgm:pt modelId="{C1D2F270-1D5A-421D-829B-ABAF0E3C5166}" type="pres">
      <dgm:prSet presAssocID="{497B097D-6B8E-4869-BD08-0D00FE06E3A0}" presName="horzThree" presStyleCnt="0"/>
      <dgm:spPr/>
    </dgm:pt>
    <dgm:pt modelId="{A627F2A0-C904-4253-98E4-CD2116E7080D}" type="pres">
      <dgm:prSet presAssocID="{1C14030B-B0B2-4D1B-83E9-83134716AD2C}" presName="vertFour" presStyleCnt="0">
        <dgm:presLayoutVars>
          <dgm:chPref val="3"/>
        </dgm:presLayoutVars>
      </dgm:prSet>
      <dgm:spPr/>
    </dgm:pt>
    <dgm:pt modelId="{3F86A60C-B9FB-4272-AF61-6F733876C5C9}" type="pres">
      <dgm:prSet presAssocID="{1C14030B-B0B2-4D1B-83E9-83134716AD2C}" presName="txFour" presStyleLbl="node4" presStyleIdx="0" presStyleCnt="2" custLinFactNeighborX="-605" custLinFactNeighborY="-1601">
        <dgm:presLayoutVars>
          <dgm:chPref val="3"/>
        </dgm:presLayoutVars>
      </dgm:prSet>
      <dgm:spPr/>
    </dgm:pt>
    <dgm:pt modelId="{BADEBF82-9299-481A-9C1B-BCEA211D1137}" type="pres">
      <dgm:prSet presAssocID="{1C14030B-B0B2-4D1B-83E9-83134716AD2C}" presName="horzFour" presStyleCnt="0"/>
      <dgm:spPr/>
    </dgm:pt>
    <dgm:pt modelId="{A7B79B0B-447D-475E-9871-51A5DF4244C6}" type="pres">
      <dgm:prSet presAssocID="{81A2349C-35C9-410F-B704-DC562076F13B}" presName="sibSpaceThree" presStyleCnt="0"/>
      <dgm:spPr/>
    </dgm:pt>
    <dgm:pt modelId="{201DD1D2-B80E-4ACF-857E-2EDA39366D82}" type="pres">
      <dgm:prSet presAssocID="{F0B67E17-4ACC-4F65-9510-310F078A4938}" presName="vertThree" presStyleCnt="0"/>
      <dgm:spPr/>
    </dgm:pt>
    <dgm:pt modelId="{A7804C12-46B5-40D8-B6D6-0C6994D6CC79}" type="pres">
      <dgm:prSet presAssocID="{F0B67E17-4ACC-4F65-9510-310F078A4938}" presName="txThree" presStyleLbl="node3" presStyleIdx="2" presStyleCnt="3">
        <dgm:presLayoutVars>
          <dgm:chPref val="3"/>
        </dgm:presLayoutVars>
      </dgm:prSet>
      <dgm:spPr/>
    </dgm:pt>
    <dgm:pt modelId="{5999BADB-9B9F-4E77-A8E9-4B328BA7BA48}" type="pres">
      <dgm:prSet presAssocID="{F0B67E17-4ACC-4F65-9510-310F078A4938}" presName="parTransThree" presStyleCnt="0"/>
      <dgm:spPr/>
    </dgm:pt>
    <dgm:pt modelId="{DE70EED2-BC0F-4028-9856-A24DF27D75DB}" type="pres">
      <dgm:prSet presAssocID="{F0B67E17-4ACC-4F65-9510-310F078A4938}" presName="horzThree" presStyleCnt="0"/>
      <dgm:spPr/>
    </dgm:pt>
    <dgm:pt modelId="{47A0489D-7186-4F60-929D-61AD96EE97BF}" type="pres">
      <dgm:prSet presAssocID="{3616DDD4-DA2C-40F5-A1A7-A21CDE9B6D7F}" presName="vertFour" presStyleCnt="0">
        <dgm:presLayoutVars>
          <dgm:chPref val="3"/>
        </dgm:presLayoutVars>
      </dgm:prSet>
      <dgm:spPr/>
    </dgm:pt>
    <dgm:pt modelId="{A4CCDC14-EEE5-47FF-B5A3-710DBDDE1E97}" type="pres">
      <dgm:prSet presAssocID="{3616DDD4-DA2C-40F5-A1A7-A21CDE9B6D7F}" presName="txFour" presStyleLbl="node4" presStyleIdx="1" presStyleCnt="2">
        <dgm:presLayoutVars>
          <dgm:chPref val="3"/>
        </dgm:presLayoutVars>
      </dgm:prSet>
      <dgm:spPr/>
    </dgm:pt>
    <dgm:pt modelId="{B90BA686-2C8B-4752-B26A-E0BC6D37517D}" type="pres">
      <dgm:prSet presAssocID="{3616DDD4-DA2C-40F5-A1A7-A21CDE9B6D7F}" presName="horzFour" presStyleCnt="0"/>
      <dgm:spPr/>
    </dgm:pt>
  </dgm:ptLst>
  <dgm:cxnLst>
    <dgm:cxn modelId="{C22FDC0A-8EF6-4441-8E05-8A870FDBDC1D}" srcId="{BC3FDB89-9643-4DE2-9901-05DDC145847B}" destId="{031B02D5-3EE1-45C5-8CCB-CF92A3D52DC3}" srcOrd="0" destOrd="0" parTransId="{AE9F8AA9-9386-4C4A-9728-832C472D636E}" sibTransId="{92731BC9-DA3A-4763-BEAB-2C7C7BEBF92D}"/>
    <dgm:cxn modelId="{EC6D032A-DE00-4660-9EB5-BAEBFBFDB055}" type="presOf" srcId="{341F7B30-06D3-4742-B0D1-93C615A87646}" destId="{3CF08F4E-5BA0-4D73-8930-1FBE5AC04C68}" srcOrd="0" destOrd="0" presId="urn:microsoft.com/office/officeart/2005/8/layout/hierarchy4"/>
    <dgm:cxn modelId="{BE52812C-E03F-4F9C-93C7-AC84D26DDCCE}" type="presOf" srcId="{1C14030B-B0B2-4D1B-83E9-83134716AD2C}" destId="{3F86A60C-B9FB-4272-AF61-6F733876C5C9}" srcOrd="0" destOrd="0" presId="urn:microsoft.com/office/officeart/2005/8/layout/hierarchy4"/>
    <dgm:cxn modelId="{B4F8C63C-9A9B-40EE-BA32-5B15AE361ECF}" type="presOf" srcId="{9A84392B-CC64-4643-B336-87EEDDC7D21A}" destId="{4B16CCE7-5AF0-4DE0-9804-B6A1A1188C60}" srcOrd="0" destOrd="0" presId="urn:microsoft.com/office/officeart/2005/8/layout/hierarchy4"/>
    <dgm:cxn modelId="{E0A16B62-0801-49B4-B70A-B09B161ECBF7}" srcId="{341F7B30-06D3-4742-B0D1-93C615A87646}" destId="{51030AE2-E7FC-421C-B880-B108020D0A4E}" srcOrd="0" destOrd="0" parTransId="{FA582A2D-92D5-4290-BD6A-5CE945C6B1E0}" sibTransId="{044FC236-CA49-4BE5-9D00-572E248C5BDC}"/>
    <dgm:cxn modelId="{31D69062-7CBC-4B69-973D-CD3DE2F29467}" type="presOf" srcId="{BC3FDB89-9643-4DE2-9901-05DDC145847B}" destId="{CD3DAAEF-CAD8-4B4A-8E63-C10475025CB3}" srcOrd="0" destOrd="0" presId="urn:microsoft.com/office/officeart/2005/8/layout/hierarchy4"/>
    <dgm:cxn modelId="{BB7A3B43-489E-4E3C-9D25-FA3317B5CDAF}" type="presOf" srcId="{3616DDD4-DA2C-40F5-A1A7-A21CDE9B6D7F}" destId="{A4CCDC14-EEE5-47FF-B5A3-710DBDDE1E97}" srcOrd="0" destOrd="0" presId="urn:microsoft.com/office/officeart/2005/8/layout/hierarchy4"/>
    <dgm:cxn modelId="{5A274F45-3A7E-490B-BBD4-BE85DA5F8E4A}" srcId="{871C7490-5DD1-4238-8B92-E60C477951C2}" destId="{497B097D-6B8E-4869-BD08-0D00FE06E3A0}" srcOrd="0" destOrd="0" parTransId="{DFB46DE6-FE15-4AC2-9B38-BECB77F5CBAD}" sibTransId="{81A2349C-35C9-410F-B704-DC562076F13B}"/>
    <dgm:cxn modelId="{7A30F46E-2336-4273-8377-11A8599E5A2E}" srcId="{9A84392B-CC64-4643-B336-87EEDDC7D21A}" destId="{BC3FDB89-9643-4DE2-9901-05DDC145847B}" srcOrd="0" destOrd="0" parTransId="{708C20E1-1CB1-4BBC-8A39-B3D8CFBEFDF7}" sibTransId="{032E66CF-4C9A-477A-A7C5-06EECA14FC37}"/>
    <dgm:cxn modelId="{52F07178-2FD1-4C7B-8961-F27304D70D50}" type="presOf" srcId="{F0B67E17-4ACC-4F65-9510-310F078A4938}" destId="{A7804C12-46B5-40D8-B6D6-0C6994D6CC79}" srcOrd="0" destOrd="0" presId="urn:microsoft.com/office/officeart/2005/8/layout/hierarchy4"/>
    <dgm:cxn modelId="{1AAC2A80-EA02-4091-8E56-E5DDE60639CC}" srcId="{871C7490-5DD1-4238-8B92-E60C477951C2}" destId="{F0B67E17-4ACC-4F65-9510-310F078A4938}" srcOrd="1" destOrd="0" parTransId="{FDC727A0-78E7-4436-83D0-5C74967B8496}" sibTransId="{A76B3596-4C74-404C-B9ED-1BAFA361F9E4}"/>
    <dgm:cxn modelId="{EA217D91-7294-4B12-8FE5-057C7340875C}" type="presOf" srcId="{031B02D5-3EE1-45C5-8CCB-CF92A3D52DC3}" destId="{724DABEE-D6CC-4FE4-B530-E065117F9D2F}" srcOrd="0" destOrd="0" presId="urn:microsoft.com/office/officeart/2005/8/layout/hierarchy4"/>
    <dgm:cxn modelId="{F97FC192-A7B4-45C1-A31C-279ECEA2CF6F}" srcId="{BC3FDB89-9643-4DE2-9901-05DDC145847B}" destId="{341F7B30-06D3-4742-B0D1-93C615A87646}" srcOrd="1" destOrd="0" parTransId="{07F66EBC-0BD3-4AA3-B7E7-92FFB952A690}" sibTransId="{41CD9DF7-DDA2-43A5-A1AD-EE1E3FAF71DE}"/>
    <dgm:cxn modelId="{21BF7D97-7238-4B99-B942-E2BAF85F61FD}" type="presOf" srcId="{51030AE2-E7FC-421C-B880-B108020D0A4E}" destId="{A953F122-B7A4-499C-B704-3662B87B05E3}" srcOrd="0" destOrd="0" presId="urn:microsoft.com/office/officeart/2005/8/layout/hierarchy4"/>
    <dgm:cxn modelId="{0401FB98-9F81-4AE1-A6A0-51147355D351}" srcId="{BC3FDB89-9643-4DE2-9901-05DDC145847B}" destId="{871C7490-5DD1-4238-8B92-E60C477951C2}" srcOrd="2" destOrd="0" parTransId="{24B68765-92BE-4895-85C7-B6B95484257B}" sibTransId="{0ECC7FA9-489C-463A-B1A5-12D001C1C227}"/>
    <dgm:cxn modelId="{429EFAA2-4B76-4613-A906-DE7DE4DAF3A2}" type="presOf" srcId="{497B097D-6B8E-4869-BD08-0D00FE06E3A0}" destId="{90FDE9DD-0208-4DEC-A839-81FF5FB09744}" srcOrd="0" destOrd="0" presId="urn:microsoft.com/office/officeart/2005/8/layout/hierarchy4"/>
    <dgm:cxn modelId="{9708EAD1-8F36-4A34-ADFC-61AC8C070360}" srcId="{497B097D-6B8E-4869-BD08-0D00FE06E3A0}" destId="{1C14030B-B0B2-4D1B-83E9-83134716AD2C}" srcOrd="0" destOrd="0" parTransId="{D6FF5607-C01D-43B2-8CA3-375CDFD26AE1}" sibTransId="{A70425D8-33E8-49F4-B0DB-2E11F215289B}"/>
    <dgm:cxn modelId="{F28459DA-26F5-4D73-BE0B-AD2D7A5C4544}" srcId="{F0B67E17-4ACC-4F65-9510-310F078A4938}" destId="{3616DDD4-DA2C-40F5-A1A7-A21CDE9B6D7F}" srcOrd="0" destOrd="0" parTransId="{4320BEC1-6AFA-4338-80DD-1345D49BCB9C}" sibTransId="{E0FD4498-A434-4EB3-9D68-40BF8793D35B}"/>
    <dgm:cxn modelId="{33C4ADF7-C687-4B3F-A3A1-A7536B0F98D9}" type="presOf" srcId="{871C7490-5DD1-4238-8B92-E60C477951C2}" destId="{FD9EA25C-A75A-40B5-97D0-2514AB2D1E10}" srcOrd="0" destOrd="0" presId="urn:microsoft.com/office/officeart/2005/8/layout/hierarchy4"/>
    <dgm:cxn modelId="{E562CC1A-AE95-40B3-8294-62ABABC3CC57}" type="presParOf" srcId="{4B16CCE7-5AF0-4DE0-9804-B6A1A1188C60}" destId="{26C0B370-EB24-4688-BA04-9EB41D265354}" srcOrd="0" destOrd="0" presId="urn:microsoft.com/office/officeart/2005/8/layout/hierarchy4"/>
    <dgm:cxn modelId="{C15C51A8-A502-49CF-A92E-30ED874618A2}" type="presParOf" srcId="{26C0B370-EB24-4688-BA04-9EB41D265354}" destId="{CD3DAAEF-CAD8-4B4A-8E63-C10475025CB3}" srcOrd="0" destOrd="0" presId="urn:microsoft.com/office/officeart/2005/8/layout/hierarchy4"/>
    <dgm:cxn modelId="{30AE5C3A-39F1-433B-B5EE-DC3396AA6F5E}" type="presParOf" srcId="{26C0B370-EB24-4688-BA04-9EB41D265354}" destId="{72E0DDBA-DC02-40C3-8FCF-55C237BA16E1}" srcOrd="1" destOrd="0" presId="urn:microsoft.com/office/officeart/2005/8/layout/hierarchy4"/>
    <dgm:cxn modelId="{AB489E2B-BE30-4C23-91A0-A7C827A2C6C9}" type="presParOf" srcId="{26C0B370-EB24-4688-BA04-9EB41D265354}" destId="{5E05B647-DC20-4776-9684-726B8DE616FB}" srcOrd="2" destOrd="0" presId="urn:microsoft.com/office/officeart/2005/8/layout/hierarchy4"/>
    <dgm:cxn modelId="{6232853A-7973-4F90-B9E2-D5BBB99FFB77}" type="presParOf" srcId="{5E05B647-DC20-4776-9684-726B8DE616FB}" destId="{96724607-E6E2-4713-9F8E-ABAFB96E299F}" srcOrd="0" destOrd="0" presId="urn:microsoft.com/office/officeart/2005/8/layout/hierarchy4"/>
    <dgm:cxn modelId="{0B214D01-CFB9-4F6D-85A3-6F284A46A917}" type="presParOf" srcId="{96724607-E6E2-4713-9F8E-ABAFB96E299F}" destId="{724DABEE-D6CC-4FE4-B530-E065117F9D2F}" srcOrd="0" destOrd="0" presId="urn:microsoft.com/office/officeart/2005/8/layout/hierarchy4"/>
    <dgm:cxn modelId="{86F82EC8-AC63-4C3E-A5A9-B6FF1346BED3}" type="presParOf" srcId="{96724607-E6E2-4713-9F8E-ABAFB96E299F}" destId="{8DA85FA9-332F-43D4-B44B-42BED62CBAC2}" srcOrd="1" destOrd="0" presId="urn:microsoft.com/office/officeart/2005/8/layout/hierarchy4"/>
    <dgm:cxn modelId="{939B751B-54DD-4B4E-8848-13649A6540E3}" type="presParOf" srcId="{5E05B647-DC20-4776-9684-726B8DE616FB}" destId="{72EE615B-04F0-463B-BB81-B676A3560DB7}" srcOrd="1" destOrd="0" presId="urn:microsoft.com/office/officeart/2005/8/layout/hierarchy4"/>
    <dgm:cxn modelId="{0EC10147-DC4C-4511-BDED-7D70010CB063}" type="presParOf" srcId="{5E05B647-DC20-4776-9684-726B8DE616FB}" destId="{11AEE2A6-86CA-4318-A423-8D05BC1066CD}" srcOrd="2" destOrd="0" presId="urn:microsoft.com/office/officeart/2005/8/layout/hierarchy4"/>
    <dgm:cxn modelId="{FE6BD6D0-E44B-4611-819F-2603829FD635}" type="presParOf" srcId="{11AEE2A6-86CA-4318-A423-8D05BC1066CD}" destId="{3CF08F4E-5BA0-4D73-8930-1FBE5AC04C68}" srcOrd="0" destOrd="0" presId="urn:microsoft.com/office/officeart/2005/8/layout/hierarchy4"/>
    <dgm:cxn modelId="{B8F82921-35EE-46BB-A321-9E97B92C6EE3}" type="presParOf" srcId="{11AEE2A6-86CA-4318-A423-8D05BC1066CD}" destId="{7D87CAA5-5AE6-469F-A77A-B4D681707C9C}" srcOrd="1" destOrd="0" presId="urn:microsoft.com/office/officeart/2005/8/layout/hierarchy4"/>
    <dgm:cxn modelId="{0D46A227-68BE-4998-84EE-E3FCAB99C6DE}" type="presParOf" srcId="{11AEE2A6-86CA-4318-A423-8D05BC1066CD}" destId="{4737F039-1B0E-4A84-86C0-85F20AB62A2A}" srcOrd="2" destOrd="0" presId="urn:microsoft.com/office/officeart/2005/8/layout/hierarchy4"/>
    <dgm:cxn modelId="{2708E99F-65E1-47C2-B8BF-C4C91047A5F0}" type="presParOf" srcId="{4737F039-1B0E-4A84-86C0-85F20AB62A2A}" destId="{843585BE-23A9-40D0-BE99-AC2AD2FED7BB}" srcOrd="0" destOrd="0" presId="urn:microsoft.com/office/officeart/2005/8/layout/hierarchy4"/>
    <dgm:cxn modelId="{E571626B-0562-4C87-B07B-356CA8661A77}" type="presParOf" srcId="{843585BE-23A9-40D0-BE99-AC2AD2FED7BB}" destId="{A953F122-B7A4-499C-B704-3662B87B05E3}" srcOrd="0" destOrd="0" presId="urn:microsoft.com/office/officeart/2005/8/layout/hierarchy4"/>
    <dgm:cxn modelId="{68FF9A0F-DFD1-4F7A-AB28-F917645DAA5E}" type="presParOf" srcId="{843585BE-23A9-40D0-BE99-AC2AD2FED7BB}" destId="{74DDEEF9-83F8-4B71-98D1-A949A172C2E1}" srcOrd="1" destOrd="0" presId="urn:microsoft.com/office/officeart/2005/8/layout/hierarchy4"/>
    <dgm:cxn modelId="{539C33AE-33A3-4D21-A071-92CEEC22EB18}" type="presParOf" srcId="{5E05B647-DC20-4776-9684-726B8DE616FB}" destId="{49333520-73CD-4CBB-81B1-8A2C0F846B7B}" srcOrd="3" destOrd="0" presId="urn:microsoft.com/office/officeart/2005/8/layout/hierarchy4"/>
    <dgm:cxn modelId="{00505726-5B6A-4193-BDE1-957136EEE0E0}" type="presParOf" srcId="{5E05B647-DC20-4776-9684-726B8DE616FB}" destId="{0DFAAF1C-746F-42D3-9E36-4AE61303B032}" srcOrd="4" destOrd="0" presId="urn:microsoft.com/office/officeart/2005/8/layout/hierarchy4"/>
    <dgm:cxn modelId="{A93AD166-D229-4F1F-B4ED-39F2143829FD}" type="presParOf" srcId="{0DFAAF1C-746F-42D3-9E36-4AE61303B032}" destId="{FD9EA25C-A75A-40B5-97D0-2514AB2D1E10}" srcOrd="0" destOrd="0" presId="urn:microsoft.com/office/officeart/2005/8/layout/hierarchy4"/>
    <dgm:cxn modelId="{B3C3DB44-0127-4F0F-BF3F-A4E5A21615B6}" type="presParOf" srcId="{0DFAAF1C-746F-42D3-9E36-4AE61303B032}" destId="{9D64ED73-5C0A-4E58-A9C1-54C3BB318CF5}" srcOrd="1" destOrd="0" presId="urn:microsoft.com/office/officeart/2005/8/layout/hierarchy4"/>
    <dgm:cxn modelId="{90C490C5-FCCA-453A-AD83-25A6ABFED690}" type="presParOf" srcId="{0DFAAF1C-746F-42D3-9E36-4AE61303B032}" destId="{E208070D-D131-415C-8D70-D062C5E17F8D}" srcOrd="2" destOrd="0" presId="urn:microsoft.com/office/officeart/2005/8/layout/hierarchy4"/>
    <dgm:cxn modelId="{808CB106-814E-45A2-8B28-1647109694BA}" type="presParOf" srcId="{E208070D-D131-415C-8D70-D062C5E17F8D}" destId="{9BA3D8A9-3A9D-4163-B08B-6B024005C72E}" srcOrd="0" destOrd="0" presId="urn:microsoft.com/office/officeart/2005/8/layout/hierarchy4"/>
    <dgm:cxn modelId="{868A750F-993A-4B80-93BE-19C8B7529389}" type="presParOf" srcId="{9BA3D8A9-3A9D-4163-B08B-6B024005C72E}" destId="{90FDE9DD-0208-4DEC-A839-81FF5FB09744}" srcOrd="0" destOrd="0" presId="urn:microsoft.com/office/officeart/2005/8/layout/hierarchy4"/>
    <dgm:cxn modelId="{27F1F26C-304A-4B7F-93AE-6A106664BA36}" type="presParOf" srcId="{9BA3D8A9-3A9D-4163-B08B-6B024005C72E}" destId="{7BECAB97-DC49-49E2-AD7B-6FEB22975F04}" srcOrd="1" destOrd="0" presId="urn:microsoft.com/office/officeart/2005/8/layout/hierarchy4"/>
    <dgm:cxn modelId="{2093E403-9587-48C1-BA4D-1CA4C19AB8E7}" type="presParOf" srcId="{9BA3D8A9-3A9D-4163-B08B-6B024005C72E}" destId="{C1D2F270-1D5A-421D-829B-ABAF0E3C5166}" srcOrd="2" destOrd="0" presId="urn:microsoft.com/office/officeart/2005/8/layout/hierarchy4"/>
    <dgm:cxn modelId="{55E7BD17-552B-4883-8815-2A7382A9CBD6}" type="presParOf" srcId="{C1D2F270-1D5A-421D-829B-ABAF0E3C5166}" destId="{A627F2A0-C904-4253-98E4-CD2116E7080D}" srcOrd="0" destOrd="0" presId="urn:microsoft.com/office/officeart/2005/8/layout/hierarchy4"/>
    <dgm:cxn modelId="{B5A09186-3B5B-41E5-B4D4-3E85ACAA5B3F}" type="presParOf" srcId="{A627F2A0-C904-4253-98E4-CD2116E7080D}" destId="{3F86A60C-B9FB-4272-AF61-6F733876C5C9}" srcOrd="0" destOrd="0" presId="urn:microsoft.com/office/officeart/2005/8/layout/hierarchy4"/>
    <dgm:cxn modelId="{D0A7846A-E70E-4418-B164-AAD5A47A75E2}" type="presParOf" srcId="{A627F2A0-C904-4253-98E4-CD2116E7080D}" destId="{BADEBF82-9299-481A-9C1B-BCEA211D1137}" srcOrd="1" destOrd="0" presId="urn:microsoft.com/office/officeart/2005/8/layout/hierarchy4"/>
    <dgm:cxn modelId="{337C9DCF-C49D-43F3-B65F-CD2F8EDF358E}" type="presParOf" srcId="{E208070D-D131-415C-8D70-D062C5E17F8D}" destId="{A7B79B0B-447D-475E-9871-51A5DF4244C6}" srcOrd="1" destOrd="0" presId="urn:microsoft.com/office/officeart/2005/8/layout/hierarchy4"/>
    <dgm:cxn modelId="{4C20D857-9F4D-450D-B84A-1EE6F9ACE22E}" type="presParOf" srcId="{E208070D-D131-415C-8D70-D062C5E17F8D}" destId="{201DD1D2-B80E-4ACF-857E-2EDA39366D82}" srcOrd="2" destOrd="0" presId="urn:microsoft.com/office/officeart/2005/8/layout/hierarchy4"/>
    <dgm:cxn modelId="{ED0E2C4D-4E1D-4ECB-8557-B6F74B78D551}" type="presParOf" srcId="{201DD1D2-B80E-4ACF-857E-2EDA39366D82}" destId="{A7804C12-46B5-40D8-B6D6-0C6994D6CC79}" srcOrd="0" destOrd="0" presId="urn:microsoft.com/office/officeart/2005/8/layout/hierarchy4"/>
    <dgm:cxn modelId="{90870801-BE3B-4700-8E05-4832B6D3DE6D}" type="presParOf" srcId="{201DD1D2-B80E-4ACF-857E-2EDA39366D82}" destId="{5999BADB-9B9F-4E77-A8E9-4B328BA7BA48}" srcOrd="1" destOrd="0" presId="urn:microsoft.com/office/officeart/2005/8/layout/hierarchy4"/>
    <dgm:cxn modelId="{A014CD18-CB59-47E8-B251-B1BCDC2CAD1D}" type="presParOf" srcId="{201DD1D2-B80E-4ACF-857E-2EDA39366D82}" destId="{DE70EED2-BC0F-4028-9856-A24DF27D75DB}" srcOrd="2" destOrd="0" presId="urn:microsoft.com/office/officeart/2005/8/layout/hierarchy4"/>
    <dgm:cxn modelId="{15742DC8-18B4-49FB-B413-C3CDCBF8A307}" type="presParOf" srcId="{DE70EED2-BC0F-4028-9856-A24DF27D75DB}" destId="{47A0489D-7186-4F60-929D-61AD96EE97BF}" srcOrd="0" destOrd="0" presId="urn:microsoft.com/office/officeart/2005/8/layout/hierarchy4"/>
    <dgm:cxn modelId="{2862DE31-F79E-47F4-8EC1-4F8F0C9B59A5}" type="presParOf" srcId="{47A0489D-7186-4F60-929D-61AD96EE97BF}" destId="{A4CCDC14-EEE5-47FF-B5A3-710DBDDE1E97}" srcOrd="0" destOrd="0" presId="urn:microsoft.com/office/officeart/2005/8/layout/hierarchy4"/>
    <dgm:cxn modelId="{C593CACF-595E-423F-96DC-9DD605753802}" type="presParOf" srcId="{47A0489D-7186-4F60-929D-61AD96EE97BF}" destId="{B90BA686-2C8B-4752-B26A-E0BC6D37517D}" srcOrd="1" destOrd="0" presId="urn:microsoft.com/office/officeart/2005/8/layout/hierarchy4"/>
  </dgm:cxnLst>
  <dgm:bg/>
  <dgm:whole/>
  <dgm:extLst>
    <a:ext uri="http://schemas.microsoft.com/office/drawing/2008/diagram">
      <dsp:dataModelExt relId="rId7" minVer="http://schemas.openxmlformats.org/drawingml/2006/diagram"/>
    </a:ext>
  </dgm:extLst>
</dgm:dataModel>
</file>

<file path=ppt/diagrams/data3.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F54C4FA8-342C-4F6C-8B32-5269EAC4862A}" type="doc">
      <dgm:prSet loTypeId="urn:microsoft.com/office/officeart/2005/8/layout/hierarchy1#1" loCatId="hierarchy" qsTypeId="urn:microsoft.com/office/officeart/2005/8/quickstyle/simple1" qsCatId="simple" csTypeId="urn:microsoft.com/office/officeart/2005/8/colors/accent1_2" csCatId="accent1" phldr="true"/>
      <dgm:spPr/>
      <dgm:t>
        <a:bodyPr/>
        <a:lstStyle/>
        <a:p>
          <a:endParaRPr lang="cs-CZ"/>
        </a:p>
      </dgm:t>
    </dgm:pt>
    <dgm:pt modelId="{2FD16077-F533-4583-9492-CD4DD20DF173}">
      <dgm:prSet phldrT="[Text]"/>
      <dgm:spPr/>
      <dgm:t>
        <a:bodyPr/>
        <a:lstStyle/>
        <a:p>
          <a:r>
            <a:rPr lang="cs-CZ" dirty="false"/>
            <a:t>změna</a:t>
          </a:r>
        </a:p>
      </dgm:t>
    </dgm:pt>
    <dgm:pt modelId="{C59A9944-805A-4D2D-B3E2-95264FE5FAB2}" type="parTrans" cxnId="{88A622D1-DCC6-48A3-BA3F-6ADE4EEBED28}">
      <dgm:prSet/>
      <dgm:spPr/>
      <dgm:t>
        <a:bodyPr/>
        <a:lstStyle/>
        <a:p>
          <a:endParaRPr lang="cs-CZ"/>
        </a:p>
      </dgm:t>
    </dgm:pt>
    <dgm:pt modelId="{D7619BB3-8B7D-4E5D-B493-9BE3947239D1}" type="sibTrans" cxnId="{88A622D1-DCC6-48A3-BA3F-6ADE4EEBED28}">
      <dgm:prSet/>
      <dgm:spPr/>
      <dgm:t>
        <a:bodyPr/>
        <a:lstStyle/>
        <a:p>
          <a:endParaRPr lang="cs-CZ"/>
        </a:p>
      </dgm:t>
    </dgm:pt>
    <dgm:pt modelId="{272B1AEC-B744-4D24-91CA-5F5075C3AA26}">
      <dgm:prSet phldrT="[Text]"/>
      <dgm:spPr/>
      <dgm:t>
        <a:bodyPr/>
        <a:lstStyle/>
        <a:p>
          <a:r>
            <a:rPr lang="cs-CZ" dirty="false"/>
            <a:t>nepodstatná</a:t>
          </a:r>
        </a:p>
      </dgm:t>
    </dgm:pt>
    <dgm:pt modelId="{4C2052B0-EC9D-4080-92FB-F04679AB4877}" type="parTrans" cxnId="{598FA02F-17E1-4632-B95B-06273EFBCE9F}">
      <dgm:prSet/>
      <dgm:spPr/>
      <dgm:t>
        <a:bodyPr/>
        <a:lstStyle/>
        <a:p>
          <a:endParaRPr lang="cs-CZ"/>
        </a:p>
      </dgm:t>
    </dgm:pt>
    <dgm:pt modelId="{4E90C29A-10FF-4399-B959-B450FA8C554E}" type="sibTrans" cxnId="{598FA02F-17E1-4632-B95B-06273EFBCE9F}">
      <dgm:prSet/>
      <dgm:spPr/>
      <dgm:t>
        <a:bodyPr/>
        <a:lstStyle/>
        <a:p>
          <a:endParaRPr lang="cs-CZ"/>
        </a:p>
      </dgm:t>
    </dgm:pt>
    <dgm:pt modelId="{7E93F150-708D-4ED4-9BE1-A85D439DB5B0}">
      <dgm:prSet phldrT="[Text]"/>
      <dgm:spPr/>
      <dgm:t>
        <a:bodyPr/>
        <a:lstStyle/>
        <a:p>
          <a:r>
            <a:rPr lang="cs-CZ" dirty="false"/>
            <a:t>neprodlené oznámení</a:t>
          </a:r>
        </a:p>
      </dgm:t>
    </dgm:pt>
    <dgm:pt modelId="{7C6B14B1-C039-4B52-8102-30CCC5EADA91}" type="parTrans" cxnId="{77C932B1-EFBA-48C4-9410-A09D6D9B9EC4}">
      <dgm:prSet/>
      <dgm:spPr/>
      <dgm:t>
        <a:bodyPr/>
        <a:lstStyle/>
        <a:p>
          <a:endParaRPr lang="cs-CZ"/>
        </a:p>
      </dgm:t>
    </dgm:pt>
    <dgm:pt modelId="{16CBEB82-0BE2-475C-A6C1-05E356A74C50}" type="sibTrans" cxnId="{77C932B1-EFBA-48C4-9410-A09D6D9B9EC4}">
      <dgm:prSet/>
      <dgm:spPr/>
      <dgm:t>
        <a:bodyPr/>
        <a:lstStyle/>
        <a:p>
          <a:endParaRPr lang="cs-CZ"/>
        </a:p>
      </dgm:t>
    </dgm:pt>
    <dgm:pt modelId="{2CFE6007-14A7-4916-8479-6BA275507795}">
      <dgm:prSet phldrT="[Text]"/>
      <dgm:spPr/>
      <dgm:t>
        <a:bodyPr/>
        <a:lstStyle/>
        <a:p>
          <a:r>
            <a:rPr lang="cs-CZ" dirty="false"/>
            <a:t>oznámení spolu se </a:t>
          </a:r>
          <a:r>
            <a:rPr lang="cs-CZ" dirty="false" err="true"/>
            <a:t>ZoR</a:t>
          </a:r>
          <a:endParaRPr lang="cs-CZ" dirty="false"/>
        </a:p>
      </dgm:t>
    </dgm:pt>
    <dgm:pt modelId="{6A2D7788-4233-475D-BABC-A420A9953AFD}" type="parTrans" cxnId="{64A7CFFF-D357-433B-860F-6F014BF1D45C}">
      <dgm:prSet/>
      <dgm:spPr/>
      <dgm:t>
        <a:bodyPr/>
        <a:lstStyle/>
        <a:p>
          <a:endParaRPr lang="cs-CZ"/>
        </a:p>
      </dgm:t>
    </dgm:pt>
    <dgm:pt modelId="{2C40770A-9FED-4CA5-9D02-FACBDA602F18}" type="sibTrans" cxnId="{64A7CFFF-D357-433B-860F-6F014BF1D45C}">
      <dgm:prSet/>
      <dgm:spPr/>
      <dgm:t>
        <a:bodyPr/>
        <a:lstStyle/>
        <a:p>
          <a:endParaRPr lang="cs-CZ"/>
        </a:p>
      </dgm:t>
    </dgm:pt>
    <dgm:pt modelId="{F6999510-03DF-4CBF-8D6A-6734196CABA4}">
      <dgm:prSet phldrT="[Text]"/>
      <dgm:spPr/>
      <dgm:t>
        <a:bodyPr/>
        <a:lstStyle/>
        <a:p>
          <a:r>
            <a:rPr lang="cs-CZ" dirty="false"/>
            <a:t>podstatná</a:t>
          </a:r>
        </a:p>
      </dgm:t>
    </dgm:pt>
    <dgm:pt modelId="{B6F5A02B-9C19-4FA2-8435-8477A804C8DF}" type="parTrans" cxnId="{07F5ED7B-9461-4B80-A9A9-74B82A5E9F9E}">
      <dgm:prSet/>
      <dgm:spPr/>
      <dgm:t>
        <a:bodyPr/>
        <a:lstStyle/>
        <a:p>
          <a:endParaRPr lang="cs-CZ"/>
        </a:p>
      </dgm:t>
    </dgm:pt>
    <dgm:pt modelId="{C1119B84-1EE9-4CBE-89DD-C3745DD18523}" type="sibTrans" cxnId="{07F5ED7B-9461-4B80-A9A9-74B82A5E9F9E}">
      <dgm:prSet/>
      <dgm:spPr/>
      <dgm:t>
        <a:bodyPr/>
        <a:lstStyle/>
        <a:p>
          <a:endParaRPr lang="cs-CZ"/>
        </a:p>
      </dgm:t>
    </dgm:pt>
    <dgm:pt modelId="{DB02CAE2-113E-4E3E-804E-BD56FB17AFA0}">
      <dgm:prSet phldrT="[Text]"/>
      <dgm:spPr/>
      <dgm:t>
        <a:bodyPr/>
        <a:lstStyle/>
        <a:p>
          <a:r>
            <a:rPr lang="cs-CZ" dirty="false"/>
            <a:t>vyžaduje změnu PA</a:t>
          </a:r>
        </a:p>
      </dgm:t>
    </dgm:pt>
    <dgm:pt modelId="{4A3C598F-762A-48A9-ACF3-3CF4A87F7E80}" type="parTrans" cxnId="{39574F7E-D059-402D-8A23-06E3F3AE8DC5}">
      <dgm:prSet/>
      <dgm:spPr/>
      <dgm:t>
        <a:bodyPr/>
        <a:lstStyle/>
        <a:p>
          <a:endParaRPr lang="cs-CZ"/>
        </a:p>
      </dgm:t>
    </dgm:pt>
    <dgm:pt modelId="{1CB45C44-C763-4269-9406-1F4F8F1D77DC}" type="sibTrans" cxnId="{39574F7E-D059-402D-8A23-06E3F3AE8DC5}">
      <dgm:prSet/>
      <dgm:spPr/>
      <dgm:t>
        <a:bodyPr/>
        <a:lstStyle/>
        <a:p>
          <a:endParaRPr lang="cs-CZ"/>
        </a:p>
      </dgm:t>
    </dgm:pt>
    <dgm:pt modelId="{9B77E21C-6561-4FD3-ABFD-0198F99C3E4F}">
      <dgm:prSet phldrT="[Text]"/>
      <dgm:spPr/>
      <dgm:t>
        <a:bodyPr/>
        <a:lstStyle/>
        <a:p>
          <a:r>
            <a:rPr lang="cs-CZ" dirty="false"/>
            <a:t>oznámení nejpozději 10 dní před </a:t>
          </a:r>
          <a:r>
            <a:rPr lang="cs-CZ" dirty="false" err="true"/>
            <a:t>ZoR</a:t>
          </a:r>
          <a:endParaRPr lang="cs-CZ" dirty="false"/>
        </a:p>
      </dgm:t>
    </dgm:pt>
    <dgm:pt modelId="{0F1907CA-5FFB-4FE0-80D4-3ECFE1BCCE28}" type="parTrans" cxnId="{8B6F634F-A62E-48CD-8DEE-6A482D3928E5}">
      <dgm:prSet/>
      <dgm:spPr/>
      <dgm:t>
        <a:bodyPr/>
        <a:lstStyle/>
        <a:p>
          <a:endParaRPr lang="cs-CZ"/>
        </a:p>
      </dgm:t>
    </dgm:pt>
    <dgm:pt modelId="{3EA3EF80-BFB4-42AC-8864-A7391927F4AD}" type="sibTrans" cxnId="{8B6F634F-A62E-48CD-8DEE-6A482D3928E5}">
      <dgm:prSet/>
      <dgm:spPr/>
      <dgm:t>
        <a:bodyPr/>
        <a:lstStyle/>
        <a:p>
          <a:endParaRPr lang="cs-CZ"/>
        </a:p>
      </dgm:t>
    </dgm:pt>
    <dgm:pt modelId="{67B26093-2354-498D-84BF-ABE5CA5E2190}">
      <dgm:prSet phldrT="[Text]"/>
      <dgm:spPr/>
      <dgm:t>
        <a:bodyPr/>
        <a:lstStyle/>
        <a:p>
          <a:r>
            <a:rPr lang="cs-CZ" dirty="false"/>
            <a:t>nevyžaduje změnu PA</a:t>
          </a:r>
        </a:p>
      </dgm:t>
    </dgm:pt>
    <dgm:pt modelId="{2B5D929B-BC9F-4A17-BD8B-B8413E846752}" type="parTrans" cxnId="{3C710E28-97ED-4907-92B4-94120B4D7850}">
      <dgm:prSet/>
      <dgm:spPr/>
      <dgm:t>
        <a:bodyPr/>
        <a:lstStyle/>
        <a:p>
          <a:endParaRPr lang="cs-CZ"/>
        </a:p>
      </dgm:t>
    </dgm:pt>
    <dgm:pt modelId="{7BFE07D3-9997-4041-9E0B-0A82B525CB33}" type="sibTrans" cxnId="{3C710E28-97ED-4907-92B4-94120B4D7850}">
      <dgm:prSet/>
      <dgm:spPr/>
      <dgm:t>
        <a:bodyPr/>
        <a:lstStyle/>
        <a:p>
          <a:endParaRPr lang="cs-CZ"/>
        </a:p>
      </dgm:t>
    </dgm:pt>
    <dgm:pt modelId="{5D183DE9-47F8-4268-AE80-44F04879DFDA}" type="pres">
      <dgm:prSet presAssocID="{F54C4FA8-342C-4F6C-8B32-5269EAC4862A}" presName="hierChild1" presStyleCnt="0">
        <dgm:presLayoutVars>
          <dgm:chPref val="1"/>
          <dgm:dir/>
          <dgm:animOne val="branch"/>
          <dgm:animLvl val="lvl"/>
          <dgm:resizeHandles/>
        </dgm:presLayoutVars>
      </dgm:prSet>
      <dgm:spPr/>
    </dgm:pt>
    <dgm:pt modelId="{4681159A-6421-49EC-9DE8-E10804FCCA8C}" type="pres">
      <dgm:prSet presAssocID="{2FD16077-F533-4583-9492-CD4DD20DF173}" presName="hierRoot1" presStyleCnt="0"/>
      <dgm:spPr/>
    </dgm:pt>
    <dgm:pt modelId="{7C220B6C-69E1-4856-9305-82E223C1A406}" type="pres">
      <dgm:prSet presAssocID="{2FD16077-F533-4583-9492-CD4DD20DF173}" presName="composite" presStyleCnt="0"/>
      <dgm:spPr/>
    </dgm:pt>
    <dgm:pt modelId="{8145F1FC-9A84-453C-A254-8C41806FB2EA}" type="pres">
      <dgm:prSet presAssocID="{2FD16077-F533-4583-9492-CD4DD20DF173}" presName="background" presStyleLbl="node0" presStyleIdx="0" presStyleCnt="1"/>
      <dgm:spPr/>
    </dgm:pt>
    <dgm:pt modelId="{6B1EF571-7AE7-4E46-89CC-F4B5459F9FAA}" type="pres">
      <dgm:prSet presAssocID="{2FD16077-F533-4583-9492-CD4DD20DF173}" presName="text" presStyleLbl="fgAcc0" presStyleIdx="0" presStyleCnt="1">
        <dgm:presLayoutVars>
          <dgm:chPref val="3"/>
        </dgm:presLayoutVars>
      </dgm:prSet>
      <dgm:spPr/>
    </dgm:pt>
    <dgm:pt modelId="{DAD20EC4-BC7E-4BBE-A043-5F1122079EE0}" type="pres">
      <dgm:prSet presAssocID="{2FD16077-F533-4583-9492-CD4DD20DF173}" presName="hierChild2" presStyleCnt="0"/>
      <dgm:spPr/>
    </dgm:pt>
    <dgm:pt modelId="{0522B667-0D20-4011-99F8-74CAC78DDCF0}" type="pres">
      <dgm:prSet presAssocID="{4C2052B0-EC9D-4080-92FB-F04679AB4877}" presName="Name10" presStyleLbl="parChTrans1D2" presStyleIdx="0" presStyleCnt="2"/>
      <dgm:spPr/>
    </dgm:pt>
    <dgm:pt modelId="{FC3DCAEC-5C04-4905-8332-DA82E3C02C43}" type="pres">
      <dgm:prSet presAssocID="{272B1AEC-B744-4D24-91CA-5F5075C3AA26}" presName="hierRoot2" presStyleCnt="0"/>
      <dgm:spPr/>
    </dgm:pt>
    <dgm:pt modelId="{8B3A694F-BED7-4DD9-A38D-A177DC26C36F}" type="pres">
      <dgm:prSet presAssocID="{272B1AEC-B744-4D24-91CA-5F5075C3AA26}" presName="composite2" presStyleCnt="0"/>
      <dgm:spPr/>
    </dgm:pt>
    <dgm:pt modelId="{455635BB-0ED8-427C-ADE9-FD6E4E31BCD0}" type="pres">
      <dgm:prSet presAssocID="{272B1AEC-B744-4D24-91CA-5F5075C3AA26}" presName="background2" presStyleLbl="node2" presStyleIdx="0" presStyleCnt="2"/>
      <dgm:spPr/>
    </dgm:pt>
    <dgm:pt modelId="{E825839F-234D-4A90-B2B1-13F4A35F0BF0}" type="pres">
      <dgm:prSet presAssocID="{272B1AEC-B744-4D24-91CA-5F5075C3AA26}" presName="text2" presStyleLbl="fgAcc2" presStyleIdx="0" presStyleCnt="2">
        <dgm:presLayoutVars>
          <dgm:chPref val="3"/>
        </dgm:presLayoutVars>
      </dgm:prSet>
      <dgm:spPr/>
    </dgm:pt>
    <dgm:pt modelId="{C5563EB9-F734-4C87-86C9-C87AB0C208FB}" type="pres">
      <dgm:prSet presAssocID="{272B1AEC-B744-4D24-91CA-5F5075C3AA26}" presName="hierChild3" presStyleCnt="0"/>
      <dgm:spPr/>
    </dgm:pt>
    <dgm:pt modelId="{180E0A72-109B-40F2-A9ED-06866C6B47FD}" type="pres">
      <dgm:prSet presAssocID="{7C6B14B1-C039-4B52-8102-30CCC5EADA91}" presName="Name17" presStyleLbl="parChTrans1D3" presStyleIdx="0" presStyleCnt="5"/>
      <dgm:spPr/>
    </dgm:pt>
    <dgm:pt modelId="{0D840909-76E8-4C20-AAE6-2031C00752EB}" type="pres">
      <dgm:prSet presAssocID="{7E93F150-708D-4ED4-9BE1-A85D439DB5B0}" presName="hierRoot3" presStyleCnt="0"/>
      <dgm:spPr/>
    </dgm:pt>
    <dgm:pt modelId="{8E393715-2238-438D-80E5-41A846D03158}" type="pres">
      <dgm:prSet presAssocID="{7E93F150-708D-4ED4-9BE1-A85D439DB5B0}" presName="composite3" presStyleCnt="0"/>
      <dgm:spPr/>
    </dgm:pt>
    <dgm:pt modelId="{BFFA7DAC-A963-495C-98A2-5E3D87050E5D}" type="pres">
      <dgm:prSet presAssocID="{7E93F150-708D-4ED4-9BE1-A85D439DB5B0}" presName="background3" presStyleLbl="node3" presStyleIdx="0" presStyleCnt="5"/>
      <dgm:spPr/>
    </dgm:pt>
    <dgm:pt modelId="{EFBF7F63-5B39-4287-B99F-1552ECBDF06D}" type="pres">
      <dgm:prSet presAssocID="{7E93F150-708D-4ED4-9BE1-A85D439DB5B0}" presName="text3" presStyleLbl="fgAcc3" presStyleIdx="0" presStyleCnt="5">
        <dgm:presLayoutVars>
          <dgm:chPref val="3"/>
        </dgm:presLayoutVars>
      </dgm:prSet>
      <dgm:spPr/>
    </dgm:pt>
    <dgm:pt modelId="{090C26A3-E992-4117-B886-54F0885638FA}" type="pres">
      <dgm:prSet presAssocID="{7E93F150-708D-4ED4-9BE1-A85D439DB5B0}" presName="hierChild4" presStyleCnt="0"/>
      <dgm:spPr/>
    </dgm:pt>
    <dgm:pt modelId="{78BF9682-62AA-4C2B-A0A5-639EC494FF46}" type="pres">
      <dgm:prSet presAssocID="{0F1907CA-5FFB-4FE0-80D4-3ECFE1BCCE28}" presName="Name17" presStyleLbl="parChTrans1D3" presStyleIdx="1" presStyleCnt="5"/>
      <dgm:spPr/>
    </dgm:pt>
    <dgm:pt modelId="{232F29C6-917B-44E4-A006-42B87859FF08}" type="pres">
      <dgm:prSet presAssocID="{9B77E21C-6561-4FD3-ABFD-0198F99C3E4F}" presName="hierRoot3" presStyleCnt="0"/>
      <dgm:spPr/>
    </dgm:pt>
    <dgm:pt modelId="{3D3AE2AF-8634-4CC5-8007-6FB5938FFC58}" type="pres">
      <dgm:prSet presAssocID="{9B77E21C-6561-4FD3-ABFD-0198F99C3E4F}" presName="composite3" presStyleCnt="0"/>
      <dgm:spPr/>
    </dgm:pt>
    <dgm:pt modelId="{A30ACC11-984C-4E00-A97F-442E199894A5}" type="pres">
      <dgm:prSet presAssocID="{9B77E21C-6561-4FD3-ABFD-0198F99C3E4F}" presName="background3" presStyleLbl="node3" presStyleIdx="1" presStyleCnt="5"/>
      <dgm:spPr/>
    </dgm:pt>
    <dgm:pt modelId="{2665A3BC-1C32-44AB-ADA2-FB6F41E3E46D}" type="pres">
      <dgm:prSet presAssocID="{9B77E21C-6561-4FD3-ABFD-0198F99C3E4F}" presName="text3" presStyleLbl="fgAcc3" presStyleIdx="1" presStyleCnt="5">
        <dgm:presLayoutVars>
          <dgm:chPref val="3"/>
        </dgm:presLayoutVars>
      </dgm:prSet>
      <dgm:spPr/>
    </dgm:pt>
    <dgm:pt modelId="{25EECC1B-76AB-4C23-AB98-F4EFC43CD0A1}" type="pres">
      <dgm:prSet presAssocID="{9B77E21C-6561-4FD3-ABFD-0198F99C3E4F}" presName="hierChild4" presStyleCnt="0"/>
      <dgm:spPr/>
    </dgm:pt>
    <dgm:pt modelId="{E30DA224-6AD0-4E78-85A5-3C657F2EDA5C}" type="pres">
      <dgm:prSet presAssocID="{6A2D7788-4233-475D-BABC-A420A9953AFD}" presName="Name17" presStyleLbl="parChTrans1D3" presStyleIdx="2" presStyleCnt="5"/>
      <dgm:spPr/>
    </dgm:pt>
    <dgm:pt modelId="{668C5F93-8F9C-4B13-BF93-43250E271805}" type="pres">
      <dgm:prSet presAssocID="{2CFE6007-14A7-4916-8479-6BA275507795}" presName="hierRoot3" presStyleCnt="0"/>
      <dgm:spPr/>
    </dgm:pt>
    <dgm:pt modelId="{9AB62198-5833-4FFF-93AA-1993D72B52BB}" type="pres">
      <dgm:prSet presAssocID="{2CFE6007-14A7-4916-8479-6BA275507795}" presName="composite3" presStyleCnt="0"/>
      <dgm:spPr/>
    </dgm:pt>
    <dgm:pt modelId="{FDE48088-25F1-4205-85F9-34F914C54C36}" type="pres">
      <dgm:prSet presAssocID="{2CFE6007-14A7-4916-8479-6BA275507795}" presName="background3" presStyleLbl="node3" presStyleIdx="2" presStyleCnt="5"/>
      <dgm:spPr/>
    </dgm:pt>
    <dgm:pt modelId="{B7AEF872-F8D3-4CA7-BFFC-8B7D82189BC0}" type="pres">
      <dgm:prSet presAssocID="{2CFE6007-14A7-4916-8479-6BA275507795}" presName="text3" presStyleLbl="fgAcc3" presStyleIdx="2" presStyleCnt="5">
        <dgm:presLayoutVars>
          <dgm:chPref val="3"/>
        </dgm:presLayoutVars>
      </dgm:prSet>
      <dgm:spPr/>
    </dgm:pt>
    <dgm:pt modelId="{C0606D8A-149D-4FD6-B71A-DAFC0D7B2CA3}" type="pres">
      <dgm:prSet presAssocID="{2CFE6007-14A7-4916-8479-6BA275507795}" presName="hierChild4" presStyleCnt="0"/>
      <dgm:spPr/>
    </dgm:pt>
    <dgm:pt modelId="{DC2C69D7-CF8F-4517-BF86-BE46A979E87B}" type="pres">
      <dgm:prSet presAssocID="{B6F5A02B-9C19-4FA2-8435-8477A804C8DF}" presName="Name10" presStyleLbl="parChTrans1D2" presStyleIdx="1" presStyleCnt="2"/>
      <dgm:spPr/>
    </dgm:pt>
    <dgm:pt modelId="{46B76D3A-CC1B-4C15-8F6D-F6854F281717}" type="pres">
      <dgm:prSet presAssocID="{F6999510-03DF-4CBF-8D6A-6734196CABA4}" presName="hierRoot2" presStyleCnt="0"/>
      <dgm:spPr/>
    </dgm:pt>
    <dgm:pt modelId="{767E0C03-C08F-40E0-A741-33F333B8EF8E}" type="pres">
      <dgm:prSet presAssocID="{F6999510-03DF-4CBF-8D6A-6734196CABA4}" presName="composite2" presStyleCnt="0"/>
      <dgm:spPr/>
    </dgm:pt>
    <dgm:pt modelId="{792C28CA-1DB6-48EE-84CC-48B9BF61AB99}" type="pres">
      <dgm:prSet presAssocID="{F6999510-03DF-4CBF-8D6A-6734196CABA4}" presName="background2" presStyleLbl="node2" presStyleIdx="1" presStyleCnt="2"/>
      <dgm:spPr/>
    </dgm:pt>
    <dgm:pt modelId="{904B80CC-D842-487B-A9F5-1471FDAF92A5}" type="pres">
      <dgm:prSet presAssocID="{F6999510-03DF-4CBF-8D6A-6734196CABA4}" presName="text2" presStyleLbl="fgAcc2" presStyleIdx="1" presStyleCnt="2">
        <dgm:presLayoutVars>
          <dgm:chPref val="3"/>
        </dgm:presLayoutVars>
      </dgm:prSet>
      <dgm:spPr/>
    </dgm:pt>
    <dgm:pt modelId="{A332DC15-617E-4B2D-9909-91ED54A94CF7}" type="pres">
      <dgm:prSet presAssocID="{F6999510-03DF-4CBF-8D6A-6734196CABA4}" presName="hierChild3" presStyleCnt="0"/>
      <dgm:spPr/>
    </dgm:pt>
    <dgm:pt modelId="{C78C2829-A805-4851-880F-3F8329CA699F}" type="pres">
      <dgm:prSet presAssocID="{4A3C598F-762A-48A9-ACF3-3CF4A87F7E80}" presName="Name17" presStyleLbl="parChTrans1D3" presStyleIdx="3" presStyleCnt="5"/>
      <dgm:spPr/>
    </dgm:pt>
    <dgm:pt modelId="{D43F8A87-16DF-4FA7-B61F-A27BB7BA7274}" type="pres">
      <dgm:prSet presAssocID="{DB02CAE2-113E-4E3E-804E-BD56FB17AFA0}" presName="hierRoot3" presStyleCnt="0"/>
      <dgm:spPr/>
    </dgm:pt>
    <dgm:pt modelId="{CEF281A1-A931-4C8D-9348-BBB4DDF56362}" type="pres">
      <dgm:prSet presAssocID="{DB02CAE2-113E-4E3E-804E-BD56FB17AFA0}" presName="composite3" presStyleCnt="0"/>
      <dgm:spPr/>
    </dgm:pt>
    <dgm:pt modelId="{556BA387-3EE9-4690-AC5C-0C00C05AD42B}" type="pres">
      <dgm:prSet presAssocID="{DB02CAE2-113E-4E3E-804E-BD56FB17AFA0}" presName="background3" presStyleLbl="node3" presStyleIdx="3" presStyleCnt="5"/>
      <dgm:spPr/>
    </dgm:pt>
    <dgm:pt modelId="{4694D36B-3BE6-48C5-9E80-571DCBCAA38B}" type="pres">
      <dgm:prSet presAssocID="{DB02CAE2-113E-4E3E-804E-BD56FB17AFA0}" presName="text3" presStyleLbl="fgAcc3" presStyleIdx="3" presStyleCnt="5">
        <dgm:presLayoutVars>
          <dgm:chPref val="3"/>
        </dgm:presLayoutVars>
      </dgm:prSet>
      <dgm:spPr/>
    </dgm:pt>
    <dgm:pt modelId="{5FA3A1D6-E26F-4980-9E9F-D78F3E605EB0}" type="pres">
      <dgm:prSet presAssocID="{DB02CAE2-113E-4E3E-804E-BD56FB17AFA0}" presName="hierChild4" presStyleCnt="0"/>
      <dgm:spPr/>
    </dgm:pt>
    <dgm:pt modelId="{762495B3-13EF-4D90-A45A-7EAEC230B284}" type="pres">
      <dgm:prSet presAssocID="{2B5D929B-BC9F-4A17-BD8B-B8413E846752}" presName="Name17" presStyleLbl="parChTrans1D3" presStyleIdx="4" presStyleCnt="5"/>
      <dgm:spPr/>
    </dgm:pt>
    <dgm:pt modelId="{C080CEC1-7699-4822-AA28-C15B6B95B76F}" type="pres">
      <dgm:prSet presAssocID="{67B26093-2354-498D-84BF-ABE5CA5E2190}" presName="hierRoot3" presStyleCnt="0"/>
      <dgm:spPr/>
    </dgm:pt>
    <dgm:pt modelId="{34588185-8A06-4C69-8DBC-22B0FBCFB0E3}" type="pres">
      <dgm:prSet presAssocID="{67B26093-2354-498D-84BF-ABE5CA5E2190}" presName="composite3" presStyleCnt="0"/>
      <dgm:spPr/>
    </dgm:pt>
    <dgm:pt modelId="{A2A91916-FB0D-4CB1-8F68-B8A2B42BFAAB}" type="pres">
      <dgm:prSet presAssocID="{67B26093-2354-498D-84BF-ABE5CA5E2190}" presName="background3" presStyleLbl="node3" presStyleIdx="4" presStyleCnt="5"/>
      <dgm:spPr/>
    </dgm:pt>
    <dgm:pt modelId="{181DC7EB-0FE8-4E97-9B79-B68D0E1292CA}" type="pres">
      <dgm:prSet presAssocID="{67B26093-2354-498D-84BF-ABE5CA5E2190}" presName="text3" presStyleLbl="fgAcc3" presStyleIdx="4" presStyleCnt="5">
        <dgm:presLayoutVars>
          <dgm:chPref val="3"/>
        </dgm:presLayoutVars>
      </dgm:prSet>
      <dgm:spPr/>
    </dgm:pt>
    <dgm:pt modelId="{9F64B666-C58D-47D8-92E2-67D2D2426599}" type="pres">
      <dgm:prSet presAssocID="{67B26093-2354-498D-84BF-ABE5CA5E2190}" presName="hierChild4" presStyleCnt="0"/>
      <dgm:spPr/>
    </dgm:pt>
  </dgm:ptLst>
  <dgm:cxnLst>
    <dgm:cxn modelId="{C37D1403-5091-4F22-8364-B5392252744C}" type="presOf" srcId="{7C6B14B1-C039-4B52-8102-30CCC5EADA91}" destId="{180E0A72-109B-40F2-A9ED-06866C6B47FD}" srcOrd="0" destOrd="0" presId="urn:microsoft.com/office/officeart/2005/8/layout/hierarchy1#1"/>
    <dgm:cxn modelId="{1550471C-3B21-4530-830F-9B00FAD879D9}" type="presOf" srcId="{F54C4FA8-342C-4F6C-8B32-5269EAC4862A}" destId="{5D183DE9-47F8-4268-AE80-44F04879DFDA}" srcOrd="0" destOrd="0" presId="urn:microsoft.com/office/officeart/2005/8/layout/hierarchy1#1"/>
    <dgm:cxn modelId="{3C710E28-97ED-4907-92B4-94120B4D7850}" srcId="{F6999510-03DF-4CBF-8D6A-6734196CABA4}" destId="{67B26093-2354-498D-84BF-ABE5CA5E2190}" srcOrd="1" destOrd="0" parTransId="{2B5D929B-BC9F-4A17-BD8B-B8413E846752}" sibTransId="{7BFE07D3-9997-4041-9E0B-0A82B525CB33}"/>
    <dgm:cxn modelId="{A3377C28-768D-41BF-A501-9B87CECC45A8}" type="presOf" srcId="{4C2052B0-EC9D-4080-92FB-F04679AB4877}" destId="{0522B667-0D20-4011-99F8-74CAC78DDCF0}" srcOrd="0" destOrd="0" presId="urn:microsoft.com/office/officeart/2005/8/layout/hierarchy1#1"/>
    <dgm:cxn modelId="{598FA02F-17E1-4632-B95B-06273EFBCE9F}" srcId="{2FD16077-F533-4583-9492-CD4DD20DF173}" destId="{272B1AEC-B744-4D24-91CA-5F5075C3AA26}" srcOrd="0" destOrd="0" parTransId="{4C2052B0-EC9D-4080-92FB-F04679AB4877}" sibTransId="{4E90C29A-10FF-4399-B959-B450FA8C554E}"/>
    <dgm:cxn modelId="{D3E49135-5AAE-4435-AEAB-743F596F3135}" type="presOf" srcId="{B6F5A02B-9C19-4FA2-8435-8477A804C8DF}" destId="{DC2C69D7-CF8F-4517-BF86-BE46A979E87B}" srcOrd="0" destOrd="0" presId="urn:microsoft.com/office/officeart/2005/8/layout/hierarchy1#1"/>
    <dgm:cxn modelId="{5B4EA33E-99F6-4075-9CBE-DA88D5AF0096}" type="presOf" srcId="{272B1AEC-B744-4D24-91CA-5F5075C3AA26}" destId="{E825839F-234D-4A90-B2B1-13F4A35F0BF0}" srcOrd="0" destOrd="0" presId="urn:microsoft.com/office/officeart/2005/8/layout/hierarchy1#1"/>
    <dgm:cxn modelId="{CA89F841-6244-4553-AED0-0CE2DDD5A3D6}" type="presOf" srcId="{4A3C598F-762A-48A9-ACF3-3CF4A87F7E80}" destId="{C78C2829-A805-4851-880F-3F8329CA699F}" srcOrd="0" destOrd="0" presId="urn:microsoft.com/office/officeart/2005/8/layout/hierarchy1#1"/>
    <dgm:cxn modelId="{1230AE4D-EDCD-4462-AAF1-C81047582ED2}" type="presOf" srcId="{67B26093-2354-498D-84BF-ABE5CA5E2190}" destId="{181DC7EB-0FE8-4E97-9B79-B68D0E1292CA}" srcOrd="0" destOrd="0" presId="urn:microsoft.com/office/officeart/2005/8/layout/hierarchy1#1"/>
    <dgm:cxn modelId="{8B6F634F-A62E-48CD-8DEE-6A482D3928E5}" srcId="{272B1AEC-B744-4D24-91CA-5F5075C3AA26}" destId="{9B77E21C-6561-4FD3-ABFD-0198F99C3E4F}" srcOrd="1" destOrd="0" parTransId="{0F1907CA-5FFB-4FE0-80D4-3ECFE1BCCE28}" sibTransId="{3EA3EF80-BFB4-42AC-8864-A7391927F4AD}"/>
    <dgm:cxn modelId="{07F5ED7B-9461-4B80-A9A9-74B82A5E9F9E}" srcId="{2FD16077-F533-4583-9492-CD4DD20DF173}" destId="{F6999510-03DF-4CBF-8D6A-6734196CABA4}" srcOrd="1" destOrd="0" parTransId="{B6F5A02B-9C19-4FA2-8435-8477A804C8DF}" sibTransId="{C1119B84-1EE9-4CBE-89DD-C3745DD18523}"/>
    <dgm:cxn modelId="{39574F7E-D059-402D-8A23-06E3F3AE8DC5}" srcId="{F6999510-03DF-4CBF-8D6A-6734196CABA4}" destId="{DB02CAE2-113E-4E3E-804E-BD56FB17AFA0}" srcOrd="0" destOrd="0" parTransId="{4A3C598F-762A-48A9-ACF3-3CF4A87F7E80}" sibTransId="{1CB45C44-C763-4269-9406-1F4F8F1D77DC}"/>
    <dgm:cxn modelId="{3B20C2A1-3DB9-4519-8D6C-30116BDBD531}" type="presOf" srcId="{6A2D7788-4233-475D-BABC-A420A9953AFD}" destId="{E30DA224-6AD0-4E78-85A5-3C657F2EDA5C}" srcOrd="0" destOrd="0" presId="urn:microsoft.com/office/officeart/2005/8/layout/hierarchy1#1"/>
    <dgm:cxn modelId="{1AFCFAB0-8675-4F05-AC92-E4DB791C84F5}" type="presOf" srcId="{9B77E21C-6561-4FD3-ABFD-0198F99C3E4F}" destId="{2665A3BC-1C32-44AB-ADA2-FB6F41E3E46D}" srcOrd="0" destOrd="0" presId="urn:microsoft.com/office/officeart/2005/8/layout/hierarchy1#1"/>
    <dgm:cxn modelId="{77C932B1-EFBA-48C4-9410-A09D6D9B9EC4}" srcId="{272B1AEC-B744-4D24-91CA-5F5075C3AA26}" destId="{7E93F150-708D-4ED4-9BE1-A85D439DB5B0}" srcOrd="0" destOrd="0" parTransId="{7C6B14B1-C039-4B52-8102-30CCC5EADA91}" sibTransId="{16CBEB82-0BE2-475C-A6C1-05E356A74C50}"/>
    <dgm:cxn modelId="{4EB6B2BF-9E50-40CB-9A5B-B1C445C908D6}" type="presOf" srcId="{DB02CAE2-113E-4E3E-804E-BD56FB17AFA0}" destId="{4694D36B-3BE6-48C5-9E80-571DCBCAA38B}" srcOrd="0" destOrd="0" presId="urn:microsoft.com/office/officeart/2005/8/layout/hierarchy1#1"/>
    <dgm:cxn modelId="{840678C3-8ADA-4403-9CFF-BB0125675CD0}" type="presOf" srcId="{F6999510-03DF-4CBF-8D6A-6734196CABA4}" destId="{904B80CC-D842-487B-A9F5-1471FDAF92A5}" srcOrd="0" destOrd="0" presId="urn:microsoft.com/office/officeart/2005/8/layout/hierarchy1#1"/>
    <dgm:cxn modelId="{88A622D1-DCC6-48A3-BA3F-6ADE4EEBED28}" srcId="{F54C4FA8-342C-4F6C-8B32-5269EAC4862A}" destId="{2FD16077-F533-4583-9492-CD4DD20DF173}" srcOrd="0" destOrd="0" parTransId="{C59A9944-805A-4D2D-B3E2-95264FE5FAB2}" sibTransId="{D7619BB3-8B7D-4E5D-B493-9BE3947239D1}"/>
    <dgm:cxn modelId="{357EFEDF-1D26-440C-974C-DA852AE5D217}" type="presOf" srcId="{7E93F150-708D-4ED4-9BE1-A85D439DB5B0}" destId="{EFBF7F63-5B39-4287-B99F-1552ECBDF06D}" srcOrd="0" destOrd="0" presId="urn:microsoft.com/office/officeart/2005/8/layout/hierarchy1#1"/>
    <dgm:cxn modelId="{E824FEE0-3F05-4E62-ADE9-5336C35386BB}" type="presOf" srcId="{0F1907CA-5FFB-4FE0-80D4-3ECFE1BCCE28}" destId="{78BF9682-62AA-4C2B-A0A5-639EC494FF46}" srcOrd="0" destOrd="0" presId="urn:microsoft.com/office/officeart/2005/8/layout/hierarchy1#1"/>
    <dgm:cxn modelId="{F55CB1E9-9DF3-4EA3-9D76-245F270E8AA7}" type="presOf" srcId="{2B5D929B-BC9F-4A17-BD8B-B8413E846752}" destId="{762495B3-13EF-4D90-A45A-7EAEC230B284}" srcOrd="0" destOrd="0" presId="urn:microsoft.com/office/officeart/2005/8/layout/hierarchy1#1"/>
    <dgm:cxn modelId="{D4AB0AEC-AA73-4D2B-B5C4-4FB6334C9875}" type="presOf" srcId="{2CFE6007-14A7-4916-8479-6BA275507795}" destId="{B7AEF872-F8D3-4CA7-BFFC-8B7D82189BC0}" srcOrd="0" destOrd="0" presId="urn:microsoft.com/office/officeart/2005/8/layout/hierarchy1#1"/>
    <dgm:cxn modelId="{51F496F3-AB99-4F8A-BBB4-231F8DEC804F}" type="presOf" srcId="{2FD16077-F533-4583-9492-CD4DD20DF173}" destId="{6B1EF571-7AE7-4E46-89CC-F4B5459F9FAA}" srcOrd="0" destOrd="0" presId="urn:microsoft.com/office/officeart/2005/8/layout/hierarchy1#1"/>
    <dgm:cxn modelId="{64A7CFFF-D357-433B-860F-6F014BF1D45C}" srcId="{272B1AEC-B744-4D24-91CA-5F5075C3AA26}" destId="{2CFE6007-14A7-4916-8479-6BA275507795}" srcOrd="2" destOrd="0" parTransId="{6A2D7788-4233-475D-BABC-A420A9953AFD}" sibTransId="{2C40770A-9FED-4CA5-9D02-FACBDA602F18}"/>
    <dgm:cxn modelId="{13184BB0-1B7B-41F6-B10F-E5B9925ED01B}" type="presParOf" srcId="{5D183DE9-47F8-4268-AE80-44F04879DFDA}" destId="{4681159A-6421-49EC-9DE8-E10804FCCA8C}" srcOrd="0" destOrd="0" presId="urn:microsoft.com/office/officeart/2005/8/layout/hierarchy1#1"/>
    <dgm:cxn modelId="{550BDB28-F5E5-4BE6-804B-DA210D42F091}" type="presParOf" srcId="{4681159A-6421-49EC-9DE8-E10804FCCA8C}" destId="{7C220B6C-69E1-4856-9305-82E223C1A406}" srcOrd="0" destOrd="0" presId="urn:microsoft.com/office/officeart/2005/8/layout/hierarchy1#1"/>
    <dgm:cxn modelId="{C726315A-A24E-429F-BA73-62FDE424D00E}" type="presParOf" srcId="{7C220B6C-69E1-4856-9305-82E223C1A406}" destId="{8145F1FC-9A84-453C-A254-8C41806FB2EA}" srcOrd="0" destOrd="0" presId="urn:microsoft.com/office/officeart/2005/8/layout/hierarchy1#1"/>
    <dgm:cxn modelId="{F95AA55D-529D-4110-8A95-555AC52214D2}" type="presParOf" srcId="{7C220B6C-69E1-4856-9305-82E223C1A406}" destId="{6B1EF571-7AE7-4E46-89CC-F4B5459F9FAA}" srcOrd="1" destOrd="0" presId="urn:microsoft.com/office/officeart/2005/8/layout/hierarchy1#1"/>
    <dgm:cxn modelId="{1CF21828-984B-4DA6-A3FF-97AB9501A677}" type="presParOf" srcId="{4681159A-6421-49EC-9DE8-E10804FCCA8C}" destId="{DAD20EC4-BC7E-4BBE-A043-5F1122079EE0}" srcOrd="1" destOrd="0" presId="urn:microsoft.com/office/officeart/2005/8/layout/hierarchy1#1"/>
    <dgm:cxn modelId="{D8607D8F-3D18-4F06-B339-CCBEB407A648}" type="presParOf" srcId="{DAD20EC4-BC7E-4BBE-A043-5F1122079EE0}" destId="{0522B667-0D20-4011-99F8-74CAC78DDCF0}" srcOrd="0" destOrd="0" presId="urn:microsoft.com/office/officeart/2005/8/layout/hierarchy1#1"/>
    <dgm:cxn modelId="{AB849AF6-FEFF-4AA1-9B3A-A73CEBA275AB}" type="presParOf" srcId="{DAD20EC4-BC7E-4BBE-A043-5F1122079EE0}" destId="{FC3DCAEC-5C04-4905-8332-DA82E3C02C43}" srcOrd="1" destOrd="0" presId="urn:microsoft.com/office/officeart/2005/8/layout/hierarchy1#1"/>
    <dgm:cxn modelId="{7BBEF955-CD35-4286-BA94-B5388F36BE9A}" type="presParOf" srcId="{FC3DCAEC-5C04-4905-8332-DA82E3C02C43}" destId="{8B3A694F-BED7-4DD9-A38D-A177DC26C36F}" srcOrd="0" destOrd="0" presId="urn:microsoft.com/office/officeart/2005/8/layout/hierarchy1#1"/>
    <dgm:cxn modelId="{DAA7CCA7-CFE6-4C45-B4C7-2A350F9C8318}" type="presParOf" srcId="{8B3A694F-BED7-4DD9-A38D-A177DC26C36F}" destId="{455635BB-0ED8-427C-ADE9-FD6E4E31BCD0}" srcOrd="0" destOrd="0" presId="urn:microsoft.com/office/officeart/2005/8/layout/hierarchy1#1"/>
    <dgm:cxn modelId="{4460EBD2-8E82-40AC-AF7C-54DBB2CF32AF}" type="presParOf" srcId="{8B3A694F-BED7-4DD9-A38D-A177DC26C36F}" destId="{E825839F-234D-4A90-B2B1-13F4A35F0BF0}" srcOrd="1" destOrd="0" presId="urn:microsoft.com/office/officeart/2005/8/layout/hierarchy1#1"/>
    <dgm:cxn modelId="{F841BBF6-C95C-40D6-884A-F516E1F4F75B}" type="presParOf" srcId="{FC3DCAEC-5C04-4905-8332-DA82E3C02C43}" destId="{C5563EB9-F734-4C87-86C9-C87AB0C208FB}" srcOrd="1" destOrd="0" presId="urn:microsoft.com/office/officeart/2005/8/layout/hierarchy1#1"/>
    <dgm:cxn modelId="{1288413E-46F6-4B9C-B803-317EF457923C}" type="presParOf" srcId="{C5563EB9-F734-4C87-86C9-C87AB0C208FB}" destId="{180E0A72-109B-40F2-A9ED-06866C6B47FD}" srcOrd="0" destOrd="0" presId="urn:microsoft.com/office/officeart/2005/8/layout/hierarchy1#1"/>
    <dgm:cxn modelId="{F20C42F3-9B2C-4C35-B581-7CB858F5362C}" type="presParOf" srcId="{C5563EB9-F734-4C87-86C9-C87AB0C208FB}" destId="{0D840909-76E8-4C20-AAE6-2031C00752EB}" srcOrd="1" destOrd="0" presId="urn:microsoft.com/office/officeart/2005/8/layout/hierarchy1#1"/>
    <dgm:cxn modelId="{33E3FEC6-1252-41DC-BC7B-0E3CFE420776}" type="presParOf" srcId="{0D840909-76E8-4C20-AAE6-2031C00752EB}" destId="{8E393715-2238-438D-80E5-41A846D03158}" srcOrd="0" destOrd="0" presId="urn:microsoft.com/office/officeart/2005/8/layout/hierarchy1#1"/>
    <dgm:cxn modelId="{B1C0F29B-8109-493D-9FED-C7A3B10946B9}" type="presParOf" srcId="{8E393715-2238-438D-80E5-41A846D03158}" destId="{BFFA7DAC-A963-495C-98A2-5E3D87050E5D}" srcOrd="0" destOrd="0" presId="urn:microsoft.com/office/officeart/2005/8/layout/hierarchy1#1"/>
    <dgm:cxn modelId="{6B89713B-22C8-4D1A-BB12-36D18207059C}" type="presParOf" srcId="{8E393715-2238-438D-80E5-41A846D03158}" destId="{EFBF7F63-5B39-4287-B99F-1552ECBDF06D}" srcOrd="1" destOrd="0" presId="urn:microsoft.com/office/officeart/2005/8/layout/hierarchy1#1"/>
    <dgm:cxn modelId="{055EB12A-9F63-426D-B3B4-1CD3FE87ED3E}" type="presParOf" srcId="{0D840909-76E8-4C20-AAE6-2031C00752EB}" destId="{090C26A3-E992-4117-B886-54F0885638FA}" srcOrd="1" destOrd="0" presId="urn:microsoft.com/office/officeart/2005/8/layout/hierarchy1#1"/>
    <dgm:cxn modelId="{D4790FD4-30DE-42DC-9462-DE469FA991D4}" type="presParOf" srcId="{C5563EB9-F734-4C87-86C9-C87AB0C208FB}" destId="{78BF9682-62AA-4C2B-A0A5-639EC494FF46}" srcOrd="2" destOrd="0" presId="urn:microsoft.com/office/officeart/2005/8/layout/hierarchy1#1"/>
    <dgm:cxn modelId="{A28C56D8-59B5-4C91-B55F-F9C84E8A21BA}" type="presParOf" srcId="{C5563EB9-F734-4C87-86C9-C87AB0C208FB}" destId="{232F29C6-917B-44E4-A006-42B87859FF08}" srcOrd="3" destOrd="0" presId="urn:microsoft.com/office/officeart/2005/8/layout/hierarchy1#1"/>
    <dgm:cxn modelId="{C0C2AFA8-1EEE-45E3-A671-75D62E92DD76}" type="presParOf" srcId="{232F29C6-917B-44E4-A006-42B87859FF08}" destId="{3D3AE2AF-8634-4CC5-8007-6FB5938FFC58}" srcOrd="0" destOrd="0" presId="urn:microsoft.com/office/officeart/2005/8/layout/hierarchy1#1"/>
    <dgm:cxn modelId="{24D72E2E-DA6A-4E5D-9404-48C51C900A4C}" type="presParOf" srcId="{3D3AE2AF-8634-4CC5-8007-6FB5938FFC58}" destId="{A30ACC11-984C-4E00-A97F-442E199894A5}" srcOrd="0" destOrd="0" presId="urn:microsoft.com/office/officeart/2005/8/layout/hierarchy1#1"/>
    <dgm:cxn modelId="{5773185E-EB4D-4000-B441-54863D76729F}" type="presParOf" srcId="{3D3AE2AF-8634-4CC5-8007-6FB5938FFC58}" destId="{2665A3BC-1C32-44AB-ADA2-FB6F41E3E46D}" srcOrd="1" destOrd="0" presId="urn:microsoft.com/office/officeart/2005/8/layout/hierarchy1#1"/>
    <dgm:cxn modelId="{519C21E2-D258-4A4F-BC34-493C3C390EB0}" type="presParOf" srcId="{232F29C6-917B-44E4-A006-42B87859FF08}" destId="{25EECC1B-76AB-4C23-AB98-F4EFC43CD0A1}" srcOrd="1" destOrd="0" presId="urn:microsoft.com/office/officeart/2005/8/layout/hierarchy1#1"/>
    <dgm:cxn modelId="{98477F44-0049-4645-8757-F01B7FA22FF8}" type="presParOf" srcId="{C5563EB9-F734-4C87-86C9-C87AB0C208FB}" destId="{E30DA224-6AD0-4E78-85A5-3C657F2EDA5C}" srcOrd="4" destOrd="0" presId="urn:microsoft.com/office/officeart/2005/8/layout/hierarchy1#1"/>
    <dgm:cxn modelId="{6D6DD103-E2AE-4615-BE93-E351E1611086}" type="presParOf" srcId="{C5563EB9-F734-4C87-86C9-C87AB0C208FB}" destId="{668C5F93-8F9C-4B13-BF93-43250E271805}" srcOrd="5" destOrd="0" presId="urn:microsoft.com/office/officeart/2005/8/layout/hierarchy1#1"/>
    <dgm:cxn modelId="{5DCD3333-3027-45F8-BC3F-E48B940C454D}" type="presParOf" srcId="{668C5F93-8F9C-4B13-BF93-43250E271805}" destId="{9AB62198-5833-4FFF-93AA-1993D72B52BB}" srcOrd="0" destOrd="0" presId="urn:microsoft.com/office/officeart/2005/8/layout/hierarchy1#1"/>
    <dgm:cxn modelId="{E380F4CC-A896-41CC-9F5F-95C37B8B4F9B}" type="presParOf" srcId="{9AB62198-5833-4FFF-93AA-1993D72B52BB}" destId="{FDE48088-25F1-4205-85F9-34F914C54C36}" srcOrd="0" destOrd="0" presId="urn:microsoft.com/office/officeart/2005/8/layout/hierarchy1#1"/>
    <dgm:cxn modelId="{03A0F036-A6E8-43F2-A825-F651FEFD0190}" type="presParOf" srcId="{9AB62198-5833-4FFF-93AA-1993D72B52BB}" destId="{B7AEF872-F8D3-4CA7-BFFC-8B7D82189BC0}" srcOrd="1" destOrd="0" presId="urn:microsoft.com/office/officeart/2005/8/layout/hierarchy1#1"/>
    <dgm:cxn modelId="{77C14384-45B1-4DAB-A0A5-DE748BCA048E}" type="presParOf" srcId="{668C5F93-8F9C-4B13-BF93-43250E271805}" destId="{C0606D8A-149D-4FD6-B71A-DAFC0D7B2CA3}" srcOrd="1" destOrd="0" presId="urn:microsoft.com/office/officeart/2005/8/layout/hierarchy1#1"/>
    <dgm:cxn modelId="{B26AD703-4230-43AE-8F47-6BC440B3AC66}" type="presParOf" srcId="{DAD20EC4-BC7E-4BBE-A043-5F1122079EE0}" destId="{DC2C69D7-CF8F-4517-BF86-BE46A979E87B}" srcOrd="2" destOrd="0" presId="urn:microsoft.com/office/officeart/2005/8/layout/hierarchy1#1"/>
    <dgm:cxn modelId="{FDC6A2FD-A6D7-43FB-BFE5-BB81F5467D75}" type="presParOf" srcId="{DAD20EC4-BC7E-4BBE-A043-5F1122079EE0}" destId="{46B76D3A-CC1B-4C15-8F6D-F6854F281717}" srcOrd="3" destOrd="0" presId="urn:microsoft.com/office/officeart/2005/8/layout/hierarchy1#1"/>
    <dgm:cxn modelId="{142F205D-8E2C-427B-B52D-D68213CA70BF}" type="presParOf" srcId="{46B76D3A-CC1B-4C15-8F6D-F6854F281717}" destId="{767E0C03-C08F-40E0-A741-33F333B8EF8E}" srcOrd="0" destOrd="0" presId="urn:microsoft.com/office/officeart/2005/8/layout/hierarchy1#1"/>
    <dgm:cxn modelId="{DADC5635-FA70-4A58-A32D-63211375704D}" type="presParOf" srcId="{767E0C03-C08F-40E0-A741-33F333B8EF8E}" destId="{792C28CA-1DB6-48EE-84CC-48B9BF61AB99}" srcOrd="0" destOrd="0" presId="urn:microsoft.com/office/officeart/2005/8/layout/hierarchy1#1"/>
    <dgm:cxn modelId="{5D2D9DAD-3957-4C9E-B3D4-31BFE7B839BD}" type="presParOf" srcId="{767E0C03-C08F-40E0-A741-33F333B8EF8E}" destId="{904B80CC-D842-487B-A9F5-1471FDAF92A5}" srcOrd="1" destOrd="0" presId="urn:microsoft.com/office/officeart/2005/8/layout/hierarchy1#1"/>
    <dgm:cxn modelId="{F18D46AA-1782-404B-AB5D-D09CE20B0333}" type="presParOf" srcId="{46B76D3A-CC1B-4C15-8F6D-F6854F281717}" destId="{A332DC15-617E-4B2D-9909-91ED54A94CF7}" srcOrd="1" destOrd="0" presId="urn:microsoft.com/office/officeart/2005/8/layout/hierarchy1#1"/>
    <dgm:cxn modelId="{12E9E803-BC27-4A9A-B589-BBD1EE43A506}" type="presParOf" srcId="{A332DC15-617E-4B2D-9909-91ED54A94CF7}" destId="{C78C2829-A805-4851-880F-3F8329CA699F}" srcOrd="0" destOrd="0" presId="urn:microsoft.com/office/officeart/2005/8/layout/hierarchy1#1"/>
    <dgm:cxn modelId="{D2D44E8B-E4F6-4784-8457-3CEBC4EF7368}" type="presParOf" srcId="{A332DC15-617E-4B2D-9909-91ED54A94CF7}" destId="{D43F8A87-16DF-4FA7-B61F-A27BB7BA7274}" srcOrd="1" destOrd="0" presId="urn:microsoft.com/office/officeart/2005/8/layout/hierarchy1#1"/>
    <dgm:cxn modelId="{7A3E4F83-AFF0-41B5-8C16-7808DD1D97C4}" type="presParOf" srcId="{D43F8A87-16DF-4FA7-B61F-A27BB7BA7274}" destId="{CEF281A1-A931-4C8D-9348-BBB4DDF56362}" srcOrd="0" destOrd="0" presId="urn:microsoft.com/office/officeart/2005/8/layout/hierarchy1#1"/>
    <dgm:cxn modelId="{B31E8BDA-F4E1-441F-8808-8A890E638174}" type="presParOf" srcId="{CEF281A1-A931-4C8D-9348-BBB4DDF56362}" destId="{556BA387-3EE9-4690-AC5C-0C00C05AD42B}" srcOrd="0" destOrd="0" presId="urn:microsoft.com/office/officeart/2005/8/layout/hierarchy1#1"/>
    <dgm:cxn modelId="{FC1BFA61-68E3-43CE-A1FA-74D3FD5500FB}" type="presParOf" srcId="{CEF281A1-A931-4C8D-9348-BBB4DDF56362}" destId="{4694D36B-3BE6-48C5-9E80-571DCBCAA38B}" srcOrd="1" destOrd="0" presId="urn:microsoft.com/office/officeart/2005/8/layout/hierarchy1#1"/>
    <dgm:cxn modelId="{5CCC952D-471A-4743-B54E-EF3D9C859E6D}" type="presParOf" srcId="{D43F8A87-16DF-4FA7-B61F-A27BB7BA7274}" destId="{5FA3A1D6-E26F-4980-9E9F-D78F3E605EB0}" srcOrd="1" destOrd="0" presId="urn:microsoft.com/office/officeart/2005/8/layout/hierarchy1#1"/>
    <dgm:cxn modelId="{0B29C6C1-5909-4F7E-9499-C361AA793FA1}" type="presParOf" srcId="{A332DC15-617E-4B2D-9909-91ED54A94CF7}" destId="{762495B3-13EF-4D90-A45A-7EAEC230B284}" srcOrd="2" destOrd="0" presId="urn:microsoft.com/office/officeart/2005/8/layout/hierarchy1#1"/>
    <dgm:cxn modelId="{303ABC00-3C70-47B9-AB89-F32940F800D6}" type="presParOf" srcId="{A332DC15-617E-4B2D-9909-91ED54A94CF7}" destId="{C080CEC1-7699-4822-AA28-C15B6B95B76F}" srcOrd="3" destOrd="0" presId="urn:microsoft.com/office/officeart/2005/8/layout/hierarchy1#1"/>
    <dgm:cxn modelId="{DE76892C-E67C-4B3B-AD80-7F137B725280}" type="presParOf" srcId="{C080CEC1-7699-4822-AA28-C15B6B95B76F}" destId="{34588185-8A06-4C69-8DBC-22B0FBCFB0E3}" srcOrd="0" destOrd="0" presId="urn:microsoft.com/office/officeart/2005/8/layout/hierarchy1#1"/>
    <dgm:cxn modelId="{9D75BEE1-6DA8-432D-8741-CE2C4AD1F19E}" type="presParOf" srcId="{34588185-8A06-4C69-8DBC-22B0FBCFB0E3}" destId="{A2A91916-FB0D-4CB1-8F68-B8A2B42BFAAB}" srcOrd="0" destOrd="0" presId="urn:microsoft.com/office/officeart/2005/8/layout/hierarchy1#1"/>
    <dgm:cxn modelId="{79842938-6C22-46B6-9B8D-A01929989F43}" type="presParOf" srcId="{34588185-8A06-4C69-8DBC-22B0FBCFB0E3}" destId="{181DC7EB-0FE8-4E97-9B79-B68D0E1292CA}" srcOrd="1" destOrd="0" presId="urn:microsoft.com/office/officeart/2005/8/layout/hierarchy1#1"/>
    <dgm:cxn modelId="{B990DC6A-A51B-4E3E-93C4-585F9AF057AE}" type="presParOf" srcId="{C080CEC1-7699-4822-AA28-C15B6B95B76F}" destId="{9F64B666-C58D-47D8-92E2-67D2D2426599}" srcOrd="1" destOrd="0" presId="urn:microsoft.com/office/officeart/2005/8/layout/hierarchy1#1"/>
  </dgm:cxnLst>
  <dgm:bg/>
  <dgm:whole/>
  <dgm:extLst>
    <a:ext uri="http://schemas.microsoft.com/office/drawing/2008/diagram">
      <dsp:dataModelExt relId="rId6" minVer="http://schemas.openxmlformats.org/drawingml/2006/diagram"/>
    </a:ext>
  </dgm:extLst>
</dgm:dataModel>
</file>

<file path=ppt/diagrams/data4.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651EEE3C-07C1-4C42-B00F-CDC07869BCC4}" type="doc">
      <dgm:prSet loTypeId="urn:microsoft.com/office/officeart/2009/3/layout/IncreasingArrowsProcess" loCatId="process" qsTypeId="urn:microsoft.com/office/officeart/2005/8/quickstyle/simple1" qsCatId="simple" csTypeId="urn:microsoft.com/office/officeart/2005/8/colors/accent1_2" csCatId="accent1" phldr="true"/>
      <dgm:spPr/>
      <dgm:t>
        <a:bodyPr/>
        <a:lstStyle/>
        <a:p>
          <a:endParaRPr lang="cs-CZ"/>
        </a:p>
      </dgm:t>
    </dgm:pt>
    <dgm:pt modelId="{8FB3EC81-0B98-4608-8365-E8E72AC10860}">
      <dgm:prSet phldrT="[Text]" custT="true"/>
      <dgm:spPr/>
      <dgm:t>
        <a:bodyPr/>
        <a:lstStyle/>
        <a:p>
          <a:r>
            <a:rPr lang="cs-CZ" sz="2100" dirty="false"/>
            <a:t>Osoby, které vstoupí do projektu, z nich</a:t>
          </a:r>
        </a:p>
      </dgm:t>
    </dgm:pt>
    <dgm:pt modelId="{32BBA1A8-FA7E-44D3-9C23-F39936FD5076}" type="parTrans" cxnId="{CCC779A8-BE33-45DF-BF61-BA690C9161B3}">
      <dgm:prSet/>
      <dgm:spPr/>
      <dgm:t>
        <a:bodyPr/>
        <a:lstStyle/>
        <a:p>
          <a:endParaRPr lang="cs-CZ"/>
        </a:p>
      </dgm:t>
    </dgm:pt>
    <dgm:pt modelId="{AB5D79E0-C1BA-43D3-907F-614A87EAC732}" type="sibTrans" cxnId="{CCC779A8-BE33-45DF-BF61-BA690C9161B3}">
      <dgm:prSet/>
      <dgm:spPr/>
      <dgm:t>
        <a:bodyPr/>
        <a:lstStyle/>
        <a:p>
          <a:endParaRPr lang="cs-CZ"/>
        </a:p>
      </dgm:t>
    </dgm:pt>
    <dgm:pt modelId="{81B8C4D1-13FE-4034-8803-7E0F102E3E48}">
      <dgm:prSet phldrT="[Text]" custT="true"/>
      <dgm:spPr/>
      <dgm:t>
        <a:bodyPr/>
        <a:lstStyle/>
        <a:p>
          <a:r>
            <a:rPr lang="cs-CZ" sz="2100" dirty="false"/>
            <a:t>překročí bagatelní podporu (600 000) – min. 12 osob</a:t>
          </a:r>
        </a:p>
      </dgm:t>
    </dgm:pt>
    <dgm:pt modelId="{ABF8074B-BEFA-46B7-ACF5-5BB3479DDA4A}" type="parTrans" cxnId="{E275ED5A-FABD-459E-9437-E1C7E094776A}">
      <dgm:prSet/>
      <dgm:spPr/>
      <dgm:t>
        <a:bodyPr/>
        <a:lstStyle/>
        <a:p>
          <a:endParaRPr lang="cs-CZ"/>
        </a:p>
      </dgm:t>
    </dgm:pt>
    <dgm:pt modelId="{4919F6B0-AEDF-40EA-93A7-95CD52766348}" type="sibTrans" cxnId="{E275ED5A-FABD-459E-9437-E1C7E094776A}">
      <dgm:prSet/>
      <dgm:spPr/>
      <dgm:t>
        <a:bodyPr/>
        <a:lstStyle/>
        <a:p>
          <a:endParaRPr lang="cs-CZ"/>
        </a:p>
      </dgm:t>
    </dgm:pt>
    <dgm:pt modelId="{45672A81-7717-4235-972B-F625B5DCD3A8}">
      <dgm:prSet phldrT="[Text]" custT="true"/>
      <dgm:spPr/>
      <dgm:t>
        <a:bodyPr/>
        <a:lstStyle/>
        <a:p>
          <a:r>
            <a:rPr lang="cs-CZ" sz="2100" dirty="false"/>
            <a:t>úspěšně dokončí stáž         (626 000) – min. 8 osob</a:t>
          </a:r>
        </a:p>
      </dgm:t>
    </dgm:pt>
    <dgm:pt modelId="{1F844171-AD06-4885-8D4E-BCDF9BCE0244}" type="parTrans" cxnId="{3E4368E5-47CB-4E68-8FC3-73EFC28861A3}">
      <dgm:prSet/>
      <dgm:spPr/>
      <dgm:t>
        <a:bodyPr/>
        <a:lstStyle/>
        <a:p>
          <a:endParaRPr lang="cs-CZ"/>
        </a:p>
      </dgm:t>
    </dgm:pt>
    <dgm:pt modelId="{63056BFA-84EA-4D38-907F-CF8833A2494C}" type="sibTrans" cxnId="{3E4368E5-47CB-4E68-8FC3-73EFC28861A3}">
      <dgm:prSet/>
      <dgm:spPr/>
      <dgm:t>
        <a:bodyPr/>
        <a:lstStyle/>
        <a:p>
          <a:endParaRPr lang="cs-CZ"/>
        </a:p>
      </dgm:t>
    </dgm:pt>
    <dgm:pt modelId="{FF240859-E47C-4FF2-95C2-CCCEF375F7C7}" type="pres">
      <dgm:prSet presAssocID="{651EEE3C-07C1-4C42-B00F-CDC07869BCC4}" presName="Name0" presStyleCnt="0">
        <dgm:presLayoutVars>
          <dgm:chMax val="5"/>
          <dgm:chPref val="5"/>
          <dgm:dir/>
          <dgm:animLvl val="lvl"/>
        </dgm:presLayoutVars>
      </dgm:prSet>
      <dgm:spPr/>
    </dgm:pt>
    <dgm:pt modelId="{CCD90A6E-2A2D-49CB-8256-99AB92A6ABB5}" type="pres">
      <dgm:prSet presAssocID="{8FB3EC81-0B98-4608-8365-E8E72AC10860}" presName="parentText1" presStyleLbl="node1" presStyleIdx="0" presStyleCnt="3" custScaleX="53153" custScaleY="183406" custLinFactNeighborX="-2020" custLinFactNeighborY="-19584">
        <dgm:presLayoutVars>
          <dgm:chMax/>
          <dgm:chPref val="3"/>
          <dgm:bulletEnabled val="true"/>
        </dgm:presLayoutVars>
      </dgm:prSet>
      <dgm:spPr/>
    </dgm:pt>
    <dgm:pt modelId="{181C63D4-A017-448E-ABF2-33AC14B5861D}" type="pres">
      <dgm:prSet presAssocID="{81B8C4D1-13FE-4034-8803-7E0F102E3E48}" presName="parentText2" presStyleLbl="node1" presStyleIdx="1" presStyleCnt="3" custScaleX="76582" custScaleY="171593" custLinFactNeighborX="4141" custLinFactNeighborY="15876">
        <dgm:presLayoutVars>
          <dgm:chMax/>
          <dgm:chPref val="3"/>
          <dgm:bulletEnabled val="true"/>
        </dgm:presLayoutVars>
      </dgm:prSet>
      <dgm:spPr/>
    </dgm:pt>
    <dgm:pt modelId="{CEA81E03-EC86-4314-ABF5-4D8628FE4C1C}" type="pres">
      <dgm:prSet presAssocID="{45672A81-7717-4235-972B-F625B5DCD3A8}" presName="parentText3" presStyleLbl="node1" presStyleIdx="2" presStyleCnt="3" custScaleX="139913" custScaleY="179543" custLinFactNeighborX="20521" custLinFactNeighborY="55472">
        <dgm:presLayoutVars>
          <dgm:chMax/>
          <dgm:chPref val="3"/>
          <dgm:bulletEnabled val="true"/>
        </dgm:presLayoutVars>
      </dgm:prSet>
      <dgm:spPr/>
    </dgm:pt>
  </dgm:ptLst>
  <dgm:cxnLst>
    <dgm:cxn modelId="{E275ED5A-FABD-459E-9437-E1C7E094776A}" srcId="{651EEE3C-07C1-4C42-B00F-CDC07869BCC4}" destId="{81B8C4D1-13FE-4034-8803-7E0F102E3E48}" srcOrd="1" destOrd="0" parTransId="{ABF8074B-BEFA-46B7-ACF5-5BB3479DDA4A}" sibTransId="{4919F6B0-AEDF-40EA-93A7-95CD52766348}"/>
    <dgm:cxn modelId="{67079484-92B1-487A-A247-5615A9E31283}" type="presOf" srcId="{8FB3EC81-0B98-4608-8365-E8E72AC10860}" destId="{CCD90A6E-2A2D-49CB-8256-99AB92A6ABB5}" srcOrd="0" destOrd="0" presId="urn:microsoft.com/office/officeart/2009/3/layout/IncreasingArrowsProcess"/>
    <dgm:cxn modelId="{A587138F-090A-438A-B54A-4BA3FCFD0E0A}" type="presOf" srcId="{81B8C4D1-13FE-4034-8803-7E0F102E3E48}" destId="{181C63D4-A017-448E-ABF2-33AC14B5861D}" srcOrd="0" destOrd="0" presId="urn:microsoft.com/office/officeart/2009/3/layout/IncreasingArrowsProcess"/>
    <dgm:cxn modelId="{CCC779A8-BE33-45DF-BF61-BA690C9161B3}" srcId="{651EEE3C-07C1-4C42-B00F-CDC07869BCC4}" destId="{8FB3EC81-0B98-4608-8365-E8E72AC10860}" srcOrd="0" destOrd="0" parTransId="{32BBA1A8-FA7E-44D3-9C23-F39936FD5076}" sibTransId="{AB5D79E0-C1BA-43D3-907F-614A87EAC732}"/>
    <dgm:cxn modelId="{4A066CAE-D408-4D12-A3A4-104AC3715200}" type="presOf" srcId="{651EEE3C-07C1-4C42-B00F-CDC07869BCC4}" destId="{FF240859-E47C-4FF2-95C2-CCCEF375F7C7}" srcOrd="0" destOrd="0" presId="urn:microsoft.com/office/officeart/2009/3/layout/IncreasingArrowsProcess"/>
    <dgm:cxn modelId="{FB3B3FE1-35E5-482E-9425-A7C094AE542D}" type="presOf" srcId="{45672A81-7717-4235-972B-F625B5DCD3A8}" destId="{CEA81E03-EC86-4314-ABF5-4D8628FE4C1C}" srcOrd="0" destOrd="0" presId="urn:microsoft.com/office/officeart/2009/3/layout/IncreasingArrowsProcess"/>
    <dgm:cxn modelId="{3E4368E5-47CB-4E68-8FC3-73EFC28861A3}" srcId="{651EEE3C-07C1-4C42-B00F-CDC07869BCC4}" destId="{45672A81-7717-4235-972B-F625B5DCD3A8}" srcOrd="2" destOrd="0" parTransId="{1F844171-AD06-4885-8D4E-BCDF9BCE0244}" sibTransId="{63056BFA-84EA-4D38-907F-CF8833A2494C}"/>
    <dgm:cxn modelId="{1B1AF748-3038-407C-AFD8-04250A8B5916}" type="presParOf" srcId="{FF240859-E47C-4FF2-95C2-CCCEF375F7C7}" destId="{CCD90A6E-2A2D-49CB-8256-99AB92A6ABB5}" srcOrd="0" destOrd="0" presId="urn:microsoft.com/office/officeart/2009/3/layout/IncreasingArrowsProcess"/>
    <dgm:cxn modelId="{94912A2D-2B34-4207-81EF-6D1E4C1DCCEE}" type="presParOf" srcId="{FF240859-E47C-4FF2-95C2-CCCEF375F7C7}" destId="{181C63D4-A017-448E-ABF2-33AC14B5861D}" srcOrd="1" destOrd="0" presId="urn:microsoft.com/office/officeart/2009/3/layout/IncreasingArrowsProcess"/>
    <dgm:cxn modelId="{A2091A2F-C67F-411E-9591-6F3061ED745D}" type="presParOf" srcId="{FF240859-E47C-4FF2-95C2-CCCEF375F7C7}" destId="{CEA81E03-EC86-4314-ABF5-4D8628FE4C1C}" srcOrd="2" destOrd="0" presId="urn:microsoft.com/office/officeart/2009/3/layout/IncreasingArrowsProcess"/>
  </dgm:cxnLst>
  <dgm:bg/>
  <dgm:whole/>
  <dgm:extLst>
    <a:ext uri="http://schemas.microsoft.com/office/drawing/2008/diagram">
      <dsp:dataModelExt relId="rId7" minVer="http://schemas.openxmlformats.org/drawingml/2006/diagram"/>
    </a:ext>
  </dgm:extLst>
</dgm:dataModel>
</file>

<file path=ppt/diagrams/drawing1.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099EF227-F299-4726-A6A0-D3BABB20FFDA}">
      <dsp:nvSpPr>
        <dsp:cNvPr id="0" name=""/>
        <dsp:cNvSpPr/>
      </dsp:nvSpPr>
      <dsp:spPr>
        <a:xfrm>
          <a:off x="1488" y="572820"/>
          <a:ext cx="1324570" cy="529828"/>
        </a:xfrm>
        <a:prstGeom prst="chevron">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48006" tIns="16002" rIns="16002" bIns="16002" numCol="1" spcCol="1270" anchor="ctr" anchorCtr="false">
          <a:noAutofit/>
        </a:bodyPr>
        <a:lstStyle/>
        <a:p>
          <a:pPr marL="0" lvl="0" indent="0" algn="ctr" defTabSz="533400">
            <a:lnSpc>
              <a:spcPct val="90000"/>
            </a:lnSpc>
            <a:spcBef>
              <a:spcPct val="0"/>
            </a:spcBef>
            <a:spcAft>
              <a:spcPct val="35000"/>
            </a:spcAft>
            <a:buNone/>
          </a:pPr>
          <a:r>
            <a:rPr lang="cs-CZ" sz="1200" kern="1200" dirty="false"/>
            <a:t>Nepovinný „</a:t>
          </a:r>
          <a:r>
            <a:rPr lang="cs-CZ" sz="1200" kern="1200" dirty="false" err="true"/>
            <a:t>Start-Up</a:t>
          </a:r>
          <a:r>
            <a:rPr lang="cs-CZ" sz="1200" kern="1200" dirty="false"/>
            <a:t>“</a:t>
          </a:r>
        </a:p>
      </dsp:txBody>
      <dsp:txXfrm>
        <a:off x="266402" y="572820"/>
        <a:ext cx="794742" cy="529828"/>
      </dsp:txXfrm>
    </dsp:sp>
    <dsp:sp modelId="{F460EDC7-1707-4D60-99E3-3605235FD913}">
      <dsp:nvSpPr>
        <dsp:cNvPr id="0" name=""/>
        <dsp:cNvSpPr/>
      </dsp:nvSpPr>
      <dsp:spPr>
        <a:xfrm>
          <a:off x="1193601" y="572820"/>
          <a:ext cx="1324570" cy="5298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48006" tIns="16002" rIns="16002" bIns="16002" numCol="1" spcCol="1270" anchor="ctr" anchorCtr="false">
          <a:noAutofit/>
        </a:bodyPr>
        <a:lstStyle/>
        <a:p>
          <a:pPr marL="0" lvl="0" indent="0" algn="ctr" defTabSz="533400">
            <a:lnSpc>
              <a:spcPct val="90000"/>
            </a:lnSpc>
            <a:spcBef>
              <a:spcPct val="0"/>
            </a:spcBef>
            <a:spcAft>
              <a:spcPct val="35000"/>
            </a:spcAft>
            <a:buNone/>
          </a:pPr>
          <a:r>
            <a:rPr lang="cs-CZ" sz="1200" kern="1200" dirty="false"/>
            <a:t>Přípravná fáze</a:t>
          </a:r>
        </a:p>
      </dsp:txBody>
      <dsp:txXfrm>
        <a:off x="1458515" y="572820"/>
        <a:ext cx="794742" cy="529828"/>
      </dsp:txXfrm>
    </dsp:sp>
    <dsp:sp modelId="{FBD2FD25-2D11-409D-A71A-DC795DD9083C}">
      <dsp:nvSpPr>
        <dsp:cNvPr id="0" name=""/>
        <dsp:cNvSpPr/>
      </dsp:nvSpPr>
      <dsp:spPr>
        <a:xfrm>
          <a:off x="2385715" y="572820"/>
          <a:ext cx="1324570" cy="5298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48006" tIns="16002" rIns="16002" bIns="16002" numCol="1" spcCol="1270" anchor="ctr" anchorCtr="false">
          <a:noAutofit/>
        </a:bodyPr>
        <a:lstStyle/>
        <a:p>
          <a:pPr marL="0" lvl="0" indent="0" algn="ctr" defTabSz="533400">
            <a:lnSpc>
              <a:spcPct val="90000"/>
            </a:lnSpc>
            <a:spcBef>
              <a:spcPct val="0"/>
            </a:spcBef>
            <a:spcAft>
              <a:spcPct val="35000"/>
            </a:spcAft>
            <a:buNone/>
          </a:pPr>
          <a:r>
            <a:rPr lang="cs-CZ" sz="1200" kern="1200" dirty="false"/>
            <a:t>Zahraniční stáž</a:t>
          </a:r>
        </a:p>
      </dsp:txBody>
      <dsp:txXfrm>
        <a:off x="2650629" y="572820"/>
        <a:ext cx="794742" cy="529828"/>
      </dsp:txXfrm>
    </dsp:sp>
    <dsp:sp modelId="{89BAD3A3-8D9A-45AF-B239-90C928F3454B}">
      <dsp:nvSpPr>
        <dsp:cNvPr id="0" name=""/>
        <dsp:cNvSpPr/>
      </dsp:nvSpPr>
      <dsp:spPr>
        <a:xfrm>
          <a:off x="3577828" y="572820"/>
          <a:ext cx="1324570" cy="5298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48006" tIns="16002" rIns="16002" bIns="16002" numCol="1" spcCol="1270" anchor="ctr" anchorCtr="false">
          <a:noAutofit/>
        </a:bodyPr>
        <a:lstStyle/>
        <a:p>
          <a:pPr marL="0" lvl="0" indent="0" algn="ctr" defTabSz="533400">
            <a:lnSpc>
              <a:spcPct val="90000"/>
            </a:lnSpc>
            <a:spcBef>
              <a:spcPct val="0"/>
            </a:spcBef>
            <a:spcAft>
              <a:spcPct val="35000"/>
            </a:spcAft>
            <a:buNone/>
          </a:pPr>
          <a:r>
            <a:rPr lang="cs-CZ" sz="1200" kern="1200" dirty="false"/>
            <a:t>Následná fáze</a:t>
          </a:r>
        </a:p>
      </dsp:txBody>
      <dsp:txXfrm>
        <a:off x="3842742" y="572820"/>
        <a:ext cx="794742" cy="529828"/>
      </dsp:txXfrm>
    </dsp:sp>
    <dsp:sp modelId="{093AC40C-A34D-45FB-BE24-9B6F657C1A39}">
      <dsp:nvSpPr>
        <dsp:cNvPr id="0" name=""/>
        <dsp:cNvSpPr/>
      </dsp:nvSpPr>
      <dsp:spPr>
        <a:xfrm>
          <a:off x="4771430" y="572820"/>
          <a:ext cx="1324570" cy="529828"/>
        </a:xfrm>
        <a:prstGeom prst="chevron">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48006" tIns="16002" rIns="16002" bIns="16002" numCol="1" spcCol="1270" anchor="ctr" anchorCtr="false">
          <a:noAutofit/>
        </a:bodyPr>
        <a:lstStyle/>
        <a:p>
          <a:pPr marL="0" lvl="0" indent="0" algn="ctr" defTabSz="533400">
            <a:lnSpc>
              <a:spcPct val="90000"/>
            </a:lnSpc>
            <a:spcBef>
              <a:spcPct val="0"/>
            </a:spcBef>
            <a:spcAft>
              <a:spcPct val="35000"/>
            </a:spcAft>
            <a:buNone/>
          </a:pPr>
          <a:r>
            <a:rPr lang="cs-CZ" sz="1200" kern="1200" dirty="false"/>
            <a:t>Nepovinný „</a:t>
          </a:r>
          <a:r>
            <a:rPr lang="cs-CZ" sz="1200" kern="1200" dirty="false" err="true"/>
            <a:t>Follow</a:t>
          </a:r>
          <a:r>
            <a:rPr lang="cs-CZ" sz="1200" kern="1200" dirty="false"/>
            <a:t>-Up“</a:t>
          </a:r>
        </a:p>
      </dsp:txBody>
      <dsp:txXfrm>
        <a:off x="5036344" y="572820"/>
        <a:ext cx="794742" cy="529828"/>
      </dsp:txXfrm>
    </dsp:sp>
  </dsp:spTree>
</dsp:drawing>
</file>

<file path=ppt/diagrams/drawing2.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CD3DAAEF-CAD8-4B4A-8E63-C10475025CB3}">
      <dsp:nvSpPr>
        <dsp:cNvPr id="0" name=""/>
        <dsp:cNvSpPr/>
      </dsp:nvSpPr>
      <dsp:spPr>
        <a:xfrm>
          <a:off x="3785" y="323"/>
          <a:ext cx="7985316" cy="1182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72390" tIns="72390" rIns="72390" bIns="72390" numCol="1" spcCol="1270" anchor="ctr" anchorCtr="false">
          <a:noAutofit/>
        </a:bodyPr>
        <a:lstStyle/>
        <a:p>
          <a:pPr marL="0" lvl="0" indent="0" algn="ctr" defTabSz="844550">
            <a:lnSpc>
              <a:spcPct val="90000"/>
            </a:lnSpc>
            <a:spcBef>
              <a:spcPct val="0"/>
            </a:spcBef>
            <a:spcAft>
              <a:spcPct val="35000"/>
            </a:spcAft>
            <a:buNone/>
          </a:pPr>
          <a:r>
            <a:rPr lang="cs-CZ" sz="1900" kern="1200" dirty="false"/>
            <a:t>Znevýhodněné osoby ve věku 15 – 29 let, které jsou:</a:t>
          </a:r>
        </a:p>
        <a:p>
          <a:pPr marL="0" lvl="0" indent="0" algn="ctr" defTabSz="844550">
            <a:lnSpc>
              <a:spcPct val="90000"/>
            </a:lnSpc>
            <a:spcBef>
              <a:spcPct val="0"/>
            </a:spcBef>
            <a:spcAft>
              <a:spcPct val="35000"/>
            </a:spcAft>
            <a:buNone/>
          </a:pPr>
          <a:r>
            <a:rPr lang="cs-CZ" sz="1900" kern="1200" dirty="false"/>
            <a:t>- uchazeči o zaměstnání (výpis z evidence na ÚP)</a:t>
          </a:r>
        </a:p>
        <a:p>
          <a:pPr marL="0" lvl="0" indent="0" algn="ctr" defTabSz="844550">
            <a:lnSpc>
              <a:spcPct val="90000"/>
            </a:lnSpc>
            <a:spcBef>
              <a:spcPct val="0"/>
            </a:spcBef>
            <a:spcAft>
              <a:spcPct val="35000"/>
            </a:spcAft>
            <a:buNone/>
          </a:pPr>
          <a:r>
            <a:rPr lang="cs-CZ" sz="1900" kern="1200" dirty="false"/>
            <a:t>- nebo osoby neaktivní (potvrzení vydané OSSZ)</a:t>
          </a:r>
        </a:p>
      </dsp:txBody>
      <dsp:txXfrm>
        <a:off x="38423" y="34961"/>
        <a:ext cx="7916040" cy="1113348"/>
      </dsp:txXfrm>
    </dsp:sp>
    <dsp:sp modelId="{724DABEE-D6CC-4FE4-B530-E065117F9D2F}">
      <dsp:nvSpPr>
        <dsp:cNvPr id="0" name=""/>
        <dsp:cNvSpPr/>
      </dsp:nvSpPr>
      <dsp:spPr>
        <a:xfrm>
          <a:off x="0" y="1288410"/>
          <a:ext cx="1896749" cy="1182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Osoby s dokončeným základním vzděláním (ISCED 0 až 2)</a:t>
          </a:r>
        </a:p>
      </dsp:txBody>
      <dsp:txXfrm>
        <a:off x="34638" y="1323048"/>
        <a:ext cx="1827473" cy="1113348"/>
      </dsp:txXfrm>
    </dsp:sp>
    <dsp:sp modelId="{3CF08F4E-5BA0-4D73-8930-1FBE5AC04C68}">
      <dsp:nvSpPr>
        <dsp:cNvPr id="0" name=""/>
        <dsp:cNvSpPr/>
      </dsp:nvSpPr>
      <dsp:spPr>
        <a:xfrm>
          <a:off x="2059862" y="1287854"/>
          <a:ext cx="1896749" cy="1182624"/>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Osoby se středoškolským vzděláním (ISCED 3 až 4)</a:t>
          </a:r>
        </a:p>
      </dsp:txBody>
      <dsp:txXfrm>
        <a:off x="2094500" y="1322492"/>
        <a:ext cx="1827473" cy="1113348"/>
      </dsp:txXfrm>
    </dsp:sp>
    <dsp:sp modelId="{A953F122-B7A4-499C-B704-3662B87B05E3}">
      <dsp:nvSpPr>
        <dsp:cNvPr id="0" name=""/>
        <dsp:cNvSpPr/>
      </dsp:nvSpPr>
      <dsp:spPr>
        <a:xfrm>
          <a:off x="2059862" y="2575385"/>
          <a:ext cx="1896749" cy="1182624"/>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Nezaměstnané či neaktivní déle jak 3 měsíce</a:t>
          </a:r>
        </a:p>
      </dsp:txBody>
      <dsp:txXfrm>
        <a:off x="2094500" y="2610023"/>
        <a:ext cx="1827473" cy="1113348"/>
      </dsp:txXfrm>
    </dsp:sp>
    <dsp:sp modelId="{FD9EA25C-A75A-40B5-97D0-2514AB2D1E10}">
      <dsp:nvSpPr>
        <dsp:cNvPr id="0" name=""/>
        <dsp:cNvSpPr/>
      </dsp:nvSpPr>
      <dsp:spPr>
        <a:xfrm>
          <a:off x="4115939" y="1287854"/>
          <a:ext cx="3873163" cy="1182624"/>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Osoby s nejvýše dokončeným středoškolským vzděláním</a:t>
          </a:r>
        </a:p>
        <a:p>
          <a:pPr marL="0" lvl="0" indent="0" algn="ctr" defTabSz="666750">
            <a:lnSpc>
              <a:spcPct val="90000"/>
            </a:lnSpc>
            <a:spcBef>
              <a:spcPct val="0"/>
            </a:spcBef>
            <a:spcAft>
              <a:spcPct val="35000"/>
            </a:spcAft>
            <a:buNone/>
          </a:pPr>
          <a:r>
            <a:rPr lang="cs-CZ" sz="1500" kern="1200" dirty="false"/>
            <a:t>(ISCED 3 až 4)</a:t>
          </a:r>
        </a:p>
      </dsp:txBody>
      <dsp:txXfrm>
        <a:off x="4150577" y="1322492"/>
        <a:ext cx="3803887" cy="1113348"/>
      </dsp:txXfrm>
    </dsp:sp>
    <dsp:sp modelId="{90FDE9DD-0208-4DEC-A839-81FF5FB09744}">
      <dsp:nvSpPr>
        <dsp:cNvPr id="0" name=""/>
        <dsp:cNvSpPr/>
      </dsp:nvSpPr>
      <dsp:spPr>
        <a:xfrm>
          <a:off x="4115939" y="2575385"/>
          <a:ext cx="1896749" cy="1182624"/>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Zdravotně postižené osoby (I. až III. stupeň invalidity)</a:t>
          </a:r>
        </a:p>
      </dsp:txBody>
      <dsp:txXfrm>
        <a:off x="4150577" y="2610023"/>
        <a:ext cx="1827473" cy="1113348"/>
      </dsp:txXfrm>
    </dsp:sp>
    <dsp:sp modelId="{3F86A60C-B9FB-4272-AF61-6F733876C5C9}">
      <dsp:nvSpPr>
        <dsp:cNvPr id="0" name=""/>
        <dsp:cNvSpPr/>
      </dsp:nvSpPr>
      <dsp:spPr>
        <a:xfrm>
          <a:off x="4104463" y="3843983"/>
          <a:ext cx="1896749" cy="1182624"/>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solidFill>
                <a:srgbClr val="F5F5F5"/>
              </a:solidFill>
              <a:latin typeface="Arial"/>
              <a:ea typeface="+mn-ea"/>
              <a:cs typeface="+mn-cs"/>
            </a:rPr>
            <a:t>Osoby po odchodu z náhradní rodinné péče </a:t>
          </a:r>
        </a:p>
      </dsp:txBody>
      <dsp:txXfrm>
        <a:off x="4139101" y="3878621"/>
        <a:ext cx="1827473" cy="1113348"/>
      </dsp:txXfrm>
    </dsp:sp>
    <dsp:sp modelId="{A7804C12-46B5-40D8-B6D6-0C6994D6CC79}">
      <dsp:nvSpPr>
        <dsp:cNvPr id="0" name=""/>
        <dsp:cNvSpPr/>
      </dsp:nvSpPr>
      <dsp:spPr>
        <a:xfrm>
          <a:off x="6092352" y="2575385"/>
          <a:ext cx="1896749" cy="1182624"/>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Klienti či bývalí klienti zařízení pro výkon ústavní nebo ochranné výchovy</a:t>
          </a:r>
        </a:p>
      </dsp:txBody>
      <dsp:txXfrm>
        <a:off x="6126990" y="2610023"/>
        <a:ext cx="1827473" cy="1113348"/>
      </dsp:txXfrm>
    </dsp:sp>
    <dsp:sp modelId="{A4CCDC14-EEE5-47FF-B5A3-710DBDDE1E97}">
      <dsp:nvSpPr>
        <dsp:cNvPr id="0" name=""/>
        <dsp:cNvSpPr/>
      </dsp:nvSpPr>
      <dsp:spPr>
        <a:xfrm>
          <a:off x="6092352" y="3862917"/>
          <a:ext cx="1896749" cy="1182624"/>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60960" tIns="60960" rIns="60960" bIns="60960" numCol="1" spcCol="1270" anchor="ctr" anchorCtr="false">
          <a:noAutofit/>
        </a:bodyPr>
        <a:lstStyle/>
        <a:p>
          <a:pPr marL="0" lvl="0" indent="0" algn="ctr" defTabSz="711200">
            <a:lnSpc>
              <a:spcPct val="90000"/>
            </a:lnSpc>
            <a:spcBef>
              <a:spcPct val="0"/>
            </a:spcBef>
            <a:spcAft>
              <a:spcPct val="35000"/>
            </a:spcAft>
            <a:buNone/>
          </a:pPr>
          <a:r>
            <a:rPr lang="cs-CZ" sz="1600" kern="1200" dirty="false"/>
            <a:t>Klienti či bývalí klienti zařízení pro děti vyžadující okamžitou pomoc</a:t>
          </a:r>
        </a:p>
      </dsp:txBody>
      <dsp:txXfrm>
        <a:off x="6126990" y="3897555"/>
        <a:ext cx="1827473" cy="1113348"/>
      </dsp:txXfrm>
    </dsp:sp>
  </dsp:spTree>
</dsp:drawing>
</file>

<file path=ppt/diagrams/drawing3.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762495B3-13EF-4D90-A45A-7EAEC230B284}">
      <dsp:nvSpPr>
        <dsp:cNvPr id="0" name=""/>
        <dsp:cNvSpPr/>
      </dsp:nvSpPr>
      <dsp:spPr>
        <a:xfrm>
          <a:off x="6420098" y="2515359"/>
          <a:ext cx="820822" cy="390637"/>
        </a:xfrm>
        <a:custGeom>
          <a:avLst/>
          <a:gdLst/>
          <a:ahLst/>
          <a:cxnLst/>
          <a:rect l="0" t="0" r="0" b="0"/>
          <a:pathLst>
            <a:path>
              <a:moveTo>
                <a:pt x="0" y="0"/>
              </a:moveTo>
              <a:lnTo>
                <a:pt x="0" y="266207"/>
              </a:lnTo>
              <a:lnTo>
                <a:pt x="820822" y="266207"/>
              </a:lnTo>
              <a:lnTo>
                <a:pt x="820822"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8C2829-A805-4851-880F-3F8329CA699F}">
      <dsp:nvSpPr>
        <dsp:cNvPr id="0" name=""/>
        <dsp:cNvSpPr/>
      </dsp:nvSpPr>
      <dsp:spPr>
        <a:xfrm>
          <a:off x="5599275" y="2515359"/>
          <a:ext cx="820822" cy="390637"/>
        </a:xfrm>
        <a:custGeom>
          <a:avLst/>
          <a:gdLst/>
          <a:ahLst/>
          <a:cxnLst/>
          <a:rect l="0" t="0" r="0" b="0"/>
          <a:pathLst>
            <a:path>
              <a:moveTo>
                <a:pt x="820822" y="0"/>
              </a:moveTo>
              <a:lnTo>
                <a:pt x="820822" y="266207"/>
              </a:lnTo>
              <a:lnTo>
                <a:pt x="0" y="266207"/>
              </a:lnTo>
              <a:lnTo>
                <a:pt x="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C69D7-CF8F-4517-BF86-BE46A979E87B}">
      <dsp:nvSpPr>
        <dsp:cNvPr id="0" name=""/>
        <dsp:cNvSpPr/>
      </dsp:nvSpPr>
      <dsp:spPr>
        <a:xfrm>
          <a:off x="4368041" y="1271813"/>
          <a:ext cx="2052056" cy="390637"/>
        </a:xfrm>
        <a:custGeom>
          <a:avLst/>
          <a:gdLst/>
          <a:ahLst/>
          <a:cxnLst/>
          <a:rect l="0" t="0" r="0" b="0"/>
          <a:pathLst>
            <a:path>
              <a:moveTo>
                <a:pt x="0" y="0"/>
              </a:moveTo>
              <a:lnTo>
                <a:pt x="0" y="266207"/>
              </a:lnTo>
              <a:lnTo>
                <a:pt x="2052056" y="266207"/>
              </a:lnTo>
              <a:lnTo>
                <a:pt x="2052056" y="390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DA224-6AD0-4E78-85A5-3C657F2EDA5C}">
      <dsp:nvSpPr>
        <dsp:cNvPr id="0" name=""/>
        <dsp:cNvSpPr/>
      </dsp:nvSpPr>
      <dsp:spPr>
        <a:xfrm>
          <a:off x="2315984" y="2515359"/>
          <a:ext cx="1641645" cy="390637"/>
        </a:xfrm>
        <a:custGeom>
          <a:avLst/>
          <a:gdLst/>
          <a:ahLst/>
          <a:cxnLst/>
          <a:rect l="0" t="0" r="0" b="0"/>
          <a:pathLst>
            <a:path>
              <a:moveTo>
                <a:pt x="0" y="0"/>
              </a:moveTo>
              <a:lnTo>
                <a:pt x="0" y="266207"/>
              </a:lnTo>
              <a:lnTo>
                <a:pt x="1641645" y="266207"/>
              </a:lnTo>
              <a:lnTo>
                <a:pt x="1641645"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BF9682-62AA-4C2B-A0A5-639EC494FF46}">
      <dsp:nvSpPr>
        <dsp:cNvPr id="0" name=""/>
        <dsp:cNvSpPr/>
      </dsp:nvSpPr>
      <dsp:spPr>
        <a:xfrm>
          <a:off x="2270264" y="2515359"/>
          <a:ext cx="91440" cy="390637"/>
        </a:xfrm>
        <a:custGeom>
          <a:avLst/>
          <a:gdLst/>
          <a:ahLst/>
          <a:cxnLst/>
          <a:rect l="0" t="0" r="0" b="0"/>
          <a:pathLst>
            <a:path>
              <a:moveTo>
                <a:pt x="45720" y="0"/>
              </a:moveTo>
              <a:lnTo>
                <a:pt x="4572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E0A72-109B-40F2-A9ED-06866C6B47FD}">
      <dsp:nvSpPr>
        <dsp:cNvPr id="0" name=""/>
        <dsp:cNvSpPr/>
      </dsp:nvSpPr>
      <dsp:spPr>
        <a:xfrm>
          <a:off x="674338" y="2515359"/>
          <a:ext cx="1641645" cy="390637"/>
        </a:xfrm>
        <a:custGeom>
          <a:avLst/>
          <a:gdLst/>
          <a:ahLst/>
          <a:cxnLst/>
          <a:rect l="0" t="0" r="0" b="0"/>
          <a:pathLst>
            <a:path>
              <a:moveTo>
                <a:pt x="1641645" y="0"/>
              </a:moveTo>
              <a:lnTo>
                <a:pt x="1641645" y="266207"/>
              </a:lnTo>
              <a:lnTo>
                <a:pt x="0" y="266207"/>
              </a:lnTo>
              <a:lnTo>
                <a:pt x="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2B667-0D20-4011-99F8-74CAC78DDCF0}">
      <dsp:nvSpPr>
        <dsp:cNvPr id="0" name=""/>
        <dsp:cNvSpPr/>
      </dsp:nvSpPr>
      <dsp:spPr>
        <a:xfrm>
          <a:off x="2315984" y="1271813"/>
          <a:ext cx="2052056" cy="390637"/>
        </a:xfrm>
        <a:custGeom>
          <a:avLst/>
          <a:gdLst/>
          <a:ahLst/>
          <a:cxnLst/>
          <a:rect l="0" t="0" r="0" b="0"/>
          <a:pathLst>
            <a:path>
              <a:moveTo>
                <a:pt x="2052056" y="0"/>
              </a:moveTo>
              <a:lnTo>
                <a:pt x="2052056" y="266207"/>
              </a:lnTo>
              <a:lnTo>
                <a:pt x="0" y="266207"/>
              </a:lnTo>
              <a:lnTo>
                <a:pt x="0" y="390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5F1FC-9A84-453C-A254-8C41806FB2EA}">
      <dsp:nvSpPr>
        <dsp:cNvPr id="0" name=""/>
        <dsp:cNvSpPr/>
      </dsp:nvSpPr>
      <dsp:spPr>
        <a:xfrm>
          <a:off x="3696458" y="418903"/>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EF571-7AE7-4E46-89CC-F4B5459F9FAA}">
      <dsp:nvSpPr>
        <dsp:cNvPr id="0" name=""/>
        <dsp:cNvSpPr/>
      </dsp:nvSpPr>
      <dsp:spPr>
        <a:xfrm>
          <a:off x="3845699" y="560682"/>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změna</a:t>
          </a:r>
        </a:p>
      </dsp:txBody>
      <dsp:txXfrm>
        <a:off x="3870680" y="585663"/>
        <a:ext cx="1293202" cy="802947"/>
      </dsp:txXfrm>
    </dsp:sp>
    <dsp:sp modelId="{455635BB-0ED8-427C-ADE9-FD6E4E31BCD0}">
      <dsp:nvSpPr>
        <dsp:cNvPr id="0" name=""/>
        <dsp:cNvSpPr/>
      </dsp:nvSpPr>
      <dsp:spPr>
        <a:xfrm>
          <a:off x="1644401" y="1662450"/>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5839F-234D-4A90-B2B1-13F4A35F0BF0}">
      <dsp:nvSpPr>
        <dsp:cNvPr id="0" name=""/>
        <dsp:cNvSpPr/>
      </dsp:nvSpPr>
      <dsp:spPr>
        <a:xfrm>
          <a:off x="1793642" y="1804228"/>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nepodstatná</a:t>
          </a:r>
        </a:p>
      </dsp:txBody>
      <dsp:txXfrm>
        <a:off x="1818623" y="1829209"/>
        <a:ext cx="1293202" cy="802947"/>
      </dsp:txXfrm>
    </dsp:sp>
    <dsp:sp modelId="{BFFA7DAC-A963-495C-98A2-5E3D87050E5D}">
      <dsp:nvSpPr>
        <dsp:cNvPr id="0" name=""/>
        <dsp:cNvSpPr/>
      </dsp:nvSpPr>
      <dsp:spPr>
        <a:xfrm>
          <a:off x="2756"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BF7F63-5B39-4287-B99F-1552ECBDF06D}">
      <dsp:nvSpPr>
        <dsp:cNvPr id="0" name=""/>
        <dsp:cNvSpPr/>
      </dsp:nvSpPr>
      <dsp:spPr>
        <a:xfrm>
          <a:off x="151996"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neprodlené oznámení</a:t>
          </a:r>
        </a:p>
      </dsp:txBody>
      <dsp:txXfrm>
        <a:off x="176977" y="3072755"/>
        <a:ext cx="1293202" cy="802947"/>
      </dsp:txXfrm>
    </dsp:sp>
    <dsp:sp modelId="{A30ACC11-984C-4E00-A97F-442E199894A5}">
      <dsp:nvSpPr>
        <dsp:cNvPr id="0" name=""/>
        <dsp:cNvSpPr/>
      </dsp:nvSpPr>
      <dsp:spPr>
        <a:xfrm>
          <a:off x="1644401"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5A3BC-1C32-44AB-ADA2-FB6F41E3E46D}">
      <dsp:nvSpPr>
        <dsp:cNvPr id="0" name=""/>
        <dsp:cNvSpPr/>
      </dsp:nvSpPr>
      <dsp:spPr>
        <a:xfrm>
          <a:off x="1793642"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oznámení nejpozději 10 dní před </a:t>
          </a:r>
          <a:r>
            <a:rPr lang="cs-CZ" sz="1500" kern="1200" dirty="false" err="true"/>
            <a:t>ZoR</a:t>
          </a:r>
          <a:endParaRPr lang="cs-CZ" sz="1500" kern="1200" dirty="false"/>
        </a:p>
      </dsp:txBody>
      <dsp:txXfrm>
        <a:off x="1818623" y="3072755"/>
        <a:ext cx="1293202" cy="802947"/>
      </dsp:txXfrm>
    </dsp:sp>
    <dsp:sp modelId="{FDE48088-25F1-4205-85F9-34F914C54C36}">
      <dsp:nvSpPr>
        <dsp:cNvPr id="0" name=""/>
        <dsp:cNvSpPr/>
      </dsp:nvSpPr>
      <dsp:spPr>
        <a:xfrm>
          <a:off x="3286047"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EF872-F8D3-4CA7-BFFC-8B7D82189BC0}">
      <dsp:nvSpPr>
        <dsp:cNvPr id="0" name=""/>
        <dsp:cNvSpPr/>
      </dsp:nvSpPr>
      <dsp:spPr>
        <a:xfrm>
          <a:off x="3435287"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oznámení spolu se </a:t>
          </a:r>
          <a:r>
            <a:rPr lang="cs-CZ" sz="1500" kern="1200" dirty="false" err="true"/>
            <a:t>ZoR</a:t>
          </a:r>
          <a:endParaRPr lang="cs-CZ" sz="1500" kern="1200" dirty="false"/>
        </a:p>
      </dsp:txBody>
      <dsp:txXfrm>
        <a:off x="3460268" y="3072755"/>
        <a:ext cx="1293202" cy="802947"/>
      </dsp:txXfrm>
    </dsp:sp>
    <dsp:sp modelId="{792C28CA-1DB6-48EE-84CC-48B9BF61AB99}">
      <dsp:nvSpPr>
        <dsp:cNvPr id="0" name=""/>
        <dsp:cNvSpPr/>
      </dsp:nvSpPr>
      <dsp:spPr>
        <a:xfrm>
          <a:off x="5748515" y="1662450"/>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4B80CC-D842-487B-A9F5-1471FDAF92A5}">
      <dsp:nvSpPr>
        <dsp:cNvPr id="0" name=""/>
        <dsp:cNvSpPr/>
      </dsp:nvSpPr>
      <dsp:spPr>
        <a:xfrm>
          <a:off x="5897756" y="1804228"/>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podstatná</a:t>
          </a:r>
        </a:p>
      </dsp:txBody>
      <dsp:txXfrm>
        <a:off x="5922737" y="1829209"/>
        <a:ext cx="1293202" cy="802947"/>
      </dsp:txXfrm>
    </dsp:sp>
    <dsp:sp modelId="{556BA387-3EE9-4690-AC5C-0C00C05AD42B}">
      <dsp:nvSpPr>
        <dsp:cNvPr id="0" name=""/>
        <dsp:cNvSpPr/>
      </dsp:nvSpPr>
      <dsp:spPr>
        <a:xfrm>
          <a:off x="4927693"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94D36B-3BE6-48C5-9E80-571DCBCAA38B}">
      <dsp:nvSpPr>
        <dsp:cNvPr id="0" name=""/>
        <dsp:cNvSpPr/>
      </dsp:nvSpPr>
      <dsp:spPr>
        <a:xfrm>
          <a:off x="5076933"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vyžaduje změnu PA</a:t>
          </a:r>
        </a:p>
      </dsp:txBody>
      <dsp:txXfrm>
        <a:off x="5101914" y="3072755"/>
        <a:ext cx="1293202" cy="802947"/>
      </dsp:txXfrm>
    </dsp:sp>
    <dsp:sp modelId="{A2A91916-FB0D-4CB1-8F68-B8A2B42BFAAB}">
      <dsp:nvSpPr>
        <dsp:cNvPr id="0" name=""/>
        <dsp:cNvSpPr/>
      </dsp:nvSpPr>
      <dsp:spPr>
        <a:xfrm>
          <a:off x="6569338"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1DC7EB-0FE8-4E97-9B79-B68D0E1292CA}">
      <dsp:nvSpPr>
        <dsp:cNvPr id="0" name=""/>
        <dsp:cNvSpPr/>
      </dsp:nvSpPr>
      <dsp:spPr>
        <a:xfrm>
          <a:off x="6718579"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nevyžaduje změnu PA</a:t>
          </a:r>
        </a:p>
      </dsp:txBody>
      <dsp:txXfrm>
        <a:off x="6743560" y="3072755"/>
        <a:ext cx="1293202" cy="802947"/>
      </dsp:txXfrm>
    </dsp:sp>
  </dsp:spTree>
</dsp:drawing>
</file>

<file path=ppt/diagrams/drawing4.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CCD90A6E-2A2D-49CB-8256-99AB92A6ABB5}">
      <dsp:nvSpPr>
        <dsp:cNvPr id="0" name=""/>
        <dsp:cNvSpPr/>
      </dsp:nvSpPr>
      <dsp:spPr>
        <a:xfrm>
          <a:off x="504231" y="432052"/>
          <a:ext cx="4573543" cy="2298336"/>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80010" tIns="80010" rIns="254000" bIns="198936" numCol="1" spcCol="1270" anchor="ctr" anchorCtr="false">
          <a:noAutofit/>
        </a:bodyPr>
        <a:lstStyle/>
        <a:p>
          <a:pPr marL="0" lvl="0" indent="0" algn="l" defTabSz="933450">
            <a:lnSpc>
              <a:spcPct val="90000"/>
            </a:lnSpc>
            <a:spcBef>
              <a:spcPct val="0"/>
            </a:spcBef>
            <a:spcAft>
              <a:spcPct val="35000"/>
            </a:spcAft>
            <a:buNone/>
          </a:pPr>
          <a:r>
            <a:rPr lang="cs-CZ" sz="2100" kern="1200" dirty="false"/>
            <a:t>Osoby, které vstoupí do projektu, z nich</a:t>
          </a:r>
        </a:p>
      </dsp:txBody>
      <dsp:txXfrm>
        <a:off x="504231" y="1006636"/>
        <a:ext cx="3998959" cy="1149168"/>
      </dsp:txXfrm>
    </dsp:sp>
    <dsp:sp modelId="{181C63D4-A017-448E-ABF2-33AC14B5861D}">
      <dsp:nvSpPr>
        <dsp:cNvPr id="0" name=""/>
        <dsp:cNvSpPr/>
      </dsp:nvSpPr>
      <dsp:spPr>
        <a:xfrm>
          <a:off x="2256509" y="1368147"/>
          <a:ext cx="4559926" cy="2150303"/>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80010" tIns="80010" rIns="254000" bIns="198936" numCol="1" spcCol="1270" anchor="ctr" anchorCtr="false">
          <a:noAutofit/>
        </a:bodyPr>
        <a:lstStyle/>
        <a:p>
          <a:pPr marL="0" lvl="0" indent="0" algn="l" defTabSz="933450">
            <a:lnSpc>
              <a:spcPct val="90000"/>
            </a:lnSpc>
            <a:spcBef>
              <a:spcPct val="0"/>
            </a:spcBef>
            <a:spcAft>
              <a:spcPct val="35000"/>
            </a:spcAft>
            <a:buNone/>
          </a:pPr>
          <a:r>
            <a:rPr lang="cs-CZ" sz="2100" kern="1200" dirty="false"/>
            <a:t>překročí bagatelní podporu (600 000) – min. 12 osob</a:t>
          </a:r>
        </a:p>
      </dsp:txBody>
      <dsp:txXfrm>
        <a:off x="2256509" y="1905723"/>
        <a:ext cx="4022350" cy="1075151"/>
      </dsp:txXfrm>
    </dsp:sp>
    <dsp:sp modelId="{CEA81E03-EC86-4314-ABF5-4D8628FE4C1C}">
      <dsp:nvSpPr>
        <dsp:cNvPr id="0" name=""/>
        <dsp:cNvSpPr/>
      </dsp:nvSpPr>
      <dsp:spPr>
        <a:xfrm>
          <a:off x="3981586" y="2214567"/>
          <a:ext cx="4622898" cy="224992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80010" tIns="80010" rIns="254000" bIns="198936" numCol="1" spcCol="1270" anchor="ctr" anchorCtr="false">
          <a:noAutofit/>
        </a:bodyPr>
        <a:lstStyle/>
        <a:p>
          <a:pPr marL="0" lvl="0" indent="0" algn="l" defTabSz="933450">
            <a:lnSpc>
              <a:spcPct val="90000"/>
            </a:lnSpc>
            <a:spcBef>
              <a:spcPct val="0"/>
            </a:spcBef>
            <a:spcAft>
              <a:spcPct val="35000"/>
            </a:spcAft>
            <a:buNone/>
          </a:pPr>
          <a:r>
            <a:rPr lang="cs-CZ" sz="2100" kern="1200" dirty="false"/>
            <a:t>úspěšně dokončí stáž         (626 000) – min. 8 osob</a:t>
          </a:r>
        </a:p>
      </dsp:txBody>
      <dsp:txXfrm>
        <a:off x="3981586" y="2777049"/>
        <a:ext cx="4060416" cy="1124964"/>
      </dsp:txXfrm>
    </dsp:sp>
  </dsp:spTree>
</dsp:drawing>
</file>

<file path=ppt/diagrams/layout1.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chevron1">
  <dgm:title val=""/>
  <dgm:desc val=""/>
  <dgm:catLst>
    <dgm:cat type="process" pri="9000"/>
  </dgm:catLst>
  <dgm:sampData useDef="true">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axis="" ptType="" hideLastTrans="" st="" cnt="" step="">
        <dgm:alg type="lin"/>
      </dgm:if>
      <dgm:else name="Name3">
        <dgm:alg type="lin">
          <dgm:param type="linDir" val="fromR"/>
        </dgm:alg>
      </dgm:else>
    </dgm:choose>
    <dgm:shape r:blip="">
      <dgm:adjLst/>
    </dgm:shape>
    <dgm:presOf axis="" ptType="" hideLastTrans="" st="" cnt="" step=""/>
    <dgm:choose name="Name4">
      <dgm:if name="Name5" func="maxDepth" op="gte" val="2" axis="des" ptType="" hideLastTrans="" st="" cnt="" step="">
        <dgm:constrLst>
          <dgm:constr type="h" for="ch" forName="composite" refType="h"/>
          <dgm:constr type="w" for="ch" forName="composite" refType="w"/>
          <dgm:constr type="w" for="des" forName="parTx"/>
          <dgm:constr op="equ" type="h" for="des" forName="parTx"/>
          <dgm:constr type="w" for="des" forName="desTx"/>
          <dgm:constr op="equ" type="h" for="des" forName="desTx"/>
          <dgm:constr val="65.0" type="primFontSz" for="des" forName="parTx"/>
          <dgm:constr op="equ" type="secFontSz" for="des" forName="desTx" refType="primFontSz" refFor="des" refForName="parTx"/>
          <dgm:constr fact="1.5" type="h" for="des" forName="parTx" refType="primFontSz" refFor="des" refForName="parTx"/>
          <dgm:constr fact="0.5" type="h" for="des" forName="desTx" refType="primFontSz" refFor="des" refForName="parTx"/>
          <dgm:constr op="equ" val="-6.0" type="w" for="ch" forName="space"/>
        </dgm:constrLst>
        <dgm:ruleLst>
          <dgm:rule val="0.0" fact="NaN" max="NaN" type="w" for="ch" forName="composite"/>
          <dgm:rule val="5.0" fact="NaN" max="NaN" type="primFontSz" for="des" forName="parTx"/>
        </dgm:ruleLst>
        <dgm:forEach name="Name6" axis="ch" ptType="node" hideLastTrans="" st="" cnt="" step="">
          <dgm:layoutNode name="composite">
            <dgm:alg type="composite"/>
            <dgm:shape r:blip="">
              <dgm:adjLst/>
            </dgm:shape>
            <dgm:presOf axis="" ptType="" hideLastTrans="" st="" cnt="" step=""/>
            <dgm:choose name="Name7">
              <dgm:if name="Name8" func="var" arg="dir" op="equ" val="norm" axis="" ptType="" hideLastTrans="" st="" cnt="" step="">
                <dgm:constrLst>
                  <dgm:constr type="l" for="ch" forName="parTx"/>
                  <dgm:constr type="w" for="ch" forName="parTx" refType="w"/>
                  <dgm:constr type="t" for="ch" forName="parTx"/>
                  <dgm:constr type="l" for="ch" forName="desTx"/>
                  <dgm:constr fact="0.8" type="w" for="ch" forName="desTx" refType="w" refFor="ch" refForName="parTx"/>
                  <dgm:constr fact="1.125" type="t" for="ch" forName="desTx" refType="h" refFor="ch" refForName="parTx"/>
                </dgm:constrLst>
              </dgm:if>
              <dgm:else name="Name9">
                <dgm:constrLst>
                  <dgm:constr type="l" for="ch" forName="parTx"/>
                  <dgm:constr type="w" for="ch" forName="parTx" refType="w"/>
                  <dgm:constr type="t" for="ch" forName="parTx"/>
                  <dgm:constr fact="0.2" type="l" for="ch" forName="desTx" refType="w"/>
                  <dgm:constr fact="0.8" type="w" for="ch" forName="desTx" refType="w" refFor="ch" refForName="parTx"/>
                  <dgm:constr fact="1.125" type="t" for="ch" forName="desTx" refType="h" refFor="ch" refForName="parTx"/>
                </dgm:constrLst>
              </dgm:else>
            </dgm:choose>
            <dgm:ruleLst>
              <dgm:rule val="INF" fact="NaN" max="NaN" type="h"/>
            </dgm:ruleLst>
            <dgm:layoutNode name="parTx">
              <dgm:varLst>
                <dgm:chMax val="0"/>
                <dgm:chPref val="0"/>
                <dgm:bulletEnabled val="true"/>
              </dgm:varLst>
              <dgm:alg type="tx"/>
              <dgm:choose name="Name10">
                <dgm:if name="Name11" func="var" arg="dir" op="equ" val="norm" axis="" ptType="" hideLastTrans="" st="" cnt="" step="">
                  <dgm:shape type="chevron" r:blip="">
                    <dgm:adjLst/>
                  </dgm:shape>
                </dgm:if>
                <dgm:else name="Name12">
                  <dgm:shape rot="180.0" type="chevron" r:blip="">
                    <dgm:adjLst/>
                  </dgm:shape>
                </dgm:else>
              </dgm:choose>
              <dgm:presOf axis="self" ptType="node" hideLastTrans="" st="" cnt="" step=""/>
              <dgm:choose name="Name13">
                <dgm:if name="Name14" func="var" arg="dir" op="equ" val="norm" axis="" ptType="" hideLastTrans="" st="" cnt="" step="">
                  <dgm:constrLst>
                    <dgm:constr op="lte" fact="0.4" type="h" refType="w"/>
                    <dgm:constr type="h"/>
                    <dgm:constr fact="0.105" type="tMarg" refType="primFontSz"/>
                    <dgm:constr fact="0.105" type="bMarg" refType="primFontSz"/>
                    <dgm:constr fact="0.315" type="lMarg" refType="primFontSz"/>
                    <dgm:constr fact="0.105" type="rMarg" refType="primFontSz"/>
                  </dgm:constrLst>
                </dgm:if>
                <dgm:else name="Name15">
                  <dgm:constrLst>
                    <dgm:constr op="lte" fact="0.4" type="h" refType="w"/>
                    <dgm:constr type="h"/>
                    <dgm:constr fact="0.105" type="tMarg" refType="primFontSz"/>
                    <dgm:constr fact="0.105" type="bMarg" refType="primFontSz"/>
                    <dgm:constr fact="0.105" type="lMarg" refType="primFontSz"/>
                    <dgm:constr fact="0.315" type="rMarg" refType="primFontSz"/>
                  </dgm:constrLst>
                </dgm:else>
              </dgm:choose>
              <dgm:ruleLst>
                <dgm:rule val="INF" fact="NaN" max="NaN" type="h"/>
              </dgm:ruleLst>
            </dgm:layoutNode>
            <dgm:layoutNode name="desTx" styleLbl="revTx">
              <dgm:varLst>
                <dgm:bulletEnabled val="true"/>
              </dgm:varLst>
              <dgm:alg type="tx">
                <dgm:param type="stBulletLvl" val="1"/>
              </dgm:alg>
              <dgm:choose name="Name16">
                <dgm:if name="Name17" func="cnt" op="gte" val="1" axis="ch" ptType="node" hideLastTrans="" st="" cnt="" step="">
                  <dgm:shape type="rect" r:blip="">
                    <dgm:adjLst/>
                  </dgm:shape>
                </dgm:if>
                <dgm:else name="Name18">
                  <dgm:shape type="rect" r:blip="" hideGeom="true">
                    <dgm:adjLst/>
                  </dgm:shape>
                </dgm:else>
              </dgm:choose>
              <dgm:presOf axis="des" ptType="node" hideLastTrans="" st="" cnt="" step=""/>
              <dgm:constrLst>
                <dgm:constr val="65.0" type="secFontSz"/>
                <dgm:constr type="primFontSz" refType="secFontSz"/>
                <dgm:constr type="h"/>
                <dgm:constr type="tMarg"/>
                <dgm:constr type="bMarg"/>
                <dgm:constr type="rMarg"/>
                <dgm:constr type="lMarg"/>
              </dgm:constrLst>
              <dgm:ruleLst>
                <dgm:rule val="INF" fact="NaN" max="NaN" type="h"/>
              </dgm:ruleLst>
            </dgm:layoutNode>
          </dgm:layoutNode>
          <dgm:forEach name="Name19" axis="followSib" ptType="sibTrans" hideLastTrans="" st="" cnt="1" step="">
            <dgm:layoutNode name="space">
              <dgm:alg type="sp"/>
              <dgm:shape r:blip="">
                <dgm:adjLst/>
              </dgm:shape>
              <dgm:presOf axis="" ptType="" hideLastTrans="" st="" cnt="" step=""/>
              <dgm:constrLst/>
              <dgm:ruleLst/>
            </dgm:layoutNode>
          </dgm:forEach>
        </dgm:forEach>
      </dgm:if>
      <dgm:else name="Name20">
        <dgm:constrLst>
          <dgm:constr type="w" for="ch" forName="parTxOnly" refType="w"/>
          <dgm:constr op="equ" type="h" for="des" forName="parTxOnly"/>
          <dgm:constr op="equ" val="65.0" type="primFontSz" for="des" forName="parTxOnly"/>
          <dgm:constr fact="-0.1" type="w" for="ch" forName="parTxOnlySpace" refType="w" refFor="ch" refForName="parTxOnly"/>
        </dgm:constrLst>
        <dgm:ruleLst/>
        <dgm:forEach name="Name21" axis="ch" ptType="node" hideLastTrans="" st="" cnt="" step="">
          <dgm:layoutNode name="parTxOnly">
            <dgm:varLst>
              <dgm:chMax val="0"/>
              <dgm:chPref val="0"/>
              <dgm:bulletEnabled val="true"/>
            </dgm:varLst>
            <dgm:alg type="tx"/>
            <dgm:choose name="Name22">
              <dgm:if name="Name23" func="var" arg="dir" op="equ" val="norm" axis="" ptType="" hideLastTrans="" st="" cnt="" step="">
                <dgm:shape type="chevron" r:blip="">
                  <dgm:adjLst/>
                </dgm:shape>
              </dgm:if>
              <dgm:else name="Name24">
                <dgm:shape rot="180.0" type="chevron" r:blip="">
                  <dgm:adjLst/>
                </dgm:shape>
              </dgm:else>
            </dgm:choose>
            <dgm:presOf axis="self" ptType="node" hideLastTrans="" st="" cnt="" step=""/>
            <dgm:choose name="Name25">
              <dgm:if name="Name26" func="var" arg="dir" op="equ" val="norm" axis="" ptType="" hideLastTrans="" st="" cnt="" step="">
                <dgm:constrLst>
                  <dgm:constr op="equ" fact="0.4" type="h" refType="w"/>
                  <dgm:constr fact="0.105" type="tMarg" refType="primFontSz"/>
                  <dgm:constr fact="0.105" type="bMarg" refType="primFontSz"/>
                  <dgm:constr fact="0.315" type="lMarg" refType="primFontSz"/>
                  <dgm:constr fact="0.105" type="rMarg" refType="primFontSz"/>
                </dgm:constrLst>
              </dgm:if>
              <dgm:else name="Name27">
                <dgm:constrLst>
                  <dgm:constr op="equ" fact="0.4" type="h" refType="w"/>
                  <dgm:constr fact="0.105" type="tMarg" refType="primFontSz"/>
                  <dgm:constr fact="0.105" type="bMarg" refType="primFontSz"/>
                  <dgm:constr fact="0.105" type="lMarg" refType="primFontSz"/>
                  <dgm:constr fact="0.315" type="rMarg" refType="primFontSz"/>
                </dgm:constrLst>
              </dgm:else>
            </dgm:choose>
            <dgm:ruleLst>
              <dgm:rule val="5.0" fact="NaN" max="NaN" type="primFontSz"/>
            </dgm:ruleLst>
          </dgm:layoutNode>
          <dgm:forEach name="Name28" axis="followSib" ptType="sibTrans" hideLastTrans="" st="" cnt="1" step="">
            <dgm:layoutNode name="parTxOnlySpace">
              <dgm:alg type="sp"/>
              <dgm:shape r:blip="">
                <dgm:adjLst/>
              </dgm:shape>
              <dgm:presOf axis="" ptType="" hideLastTrans="" st="" cnt="" step=""/>
              <dgm:constrLst/>
              <dgm:ruleLst/>
            </dgm:layoutNode>
          </dgm:forEach>
        </dgm:forEach>
      </dgm:else>
    </dgm:choose>
  </dgm:layoutNode>
</dgm:layoutDef>
</file>

<file path=ppt/diagrams/layout2.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hierarchy4">
  <dgm:title val=""/>
  <dgm:desc val=""/>
  <dgm:catLst>
    <dgm:cat type="hierarchy" pri="4000"/>
    <dgm:cat type="list" pri="24000"/>
    <dgm:cat type="relationship" pri="10000"/>
  </dgm:catLst>
  <dgm:sampData>
    <dgm:dataModel>
      <dgm:ptLst>
        <dgm:pt modelId="0" type="doc"/>
        <dgm:pt modelId="1">
          <dgm:prSet phldr="true"/>
        </dgm:pt>
        <dgm:pt modelId="2">
          <dgm:prSet phldr="true"/>
        </dgm:pt>
        <dgm:pt modelId="21">
          <dgm:prSet phldr="true"/>
        </dgm:pt>
        <dgm:pt modelId="22">
          <dgm:prSet phldr="true"/>
        </dgm:pt>
        <dgm:pt modelId="3">
          <dgm:prSet phldr="true"/>
        </dgm:pt>
        <dgm:pt modelId="31">
          <dgm:prSet phldr="true"/>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axis="" ptType="" hideLastTrans="" st="" cnt="" step="">
        <dgm:alg type="lin">
          <dgm:param type="linDir" val="fromL"/>
          <dgm:param type="nodeVertAlign" val="t"/>
        </dgm:alg>
      </dgm:if>
      <dgm:else name="Name3">
        <dgm:alg type="lin">
          <dgm:param type="linDir" val="fromR"/>
          <dgm:param type="nodeVertAlign" val="t"/>
        </dgm:alg>
      </dgm:else>
    </dgm:choose>
    <dgm:shape r:blip="">
      <dgm:adjLst/>
    </dgm:shape>
    <dgm:presOf axis="" ptType="" hideLastTrans="" st="" cnt="" step=""/>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op="equ" type="h" for="des" ptType="node"/>
      <dgm:constr type="h" for="des" forName="txOne" refType="h"/>
      <dgm:constr type="userH" for="des" ptType="node" refType="h" refFor="des" refForName="txOne"/>
      <dgm:constr val="65.0" type="primFontSz" for="des" forName="txOne"/>
      <dgm:constr val="65.0" type="primFontSz" for="des" forName="txTwo"/>
      <dgm:constr op="lte" type="primFontSz" for="des" forName="txTwo" refType="primFontSz" refFor="des" refForName="txOne"/>
      <dgm:constr val="65.0" type="primFontSz" for="des" forName="txThree"/>
      <dgm:constr op="lte" type="primFontSz" for="des" forName="txThree" refType="primFontSz" refFor="des" refForName="txOne"/>
      <dgm:constr op="lte" type="primFontSz" for="des" forName="txThree" refType="primFontSz" refFor="des" refForName="txTwo"/>
      <dgm:constr val="65.0" type="primFontSz" for="des" forName="txFour"/>
      <dgm:constr op="lte" type="primFontSz" for="des" forName="txFour" refType="primFontSz" refFor="des" refForName="txOne"/>
      <dgm:constr op="lte" type="primFontSz" for="des" forName="txFour" refType="primFontSz" refFor="des" refForName="txTwo"/>
      <dgm:constr op="lte" type="primFontSz" for="des" forName="txFour" refType="primFontSz" refFor="des" refForName="txThree"/>
      <dgm:constr fact="0.168" type="w" for="des" forName="sibSpaceOne" refType="w"/>
      <dgm:constr op="equ" fact="0.5" type="w" for="des" forName="sibSpaceTwo" refType="w" refFor="des" refForName="sibSpaceOne"/>
      <dgm:constr op="equ" fact="0.5" type="w" for="des" forName="sibSpaceThree" refType="w" refFor="des" refForName="sibSpaceTwo"/>
      <dgm:constr op="equ" fact="0.5" type="w" for="des" forName="sibSpaceFour" refType="w" refFor="des" refForName="sibSpaceThree"/>
      <dgm:constr fact="0.056" type="h" for="des" forName="parTransOne" refType="w"/>
      <dgm:constr op="equ" type="h" for="des" forName="parTransTwo" refType="h" refFor="des" refForName="parTransOne"/>
      <dgm:constr op="equ" type="h" for="des" forName="parTransThree" refType="h" refFor="des" refForName="parTransTwo"/>
      <dgm:constr op="equ" type="h" for="des" forName="parTransFour" refType="h" refFor="des" refForName="parTransThree"/>
    </dgm:constrLst>
    <dgm:ruleLst/>
    <dgm:forEach name="Name4" axis="ch" ptType="node" hideLastTrans="" st="" cnt="" step="">
      <dgm:layoutNode name="vertOne">
        <dgm:alg type="lin">
          <dgm:param type="linDir" val="fromT"/>
        </dgm:alg>
        <dgm:shape r:blip="">
          <dgm:adjLst/>
        </dgm:shape>
        <dgm:presOf axis="" ptType="" hideLastTrans="" st="" cnt="" step=""/>
        <dgm:constrLst>
          <dgm:constr op="gte" type="w" for="ch" forName="txOne" refType="w" refFor="ch" refForName="horzOne"/>
        </dgm:constrLst>
        <dgm:ruleLst/>
        <dgm:layoutNode name="txOne" styleLbl="node0">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choose name="Name5">
          <dgm:if name="Name6" func="cnt" op="gt" val="0" axis="des" ptType="node" hideLastTrans="" st="" cnt="" step="">
            <dgm:layoutNode name="parTransOne">
              <dgm:alg type="sp"/>
              <dgm:shape r:blip="">
                <dgm:adjLst/>
              </dgm:shape>
              <dgm:presOf axis="" ptType="" hideLastTrans="" st="" cnt="" step=""/>
              <dgm:constrLst/>
              <dgm:ruleLst/>
            </dgm:layoutNode>
          </dgm:if>
          <dgm:else name="Name7"/>
        </dgm:choose>
        <dgm:layoutNode name="horzOne">
          <dgm:choose name="Name8">
            <dgm:if name="Name9" func="var" arg="dir" op="equ" val="norm" axis="" ptType="" hideLastTrans="" st="" cnt="" step="">
              <dgm:alg type="lin">
                <dgm:param type="linDir" val="fromL"/>
                <dgm:param type="nodeVertAlign" val="t"/>
              </dgm:alg>
            </dgm:if>
            <dgm:else name="Name10">
              <dgm:alg type="lin">
                <dgm:param type="linDir" val="fromR"/>
                <dgm:param type="nodeVertAlign" val="t"/>
              </dgm:alg>
            </dgm:else>
          </dgm:choose>
          <dgm:shape r:blip="">
            <dgm:adjLst/>
          </dgm:shape>
          <dgm:presOf axis="" ptType="" hideLastTrans="" st="" cnt="" step=""/>
          <dgm:constrLst/>
          <dgm:ruleLst>
            <dgm:rule val="INF" fact="NaN" max="NaN" type="w"/>
          </dgm:ruleLst>
          <dgm:forEach name="Name11" axis="ch" ptType="node" hideLastTrans="" st="" cnt="" step="">
            <dgm:layoutNode name="vertTwo">
              <dgm:alg type="lin">
                <dgm:param type="linDir" val="fromT"/>
              </dgm:alg>
              <dgm:shape r:blip="">
                <dgm:adjLst/>
              </dgm:shape>
              <dgm:presOf axis="" ptType="" hideLastTrans="" st="" cnt="" step=""/>
              <dgm:constrLst>
                <dgm:constr op="gte" type="w" for="ch" forName="txTwo" refType="w" refFor="ch" refForName="horzTwo"/>
              </dgm:constrLst>
              <dgm:ruleLst/>
              <dgm:layoutNode name="txTwo">
                <dgm:varLst>
                  <dgm:chPref val="3"/>
                </dgm:varLst>
                <dgm:alg type="tx"/>
                <dgm:shape type="roundRect" r:blip="">
                  <dgm:adjLst>
                    <dgm:adj idx="1" val="0.1"/>
                  </dgm:adjLst>
                </dgm:shape>
                <dgm:presOf axis="self" ptType="" hideLastTrans="" st="" cnt="" step=""/>
                <dgm:constrLst>
                  <dgm:constr type="userH"/>
                  <dgm:constr type="h" refType="userH"/>
                  <dgm:constr fact="0.3" type="tMarg" refType="primFontSz"/>
                  <dgm:constr fact="0.3" type="bMarg" refType="primFontSz"/>
                  <dgm:constr fact="0.3" type="lMarg" refType="primFontSz"/>
                  <dgm:constr fact="0.3" type="rMarg" refType="primFontSz"/>
                </dgm:constrLst>
                <dgm:ruleLst>
                  <dgm:rule val="5.0" fact="NaN" max="NaN" type="primFontSz"/>
                </dgm:ruleLst>
              </dgm:layoutNode>
              <dgm:choose name="Name12">
                <dgm:if name="Name13" func="cnt" op="gt" val="0" axis="des" ptType="node" hideLastTrans="" st="" cnt="" step="">
                  <dgm:layoutNode name="parTransTwo">
                    <dgm:alg type="sp"/>
                    <dgm:shape r:blip="">
                      <dgm:adjLst/>
                    </dgm:shape>
                    <dgm:presOf axis="" ptType="" hideLastTrans="" st="" cnt="" step=""/>
                    <dgm:constrLst/>
                    <dgm:ruleLst/>
                  </dgm:layoutNode>
                </dgm:if>
                <dgm:else name="Name14"/>
              </dgm:choose>
              <dgm:layoutNode name="horzTwo">
                <dgm:choose name="Name15">
                  <dgm:if name="Name16" func="var" arg="dir" op="equ" val="norm" axis="" ptType="" hideLastTrans="" st="" cnt="" step="">
                    <dgm:alg type="lin">
                      <dgm:param type="linDir" val="fromL"/>
                      <dgm:param type="nodeVertAlign" val="t"/>
                    </dgm:alg>
                  </dgm:if>
                  <dgm:else name="Name17">
                    <dgm:alg type="lin">
                      <dgm:param type="linDir" val="fromR"/>
                      <dgm:param type="nodeVertAlign" val="t"/>
                    </dgm:alg>
                  </dgm:else>
                </dgm:choose>
                <dgm:shape r:blip="">
                  <dgm:adjLst/>
                </dgm:shape>
                <dgm:presOf axis="" ptType="" hideLastTrans="" st="" cnt="" step=""/>
                <dgm:constrLst/>
                <dgm:ruleLst>
                  <dgm:rule val="INF" fact="NaN" max="NaN" type="w"/>
                </dgm:ruleLst>
                <dgm:forEach name="Name18" axis="ch" ptType="node" hideLastTrans="" st="" cnt="" step="">
                  <dgm:layoutNode name="vertThree">
                    <dgm:alg type="lin">
                      <dgm:param type="linDir" val="fromT"/>
                    </dgm:alg>
                    <dgm:shape r:blip="">
                      <dgm:adjLst/>
                    </dgm:shape>
                    <dgm:presOf axis="" ptType="" hideLastTrans="" st="" cnt="" step=""/>
                    <dgm:constrLst>
                      <dgm:constr op="gte" type="w" for="ch" forName="txThree" refType="w" refFor="ch" refForName="horzThree"/>
                    </dgm:constrLst>
                    <dgm:ruleLst/>
                    <dgm:layoutNode name="txThree">
                      <dgm:varLst>
                        <dgm:chPref val="3"/>
                      </dgm:varLst>
                      <dgm:alg type="tx"/>
                      <dgm:shape type="roundRect" r:blip="">
                        <dgm:adjLst>
                          <dgm:adj idx="1" val="0.1"/>
                        </dgm:adjLst>
                      </dgm:shape>
                      <dgm:presOf axis="self" ptType="" hideLastTrans="" st="" cnt="" step=""/>
                      <dgm:constrLst>
                        <dgm:constr type="userH"/>
                        <dgm:constr type="h" refType="userH"/>
                        <dgm:constr fact="0.3" type="tMarg" refType="primFontSz"/>
                        <dgm:constr fact="0.3" type="bMarg" refType="primFontSz"/>
                        <dgm:constr fact="0.3" type="lMarg" refType="primFontSz"/>
                        <dgm:constr fact="0.3" type="rMarg" refType="primFontSz"/>
                      </dgm:constrLst>
                      <dgm:ruleLst>
                        <dgm:rule val="5.0" fact="NaN" max="NaN" type="primFontSz"/>
                      </dgm:ruleLst>
                    </dgm:layoutNode>
                    <dgm:choose name="Name19">
                      <dgm:if name="Name20" func="cnt" op="gt" val="0" axis="des" ptType="node" hideLastTrans="" st="" cnt="" step="">
                        <dgm:layoutNode name="parTransThree">
                          <dgm:alg type="sp"/>
                          <dgm:shape r:blip="">
                            <dgm:adjLst/>
                          </dgm:shape>
                          <dgm:presOf axis="" ptType="" hideLastTrans="" st="" cnt="" step=""/>
                          <dgm:constrLst/>
                          <dgm:ruleLst/>
                        </dgm:layoutNode>
                      </dgm:if>
                      <dgm:else name="Name21"/>
                    </dgm:choose>
                    <dgm:layoutNode name="horzThree">
                      <dgm:choose name="Name22">
                        <dgm:if name="Name23" func="var" arg="dir" op="equ" val="norm" axis="" ptType="" hideLastTrans="" st="" cnt="" step="">
                          <dgm:alg type="lin">
                            <dgm:param type="linDir" val="fromL"/>
                            <dgm:param type="nodeVertAlign" val="t"/>
                          </dgm:alg>
                        </dgm:if>
                        <dgm:else name="Name24">
                          <dgm:alg type="lin">
                            <dgm:param type="linDir" val="fromR"/>
                            <dgm:param type="nodeVertAlign" val="t"/>
                          </dgm:alg>
                        </dgm:else>
                      </dgm:choose>
                      <dgm:shape r:blip="">
                        <dgm:adjLst/>
                      </dgm:shape>
                      <dgm:presOf axis="" ptType="" hideLastTrans="" st="" cnt="" step=""/>
                      <dgm:constrLst/>
                      <dgm:ruleLst>
                        <dgm:rule val="INF" fact="NaN" max="NaN" type="w"/>
                      </dgm:ruleLst>
                      <dgm:forEach name="repeat" axis="ch" ptType="node" hideLastTrans="" st="" cnt="" step="">
                        <dgm:layoutNode name="vertFour">
                          <dgm:varLst>
                            <dgm:chPref val="3"/>
                          </dgm:varLst>
                          <dgm:alg type="lin">
                            <dgm:param type="linDir" val="fromT"/>
                          </dgm:alg>
                          <dgm:shape r:blip="">
                            <dgm:adjLst/>
                          </dgm:shape>
                          <dgm:presOf axis="" ptType="" hideLastTrans="" st="" cnt="" step=""/>
                          <dgm:constrLst>
                            <dgm:constr op="gte" type="w" for="ch" forName="txFour" refType="w" refFor="ch" refForName="horzFour"/>
                          </dgm:constrLst>
                          <dgm:ruleLst/>
                          <dgm:layoutNode name="txFour">
                            <dgm:varLst>
                              <dgm:chPref val="3"/>
                            </dgm:varLst>
                            <dgm:alg type="tx"/>
                            <dgm:shape type="roundRect" r:blip="">
                              <dgm:adjLst>
                                <dgm:adj idx="1" val="0.1"/>
                              </dgm:adjLst>
                            </dgm:shape>
                            <dgm:presOf axis="self" ptType="" hideLastTrans="" st="" cnt="" step=""/>
                            <dgm:constrLst>
                              <dgm:constr type="userH"/>
                              <dgm:constr type="h" refType="userH"/>
                              <dgm:constr fact="0.3" type="tMarg" refType="primFontSz"/>
                              <dgm:constr fact="0.3" type="bMarg" refType="primFontSz"/>
                              <dgm:constr fact="0.3" type="lMarg" refType="primFontSz"/>
                              <dgm:constr fact="0.3" type="rMarg" refType="primFontSz"/>
                            </dgm:constrLst>
                            <dgm:ruleLst>
                              <dgm:rule val="5.0" fact="NaN" max="NaN" type="primFontSz"/>
                            </dgm:ruleLst>
                          </dgm:layoutNode>
                          <dgm:choose name="Name25">
                            <dgm:if name="Name26" func="cnt" op="gt" val="0" axis="des" ptType="node" hideLastTrans="" st="" cnt="" step="">
                              <dgm:layoutNode name="parTransFour">
                                <dgm:alg type="sp"/>
                                <dgm:shape r:blip="">
                                  <dgm:adjLst/>
                                </dgm:shape>
                                <dgm:presOf axis="" ptType="" hideLastTrans="" st="" cnt="" step=""/>
                                <dgm:constrLst/>
                                <dgm:ruleLst/>
                              </dgm:layoutNode>
                            </dgm:if>
                            <dgm:else name="Name27"/>
                          </dgm:choose>
                          <dgm:layoutNode name="horzFour">
                            <dgm:choose name="Name28">
                              <dgm:if name="Name29" func="var" arg="dir" op="equ" val="norm" axis="" ptType="" hideLastTrans="" st="" cnt="" step="">
                                <dgm:alg type="lin">
                                  <dgm:param type="linDir" val="fromL"/>
                                  <dgm:param type="nodeVertAlign" val="t"/>
                                </dgm:alg>
                              </dgm:if>
                              <dgm:else name="Name30">
                                <dgm:alg type="lin">
                                  <dgm:param type="linDir" val="fromR"/>
                                  <dgm:param type="nodeVertAlign" val="t"/>
                                </dgm:alg>
                              </dgm:else>
                            </dgm:choose>
                            <dgm:shape r:blip="">
                              <dgm:adjLst/>
                            </dgm:shape>
                            <dgm:presOf axis="" ptType="" hideLastTrans="" st="" cnt="" step=""/>
                            <dgm:constrLst/>
                            <dgm:ruleLst>
                              <dgm:rule val="INF" fact="NaN" max="NaN" type="w"/>
                            </dgm:ruleLst>
                            <dgm:forEach name="Name31" ref="repeat" axis="" ptType="" hideLastTrans="" st="" cnt="" step=""/>
                          </dgm:layoutNode>
                        </dgm:layoutNode>
                        <dgm:choose name="Name32">
                          <dgm:if name="Name33" func="revPos" op="gte" val="2" axis="self" ptType="node" hideLastTrans="" st="" cnt="" step="">
                            <dgm:forEach name="Name34" axis="followSib" ptType="sibTrans" hideLastTrans="" st="" cnt="1" step="">
                              <dgm:layoutNode name="sibSpaceFour">
                                <dgm:alg type="sp"/>
                                <dgm:shape r:blip="">
                                  <dgm:adjLst/>
                                </dgm:shape>
                                <dgm:presOf axis="" ptType="" hideLastTrans="" st="" cnt="" step=""/>
                                <dgm:constrLst/>
                                <dgm:ruleLst/>
                              </dgm:layoutNode>
                            </dgm:forEach>
                          </dgm:if>
                          <dgm:else name="Name35"/>
                        </dgm:choose>
                      </dgm:forEach>
                    </dgm:layoutNode>
                  </dgm:layoutNode>
                  <dgm:choose name="Name36">
                    <dgm:if name="Name37" func="revPos" op="gte" val="2" axis="self" ptType="node" hideLastTrans="" st="" cnt="" step="">
                      <dgm:forEach name="Name38" axis="followSib" ptType="sibTrans" hideLastTrans="" st="" cnt="1" step="">
                        <dgm:layoutNode name="sibSpaceThree">
                          <dgm:alg type="sp"/>
                          <dgm:shape r:blip="">
                            <dgm:adjLst/>
                          </dgm:shape>
                          <dgm:presOf axis="" ptType="" hideLastTrans="" st="" cnt="" step=""/>
                          <dgm:constrLst/>
                          <dgm:ruleLst/>
                        </dgm:layoutNode>
                      </dgm:forEach>
                    </dgm:if>
                    <dgm:else name="Name39"/>
                  </dgm:choose>
                </dgm:forEach>
              </dgm:layoutNode>
            </dgm:layoutNode>
            <dgm:choose name="Name40">
              <dgm:if name="Name41" func="revPos" op="gte" val="2" axis="self" ptType="node" hideLastTrans="" st="" cnt="" step="">
                <dgm:forEach name="Name42" axis="followSib" ptType="sibTrans" hideLastTrans="" st="" cnt="1" step="">
                  <dgm:layoutNode name="sibSpaceTwo">
                    <dgm:alg type="sp"/>
                    <dgm:shape r:blip="">
                      <dgm:adjLst/>
                    </dgm:shape>
                    <dgm:presOf axis="" ptType="" hideLastTrans="" st="" cnt="" step=""/>
                    <dgm:constrLst/>
                    <dgm:ruleLst/>
                  </dgm:layoutNode>
                </dgm:forEach>
              </dgm:if>
              <dgm:else name="Name43"/>
            </dgm:choose>
          </dgm:forEach>
        </dgm:layoutNode>
      </dgm:layoutNode>
      <dgm:choose name="Name44">
        <dgm:if name="Name45" func="revPos" op="gte" val="2" axis="self" ptType="node" hideLastTrans="" st="" cnt="" step="">
          <dgm:forEach name="Name46" axis="followSib" ptType="sibTrans" hideLastTrans="" st="" cnt="1" step="">
            <dgm:layoutNode name="sibSpaceOne">
              <dgm:alg type="sp"/>
              <dgm:shape r:blip="">
                <dgm:adjLst/>
              </dgm:shape>
              <dgm:presOf axis="" ptType="" hideLastTrans="" st="" cnt="" step=""/>
              <dgm:constrLst/>
              <dgm:ruleLst/>
            </dgm:layoutNode>
          </dgm:forEach>
        </dgm:if>
        <dgm:else name="Name47"/>
      </dgm:choose>
    </dgm:forEach>
  </dgm:layoutNode>
</dgm:layoutDef>
</file>

<file path=ppt/diagrams/layout3.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hierarchy1#1">
  <dgm:title val=""/>
  <dgm:desc val=""/>
  <dgm:catLst>
    <dgm:cat type="hierarchy" pri="2000"/>
  </dgm:catLst>
  <dgm:sampData>
    <dgm:dataModel>
      <dgm:ptLst>
        <dgm:pt modelId="0" type="doc"/>
        <dgm:pt modelId="1">
          <dgm:prSet phldr="true"/>
        </dgm:pt>
        <dgm:pt modelId="2">
          <dgm:prSet phldr="true"/>
        </dgm:pt>
        <dgm:pt modelId="21">
          <dgm:prSet phldr="true"/>
        </dgm:pt>
        <dgm:pt modelId="22">
          <dgm:prSet phldr="true"/>
        </dgm:pt>
        <dgm:pt modelId="3">
          <dgm:prSet phldr="true"/>
        </dgm:pt>
        <dgm:pt modelId="31">
          <dgm:prSet phldr="true"/>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axis="" ptType="" hideLastTrans="" st="" cnt="" step="">
        <dgm:alg type="hierChild">
          <dgm:param type="linDir" val="fromL"/>
        </dgm:alg>
      </dgm:if>
      <dgm:else name="Name2">
        <dgm:alg type="hierChild">
          <dgm:param type="linDir" val="fromR"/>
        </dgm:alg>
      </dgm:else>
    </dgm:choose>
    <dgm:shape r:blip="">
      <dgm:adjLst/>
    </dgm:shape>
    <dgm:presOf axis="" ptType="" hideLastTrans="" st="" cnt="" step=""/>
    <dgm:constrLst>
      <dgm:constr op="equ" val="65.0" type="primFontSz" for="des" ptType="node"/>
      <dgm:constr type="w" for="des" forName="composite" refType="w"/>
      <dgm:constr fact="0.667" type="h" for="des" forName="composite" refType="w" refFor="des" refForName="composite"/>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fact="0.1" type="sibSp" refType="w" refFor="des" refForName="composite"/>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fact="0.25" type="sp" for="des" forName="hierRoot1" refType="h" refFor="des" refForName="composite"/>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ptType="" hideLastTrans="" st="" cnt="" step="">
      <dgm:forEach name="Name4" axis="self" ptType="node" hideLastTrans="" st="" cnt="" step="">
        <dgm:layoutNode name="hierRoot1">
          <dgm:alg type="hierRoot"/>
          <dgm:shape r:blip="">
            <dgm:adjLst/>
          </dgm:shape>
          <dgm:presOf axis="" ptType="" hideLastTrans="" st="" cnt="" step=""/>
          <dgm:constrLst>
            <dgm:constr fact="0.5" type="bendDist" for="des" ptType="parTrans" refType="sp"/>
          </dgm:constrLst>
          <dgm:ruleLst/>
          <dgm:layoutNode name="composite">
            <dgm:alg type="composite"/>
            <dgm:shape r:blip="">
              <dgm:adjLst/>
            </dgm:shape>
            <dgm:presOf axis="" ptType="" hideLastTrans="" st="" cnt="" step=""/>
            <dgm:constrLst>
              <dgm:constr fact="0.9" type="w" for="ch" forName="background" refType="w"/>
              <dgm:constr fact="0.635" type="h" for="ch" forName="background" refType="w" refFor="ch" refForName="background"/>
              <dgm:constr type="t" for="ch" forName="background"/>
              <dgm:constr type="l" for="ch" forName="background"/>
              <dgm:constr fact="0.9" type="w" for="ch" forName="text" refType="w"/>
              <dgm:constr fact="0.635" type="h" for="ch" forName="text" refType="w" refFor="ch" refForName="text"/>
              <dgm:constr fact="0.095" type="t" for="ch" forName="text" refType="w"/>
              <dgm:constr fact="0.1" type="l" for="ch" forName="text" refType="w"/>
            </dgm:constrLst>
            <dgm:ruleLst/>
            <dgm:layoutNode name="background" styleLbl="node0" moveWith="text">
              <dgm:alg type="sp"/>
              <dgm:shape type="roundRect" r:blip="">
                <dgm:adjLst>
                  <dgm:adj idx="1" val="0.1"/>
                </dgm:adjLst>
              </dgm:shape>
              <dgm:presOf axis="" ptType="" hideLastTrans="" st="" cnt="" step=""/>
              <dgm:constrLst/>
              <dgm:ruleLst/>
            </dgm:layoutNode>
            <dgm:layoutNode name="text" styleLbl="fgAcc0">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2">
            <dgm:choose name="Name5">
              <dgm:if name="Name6" func="var" arg="dir" op="equ" val="norm" axis="" ptType="" hideLastTrans="" st="" cnt="" step="">
                <dgm:alg type="hierChild">
                  <dgm:param type="linDir" val="fromL"/>
                </dgm:alg>
              </dgm:if>
              <dgm:else name="Name7">
                <dgm:alg type="hierChild">
                  <dgm:param type="linDir" val="fromR"/>
                </dgm:alg>
              </dgm:else>
            </dgm:choose>
            <dgm:shape r:blip="">
              <dgm:adjLst/>
            </dgm:shape>
            <dgm:presOf axis="" ptType="" hideLastTrans="" st="" cnt="" step=""/>
            <dgm:constrLst/>
            <dgm:ruleLst/>
            <dgm:forEach name="Name8" axis="ch" ptType="" hideLastTrans="" st="" cnt="" step="">
              <dgm:forEach name="Name9" axis="self" ptType="parTrans" hideLastTrans="" st="" cnt="1" step="">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type="conn" r:blip="" zOrderOff="-999">
                    <dgm:adjLst/>
                  </dgm:shape>
                  <dgm:presOf axis="self" ptType="" hideLastTrans="" st="" cnt="" step=""/>
                  <dgm:constrLst>
                    <dgm:constr type="begPad"/>
                    <dgm:constr type="endPad"/>
                  </dgm:constrLst>
                  <dgm:ruleLst/>
                </dgm:layoutNode>
              </dgm:forEach>
              <dgm:forEach name="Name11" axis="self" ptType="node" hideLastTrans="" st="" cnt="" step="">
                <dgm:layoutNode name="hierRoot2">
                  <dgm:alg type="hierRoot"/>
                  <dgm:shape r:blip="">
                    <dgm:adjLst/>
                  </dgm:shape>
                  <dgm:presOf axis="" ptType="" hideLastTrans="" st="" cnt="" step=""/>
                  <dgm:constrLst>
                    <dgm:constr fact="0.5" type="bendDist" for="des" ptType="parTrans" refType="sp"/>
                  </dgm:constrLst>
                  <dgm:ruleLst/>
                  <dgm:layoutNode name="composite2">
                    <dgm:alg type="composite"/>
                    <dgm:shape r:blip="">
                      <dgm:adjLst/>
                    </dgm:shape>
                    <dgm:presOf axis="" ptType="" hideLastTrans="" st="" cnt="" step=""/>
                    <dgm:constrLst>
                      <dgm:constr fact="0.9" type="w" for="ch" forName="background2" refType="w"/>
                      <dgm:constr fact="0.635" type="h" for="ch" forName="background2" refType="w" refFor="ch" refForName="background2"/>
                      <dgm:constr type="t" for="ch" forName="background2"/>
                      <dgm:constr type="l" for="ch" forName="background2"/>
                      <dgm:constr fact="0.9" type="w" for="ch" forName="text2" refType="w"/>
                      <dgm:constr fact="0.635" type="h" for="ch" forName="text2" refType="w" refFor="ch" refForName="text2"/>
                      <dgm:constr fact="0.095" type="t" for="ch" forName="text2" refType="w"/>
                      <dgm:constr fact="0.1" type="l" for="ch" forName="text2" refType="w"/>
                    </dgm:constrLst>
                    <dgm:ruleLst/>
                    <dgm:layoutNode name="background2" moveWith="text2">
                      <dgm:alg type="sp"/>
                      <dgm:shape type="roundRect" r:blip="">
                        <dgm:adjLst>
                          <dgm:adj idx="1" val="0.1"/>
                        </dgm:adjLst>
                      </dgm:shape>
                      <dgm:presOf axis="" ptType="" hideLastTrans="" st="" cnt="" step=""/>
                      <dgm:constrLst/>
                      <dgm:ruleLst/>
                    </dgm:layoutNode>
                    <dgm:layoutNode name="text2" styleLbl="fgAcc2">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3">
                    <dgm:choose name="Name12">
                      <dgm:if name="Name13" func="var" arg="dir" op="equ" val="norm" axis="" ptType="" hideLastTrans="" st="" cnt="" step="">
                        <dgm:alg type="hierChild">
                          <dgm:param type="linDir" val="fromL"/>
                        </dgm:alg>
                      </dgm:if>
                      <dgm:else name="Name14">
                        <dgm:alg type="hierChild">
                          <dgm:param type="linDir" val="fromR"/>
                        </dgm:alg>
                      </dgm:else>
                    </dgm:choose>
                    <dgm:shape r:blip="">
                      <dgm:adjLst/>
                    </dgm:shape>
                    <dgm:presOf axis="" ptType="" hideLastTrans="" st="" cnt="" step=""/>
                    <dgm:constrLst/>
                    <dgm:ruleLst/>
                    <dgm:forEach name="Name15" axis="ch" ptType="" hideLastTrans="" st="" cnt="" step="">
                      <dgm:forEach name="Name16" axis="self" ptType="parTrans" hideLastTrans="" st="" cnt="1" step="">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type="conn" r:blip="" zOrderOff="-999">
                            <dgm:adjLst/>
                          </dgm:shape>
                          <dgm:presOf axis="self" ptType="" hideLastTrans="" st="" cnt="" step=""/>
                          <dgm:constrLst>
                            <dgm:constr type="begPad"/>
                            <dgm:constr type="endPad"/>
                          </dgm:constrLst>
                          <dgm:ruleLst/>
                        </dgm:layoutNode>
                      </dgm:forEach>
                      <dgm:forEach name="Name18" axis="self" ptType="node" hideLastTrans="" st="" cnt="" step="">
                        <dgm:layoutNode name="hierRoot3">
                          <dgm:alg type="hierRoot"/>
                          <dgm:shape r:blip="">
                            <dgm:adjLst/>
                          </dgm:shape>
                          <dgm:presOf axis="" ptType="" hideLastTrans="" st="" cnt="" step=""/>
                          <dgm:constrLst>
                            <dgm:constr fact="0.5" type="bendDist" for="des" ptType="parTrans" refType="sp"/>
                          </dgm:constrLst>
                          <dgm:ruleLst/>
                          <dgm:layoutNode name="composite3">
                            <dgm:alg type="composite"/>
                            <dgm:shape r:blip="">
                              <dgm:adjLst/>
                            </dgm:shape>
                            <dgm:presOf axis="" ptType="" hideLastTrans="" st="" cnt="" step=""/>
                            <dgm:constrLst>
                              <dgm:constr fact="0.9" type="w" for="ch" forName="background3" refType="w"/>
                              <dgm:constr fact="0.635" type="h" for="ch" forName="background3" refType="w" refFor="ch" refForName="background3"/>
                              <dgm:constr type="t" for="ch" forName="background3"/>
                              <dgm:constr type="l" for="ch" forName="background3"/>
                              <dgm:constr fact="0.9" type="w" for="ch" forName="text3" refType="w"/>
                              <dgm:constr fact="0.635" type="h" for="ch" forName="text3" refType="w" refFor="ch" refForName="text3"/>
                              <dgm:constr fact="0.095" type="t" for="ch" forName="text3" refType="w"/>
                              <dgm:constr fact="0.1" type="l" for="ch" forName="text3" refType="w"/>
                            </dgm:constrLst>
                            <dgm:ruleLst/>
                            <dgm:layoutNode name="background3" moveWith="text3">
                              <dgm:alg type="sp"/>
                              <dgm:shape type="roundRect" r:blip="">
                                <dgm:adjLst>
                                  <dgm:adj idx="1" val="0.1"/>
                                </dgm:adjLst>
                              </dgm:shape>
                              <dgm:presOf axis="" ptType="" hideLastTrans="" st="" cnt="" step=""/>
                              <dgm:constrLst/>
                              <dgm:ruleLst/>
                            </dgm:layoutNode>
                            <dgm:layoutNode name="text3" styleLbl="fgAcc3">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4">
                            <dgm:choose name="Name19">
                              <dgm:if name="Name20" func="var" arg="dir" op="equ" val="norm" axis="" ptType="" hideLastTrans="" st="" cnt="" step="">
                                <dgm:alg type="hierChild">
                                  <dgm:param type="linDir" val="fromL"/>
                                </dgm:alg>
                              </dgm:if>
                              <dgm:else name="Name21">
                                <dgm:alg type="hierChild">
                                  <dgm:param type="linDir" val="fromR"/>
                                </dgm:alg>
                              </dgm:else>
                            </dgm:choose>
                            <dgm:shape r:blip="">
                              <dgm:adjLst/>
                            </dgm:shape>
                            <dgm:presOf axis="" ptType="" hideLastTrans="" st="" cnt="" step=""/>
                            <dgm:constrLst/>
                            <dgm:ruleLst/>
                            <dgm:forEach name="repeat" axis="ch" ptType="" hideLastTrans="" st="" cnt="" step="">
                              <dgm:forEach name="Name22" axis="self" ptType="parTrans" hideLastTrans="" st="" cnt="1" step="">
                                <dgm:layoutNode name="Name23">
                                  <dgm:choose name="Name24">
                                    <dgm:if name="Name25" func="depth" op="lte" val="4" axis="self" ptType="" hideLastTrans="" st="" cnt="" step="">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type="conn" r:blip="" zOrderOff="-999">
                                    <dgm:adjLst/>
                                  </dgm:shape>
                                  <dgm:presOf axis="self" ptType="" hideLastTrans="" st="" cnt="" step=""/>
                                  <dgm:constrLst>
                                    <dgm:constr type="begPad"/>
                                    <dgm:constr type="endPad"/>
                                  </dgm:constrLst>
                                  <dgm:ruleLst/>
                                </dgm:layoutNode>
                              </dgm:forEach>
                              <dgm:forEach name="Name27" axis="self" ptType="node" hideLastTrans="" st="" cnt="" step="">
                                <dgm:layoutNode name="hierRoot4">
                                  <dgm:alg type="hierRoot"/>
                                  <dgm:shape r:blip="">
                                    <dgm:adjLst/>
                                  </dgm:shape>
                                  <dgm:presOf axis="" ptType="" hideLastTrans="" st="" cnt="" step=""/>
                                  <dgm:constrLst>
                                    <dgm:constr fact="0.5" type="bendDist" for="des" ptType="parTrans" refType="sp"/>
                                  </dgm:constrLst>
                                  <dgm:ruleLst/>
                                  <dgm:layoutNode name="composite4">
                                    <dgm:alg type="composite"/>
                                    <dgm:shape r:blip="">
                                      <dgm:adjLst/>
                                    </dgm:shape>
                                    <dgm:presOf axis="" ptType="" hideLastTrans="" st="" cnt="" step=""/>
                                    <dgm:constrLst>
                                      <dgm:constr fact="0.9" type="w" for="ch" forName="background4" refType="w"/>
                                      <dgm:constr fact="0.635" type="h" for="ch" forName="background4" refType="w" refFor="ch" refForName="background4"/>
                                      <dgm:constr type="t" for="ch" forName="background4"/>
                                      <dgm:constr type="l" for="ch" forName="background4"/>
                                      <dgm:constr fact="0.9" type="w" for="ch" forName="text4" refType="w"/>
                                      <dgm:constr fact="0.635" type="h" for="ch" forName="text4" refType="w" refFor="ch" refForName="text4"/>
                                      <dgm:constr fact="0.095" type="t" for="ch" forName="text4" refType="w"/>
                                      <dgm:constr fact="0.1" type="l" for="ch" forName="text4" refType="w"/>
                                    </dgm:constrLst>
                                    <dgm:ruleLst/>
                                    <dgm:layoutNode name="background4" moveWith="text4">
                                      <dgm:alg type="sp"/>
                                      <dgm:shape type="roundRect" r:blip="">
                                        <dgm:adjLst>
                                          <dgm:adj idx="1" val="0.1"/>
                                        </dgm:adjLst>
                                      </dgm:shape>
                                      <dgm:presOf axis="" ptType="" hideLastTrans="" st="" cnt="" step=""/>
                                      <dgm:constrLst/>
                                      <dgm:ruleLst/>
                                    </dgm:layoutNode>
                                    <dgm:layoutNode name="text4" styleLbl="fgAcc4">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5">
                                    <dgm:choose name="Name28">
                                      <dgm:if name="Name29" func="var" arg="dir" op="equ" val="norm" axis="" ptType="" hideLastTrans="" st="" cnt="" step="">
                                        <dgm:alg type="hierChild">
                                          <dgm:param type="linDir" val="fromL"/>
                                        </dgm:alg>
                                      </dgm:if>
                                      <dgm:else name="Name30">
                                        <dgm:alg type="hierChild">
                                          <dgm:param type="linDir" val="fromR"/>
                                        </dgm:alg>
                                      </dgm:else>
                                    </dgm:choose>
                                    <dgm:shape r:blip="">
                                      <dgm:adjLst/>
                                    </dgm:shape>
                                    <dgm:presOf axis="" ptType="" hideLastTrans="" st="" cnt="" step=""/>
                                    <dgm:constrLst/>
                                    <dgm:ruleLst/>
                                    <dgm:forEach name="Name31" ref="repeat" axis="" ptType="" hideLastTrans="" st="" cnt="" step=""/>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9/3/layout/IncreasingArrowsProcess">
  <dgm:title val=""/>
  <dgm:desc val=""/>
  <dgm:catLst>
    <dgm:cat type="process" pri="5500"/>
  </dgm:catLst>
  <dgm:sampData>
    <dgm:dataModel>
      <dgm:ptLst>
        <dgm:pt modelId="0" type="doc"/>
        <dgm:pt modelId="10">
          <dgm:prSet phldr="true"/>
        </dgm:pt>
        <dgm:pt modelId="11">
          <dgm:prSet phldr="true"/>
        </dgm:pt>
        <dgm:pt modelId="20">
          <dgm:prSet phldr="true"/>
        </dgm:pt>
        <dgm:pt modelId="21">
          <dgm:prSet phldr="true"/>
        </dgm:pt>
        <dgm:pt modelId="30">
          <dgm:prSet phldr="true"/>
        </dgm:pt>
        <dgm:pt modelId="31">
          <dgm:prSet phldr="true"/>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true"/>
        </dgm:pt>
        <dgm:pt modelId="11">
          <dgm:prSet phldr="true"/>
        </dgm:pt>
        <dgm:pt modelId="20">
          <dgm:prSet phldr="true"/>
        </dgm:pt>
        <dgm:pt modelId="21">
          <dgm:prSet phldr="true"/>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true"/>
        </dgm:pt>
        <dgm:pt modelId="11">
          <dgm:prSet phldr="true"/>
        </dgm:pt>
        <dgm:pt modelId="20">
          <dgm:prSet phldr="true"/>
        </dgm:pt>
        <dgm:pt modelId="21">
          <dgm:prSet phldr="true"/>
        </dgm:pt>
        <dgm:pt modelId="30">
          <dgm:prSet phldr="true"/>
        </dgm:pt>
        <dgm:pt modelId="31">
          <dgm:prSet phldr="true"/>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r:blip="">
      <dgm:adjLst/>
    </dgm:shape>
    <dgm:choose name="Name1">
      <dgm:if name="Name2" func="cnt" op="equ" val="1" axis="ch" ptType="node" hideLastTrans="" st="" cnt="" step="">
        <dgm:choose name="Name3">
          <dgm:if name="Name4" func="cnt" op="equ" val="0" axis="ch ch" ptType="node node" hideLastTrans="" st="" cnt="" step="">
            <dgm:alg type="composite">
              <dgm:param type="ar" val="6.8662"/>
            </dgm:alg>
            <dgm:choose name="Name5">
              <dgm:if name="Name6" func="var" arg="dir" op="equ" val="norm" axis="" ptType="" hideLastTrans="" st="" cnt="" step="">
                <dgm:constrLst>
                  <dgm:constr val="65.0" type="primFontSz" for="des" forName="parentText1"/>
                  <dgm:constr fact="0.0" type="l" for="ch" forName="parentText1" refType="w"/>
                  <dgm:constr fact="0.0" type="t" for="ch" forName="parentText1" refType="h"/>
                  <dgm:constr type="w" for="ch" forName="parentText1" refType="w"/>
                  <dgm:constr type="h" for="ch" forName="parentText1" refType="h"/>
                </dgm:constrLst>
              </dgm:if>
              <dgm:else name="Name7">
                <dgm:constrLst>
                  <dgm:constr val="65.0" type="primFontSz" for="des" forName="parentText1"/>
                  <dgm:constr fact="0.0" type="l" for="ch" forName="parentText1" refType="w"/>
                  <dgm:constr fact="0.0" type="t" for="ch" forName="parentText1" refType="h"/>
                  <dgm:constr type="w" for="ch" forName="parentText1" refType="w"/>
                  <dgm:constr type="h" for="ch" forName="parentText1" refType="h"/>
                </dgm:constrLst>
              </dgm:else>
            </dgm:choose>
          </dgm:if>
          <dgm:else name="Name8">
            <dgm:alg type="composite">
              <dgm:param type="ar" val="1.9864"/>
            </dgm:alg>
            <dgm:choose name="Name9">
              <dgm:if name="Name10" func="var" arg="dir" op="equ" val="norm" axis="" ptType="" hideLastTrans="" st="" cnt="" step="">
                <dgm:constrLst>
                  <dgm:constr val="65.0" type="primFontSz" for="des" forName="childText1"/>
                  <dgm:constr val="65.0" type="primFontSz" for="des" forName="parentText1"/>
                  <dgm:constr op="lte" type="primFontSz" for="des" forName="childText1" refType="primFontSz" refFor="des" refForName="parentText1"/>
                  <dgm:constr fact="0.0" type="l" for="ch" forName="parentText1" refType="w"/>
                  <dgm:constr fact="0.0" type="t" for="ch" forName="parentText1" refType="h"/>
                  <dgm:constr type="w" for="ch" forName="parentText1" refType="w"/>
                  <dgm:constr fact="0.2893" type="h" for="ch" forName="parentText1" refType="h"/>
                  <dgm:constr fact="0.0" type="l" for="ch" forName="childText1" refType="w"/>
                  <dgm:constr fact="0.224" type="t" for="ch" forName="childText1" refType="h"/>
                  <dgm:constr fact="0.9241" type="w" for="ch" forName="childText1" refType="w"/>
                  <dgm:constr fact="0.776" type="h" for="ch" forName="childText1" refType="h"/>
                </dgm:constrLst>
              </dgm:if>
              <dgm:else name="Name11">
                <dgm:constrLst>
                  <dgm:constr val="65.0" type="primFontSz" for="des" forName="childText1"/>
                  <dgm:constr val="65.0" type="primFontSz" for="des" forName="parentText1"/>
                  <dgm:constr op="lte" type="primFontSz" for="des" forName="childText1" refType="primFontSz" refFor="des" refForName="parentText1"/>
                  <dgm:constr fact="0.0" type="l" for="ch" forName="parentText1" refType="w"/>
                  <dgm:constr fact="0.0" type="t" for="ch" forName="parentText1" refType="h"/>
                  <dgm:constr type="w" for="ch" forName="parentText1" refType="w"/>
                  <dgm:constr fact="0.2893" type="h" for="ch" forName="parentText1" refType="h"/>
                  <dgm:constr fact="0.076" type="l" for="ch" forName="childText1" refType="w"/>
                  <dgm:constr fact="0.224" type="t" for="ch" forName="childText1" refType="h"/>
                  <dgm:constr fact="0.9241" type="w" for="ch" forName="childText1" refType="w"/>
                  <dgm:constr fact="0.776" type="h" for="ch" forName="childText1" refType="h"/>
                </dgm:constrLst>
              </dgm:else>
            </dgm:choose>
          </dgm:else>
        </dgm:choose>
      </dgm:if>
      <dgm:if name="Name12" func="cnt" op="equ" val="2" axis="ch" ptType="node" hideLastTrans="" st="" cnt="" step="">
        <dgm:choose name="Name13">
          <dgm:if name="Name14" func="cnt" op="equ" val="0" axis="ch ch" ptType="node node" hideLastTrans="" st="" cnt="" step="">
            <dgm:alg type="composite">
              <dgm:param type="ar" val="5.1498"/>
            </dgm:alg>
            <dgm:choose name="Name15">
              <dgm:if name="Name16" func="var" arg="dir" op="equ" val="norm" axis="" ptType="" hideLastTrans="" st="" cnt="" step="">
                <dgm:constrLst>
                  <dgm:constr val="65.0" type="primFontSz" for="des" forName="parentText1"/>
                  <dgm:constr op="equ" type="primFontSz" for="des" forName="parentText2" refType="primFontSz" refFor="des" refForName="parentText1"/>
                  <dgm:constr fact="0.0" type="l" for="ch" forName="parentText1" refType="w"/>
                  <dgm:constr fact="0.0" type="t" for="ch" forName="parentText1" refType="h"/>
                  <dgm:constr type="w" for="ch" forName="parentText1" refType="w"/>
                  <dgm:constr fact="0.7501" type="h" for="ch" forName="parentText1" refType="h"/>
                  <dgm:constr fact="0.462" type="l" for="ch" forName="parentText2" refType="w"/>
                  <dgm:constr fact="0.2499" type="t" for="ch" forName="parentText2" refType="h"/>
                  <dgm:constr fact="0.538" type="w" for="ch" forName="parentText2" refType="w"/>
                  <dgm:constr fact="0.7501" type="h" for="ch" forName="parentText2" refType="h"/>
                </dgm:constrLst>
              </dgm:if>
              <dgm:else name="Name17">
                <dgm:constrLst>
                  <dgm:constr val="65.0" type="primFontSz" for="des" forName="parentText1"/>
                  <dgm:constr op="equ" type="primFontSz" for="des" forName="parentText2" refType="primFontSz" refFor="des" refForName="parentText1"/>
                  <dgm:constr fact="0.0" type="l" for="ch" forName="parentText1" refType="w"/>
                  <dgm:constr fact="0.0" type="t" for="ch" forName="parentText1" refType="h"/>
                  <dgm:constr type="w" for="ch" forName="parentText1" refType="w"/>
                  <dgm:constr fact="0.7501" type="h" for="ch" forName="parentText1" refType="h"/>
                  <dgm:constr fact="0.0" type="l" for="ch" forName="parentText2" refType="w"/>
                  <dgm:constr fact="0.2499" type="t" for="ch" forName="parentText2" refType="h"/>
                  <dgm:constr fact="0.538" type="w" for="ch" forName="parentText2" refType="w"/>
                  <dgm:constr fact="0.7501" type="h" for="ch" forName="parentText2" refType="h"/>
                </dgm:constrLst>
              </dgm:else>
            </dgm:choose>
          </dgm:if>
          <dgm:else name="Name18">
            <dgm:alg type="composite">
              <dgm:param type="ar" val="2.0563"/>
            </dgm:alg>
            <dgm:choose name="Name19">
              <dgm:if name="Name20" func="var" arg="dir" op="equ" val="norm" axis="" ptType="" hideLastTrans="" st="" cnt="" step="">
                <dgm:constrLst>
                  <dgm:constr val="65.0" type="primFontSz" for="des" forName="childText1"/>
                  <dgm:constr val="65.0" type="primFontSz" for="des" forName="parentText1"/>
                  <dgm:constr op="lte" type="primFontSz" for="des" forName="childText1" refType="primFontSz" refFor="des" refForName="parentText1"/>
                  <dgm:constr op="lte" type="primFontSz" for="des" forName="childText2" refType="primFontSz" refFor="des" refForName="parentText1"/>
                  <dgm:constr op="lte" type="primFontSz" for="des" forName="childText1" refType="primFontSz" refFor="des" refForName="parentText2"/>
                  <dgm:constr op="lte" type="primFontSz" for="des" forName="childText2" refType="primFontSz" refFor="des" refForName="parentText2"/>
                  <dgm:constr op="equ" type="primFontSz" for="des" forName="parentText2" refType="primFontSz" refFor="des" refForName="parentText1"/>
                  <dgm:constr op="equ" type="primFontSz" for="des" forName="childText2" refType="primFontSz" refFor="des" refForName="childText1"/>
                  <dgm:constr fact="0.0" type="l" for="ch" forName="parentText1" refType="w"/>
                  <dgm:constr fact="0.0" type="t" for="ch" forName="parentText1" refType="h"/>
                  <dgm:constr type="w" for="ch" forName="parentText1" refType="w"/>
                  <dgm:constr fact="0.2995" type="h" for="ch" forName="parentText1" refType="h"/>
                  <dgm:constr fact="0.462" type="l" for="ch" forName="parentText2" refType="w"/>
                  <dgm:constr fact="0.0998" type="t" for="ch" forName="parentText2" refType="h"/>
                  <dgm:constr fact="0.538" type="w" for="ch" forName="parentText2" refType="w"/>
                  <dgm:constr fact="0.2995" type="h" for="ch" forName="parentText2" refType="h"/>
                  <dgm:constr fact="0.0" type="l" for="ch" forName="childText1" refType="w"/>
                  <dgm:constr fact="0.2317" type="t" for="ch" forName="childText1" refType="h"/>
                  <dgm:constr fact="0.462" type="w" for="ch" forName="childText1" refType="w"/>
                  <dgm:constr fact="0.6685" type="h" for="ch" forName="childText1" refType="h"/>
                  <dgm:constr fact="0.462" type="l" for="ch" forName="childText2" refType="w"/>
                  <dgm:constr fact="0.3315" type="t" for="ch" forName="childText2" refType="h"/>
                  <dgm:constr fact="0.462" type="w" for="ch" forName="childText2" refType="w"/>
                  <dgm:constr fact="0.6685" type="h" for="ch" forName="childText2" refType="h"/>
                </dgm:constrLst>
              </dgm:if>
              <dgm:else name="Name21">
                <dgm:constrLst>
                  <dgm:constr val="65.0" type="primFontSz" for="des" forName="childText1"/>
                  <dgm:constr val="65.0" type="primFontSz" for="des" forName="parentText1"/>
                  <dgm:constr op="lte" type="primFontSz" for="des" forName="childText1" refType="primFontSz" refFor="des" refForName="parentText1"/>
                  <dgm:constr op="lte" type="primFontSz" for="des" forName="childText2" refType="primFontSz" refFor="des" refForName="parentText1"/>
                  <dgm:constr op="lte" type="primFontSz" for="des" forName="childText1" refType="primFontSz" refFor="des" refForName="parentText2"/>
                  <dgm:constr op="lte" type="primFontSz" for="des" forName="childText2" refType="primFontSz" refFor="des" refForName="parentText2"/>
                  <dgm:constr op="equ" type="primFontSz" for="des" forName="parentText2" refType="primFontSz" refFor="des" refForName="parentText1"/>
                  <dgm:constr op="equ" type="primFontSz" for="des" forName="childText2" refType="primFontSz" refFor="des" refForName="childText1"/>
                  <dgm:constr fact="0.0" type="l" for="ch" forName="parentText1" refType="w"/>
                  <dgm:constr fact="0.0" type="t" for="ch" forName="parentText1" refType="h"/>
                  <dgm:constr type="w" for="ch" forName="parentText1" refType="w"/>
                  <dgm:constr fact="0.2995" type="h" for="ch" forName="parentText1" refType="h"/>
                  <dgm:constr fact="0.0" type="l" for="ch" forName="parentText2" refType="w"/>
                  <dgm:constr fact="0.0998" type="t" for="ch" forName="parentText2" refType="h"/>
                  <dgm:constr fact="0.538" type="w" for="ch" forName="parentText2" refType="w"/>
                  <dgm:constr fact="0.2995" type="h" for="ch" forName="parentText2" refType="h"/>
                  <dgm:constr fact="0.538" type="l" for="ch" forName="childText1" refType="w"/>
                  <dgm:constr fact="0.2317" type="t" for="ch" forName="childText1" refType="h"/>
                  <dgm:constr fact="0.462" type="w" for="ch" forName="childText1" refType="w"/>
                  <dgm:constr fact="0.6685" type="h" for="ch" forName="childText1" refType="h"/>
                  <dgm:constr fact="0.076" type="l" for="ch" forName="childText2" refType="w"/>
                  <dgm:constr fact="0.3315" type="t" for="ch" forName="childText2" refType="h"/>
                  <dgm:constr fact="0.462" type="w" for="ch" forName="childText2" refType="w"/>
                  <dgm:constr fact="0.6685" type="h" for="ch" forName="childText2" refType="h"/>
                </dgm:constrLst>
              </dgm:else>
            </dgm:choose>
          </dgm:else>
        </dgm:choose>
      </dgm:if>
      <dgm:if name="Name22" func="cnt" op="equ" val="3" axis="ch" ptType="node" hideLastTrans="" st="" cnt="" step="">
        <dgm:choose name="Name23">
          <dgm:if name="Name24" func="cnt" op="equ" val="0" axis="ch ch" ptType="node node" hideLastTrans="" st="" cnt="" step="">
            <dgm:alg type="composite">
              <dgm:param type="ar" val="4.1198"/>
            </dgm:alg>
            <dgm:choose name="Name25">
              <dgm:if name="Name26" func="var" arg="dir" op="equ" val="norm" axis="" ptType="" hideLastTrans="" st="" cnt="" step="">
                <dgm:constrLst>
                  <dgm:constr val="65.0" type="primFontSz" for="des" forName="parentText1"/>
                  <dgm:constr op="equ" type="primFontSz" for="des" forName="parentText2" refType="primFontSz" refFor="des" refForName="parentText1"/>
                  <dgm:constr op="equ" type="primFontSz" for="des" forName="parentText3" refType="primFontSz" refFor="des" refForName="parentText1"/>
                  <dgm:constr fact="0.0" type="l" for="ch" forName="parentText1" refType="w"/>
                  <dgm:constr fact="0.0" type="t" for="ch" forName="parentText1" refType="h"/>
                  <dgm:constr type="w" for="ch" forName="parentText1" refType="w"/>
                  <dgm:constr fact="0.6" type="h" for="ch" forName="parentText1" refType="h"/>
                  <dgm:constr fact="0.308" type="l" for="ch" forName="parentText2" refType="w"/>
                  <dgm:constr fact="0.2" type="t" for="ch" forName="parentText2" refType="h"/>
                  <dgm:constr fact="0.692" type="w" for="ch" forName="parentText2" refType="w"/>
                  <dgm:constr fact="0.6" type="h" for="ch" forName="parentText2" refType="h"/>
                  <dgm:constr fact="0.616" type="l" for="ch" forName="parentText3" refType="w"/>
                  <dgm:constr fact="0.4" type="t" for="ch" forName="parentText3" refType="h"/>
                  <dgm:constr fact="0.384" type="w" for="ch" forName="parentText3" refType="w"/>
                  <dgm:constr fact="0.6" type="h" for="ch" forName="parentText3" refType="h"/>
                </dgm:constrLst>
              </dgm:if>
              <dgm:else name="Name27">
                <dgm:constrLst>
                  <dgm:constr val="65.0" type="primFontSz" for="des" forName="parentText1"/>
                  <dgm:constr op="equ" type="primFontSz" for="des" forName="parentText2" refType="primFontSz" refFor="des" refForName="parentText1"/>
                  <dgm:constr op="equ" type="primFontSz" for="des" forName="parentText3" refType="primFontSz" refFor="des" refForName="parentText1"/>
                  <dgm:constr fact="0.0" type="l" for="ch" forName="parentText1" refType="w"/>
                  <dgm:constr fact="0.0" type="t" for="ch" forName="parentText1" refType="h"/>
                  <dgm:constr type="w" for="ch" forName="parentText1" refType="w"/>
                  <dgm:constr fact="0.6" type="h" for="ch" forName="parentText1" refType="h"/>
                  <dgm:constr fact="0.0" type="l" for="ch" forName="parentText2" refType="w"/>
                  <dgm:constr fact="0.2" type="t" for="ch" forName="parentText2" refType="h"/>
                  <dgm:constr fact="0.692" type="w" for="ch" forName="parentText2" refType="w"/>
                  <dgm:constr fact="0.6" type="h" for="ch" forName="parentText2" refType="h"/>
                  <dgm:constr fact="0.0" type="l" for="ch" forName="parentText3" refType="w"/>
                  <dgm:constr fact="0.4" type="t" for="ch" forName="parentText3" refType="h"/>
                  <dgm:constr fact="0.384" type="w" for="ch" forName="parentText3" refType="w"/>
                  <dgm:constr fact="0.6" type="h" for="ch" forName="parentText3" refType="h"/>
                </dgm:constrLst>
              </dgm:else>
            </dgm:choose>
          </dgm:if>
          <dgm:else name="Name28">
            <dgm:alg type="composite">
              <dgm:param type="ar" val="2.0702"/>
            </dgm:alg>
            <dgm:choose name="Name29">
              <dgm:if name="Name30" func="var" arg="dir" op="equ" val="norm" axis="" ptType="" hideLastTrans="" st="" cnt="" step="">
                <dgm:constrLst>
                  <dgm:constr val="65.0" type="primFontSz" for="des" forName="childText1"/>
                  <dgm:constr val="65.0" type="primFontSz" for="des" forName="parentText1"/>
                  <dgm:constr op="lte" type="primFontSz" for="des" forName="childText1" refType="primFontSz" refFor="des" refForName="parentText1"/>
                  <dgm:constr op="lte" type="primFontSz" for="des" forName="childText2" refType="primFontSz" refFor="des" refForName="parentText1"/>
                  <dgm:constr op="lte" type="primFontSz" for="des" forName="childText3" refType="primFontSz" refFor="des" refForName="parentText1"/>
                  <dgm:constr op="lte" type="primFontSz" for="des" forName="childText1" refType="primFontSz" refFor="des" refForName="parentText2"/>
                  <dgm:constr op="lte" type="primFontSz" for="des" forName="childText2" refType="primFontSz" refFor="des" refForName="parentText2"/>
                  <dgm:constr op="lte" type="primFontSz" for="des" forName="childText3" refType="primFontSz" refFor="des" refForName="parentText2"/>
                  <dgm:constr op="lte" type="primFontSz" for="des" forName="childText1" refType="primFontSz" refFor="des" refForName="parentText3"/>
                  <dgm:constr op="lte" type="primFontSz" for="des" forName="childText2" refType="primFontSz" refFor="des" refForName="parentText3"/>
                  <dgm:constr op="lte" type="primFontSz" for="des" forName="childText3" refType="primFontSz" refFor="des" refForName="parentText3"/>
                  <dgm:constr op="equ" type="primFontSz" for="des" forName="parentText2" refType="primFontSz" refFor="des" refForName="parentText1"/>
                  <dgm:constr op="equ" type="primFontSz" for="des" forName="parentText3" refType="primFontSz" refFor="des" refForName="parentText1"/>
                  <dgm:constr op="equ" type="primFontSz" for="des" forName="childText2" refType="primFontSz" refFor="des" refForName="childText1"/>
                  <dgm:constr op="equ" type="primFontSz" for="des" forName="childText3" refType="primFontSz" refFor="des" refForName="childText1"/>
                  <dgm:constr fact="0.0" type="l" for="ch" forName="childText1" refType="w"/>
                  <dgm:constr fact="0.2325" type="t" for="ch" forName="childText1" refType="h"/>
                  <dgm:constr fact="0.308" type="w" for="ch" forName="childText1" refType="w"/>
                  <dgm:constr fact="0.5808" type="h" for="ch" forName="childText1" refType="h"/>
                  <dgm:constr fact="0.308" type="l" for="ch" forName="childText2" refType="w"/>
                  <dgm:constr fact="0.333" type="t" for="ch" forName="childText2" refType="h"/>
                  <dgm:constr fact="0.308" type="w" for="ch" forName="childText2" refType="w"/>
                  <dgm:constr fact="0.5808" type="h" for="ch" forName="childText2" refType="h"/>
                  <dgm:constr fact="0.616" type="l" for="ch" forName="childText3" refType="w"/>
                  <dgm:constr fact="0.4335" type="t" for="ch" forName="childText3" refType="h"/>
                  <dgm:constr fact="0.308" type="w" for="ch" forName="childText3" refType="w"/>
                  <dgm:constr fact="0.5723" type="h" for="ch" forName="childText3" refType="h"/>
                  <dgm:constr fact="0.0" type="l" for="ch" forName="parentText1" refType="w"/>
                  <dgm:constr fact="0.0" type="t" for="ch" forName="parentText1" refType="h"/>
                  <dgm:constr type="w" for="ch" forName="parentText1" refType="w"/>
                  <dgm:constr fact="0.3015" type="h" for="ch" forName="parentText1" refType="h"/>
                  <dgm:constr fact="0.308" type="l" for="ch" forName="parentText2" refType="w"/>
                  <dgm:constr fact="0.1005" type="t" for="ch" forName="parentText2" refType="h"/>
                  <dgm:constr fact="0.692" type="w" for="ch" forName="parentText2" refType="w"/>
                  <dgm:constr fact="0.3015" type="h" for="ch" forName="parentText2" refType="h"/>
                  <dgm:constr fact="0.616" type="l" for="ch" forName="parentText3" refType="w"/>
                  <dgm:constr fact="0.201" type="t" for="ch" forName="parentText3" refType="h"/>
                  <dgm:constr fact="0.384" type="w" for="ch" forName="parentText3" refType="w"/>
                  <dgm:constr fact="0.3015" type="h" for="ch" forName="parentText3" refType="h"/>
                </dgm:constrLst>
              </dgm:if>
              <dgm:else name="Name31">
                <dgm:constrLst>
                  <dgm:constr val="65.0" type="primFontSz" for="des" forName="childText1"/>
                  <dgm:constr val="65.0" type="primFontSz" for="des" forName="parentText1"/>
                  <dgm:constr op="lte" type="primFontSz" for="des" forName="childText1" refType="primFontSz" refFor="des" refForName="parentText1"/>
                  <dgm:constr op="lte" type="primFontSz" for="des" forName="childText2" refType="primFontSz" refFor="des" refForName="parentText1"/>
                  <dgm:constr op="lte" type="primFontSz" for="des" forName="childText3" refType="primFontSz" refFor="des" refForName="parentText1"/>
                  <dgm:constr op="lte" type="primFontSz" for="des" forName="childText1" refType="primFontSz" refFor="des" refForName="parentText2"/>
                  <dgm:constr op="lte" type="primFontSz" for="des" forName="childText2" refType="primFontSz" refFor="des" refForName="parentText2"/>
                  <dgm:constr op="lte" type="primFontSz" for="des" forName="childText3" refType="primFontSz" refFor="des" refForName="parentText2"/>
                  <dgm:constr op="lte" type="primFontSz" for="des" forName="childText1" refType="primFontSz" refFor="des" refForName="parentText3"/>
                  <dgm:constr op="lte" type="primFontSz" for="des" forName="childText2" refType="primFontSz" refFor="des" refForName="parentText3"/>
                  <dgm:constr op="lte" type="primFontSz" for="des" forName="childText3" refType="primFontSz" refFor="des" refForName="parentText3"/>
                  <dgm:constr op="equ" type="primFontSz" for="des" forName="parentText2" refType="primFontSz" refFor="des" refForName="parentText1"/>
                  <dgm:constr op="equ" type="primFontSz" for="des" forName="parentText3" refType="primFontSz" refFor="des" refForName="parentText1"/>
                  <dgm:constr op="equ" type="primFontSz" for="des" forName="childText2" refType="primFontSz" refFor="des" refForName="childText1"/>
                  <dgm:constr op="equ" type="primFontSz" for="des" forName="childText3" refType="primFontSz" refFor="des" refForName="childText1"/>
                  <dgm:constr fact="0.692" type="l" for="ch" forName="childText1" refType="w"/>
                  <dgm:constr fact="0.2325" type="t" for="ch" forName="childText1" refType="h"/>
                  <dgm:constr fact="0.308" type="w" for="ch" forName="childText1" refType="w"/>
                  <dgm:constr fact="0.5808" type="h" for="ch" forName="childText1" refType="h"/>
                  <dgm:constr fact="0.384" type="l" for="ch" forName="childText2" refType="w"/>
                  <dgm:constr fact="0.333" type="t" for="ch" forName="childText2" refType="h"/>
                  <dgm:constr fact="0.308" type="w" for="ch" forName="childText2" refType="w"/>
                  <dgm:constr fact="0.5808" type="h" for="ch" forName="childText2" refType="h"/>
                  <dgm:constr fact="0.076" type="l" for="ch" forName="childText3" refType="w"/>
                  <dgm:constr fact="0.4335" type="t" for="ch" forName="childText3" refType="h"/>
                  <dgm:constr fact="0.308" type="w" for="ch" forName="childText3" refType="w"/>
                  <dgm:constr fact="0.5723" type="h" for="ch" forName="childText3" refType="h"/>
                  <dgm:constr fact="0.0" type="l" for="ch" forName="parentText1" refType="w"/>
                  <dgm:constr fact="0.0" type="t" for="ch" forName="parentText1" refType="h"/>
                  <dgm:constr type="w" for="ch" forName="parentText1" refType="w"/>
                  <dgm:constr fact="0.3015" type="h" for="ch" forName="parentText1" refType="h"/>
                  <dgm:constr fact="0.0" type="l" for="ch" forName="parentText2" refType="w"/>
                  <dgm:constr fact="0.1005" type="t" for="ch" forName="parentText2" refType="h"/>
                  <dgm:constr fact="0.692" type="w" for="ch" forName="parentText2" refType="w"/>
                  <dgm:constr fact="0.3015" type="h" for="ch" forName="parentText2" refType="h"/>
                  <dgm:constr fact="0.0" type="l" for="ch" forName="parentText3" refType="w"/>
                  <dgm:constr fact="0.201" type="t" for="ch" forName="parentText3" refType="h"/>
                  <dgm:constr fact="0.384" type="w" for="ch" forName="parentText3" refType="w"/>
                  <dgm:constr fact="0.3015" type="h" for="ch" forName="parentText3" refType="h"/>
                </dgm:constrLst>
              </dgm:else>
            </dgm:choose>
          </dgm:else>
        </dgm:choose>
      </dgm:if>
      <dgm:if name="Name32" func="cnt" op="equ" val="4" axis="ch" ptType="node" hideLastTrans="" st="" cnt="" step="">
        <dgm:choose name="Name33">
          <dgm:if name="Name34" func="cnt" op="equ" val="0" axis="ch ch" ptType="node node" hideLastTrans="" st="" cnt="" step="">
            <dgm:alg type="composite">
              <dgm:param type="ar" val="3.435"/>
            </dgm:alg>
            <dgm:choose name="Name35">
              <dgm:if name="Name36" func="var" arg="dir" op="equ" val="norm" axis="" ptType="" hideLastTrans="" st="" cnt="" step="">
                <dgm:constrLst>
                  <dgm:constr val="65.0" type="primFontSz" for="des" forName="parentText1"/>
                  <dgm:constr op="equ" type="primFontSz" for="des" forName="parentText2" refType="primFontSz" refFor="des" refForName="parentText1"/>
                  <dgm:constr op="equ" type="primFontSz" for="des" forName="parentText3" refType="primFontSz" refFor="des" refForName="parentText1"/>
                  <dgm:constr op="equ" type="primFontSz" for="des" forName="parentText4" refType="primFontSz" refFor="des" refForName="parentText1"/>
                  <dgm:constr fact="0.0" type="l" for="ch" forName="parentText1" refType="w"/>
                  <dgm:constr fact="0.0" type="t" for="ch" forName="parentText1" refType="h"/>
                  <dgm:constr type="w" for="ch" forName="parentText1" refType="w"/>
                  <dgm:constr fact="0.5001" type="h" for="ch" forName="parentText1" refType="h"/>
                  <dgm:constr fact="0.2305" type="l" for="ch" forName="parentText2" refType="w"/>
                  <dgm:constr fact="0.1666" type="t" for="ch" forName="parentText2" refType="h"/>
                  <dgm:constr fact="0.7695" type="w" for="ch" forName="parentText2" refType="w"/>
                  <dgm:constr fact="0.5001" type="h" for="ch" forName="parentText2" refType="h"/>
                  <dgm:constr fact="0.461" type="l" for="ch" forName="parentText3" refType="w"/>
                  <dgm:constr fact="0.3333" type="t" for="ch" forName="parentText3" refType="h"/>
                  <dgm:constr fact="0.539" type="w" for="ch" forName="parentText3" refType="w"/>
                  <dgm:constr fact="0.5001" type="h" for="ch" forName="parentText3" refType="h"/>
                  <dgm:constr fact="0.6915" type="l" for="ch" forName="parentText4" refType="w"/>
                  <dgm:constr fact="0.4999" type="t" for="ch" forName="parentText4" refType="h"/>
                  <dgm:constr fact="0.3085" type="w" for="ch" forName="parentText4" refType="w"/>
                  <dgm:constr fact="0.5001" type="h" for="ch" forName="parentText4" refType="h"/>
                </dgm:constrLst>
              </dgm:if>
              <dgm:else name="Name37">
                <dgm:constrLst>
                  <dgm:constr val="65.0" type="primFontSz" for="des" forName="parentText1"/>
                  <dgm:constr op="equ" type="primFontSz" for="des" forName="parentText2" refType="primFontSz" refFor="des" refForName="parentText1"/>
                  <dgm:constr op="equ" type="primFontSz" for="des" forName="parentText3" refType="primFontSz" refFor="des" refForName="parentText1"/>
                  <dgm:constr op="equ" type="primFontSz" for="des" forName="parentText4" refType="primFontSz" refFor="des" refForName="parentText1"/>
                  <dgm:constr fact="0.0" type="l" for="ch" forName="parentText1" refType="w"/>
                  <dgm:constr fact="0.0" type="t" for="ch" forName="parentText1" refType="h"/>
                  <dgm:constr type="w" for="ch" forName="parentText1" refType="w"/>
                  <dgm:constr fact="0.5001" type="h" for="ch" forName="parentText1" refType="h"/>
                  <dgm:constr fact="0.0" type="l" for="ch" forName="parentText2" refType="w"/>
                  <dgm:constr fact="0.1666" type="t" for="ch" forName="parentText2" refType="h"/>
                  <dgm:constr fact="0.7695" type="w" for="ch" forName="parentText2" refType="w"/>
                  <dgm:constr fact="0.5001" type="h" for="ch" forName="parentText2" refType="h"/>
                  <dgm:constr fact="0.0" type="l" for="ch" forName="parentText3" refType="w"/>
                  <dgm:constr fact="0.3333" type="t" for="ch" forName="parentText3" refType="h"/>
                  <dgm:constr fact="0.539" type="w" for="ch" forName="parentText3" refType="w"/>
                  <dgm:constr fact="0.5001" type="h" for="ch" forName="parentText3" refType="h"/>
                  <dgm:constr fact="0.0" type="l" for="ch" forName="parentText4" refType="w"/>
                  <dgm:constr fact="0.4999" type="t" for="ch" forName="parentText4" refType="h"/>
                  <dgm:constr fact="0.3085" type="w" for="ch" forName="parentText4" refType="w"/>
                  <dgm:constr fact="0.5001" type="h" for="ch" forName="parentText4" refType="h"/>
                </dgm:constrLst>
              </dgm:else>
            </dgm:choose>
          </dgm:if>
          <dgm:else name="Name38">
            <dgm:alg type="composite">
              <dgm:param type="ar" val="1.9377"/>
            </dgm:alg>
            <dgm:choose name="Name39">
              <dgm:if name="Name40" func="var" arg="dir" op="equ" val="norm" axis="" ptType="" hideLastTrans="" st="" cnt="" step="">
                <dgm:constrLst>
                  <dgm:constr val="65.0" type="primFontSz" for="des" forName="childText1"/>
                  <dgm:constr val="65.0" type="primFontSz" for="des" forName="parentText1"/>
                  <dgm:constr op="lte" type="primFontSz" for="des" forName="childText1" refType="primFontSz" refFor="des" refForName="parentText1"/>
                  <dgm:constr op="lte" type="primFontSz" for="des" forName="childText2" refType="primFontSz" refFor="des" refForName="parentText1"/>
                  <dgm:constr op="lte" type="primFontSz" for="des" forName="childText3" refType="primFontSz" refFor="des" refForName="parentText1"/>
                  <dgm:constr op="lte" type="primFontSz" for="des" forName="childText4" refType="primFontSz" refFor="des" refForName="parentText1"/>
                  <dgm:constr op="lte" type="primFontSz" for="des" forName="childText1" refType="primFontSz" refFor="des" refForName="parentText2"/>
                  <dgm:constr op="lte" type="primFontSz" for="des" forName="childText2" refType="primFontSz" refFor="des" refForName="parentText2"/>
                  <dgm:constr op="lte" type="primFontSz" for="des" forName="childText3" refType="primFontSz" refFor="des" refForName="parentText2"/>
                  <dgm:constr op="lte" type="primFontSz" for="des" forName="childText4" refType="primFontSz" refFor="des" refForName="parentText2"/>
                  <dgm:constr op="lte" type="primFontSz" for="des" forName="childText1" refType="primFontSz" refFor="des" refForName="parentText3"/>
                  <dgm:constr op="lte" type="primFontSz" for="des" forName="childText2" refType="primFontSz" refFor="des" refForName="parentText3"/>
                  <dgm:constr op="lte" type="primFontSz" for="des" forName="childText3" refType="primFontSz" refFor="des" refForName="parentText3"/>
                  <dgm:constr op="lte" type="primFontSz" for="des" forName="childText4" refType="primFontSz" refFor="des" refForName="parentText3"/>
                  <dgm:constr op="lte" type="primFontSz" for="des" forName="childText1" refType="primFontSz" refFor="des" refForName="parentText4"/>
                  <dgm:constr op="lte" type="primFontSz" for="des" forName="childText2" refType="primFontSz" refFor="des" refForName="parentText4"/>
                  <dgm:constr op="lte" type="primFontSz" for="des" forName="childText3" refType="primFontSz" refFor="des" refForName="parentText4"/>
                  <dgm:constr op="lte" type="primFontSz" for="des" forName="childText4" refType="primFontSz" refFor="des" refForName="parentText4"/>
                  <dgm:constr op="equ" type="primFontSz" for="des" forName="parentText2" refType="primFontSz" refFor="des" refForName="parentText1"/>
                  <dgm:constr op="equ" type="primFontSz" for="des" forName="parentText3" refType="primFontSz" refFor="des" refForName="parentText1"/>
                  <dgm:constr op="equ" type="primFontSz" for="des" forName="parentText4" refType="primFontSz" refFor="des" refForName="parentText1"/>
                  <dgm:constr op="equ" type="primFontSz" for="des" forName="childText2" refType="primFontSz" refFor="des" refForName="childText1"/>
                  <dgm:constr op="equ" type="primFontSz" for="des" forName="childText3" refType="primFontSz" refFor="des" refForName="childText1"/>
                  <dgm:constr op="equ" type="primFontSz" for="des" forName="childText4" refType="primFontSz" refFor="des" refForName="childText1"/>
                  <dgm:constr fact="0.0" type="l" for="ch" forName="childText1" refType="w"/>
                  <dgm:constr fact="0.218" type="t" for="ch" forName="childText1" refType="h"/>
                  <dgm:constr fact="0.2305" type="w" for="ch" forName="childText1" refType="w"/>
                  <dgm:constr fact="0.5218" type="h" for="ch" forName="childText1" refType="h"/>
                  <dgm:constr fact="0.2305" type="l" for="ch" forName="childText2" refType="w"/>
                  <dgm:constr fact="0.312" type="t" for="ch" forName="childText2" refType="h"/>
                  <dgm:constr fact="0.2305" type="w" for="ch" forName="childText2" refType="w"/>
                  <dgm:constr fact="0.5085" type="h" for="ch" forName="childText2" refType="h"/>
                  <dgm:constr fact="0.461" type="l" for="ch" forName="childText3" refType="w"/>
                  <dgm:constr fact="0.406" type="t" for="ch" forName="childText3" refType="h"/>
                  <dgm:constr fact="0.2305" type="w" for="ch" forName="childText3" refType="w"/>
                  <dgm:constr fact="0.5119" type="h" for="ch" forName="childText3" refType="h"/>
                  <dgm:constr fact="0.6915" type="l" for="ch" forName="childText4" refType="w"/>
                  <dgm:constr fact="0.5" type="t" for="ch" forName="childText4" refType="h"/>
                  <dgm:constr fact="0.2326" type="w" for="ch" forName="childText4" refType="w"/>
                  <dgm:constr fact="0.5179" type="h" for="ch" forName="childText4" refType="h"/>
                  <dgm:constr fact="0.0" type="l" for="ch" forName="parentText1" refType="w"/>
                  <dgm:constr fact="0.0" type="t" for="ch" forName="parentText1" refType="h"/>
                  <dgm:constr type="w" for="ch" forName="parentText1" refType="w"/>
                  <dgm:constr fact="0.2821" type="h" for="ch" forName="parentText1" refType="h"/>
                  <dgm:constr fact="0.2305" type="l" for="ch" forName="parentText2" refType="w"/>
                  <dgm:constr fact="0.094" type="t" for="ch" forName="parentText2" refType="h"/>
                  <dgm:constr fact="0.7695" type="w" for="ch" forName="parentText2" refType="w"/>
                  <dgm:constr fact="0.2821" type="h" for="ch" forName="parentText2" refType="h"/>
                  <dgm:constr fact="0.461" type="l" for="ch" forName="parentText3" refType="w"/>
                  <dgm:constr fact="0.188" type="t" for="ch" forName="parentText3" refType="h"/>
                  <dgm:constr fact="0.539" type="w" for="ch" forName="parentText3" refType="w"/>
                  <dgm:constr fact="0.2821" type="h" for="ch" forName="parentText3" refType="h"/>
                  <dgm:constr fact="0.6915" type="l" for="ch" forName="parentText4" refType="w"/>
                  <dgm:constr fact="0.282" type="t" for="ch" forName="parentText4" refType="h"/>
                  <dgm:constr fact="0.3085" type="w" for="ch" forName="parentText4" refType="w"/>
                  <dgm:constr fact="0.2821" type="h" for="ch" forName="parentText4" refType="h"/>
                </dgm:constrLst>
              </dgm:if>
              <dgm:else name="Name41">
                <dgm:constrLst>
                  <dgm:constr val="65.0" type="primFontSz" for="des" forName="childText1"/>
                  <dgm:constr val="65.0" type="primFontSz" for="des" forName="parentText1"/>
                  <dgm:constr op="lte" type="primFontSz" for="des" forName="childText1" refType="primFontSz" refFor="des" refForName="parentText1"/>
                  <dgm:constr op="lte" type="primFontSz" for="des" forName="childText2" refType="primFontSz" refFor="des" refForName="parentText1"/>
                  <dgm:constr op="lte" type="primFontSz" for="des" forName="childText3" refType="primFontSz" refFor="des" refForName="parentText1"/>
                  <dgm:constr op="lte" type="primFontSz" for="des" forName="childText4" refType="primFontSz" refFor="des" refForName="parentText1"/>
                  <dgm:constr op="lte" type="primFontSz" for="des" forName="childText1" refType="primFontSz" refFor="des" refForName="parentText2"/>
                  <dgm:constr op="lte" type="primFontSz" for="des" forName="childText2" refType="primFontSz" refFor="des" refForName="parentText2"/>
                  <dgm:constr op="lte" type="primFontSz" for="des" forName="childText3" refType="primFontSz" refFor="des" refForName="parentText2"/>
                  <dgm:constr op="lte" type="primFontSz" for="des" forName="childText4" refType="primFontSz" refFor="des" refForName="parentText2"/>
                  <dgm:constr op="lte" type="primFontSz" for="des" forName="childText1" refType="primFontSz" refFor="des" refForName="parentText3"/>
                  <dgm:constr op="lte" type="primFontSz" for="des" forName="childText2" refType="primFontSz" refFor="des" refForName="parentText3"/>
                  <dgm:constr op="lte" type="primFontSz" for="des" forName="childText3" refType="primFontSz" refFor="des" refForName="parentText3"/>
                  <dgm:constr op="lte" type="primFontSz" for="des" forName="childText4" refType="primFontSz" refFor="des" refForName="parentText3"/>
                  <dgm:constr op="lte" type="primFontSz" for="des" forName="childText1" refType="primFontSz" refFor="des" refForName="parentText4"/>
                  <dgm:constr op="lte" type="primFontSz" for="des" forName="childText2" refType="primFontSz" refFor="des" refForName="parentText4"/>
                  <dgm:constr op="lte" type="primFontSz" for="des" forName="childText3" refType="primFontSz" refFor="des" refForName="parentText4"/>
                  <dgm:constr op="lte" type="primFontSz" for="des" forName="childText4" refType="primFontSz" refFor="des" refForName="parentText4"/>
                  <dgm:constr op="equ" type="primFontSz" for="des" forName="parentText2" refType="primFontSz" refFor="des" refForName="parentText1"/>
                  <dgm:constr op="equ" type="primFontSz" for="des" forName="parentText3" refType="primFontSz" refFor="des" refForName="parentText1"/>
                  <dgm:constr op="equ" type="primFontSz" for="des" forName="parentText4" refType="primFontSz" refFor="des" refForName="parentText1"/>
                  <dgm:constr op="equ" type="primFontSz" for="des" forName="childText2" refType="primFontSz" refFor="des" refForName="childText1"/>
                  <dgm:constr op="equ" type="primFontSz" for="des" forName="childText3" refType="primFontSz" refFor="des" refForName="childText1"/>
                  <dgm:constr op="equ" type="primFontSz" for="des" forName="childText4" refType="primFontSz" refFor="des" refForName="childText1"/>
                  <dgm:constr fact="0.7695" type="l" for="ch" forName="childText1" refType="w"/>
                  <dgm:constr fact="0.218" type="t" for="ch" forName="childText1" refType="h"/>
                  <dgm:constr fact="0.2305" type="w" for="ch" forName="childText1" refType="w"/>
                  <dgm:constr fact="0.5218" type="h" for="ch" forName="childText1" refType="h"/>
                  <dgm:constr fact="0.539" type="l" for="ch" forName="childText2" refType="w"/>
                  <dgm:constr fact="0.312" type="t" for="ch" forName="childText2" refType="h"/>
                  <dgm:constr fact="0.2305" type="w" for="ch" forName="childText2" refType="w"/>
                  <dgm:constr fact="0.5085" type="h" for="ch" forName="childText2" refType="h"/>
                  <dgm:constr fact="0.3085" type="l" for="ch" forName="childText3" refType="w"/>
                  <dgm:constr fact="0.406" type="t" for="ch" forName="childText3" refType="h"/>
                  <dgm:constr fact="0.2305" type="w" for="ch" forName="childText3" refType="w"/>
                  <dgm:constr fact="0.5119" type="h" for="ch" forName="childText3" refType="h"/>
                  <dgm:constr fact="0.076" type="l" for="ch" forName="childText4" refType="w"/>
                  <dgm:constr fact="0.5" type="t" for="ch" forName="childText4" refType="h"/>
                  <dgm:constr fact="0.2346" type="w" for="ch" forName="childText4" refType="w"/>
                  <dgm:constr fact="0.5179" type="h" for="ch" forName="childText4" refType="h"/>
                  <dgm:constr fact="0.0" type="l" for="ch" forName="parentText1" refType="w"/>
                  <dgm:constr fact="0.0" type="t" for="ch" forName="parentText1" refType="h"/>
                  <dgm:constr type="w" for="ch" forName="parentText1" refType="w"/>
                  <dgm:constr fact="0.2821" type="h" for="ch" forName="parentText1" refType="h"/>
                  <dgm:constr fact="0.0" type="l" for="ch" forName="parentText2" refType="w"/>
                  <dgm:constr fact="0.094" type="t" for="ch" forName="parentText2" refType="h"/>
                  <dgm:constr fact="0.7695" type="w" for="ch" forName="parentText2" refType="w"/>
                  <dgm:constr fact="0.2821" type="h" for="ch" forName="parentText2" refType="h"/>
                  <dgm:constr fact="0.0" type="l" for="ch" forName="parentText3" refType="w"/>
                  <dgm:constr fact="0.188" type="t" for="ch" forName="parentText3" refType="h"/>
                  <dgm:constr fact="0.539" type="w" for="ch" forName="parentText3" refType="w"/>
                  <dgm:constr fact="0.2821" type="h" for="ch" forName="parentText3" refType="h"/>
                  <dgm:constr fact="0.0" type="l" for="ch" forName="parentText4" refType="w"/>
                  <dgm:constr fact="0.282" type="t" for="ch" forName="parentText4" refType="h"/>
                  <dgm:constr fact="0.3085" type="w" for="ch" forName="parentText4" refType="w"/>
                  <dgm:constr fact="0.2821" type="h" for="ch" forName="parentText4" refType="h"/>
                </dgm:constrLst>
              </dgm:else>
            </dgm:choose>
          </dgm:else>
        </dgm:choose>
      </dgm:if>
      <dgm:else name="Name42">
        <dgm:choose name="Name43">
          <dgm:if name="Name44" func="cnt" op="equ" val="0" axis="ch ch" ptType="node node" hideLastTrans="" st="" cnt="" step="">
            <dgm:alg type="composite">
              <dgm:param type="ar" val="2.9463"/>
            </dgm:alg>
            <dgm:choose name="Name45">
              <dgm:if name="Name46" func="var" arg="dir" op="equ" val="norm" axis="" ptType="" hideLastTrans="" st="" cnt="" step="">
                <dgm:constrLst>
                  <dgm:constr val="65.0" type="primFontSz" for="des" forName="parentText1"/>
                  <dgm:constr op="equ" type="primFontSz" for="des" forName="parentText2" refType="primFontSz" refFor="des" refForName="parentText1"/>
                  <dgm:constr op="equ" type="primFontSz" for="des" forName="parentText3" refType="primFontSz" refFor="des" refForName="parentText1"/>
                  <dgm:constr op="equ" type="primFontSz" for="des" forName="parentText4" refType="primFontSz" refFor="des" refForName="parentText1"/>
                  <dgm:constr op="equ" type="primFontSz" for="des" forName="parentText5" refType="primFontSz" refFor="des" refForName="parentText1"/>
                  <dgm:constr fact="0.0" type="l" for="ch" forName="parentText1" refType="w"/>
                  <dgm:constr fact="0.0" type="t" for="ch" forName="parentText1" refType="h"/>
                  <dgm:constr type="w" for="ch" forName="parentText1" refType="w"/>
                  <dgm:constr fact="0.4285" type="h" for="ch" forName="parentText1" refType="h"/>
                  <dgm:constr fact="0.1848" type="l" for="ch" forName="parentText2" refType="w"/>
                  <dgm:constr fact="0.1429" type="t" for="ch" forName="parentText2" refType="h"/>
                  <dgm:constr fact="0.8152" type="w" for="ch" forName="parentText2" refType="w"/>
                  <dgm:constr fact="0.4285" type="h" for="ch" forName="parentText2" refType="h"/>
                  <dgm:constr fact="0.3696" type="l" for="ch" forName="parentText3" refType="w"/>
                  <dgm:constr fact="0.2858" type="t" for="ch" forName="parentText3" refType="h"/>
                  <dgm:constr fact="0.6304" type="w" for="ch" forName="parentText3" refType="w"/>
                  <dgm:constr fact="0.4285" type="h" for="ch" forName="parentText3" refType="h"/>
                  <dgm:constr fact="0.5545" type="l" for="ch" forName="parentText4" refType="w"/>
                  <dgm:constr fact="0.4286" type="t" for="ch" forName="parentText4" refType="h"/>
                  <dgm:constr fact="0.4455" type="w" for="ch" forName="parentText4" refType="w"/>
                  <dgm:constr fact="0.4285" type="h" for="ch" forName="parentText4" refType="h"/>
                  <dgm:constr fact="0.7393" type="l" for="ch" forName="parentText5" refType="w"/>
                  <dgm:constr fact="0.5715" type="t" for="ch" forName="parentText5" refType="h"/>
                  <dgm:constr fact="0.2607" type="w" for="ch" forName="parentText5" refType="w"/>
                  <dgm:constr fact="0.4285" type="h" for="ch" forName="parentText5" refType="h"/>
                </dgm:constrLst>
              </dgm:if>
              <dgm:else name="Name47">
                <dgm:constrLst>
                  <dgm:constr val="65.0" type="primFontSz" for="des" forName="parentText1"/>
                  <dgm:constr op="equ" type="primFontSz" for="des" forName="parentText2" refType="primFontSz" refFor="des" refForName="parentText1"/>
                  <dgm:constr op="equ" type="primFontSz" for="des" forName="parentText3" refType="primFontSz" refFor="des" refForName="parentText1"/>
                  <dgm:constr op="equ" type="primFontSz" for="des" forName="parentText4" refType="primFontSz" refFor="des" refForName="parentText1"/>
                  <dgm:constr op="equ" type="primFontSz" for="des" forName="parentText5" refType="primFontSz" refFor="des" refForName="parentText1"/>
                  <dgm:constr fact="0.0" type="l" for="ch" forName="parentText1" refType="w"/>
                  <dgm:constr fact="0.0" type="t" for="ch" forName="parentText1" refType="h"/>
                  <dgm:constr type="w" for="ch" forName="parentText1" refType="w"/>
                  <dgm:constr fact="0.4285" type="h" for="ch" forName="parentText1" refType="h"/>
                  <dgm:constr fact="0.0" type="l" for="ch" forName="parentText2" refType="w"/>
                  <dgm:constr fact="0.1429" type="t" for="ch" forName="parentText2" refType="h"/>
                  <dgm:constr fact="0.8152" type="w" for="ch" forName="parentText2" refType="w"/>
                  <dgm:constr fact="0.4285" type="h" for="ch" forName="parentText2" refType="h"/>
                  <dgm:constr fact="0.0" type="l" for="ch" forName="parentText3" refType="w"/>
                  <dgm:constr fact="0.2858" type="t" for="ch" forName="parentText3" refType="h"/>
                  <dgm:constr fact="0.6304" type="w" for="ch" forName="parentText3" refType="w"/>
                  <dgm:constr fact="0.4285" type="h" for="ch" forName="parentText3" refType="h"/>
                  <dgm:constr fact="0.0" type="l" for="ch" forName="parentText4" refType="w"/>
                  <dgm:constr fact="0.4286" type="t" for="ch" forName="parentText4" refType="h"/>
                  <dgm:constr fact="0.4455" type="w" for="ch" forName="parentText4" refType="w"/>
                  <dgm:constr fact="0.4285" type="h" for="ch" forName="parentText4" refType="h"/>
                  <dgm:constr fact="0.0" type="l" for="ch" forName="parentText5" refType="w"/>
                  <dgm:constr fact="0.5715" type="t" for="ch" forName="parentText5" refType="h"/>
                  <dgm:constr fact="0.2607" type="w" for="ch" forName="parentText5" refType="w"/>
                  <dgm:constr fact="0.4285" type="h" for="ch" forName="parentText5" refType="h"/>
                </dgm:constrLst>
              </dgm:else>
            </dgm:choose>
          </dgm:if>
          <dgm:else name="Name48">
            <dgm:alg type="composite">
              <dgm:param type="ar" val="1.7837"/>
            </dgm:alg>
            <dgm:choose name="Name49">
              <dgm:if name="Name50" func="var" arg="dir" op="equ" val="norm" axis="" ptType="" hideLastTrans="" st="" cnt="" step="">
                <dgm:constrLst>
                  <dgm:constr val="65.0" type="primFontSz" for="des" forName="childText1"/>
                  <dgm:constr val="65.0" type="primFontSz" for="des" forName="parentText1"/>
                  <dgm:constr op="lte" type="primFontSz" for="des" forName="childText1" refType="primFontSz" refFor="des" refForName="parentText1"/>
                  <dgm:constr op="lte" type="primFontSz" for="des" forName="childText2" refType="primFontSz" refFor="des" refForName="parentText1"/>
                  <dgm:constr op="lte" type="primFontSz" for="des" forName="childText3" refType="primFontSz" refFor="des" refForName="parentText1"/>
                  <dgm:constr op="lte" type="primFontSz" for="des" forName="childText4" refType="primFontSz" refFor="des" refForName="parentText1"/>
                  <dgm:constr op="lte" type="primFontSz" for="des" forName="childText5" refType="primFontSz" refFor="des" refForName="parentText1"/>
                  <dgm:constr op="lte" type="primFontSz" for="des" forName="childText1" refType="primFontSz" refFor="des" refForName="parentText2"/>
                  <dgm:constr op="lte" type="primFontSz" for="des" forName="childText2" refType="primFontSz" refFor="des" refForName="parentText2"/>
                  <dgm:constr op="lte" type="primFontSz" for="des" forName="childText3" refType="primFontSz" refFor="des" refForName="parentText2"/>
                  <dgm:constr op="lte" type="primFontSz" for="des" forName="childText4" refType="primFontSz" refFor="des" refForName="parentText2"/>
                  <dgm:constr op="lte" type="primFontSz" for="des" forName="childText5" refType="primFontSz" refFor="des" refForName="parentText2"/>
                  <dgm:constr op="lte" type="primFontSz" for="des" forName="childText1" refType="primFontSz" refFor="des" refForName="parentText3"/>
                  <dgm:constr op="lte" type="primFontSz" for="des" forName="childText2" refType="primFontSz" refFor="des" refForName="parentText3"/>
                  <dgm:constr op="lte" type="primFontSz" for="des" forName="childText3" refType="primFontSz" refFor="des" refForName="parentText3"/>
                  <dgm:constr op="lte" type="primFontSz" for="des" forName="childText4" refType="primFontSz" refFor="des" refForName="parentText3"/>
                  <dgm:constr op="lte" type="primFontSz" for="des" forName="childText5" refType="primFontSz" refFor="des" refForName="parentText3"/>
                  <dgm:constr op="lte" type="primFontSz" for="des" forName="childText1" refType="primFontSz" refFor="des" refForName="parentText4"/>
                  <dgm:constr op="lte" type="primFontSz" for="des" forName="childText2" refType="primFontSz" refFor="des" refForName="parentText4"/>
                  <dgm:constr op="lte" type="primFontSz" for="des" forName="childText3" refType="primFontSz" refFor="des" refForName="parentText4"/>
                  <dgm:constr op="lte" type="primFontSz" for="des" forName="childText4" refType="primFontSz" refFor="des" refForName="parentText4"/>
                  <dgm:constr op="lte" type="primFontSz" for="des" forName="childText5" refType="primFontSz" refFor="des" refForName="parentText4"/>
                  <dgm:constr op="lte" type="primFontSz" for="des" forName="childText1" refType="primFontSz" refFor="des" refForName="parentText5"/>
                  <dgm:constr op="lte" type="primFontSz" for="des" forName="childText2" refType="primFontSz" refFor="des" refForName="parentText5"/>
                  <dgm:constr op="lte" type="primFontSz" for="des" forName="childText3" refType="primFontSz" refFor="des" refForName="parentText5"/>
                  <dgm:constr op="lte" type="primFontSz" for="des" forName="childText4" refType="primFontSz" refFor="des" refForName="parentText5"/>
                  <dgm:constr op="lte" type="primFontSz" for="des" forName="childText5" refType="primFontSz" refFor="des" refForName="parentText5"/>
                  <dgm:constr op="equ" type="primFontSz" for="des" forName="parentText2" refType="primFontSz" refFor="des" refForName="parentText1"/>
                  <dgm:constr op="equ" type="primFontSz" for="des" forName="parentText3" refType="primFontSz" refFor="des" refForName="parentText1"/>
                  <dgm:constr op="equ" type="primFontSz" for="des" forName="parentText4" refType="primFontSz" refFor="des" refForName="parentText1"/>
                  <dgm:constr op="equ" type="primFontSz" for="des" forName="parentText5" refType="primFontSz" refFor="des" refForName="parentText1"/>
                  <dgm:constr op="equ" type="primFontSz" for="des" forName="childText2" refType="primFontSz" refFor="des" refForName="childText1"/>
                  <dgm:constr op="equ" type="primFontSz" for="des" forName="childText3" refType="primFontSz" refFor="des" refForName="childText1"/>
                  <dgm:constr op="equ" type="primFontSz" for="des" forName="childText4" refType="primFontSz" refFor="des" refForName="childText1"/>
                  <dgm:constr op="equ" type="primFontSz" for="des" forName="childText5" refType="primFontSz" refFor="des" refForName="childText1"/>
                  <dgm:constr fact="0.0" type="l" for="ch" forName="childText1" refType="w"/>
                  <dgm:constr fact="0.1997" type="t" for="ch" forName="childText1" refType="h"/>
                  <dgm:constr fact="0.18482" type="w" for="ch" forName="childText1" refType="w"/>
                  <dgm:constr fact="0.4763" type="h" for="ch" forName="childText1" refType="h"/>
                  <dgm:constr fact="0.1848" type="l" for="ch" forName="childText2" refType="w"/>
                  <dgm:constr fact="0.2862" type="t" for="ch" forName="childText2" refType="h"/>
                  <dgm:constr fact="0.18482" type="w" for="ch" forName="childText2" refType="w"/>
                  <dgm:constr fact="0.4763" type="h" for="ch" forName="childText2" refType="h"/>
                  <dgm:constr fact="0.3696" type="l" for="ch" forName="childText3" refType="w"/>
                  <dgm:constr fact="0.3727" type="t" for="ch" forName="childText3" refType="h"/>
                  <dgm:constr fact="0.18482" type="w" for="ch" forName="childText3" refType="w"/>
                  <dgm:constr fact="0.4763" type="h" for="ch" forName="childText3" refType="h"/>
                  <dgm:constr fact="0.5545" type="l" for="ch" forName="childText4" refType="w"/>
                  <dgm:constr fact="0.4592" type="t" for="ch" forName="childText4" refType="h"/>
                  <dgm:constr fact="0.18482" type="w" for="ch" forName="childText4" refType="w"/>
                  <dgm:constr fact="0.4763" type="h" for="ch" forName="childText4" refType="h"/>
                  <dgm:constr fact="0.7393" type="l" for="ch" forName="childText5" refType="w"/>
                  <dgm:constr fact="0.5457" type="t" for="ch" forName="childText5" refType="h"/>
                  <dgm:constr fact="0.18482" type="w" for="ch" forName="childText5" refType="w"/>
                  <dgm:constr fact="0.4763" type="h" for="ch" forName="childText5" refType="h"/>
                  <dgm:constr fact="0.0" type="l" for="ch" forName="parentText1" refType="w"/>
                  <dgm:constr fact="0.0" type="t" for="ch" forName="parentText1" refType="h"/>
                  <dgm:constr type="w" for="ch" forName="parentText1" refType="w"/>
                  <dgm:constr fact="0.2594" type="h" for="ch" forName="parentText1" refType="h"/>
                  <dgm:constr fact="0.1848" type="l" for="ch" forName="parentText2" refType="w"/>
                  <dgm:constr fact="0.0865" type="t" for="ch" forName="parentText2" refType="h"/>
                  <dgm:constr fact="0.8152" type="w" for="ch" forName="parentText2" refType="w"/>
                  <dgm:constr fact="0.2594" type="h" for="ch" forName="parentText2" refType="h"/>
                  <dgm:constr fact="0.3696" type="l" for="ch" forName="parentText3" refType="w"/>
                  <dgm:constr fact="0.173" type="t" for="ch" forName="parentText3" refType="h"/>
                  <dgm:constr fact="0.6304" type="w" for="ch" forName="parentText3" refType="w"/>
                  <dgm:constr fact="0.2594" type="h" for="ch" forName="parentText3" refType="h"/>
                  <dgm:constr fact="0.5545" type="l" for="ch" forName="parentText4" refType="w"/>
                  <dgm:constr fact="0.2595" type="t" for="ch" forName="parentText4" refType="h"/>
                  <dgm:constr fact="0.4455" type="w" for="ch" forName="parentText4" refType="w"/>
                  <dgm:constr fact="0.2594" type="h" for="ch" forName="parentText4" refType="h"/>
                  <dgm:constr fact="0.7393" type="l" for="ch" forName="parentText5" refType="w"/>
                  <dgm:constr fact="0.346" type="t" for="ch" forName="parentText5" refType="h"/>
                  <dgm:constr fact="0.2607" type="w" for="ch" forName="parentText5" refType="w"/>
                  <dgm:constr fact="0.2594" type="h" for="ch" forName="parentText5" refType="h"/>
                </dgm:constrLst>
              </dgm:if>
              <dgm:else name="Name51">
                <dgm:constrLst>
                  <dgm:constr val="65.0" type="primFontSz" for="des" forName="childText1"/>
                  <dgm:constr val="65.0" type="primFontSz" for="des" forName="parentText1"/>
                  <dgm:constr op="lte" type="primFontSz" for="des" forName="childText1" refType="primFontSz" refFor="des" refForName="parentText1"/>
                  <dgm:constr op="lte" type="primFontSz" for="des" forName="childText2" refType="primFontSz" refFor="des" refForName="parentText1"/>
                  <dgm:constr op="lte" type="primFontSz" for="des" forName="childText3" refType="primFontSz" refFor="des" refForName="parentText1"/>
                  <dgm:constr op="lte" type="primFontSz" for="des" forName="childText4" refType="primFontSz" refFor="des" refForName="parentText1"/>
                  <dgm:constr op="lte" type="primFontSz" for="des" forName="childText5" refType="primFontSz" refFor="des" refForName="parentText1"/>
                  <dgm:constr op="lte" type="primFontSz" for="des" forName="childText1" refType="primFontSz" refFor="des" refForName="parentText2"/>
                  <dgm:constr op="lte" type="primFontSz" for="des" forName="childText2" refType="primFontSz" refFor="des" refForName="parentText2"/>
                  <dgm:constr op="lte" type="primFontSz" for="des" forName="childText3" refType="primFontSz" refFor="des" refForName="parentText2"/>
                  <dgm:constr op="lte" type="primFontSz" for="des" forName="childText4" refType="primFontSz" refFor="des" refForName="parentText2"/>
                  <dgm:constr op="lte" type="primFontSz" for="des" forName="childText5" refType="primFontSz" refFor="des" refForName="parentText2"/>
                  <dgm:constr op="lte" type="primFontSz" for="des" forName="childText1" refType="primFontSz" refFor="des" refForName="parentText3"/>
                  <dgm:constr op="lte" type="primFontSz" for="des" forName="childText2" refType="primFontSz" refFor="des" refForName="parentText3"/>
                  <dgm:constr op="lte" type="primFontSz" for="des" forName="childText3" refType="primFontSz" refFor="des" refForName="parentText3"/>
                  <dgm:constr op="lte" type="primFontSz" for="des" forName="childText4" refType="primFontSz" refFor="des" refForName="parentText3"/>
                  <dgm:constr op="lte" type="primFontSz" for="des" forName="childText5" refType="primFontSz" refFor="des" refForName="parentText3"/>
                  <dgm:constr op="lte" type="primFontSz" for="des" forName="childText1" refType="primFontSz" refFor="des" refForName="parentText4"/>
                  <dgm:constr op="lte" type="primFontSz" for="des" forName="childText2" refType="primFontSz" refFor="des" refForName="parentText4"/>
                  <dgm:constr op="lte" type="primFontSz" for="des" forName="childText3" refType="primFontSz" refFor="des" refForName="parentText4"/>
                  <dgm:constr op="lte" type="primFontSz" for="des" forName="childText4" refType="primFontSz" refFor="des" refForName="parentText4"/>
                  <dgm:constr op="lte" type="primFontSz" for="des" forName="childText5" refType="primFontSz" refFor="des" refForName="parentText4"/>
                  <dgm:constr op="lte" type="primFontSz" for="des" forName="childText1" refType="primFontSz" refFor="des" refForName="parentText5"/>
                  <dgm:constr op="lte" type="primFontSz" for="des" forName="childText2" refType="primFontSz" refFor="des" refForName="parentText5"/>
                  <dgm:constr op="lte" type="primFontSz" for="des" forName="childText3" refType="primFontSz" refFor="des" refForName="parentText5"/>
                  <dgm:constr op="lte" type="primFontSz" for="des" forName="childText4" refType="primFontSz" refFor="des" refForName="parentText5"/>
                  <dgm:constr op="lte" type="primFontSz" for="des" forName="childText5" refType="primFontSz" refFor="des" refForName="parentText5"/>
                  <dgm:constr op="equ" type="primFontSz" for="des" forName="parentText2" refType="primFontSz" refFor="des" refForName="parentText1"/>
                  <dgm:constr op="equ" type="primFontSz" for="des" forName="parentText3" refType="primFontSz" refFor="des" refForName="parentText1"/>
                  <dgm:constr op="equ" type="primFontSz" for="des" forName="parentText4" refType="primFontSz" refFor="des" refForName="parentText1"/>
                  <dgm:constr op="equ" type="primFontSz" for="des" forName="parentText5" refType="primFontSz" refFor="des" refForName="parentText1"/>
                  <dgm:constr op="equ" type="primFontSz" for="des" forName="childText2" refType="primFontSz" refFor="des" refForName="childText1"/>
                  <dgm:constr op="equ" type="primFontSz" for="des" forName="childText3" refType="primFontSz" refFor="des" refForName="childText1"/>
                  <dgm:constr op="equ" type="primFontSz" for="des" forName="childText4" refType="primFontSz" refFor="des" refForName="childText1"/>
                  <dgm:constr op="equ" type="primFontSz" for="des" forName="childText5" refType="primFontSz" refFor="des" refForName="childText1"/>
                  <dgm:constr fact="0.81518" type="l" for="ch" forName="childText1" refType="w"/>
                  <dgm:constr fact="0.1997" type="t" for="ch" forName="childText1" refType="h"/>
                  <dgm:constr fact="0.18482" type="w" for="ch" forName="childText1" refType="w"/>
                  <dgm:constr fact="0.4763" type="h" for="ch" forName="childText1" refType="h"/>
                  <dgm:constr fact="0.63036" type="l" for="ch" forName="childText2" refType="w"/>
                  <dgm:constr fact="0.2862" type="t" for="ch" forName="childText2" refType="h"/>
                  <dgm:constr fact="0.18482" type="w" for="ch" forName="childText2" refType="w"/>
                  <dgm:constr fact="0.4763" type="h" for="ch" forName="childText2" refType="h"/>
                  <dgm:constr fact="0.44554" type="l" for="ch" forName="childText3" refType="w"/>
                  <dgm:constr fact="0.3727" type="t" for="ch" forName="childText3" refType="h"/>
                  <dgm:constr fact="0.18482" type="w" for="ch" forName="childText3" refType="w"/>
                  <dgm:constr fact="0.4763" type="h" for="ch" forName="childText3" refType="h"/>
                  <dgm:constr fact="0.26072" type="l" for="ch" forName="childText4" refType="w"/>
                  <dgm:constr fact="0.4592" type="t" for="ch" forName="childText4" refType="h"/>
                  <dgm:constr fact="0.18482" type="w" for="ch" forName="childText4" refType="w"/>
                  <dgm:constr fact="0.4763" type="h" for="ch" forName="childText4" refType="h"/>
                  <dgm:constr fact="0.0759" type="l" for="ch" forName="childText5" refType="w"/>
                  <dgm:constr fact="0.5457" type="t" for="ch" forName="childText5" refType="h"/>
                  <dgm:constr fact="0.18482" type="w" for="ch" forName="childText5" refType="w"/>
                  <dgm:constr fact="0.4763" type="h" for="ch" forName="childText5" refType="h"/>
                  <dgm:constr fact="0.0" type="l" for="ch" forName="parentText1" refType="w"/>
                  <dgm:constr fact="0.0" type="t" for="ch" forName="parentText1" refType="h"/>
                  <dgm:constr type="w" for="ch" forName="parentText1" refType="w"/>
                  <dgm:constr fact="0.2594" type="h" for="ch" forName="parentText1" refType="h"/>
                  <dgm:constr fact="0.0" type="l" for="ch" forName="parentText2" refType="w"/>
                  <dgm:constr fact="0.0865" type="t" for="ch" forName="parentText2" refType="h"/>
                  <dgm:constr fact="0.8152" type="w" for="ch" forName="parentText2" refType="w"/>
                  <dgm:constr fact="0.2594" type="h" for="ch" forName="parentText2" refType="h"/>
                  <dgm:constr fact="0.0" type="l" for="ch" forName="parentText3" refType="w"/>
                  <dgm:constr fact="0.173" type="t" for="ch" forName="parentText3" refType="h"/>
                  <dgm:constr fact="0.6304" type="w" for="ch" forName="parentText3" refType="w"/>
                  <dgm:constr fact="0.2594" type="h" for="ch" forName="parentText3" refType="h"/>
                  <dgm:constr fact="0.0" type="l" for="ch" forName="parentText4" refType="w"/>
                  <dgm:constr fact="0.2595" type="t" for="ch" forName="parentText4" refType="h"/>
                  <dgm:constr fact="0.4455" type="w" for="ch" forName="parentText4" refType="w"/>
                  <dgm:constr fact="0.2594" type="h" for="ch" forName="parentText4" refType="h"/>
                  <dgm:constr fact="0.0" type="l" for="ch" forName="parentText5" refType="w"/>
                  <dgm:constr fact="0.346" type="t" for="ch" forName="parentText5" refType="h"/>
                  <dgm:constr fact="0.2607" type="w" for="ch" forName="parentText5" refType="w"/>
                  <dgm:constr fact="0.2594" type="h" for="ch" forName="parentText5" refType="h"/>
                </dgm:constrLst>
              </dgm:else>
            </dgm:choose>
          </dgm:else>
        </dgm:choose>
      </dgm:else>
    </dgm:choose>
    <dgm:forEach name="Name52" axis="ch" ptType="node" hideLastTrans="" st="" cnt="1" step="">
      <dgm:layoutNode name="parentText1" styleLbl="node1">
        <dgm:varLst>
          <dgm:chMax/>
          <dgm:chPref val="3"/>
          <dgm:bulletEnabled val="true"/>
        </dgm:varLst>
        <dgm:choose name="Name53">
          <dgm:if name="Name54" func="var" arg="dir" op="equ" val="norm" axis="" ptType="" hideLastTrans="" st="" cnt="" step="">
            <dgm:alg type="tx">
              <dgm:param type="parTxLTRAlign" val="l"/>
            </dgm:alg>
            <dgm:shape type="rightArrow" r:blip="">
              <dgm:adjLst>
                <dgm:adj idx="1" val="0.5"/>
                <dgm:adj idx="2" val="0.5"/>
              </dgm:adjLst>
            </dgm:shape>
            <dgm:constrLst>
              <dgm:constr fact="0.3" type="lMarg" refType="primFontSz"/>
              <dgm:constr val="20.0" type="rMarg"/>
              <dgm:constr fact="0.3" type="tMarg" refType="primFontSz"/>
              <dgm:constr fact="0.45" type="bMarg" refType="h"/>
            </dgm:constrLst>
          </dgm:if>
          <dgm:else name="Name55">
            <dgm:alg type="tx">
              <dgm:param type="parTxLTRAlign" val="r"/>
            </dgm:alg>
            <dgm:shape type="leftArrow" r:blip="">
              <dgm:adjLst>
                <dgm:adj idx="1" val="0.5"/>
                <dgm:adj idx="2" val="0.5"/>
              </dgm:adjLst>
            </dgm:shape>
            <dgm:constrLst>
              <dgm:constr val="20.0" type="lMarg"/>
              <dgm:constr fact="0.3" type="rMarg" refType="primFontSz"/>
              <dgm:constr fact="0.3" type="tMarg" refType="primFontSz"/>
              <dgm:constr fact="0.45" type="bMarg" refType="h"/>
            </dgm:constrLst>
          </dgm:else>
        </dgm:choose>
        <dgm:presOf axis="self" ptType="node" hideLastTrans="" st="" cnt="" step=""/>
        <dgm:ruleLst>
          <dgm:rule val="5.0" fact="NaN" max="NaN" type="primFontSz"/>
        </dgm:ruleLst>
      </dgm:layoutNode>
      <dgm:choose name="Name56">
        <dgm:if name="Name57" func="cnt" op="gte" val="1" axis="ch" ptType="node" hideLastTrans="" st="" cnt="" step="">
          <dgm:layoutNode name="childText1" styleLbl="solidAlignAcc1">
            <dgm:varLst>
              <dgm:chMax val="0"/>
              <dgm:chPref val="0"/>
              <dgm:bulletEnabled val="true"/>
            </dgm:varLst>
            <dgm:alg type="tx">
              <dgm:param type="txAnchorVert" val="t"/>
              <dgm:param type="parTxLTRAlign" val="l"/>
            </dgm:alg>
            <dgm:shape type="rect" r:blip="">
              <dgm:adjLst/>
            </dgm:shape>
            <dgm:presOf axis="des" ptType="node" hideLastTrans="" st="" cnt="" step=""/>
            <dgm:constrLst>
              <dgm:constr fact="0.3" type="lMarg" refType="primFontSz"/>
              <dgm:constr fact="0.3" type="rMarg" refType="primFontSz"/>
              <dgm:constr fact="0.3" type="tMarg" refType="primFontSz"/>
              <dgm:constr fact="0.3" type="bMarg" refType="primFontSz"/>
            </dgm:constrLst>
            <dgm:ruleLst>
              <dgm:rule val="5.0" fact="NaN" max="NaN" type="primFontSz"/>
            </dgm:ruleLst>
          </dgm:layoutNode>
        </dgm:if>
        <dgm:else name="Name58"/>
      </dgm:choose>
    </dgm:forEach>
    <dgm:forEach name="Name59" axis="ch" ptType="node" hideLastTrans="" st="2" cnt="1" step="">
      <dgm:layoutNode name="parentText2" styleLbl="node1">
        <dgm:varLst>
          <dgm:chMax/>
          <dgm:chPref val="3"/>
          <dgm:bulletEnabled val="true"/>
        </dgm:varLst>
        <dgm:choose name="Name60">
          <dgm:if name="Name61" func="var" arg="dir" op="equ" val="norm" axis="" ptType="" hideLastTrans="" st="" cnt="" step="">
            <dgm:alg type="tx">
              <dgm:param type="parTxLTRAlign" val="l"/>
            </dgm:alg>
            <dgm:shape type="rightArrow" r:blip="">
              <dgm:adjLst>
                <dgm:adj idx="1" val="0.5"/>
                <dgm:adj idx="2" val="0.5"/>
              </dgm:adjLst>
            </dgm:shape>
            <dgm:constrLst>
              <dgm:constr fact="0.3" type="lMarg" refType="primFontSz"/>
              <dgm:constr val="20.0" type="rMarg"/>
              <dgm:constr fact="0.3" type="tMarg" refType="primFontSz"/>
              <dgm:constr fact="0.45" type="bMarg" refType="h"/>
            </dgm:constrLst>
          </dgm:if>
          <dgm:else name="Name62">
            <dgm:alg type="tx">
              <dgm:param type="parTxLTRAlign" val="r"/>
            </dgm:alg>
            <dgm:shape type="leftArrow" r:blip="">
              <dgm:adjLst>
                <dgm:adj idx="1" val="0.5"/>
                <dgm:adj idx="2" val="0.5"/>
              </dgm:adjLst>
            </dgm:shape>
            <dgm:constrLst>
              <dgm:constr val="20.0" type="lMarg"/>
              <dgm:constr fact="0.3" type="rMarg" refType="primFontSz"/>
              <dgm:constr fact="0.3" type="tMarg" refType="primFontSz"/>
              <dgm:constr fact="0.45" type="bMarg" refType="h"/>
            </dgm:constrLst>
          </dgm:else>
        </dgm:choose>
        <dgm:presOf axis="self" ptType="node" hideLastTrans="" st="" cnt="" step=""/>
        <dgm:ruleLst>
          <dgm:rule val="5.0" fact="NaN" max="NaN" type="primFontSz"/>
        </dgm:ruleLst>
      </dgm:layoutNode>
      <dgm:choose name="Name63">
        <dgm:if name="Name64" func="cnt" op="gte" val="1" axis="ch" ptType="node" hideLastTrans="" st="" cnt="" step="">
          <dgm:layoutNode name="childText2" styleLbl="solidAlignAcc1">
            <dgm:varLst>
              <dgm:chMax val="0"/>
              <dgm:chPref val="0"/>
              <dgm:bulletEnabled val="true"/>
            </dgm:varLst>
            <dgm:alg type="tx">
              <dgm:param type="txAnchorVert" val="t"/>
              <dgm:param type="parTxLTRAlign" val="l"/>
            </dgm:alg>
            <dgm:shape type="rect" r:blip="">
              <dgm:adjLst/>
            </dgm:shape>
            <dgm:presOf axis="des" ptType="node" hideLastTrans="" st="" cnt="" step=""/>
            <dgm:constrLst>
              <dgm:constr fact="0.3" type="lMarg" refType="primFontSz"/>
              <dgm:constr fact="0.3" type="rMarg" refType="primFontSz"/>
              <dgm:constr fact="0.3" type="tMarg" refType="primFontSz"/>
              <dgm:constr fact="0.3" type="bMarg" refType="primFontSz"/>
            </dgm:constrLst>
            <dgm:ruleLst>
              <dgm:rule val="5.0" fact="NaN" max="NaN" type="primFontSz"/>
            </dgm:ruleLst>
          </dgm:layoutNode>
        </dgm:if>
        <dgm:else name="Name65"/>
      </dgm:choose>
    </dgm:forEach>
    <dgm:forEach name="Name66" axis="ch" ptType="node" hideLastTrans="" st="3" cnt="1" step="">
      <dgm:layoutNode name="parentText3" styleLbl="node1">
        <dgm:varLst>
          <dgm:chMax/>
          <dgm:chPref val="3"/>
          <dgm:bulletEnabled val="true"/>
        </dgm:varLst>
        <dgm:choose name="Name67">
          <dgm:if name="Name68" func="var" arg="dir" op="equ" val="norm" axis="" ptType="" hideLastTrans="" st="" cnt="" step="">
            <dgm:alg type="tx">
              <dgm:param type="parTxLTRAlign" val="l"/>
            </dgm:alg>
            <dgm:shape type="rightArrow" r:blip="">
              <dgm:adjLst>
                <dgm:adj idx="1" val="0.5"/>
                <dgm:adj idx="2" val="0.5"/>
              </dgm:adjLst>
            </dgm:shape>
            <dgm:constrLst>
              <dgm:constr fact="0.3" type="lMarg" refType="primFontSz"/>
              <dgm:constr val="20.0" type="rMarg"/>
              <dgm:constr fact="0.3" type="tMarg" refType="primFontSz"/>
              <dgm:constr fact="0.45" type="bMarg" refType="h"/>
            </dgm:constrLst>
          </dgm:if>
          <dgm:else name="Name69">
            <dgm:alg type="tx">
              <dgm:param type="parTxLTRAlign" val="r"/>
            </dgm:alg>
            <dgm:shape type="leftArrow" r:blip="">
              <dgm:adjLst>
                <dgm:adj idx="1" val="0.5"/>
                <dgm:adj idx="2" val="0.5"/>
              </dgm:adjLst>
            </dgm:shape>
            <dgm:constrLst>
              <dgm:constr val="20.0" type="lMarg"/>
              <dgm:constr fact="0.3" type="rMarg" refType="primFontSz"/>
              <dgm:constr fact="0.3" type="tMarg" refType="primFontSz"/>
              <dgm:constr fact="0.45" type="bMarg" refType="h"/>
            </dgm:constrLst>
          </dgm:else>
        </dgm:choose>
        <dgm:presOf axis="self" ptType="node" hideLastTrans="" st="" cnt="" step=""/>
        <dgm:ruleLst>
          <dgm:rule val="5.0" fact="NaN" max="NaN" type="primFontSz"/>
        </dgm:ruleLst>
      </dgm:layoutNode>
      <dgm:choose name="Name70">
        <dgm:if name="Name71" func="cnt" op="gte" val="1" axis="ch" ptType="node" hideLastTrans="" st="" cnt="" step="">
          <dgm:layoutNode name="childText3" styleLbl="solidAlignAcc1">
            <dgm:varLst>
              <dgm:chMax val="0"/>
              <dgm:chPref val="0"/>
              <dgm:bulletEnabled val="true"/>
            </dgm:varLst>
            <dgm:alg type="tx">
              <dgm:param type="txAnchorVert" val="t"/>
              <dgm:param type="parTxLTRAlign" val="l"/>
            </dgm:alg>
            <dgm:shape type="rect" r:blip="">
              <dgm:adjLst/>
            </dgm:shape>
            <dgm:presOf axis="des" ptType="node" hideLastTrans="" st="" cnt="" step=""/>
            <dgm:constrLst>
              <dgm:constr fact="0.3" type="lMarg" refType="primFontSz"/>
              <dgm:constr fact="0.3" type="rMarg" refType="primFontSz"/>
              <dgm:constr fact="0.3" type="tMarg" refType="primFontSz"/>
              <dgm:constr fact="0.3" type="bMarg" refType="primFontSz"/>
            </dgm:constrLst>
            <dgm:ruleLst>
              <dgm:rule val="5.0" fact="NaN" max="NaN" type="primFontSz"/>
            </dgm:ruleLst>
          </dgm:layoutNode>
        </dgm:if>
        <dgm:else name="Name72"/>
      </dgm:choose>
    </dgm:forEach>
    <dgm:forEach name="Name73" axis="ch" ptType="node" hideLastTrans="" st="4" cnt="1" step="">
      <dgm:layoutNode name="parentText4" styleLbl="node1">
        <dgm:varLst>
          <dgm:chMax/>
          <dgm:chPref val="3"/>
          <dgm:bulletEnabled val="true"/>
        </dgm:varLst>
        <dgm:choose name="Name74">
          <dgm:if name="Name75" func="var" arg="dir" op="equ" val="norm" axis="" ptType="" hideLastTrans="" st="" cnt="" step="">
            <dgm:alg type="tx">
              <dgm:param type="parTxLTRAlign" val="l"/>
            </dgm:alg>
            <dgm:shape type="rightArrow" r:blip="">
              <dgm:adjLst>
                <dgm:adj idx="1" val="0.5"/>
                <dgm:adj idx="2" val="0.5"/>
              </dgm:adjLst>
            </dgm:shape>
            <dgm:constrLst>
              <dgm:constr fact="0.3" type="lMarg" refType="primFontSz"/>
              <dgm:constr val="20.0" type="rMarg"/>
              <dgm:constr fact="0.3" type="tMarg" refType="primFontSz"/>
              <dgm:constr fact="0.45" type="bMarg" refType="h"/>
            </dgm:constrLst>
          </dgm:if>
          <dgm:else name="Name76">
            <dgm:alg type="tx">
              <dgm:param type="parTxLTRAlign" val="r"/>
            </dgm:alg>
            <dgm:shape type="leftArrow" r:blip="">
              <dgm:adjLst>
                <dgm:adj idx="1" val="0.5"/>
                <dgm:adj idx="2" val="0.5"/>
              </dgm:adjLst>
            </dgm:shape>
            <dgm:constrLst>
              <dgm:constr val="20.0" type="lMarg"/>
              <dgm:constr fact="0.3" type="rMarg" refType="primFontSz"/>
              <dgm:constr fact="0.3" type="tMarg" refType="primFontSz"/>
              <dgm:constr fact="0.45" type="bMarg" refType="h"/>
            </dgm:constrLst>
          </dgm:else>
        </dgm:choose>
        <dgm:presOf axis="self" ptType="node" hideLastTrans="" st="" cnt="" step=""/>
        <dgm:ruleLst>
          <dgm:rule val="5.0" fact="NaN" max="NaN" type="primFontSz"/>
        </dgm:ruleLst>
      </dgm:layoutNode>
      <dgm:choose name="Name77">
        <dgm:if name="Name78" func="cnt" op="gte" val="1" axis="ch" ptType="node" hideLastTrans="" st="" cnt="" step="">
          <dgm:layoutNode name="childText4" styleLbl="solidAlignAcc1">
            <dgm:varLst>
              <dgm:chMax val="0"/>
              <dgm:chPref val="0"/>
              <dgm:bulletEnabled val="true"/>
            </dgm:varLst>
            <dgm:alg type="tx">
              <dgm:param type="txAnchorVert" val="t"/>
              <dgm:param type="parTxLTRAlign" val="l"/>
            </dgm:alg>
            <dgm:shape type="rect" r:blip="">
              <dgm:adjLst/>
            </dgm:shape>
            <dgm:presOf axis="des" ptType="node" hideLastTrans="" st="" cnt="" step=""/>
            <dgm:constrLst>
              <dgm:constr fact="0.3" type="lMarg" refType="primFontSz"/>
              <dgm:constr fact="0.3" type="rMarg" refType="primFontSz"/>
              <dgm:constr fact="0.3" type="tMarg" refType="primFontSz"/>
              <dgm:constr fact="0.3" type="bMarg" refType="primFontSz"/>
            </dgm:constrLst>
            <dgm:ruleLst>
              <dgm:rule val="5.0" fact="NaN" max="NaN" type="primFontSz"/>
            </dgm:ruleLst>
          </dgm:layoutNode>
        </dgm:if>
        <dgm:else name="Name79"/>
      </dgm:choose>
    </dgm:forEach>
    <dgm:forEach name="Name80" axis="ch" ptType="node" hideLastTrans="" st="5" cnt="1" step="">
      <dgm:layoutNode name="parentText5" styleLbl="node1">
        <dgm:varLst>
          <dgm:chMax/>
          <dgm:chPref val="3"/>
          <dgm:bulletEnabled val="true"/>
        </dgm:varLst>
        <dgm:choose name="Name81">
          <dgm:if name="Name82" func="var" arg="dir" op="equ" val="norm" axis="" ptType="" hideLastTrans="" st="" cnt="" step="">
            <dgm:alg type="tx">
              <dgm:param type="parTxLTRAlign" val="l"/>
            </dgm:alg>
            <dgm:shape type="rightArrow" r:blip="">
              <dgm:adjLst>
                <dgm:adj idx="1" val="0.5"/>
                <dgm:adj idx="2" val="0.5"/>
              </dgm:adjLst>
            </dgm:shape>
            <dgm:constrLst>
              <dgm:constr fact="0.3" type="lMarg" refType="primFontSz"/>
              <dgm:constr val="20.0" type="rMarg"/>
              <dgm:constr fact="0.3" type="tMarg" refType="primFontSz"/>
              <dgm:constr fact="0.45" type="bMarg" refType="h"/>
            </dgm:constrLst>
          </dgm:if>
          <dgm:else name="Name83">
            <dgm:alg type="tx">
              <dgm:param type="parTxLTRAlign" val="r"/>
            </dgm:alg>
            <dgm:shape type="leftArrow" r:blip="">
              <dgm:adjLst>
                <dgm:adj idx="1" val="0.5"/>
                <dgm:adj idx="2" val="0.5"/>
              </dgm:adjLst>
            </dgm:shape>
            <dgm:constrLst>
              <dgm:constr val="20.0" type="lMarg"/>
              <dgm:constr fact="0.3" type="rMarg" refType="primFontSz"/>
              <dgm:constr fact="0.3" type="tMarg" refType="primFontSz"/>
              <dgm:constr fact="0.45" type="bMarg" refType="h"/>
            </dgm:constrLst>
          </dgm:else>
        </dgm:choose>
        <dgm:presOf axis="self" ptType="node" hideLastTrans="" st="" cnt="" step=""/>
        <dgm:ruleLst>
          <dgm:rule val="5.0" fact="NaN" max="NaN" type="primFontSz"/>
        </dgm:ruleLst>
      </dgm:layoutNode>
      <dgm:choose name="Name84">
        <dgm:if name="Name85" func="cnt" op="gte" val="1" axis="ch" ptType="node" hideLastTrans="" st="" cnt="" step="">
          <dgm:layoutNode name="childText5" styleLbl="solidAlignAcc1">
            <dgm:varLst>
              <dgm:chMax val="0"/>
              <dgm:chPref val="0"/>
              <dgm:bulletEnabled val="true"/>
            </dgm:varLst>
            <dgm:alg type="tx">
              <dgm:param type="txAnchorVert" val="t"/>
              <dgm:param type="parTxLTRAlign" val="l"/>
            </dgm:alg>
            <dgm:shape type="rect" r:blip="">
              <dgm:adjLst/>
            </dgm:shape>
            <dgm:presOf axis="des" ptType="node" hideLastTrans="" st="" cnt="" step=""/>
            <dgm:constrLst>
              <dgm:constr fact="0.3" type="lMarg" refType="primFontSz"/>
              <dgm:constr fact="0.3" type="rMarg" refType="primFontSz"/>
              <dgm:constr fact="0.3" type="tMarg" refType="primFontSz"/>
              <dgm:constr fact="0.3" type="bMarg" refType="primFontSz"/>
            </dgm:constrLst>
            <dgm:ruleLst>
              <dgm:rule val="5.0" fact="NaN" max="NaN" type="primFontSz"/>
            </dgm:ruleLst>
          </dgm:layoutNode>
        </dgm:if>
        <dgm:else name="Name86"/>
      </dgm:choose>
    </dgm:forEach>
  </dgm:layoutNode>
</dgm:layoutDef>
</file>

<file path=ppt/diagrams/quickStyle1.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18.08.2023</a:t>
            </a:fld>
            <a:endParaRPr lang="cs-CZ"/>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29.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32.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35.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38.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44.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45.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46.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47.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53.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54.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7.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55.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57.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58.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59.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60.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61.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62.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64.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69.xml" Type="http://schemas.openxmlformats.org/officeDocument/2006/relationships/slide" Id="rId2"/>
    <Relationship Target="../notesMasters/notesMaster1.xml" Type="http://schemas.openxmlformats.org/officeDocument/2006/relationships/notesMaster" Id="rId1"/>
</Relationships>

</file>

<file path=ppt/notesSlides/_rels/notesSlide39.xml.rels><?xml version="1.0" encoding="UTF-8" standalone="yes"?>
<Relationships xmlns="http://schemas.openxmlformats.org/package/2006/relationships">
    <Relationship Target="../slides/slide70.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_rels/notesSlide40.xml.rels><?xml version="1.0" encoding="UTF-8" standalone="yes"?>
<Relationships xmlns="http://schemas.openxmlformats.org/package/2006/relationships">
    <Relationship Target="../slides/slide71.xml" Type="http://schemas.openxmlformats.org/officeDocument/2006/relationships/slide" Id="rId2"/>
    <Relationship Target="../notesMasters/notesMaster1.xml" Type="http://schemas.openxmlformats.org/officeDocument/2006/relationships/notesMaster" Id="rId1"/>
</Relationships>

</file>

<file path=ppt/notesSlides/_rels/notesSlide41.xml.rels><?xml version="1.0" encoding="UTF-8" standalone="yes"?>
<Relationships xmlns="http://schemas.openxmlformats.org/package/2006/relationships">
    <Relationship Target="../slides/slide76.xml" Type="http://schemas.openxmlformats.org/officeDocument/2006/relationships/slide" Id="rId2"/>
    <Relationship Target="../notesMasters/notesMaster1.xml" Type="http://schemas.openxmlformats.org/officeDocument/2006/relationships/notesMaster" Id="rId1"/>
</Relationships>

</file>

<file path=ppt/notesSlides/_rels/notesSlide42.xml.rels><?xml version="1.0" encoding="UTF-8" standalone="yes"?>
<Relationships xmlns="http://schemas.openxmlformats.org/package/2006/relationships">
    <Relationship Target="../slides/slide77.xml" Type="http://schemas.openxmlformats.org/officeDocument/2006/relationships/slide" Id="rId2"/>
    <Relationship Target="../notesMasters/notesMaster1.xml" Type="http://schemas.openxmlformats.org/officeDocument/2006/relationships/notesMaster" Id="rId1"/>
</Relationships>

</file>

<file path=ppt/notesSlides/_rels/notesSlide43.xml.rels><?xml version="1.0" encoding="UTF-8" standalone="yes"?>
<Relationships xmlns="http://schemas.openxmlformats.org/package/2006/relationships">
    <Relationship Target="../slides/slide78.xml" Type="http://schemas.openxmlformats.org/officeDocument/2006/relationships/slide" Id="rId2"/>
    <Relationship Target="../notesMasters/notesMaster1.xml" Type="http://schemas.openxmlformats.org/officeDocument/2006/relationships/notesMaster" Id="rId1"/>
</Relationships>

</file>

<file path=ppt/notesSlides/_rels/notesSlide44.xml.rels><?xml version="1.0" encoding="UTF-8" standalone="yes"?>
<Relationships xmlns="http://schemas.openxmlformats.org/package/2006/relationships">
    <Relationship Target="../slides/slide79.xml" Type="http://schemas.openxmlformats.org/officeDocument/2006/relationships/slide" Id="rId2"/>
    <Relationship Target="../notesMasters/notesMaster1.xml" Type="http://schemas.openxmlformats.org/officeDocument/2006/relationships/notesMaster" Id="rId1"/>
</Relationships>

</file>

<file path=ppt/notesSlides/_rels/notesSlide45.xml.rels><?xml version="1.0" encoding="UTF-8" standalone="yes"?>
<Relationships xmlns="http://schemas.openxmlformats.org/package/2006/relationships">
    <Relationship Target="../slides/slide80.xml" Type="http://schemas.openxmlformats.org/officeDocument/2006/relationships/slide" Id="rId2"/>
    <Relationship Target="../notesMasters/notesMaster1.xml" Type="http://schemas.openxmlformats.org/officeDocument/2006/relationships/notesMaster" Id="rId1"/>
</Relationships>

</file>

<file path=ppt/notesSlides/_rels/notesSlide46.xml.rels><?xml version="1.0" encoding="UTF-8" standalone="yes"?>
<Relationships xmlns="http://schemas.openxmlformats.org/package/2006/relationships">
    <Relationship Target="../slides/slide81.xml" Type="http://schemas.openxmlformats.org/officeDocument/2006/relationships/slide" Id="rId2"/>
    <Relationship Target="../notesMasters/notesMaster1.xml" Type="http://schemas.openxmlformats.org/officeDocument/2006/relationships/notesMaster" Id="rId1"/>
</Relationships>

</file>

<file path=ppt/notesSlides/_rels/notesSlide47.xml.rels><?xml version="1.0" encoding="UTF-8" standalone="yes"?>
<Relationships xmlns="http://schemas.openxmlformats.org/package/2006/relationships">
    <Relationship Target="../slides/slide85.xml" Type="http://schemas.openxmlformats.org/officeDocument/2006/relationships/slide" Id="rId2"/>
    <Relationship Target="../notesMasters/notesMaster1.xml" Type="http://schemas.openxmlformats.org/officeDocument/2006/relationships/notesMaster" Id="rId1"/>
</Relationships>

</file>

<file path=ppt/notesSlides/_rels/notesSlide48.xml.rels><?xml version="1.0" encoding="UTF-8" standalone="yes"?>
<Relationships xmlns="http://schemas.openxmlformats.org/package/2006/relationships">
    <Relationship Target="../slides/slide91.xml" Type="http://schemas.openxmlformats.org/officeDocument/2006/relationships/slide" Id="rId2"/>
    <Relationship Target="../notesMasters/notesMaster1.xml" Type="http://schemas.openxmlformats.org/officeDocument/2006/relationships/notesMaster" Id="rId1"/>
</Relationships>

</file>

<file path=ppt/notesSlides/_rels/notesSlide49.xml.rels><?xml version="1.0" encoding="UTF-8" standalone="yes"?>
<Relationships xmlns="http://schemas.openxmlformats.org/package/2006/relationships">
    <Relationship Target="../slides/slide95.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50.xml.rels><?xml version="1.0" encoding="UTF-8" standalone="yes"?>
<Relationships xmlns="http://schemas.openxmlformats.org/package/2006/relationships">
    <Relationship Target="../slides/slide97.xml" Type="http://schemas.openxmlformats.org/officeDocument/2006/relationships/slide" Id="rId2"/>
    <Relationship Target="../notesMasters/notesMaster1.xml" Type="http://schemas.openxmlformats.org/officeDocument/2006/relationships/notesMaster" Id="rId1"/>
</Relationships>

</file>

<file path=ppt/notesSlides/_rels/notesSlide51.xml.rels><?xml version="1.0" encoding="UTF-8" standalone="yes"?>
<Relationships xmlns="http://schemas.openxmlformats.org/package/2006/relationships">
    <Relationship Target="../slides/slide98.xml" Type="http://schemas.openxmlformats.org/officeDocument/2006/relationships/slide" Id="rId2"/>
    <Relationship Target="../notesMasters/notesMaster1.xml" Type="http://schemas.openxmlformats.org/officeDocument/2006/relationships/notesMaster" Id="rId1"/>
</Relationships>

</file>

<file path=ppt/notesSlides/_rels/notesSlide52.xml.rels><?xml version="1.0" encoding="UTF-8" standalone="yes"?>
<Relationships xmlns="http://schemas.openxmlformats.org/package/2006/relationships">
    <Relationship Target="../slides/slide99.xml" Type="http://schemas.openxmlformats.org/officeDocument/2006/relationships/slide" Id="rId2"/>
    <Relationship Target="../notesMasters/notesMaster1.xml" Type="http://schemas.openxmlformats.org/officeDocument/2006/relationships/notesMaster" Id="rId1"/>
</Relationships>

</file>

<file path=ppt/notesSlides/_rels/notesSlide53.xml.rels><?xml version="1.0" encoding="UTF-8" standalone="yes"?>
<Relationships xmlns="http://schemas.openxmlformats.org/package/2006/relationships">
    <Relationship Target="../slides/slide100.xml" Type="http://schemas.openxmlformats.org/officeDocument/2006/relationships/slide" Id="rId2"/>
    <Relationship Target="../notesMasters/notesMaster1.xml" Type="http://schemas.openxmlformats.org/officeDocument/2006/relationships/notesMaster" Id="rId1"/>
</Relationships>

</file>

<file path=ppt/notesSlides/_rels/notesSlide54.xml.rels><?xml version="1.0" encoding="UTF-8" standalone="yes"?>
<Relationships xmlns="http://schemas.openxmlformats.org/package/2006/relationships">
    <Relationship Target="../slides/slide101.xml" Type="http://schemas.openxmlformats.org/officeDocument/2006/relationships/slide" Id="rId2"/>
    <Relationship Target="../notesMasters/notesMaster1.xml" Type="http://schemas.openxmlformats.org/officeDocument/2006/relationships/notesMaster" Id="rId1"/>
</Relationships>

</file>

<file path=ppt/notesSlides/_rels/notesSlide55.xml.rels><?xml version="1.0" encoding="UTF-8" standalone="yes"?>
<Relationships xmlns="http://schemas.openxmlformats.org/package/2006/relationships">
    <Relationship Target="../slides/slide102.xml" Type="http://schemas.openxmlformats.org/officeDocument/2006/relationships/slide" Id="rId2"/>
    <Relationship Target="../notesMasters/notesMaster1.xml" Type="http://schemas.openxmlformats.org/officeDocument/2006/relationships/notesMaster" Id="rId1"/>
</Relationships>

</file>

<file path=ppt/notesSlides/_rels/notesSlide56.xml.rels><?xml version="1.0" encoding="UTF-8" standalone="yes"?>
<Relationships xmlns="http://schemas.openxmlformats.org/package/2006/relationships">
    <Relationship Target="../slides/slide104.xml" Type="http://schemas.openxmlformats.org/officeDocument/2006/relationships/slide" Id="rId2"/>
    <Relationship Target="../notesMasters/notesMaster1.xml" Type="http://schemas.openxmlformats.org/officeDocument/2006/relationships/notesMaster" Id="rId1"/>
</Relationships>

</file>

<file path=ppt/notesSlides/_rels/notesSlide57.xml.rels><?xml version="1.0" encoding="UTF-8" standalone="yes"?>
<Relationships xmlns="http://schemas.openxmlformats.org/package/2006/relationships">
    <Relationship Target="../slides/slide105.xml" Type="http://schemas.openxmlformats.org/officeDocument/2006/relationships/slide" Id="rId2"/>
    <Relationship Target="../notesMasters/notesMaster1.xml" Type="http://schemas.openxmlformats.org/officeDocument/2006/relationships/notesMaster" Id="rId1"/>
</Relationships>

</file>

<file path=ppt/notesSlides/_rels/notesSlide58.xml.rels><?xml version="1.0" encoding="UTF-8" standalone="yes"?>
<Relationships xmlns="http://schemas.openxmlformats.org/package/2006/relationships">
    <Relationship Target="../slides/slide106.xml" Type="http://schemas.openxmlformats.org/officeDocument/2006/relationships/slide" Id="rId2"/>
    <Relationship Target="../notesMasters/notesMaster1.xml" Type="http://schemas.openxmlformats.org/officeDocument/2006/relationships/notesMaster" Id="rId1"/>
</Relationships>

</file>

<file path=ppt/notesSlides/_rels/notesSlide59.xml.rels><?xml version="1.0" encoding="UTF-8" standalone="yes"?>
<Relationships xmlns="http://schemas.openxmlformats.org/package/2006/relationships">
    <Relationship Target="../slides/slide109.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60.xml.rels><?xml version="1.0" encoding="UTF-8" standalone="yes"?>
<Relationships xmlns="http://schemas.openxmlformats.org/package/2006/relationships">
    <Relationship Target="../slides/slide110.xml" Type="http://schemas.openxmlformats.org/officeDocument/2006/relationships/slide" Id="rId2"/>
    <Relationship Target="../notesMasters/notesMaster1.xml" Type="http://schemas.openxmlformats.org/officeDocument/2006/relationships/notesMaster" Id="rId1"/>
</Relationships>

</file>

<file path=ppt/notesSlides/_rels/notesSlide61.xml.rels><?xml version="1.0" encoding="UTF-8" standalone="yes"?>
<Relationships xmlns="http://schemas.openxmlformats.org/package/2006/relationships">
    <Relationship Target="../slides/slide111.xml" Type="http://schemas.openxmlformats.org/officeDocument/2006/relationships/slide" Id="rId2"/>
    <Relationship Target="../notesMasters/notesMaster1.xml" Type="http://schemas.openxmlformats.org/officeDocument/2006/relationships/notesMaster" Id="rId1"/>
</Relationships>

</file>

<file path=ppt/notesSlides/_rels/notesSlide62.xml.rels><?xml version="1.0" encoding="UTF-8" standalone="yes"?>
<Relationships xmlns="http://schemas.openxmlformats.org/package/2006/relationships">
    <Relationship Target="../slides/slide112.xml" Type="http://schemas.openxmlformats.org/officeDocument/2006/relationships/slide" Id="rId2"/>
    <Relationship Target="../notesMasters/notesMaster1.xml" Type="http://schemas.openxmlformats.org/officeDocument/2006/relationships/notesMaster" Id="rId1"/>
</Relationships>

</file>

<file path=ppt/notesSlides/_rels/notesSlide63.xml.rels><?xml version="1.0" encoding="UTF-8" standalone="yes"?>
<Relationships xmlns="http://schemas.openxmlformats.org/package/2006/relationships">
    <Relationship Target="../slides/slide113.xml" Type="http://schemas.openxmlformats.org/officeDocument/2006/relationships/slide" Id="rId2"/>
    <Relationship Target="../notesMasters/notesMaster1.xml" Type="http://schemas.openxmlformats.org/officeDocument/2006/relationships/notesMaster" Id="rId1"/>
</Relationships>

</file>

<file path=ppt/notesSlides/_rels/notesSlide64.xml.rels><?xml version="1.0" encoding="UTF-8" standalone="yes"?>
<Relationships xmlns="http://schemas.openxmlformats.org/package/2006/relationships">
    <Relationship Target="../slides/slide114.xml" Type="http://schemas.openxmlformats.org/officeDocument/2006/relationships/slide" Id="rId2"/>
    <Relationship Target="../notesMasters/notesMaster1.xml" Type="http://schemas.openxmlformats.org/officeDocument/2006/relationships/notesMaster" Id="rId1"/>
</Relationships>

</file>

<file path=ppt/notesSlides/_rels/notesSlide65.xml.rels><?xml version="1.0" encoding="UTF-8" standalone="yes"?>
<Relationships xmlns="http://schemas.openxmlformats.org/package/2006/relationships">
    <Relationship TargetMode="External" Target="http://www.esfcr.cz/sablony-a-vzory-pro-vizualni-identitu" Type="http://schemas.openxmlformats.org/officeDocument/2006/relationships/hyperlink" Id="rId3"/>
    <Relationship Target="../slides/slide115.xml" Type="http://schemas.openxmlformats.org/officeDocument/2006/relationships/slide" Id="rId2"/>
    <Relationship Target="../notesMasters/notesMaster1.xml" Type="http://schemas.openxmlformats.org/officeDocument/2006/relationships/notesMaster" Id="rId1"/>
</Relationships>

</file>

<file path=ppt/notesSlides/_rels/notesSlide66.xml.rels><?xml version="1.0" encoding="UTF-8" standalone="yes"?>
<Relationships xmlns="http://schemas.openxmlformats.org/package/2006/relationships">
    <Relationship Target="../slides/slide118.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baseline="0" dirty="false"/>
              <a:t>Skupinové aktivity max. 20 osob</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baseline="0" dirty="false"/>
              <a:t>Pro postup účastníka do další aktivity projektu je nutné, aby absolvoval všechny povinné akce předchozí aktivity! Dále možné i nepovinné akce, je potřeba, aby byly uvedeny v harmonogramu aktivit projektu.</a:t>
            </a:r>
          </a:p>
          <a:p>
            <a:endParaRPr lang="cs-CZ" baseline="0"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17</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9616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K výběru dodavatele dále snímek k zadávacímu řízení</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18</a:t>
            </a:fld>
            <a:endParaRPr lang="cs-CZ"/>
          </a:p>
        </p:txBody>
      </p:sp>
    </p:spTree>
    <p:extLst>
      <p:ext uri="{BB962C8B-B14F-4D97-AF65-F5344CB8AC3E}">
        <p14:creationId xmlns:p14="http://schemas.microsoft.com/office/powerpoint/2010/main" val="2376459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effectLst/>
                <a:latin typeface="Arial" panose="020B0604020202020204" pitchFamily="34" charset="0"/>
                <a:ea typeface="Arial" panose="020B0604020202020204" pitchFamily="34" charset="0"/>
                <a:cs typeface="Times New Roman" panose="02020603050405020304" pitchFamily="18" charset="0"/>
              </a:rPr>
              <a:t>Prvním dnem zahraniční stáže je den odjezdu účastníka z ČR do země EU, ve které se aktivita „Zahraniční stáž“ koná. Posledním dnem zahraniční stáže je den návratu účastníka zpět do ČR.</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Jednotky nad 20 osob nebudou proplaceny.</a:t>
            </a:r>
          </a:p>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1200" dirty="false">
              <a:effectLst/>
              <a:latin typeface="Arial" panose="020B0604020202020204" pitchFamily="34" charset="0"/>
              <a:ea typeface="Arial" panose="020B060402020202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20</a:t>
            </a:fld>
            <a:endParaRPr lang="cs-CZ"/>
          </a:p>
        </p:txBody>
      </p:sp>
    </p:spTree>
    <p:extLst>
      <p:ext uri="{BB962C8B-B14F-4D97-AF65-F5344CB8AC3E}">
        <p14:creationId xmlns:p14="http://schemas.microsoft.com/office/powerpoint/2010/main" val="40474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effectLst/>
                <a:latin typeface="Arial" panose="020B0604020202020204" pitchFamily="34" charset="0"/>
                <a:ea typeface="Arial" panose="020B0604020202020204" pitchFamily="34" charset="0"/>
                <a:cs typeface="Times New Roman" panose="02020603050405020304" pitchFamily="18" charset="0"/>
              </a:rPr>
              <a:t>Prvním dnem zahraniční stáže je den odjezdu účastníka z ČR do země EU, ve které se aktivita „Zahraniční stáž“ koná. Posledním dnem zahraniční stáže je den návratu účastníka zpět do ČR.</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Jednotky nad 20 osob nebudou proplaceny.</a:t>
            </a:r>
          </a:p>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1200" dirty="false">
              <a:effectLst/>
              <a:latin typeface="Arial" panose="020B0604020202020204" pitchFamily="34" charset="0"/>
              <a:ea typeface="Arial" panose="020B060402020202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21</a:t>
            </a:fld>
            <a:endParaRPr lang="cs-CZ"/>
          </a:p>
        </p:txBody>
      </p:sp>
    </p:spTree>
    <p:extLst>
      <p:ext uri="{BB962C8B-B14F-4D97-AF65-F5344CB8AC3E}">
        <p14:creationId xmlns:p14="http://schemas.microsoft.com/office/powerpoint/2010/main" val="54256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u="none" strike="noStrike" dirty="false">
                <a:effectLst/>
              </a:rPr>
              <a:t>Z  důvodu úspěšné realizace podpory účastníků př hledání zaměstnání se u této akce doporučuje průběžný monitoring a kontaktování potenciálních zaměstnavatelů zahájit ze strany pracovníků příjemce již během aktivity Zahraniční stáž;</a:t>
            </a:r>
            <a:endParaRPr lang="cs-CZ" baseline="0"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23</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3598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Povinnost součinnosti při evaluaci zakotvena v PA.</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24</a:t>
            </a:fld>
            <a:endParaRPr lang="cs-CZ"/>
          </a:p>
        </p:txBody>
      </p:sp>
    </p:spTree>
    <p:extLst>
      <p:ext uri="{BB962C8B-B14F-4D97-AF65-F5344CB8AC3E}">
        <p14:creationId xmlns:p14="http://schemas.microsoft.com/office/powerpoint/2010/main" val="1037374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just" defTabSz="914400" rtl="false" eaLnBrk="true" fontAlgn="auto" latinLnBrk="false" hangingPunct="true">
              <a:lnSpc>
                <a:spcPct val="107000"/>
              </a:lnSpc>
              <a:spcBef>
                <a:spcPts val="600"/>
              </a:spcBef>
              <a:spcAft>
                <a:spcPts val="800"/>
              </a:spcAft>
              <a:buClr>
                <a:srgbClr val="5FBBF5"/>
              </a:buClr>
              <a:buSzPct val="100000"/>
              <a:buFont typeface="Wingdings" panose="05000000000000000000" pitchFamily="2" charset="2"/>
              <a:buNone/>
              <a:tabLst/>
              <a:defRPr/>
            </a:pPr>
            <a:r>
              <a:rPr kumimoji="false" lang="cs-CZ" sz="18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Arial" panose="020B0604020202020204" pitchFamily="34" charset="0"/>
              </a:rPr>
              <a:t>Osoby ve věku 15-29 let včetně, které v okamžiku vstupu do projektu nejsou v zaměstnání, vzdělávání nebo odborné přípravě a které zároveň splňují alespoň jednu z následujících podmínek:</a:t>
            </a:r>
            <a:endParaRPr kumimoji="false" lang="cs-CZ" sz="18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false" eaLnBrk="true" fontAlgn="auto" latinLnBrk="false" hangingPunct="true">
              <a:lnSpc>
                <a:spcPts val="2880"/>
              </a:lnSpc>
              <a:spcBef>
                <a:spcPts val="600"/>
              </a:spcBef>
              <a:spcAft>
                <a:spcPts val="600"/>
              </a:spcAft>
              <a:buClr>
                <a:srgbClr val="5FBBF5"/>
              </a:buClr>
              <a:buSzPct val="100000"/>
              <a:buFont typeface="+mj-lt"/>
              <a:buAutoNum type="alphaLcParenR"/>
              <a:tabLst/>
              <a:defRPr/>
            </a:pPr>
            <a:r>
              <a:rPr kumimoji="false" lang="cs-CZ" sz="18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Arial" panose="020B0604020202020204" pitchFamily="34" charset="0"/>
              </a:rPr>
              <a:t>mají nejvýše dokončené základní vzdělání (ISCED 0 až 2),</a:t>
            </a:r>
            <a:endParaRPr kumimoji="false" lang="cs-CZ" sz="18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false" eaLnBrk="true" fontAlgn="auto" latinLnBrk="false" hangingPunct="true">
              <a:lnSpc>
                <a:spcPts val="2880"/>
              </a:lnSpc>
              <a:spcBef>
                <a:spcPts val="600"/>
              </a:spcBef>
              <a:spcAft>
                <a:spcPts val="600"/>
              </a:spcAft>
              <a:buClr>
                <a:srgbClr val="5FBBF5"/>
              </a:buClr>
              <a:buSzPct val="100000"/>
              <a:buFont typeface="+mj-lt"/>
              <a:buAutoNum type="alphaLcParenR"/>
              <a:tabLst/>
              <a:defRPr/>
            </a:pPr>
            <a:r>
              <a:rPr kumimoji="false" lang="cs-CZ" sz="18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Arial" panose="020B0604020202020204" pitchFamily="34" charset="0"/>
              </a:rPr>
              <a:t>mají nejvýše dokončené středoškolské vzdělání (ISCED 3 až 4) a jsou zdravotně znevýhodněné nebo postižené</a:t>
            </a:r>
            <a:endParaRPr kumimoji="false" lang="cs-CZ" sz="18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false" eaLnBrk="true" fontAlgn="auto" latinLnBrk="false" hangingPunct="true">
              <a:lnSpc>
                <a:spcPts val="2880"/>
              </a:lnSpc>
              <a:spcBef>
                <a:spcPts val="600"/>
              </a:spcBef>
              <a:spcAft>
                <a:spcPts val="600"/>
              </a:spcAft>
              <a:buClr>
                <a:srgbClr val="5FBBF5"/>
              </a:buClr>
              <a:buSzPct val="100000"/>
              <a:buFont typeface="+mj-lt"/>
              <a:buAutoNum type="alphaLcParenR"/>
              <a:tabLst/>
              <a:defRPr/>
            </a:pPr>
            <a:r>
              <a:rPr kumimoji="false" lang="cs-CZ" sz="18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Arial" panose="020B0604020202020204" pitchFamily="34" charset="0"/>
              </a:rPr>
              <a:t>jsou osoby s dokončeným středoškolským vzděláním (ISCED 3 až 4) prokazatelně nezaměstnané, nebo neaktivní déle než 3 měsíce,</a:t>
            </a:r>
            <a:endParaRPr kumimoji="false" lang="cs-CZ" sz="18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false" eaLnBrk="true" fontAlgn="auto" latinLnBrk="false" hangingPunct="true">
              <a:lnSpc>
                <a:spcPts val="2880"/>
              </a:lnSpc>
              <a:spcBef>
                <a:spcPts val="600"/>
              </a:spcBef>
              <a:spcAft>
                <a:spcPts val="1100"/>
              </a:spcAft>
              <a:buClr>
                <a:srgbClr val="5FBBF5"/>
              </a:buClr>
              <a:buSzPct val="100000"/>
              <a:buFont typeface="+mj-lt"/>
              <a:buAutoNum type="alphaLcParenR"/>
              <a:tabLst/>
              <a:defRPr/>
            </a:pPr>
            <a:r>
              <a:rPr kumimoji="false" lang="cs-CZ" sz="18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Arial" panose="020B0604020202020204" pitchFamily="34" charset="0"/>
              </a:rPr>
              <a:t>jsou osoby s nejvýše dokončeným středoškolským vzděláním (ISCED 3 až 4), které jsou klienty, anebo bývalými klienty zařízení pro výkon ústavní nebo ochranné výchovy, osoby po odchodu z náhradní rodinné péče a osoby, které jsou klienty nebo bývalými klienty zařízení pro děti vyžadující okamžitou pomoc.</a:t>
            </a:r>
            <a:endParaRPr kumimoji="false" lang="cs-CZ" sz="18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Times New Roman" panose="02020603050405020304" pitchFamily="18" charset="0"/>
            </a:endParaRPr>
          </a:p>
          <a:p>
            <a:r>
              <a:rPr lang="cs-CZ" dirty="false"/>
              <a:t>Podmínky pro CS musí</a:t>
            </a:r>
            <a:r>
              <a:rPr lang="cs-CZ" baseline="0" dirty="false"/>
              <a:t> být naplněny při vstupu CS do projektu.</a:t>
            </a:r>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29</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9581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800" dirty="false">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Příjemce obdrží spolu s odkazem na vstupní dotazník dvoumístný </a:t>
            </a:r>
            <a:r>
              <a:rPr lang="cs-CZ" sz="1800" b="true" dirty="false">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kód</a:t>
            </a:r>
            <a:r>
              <a:rPr lang="cs-CZ" sz="1800" dirty="false">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(např. AB). Příjemce každému účastníkovi přidělí dvoumístný číselný kód (tj. u čísel od 1 do 9 bude na prvním místě 0), který bude vyplňován </a:t>
            </a:r>
            <a:r>
              <a:rPr lang="cs-CZ" sz="1800" b="true" dirty="false">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do všech sbíraných dotazníků za účelem jejich propojení</a:t>
            </a:r>
            <a:r>
              <a:rPr lang="cs-CZ" sz="1800" dirty="false">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Kód může mít tedy např. podobu AB11, NT03 či DF05. Kód bude též sloužit pro kontrolu vyplněných dotazníků v online verzi.</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31</a:t>
            </a:fld>
            <a:endParaRPr lang="cs-CZ"/>
          </a:p>
        </p:txBody>
      </p:sp>
    </p:spTree>
    <p:extLst>
      <p:ext uri="{BB962C8B-B14F-4D97-AF65-F5344CB8AC3E}">
        <p14:creationId xmlns:p14="http://schemas.microsoft.com/office/powerpoint/2010/main" val="1802982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Nejde o závěrečný dotazník, který vyplňuje příjemce při závěrečné zprávě o realizaci!</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32</a:t>
            </a:fld>
            <a:endParaRPr lang="cs-CZ"/>
          </a:p>
        </p:txBody>
      </p:sp>
    </p:spTree>
    <p:extLst>
      <p:ext uri="{BB962C8B-B14F-4D97-AF65-F5344CB8AC3E}">
        <p14:creationId xmlns:p14="http://schemas.microsoft.com/office/powerpoint/2010/main" val="1521002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800" dirty="false">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Příjemce obdrží spolu s odkazem na vstupní dotazník dvoumístný kód (např. AB). Příjemce každému účastníkovi přidělí dvoumístný číselný kód (tj. u čísel od 1 do 9 bude na prvním místě 0), který bude vyplňován </a:t>
            </a:r>
            <a:r>
              <a:rPr lang="cs-CZ" sz="1800" b="true" dirty="false">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do všech sbíraných dotazníků za účelem jejich propojení</a:t>
            </a:r>
            <a:r>
              <a:rPr lang="cs-CZ" sz="1800" dirty="false">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Kód může mít tedy např. podobu AB11, NT03 či DF05. Kód bude též sloužit pro kontrolu vyplněných dotazníků v online verzi.</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34</a:t>
            </a:fld>
            <a:endParaRPr lang="cs-CZ"/>
          </a:p>
        </p:txBody>
      </p:sp>
    </p:spTree>
    <p:extLst>
      <p:ext uri="{BB962C8B-B14F-4D97-AF65-F5344CB8AC3E}">
        <p14:creationId xmlns:p14="http://schemas.microsoft.com/office/powerpoint/2010/main" val="263241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U projektů s jednotkami pouze </a:t>
            </a:r>
            <a:r>
              <a:rPr lang="cs-CZ" dirty="false" err="true"/>
              <a:t>ZoR</a:t>
            </a:r>
            <a:r>
              <a:rPr lang="cs-CZ" dirty="false"/>
              <a:t>, jejíž součástí je </a:t>
            </a:r>
            <a:r>
              <a:rPr lang="cs-CZ" dirty="false" err="true"/>
              <a:t>ŽoP</a:t>
            </a:r>
            <a:r>
              <a:rPr lang="cs-CZ" dirty="false"/>
              <a:t>, viz dále část k </a:t>
            </a:r>
            <a:r>
              <a:rPr lang="cs-CZ" dirty="false" err="true"/>
              <a:t>ZoR</a:t>
            </a:r>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a:t>
            </a:fld>
            <a:endParaRPr lang="cs-CZ"/>
          </a:p>
        </p:txBody>
      </p:sp>
    </p:spTree>
    <p:extLst>
      <p:ext uri="{BB962C8B-B14F-4D97-AF65-F5344CB8AC3E}">
        <p14:creationId xmlns:p14="http://schemas.microsoft.com/office/powerpoint/2010/main" val="414333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35</a:t>
            </a:fld>
            <a:endParaRPr lang="cs-CZ"/>
          </a:p>
        </p:txBody>
      </p:sp>
    </p:spTree>
    <p:extLst>
      <p:ext uri="{BB962C8B-B14F-4D97-AF65-F5344CB8AC3E}">
        <p14:creationId xmlns:p14="http://schemas.microsoft.com/office/powerpoint/2010/main" val="3516468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Samostatný vzor pro zahraniční stáž.</a:t>
            </a:r>
          </a:p>
          <a:p>
            <a:r>
              <a:rPr lang="cs-CZ" dirty="false"/>
              <a:t>Vzory PL nejsou povinné, doporučujeme používat, protože ač nejsou vzory povinné, je stanoveno, co povinně musí PL obsahovat.</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36</a:t>
            </a:fld>
            <a:endParaRPr lang="cs-CZ"/>
          </a:p>
        </p:txBody>
      </p:sp>
    </p:spTree>
    <p:extLst>
      <p:ext uri="{BB962C8B-B14F-4D97-AF65-F5344CB8AC3E}">
        <p14:creationId xmlns:p14="http://schemas.microsoft.com/office/powerpoint/2010/main" val="15563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800" dirty="false">
                <a:effectLst/>
                <a:latin typeface="Arial" panose="020B0604020202020204" pitchFamily="34" charset="0"/>
                <a:ea typeface="Arial" panose="020B0604020202020204" pitchFamily="34" charset="0"/>
                <a:cs typeface="Times New Roman" panose="02020603050405020304" pitchFamily="18" charset="0"/>
              </a:rPr>
              <a:t>Jednotky za pracovní dny, které nejsou doloženy podpisy účastníka na prezenční listině a podpisy lektora/mentora/pracovníka poskytujícího služby účastníkům, nebudou schváleny jako způsobilé.</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800" dirty="false">
                <a:effectLst/>
                <a:latin typeface="Arial" panose="020B0604020202020204" pitchFamily="34" charset="0"/>
                <a:ea typeface="Arial" panose="020B0604020202020204" pitchFamily="34" charset="0"/>
                <a:cs typeface="Times New Roman" panose="02020603050405020304" pitchFamily="18" charset="0"/>
              </a:rPr>
              <a:t>Víkendy a svátky obsažené v období mezi dnem vstupu účastníka do projektu a dnem ukončení jeho účasti v projektu není třeba dokládat podpisem na prezenční listině.</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800" dirty="false">
                <a:effectLst/>
                <a:latin typeface="Arial" panose="020B0604020202020204" pitchFamily="34" charset="0"/>
                <a:ea typeface="Arial" panose="020B0604020202020204" pitchFamily="34" charset="0"/>
                <a:cs typeface="Times New Roman" panose="02020603050405020304" pitchFamily="18" charset="0"/>
              </a:rPr>
              <a:t>Případná nemoc účastníka v den konání akce nesnižuje počet dosažených jednotek jen tehdy, je-li doložena potvrzením od lékaře. Do počtu dosažených jednotek se započítává doba nemoci doložená potvrzením od lékaře, která nepřesáhne 7 po sobě jdoucích kalendářních dní. </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800" dirty="false">
                <a:effectLst/>
                <a:latin typeface="Arial" panose="020B0604020202020204" pitchFamily="34" charset="0"/>
                <a:ea typeface="Arial" panose="020B0604020202020204" pitchFamily="34" charset="0"/>
                <a:cs typeface="Times New Roman" panose="02020603050405020304" pitchFamily="18" charset="0"/>
              </a:rPr>
              <a:t>V průběhu realizace aktivit „Přípravná fáze“ a „Následná fáze“ jsou relevantní svátky ČR. V případě realizace aktivity „Zahraniční stáž“ jsou relevantní oficiální svátky konkrétní země EU, ve které aktivita probíhá.</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37</a:t>
            </a:fld>
            <a:endParaRPr lang="cs-CZ"/>
          </a:p>
        </p:txBody>
      </p:sp>
    </p:spTree>
    <p:extLst>
      <p:ext uri="{BB962C8B-B14F-4D97-AF65-F5344CB8AC3E}">
        <p14:creationId xmlns:p14="http://schemas.microsoft.com/office/powerpoint/2010/main" val="2276857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432000" marR="0" lvl="0" indent="-432000" algn="l" defTabSz="914400" rtl="false" eaLnBrk="true" fontAlgn="auto" latinLnBrk="false" hangingPunct="true">
              <a:lnSpc>
                <a:spcPts val="2880"/>
              </a:lnSpc>
              <a:spcBef>
                <a:spcPts val="600"/>
              </a:spcBef>
              <a:spcAft>
                <a:spcPts val="600"/>
              </a:spcAft>
              <a:buClr>
                <a:srgbClr val="5FBBF5"/>
              </a:buClr>
              <a:buSzPct val="100000"/>
              <a:buFont typeface="Wingdings" panose="05000000000000000000" pitchFamily="2" charset="2"/>
              <a:buChar char=""/>
              <a:tabLst/>
              <a:defRPr/>
            </a:pPr>
            <a:r>
              <a:rPr kumimoji="false" lang="cs-CZ" sz="1800" b="false" i="false" u="none" strike="noStrike" kern="1200" cap="none" spc="0" normalizeH="false" baseline="0" noProof="false" dirty="false">
                <a:ln>
                  <a:noFill/>
                </a:ln>
                <a:solidFill>
                  <a:srgbClr val="000000"/>
                </a:solidFill>
                <a:effectLst/>
                <a:uLnTx/>
                <a:uFillTx/>
                <a:latin typeface="Arial"/>
                <a:ea typeface="+mn-ea"/>
                <a:cs typeface="+mn-cs"/>
              </a:rPr>
              <a:t>povinné náležitosti - identifikace účastníků a rozsah jejich účasti na vzdělávací akci za každou lekci (školicí den), identifikace vyučujícího za každou lekci (školicí den), označení projektu, označení vzdělávací aktivity, termín a čas zahájení a ukončení vzdělávací aktivity (případně uvedení délky trvání výuky), podpis mentora/vyučujícího a kopie certifikátu/osvědčení podpořené osoby.</a:t>
            </a:r>
          </a:p>
          <a:p>
            <a:endParaRPr lang="cs-CZ" dirty="false"/>
          </a:p>
        </p:txBody>
      </p:sp>
      <p:sp>
        <p:nvSpPr>
          <p:cNvPr id="4" name="Zástupný symbol pro číslo snímku 3"/>
          <p:cNvSpPr>
            <a:spLocks noGrp="true"/>
          </p:cNvSpPr>
          <p:nvPr>
            <p:ph type="sldNum" sz="quarter" idx="5"/>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38</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247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Aft>
                <a:spcPts val="1100"/>
              </a:spcAft>
            </a:pPr>
            <a:r>
              <a:rPr lang="cs-CZ" sz="1800" dirty="false">
                <a:effectLst/>
                <a:latin typeface="Arial" panose="020B0604020202020204" pitchFamily="34" charset="0"/>
                <a:ea typeface="Arial" panose="020B0604020202020204" pitchFamily="34" charset="0"/>
                <a:cs typeface="Times New Roman" panose="02020603050405020304" pitchFamily="18" charset="0"/>
              </a:rPr>
              <a:t>Definice jednotek i výše jednotkových nákladů jsou k dispozici ve Specifické části pravidel pro žadatele a příjemce z OPZ+ pro projekty s jednotkovými náklady zaměřené na podporu mezinárodní mobility znevýhodněné mládeže. </a:t>
            </a:r>
          </a:p>
          <a:p>
            <a:endParaRPr lang="cs-CZ" dirty="false"/>
          </a:p>
        </p:txBody>
      </p:sp>
      <p:sp>
        <p:nvSpPr>
          <p:cNvPr id="4" name="Zástupný symbol pro číslo snímku 3"/>
          <p:cNvSpPr>
            <a:spLocks noGrp="true"/>
          </p:cNvSpPr>
          <p:nvPr>
            <p:ph type="sldNum" sz="quarter" idx="5"/>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44</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8446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Za víkendy a svátky se nedokládá PL s podpisem. Během zahraniční stáže jsou relevantní svátky v dané zemi, kde stáž probíhá. Pokud budou vykazovány jednotky za svátky v zemi zahraniční stáže, je potřeba toto vhodným způsobem okomentovat v </a:t>
            </a:r>
            <a:r>
              <a:rPr lang="cs-CZ" dirty="false" err="true"/>
              <a:t>ZoR</a:t>
            </a:r>
            <a:r>
              <a:rPr lang="cs-CZ" dirty="false"/>
              <a:t>/</a:t>
            </a:r>
            <a:r>
              <a:rPr lang="cs-CZ" dirty="false" err="true"/>
              <a:t>ŽoP</a:t>
            </a:r>
            <a:r>
              <a:rPr lang="cs-CZ" dirty="false"/>
              <a:t>.</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45</a:t>
            </a:fld>
            <a:endParaRPr lang="cs-CZ"/>
          </a:p>
        </p:txBody>
      </p:sp>
    </p:spTree>
    <p:extLst>
      <p:ext uri="{BB962C8B-B14F-4D97-AF65-F5344CB8AC3E}">
        <p14:creationId xmlns:p14="http://schemas.microsoft.com/office/powerpoint/2010/main" val="3569727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Prvním dnem zahraniční stáže je den odjezdu účastníka z ČR do země EU, ve které se koná stáž, posledním dnem zahraniční stáže je den návratu účastníka zpět do ČR.</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46</a:t>
            </a:fld>
            <a:endParaRPr lang="cs-CZ"/>
          </a:p>
        </p:txBody>
      </p:sp>
    </p:spTree>
    <p:extLst>
      <p:ext uri="{BB962C8B-B14F-4D97-AF65-F5344CB8AC3E}">
        <p14:creationId xmlns:p14="http://schemas.microsoft.com/office/powerpoint/2010/main" val="4202382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100" dirty="false">
                <a:effectLst/>
                <a:latin typeface="Arial" panose="020B0604020202020204" pitchFamily="34" charset="0"/>
                <a:ea typeface="Arial" panose="020B0604020202020204" pitchFamily="34" charset="0"/>
                <a:cs typeface="Times New Roman" panose="02020603050405020304" pitchFamily="18" charset="0"/>
              </a:rPr>
              <a:t>Prvním dnem zahraniční stáže je den odjezdu účastníka z ČR do země EU, ve které se zahraniční stáž koná. Posledním dnem zahraniční stáže je den návratu účastníka zpět do ČR.</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47</a:t>
            </a:fld>
            <a:endParaRPr lang="cs-CZ"/>
          </a:p>
        </p:txBody>
      </p:sp>
    </p:spTree>
    <p:extLst>
      <p:ext uri="{BB962C8B-B14F-4D97-AF65-F5344CB8AC3E}">
        <p14:creationId xmlns:p14="http://schemas.microsoft.com/office/powerpoint/2010/main" val="1963398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1" indent="0" algn="l" defTabSz="914400" rtl="false" eaLnBrk="true" fontAlgn="auto" latinLnBrk="false" hangingPunct="true">
              <a:lnSpc>
                <a:spcPct val="100000"/>
              </a:lnSpc>
              <a:spcBef>
                <a:spcPts val="0"/>
              </a:spcBef>
              <a:spcAft>
                <a:spcPts val="0"/>
              </a:spcAft>
              <a:buClrTx/>
              <a:buSzTx/>
              <a:buFontTx/>
              <a:buNone/>
              <a:tabLst/>
              <a:defRPr/>
            </a:pPr>
            <a:r>
              <a:rPr lang="cs-CZ" dirty="false"/>
              <a:t>Změna</a:t>
            </a:r>
            <a:r>
              <a:rPr lang="cs-CZ" baseline="0" dirty="false"/>
              <a:t> názvu příjemce – je nepodstatná za </a:t>
            </a:r>
            <a:r>
              <a:rPr lang="cs-CZ" dirty="false"/>
              <a:t>podmínky dodržení pravidel pro změny příjemce viz kap. 5.1.3 Vymezení podstatných a nepodstatných změn v rámci změn v osobě příjemce,</a:t>
            </a:r>
            <a:r>
              <a:rPr lang="cs-CZ" baseline="0" dirty="false"/>
              <a:t> může být i změnou podstatnou</a:t>
            </a: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53</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1" indent="0" algn="l" defTabSz="914400" rtl="false" eaLnBrk="true" fontAlgn="auto" latinLnBrk="false" hangingPunct="true">
              <a:lnSpc>
                <a:spcPct val="100000"/>
              </a:lnSpc>
              <a:spcBef>
                <a:spcPts val="0"/>
              </a:spcBef>
              <a:spcAft>
                <a:spcPts val="0"/>
              </a:spcAft>
              <a:buClrTx/>
              <a:buSzTx/>
              <a:buFontTx/>
              <a:buNone/>
              <a:tabLst/>
              <a:defRPr/>
            </a:pPr>
            <a:r>
              <a:rPr lang="cs-CZ" dirty="false"/>
              <a:t>Změna</a:t>
            </a:r>
            <a:r>
              <a:rPr lang="cs-CZ" baseline="0" dirty="false"/>
              <a:t> názvu příjemce – je nepodstatná za </a:t>
            </a:r>
            <a:r>
              <a:rPr lang="cs-CZ" dirty="false"/>
              <a:t>podmínky dodržení pravidel pro změny příjemce viz kap. 7.1.3 </a:t>
            </a:r>
            <a:r>
              <a:rPr lang="cs-CZ" sz="1800" dirty="false">
                <a:effectLst/>
                <a:latin typeface="Arial" panose="020B0604020202020204" pitchFamily="34" charset="0"/>
                <a:ea typeface="Arial" panose="020B0604020202020204" pitchFamily="34" charset="0"/>
                <a:cs typeface="Times New Roman" panose="02020603050405020304" pitchFamily="18" charset="0"/>
              </a:rPr>
              <a:t>Podstatné a nepodstatné změny v rámci změn v osobě příjemce</a:t>
            </a:r>
            <a:r>
              <a:rPr lang="cs-CZ" dirty="false"/>
              <a:t>,</a:t>
            </a:r>
            <a:r>
              <a:rPr lang="cs-CZ" baseline="0" dirty="false"/>
              <a:t> může být i změnou podstatnou.</a:t>
            </a: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54</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Podpora projektu představuje závazek uchovávat veškeré dokumenty související s realizací projektu po dobu 10 let od ukončení projektu, přičemž tato lhůta začíná běžet 1. ledna následujícího kalendářního roku poté, kdy byla příjemci vyplacena závěrečná platba, příp. kdy příjemce poukázal přeplatek dotace stanovený na základě schváleného vyúčtování výdajů v závěrečné žádosti o platbu zpět ŘO.</a:t>
            </a:r>
          </a:p>
          <a:p>
            <a:r>
              <a:rPr lang="cs-CZ" dirty="false"/>
              <a:t>Na základě legislativy ČR je nutné některé typy dokumentů uchovávat déle než je stanoveno evropskou legislativou, např. mzdové listy až po dobu 30 let, viz kapitola k Uchovávání dokumentu v Obecné části pravidel.</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a:t>
            </a:fld>
            <a:endParaRPr lang="cs-CZ"/>
          </a:p>
        </p:txBody>
      </p:sp>
    </p:spTree>
    <p:extLst>
      <p:ext uri="{BB962C8B-B14F-4D97-AF65-F5344CB8AC3E}">
        <p14:creationId xmlns:p14="http://schemas.microsoft.com/office/powerpoint/2010/main" val="1177928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Pro zůstatek je potřeba zřídit aktivitu „Zůstatek po změnách“</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55</a:t>
            </a:fld>
            <a:endParaRPr lang="cs-CZ"/>
          </a:p>
        </p:txBody>
      </p:sp>
    </p:spTree>
    <p:extLst>
      <p:ext uri="{BB962C8B-B14F-4D97-AF65-F5344CB8AC3E}">
        <p14:creationId xmlns:p14="http://schemas.microsoft.com/office/powerpoint/2010/main" val="2997065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FontTx/>
              <a:buNone/>
            </a:pPr>
            <a:r>
              <a:rPr lang="cs-CZ" dirty="false"/>
              <a:t>Změny v termínech viz též změna harmonogramu aktivit projektu</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57</a:t>
            </a:fld>
            <a:endParaRPr lang="cs-CZ"/>
          </a:p>
        </p:txBody>
      </p:sp>
    </p:spTree>
    <p:extLst>
      <p:ext uri="{BB962C8B-B14F-4D97-AF65-F5344CB8AC3E}">
        <p14:creationId xmlns:p14="http://schemas.microsoft.com/office/powerpoint/2010/main" val="3700389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Ve specifických pravidlech není harmonogram aktivit uveden v tabulce č. 5, v kap. 8.3.1, ale povinnost dodržení harmonogramu aktivit je uvedena v kap. 5.1.2</a:t>
            </a:r>
          </a:p>
          <a:p>
            <a:r>
              <a:rPr lang="cs-CZ" dirty="false"/>
              <a:t>Změna v harmonogramu aktivit může být podstatná nebo nepodstatná</a:t>
            </a:r>
          </a:p>
          <a:p>
            <a:endParaRPr lang="cs-CZ" dirty="false"/>
          </a:p>
          <a:p>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58</a:t>
            </a:fld>
            <a:endParaRPr lang="cs-CZ"/>
          </a:p>
        </p:txBody>
      </p:sp>
    </p:spTree>
    <p:extLst>
      <p:ext uri="{BB962C8B-B14F-4D97-AF65-F5344CB8AC3E}">
        <p14:creationId xmlns:p14="http://schemas.microsoft.com/office/powerpoint/2010/main" val="1907214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dirty="false"/>
              <a:t>změna ve způsobu provádění povinných akcí - jedná se zejména o technické aspekty, jako jsou načasování provádění akcí, rozfázování provádění akce a forma provádění akce.</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59</a:t>
            </a:fld>
            <a:endParaRPr lang="cs-CZ"/>
          </a:p>
        </p:txBody>
      </p:sp>
    </p:spTree>
    <p:extLst>
      <p:ext uri="{BB962C8B-B14F-4D97-AF65-F5344CB8AC3E}">
        <p14:creationId xmlns:p14="http://schemas.microsoft.com/office/powerpoint/2010/main" val="4077301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60</a:t>
            </a:fld>
            <a:endParaRPr lang="cs-CZ"/>
          </a:p>
        </p:txBody>
      </p:sp>
    </p:spTree>
    <p:extLst>
      <p:ext uri="{BB962C8B-B14F-4D97-AF65-F5344CB8AC3E}">
        <p14:creationId xmlns:p14="http://schemas.microsoft.com/office/powerpoint/2010/main" val="406800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Překročení cílové hodnoty nebo naopak nedosažení cílové hodnoty stanovené pro daný indikátor se nepovažuje za změnu plánovaných výstupů a výsledků</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61</a:t>
            </a:fld>
            <a:endParaRPr lang="cs-CZ"/>
          </a:p>
        </p:txBody>
      </p:sp>
    </p:spTree>
    <p:extLst>
      <p:ext uri="{BB962C8B-B14F-4D97-AF65-F5344CB8AC3E}">
        <p14:creationId xmlns:p14="http://schemas.microsoft.com/office/powerpoint/2010/main" val="1519163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Lhůta se zastavuje</a:t>
            </a:r>
            <a:r>
              <a:rPr lang="cs-CZ" baseline="0" dirty="false"/>
              <a:t> na dopracování žádosti</a:t>
            </a:r>
            <a:endParaRPr lang="cs-CZ" dirty="false"/>
          </a:p>
          <a:p>
            <a:endParaRPr lang="cs-CZ" dirty="false"/>
          </a:p>
          <a:p>
            <a:r>
              <a:rPr lang="cs-CZ" dirty="false"/>
              <a:t>Žádosti o změnu podané na ŘO, u nichž ještě nebyla administrace ukončena, mohou, pokud platnost změny zasahuje do monitorovacího období, za které má být předložena zpráva o realizaci (či žádost o platbu), mít dopad na povinnosti příjemce týkající se předkládání zpráv o realizaci (a žádostí o platbu). Tyto souvislosti jsou uvedeny v Obecné části pravidel pro žadatele a příjemce v rámci OPZ, v části věnované zprávám o realizaci projektu.</a:t>
            </a:r>
          </a:p>
          <a:p>
            <a:pPr algn="just">
              <a:spcAft>
                <a:spcPts val="1100"/>
              </a:spcAft>
            </a:pPr>
            <a:endParaRPr lang="cs-CZ" sz="18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1800" dirty="false">
                <a:effectLst/>
                <a:latin typeface="Arial" panose="020B0604020202020204" pitchFamily="34" charset="0"/>
                <a:ea typeface="Arial" panose="020B0604020202020204" pitchFamily="34" charset="0"/>
                <a:cs typeface="Times New Roman" panose="02020603050405020304" pitchFamily="18" charset="0"/>
              </a:rPr>
              <a:t>Situace, kdy příjemce provede podstatnou změnu projektu, aniž by byla schválena ŘO, nicméně jedná se o změnu, jejímuž schválení nebrání závažné důvody a ŘO tuto změnu schválí (na základě změnového řízení či souhlasu), nezakládá porušení rozpočtové kázně.</a:t>
            </a:r>
          </a:p>
          <a:p>
            <a:pPr algn="just"/>
            <a:endParaRPr lang="cs-CZ" sz="1800" dirty="false">
              <a:effectLst/>
              <a:latin typeface="Arial" panose="020B0604020202020204" pitchFamily="34" charset="0"/>
              <a:ea typeface="Arial" panose="020B0604020202020204" pitchFamily="34" charset="0"/>
              <a:cs typeface="Times New Roman" panose="02020603050405020304" pitchFamily="18" charset="0"/>
            </a:endParaRPr>
          </a:p>
          <a:p>
            <a:pPr algn="just"/>
            <a:r>
              <a:rPr lang="cs-CZ" sz="1800" dirty="false">
                <a:effectLst/>
                <a:latin typeface="Arial" panose="020B0604020202020204" pitchFamily="34" charset="0"/>
                <a:ea typeface="Arial" panose="020B0604020202020204" pitchFamily="34" charset="0"/>
                <a:cs typeface="Times New Roman" panose="02020603050405020304" pitchFamily="18" charset="0"/>
              </a:rPr>
              <a:t>Zahájením kroků k vydání právního aktu se rozumí příprava změnového právního aktu do podoby určené k podpisu (toto platí pro situace, kdy není třeba od příjemce pro přípravu žádná součinnost) nebo vyžádání si potřebné součinnosti od příjemce, pokud to příprava právního aktu do podoby určené k podpisu vyžaduje.</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62</a:t>
            </a:fld>
            <a:endParaRPr lang="cs-CZ"/>
          </a:p>
        </p:txBody>
      </p:sp>
    </p:spTree>
    <p:extLst>
      <p:ext uri="{BB962C8B-B14F-4D97-AF65-F5344CB8AC3E}">
        <p14:creationId xmlns:p14="http://schemas.microsoft.com/office/powerpoint/2010/main" val="3505669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Přeskočit</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64</a:t>
            </a:fld>
            <a:endParaRPr lang="cs-CZ"/>
          </a:p>
        </p:txBody>
      </p:sp>
    </p:spTree>
    <p:extLst>
      <p:ext uri="{BB962C8B-B14F-4D97-AF65-F5344CB8AC3E}">
        <p14:creationId xmlns:p14="http://schemas.microsoft.com/office/powerpoint/2010/main" val="283444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Přesné vymezení předkládání</a:t>
            </a:r>
            <a:r>
              <a:rPr lang="cs-CZ" baseline="0" dirty="false"/>
              <a:t> </a:t>
            </a:r>
            <a:r>
              <a:rPr lang="cs-CZ" baseline="0" dirty="false" err="true"/>
              <a:t>ZoR</a:t>
            </a:r>
            <a:r>
              <a:rPr lang="cs-CZ" baseline="0" dirty="false"/>
              <a:t> vymezeno v PA</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69</a:t>
            </a:fld>
            <a:endParaRPr lang="cs-CZ"/>
          </a:p>
        </p:txBody>
      </p:sp>
    </p:spTree>
    <p:extLst>
      <p:ext uri="{BB962C8B-B14F-4D97-AF65-F5344CB8AC3E}">
        <p14:creationId xmlns:p14="http://schemas.microsoft.com/office/powerpoint/2010/main" val="3882308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Lhůta se počítá ode dne předložení zprávy. ŘO může požadovat ke zprávě dodatečné informace, případně nápravu nedostatků. Jakmile je nedostatek odstraněn, začíná lhůta běžet znovu od svého počátku.</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a:t>Mimořádná</a:t>
            </a:r>
            <a:r>
              <a:rPr lang="cs-CZ" baseline="0" dirty="false"/>
              <a:t> MZ - </a:t>
            </a:r>
            <a:r>
              <a:rPr lang="cs-CZ" dirty="false"/>
              <a:t>Tuto zprávu může příjemce předložit v situaci, kdy dosud poskytnuté části dotace nevystačí na financování realizace projektu až do doby, kdy lze očekávat vyplacení další části dotace ve vazbě na zprávu o realizaci projektu předloženou v nejbližším řádném termínu.</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a:t>Sankce – uvedeny v PA, </a:t>
            </a:r>
            <a:r>
              <a:rPr lang="cs-CZ" sz="1200" kern="1200" dirty="false">
                <a:solidFill>
                  <a:schemeClr val="tx1"/>
                </a:solidFill>
                <a:effectLst/>
                <a:latin typeface="+mn-lt"/>
                <a:ea typeface="+mn-ea"/>
                <a:cs typeface="+mn-cs"/>
              </a:rPr>
              <a:t>prodlení méně než 7 kalendářních dní není porušení rozpočtové</a:t>
            </a:r>
            <a:r>
              <a:rPr lang="cs-CZ" sz="1200" kern="1200" baseline="0" dirty="false">
                <a:solidFill>
                  <a:schemeClr val="tx1"/>
                </a:solidFill>
                <a:effectLst/>
                <a:latin typeface="+mn-lt"/>
                <a:ea typeface="+mn-ea"/>
                <a:cs typeface="+mn-cs"/>
              </a:rPr>
              <a:t> kázně</a:t>
            </a: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70</a:t>
            </a:fld>
            <a:endParaRPr lang="cs-CZ"/>
          </a:p>
        </p:txBody>
      </p:sp>
    </p:spTree>
    <p:extLst>
      <p:ext uri="{BB962C8B-B14F-4D97-AF65-F5344CB8AC3E}">
        <p14:creationId xmlns:p14="http://schemas.microsoft.com/office/powerpoint/2010/main" val="373815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dirty="false"/>
              <a:t>Aktivity u nás definovány jako AKCE,</a:t>
            </a:r>
          </a:p>
          <a:p>
            <a:r>
              <a:rPr lang="cs-CZ" sz="1200" dirty="false"/>
              <a:t>Charakter vzdělávací akce:</a:t>
            </a:r>
          </a:p>
          <a:p>
            <a:r>
              <a:rPr lang="cs-CZ" sz="1200" dirty="false"/>
              <a:t>1) zda se jedná o akci individuální – pouze pro jednu osobu z cílové skupiny projektu, nebo skupinovou – pro více než jednu osobu z cílové skupiny projektu;</a:t>
            </a:r>
          </a:p>
          <a:p>
            <a:r>
              <a:rPr lang="cs-CZ" sz="1200" dirty="false"/>
              <a:t>2) zda se jedná o akci pouze pro cílovou skupinu projektu, nebo i pro další</a:t>
            </a:r>
            <a:r>
              <a:rPr lang="cs-CZ" sz="1400" dirty="false"/>
              <a:t>.</a:t>
            </a:r>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a:t>
            </a:fld>
            <a:endParaRPr lang="cs-CZ"/>
          </a:p>
        </p:txBody>
      </p:sp>
    </p:spTree>
    <p:extLst>
      <p:ext uri="{BB962C8B-B14F-4D97-AF65-F5344CB8AC3E}">
        <p14:creationId xmlns:p14="http://schemas.microsoft.com/office/powerpoint/2010/main" val="900737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situaci, kdy příjemce rozpracuje zprávu o realizaci projektu či žádost o platbu a teprve následně je schválená žádost o změnu projektu, jejíž platnost spadá do monitorovacího období, ke kterému se rozpracované zpráva o realizaci projektu a žádost o platbu vztahují</a:t>
            </a:r>
            <a:r>
              <a:rPr lang="cs-CZ"/>
              <a:t>, musí </a:t>
            </a:r>
            <a:r>
              <a:rPr lang="cs-CZ" dirty="false"/>
              <a:t>příjemce provést aktualizaci dat v rozpracované zprávě o realizaci projektu či žádosti o platbu. </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71</a:t>
            </a:fld>
            <a:endParaRPr lang="cs-CZ"/>
          </a:p>
        </p:txBody>
      </p:sp>
    </p:spTree>
    <p:extLst>
      <p:ext uri="{BB962C8B-B14F-4D97-AF65-F5344CB8AC3E}">
        <p14:creationId xmlns:p14="http://schemas.microsoft.com/office/powerpoint/2010/main" val="2277413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Počet podpořených osob z Ukrajiny</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76</a:t>
            </a:fld>
            <a:endParaRPr lang="cs-CZ"/>
          </a:p>
        </p:txBody>
      </p:sp>
    </p:spTree>
    <p:extLst>
      <p:ext uri="{BB962C8B-B14F-4D97-AF65-F5344CB8AC3E}">
        <p14:creationId xmlns:p14="http://schemas.microsoft.com/office/powerpoint/2010/main" val="4171916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Pro OPZ+ povinný z prvků Plakát a z nástrojů Publicita na webu a Publicita na sociálních sítích</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77</a:t>
            </a:fld>
            <a:endParaRPr lang="cs-CZ"/>
          </a:p>
        </p:txBody>
      </p:sp>
    </p:spTree>
    <p:extLst>
      <p:ext uri="{BB962C8B-B14F-4D97-AF65-F5344CB8AC3E}">
        <p14:creationId xmlns:p14="http://schemas.microsoft.com/office/powerpoint/2010/main" val="3059913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Pro OPZ+ povinný z prvků Plakát a z nástrojů Publicita na webu a Publicita na sociálních sítích</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78</a:t>
            </a:fld>
            <a:endParaRPr lang="cs-CZ"/>
          </a:p>
        </p:txBody>
      </p:sp>
    </p:spTree>
    <p:extLst>
      <p:ext uri="{BB962C8B-B14F-4D97-AF65-F5344CB8AC3E}">
        <p14:creationId xmlns:p14="http://schemas.microsoft.com/office/powerpoint/2010/main" val="39247449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Pro OPZ+ povinný z prvků Plakát a z nástrojů Publicita na webu a Publicita na sociálních sítích</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79</a:t>
            </a:fld>
            <a:endParaRPr lang="cs-CZ"/>
          </a:p>
        </p:txBody>
      </p:sp>
    </p:spTree>
    <p:extLst>
      <p:ext uri="{BB962C8B-B14F-4D97-AF65-F5344CB8AC3E}">
        <p14:creationId xmlns:p14="http://schemas.microsoft.com/office/powerpoint/2010/main" val="2173224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80</a:t>
            </a:fld>
            <a:endParaRPr lang="cs-CZ"/>
          </a:p>
        </p:txBody>
      </p:sp>
    </p:spTree>
    <p:extLst>
      <p:ext uri="{BB962C8B-B14F-4D97-AF65-F5344CB8AC3E}">
        <p14:creationId xmlns:p14="http://schemas.microsoft.com/office/powerpoint/2010/main" val="18857133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800" dirty="false">
                <a:effectLst/>
                <a:latin typeface="Arial" panose="020B0604020202020204" pitchFamily="34" charset="0"/>
                <a:ea typeface="Arial" panose="020B0604020202020204" pitchFamily="34" charset="0"/>
                <a:cs typeface="Times New Roman" panose="02020603050405020304" pitchFamily="18" charset="0"/>
              </a:rPr>
              <a:t>Případně lze zahrnout také jednotky dosažené v některém z předchozích sledovaných období, které příjemce dosud nezařadil do žádné z dosud schválených zpráv o realizaci projektu. Je možné vykázat také jednotky, které byly zařazeny v některé předchozí zprávě o realizaci projektu, ale nebyly schváleny vůbec, resp. byla schválena pouze část z vykázaných jednotek (např. z důvodu nedostatečného prokázání).</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81</a:t>
            </a:fld>
            <a:endParaRPr lang="cs-CZ"/>
          </a:p>
        </p:txBody>
      </p:sp>
    </p:spTree>
    <p:extLst>
      <p:ext uri="{BB962C8B-B14F-4D97-AF65-F5344CB8AC3E}">
        <p14:creationId xmlns:p14="http://schemas.microsoft.com/office/powerpoint/2010/main" val="3935699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85</a:t>
            </a:fld>
            <a:endParaRPr lang="cs-CZ"/>
          </a:p>
        </p:txBody>
      </p:sp>
    </p:spTree>
    <p:extLst>
      <p:ext uri="{BB962C8B-B14F-4D97-AF65-F5344CB8AC3E}">
        <p14:creationId xmlns:p14="http://schemas.microsoft.com/office/powerpoint/2010/main" val="1435650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91</a:t>
            </a:fld>
            <a:endParaRPr lang="cs-CZ"/>
          </a:p>
        </p:txBody>
      </p:sp>
    </p:spTree>
    <p:extLst>
      <p:ext uri="{BB962C8B-B14F-4D97-AF65-F5344CB8AC3E}">
        <p14:creationId xmlns:p14="http://schemas.microsoft.com/office/powerpoint/2010/main" val="11088182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Podobně jako v OP LZZ se započítává</a:t>
            </a:r>
            <a:r>
              <a:rPr lang="cs-CZ" baseline="0" dirty="false"/>
              <a:t> přeplnění indikátoru jen do výše 120 %.  Pokud nebyla vyčerpána celá dotace, závazek příjemce se úměrně snižuje o procento nedočerpání. Na úrovni projektu se splnění indikátorů počítá jako průměr ze všech povinných indikátorů.</a:t>
            </a:r>
          </a:p>
          <a:p>
            <a:r>
              <a:rPr lang="cs-CZ" baseline="0" dirty="false"/>
              <a:t>Nutné si vést excelovskou tabulku pro dokladování plnění indikátorů!</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95</a:t>
            </a:fld>
            <a:endParaRPr lang="cs-CZ"/>
          </a:p>
        </p:txBody>
      </p:sp>
    </p:spTree>
    <p:extLst>
      <p:ext uri="{BB962C8B-B14F-4D97-AF65-F5344CB8AC3E}">
        <p14:creationId xmlns:p14="http://schemas.microsoft.com/office/powerpoint/2010/main" val="152348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a:t>
            </a:fld>
            <a:endParaRPr lang="cs-CZ"/>
          </a:p>
        </p:txBody>
      </p:sp>
    </p:spTree>
    <p:extLst>
      <p:ext uri="{BB962C8B-B14F-4D97-AF65-F5344CB8AC3E}">
        <p14:creationId xmlns:p14="http://schemas.microsoft.com/office/powerpoint/2010/main" val="8002898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A specifické datové položky (Počet podpořených Ukrajinců.</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97</a:t>
            </a:fld>
            <a:endParaRPr lang="cs-CZ"/>
          </a:p>
        </p:txBody>
      </p:sp>
    </p:spTree>
    <p:extLst>
      <p:ext uri="{BB962C8B-B14F-4D97-AF65-F5344CB8AC3E}">
        <p14:creationId xmlns:p14="http://schemas.microsoft.com/office/powerpoint/2010/main" val="16038560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600 000 Celkový počet účastníků</a:t>
            </a:r>
          </a:p>
          <a:p>
            <a:pPr algn="just">
              <a:lnSpc>
                <a:spcPct val="107000"/>
              </a:lnSpc>
              <a:spcAft>
                <a:spcPts val="800"/>
              </a:spcAft>
            </a:pPr>
            <a:r>
              <a:rPr lang="cs-CZ" dirty="false"/>
              <a:t>626 000 </a:t>
            </a:r>
            <a:r>
              <a:rPr lang="cs-CZ" sz="1800" dirty="false">
                <a:effectLst/>
                <a:latin typeface="Arial" panose="020B0604020202020204" pitchFamily="34" charset="0"/>
                <a:ea typeface="Calibri" panose="020F0502020204030204" pitchFamily="34" charset="0"/>
              </a:rPr>
              <a:t>Účastníci, kteří získali kvalifikaci po ukončení své účasti = </a:t>
            </a:r>
            <a:r>
              <a:rPr lang="cs-CZ" sz="1800" b="true" dirty="false">
                <a:effectLst/>
                <a:latin typeface="Arial" panose="020B0604020202020204" pitchFamily="34" charset="0"/>
                <a:ea typeface="Calibri" panose="020F0502020204030204" pitchFamily="34" charset="0"/>
                <a:cs typeface="Times New Roman" panose="02020603050405020304" pitchFamily="18" charset="0"/>
              </a:rPr>
              <a:t>Účastníkem, který získal kvalifikaci po ukončení své účasti, je osoba z cílové skupiny projektu, která ukončila stáž v zahraničí a získala osvědčení o úspěšném ukončení stáže.</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r>
              <a:rPr lang="cs-CZ" sz="1800" dirty="false">
                <a:effectLst/>
                <a:latin typeface="Arial" panose="020B0604020202020204" pitchFamily="34" charset="0"/>
                <a:ea typeface="Calibri" panose="020F0502020204030204" pitchFamily="34" charset="0"/>
                <a:cs typeface="Times New Roman" panose="02020603050405020304" pitchFamily="18" charset="0"/>
              </a:rPr>
              <a:t>Úspěšným ukončením stáže se rozumí docházka do zaměstnání na stáži odpovídající alespoň 75 % z celkového fondu stanovené pracovní doby odborné praxe.</a:t>
            </a:r>
          </a:p>
          <a:p>
            <a:r>
              <a:rPr lang="cs-CZ" sz="1800" dirty="false">
                <a:effectLst/>
                <a:latin typeface="Arial" panose="020B0604020202020204" pitchFamily="34" charset="0"/>
                <a:cs typeface="Times New Roman" panose="02020603050405020304" pitchFamily="18" charset="0"/>
              </a:rPr>
              <a:t>Pozor: CS může do další aktivity/fáze na základě své účasti v předchozí aktivitě/fázi projektu!</a:t>
            </a:r>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98</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9803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en-GB"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99</a:t>
            </a:fld>
            <a:endParaRPr lang="cs-CZ"/>
          </a:p>
        </p:txBody>
      </p:sp>
    </p:spTree>
    <p:extLst>
      <p:ext uri="{BB962C8B-B14F-4D97-AF65-F5344CB8AC3E}">
        <p14:creationId xmlns:p14="http://schemas.microsoft.com/office/powerpoint/2010/main" val="12422724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Příklad indikátoru netýkajícího</a:t>
            </a:r>
            <a:r>
              <a:rPr lang="cs-CZ" baseline="0" dirty="false"/>
              <a:t> se účastníků projektu</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a:t>8 05 00 Počet napsaných a zveřejněných analytických a strategických dokumentů (vč. evaluačních)</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100</a:t>
            </a:fld>
            <a:endParaRPr lang="cs-CZ"/>
          </a:p>
        </p:txBody>
      </p:sp>
    </p:spTree>
    <p:extLst>
      <p:ext uri="{BB962C8B-B14F-4D97-AF65-F5344CB8AC3E}">
        <p14:creationId xmlns:p14="http://schemas.microsoft.com/office/powerpoint/2010/main" val="19422418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en-GB"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101</a:t>
            </a:fld>
            <a:endParaRPr lang="cs-CZ"/>
          </a:p>
        </p:txBody>
      </p:sp>
    </p:spTree>
    <p:extLst>
      <p:ext uri="{BB962C8B-B14F-4D97-AF65-F5344CB8AC3E}">
        <p14:creationId xmlns:p14="http://schemas.microsoft.com/office/powerpoint/2010/main" val="36940340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případě předložení MZ v době nefunkčnosti IS ESF 2014+ (do</a:t>
            </a:r>
            <a:r>
              <a:rPr lang="cs-CZ" baseline="0" dirty="false"/>
              <a:t> předkládání MZ by měl ale systém již fungovat) </a:t>
            </a:r>
            <a:r>
              <a:rPr lang="cs-CZ" dirty="false"/>
              <a:t> se indikátory</a:t>
            </a:r>
            <a:r>
              <a:rPr lang="cs-CZ" baseline="0" dirty="false"/>
              <a:t> v MZ nevyplní, až bude systém funkční, </a:t>
            </a:r>
            <a:r>
              <a:rPr lang="cs-CZ" baseline="0" dirty="false" err="true"/>
              <a:t>dovyplní</a:t>
            </a:r>
            <a:r>
              <a:rPr lang="cs-CZ" baseline="0" dirty="false"/>
              <a:t> se kumulativně</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102</a:t>
            </a:fld>
            <a:endParaRPr lang="cs-CZ"/>
          </a:p>
        </p:txBody>
      </p:sp>
    </p:spTree>
    <p:extLst>
      <p:ext uri="{BB962C8B-B14F-4D97-AF65-F5344CB8AC3E}">
        <p14:creationId xmlns:p14="http://schemas.microsoft.com/office/powerpoint/2010/main" val="21715530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Vyplňuje</a:t>
            </a:r>
            <a:r>
              <a:rPr lang="cs-CZ" baseline="0" dirty="false"/>
              <a:t> se jméno, příjmení, bydliště, datum narození – poté se data validují podle registru obyvatel</a:t>
            </a:r>
          </a:p>
          <a:p>
            <a:r>
              <a:rPr lang="cs-CZ" baseline="0" dirty="false"/>
              <a:t>Po validaci se zadávají další data jako muž/žena, vzdělání, postavení na trhu práce, proto je nutné vést monitorovací list ke každému účastníkovi!</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104</a:t>
            </a:fld>
            <a:endParaRPr lang="cs-CZ"/>
          </a:p>
        </p:txBody>
      </p:sp>
    </p:spTree>
    <p:extLst>
      <p:ext uri="{BB962C8B-B14F-4D97-AF65-F5344CB8AC3E}">
        <p14:creationId xmlns:p14="http://schemas.microsoft.com/office/powerpoint/2010/main" val="32639472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Omezení šablony – údaje musí být vyplněny v určitém formátu, jinak nedojde k načtení údajů</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105</a:t>
            </a:fld>
            <a:endParaRPr lang="cs-CZ"/>
          </a:p>
        </p:txBody>
      </p:sp>
    </p:spTree>
    <p:extLst>
      <p:ext uri="{BB962C8B-B14F-4D97-AF65-F5344CB8AC3E}">
        <p14:creationId xmlns:p14="http://schemas.microsoft.com/office/powerpoint/2010/main" val="25340551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Příjemce může průběžně sledovat plnění monitorovacích</a:t>
            </a:r>
            <a:r>
              <a:rPr lang="cs-CZ" baseline="0" dirty="false"/>
              <a:t> indikátorů v IS ESF 2014+</a:t>
            </a:r>
          </a:p>
          <a:p>
            <a:r>
              <a:rPr lang="cs-CZ" baseline="0" dirty="false"/>
              <a:t>Seznam podpořených osob schvaluje příjemce v ISKP</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106</a:t>
            </a:fld>
            <a:endParaRPr lang="cs-CZ"/>
          </a:p>
        </p:txBody>
      </p:sp>
    </p:spTree>
    <p:extLst>
      <p:ext uri="{BB962C8B-B14F-4D97-AF65-F5344CB8AC3E}">
        <p14:creationId xmlns:p14="http://schemas.microsoft.com/office/powerpoint/2010/main" val="9835646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místě realizace projektu (pokud realizuje na více místech, pak nutno více</a:t>
            </a:r>
            <a:r>
              <a:rPr lang="cs-CZ" baseline="0" dirty="false"/>
              <a:t> plakátu)</a:t>
            </a:r>
            <a:r>
              <a:rPr lang="cs-CZ" dirty="false"/>
              <a:t> snadno viditelném pro veřejnost, jako jsou vstupní prostory budovy; umístění zajistí v návaznosti na zahájení realizace projektu a bude jej udržovat do termínu dokončení realizace projektu uvedeného v právním aktu</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109</a:t>
            </a:fld>
            <a:endParaRPr lang="cs-CZ"/>
          </a:p>
        </p:txBody>
      </p:sp>
    </p:spTree>
    <p:extLst>
      <p:ext uri="{BB962C8B-B14F-4D97-AF65-F5344CB8AC3E}">
        <p14:creationId xmlns:p14="http://schemas.microsoft.com/office/powerpoint/2010/main" val="196843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Jednotky nad 20 osob nebudou proplaceny</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a:t>
            </a:fld>
            <a:endParaRPr lang="cs-CZ"/>
          </a:p>
        </p:txBody>
      </p:sp>
    </p:spTree>
    <p:extLst>
      <p:ext uri="{BB962C8B-B14F-4D97-AF65-F5344CB8AC3E}">
        <p14:creationId xmlns:p14="http://schemas.microsoft.com/office/powerpoint/2010/main" val="29536529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110</a:t>
            </a:fld>
            <a:endParaRPr lang="cs-CZ"/>
          </a:p>
        </p:txBody>
      </p:sp>
    </p:spTree>
    <p:extLst>
      <p:ext uri="{BB962C8B-B14F-4D97-AF65-F5344CB8AC3E}">
        <p14:creationId xmlns:p14="http://schemas.microsoft.com/office/powerpoint/2010/main" val="3388104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111</a:t>
            </a:fld>
            <a:endParaRPr lang="cs-CZ"/>
          </a:p>
        </p:txBody>
      </p:sp>
    </p:spTree>
    <p:extLst>
      <p:ext uri="{BB962C8B-B14F-4D97-AF65-F5344CB8AC3E}">
        <p14:creationId xmlns:p14="http://schemas.microsoft.com/office/powerpoint/2010/main" val="3388104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Plakát – pouze</a:t>
            </a:r>
            <a:r>
              <a:rPr lang="cs-CZ" baseline="0" dirty="false"/>
              <a:t> logo OPZ! Ne partneři, ne příjemce!</a:t>
            </a:r>
          </a:p>
          <a:p>
            <a:r>
              <a:rPr lang="cs-CZ" sz="1200" kern="1200" dirty="false">
                <a:solidFill>
                  <a:schemeClr val="tx1"/>
                </a:solidFill>
                <a:effectLst/>
                <a:latin typeface="+mn-lt"/>
                <a:ea typeface="+mn-ea"/>
                <a:cs typeface="+mn-cs"/>
              </a:rPr>
              <a:t>Loga se mohou použít odděleně, ale je stanoveno, že logo OPZ musí být vždy největší (nebo min. stejně velké) a první (bráno shora i zdola).</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112</a:t>
            </a:fld>
            <a:endParaRPr lang="cs-CZ"/>
          </a:p>
        </p:txBody>
      </p:sp>
    </p:spTree>
    <p:extLst>
      <p:ext uri="{BB962C8B-B14F-4D97-AF65-F5344CB8AC3E}">
        <p14:creationId xmlns:p14="http://schemas.microsoft.com/office/powerpoint/2010/main" val="3388104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113</a:t>
            </a:fld>
            <a:endParaRPr lang="cs-CZ"/>
          </a:p>
        </p:txBody>
      </p:sp>
    </p:spTree>
    <p:extLst>
      <p:ext uri="{BB962C8B-B14F-4D97-AF65-F5344CB8AC3E}">
        <p14:creationId xmlns:p14="http://schemas.microsoft.com/office/powerpoint/2010/main" val="16565620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114</a:t>
            </a:fld>
            <a:endParaRPr lang="cs-CZ"/>
          </a:p>
        </p:txBody>
      </p:sp>
    </p:spTree>
    <p:extLst>
      <p:ext uri="{BB962C8B-B14F-4D97-AF65-F5344CB8AC3E}">
        <p14:creationId xmlns:p14="http://schemas.microsoft.com/office/powerpoint/2010/main" val="31462876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plakát o rozměru min. A3 platí přísnější pravidla než na ostatní propagační materiály (např. „běžné“ plakáty). Obecná pravidla stanovují, že pro vytvoření je třeba využít elektronickou šablonu, kterou zajišťuje MMR, </a:t>
            </a:r>
            <a:r>
              <a:rPr lang="cs-CZ" sz="1200" kern="1200" dirty="false" err="true">
                <a:solidFill>
                  <a:schemeClr val="tx1"/>
                </a:solidFill>
                <a:effectLst/>
                <a:latin typeface="+mn-lt"/>
                <a:ea typeface="+mn-ea"/>
                <a:cs typeface="+mn-cs"/>
              </a:rPr>
              <a:t>info</a:t>
            </a:r>
            <a:r>
              <a:rPr lang="cs-CZ" sz="1200" kern="1200" dirty="false">
                <a:solidFill>
                  <a:schemeClr val="tx1"/>
                </a:solidFill>
                <a:effectLst/>
                <a:latin typeface="+mn-lt"/>
                <a:ea typeface="+mn-ea"/>
                <a:cs typeface="+mn-cs"/>
              </a:rPr>
              <a:t> na webu je zde: </a:t>
            </a:r>
            <a:r>
              <a:rPr lang="cs-CZ" sz="1200" u="sng" kern="1200" dirty="false">
                <a:solidFill>
                  <a:schemeClr val="tx1"/>
                </a:solidFill>
                <a:effectLst/>
                <a:latin typeface="+mn-lt"/>
                <a:ea typeface="+mn-ea"/>
                <a:cs typeface="+mn-cs"/>
                <a:hlinkClick r:id="rId3"/>
              </a:rPr>
              <a:t>http://www.esfcr.cz/</a:t>
            </a:r>
            <a:r>
              <a:rPr lang="cs-CZ" sz="1200" u="sng" kern="1200" dirty="false" err="true">
                <a:solidFill>
                  <a:schemeClr val="tx1"/>
                </a:solidFill>
                <a:effectLst/>
                <a:latin typeface="+mn-lt"/>
                <a:ea typeface="+mn-ea"/>
                <a:cs typeface="+mn-cs"/>
                <a:hlinkClick r:id="rId3"/>
              </a:rPr>
              <a:t>sablony</a:t>
            </a:r>
            <a:r>
              <a:rPr lang="cs-CZ" sz="1200" u="sng" kern="1200" dirty="false">
                <a:solidFill>
                  <a:schemeClr val="tx1"/>
                </a:solidFill>
                <a:effectLst/>
                <a:latin typeface="+mn-lt"/>
                <a:ea typeface="+mn-ea"/>
                <a:cs typeface="+mn-cs"/>
                <a:hlinkClick r:id="rId3"/>
              </a:rPr>
              <a:t>-a-vzory-pro-</a:t>
            </a:r>
            <a:r>
              <a:rPr lang="cs-CZ" sz="1200" u="sng" kern="1200" dirty="false" err="true">
                <a:solidFill>
                  <a:schemeClr val="tx1"/>
                </a:solidFill>
                <a:effectLst/>
                <a:latin typeface="+mn-lt"/>
                <a:ea typeface="+mn-ea"/>
                <a:cs typeface="+mn-cs"/>
                <a:hlinkClick r:id="rId3"/>
              </a:rPr>
              <a:t>vizualni</a:t>
            </a:r>
            <a:r>
              <a:rPr lang="cs-CZ" sz="1200" u="sng" kern="1200" dirty="false">
                <a:solidFill>
                  <a:schemeClr val="tx1"/>
                </a:solidFill>
                <a:effectLst/>
                <a:latin typeface="+mn-lt"/>
                <a:ea typeface="+mn-ea"/>
                <a:cs typeface="+mn-cs"/>
                <a:hlinkClick r:id="rId3"/>
              </a:rPr>
              <a:t>-identitu</a:t>
            </a:r>
            <a:r>
              <a:rPr lang="cs-CZ" sz="1200" kern="1200" dirty="false">
                <a:solidFill>
                  <a:schemeClr val="tx1"/>
                </a:solidFill>
                <a:effectLst/>
                <a:latin typeface="+mn-lt"/>
                <a:ea typeface="+mn-ea"/>
                <a:cs typeface="+mn-cs"/>
              </a:rPr>
              <a:t>). A ano, platí, že tam může být jen logo operačního programu.</a:t>
            </a: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115</a:t>
            </a:fld>
            <a:endParaRPr lang="cs-CZ"/>
          </a:p>
        </p:txBody>
      </p:sp>
    </p:spTree>
    <p:extLst>
      <p:ext uri="{BB962C8B-B14F-4D97-AF65-F5344CB8AC3E}">
        <p14:creationId xmlns:p14="http://schemas.microsoft.com/office/powerpoint/2010/main" val="13625226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118</a:t>
            </a:fld>
            <a:endParaRPr lang="cs-CZ"/>
          </a:p>
        </p:txBody>
      </p:sp>
    </p:spTree>
    <p:extLst>
      <p:ext uri="{BB962C8B-B14F-4D97-AF65-F5344CB8AC3E}">
        <p14:creationId xmlns:p14="http://schemas.microsoft.com/office/powerpoint/2010/main" val="336575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POVINNÉ AKCE:</a:t>
            </a:r>
          </a:p>
          <a:p>
            <a:r>
              <a:rPr lang="cs-CZ" b="true" dirty="false"/>
              <a:t>Přípravná fáze </a:t>
            </a:r>
            <a:r>
              <a:rPr lang="cs-CZ" dirty="false"/>
              <a:t>– vstupní diagnostika; individuální poradenství a podpora; jazyková příprava; multikulturní trénink; praktické informace k zajištění stáže, organizaci cesty a místu pobytu; obecné školení finanční gramotnosti; seznámení účastníků se zástupci dodavatele zahraniční stáže; integrační workshop před odjezdem na stáž</a:t>
            </a:r>
          </a:p>
          <a:p>
            <a:r>
              <a:rPr lang="cs-CZ" b="true" dirty="false"/>
              <a:t>Zahraniční stáž </a:t>
            </a:r>
            <a:r>
              <a:rPr lang="cs-CZ" dirty="false"/>
              <a:t>– odborná praxe pro účastníky projektu v pracovním prostředí firmy nebo instituce v jiném členském státě EU; další jazyková výuka; průběžné skupinové poradenství; průběžné individuální poradenství a podpora; doprovodné motivační a integrační akce.</a:t>
            </a:r>
          </a:p>
          <a:p>
            <a:r>
              <a:rPr lang="cs-CZ" b="true" dirty="false"/>
              <a:t>Následná fáze </a:t>
            </a:r>
            <a:r>
              <a:rPr lang="cs-CZ" dirty="false"/>
              <a:t>– individuální poradenství a koučink; podpora účastníků při hledání zaměstnání nebo návratu do vzdělávání; závěrečné vyhodnocení.</a:t>
            </a:r>
          </a:p>
          <a:p>
            <a:endParaRPr lang="cs-CZ" dirty="false"/>
          </a:p>
          <a:p>
            <a:endParaRPr lang="cs-CZ" dirty="false"/>
          </a:p>
        </p:txBody>
      </p:sp>
      <p:sp>
        <p:nvSpPr>
          <p:cNvPr id="4" name="Zástupný symbol pro číslo snímku 3"/>
          <p:cNvSpPr>
            <a:spLocks noGrp="true"/>
          </p:cNvSpPr>
          <p:nvPr>
            <p:ph type="sldNum" sz="quarter" idx="5"/>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14</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004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baseline="0" dirty="false"/>
              <a:t>Skupinové aktivity max. 20 osob</a:t>
            </a:r>
          </a:p>
          <a:p>
            <a:r>
              <a:rPr lang="cs-CZ" baseline="0" dirty="false"/>
              <a:t>Pro postup účastníka do další aktivity projektu je nutné, aby absolvoval všechny povinné akce předchozí aktivity!</a:t>
            </a:r>
          </a:p>
          <a:p>
            <a:r>
              <a:rPr lang="cs-CZ" baseline="0" dirty="false"/>
              <a:t>Forma a obsah povinných akcí je stručně vymezena ve Specifických pravidlech, pokud by měly být realizovány povinné akce jinak, je potřeba tuto změnu nechat odsouhlasit ŘO!</a:t>
            </a:r>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15</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5276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baseline="0" dirty="false"/>
              <a:t>Skupinové aktivity max. 20 osob</a:t>
            </a:r>
          </a:p>
          <a:p>
            <a:r>
              <a:rPr lang="cs-CZ" baseline="0" dirty="false"/>
              <a:t>Pro postup účastníka do další aktivity projektu je nutné, aby absolvoval všechny povinné akce předchozí aktivity!</a:t>
            </a:r>
          </a:p>
          <a:p>
            <a:r>
              <a:rPr lang="cs-CZ" baseline="0" dirty="false"/>
              <a:t>Dále možné i nepovinné akce, je potřeba, aby byly uvedeny v harmonogramu aktivit projektu.</a:t>
            </a:r>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16</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7468403"/>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4" y="260648"/>
            <a:ext cx="2649671" cy="792956"/>
          </a:xfrm>
          <a:prstGeom prst="rect">
            <a:avLst/>
          </a:prstGeom>
        </p:spPr>
      </p:pic>
      <p:cxnSp>
        <p:nvCxnSpPr>
          <p:cNvPr id="18" name="Přímá spojnice 17"/>
          <p:cNvCxnSpPr>
            <a:cxnSpLocks/>
          </p:cNvCxnSpPr>
          <p:nvPr userDrawn="true"/>
        </p:nvCxnSpPr>
        <p:spPr>
          <a:xfrm flipV="true">
            <a:off x="378869" y="1127380"/>
            <a:ext cx="8404430" cy="1524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4.png" Type="http://schemas.openxmlformats.org/officeDocument/2006/relationships/image" Id="rId3"/>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10.xml.rels><?xml version="1.0" encoding="UTF-8" standalone="yes"?>
<Relationships xmlns="http://schemas.openxmlformats.org/package/2006/relationships">
    <Relationship Target="../notesSlides/notesSlide4.xml" Type="http://schemas.openxmlformats.org/officeDocument/2006/relationships/notesSlide" Id="rId2"/>
    <Relationship Target="../slideLayouts/slideLayout2.xml" Type="http://schemas.openxmlformats.org/officeDocument/2006/relationships/slideLayout" Id="rId1"/>
</Relationships>

</file>

<file path=ppt/slides/_rels/slide100.xml.rels><?xml version="1.0" encoding="UTF-8" standalone="yes"?>
<Relationships xmlns="http://schemas.openxmlformats.org/package/2006/relationships">
    <Relationship Target="../notesSlides/notesSlide53.xml" Type="http://schemas.openxmlformats.org/officeDocument/2006/relationships/notesSlide" Id="rId2"/>
    <Relationship Target="../slideLayouts/slideLayout2.xml" Type="http://schemas.openxmlformats.org/officeDocument/2006/relationships/slideLayout" Id="rId1"/>
</Relationships>

</file>

<file path=ppt/slides/_rels/slide101.xml.rels><?xml version="1.0" encoding="UTF-8" standalone="yes"?>
<Relationships xmlns="http://schemas.openxmlformats.org/package/2006/relationships">
    <Relationship Target="../notesSlides/notesSlide54.xml" Type="http://schemas.openxmlformats.org/officeDocument/2006/relationships/notesSlide" Id="rId2"/>
    <Relationship Target="../slideLayouts/slideLayout2.xml" Type="http://schemas.openxmlformats.org/officeDocument/2006/relationships/slideLayout" Id="rId1"/>
</Relationships>

</file>

<file path=ppt/slides/_rels/slide102.xml.rels><?xml version="1.0" encoding="UTF-8" standalone="yes"?>
<Relationships xmlns="http://schemas.openxmlformats.org/package/2006/relationships">
    <Relationship TargetMode="External" Target="https://www.esfcr.cz/" Type="http://schemas.openxmlformats.org/officeDocument/2006/relationships/hyperlink" Id="rId3"/>
    <Relationship Target="../notesSlides/notesSlide55.xml" Type="http://schemas.openxmlformats.org/officeDocument/2006/relationships/notesSlide" Id="rId2"/>
    <Relationship Target="../slideLayouts/slideLayout2.xml" Type="http://schemas.openxmlformats.org/officeDocument/2006/relationships/slideLayout" Id="rId1"/>
    <Relationship TargetMode="External" Target="https://www.esfcr.cz/monitorovani-podporenych-osob-opz/-/dokument/798928" Type="http://schemas.openxmlformats.org/officeDocument/2006/relationships/hyperlink" Id="rId4"/>
</Relationships>

</file>

<file path=ppt/slides/_rels/slide10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04.xml.rels><?xml version="1.0" encoding="UTF-8" standalone="yes"?>
<Relationships xmlns="http://schemas.openxmlformats.org/package/2006/relationships">
    <Relationship TargetMode="External" Target="https://www.esfcr.cz/monitorovani-podporenych-osob-opz-plus/-/dokument/18069669" Type="http://schemas.openxmlformats.org/officeDocument/2006/relationships/hyperlink" Id="rId3"/>
    <Relationship Target="../notesSlides/notesSlide56.xml" Type="http://schemas.openxmlformats.org/officeDocument/2006/relationships/notesSlide" Id="rId2"/>
    <Relationship Target="../slideLayouts/slideLayout2.xml" Type="http://schemas.openxmlformats.org/officeDocument/2006/relationships/slideLayout" Id="rId1"/>
</Relationships>

</file>

<file path=ppt/slides/_rels/slide105.xml.rels><?xml version="1.0" encoding="UTF-8" standalone="yes"?>
<Relationships xmlns="http://schemas.openxmlformats.org/package/2006/relationships">
    <Relationship Target="../notesSlides/notesSlide57.xml" Type="http://schemas.openxmlformats.org/officeDocument/2006/relationships/notesSlide" Id="rId2"/>
    <Relationship Target="../slideLayouts/slideLayout2.xml" Type="http://schemas.openxmlformats.org/officeDocument/2006/relationships/slideLayout" Id="rId1"/>
</Relationships>

</file>

<file path=ppt/slides/_rels/slide106.xml.rels><?xml version="1.0" encoding="UTF-8" standalone="yes"?>
<Relationships xmlns="http://schemas.openxmlformats.org/package/2006/relationships">
    <Relationship Target="../notesSlides/notesSlide58.xml" Type="http://schemas.openxmlformats.org/officeDocument/2006/relationships/notesSlide" Id="rId2"/>
    <Relationship Target="../slideLayouts/slideLayout2.xml" Type="http://schemas.openxmlformats.org/officeDocument/2006/relationships/slideLayout" Id="rId1"/>
</Relationships>

</file>

<file path=ppt/slides/_rels/slide10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08.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109.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59.xml" Type="http://schemas.openxmlformats.org/officeDocument/2006/relationships/notesSlid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Mode="External" Target="https://www.esfcr.cz/pravidla-pro-zadatele-a-prijemce-opz-plus/-/dokument/19196980" Type="http://schemas.openxmlformats.org/officeDocument/2006/relationships/hyperlink" Id="rId2"/>
    <Relationship Target="../slideLayouts/slideLayout5.xml" Type="http://schemas.openxmlformats.org/officeDocument/2006/relationships/slideLayout" Id="rId1"/>
</Relationships>

</file>

<file path=ppt/slides/_rels/slide110.xml.rels><?xml version="1.0" encoding="UTF-8" standalone="yes"?>
<Relationships xmlns="http://schemas.openxmlformats.org/package/2006/relationships">
    <Relationship TargetMode="External" Target="https://www.esfcr.cz/sablony-a-vzory-pro-vizualni-identitu-opz-plus" Type="http://schemas.openxmlformats.org/officeDocument/2006/relationships/hyperlink" Id="rId3"/>
    <Relationship Target="../notesSlides/notesSlide60.xml" Type="http://schemas.openxmlformats.org/officeDocument/2006/relationships/notesSlide" Id="rId2"/>
    <Relationship Target="../slideLayouts/slideLayout2.xml" Type="http://schemas.openxmlformats.org/officeDocument/2006/relationships/slideLayout" Id="rId1"/>
    <Relationship Target="../media/image12.png" Type="http://schemas.openxmlformats.org/officeDocument/2006/relationships/image" Id="rId4"/>
</Relationships>

</file>

<file path=ppt/slides/_rels/slide111.xml.rels><?xml version="1.0" encoding="UTF-8" standalone="yes"?>
<Relationships xmlns="http://schemas.openxmlformats.org/package/2006/relationships">
    <Relationship Target="../notesSlides/notesSlide61.xml" Type="http://schemas.openxmlformats.org/officeDocument/2006/relationships/notesSlide" Id="rId2"/>
    <Relationship Target="../slideLayouts/slideLayout2.xml" Type="http://schemas.openxmlformats.org/officeDocument/2006/relationships/slideLayout" Id="rId1"/>
</Relationships>

</file>

<file path=ppt/slides/_rels/slide112.xml.rels><?xml version="1.0" encoding="UTF-8" standalone="yes"?>
<Relationships xmlns="http://schemas.openxmlformats.org/package/2006/relationships">
    <Relationship Target="../media/image18.jpeg" Type="http://schemas.openxmlformats.org/officeDocument/2006/relationships/image" Id="rId8"/>
    <Relationship Target="../media/image13.jpeg" Type="http://schemas.openxmlformats.org/officeDocument/2006/relationships/image" Id="rId3"/>
    <Relationship Target="../media/image17.jpeg" Type="http://schemas.openxmlformats.org/officeDocument/2006/relationships/image" Id="rId7"/>
    <Relationship Target="../notesSlides/notesSlide62.xml" Type="http://schemas.openxmlformats.org/officeDocument/2006/relationships/notesSlide" Id="rId2"/>
    <Relationship Target="../slideLayouts/slideLayout2.xml" Type="http://schemas.openxmlformats.org/officeDocument/2006/relationships/slideLayout" Id="rId1"/>
    <Relationship Target="../media/image16.jpeg" Type="http://schemas.openxmlformats.org/officeDocument/2006/relationships/image" Id="rId6"/>
    <Relationship Target="../media/image15.jpeg" Type="http://schemas.openxmlformats.org/officeDocument/2006/relationships/image" Id="rId5"/>
    <Relationship Target="../media/image14.jpeg" Type="http://schemas.openxmlformats.org/officeDocument/2006/relationships/image" Id="rId4"/>
    <Relationship Target="../media/image19.jpeg" Type="http://schemas.openxmlformats.org/officeDocument/2006/relationships/image" Id="rId9"/>
</Relationships>

</file>

<file path=ppt/slides/_rels/slide113.xml.rels><?xml version="1.0" encoding="UTF-8" standalone="yes"?>
<Relationships xmlns="http://schemas.openxmlformats.org/package/2006/relationships">
    <Relationship Target="../notesSlides/notesSlide63.xml" Type="http://schemas.openxmlformats.org/officeDocument/2006/relationships/notesSlide" Id="rId2"/>
    <Relationship Target="../slideLayouts/slideLayout8.xml" Type="http://schemas.openxmlformats.org/officeDocument/2006/relationships/slideLayout" Id="rId1"/>
</Relationships>

</file>

<file path=ppt/slides/_rels/slide114.xml.rels><?xml version="1.0" encoding="UTF-8" standalone="yes"?>
<Relationships xmlns="http://schemas.openxmlformats.org/package/2006/relationships">
    <Relationship Target="../notesSlides/notesSlide64.xml" Type="http://schemas.openxmlformats.org/officeDocument/2006/relationships/notesSlide" Id="rId2"/>
    <Relationship Target="../slideLayouts/slideLayout2.xml" Type="http://schemas.openxmlformats.org/officeDocument/2006/relationships/slideLayout" Id="rId1"/>
</Relationships>

</file>

<file path=ppt/slides/_rels/slide115.xml.rels><?xml version="1.0" encoding="UTF-8" standalone="yes"?>
<Relationships xmlns="http://schemas.openxmlformats.org/package/2006/relationships">
    <Relationship TargetMode="External" Target="https://www.esfcr.cz/sablony-a-vzory-pro-vizualni-identitu-opz-plus" Type="http://schemas.openxmlformats.org/officeDocument/2006/relationships/hyperlink" Id="rId3"/>
    <Relationship Target="../notesSlides/notesSlide65.xml" Type="http://schemas.openxmlformats.org/officeDocument/2006/relationships/notesSlide" Id="rId2"/>
    <Relationship Target="../slideLayouts/slideLayout2.xml" Type="http://schemas.openxmlformats.org/officeDocument/2006/relationships/slideLayout" Id="rId1"/>
</Relationships>

</file>

<file path=ppt/slides/_rels/slide11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1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18.xml.rels><?xml version="1.0" encoding="UTF-8" standalone="yes"?>
<Relationships xmlns="http://schemas.openxmlformats.org/package/2006/relationships">
    <Relationship TargetMode="External" Target="mailto:tomke.travnickova@mpsv.cz" Type="http://schemas.openxmlformats.org/officeDocument/2006/relationships/hyperlink" Id="rId3"/>
    <Relationship Target="../notesSlides/notesSlide66.xml" Type="http://schemas.openxmlformats.org/officeDocument/2006/relationships/notesSlide" Id="rId2"/>
    <Relationship Target="../slideLayouts/slideLayout1.xml" Type="http://schemas.openxmlformats.org/officeDocument/2006/relationships/slideLayout" Id="rId1"/>
    <Relationship TargetMode="External" Target="mailto:klara.juskovicova@mpsv.cz" Type="http://schemas.openxmlformats.org/officeDocument/2006/relationships/hyperlink" Id="rId6"/>
    <Relationship TargetMode="External" Target="mailto:eva.kalinova@mpsv.cz" Type="http://schemas.openxmlformats.org/officeDocument/2006/relationships/hyperlink" Id="rId5"/>
    <Relationship TargetMode="External" Target="mailto:marek.vyskocil@mpsv.cz" Type="http://schemas.openxmlformats.org/officeDocument/2006/relationships/hyperlink" Id="rId4"/>
</Relationships>

</file>

<file path=ppt/slides/_rels/slide12.xml.rels><?xml version="1.0" encoding="UTF-8" standalone="yes"?>
<Relationships xmlns="http://schemas.openxmlformats.org/package/2006/relationships">
    <Relationship Target="../notesSlides/notesSlide5.xml" Type="http://schemas.openxmlformats.org/officeDocument/2006/relationships/notesSlid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notesSlides/notesSlide6.xml" Type="http://schemas.openxmlformats.org/officeDocument/2006/relationships/notesSlid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diagrams/data1.xml" Type="http://schemas.openxmlformats.org/officeDocument/2006/relationships/diagramData" Id="rId3"/>
    <Relationship Target="../diagrams/drawing1.xml" Type="http://schemas.microsoft.com/office/2007/relationships/diagramDrawing" Id="rId7"/>
    <Relationship Target="../notesSlides/notesSlide7.xml" Type="http://schemas.openxmlformats.org/officeDocument/2006/relationships/notesSlide" Id="rId2"/>
    <Relationship Target="../slideLayouts/slideLayout2.xml" Type="http://schemas.openxmlformats.org/officeDocument/2006/relationships/slideLayout" Id="rId1"/>
    <Relationship Target="../diagrams/colors1.xml" Type="http://schemas.openxmlformats.org/officeDocument/2006/relationships/diagramColors" Id="rId6"/>
    <Relationship Target="../diagrams/quickStyle1.xml" Type="http://schemas.openxmlformats.org/officeDocument/2006/relationships/diagramQuickStyle" Id="rId5"/>
    <Relationship Target="../diagrams/layout1.xml" Type="http://schemas.openxmlformats.org/officeDocument/2006/relationships/diagramLayout" Id="rId4"/>
</Relationships>

</file>

<file path=ppt/slides/_rels/slide15.xml.rels><?xml version="1.0" encoding="UTF-8" standalone="yes"?>
<Relationships xmlns="http://schemas.openxmlformats.org/package/2006/relationships">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notesSlides/notesSlide9.xml" Type="http://schemas.openxmlformats.org/officeDocument/2006/relationships/notesSlide" Id="rId2"/>
    <Relationship Target="../slideLayouts/slideLayout7.xml" Type="http://schemas.openxmlformats.org/officeDocument/2006/relationships/slideLayout" Id="rId1"/>
</Relationships>

</file>

<file path=ppt/slides/_rels/slide17.xml.rels><?xml version="1.0" encoding="UTF-8" standalone="yes"?>
<Relationships xmlns="http://schemas.openxmlformats.org/package/2006/relationships">
    <Relationship Target="../notesSlides/notesSlide10.xml" Type="http://schemas.openxmlformats.org/officeDocument/2006/relationships/notesSlide" Id="rId2"/>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Mode="External" Target="mailto:j_pilarska@wup.gdansk.pl" Type="http://schemas.openxmlformats.org/officeDocument/2006/relationships/hyperlink" Id="rId8"/>
    <Relationship TargetMode="External" Target="mailto:c.rende.dominis@mladi-eu.hr" Type="http://schemas.openxmlformats.org/officeDocument/2006/relationships/hyperlink" Id="rId13"/>
    <Relationship TargetMode="External" Target="mailto:chmara@pte.bydgoszcz.pl" Type="http://schemas.openxmlformats.org/officeDocument/2006/relationships/hyperlink" Id="rId18"/>
    <Relationship TargetMode="External" Target="mailto:susanadiaz@gencat.cat" Type="http://schemas.openxmlformats.org/officeDocument/2006/relationships/hyperlink" Id="rId26"/>
    <Relationship TargetMode="External" Target="http://www.iff.gr/" Type="http://schemas.openxmlformats.org/officeDocument/2006/relationships/hyperlink" Id="rId3"/>
    <Relationship TargetMode="External" Target="https://www.regione.sicilia.it/istituzioni/regione/strutture-regionali/assessorato-istruzione-formazione-professionale" Type="http://schemas.openxmlformats.org/officeDocument/2006/relationships/hyperlink" Id="rId21"/>
    <Relationship TargetMode="External" Target="mailto:a_dabek@wup.gdansk.pl" Type="http://schemas.openxmlformats.org/officeDocument/2006/relationships/hyperlink" Id="rId7"/>
    <Relationship TargetMode="External" Target="http://www.mladi-eu.hr/" Type="http://schemas.openxmlformats.org/officeDocument/2006/relationships/hyperlink" Id="rId12"/>
    <Relationship TargetMode="External" Target="http://www.pte.bydgoszcz.pl/" Type="http://schemas.openxmlformats.org/officeDocument/2006/relationships/hyperlink" Id="rId17"/>
    <Relationship TargetMode="External" Target="https://serveiocupacio.gencat.cat/ca/" Type="http://schemas.openxmlformats.org/officeDocument/2006/relationships/hyperlink" Id="rId25"/>
    <Relationship TargetMode="External" Target="https://www.esf.lt/en/social-innovation-grant-scheme/esf-social-innovation-alma-call/alma-partner-search-database/1160" Type="http://schemas.openxmlformats.org/officeDocument/2006/relationships/hyperlink" Id="rId2"/>
    <Relationship TargetMode="External" Target="mailto:cecedbe@gmail.com" Type="http://schemas.openxmlformats.org/officeDocument/2006/relationships/hyperlink" Id="rId16"/>
    <Relationship TargetMode="External" Target="mailto:l.mammi.nazionale@ialcisl.it" Type="http://schemas.openxmlformats.org/officeDocument/2006/relationships/hyperlink" Id="rId20"/>
    <Relationship Target="../slideLayouts/slideLayout2.xml" Type="http://schemas.openxmlformats.org/officeDocument/2006/relationships/slideLayout" Id="rId1"/>
    <Relationship TargetMode="External" Target="mailto:m_bierniukiewicz@wup.gdansk.pl" Type="http://schemas.openxmlformats.org/officeDocument/2006/relationships/hyperlink" Id="rId6"/>
    <Relationship TargetMode="External" Target="http://www.anka.gr/" Type="http://schemas.openxmlformats.org/officeDocument/2006/relationships/hyperlink" Id="rId11"/>
    <Relationship TargetMode="External" Target="mailto:asahinidou@mou.gr" Type="http://schemas.openxmlformats.org/officeDocument/2006/relationships/hyperlink" Id="rId24"/>
    <Relationship TargetMode="External" Target="http://www.wupgdansk.praca.gov.pl/" Type="http://schemas.openxmlformats.org/officeDocument/2006/relationships/hyperlink" Id="rId5"/>
    <Relationship TargetMode="External" Target="mailto:arca@arcaempleo.org" Type="http://schemas.openxmlformats.org/officeDocument/2006/relationships/hyperlink" Id="rId15"/>
    <Relationship TargetMode="External" Target="http://www.apko.gov.gr/" Type="http://schemas.openxmlformats.org/officeDocument/2006/relationships/hyperlink" Id="rId23"/>
    <Relationship TargetMode="External" Target="mailto:sanchezgfj@madrid.es" Type="http://schemas.openxmlformats.org/officeDocument/2006/relationships/hyperlink" Id="rId10"/>
    <Relationship TargetMode="External" Target="https://www.ialnazionale.com/" Type="http://schemas.openxmlformats.org/officeDocument/2006/relationships/hyperlink" Id="rId19"/>
    <Relationship TargetMode="External" Target="mailto:alexchatziliadis@gmail.com" Type="http://schemas.openxmlformats.org/officeDocument/2006/relationships/hyperlink" Id="rId4"/>
    <Relationship TargetMode="External" Target="http://www.aemadrid.es/" Type="http://schemas.openxmlformats.org/officeDocument/2006/relationships/hyperlink" Id="rId9"/>
    <Relationship TargetMode="External" Target="https://arcaempleo.org/" Type="http://schemas.openxmlformats.org/officeDocument/2006/relationships/hyperlink" Id="rId14"/>
    <Relationship TargetMode="External" Target="mailto:carmela.cotrone@gmail.com" Type="http://schemas.openxmlformats.org/officeDocument/2006/relationships/hyperlink" Id="rId22"/>
</Relationships>

</file>

<file path=ppt/slides/_rels/slide2.xml.rels><?xml version="1.0" encoding="UTF-8" standalone="yes"?>
<Relationships xmlns="http://schemas.openxmlformats.org/package/2006/relationships">
    <Relationship Target="../media/image5.gif" Type="http://schemas.openxmlformats.org/officeDocument/2006/relationships/image" Id="rId3"/>
    <Relationship Target="../notesSlides/notesSlide1.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notesSlides/notesSlide12.xml" Type="http://schemas.openxmlformats.org/officeDocument/2006/relationships/notesSlide" Id="rId2"/>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notesSlides/notesSlide14.xml" Type="http://schemas.openxmlformats.org/officeDocument/2006/relationships/notesSlide" Id="rId2"/>
    <Relationship Target="../slideLayouts/slideLayout10.xml" Type="http://schemas.openxmlformats.org/officeDocument/2006/relationships/slideLayout" Id="rId1"/>
</Relationships>

</file>

<file path=ppt/slides/_rels/slide24.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slideLayouts/slideLayout4.xml" Type="http://schemas.openxmlformats.org/officeDocument/2006/relationships/slideLayout" Id="rId1"/>
</Relationships>

</file>

<file path=ppt/slides/_rels/slide28.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29.xml.rels><?xml version="1.0" encoding="UTF-8" standalone="yes"?>
<Relationships xmlns="http://schemas.openxmlformats.org/package/2006/relationships">
    <Relationship Target="../diagrams/data2.xml" Type="http://schemas.openxmlformats.org/officeDocument/2006/relationships/diagramData" Id="rId3"/>
    <Relationship Target="../diagrams/drawing2.xml" Type="http://schemas.microsoft.com/office/2007/relationships/diagramDrawing" Id="rId7"/>
    <Relationship Target="../notesSlides/notesSlide16.xml" Type="http://schemas.openxmlformats.org/officeDocument/2006/relationships/notesSlide" Id="rId2"/>
    <Relationship Target="../slideLayouts/slideLayout2.xml" Type="http://schemas.openxmlformats.org/officeDocument/2006/relationships/slideLayout" Id="rId1"/>
    <Relationship Target="../diagrams/colors2.xml" Type="http://schemas.openxmlformats.org/officeDocument/2006/relationships/diagramColors" Id="rId6"/>
    <Relationship Target="../diagrams/quickStyle2.xml" Type="http://schemas.openxmlformats.org/officeDocument/2006/relationships/diagramQuickStyle" Id="rId5"/>
    <Relationship Target="../diagrams/layout2.xml" Type="http://schemas.openxmlformats.org/officeDocument/2006/relationships/diagramLayout" Id="rId4"/>
</Relationships>

</file>

<file path=ppt/slides/_rels/slide3.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30.xml.rels><?xml version="1.0" encoding="UTF-8" standalone="yes"?>
<Relationships xmlns="http://schemas.openxmlformats.org/package/2006/relationships">
    <Relationship TargetMode="External" Target="https://www.esfcr.cz/monitorovani-podporenych-osob-opz-plus" Type="http://schemas.openxmlformats.org/officeDocument/2006/relationships/hyperlink"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Mode="External" Target="mailto:tomke.travnickova@mpsv.cz" Type="http://schemas.openxmlformats.org/officeDocument/2006/relationships/hyperlink" Id="rId3"/>
    <Relationship Target="../notesSlides/notesSlide17.xml" Type="http://schemas.openxmlformats.org/officeDocument/2006/relationships/notesSlide" Id="rId2"/>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notesSlides/notesSlide18.xml" Type="http://schemas.openxmlformats.org/officeDocument/2006/relationships/notesSlide" Id="rId2"/>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19.xml" Type="http://schemas.openxmlformats.org/officeDocument/2006/relationships/notesSlide" Id="rId2"/>
    <Relationship Target="../slideLayouts/slideLayout2.xml" Type="http://schemas.openxmlformats.org/officeDocument/2006/relationships/slideLayout" Id="rId1"/>
</Relationships>

</file>

<file path=ppt/slides/_rels/slide35.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20.xml" Type="http://schemas.openxmlformats.org/officeDocument/2006/relationships/notesSlide" Id="rId2"/>
    <Relationship Target="../slideLayouts/slideLayout2.xml" Type="http://schemas.openxmlformats.org/officeDocument/2006/relationships/slideLayout" Id="rId1"/>
</Relationships>

</file>

<file path=ppt/slides/_rels/slide36.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21.xml" Type="http://schemas.openxmlformats.org/officeDocument/2006/relationships/notesSlide" Id="rId2"/>
    <Relationship Target="../slideLayouts/slideLayout9.xml" Type="http://schemas.openxmlformats.org/officeDocument/2006/relationships/slideLayout" Id="rId1"/>
</Relationships>

</file>

<file path=ppt/slides/_rels/slide37.xml.rels><?xml version="1.0" encoding="UTF-8" standalone="yes"?>
<Relationships xmlns="http://schemas.openxmlformats.org/package/2006/relationships">
    <Relationship Target="../notesSlides/notesSlide22.xml" Type="http://schemas.openxmlformats.org/officeDocument/2006/relationships/notesSlide" Id="rId2"/>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Mode="External" Target="https://www.esfcr.cz/pravidla-pro-zadatele-a-prijemce-opz-plus/-/dokument/19416425" Type="http://schemas.openxmlformats.org/officeDocument/2006/relationships/hyperlink" Id="rId3"/>
    <Relationship TargetMode="External" Target="https://www.esfcr.cz/pravidla-pro-zadatele-a-prijemce-opz-plus/-/dokument/18068434" Type="http://schemas.openxmlformats.org/officeDocument/2006/relationships/hyperlink" Id="rId2"/>
    <Relationship Target="../slideLayouts/slideLayout2.xml" Type="http://schemas.openxmlformats.org/officeDocument/2006/relationships/slideLayout" Id="rId1"/>
</Relationships>

</file>

<file path=ppt/slides/_rels/slide4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44.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45.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46.xml.rels><?xml version="1.0" encoding="UTF-8" standalone="yes"?>
<Relationships xmlns="http://schemas.openxmlformats.org/package/2006/relationships">
    <Relationship Target="../notesSlides/notesSlide26.xml" Type="http://schemas.openxmlformats.org/officeDocument/2006/relationships/notesSlide" Id="rId2"/>
    <Relationship Target="../slideLayouts/slideLayout2.xml" Type="http://schemas.openxmlformats.org/officeDocument/2006/relationships/slideLayout" Id="rId1"/>
</Relationships>

</file>

<file path=ppt/slides/_rels/slide47.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49.xml.rels><?xml version="1.0" encoding="UTF-8" standalone="yes"?>
<Relationships xmlns="http://schemas.openxmlformats.org/package/2006/relationships">
    <Relationship TargetMode="External" Target="https://www.esfcr.cz/formulare-a-pokyny-ke-zprave-o-realizaci-projektu-zadosti-o-platbu-a-zadosti-o-zmenu-opz-plus" Type="http://schemas.openxmlformats.org/officeDocument/2006/relationships/hyperlink" Id="rId2"/>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1.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52.xml.rels><?xml version="1.0" encoding="UTF-8" standalone="yes"?>
<Relationships xmlns="http://schemas.openxmlformats.org/package/2006/relationships">
    <Relationship Target="../diagrams/layout3.xml" Type="http://schemas.openxmlformats.org/officeDocument/2006/relationships/diagramLayout" Id="rId3"/>
    <Relationship Target="../diagrams/data3.xml" Type="http://schemas.openxmlformats.org/officeDocument/2006/relationships/diagramData" Id="rId2"/>
    <Relationship Target="../slideLayouts/slideLayout2.xml" Type="http://schemas.openxmlformats.org/officeDocument/2006/relationships/slideLayout" Id="rId1"/>
    <Relationship Target="../diagrams/drawing3.xml" Type="http://schemas.microsoft.com/office/2007/relationships/diagramDrawing" Id="rId6"/>
    <Relationship Target="../diagrams/colors3.xml" Type="http://schemas.openxmlformats.org/officeDocument/2006/relationships/diagramColors" Id="rId5"/>
    <Relationship Target="../diagrams/quickStyle3.xml" Type="http://schemas.openxmlformats.org/officeDocument/2006/relationships/diagramQuickStyle" Id="rId4"/>
</Relationships>

</file>

<file path=ppt/slides/_rels/slide53.xml.rels><?xml version="1.0" encoding="UTF-8" standalone="yes"?>
<Relationships xmlns="http://schemas.openxmlformats.org/package/2006/relationships">
    <Relationship TargetMode="External" Target="https://www.esfcr.cz/pravidla-pro-zadatele-a-prijemce-opz-plus/-/dokument/19416425" Type="http://schemas.openxmlformats.org/officeDocument/2006/relationships/hyperlink" Id="rId3"/>
    <Relationship Target="../notesSlides/notesSlide28.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5"/>
    <Relationship Target="../media/image6.png" Type="http://schemas.openxmlformats.org/officeDocument/2006/relationships/image" Id="rId4"/>
</Relationships>

</file>

<file path=ppt/slides/_rels/slide54.xml.rels><?xml version="1.0" encoding="UTF-8" standalone="yes"?>
<Relationships xmlns="http://schemas.openxmlformats.org/package/2006/relationships">
    <Relationship Target="../notesSlides/notesSlide29.xml" Type="http://schemas.openxmlformats.org/officeDocument/2006/relationships/notesSlide" Id="rId2"/>
    <Relationship Target="../slideLayouts/slideLayout2.xml" Type="http://schemas.openxmlformats.org/officeDocument/2006/relationships/slideLayout" Id="rId1"/>
</Relationships>

</file>

<file path=ppt/slides/_rels/slide55.xml.rels><?xml version="1.0" encoding="UTF-8" standalone="yes"?>
<Relationships xmlns="http://schemas.openxmlformats.org/package/2006/relationships">
    <Relationship Target="../notesSlides/notesSlide30.xml" Type="http://schemas.openxmlformats.org/officeDocument/2006/relationships/notesSlide" Id="rId2"/>
    <Relationship Target="../slideLayouts/slideLayout2.xml" Type="http://schemas.openxmlformats.org/officeDocument/2006/relationships/slideLayout" Id="rId1"/>
</Relationships>

</file>

<file path=ppt/slides/_rels/slide5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7.xml.rels><?xml version="1.0" encoding="UTF-8" standalone="yes"?>
<Relationships xmlns="http://schemas.openxmlformats.org/package/2006/relationships">
    <Relationship Target="../notesSlides/notesSlide31.xml" Type="http://schemas.openxmlformats.org/officeDocument/2006/relationships/notesSlide" Id="rId2"/>
    <Relationship Target="../slideLayouts/slideLayout2.xml" Type="http://schemas.openxmlformats.org/officeDocument/2006/relationships/slideLayout" Id="rId1"/>
</Relationships>

</file>

<file path=ppt/slides/_rels/slide58.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2.xml" Type="http://schemas.openxmlformats.org/officeDocument/2006/relationships/slideLayout" Id="rId1"/>
</Relationships>

</file>

<file path=ppt/slides/_rels/slide59.xml.rels><?xml version="1.0" encoding="UTF-8" standalone="yes"?>
<Relationships xmlns="http://schemas.openxmlformats.org/package/2006/relationships">
    <Relationship Target="../notesSlides/notesSlide33.xml" Type="http://schemas.openxmlformats.org/officeDocument/2006/relationships/notesSlide" Id="rId2"/>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60.xml.rels><?xml version="1.0" encoding="UTF-8" standalone="yes"?>
<Relationships xmlns="http://schemas.openxmlformats.org/package/2006/relationships">
    <Relationship Target="../notesSlides/notesSlide34.xml" Type="http://schemas.openxmlformats.org/officeDocument/2006/relationships/notesSlide" Id="rId2"/>
    <Relationship Target="../slideLayouts/slideLayout2.xml" Type="http://schemas.openxmlformats.org/officeDocument/2006/relationships/slideLayout" Id="rId1"/>
</Relationships>

</file>

<file path=ppt/slides/_rels/slide61.xml.rels><?xml version="1.0" encoding="UTF-8" standalone="yes"?>
<Relationships xmlns="http://schemas.openxmlformats.org/package/2006/relationships">
    <Relationship Target="../notesSlides/notesSlide35.xml" Type="http://schemas.openxmlformats.org/officeDocument/2006/relationships/notesSlide" Id="rId2"/>
    <Relationship Target="../slideLayouts/slideLayout2.xml" Type="http://schemas.openxmlformats.org/officeDocument/2006/relationships/slideLayout" Id="rId1"/>
</Relationships>

</file>

<file path=ppt/slides/_rels/slide62.xml.rels><?xml version="1.0" encoding="UTF-8" standalone="yes"?>
<Relationships xmlns="http://schemas.openxmlformats.org/package/2006/relationships">
    <Relationship Target="../media/image6.png" Type="http://schemas.openxmlformats.org/officeDocument/2006/relationships/image" Id="rId3"/>
    <Relationship Target="../notesSlides/notesSlide36.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_rels/slide63.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64.xml.rels><?xml version="1.0" encoding="UTF-8" standalone="yes"?>
<Relationships xmlns="http://schemas.openxmlformats.org/package/2006/relationships">
    <Relationship Target="../notesSlides/notesSlide37.xml" Type="http://schemas.openxmlformats.org/officeDocument/2006/relationships/notesSlide" Id="rId2"/>
    <Relationship Target="../slideLayouts/slideLayout2.xml" Type="http://schemas.openxmlformats.org/officeDocument/2006/relationships/slideLayout" Id="rId1"/>
</Relationships>

</file>

<file path=ppt/slides/_rels/slide65.xml.rels><?xml version="1.0" encoding="UTF-8" standalone="yes"?>
<Relationships xmlns="http://schemas.openxmlformats.org/package/2006/relationships">
    <Relationship TargetMode="External" Target="https://www.esfcr.cz/formulare-a-pokyny-ke-zprave-o-realizaci-projektu-zadosti-o-platbu-a-zadosti-o-zmenu-opz-plus" Type="http://schemas.openxmlformats.org/officeDocument/2006/relationships/hyperlink" Id="rId2"/>
    <Relationship Target="../slideLayouts/slideLayout2.xml" Type="http://schemas.openxmlformats.org/officeDocument/2006/relationships/slideLayout" Id="rId1"/>
</Relationships>

</file>

<file path=ppt/slides/_rels/slide6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8.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69.xml.rels><?xml version="1.0" encoding="UTF-8" standalone="yes"?>
<Relationships xmlns="http://schemas.openxmlformats.org/package/2006/relationships">
    <Relationship Target="../notesSlides/notesSlide38.xml" Type="http://schemas.openxmlformats.org/officeDocument/2006/relationships/notesSlid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notesSlides/notesSlide3.xml" Type="http://schemas.openxmlformats.org/officeDocument/2006/relationships/notesSlide" Id="rId2"/>
    <Relationship Target="../slideLayouts/slideLayout2.xml" Type="http://schemas.openxmlformats.org/officeDocument/2006/relationships/slideLayout" Id="rId1"/>
</Relationships>

</file>

<file path=ppt/slides/_rels/slide70.xml.rels><?xml version="1.0" encoding="UTF-8" standalone="yes"?>
<Relationships xmlns="http://schemas.openxmlformats.org/package/2006/relationships">
    <Relationship Target="../media/image6.png" Type="http://schemas.openxmlformats.org/officeDocument/2006/relationships/image" Id="rId3"/>
    <Relationship Target="../notesSlides/notesSlide39.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_rels/slide71.xml.rels><?xml version="1.0" encoding="UTF-8" standalone="yes"?>
<Relationships xmlns="http://schemas.openxmlformats.org/package/2006/relationships">
    <Relationship Target="../notesSlides/notesSlide40.xml" Type="http://schemas.openxmlformats.org/officeDocument/2006/relationships/notesSlide" Id="rId2"/>
    <Relationship Target="../slideLayouts/slideLayout2.xml" Type="http://schemas.openxmlformats.org/officeDocument/2006/relationships/slideLayout" Id="rId1"/>
</Relationships>

</file>

<file path=ppt/slides/_rels/slide72.xml.rels><?xml version="1.0" encoding="UTF-8" standalone="yes"?>
<Relationships xmlns="http://schemas.openxmlformats.org/package/2006/relationships">
    <Relationship TargetMode="External" Target="https://www.esfcr.cz/formulare-a-pokyny-ke-zprave-o-realizaci-projektu-zadosti-o-platbu-a-zadosti-o-zmenu-opz-plus/-/dokument/19489533" Type="http://schemas.openxmlformats.org/officeDocument/2006/relationships/hyperlink" Id="rId2"/>
    <Relationship Target="../slideLayouts/slideLayout2.xml" Type="http://schemas.openxmlformats.org/officeDocument/2006/relationships/slideLayout" Id="rId1"/>
</Relationships>

</file>

<file path=ppt/slides/_rels/slide73.xml.rels><?xml version="1.0" encoding="UTF-8" standalone="yes"?>
<Relationships xmlns="http://schemas.openxmlformats.org/package/2006/relationships">
    <Relationship Target="../slideLayouts/slideLayout3.xml" Type="http://schemas.openxmlformats.org/officeDocument/2006/relationships/slideLayout" Id="rId1"/>
</Relationships>

</file>

<file path=ppt/slides/_rels/slide74.xml.rels><?xml version="1.0" encoding="UTF-8" standalone="yes"?>
<Relationships xmlns="http://schemas.openxmlformats.org/package/2006/relationships">
    <Relationship Target="../media/hdphoto1.wdp" Type="http://schemas.microsoft.com/office/2007/relationships/hdphoto" Id="rId3"/>
    <Relationship Target="../media/image6.png" Type="http://schemas.openxmlformats.org/officeDocument/2006/relationships/image" Id="rId2"/>
    <Relationship Target="../slideLayouts/slideLayout3.xml" Type="http://schemas.openxmlformats.org/officeDocument/2006/relationships/slideLayout" Id="rId1"/>
    <Relationship Target="../media/image7.png" Type="http://schemas.openxmlformats.org/officeDocument/2006/relationships/image" Id="rId4"/>
</Relationships>

</file>

<file path=ppt/slides/_rels/slide7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6.xml.rels><?xml version="1.0" encoding="UTF-8" standalone="yes"?>
<Relationships xmlns="http://schemas.openxmlformats.org/package/2006/relationships">
    <Relationship Target="../notesSlides/notesSlide41.xml" Type="http://schemas.openxmlformats.org/officeDocument/2006/relationships/notesSlide" Id="rId2"/>
    <Relationship Target="../slideLayouts/slideLayout2.xml" Type="http://schemas.openxmlformats.org/officeDocument/2006/relationships/slideLayout" Id="rId1"/>
</Relationships>

</file>

<file path=ppt/slides/_rels/slide77.xml.rels><?xml version="1.0" encoding="UTF-8" standalone="yes"?>
<Relationships xmlns="http://schemas.openxmlformats.org/package/2006/relationships">
    <Relationship Target="../notesSlides/notesSlide42.xml" Type="http://schemas.openxmlformats.org/officeDocument/2006/relationships/notesSlide" Id="rId2"/>
    <Relationship Target="../slideLayouts/slideLayout2.xml" Type="http://schemas.openxmlformats.org/officeDocument/2006/relationships/slideLayout" Id="rId1"/>
</Relationships>

</file>

<file path=ppt/slides/_rels/slide78.xml.rels><?xml version="1.0" encoding="UTF-8" standalone="yes"?>
<Relationships xmlns="http://schemas.openxmlformats.org/package/2006/relationships">
    <Relationship Target="../media/image8.png" Type="http://schemas.openxmlformats.org/officeDocument/2006/relationships/image" Id="rId3"/>
    <Relationship Target="../notesSlides/notesSlide43.xml" Type="http://schemas.openxmlformats.org/officeDocument/2006/relationships/notesSlide" Id="rId2"/>
    <Relationship Target="../slideLayouts/slideLayout7.xml" Type="http://schemas.openxmlformats.org/officeDocument/2006/relationships/slideLayout" Id="rId1"/>
</Relationships>

</file>

<file path=ppt/slides/_rels/slide79.xml.rels><?xml version="1.0" encoding="UTF-8" standalone="yes"?>
<Relationships xmlns="http://schemas.openxmlformats.org/package/2006/relationships">
    <Relationship Target="../media/image9.png" Type="http://schemas.openxmlformats.org/officeDocument/2006/relationships/image" Id="rId3"/>
    <Relationship Target="../notesSlides/notesSlide44.xml" Type="http://schemas.openxmlformats.org/officeDocument/2006/relationships/notesSlide"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0.xml.rels><?xml version="1.0" encoding="UTF-8" standalone="yes"?>
<Relationships xmlns="http://schemas.openxmlformats.org/package/2006/relationships">
    <Relationship Target="../media/image10.png" Type="http://schemas.openxmlformats.org/officeDocument/2006/relationships/image" Id="rId3"/>
    <Relationship Target="../notesSlides/notesSlide45.xml" Type="http://schemas.openxmlformats.org/officeDocument/2006/relationships/notesSlide" Id="rId2"/>
    <Relationship Target="../slideLayouts/slideLayout7.xml" Type="http://schemas.openxmlformats.org/officeDocument/2006/relationships/slideLayout" Id="rId1"/>
</Relationships>

</file>

<file path=ppt/slides/_rels/slide81.xml.rels><?xml version="1.0" encoding="UTF-8" standalone="yes"?>
<Relationships xmlns="http://schemas.openxmlformats.org/package/2006/relationships">
    <Relationship Target="../notesSlides/notesSlide46.xml" Type="http://schemas.openxmlformats.org/officeDocument/2006/relationships/notesSlide" Id="rId2"/>
    <Relationship Target="../slideLayouts/slideLayout7.xml" Type="http://schemas.openxmlformats.org/officeDocument/2006/relationships/slideLayout" Id="rId1"/>
</Relationships>

</file>

<file path=ppt/slides/_rels/slide82.xml.rels><?xml version="1.0" encoding="UTF-8" standalone="yes"?>
<Relationships xmlns="http://schemas.openxmlformats.org/package/2006/relationships">
    <Relationship Target="../media/image11.png" Type="http://schemas.openxmlformats.org/officeDocument/2006/relationships/image" Id="rId2"/>
    <Relationship Target="../slideLayouts/slideLayout7.xml" Type="http://schemas.openxmlformats.org/officeDocument/2006/relationships/slideLayout" Id="rId1"/>
</Relationships>

</file>

<file path=ppt/slides/_rels/slide83.xml.rels><?xml version="1.0" encoding="UTF-8" standalone="yes"?>
<Relationships xmlns="http://schemas.openxmlformats.org/package/2006/relationships">
    <Relationship Target="../slideLayouts/slideLayout3.xml" Type="http://schemas.openxmlformats.org/officeDocument/2006/relationships/slideLayout" Id="rId1"/>
</Relationships>

</file>

<file path=ppt/slides/_rels/slide8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5.xml.rels><?xml version="1.0" encoding="UTF-8" standalone="yes"?>
<Relationships xmlns="http://schemas.openxmlformats.org/package/2006/relationships">
    <Relationship Target="../notesSlides/notesSlide47.xml" Type="http://schemas.openxmlformats.org/officeDocument/2006/relationships/notesSlide" Id="rId2"/>
    <Relationship Target="../slideLayouts/slideLayout5.xml" Type="http://schemas.openxmlformats.org/officeDocument/2006/relationships/slideLayout" Id="rId1"/>
</Relationships>

</file>

<file path=ppt/slides/_rels/slide86.xml.rels><?xml version="1.0" encoding="UTF-8" standalone="yes"?>
<Relationships xmlns="http://schemas.openxmlformats.org/package/2006/relationships">
    <Relationship Target="../slideLayouts/slideLayout5.xml" Type="http://schemas.openxmlformats.org/officeDocument/2006/relationships/slideLayout" Id="rId1"/>
</Relationships>

</file>

<file path=ppt/slides/_rels/slide87.xml.rels><?xml version="1.0" encoding="UTF-8" standalone="yes"?>
<Relationships xmlns="http://schemas.openxmlformats.org/package/2006/relationships">
    <Relationship Target="../slideLayouts/slideLayout5.xml" Type="http://schemas.openxmlformats.org/officeDocument/2006/relationships/slideLayout" Id="rId1"/>
</Relationships>

</file>

<file path=ppt/slides/_rels/slide8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0.xml.rels><?xml version="1.0" encoding="UTF-8" standalone="yes"?>
<Relationships xmlns="http://schemas.openxmlformats.org/package/2006/relationships">
    <Relationship Target="../slideLayouts/slideLayout9.xml" Type="http://schemas.openxmlformats.org/officeDocument/2006/relationships/slideLayout" Id="rId1"/>
</Relationships>

</file>

<file path=ppt/slides/_rels/slide91.xml.rels><?xml version="1.0" encoding="UTF-8" standalone="yes"?>
<Relationships xmlns="http://schemas.openxmlformats.org/package/2006/relationships">
    <Relationship Target="../notesSlides/notesSlide48.xml" Type="http://schemas.openxmlformats.org/officeDocument/2006/relationships/notesSlide" Id="rId2"/>
    <Relationship Target="../slideLayouts/slideLayout10.xml" Type="http://schemas.openxmlformats.org/officeDocument/2006/relationships/slideLayout" Id="rId1"/>
</Relationships>

</file>

<file path=ppt/slides/_rels/slide9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3.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9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5.xml.rels><?xml version="1.0" encoding="UTF-8" standalone="yes"?>
<Relationships xmlns="http://schemas.openxmlformats.org/package/2006/relationships">
    <Relationship Target="../notesSlides/notesSlide49.xml" Type="http://schemas.openxmlformats.org/officeDocument/2006/relationships/notesSlide" Id="rId2"/>
    <Relationship Target="../slideLayouts/slideLayout2.xml" Type="http://schemas.openxmlformats.org/officeDocument/2006/relationships/slideLayout" Id="rId1"/>
</Relationships>

</file>

<file path=ppt/slides/_rels/slide96.xml.rels><?xml version="1.0" encoding="UTF-8" standalone="yes"?>
<Relationships xmlns="http://schemas.openxmlformats.org/package/2006/relationships">
    <Relationship Target="../slideLayouts/slideLayout9.xml" Type="http://schemas.openxmlformats.org/officeDocument/2006/relationships/slideLayout" Id="rId1"/>
</Relationships>

</file>

<file path=ppt/slides/_rels/slide97.xml.rels><?xml version="1.0" encoding="UTF-8" standalone="yes"?>
<Relationships xmlns="http://schemas.openxmlformats.org/package/2006/relationships">
    <Relationship Target="../notesSlides/notesSlide50.xml" Type="http://schemas.openxmlformats.org/officeDocument/2006/relationships/notesSlide" Id="rId2"/>
    <Relationship Target="../slideLayouts/slideLayout2.xml" Type="http://schemas.openxmlformats.org/officeDocument/2006/relationships/slideLayout" Id="rId1"/>
</Relationships>

</file>

<file path=ppt/slides/_rels/slide98.xml.rels><?xml version="1.0" encoding="UTF-8" standalone="yes"?>
<Relationships xmlns="http://schemas.openxmlformats.org/package/2006/relationships">
    <Relationship Target="../diagrams/data4.xml" Type="http://schemas.openxmlformats.org/officeDocument/2006/relationships/diagramData" Id="rId3"/>
    <Relationship Target="../diagrams/drawing4.xml" Type="http://schemas.microsoft.com/office/2007/relationships/diagramDrawing" Id="rId7"/>
    <Relationship Target="../notesSlides/notesSlide51.xml" Type="http://schemas.openxmlformats.org/officeDocument/2006/relationships/notesSlide" Id="rId2"/>
    <Relationship Target="../slideLayouts/slideLayout2.xml" Type="http://schemas.openxmlformats.org/officeDocument/2006/relationships/slideLayout" Id="rId1"/>
    <Relationship Target="../diagrams/colors4.xml" Type="http://schemas.openxmlformats.org/officeDocument/2006/relationships/diagramColors" Id="rId6"/>
    <Relationship Target="../diagrams/quickStyle4.xml" Type="http://schemas.openxmlformats.org/officeDocument/2006/relationships/diagramQuickStyle" Id="rId5"/>
    <Relationship Target="../diagrams/layout4.xml" Type="http://schemas.openxmlformats.org/officeDocument/2006/relationships/diagramLayout" Id="rId4"/>
</Relationships>

</file>

<file path=ppt/slides/_rels/slide99.xml.rels><?xml version="1.0" encoding="UTF-8" standalone="yes"?>
<Relationships xmlns="http://schemas.openxmlformats.org/package/2006/relationships">
    <Relationship Target="../notesSlides/notesSlide52.xml" Type="http://schemas.openxmlformats.org/officeDocument/2006/relationships/notesSlide"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Seminář pro příjemce</a:t>
            </a:r>
            <a:br>
              <a:rPr lang="cs-CZ" dirty="false"/>
            </a:br>
            <a:r>
              <a:rPr lang="cs-CZ" b="false" dirty="false"/>
              <a:t>výzva č. 03_23_096</a:t>
            </a:r>
            <a:br>
              <a:rPr lang="cs-CZ" b="false" dirty="false"/>
            </a:br>
            <a:br>
              <a:rPr lang="cs-CZ" dirty="false"/>
            </a:br>
            <a:r>
              <a:rPr lang="cs-CZ" dirty="false">
                <a:solidFill>
                  <a:srgbClr val="FF0000"/>
                </a:solidFill>
              </a:rPr>
              <a:t>PLNÁ VERZE PREZENTACE</a:t>
            </a:r>
            <a:br>
              <a:rPr lang="cs-CZ" dirty="false"/>
            </a:br>
            <a:br>
              <a:rPr lang="cs-CZ" dirty="false"/>
            </a:br>
            <a:endParaRPr lang="cs-CZ" dirty="false"/>
          </a:p>
        </p:txBody>
      </p:sp>
      <p:sp>
        <p:nvSpPr>
          <p:cNvPr id="6" name="Zástupný symbol pro text 5"/>
          <p:cNvSpPr>
            <a:spLocks noGrp="true"/>
          </p:cNvSpPr>
          <p:nvPr>
            <p:ph type="body" sz="quarter" idx="13"/>
          </p:nvPr>
        </p:nvSpPr>
        <p:spPr>
          <a:xfrm>
            <a:off x="1512000" y="5337272"/>
            <a:ext cx="7272000" cy="540000"/>
          </a:xfrm>
        </p:spPr>
        <p:txBody>
          <a:bodyPr/>
          <a:lstStyle/>
          <a:p>
            <a:r>
              <a:rPr lang="cs-CZ" sz="2400" dirty="false"/>
              <a:t>Oddělení projektů sociálních inovací</a:t>
            </a:r>
          </a:p>
        </p:txBody>
      </p:sp>
      <p:pic>
        <p:nvPicPr>
          <p:cNvPr id="14" name="Zástupný symbol pro obrázek 13"/>
          <p:cNvPicPr>
            <a:picLocks noGrp="true" noChangeAspect="true"/>
          </p:cNvPicPr>
          <p:nvPr>
            <p:ph type="pic" sz="quarter" idx="15"/>
          </p:nvPr>
        </p:nvPicPr>
        <p:blipFill rotWithShape="true">
          <a:blip cstate="print" r:embed="rId2">
            <a:extLst>
              <a:ext uri="{28A0092B-C50C-407E-A947-70E740481C1C}">
                <a14:useLocalDpi xmlns:a14="http://schemas.microsoft.com/office/drawing/2010/main" val="0"/>
              </a:ext>
            </a:extLst>
          </a:blip>
          <a:srcRect/>
          <a:stretch/>
        </p:blipFill>
        <p:spPr/>
      </p:pic>
      <p:pic>
        <p:nvPicPr>
          <p:cNvPr id="9" name="Zástupný symbol pro obrázek 14"/>
          <p:cNvPicPr>
            <a:picLocks noGrp="true" noChangeAspect="true"/>
          </p:cNvPicPr>
          <p:nvPr>
            <p:ph type="pic" sz="quarter" idx="16"/>
          </p:nvPr>
        </p:nvPicPr>
        <p:blipFill rotWithShape="true">
          <a:blip cstate="print" r:embed="rId3">
            <a:extLst>
              <a:ext uri="{28A0092B-C50C-407E-A947-70E740481C1C}">
                <a14:useLocalDpi xmlns:a14="http://schemas.microsoft.com/office/drawing/2010/main" val="0"/>
              </a:ext>
            </a:extLst>
          </a:blip>
          <a:srcRect/>
          <a:stretch/>
        </p:blipFill>
        <p:spPr>
          <a:xfrm>
            <a:off x="846000" y="5373216"/>
            <a:ext cx="540000" cy="540000"/>
          </a:xfrm>
        </p:spPr>
      </p:pic>
      <p:sp>
        <p:nvSpPr>
          <p:cNvPr id="10" name="Zástupný symbol pro text 5"/>
          <p:cNvSpPr txBox="true">
            <a:spLocks/>
          </p:cNvSpPr>
          <p:nvPr/>
        </p:nvSpPr>
        <p:spPr>
          <a:xfrm>
            <a:off x="1620480" y="3140968"/>
            <a:ext cx="7272000"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dirty="false"/>
          </a:p>
        </p:txBody>
      </p:sp>
    </p:spTree>
    <p:extLst>
      <p:ext uri="{BB962C8B-B14F-4D97-AF65-F5344CB8AC3E}">
        <p14:creationId xmlns:p14="http://schemas.microsoft.com/office/powerpoint/2010/main" val="219725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Plán aktivit projektu II</a:t>
            </a:r>
          </a:p>
        </p:txBody>
      </p:sp>
      <p:sp>
        <p:nvSpPr>
          <p:cNvPr id="3" name="Zástupný symbol pro obsah 2"/>
          <p:cNvSpPr>
            <a:spLocks noGrp="true"/>
          </p:cNvSpPr>
          <p:nvPr>
            <p:ph idx="1"/>
          </p:nvPr>
        </p:nvSpPr>
        <p:spPr>
          <a:xfrm>
            <a:off x="540000" y="1484784"/>
            <a:ext cx="8064000" cy="4320000"/>
          </a:xfrm>
        </p:spPr>
        <p:txBody>
          <a:bodyPr/>
          <a:lstStyle/>
          <a:p>
            <a:r>
              <a:rPr lang="cs-CZ" dirty="false"/>
              <a:t>Plánované aktivity projektu zadává příjemce do IS ESF:</a:t>
            </a:r>
          </a:p>
          <a:p>
            <a:pPr lvl="1"/>
            <a:r>
              <a:rPr lang="pl-PL" sz="1800" dirty="false"/>
              <a:t>Uvádí se všechny akce realizované v projektu pro CS</a:t>
            </a:r>
            <a:r>
              <a:rPr lang="cs-CZ" sz="1800" dirty="false"/>
              <a:t>;</a:t>
            </a:r>
          </a:p>
          <a:p>
            <a:pPr lvl="1"/>
            <a:r>
              <a:rPr lang="cs-CZ" sz="1800" dirty="false"/>
              <a:t>Každou plánovanou akci nutno zadat a předložit ŘO nejpozději 15 kalendářních dnů před datem konání této aktivity;</a:t>
            </a:r>
          </a:p>
          <a:p>
            <a:pPr lvl="1"/>
            <a:r>
              <a:rPr lang="cs-CZ" sz="1800" dirty="false"/>
              <a:t>Do záznamu o plánované vzdělávací či jinak obdobně zaměřené akci se uvádí následující okruh údajů:</a:t>
            </a:r>
          </a:p>
          <a:p>
            <a:pPr lvl="2">
              <a:lnSpc>
                <a:spcPct val="100000"/>
              </a:lnSpc>
            </a:pPr>
            <a:r>
              <a:rPr lang="cs-CZ" sz="1600" dirty="false"/>
              <a:t>Datum realizace akce a název akce</a:t>
            </a:r>
          </a:p>
          <a:p>
            <a:pPr lvl="2">
              <a:lnSpc>
                <a:spcPct val="100000"/>
              </a:lnSpc>
            </a:pPr>
            <a:r>
              <a:rPr lang="cs-CZ" sz="1600" dirty="false"/>
              <a:t>Místo konání akce (až do úrovně označení místnosti);</a:t>
            </a:r>
          </a:p>
          <a:p>
            <a:pPr lvl="2">
              <a:lnSpc>
                <a:spcPct val="100000"/>
              </a:lnSpc>
            </a:pPr>
            <a:r>
              <a:rPr lang="cs-CZ" sz="1600" dirty="false"/>
              <a:t>Čas zahájení a ukončení akce, plánovaný čas pro přestávky (přerušení akce) v délce více než 15 minut;</a:t>
            </a:r>
          </a:p>
          <a:p>
            <a:pPr lvl="2">
              <a:lnSpc>
                <a:spcPct val="100000"/>
              </a:lnSpc>
            </a:pPr>
            <a:r>
              <a:rPr lang="cs-CZ" sz="1600" dirty="false"/>
              <a:t>Krátký popis obsahu akce;</a:t>
            </a:r>
          </a:p>
          <a:p>
            <a:pPr lvl="2">
              <a:lnSpc>
                <a:spcPct val="100000"/>
              </a:lnSpc>
            </a:pPr>
            <a:r>
              <a:rPr lang="cs-CZ" sz="1600" dirty="false"/>
              <a:t>Realizátor akce; </a:t>
            </a:r>
          </a:p>
          <a:p>
            <a:pPr lvl="2">
              <a:lnSpc>
                <a:spcPct val="100000"/>
              </a:lnSpc>
            </a:pPr>
            <a:r>
              <a:rPr lang="cs-CZ" sz="1600" dirty="false"/>
              <a:t>Charakter vzdělávací akce (individuální /skupinová/pouze pro CS nebo i pro další osoby)</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a:t>
            </a:fld>
            <a:endParaRPr lang="cs-CZ" dirty="false"/>
          </a:p>
        </p:txBody>
      </p:sp>
    </p:spTree>
    <p:extLst>
      <p:ext uri="{BB962C8B-B14F-4D97-AF65-F5344CB8AC3E}">
        <p14:creationId xmlns:p14="http://schemas.microsoft.com/office/powerpoint/2010/main" val="16638509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 indikátory </a:t>
            </a:r>
          </a:p>
        </p:txBody>
      </p:sp>
      <p:sp>
        <p:nvSpPr>
          <p:cNvPr id="3" name="Zástupný symbol pro obsah 2"/>
          <p:cNvSpPr>
            <a:spLocks noGrp="true"/>
          </p:cNvSpPr>
          <p:nvPr>
            <p:ph idx="1"/>
          </p:nvPr>
        </p:nvSpPr>
        <p:spPr>
          <a:xfrm>
            <a:off x="539776" y="1609801"/>
            <a:ext cx="8064448" cy="5112568"/>
          </a:xfrm>
        </p:spPr>
        <p:txBody>
          <a:bodyPr/>
          <a:lstStyle/>
          <a:p>
            <a:pPr marL="0" indent="0">
              <a:buNone/>
            </a:pPr>
            <a:r>
              <a:rPr lang="cs-CZ" sz="2800" b="true" dirty="false"/>
              <a:t>Indikátory editovatelné příjemcem v IS KP 21+</a:t>
            </a:r>
          </a:p>
          <a:p>
            <a:pPr marL="0" indent="0">
              <a:buNone/>
            </a:pPr>
            <a:r>
              <a:rPr lang="cs-CZ" dirty="false"/>
              <a:t>Indikátory, které se netýkají účastníků projektu</a:t>
            </a:r>
          </a:p>
          <a:p>
            <a:pPr marL="0" indent="0">
              <a:buNone/>
            </a:pPr>
            <a:r>
              <a:rPr lang="cs-CZ" dirty="false"/>
              <a:t>Nejprve je nutno označit konkrétní indikátor a poté kliknout na tlačítko </a:t>
            </a:r>
            <a:r>
              <a:rPr lang="cs-CZ" b="true" dirty="false"/>
              <a:t>Vykázat změnu/přírůstek</a:t>
            </a:r>
          </a:p>
          <a:p>
            <a:pPr lvl="0"/>
            <a:r>
              <a:rPr lang="cs-CZ" dirty="false"/>
              <a:t>PŘÍRŮSTKOVÁ HODNOTA – tj. o kolik narostla dosažená hodnota (za projekt) v daném období</a:t>
            </a:r>
          </a:p>
          <a:p>
            <a:pPr lvl="0"/>
            <a:r>
              <a:rPr lang="cs-CZ" dirty="false"/>
              <a:t>DATUM PŘÍRŮSTKOVÉ HODNOTY</a:t>
            </a:r>
          </a:p>
          <a:p>
            <a:pPr lvl="0"/>
            <a:r>
              <a:rPr lang="cs-CZ" dirty="false"/>
              <a:t>KOMENTÁŘ – uveďte podrobnosti k vykazovanému přírůstku v dosažené hodnotě indikátoru ve sledovaném období</a:t>
            </a:r>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100</a:t>
            </a:fld>
            <a:endParaRPr lang="cs-CZ" dirty="false"/>
          </a:p>
        </p:txBody>
      </p:sp>
    </p:spTree>
    <p:extLst>
      <p:ext uri="{BB962C8B-B14F-4D97-AF65-F5344CB8AC3E}">
        <p14:creationId xmlns:p14="http://schemas.microsoft.com/office/powerpoint/2010/main" val="24663451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 indikátory</a:t>
            </a:r>
          </a:p>
        </p:txBody>
      </p:sp>
      <p:sp>
        <p:nvSpPr>
          <p:cNvPr id="3" name="Zástupný symbol pro obsah 2"/>
          <p:cNvSpPr>
            <a:spLocks noGrp="true"/>
          </p:cNvSpPr>
          <p:nvPr>
            <p:ph idx="1"/>
          </p:nvPr>
        </p:nvSpPr>
        <p:spPr>
          <a:xfrm>
            <a:off x="539776" y="1583432"/>
            <a:ext cx="8064448" cy="5112568"/>
          </a:xfrm>
        </p:spPr>
        <p:txBody>
          <a:bodyPr/>
          <a:lstStyle/>
          <a:p>
            <a:pPr marL="0" indent="0">
              <a:buNone/>
            </a:pPr>
            <a:r>
              <a:rPr lang="cs-CZ" sz="2800" b="true" dirty="false"/>
              <a:t>Indikátory sledované v IS ESF 2021+ </a:t>
            </a:r>
          </a:p>
          <a:p>
            <a:pPr marL="0" indent="0">
              <a:buNone/>
            </a:pPr>
            <a:r>
              <a:rPr lang="cs-CZ" dirty="false"/>
              <a:t>Indikátory, které se týkají účastníků projektu</a:t>
            </a:r>
          </a:p>
          <a:p>
            <a:pPr marL="0" indent="0">
              <a:buNone/>
            </a:pPr>
            <a:r>
              <a:rPr lang="cs-CZ" dirty="false"/>
              <a:t>Podmínka: nutné mít vyplněné příslušné údaje v systému IS ESF 2021+ </a:t>
            </a:r>
          </a:p>
          <a:p>
            <a:pPr marL="0" indent="0">
              <a:buNone/>
            </a:pPr>
            <a:r>
              <a:rPr lang="cs-CZ" dirty="false"/>
              <a:t>Poté kliknout na tlačítko </a:t>
            </a:r>
            <a:r>
              <a:rPr lang="cs-CZ" b="true" dirty="false"/>
              <a:t>Načíst hodnoty z IS ESF</a:t>
            </a:r>
          </a:p>
          <a:p>
            <a:pPr lvl="0"/>
            <a:r>
              <a:rPr lang="cs-CZ" dirty="false"/>
              <a:t>Dojde k automatickému dotažení hodnot do IS KP 21+</a:t>
            </a:r>
          </a:p>
          <a:p>
            <a:pPr lvl="0"/>
            <a:r>
              <a:rPr lang="cs-CZ" dirty="false"/>
              <a:t>Bude k dispozici současně při spuštění IS ESF 2021+</a:t>
            </a:r>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101</a:t>
            </a:fld>
            <a:endParaRPr lang="cs-CZ" dirty="false"/>
          </a:p>
        </p:txBody>
      </p:sp>
    </p:spTree>
    <p:extLst>
      <p:ext uri="{BB962C8B-B14F-4D97-AF65-F5344CB8AC3E}">
        <p14:creationId xmlns:p14="http://schemas.microsoft.com/office/powerpoint/2010/main" val="7134901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2021+</a:t>
            </a:r>
          </a:p>
        </p:txBody>
      </p:sp>
      <p:sp>
        <p:nvSpPr>
          <p:cNvPr id="3" name="Zástupný symbol pro obsah 2"/>
          <p:cNvSpPr>
            <a:spLocks noGrp="true"/>
          </p:cNvSpPr>
          <p:nvPr>
            <p:ph idx="1"/>
          </p:nvPr>
        </p:nvSpPr>
        <p:spPr>
          <a:xfrm>
            <a:off x="540000" y="1628800"/>
            <a:ext cx="8064000" cy="4635216"/>
          </a:xfrm>
        </p:spPr>
        <p:txBody>
          <a:bodyPr/>
          <a:lstStyle/>
          <a:p>
            <a:pPr marL="0" indent="0">
              <a:buNone/>
            </a:pPr>
            <a:r>
              <a:rPr lang="cs-CZ" sz="2800" b="true" dirty="false"/>
              <a:t>Provoz a systémové požadavky</a:t>
            </a:r>
          </a:p>
          <a:p>
            <a:pPr marL="0" indent="0">
              <a:buNone/>
            </a:pPr>
            <a:r>
              <a:rPr lang="cs-CZ" dirty="false"/>
              <a:t>Přístup on-line přes portál ESF </a:t>
            </a:r>
            <a:r>
              <a:rPr lang="cs-CZ" u="sng" dirty="false">
                <a:hlinkClick r:id="rId3"/>
              </a:rPr>
              <a:t>https://www.esfcr.cz/</a:t>
            </a:r>
            <a:endParaRPr lang="cs-CZ" u="sng" dirty="false"/>
          </a:p>
          <a:p>
            <a:r>
              <a:rPr lang="cs-CZ" dirty="false"/>
              <a:t>Bezproblémové fungování aplikace v prohlížečích Internet Explorer od verze 10 a novější, Google Chrome, </a:t>
            </a:r>
            <a:r>
              <a:rPr lang="cs-CZ" dirty="false" err="true"/>
              <a:t>Mozilla</a:t>
            </a:r>
            <a:r>
              <a:rPr lang="cs-CZ" dirty="false"/>
              <a:t> </a:t>
            </a:r>
            <a:r>
              <a:rPr lang="cs-CZ" dirty="false" err="true"/>
              <a:t>Firefox</a:t>
            </a:r>
            <a:r>
              <a:rPr lang="cs-CZ" dirty="false"/>
              <a:t> a Safari, a to vždy v aktuální verzi nebo nejbližší předchozí verzi.</a:t>
            </a:r>
          </a:p>
          <a:p>
            <a:r>
              <a:rPr lang="cs-CZ" dirty="false"/>
              <a:t>Žádné speciální hardwarové požadavky pro uživatele stanoveny nejsou.</a:t>
            </a:r>
          </a:p>
          <a:p>
            <a:r>
              <a:rPr lang="cs-CZ" dirty="false"/>
              <a:t>Návod na: </a:t>
            </a:r>
            <a:r>
              <a:rPr lang="cs-CZ" dirty="false">
                <a:solidFill>
                  <a:srgbClr val="FF0000"/>
                </a:solidFill>
              </a:rPr>
              <a:t>TBA pro OPZ+, </a:t>
            </a:r>
            <a:r>
              <a:rPr lang="cs-CZ" dirty="false"/>
              <a:t>pro OPZ: </a:t>
            </a:r>
            <a:r>
              <a:rPr lang="cs-CZ" dirty="false">
                <a:hlinkClick r:id="rId4"/>
              </a:rPr>
              <a:t>https://www.esfcr.cz/monitorovani-podporenych-osob-opz/-/dokument/798928</a:t>
            </a:r>
            <a:r>
              <a:rPr lang="cs-CZ" dirty="false"/>
              <a:t> </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102</a:t>
            </a:fld>
            <a:endParaRPr lang="cs-CZ" dirty="false"/>
          </a:p>
        </p:txBody>
      </p:sp>
    </p:spTree>
    <p:extLst>
      <p:ext uri="{BB962C8B-B14F-4D97-AF65-F5344CB8AC3E}">
        <p14:creationId xmlns:p14="http://schemas.microsoft.com/office/powerpoint/2010/main" val="35191907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2021+</a:t>
            </a:r>
          </a:p>
        </p:txBody>
      </p:sp>
      <p:sp>
        <p:nvSpPr>
          <p:cNvPr id="3" name="Zástupný symbol pro obsah 2"/>
          <p:cNvSpPr>
            <a:spLocks noGrp="true"/>
          </p:cNvSpPr>
          <p:nvPr>
            <p:ph idx="1"/>
          </p:nvPr>
        </p:nvSpPr>
        <p:spPr>
          <a:xfrm>
            <a:off x="467544" y="1556792"/>
            <a:ext cx="8064000" cy="4851240"/>
          </a:xfrm>
        </p:spPr>
        <p:txBody>
          <a:bodyPr/>
          <a:lstStyle/>
          <a:p>
            <a:pPr marL="0" indent="0">
              <a:buNone/>
            </a:pPr>
            <a:r>
              <a:rPr lang="cs-CZ" sz="2800" b="true" dirty="false"/>
              <a:t>Registrace </a:t>
            </a:r>
          </a:p>
          <a:p>
            <a:pPr marL="0" indent="0">
              <a:buNone/>
            </a:pPr>
            <a:r>
              <a:rPr lang="cs-CZ" dirty="false"/>
              <a:t>Podmínka: každý uživatel musí být v systému registrován</a:t>
            </a:r>
          </a:p>
          <a:p>
            <a:pPr marL="0" indent="0">
              <a:buNone/>
            </a:pPr>
            <a:r>
              <a:rPr lang="cs-CZ" b="true" dirty="false"/>
              <a:t>Zjednodušená registrace do IS ESF 2021+</a:t>
            </a:r>
          </a:p>
          <a:p>
            <a:r>
              <a:rPr lang="cs-CZ" dirty="false"/>
              <a:t>pro kontaktní osoby uvedené v IS KP 21+ systém automaticky založí uživatelský účet</a:t>
            </a:r>
          </a:p>
          <a:p>
            <a:r>
              <a:rPr lang="cs-CZ" dirty="false"/>
              <a:t>emailem informuje osobu o uživatelském jménu a jednorázovém heslu pro přihlášení</a:t>
            </a:r>
          </a:p>
          <a:p>
            <a:r>
              <a:rPr lang="cs-CZ" dirty="false"/>
              <a:t>aktivační kód zaslán do datové schránky příjemce</a:t>
            </a:r>
          </a:p>
          <a:p>
            <a:pPr lvl="1"/>
            <a:r>
              <a:rPr lang="cs-CZ" dirty="false">
                <a:solidFill>
                  <a:srgbClr val="FF0000"/>
                </a:solidFill>
              </a:rPr>
              <a:t>Platnost kódu 20 kalendářních dní! </a:t>
            </a:r>
            <a:endParaRPr lang="cs-CZ" dirty="false"/>
          </a:p>
          <a:p>
            <a:pPr marL="0" indent="0">
              <a:buNone/>
            </a:pPr>
            <a:r>
              <a:rPr lang="cs-CZ" b="true" dirty="false"/>
              <a:t>Standardní registrace přes portál ESFCR - </a:t>
            </a:r>
            <a:r>
              <a:rPr lang="cs-CZ" dirty="false"/>
              <a:t>Hlavní kontaktní osoba spravuje přístupy ostatním uživatelům</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103</a:t>
            </a:fld>
            <a:endParaRPr lang="cs-CZ" dirty="false"/>
          </a:p>
        </p:txBody>
      </p:sp>
    </p:spTree>
    <p:extLst>
      <p:ext uri="{BB962C8B-B14F-4D97-AF65-F5344CB8AC3E}">
        <p14:creationId xmlns:p14="http://schemas.microsoft.com/office/powerpoint/2010/main" val="34719734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2021+</a:t>
            </a:r>
          </a:p>
        </p:txBody>
      </p:sp>
      <p:sp>
        <p:nvSpPr>
          <p:cNvPr id="3" name="Zástupný symbol pro obsah 2"/>
          <p:cNvSpPr>
            <a:spLocks noGrp="true"/>
          </p:cNvSpPr>
          <p:nvPr>
            <p:ph idx="1"/>
          </p:nvPr>
        </p:nvSpPr>
        <p:spPr>
          <a:xfrm>
            <a:off x="540000" y="1556792"/>
            <a:ext cx="8064000" cy="4635216"/>
          </a:xfrm>
        </p:spPr>
        <p:txBody>
          <a:bodyPr/>
          <a:lstStyle/>
          <a:p>
            <a:pPr marL="0" lvl="1" indent="0">
              <a:lnSpc>
                <a:spcPts val="2880"/>
              </a:lnSpc>
              <a:spcBef>
                <a:spcPts val="600"/>
              </a:spcBef>
              <a:spcAft>
                <a:spcPts val="600"/>
              </a:spcAft>
              <a:buSzPct val="100000"/>
              <a:buNone/>
            </a:pPr>
            <a:r>
              <a:rPr lang="cs-CZ" sz="2400" b="true" dirty="false"/>
              <a:t>Záznam vedený pro každého účastníka</a:t>
            </a: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a:t>Rozsah sledovaných údajů (viz Obecná pravidla pro žadatele a příjemce a </a:t>
            </a:r>
            <a:r>
              <a:rPr lang="cs-CZ" sz="2400" dirty="false">
                <a:hlinkClick r:id="rId3"/>
              </a:rPr>
              <a:t>https://www.esfcr.cz/</a:t>
            </a:r>
            <a:r>
              <a:rPr lang="cs-CZ" sz="2400" dirty="false" err="true">
                <a:hlinkClick r:id="rId3"/>
              </a:rPr>
              <a:t>monitorovani</a:t>
            </a:r>
            <a:r>
              <a:rPr lang="cs-CZ" sz="2400" dirty="false">
                <a:hlinkClick r:id="rId3"/>
              </a:rPr>
              <a:t>-</a:t>
            </a:r>
            <a:r>
              <a:rPr lang="cs-CZ" sz="2400" dirty="false" err="true">
                <a:hlinkClick r:id="rId3"/>
              </a:rPr>
              <a:t>podporenych</a:t>
            </a:r>
            <a:r>
              <a:rPr lang="cs-CZ" sz="2400" dirty="false">
                <a:hlinkClick r:id="rId3"/>
              </a:rPr>
              <a:t>-osob-</a:t>
            </a:r>
            <a:r>
              <a:rPr lang="cs-CZ" sz="2400" dirty="false" err="true">
                <a:hlinkClick r:id="rId3"/>
              </a:rPr>
              <a:t>opz</a:t>
            </a:r>
            <a:r>
              <a:rPr lang="cs-CZ" sz="2400" dirty="false">
                <a:hlinkClick r:id="rId3"/>
              </a:rPr>
              <a:t>-plus/-/dokument/18069669</a:t>
            </a:r>
            <a:r>
              <a:rPr lang="cs-CZ" sz="2400" dirty="false"/>
              <a:t>)</a:t>
            </a:r>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a:t>Evidence poskytnutých podpor (typ podpory a rozsah podpory - k dispozici výběr z číselníku - zveřejněn na webu OPZ+)</a:t>
            </a:r>
          </a:p>
          <a:p>
            <a:pPr marL="0" lvl="1" indent="0">
              <a:lnSpc>
                <a:spcPts val="2880"/>
              </a:lnSpc>
              <a:spcBef>
                <a:spcPts val="600"/>
              </a:spcBef>
              <a:spcAft>
                <a:spcPts val="600"/>
              </a:spcAft>
              <a:buSzPct val="100000"/>
              <a:buNone/>
            </a:pPr>
            <a:r>
              <a:rPr lang="cs-CZ" sz="2400" dirty="false"/>
              <a:t>IS automaticky hlídá u jednotlivých osob limit bagatelní podpory</a:t>
            </a:r>
          </a:p>
          <a:p>
            <a:pPr marL="0" lvl="1" indent="0">
              <a:lnSpc>
                <a:spcPts val="2880"/>
              </a:lnSpc>
              <a:spcBef>
                <a:spcPts val="600"/>
              </a:spcBef>
              <a:spcAft>
                <a:spcPts val="600"/>
              </a:spcAft>
              <a:buSzPct val="100000"/>
              <a:buNone/>
            </a:pPr>
            <a:r>
              <a:rPr lang="cs-CZ" sz="2400" dirty="false"/>
              <a:t>IS z vyplněných údajů generuje hodnoty pro všechny indikátory týkající se účastníků a přenáší hodnoty do IS KP21+</a:t>
            </a:r>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104</a:t>
            </a:fld>
            <a:endParaRPr lang="cs-CZ" dirty="false"/>
          </a:p>
        </p:txBody>
      </p:sp>
    </p:spTree>
    <p:extLst>
      <p:ext uri="{BB962C8B-B14F-4D97-AF65-F5344CB8AC3E}">
        <p14:creationId xmlns:p14="http://schemas.microsoft.com/office/powerpoint/2010/main" val="33388638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2021+</a:t>
            </a:r>
          </a:p>
        </p:txBody>
      </p:sp>
      <p:sp>
        <p:nvSpPr>
          <p:cNvPr id="3" name="Zástupný symbol pro obsah 2"/>
          <p:cNvSpPr>
            <a:spLocks noGrp="true"/>
          </p:cNvSpPr>
          <p:nvPr>
            <p:ph idx="1"/>
          </p:nvPr>
        </p:nvSpPr>
        <p:spPr>
          <a:xfrm>
            <a:off x="540000" y="1552400"/>
            <a:ext cx="8064000" cy="4491200"/>
          </a:xfrm>
        </p:spPr>
        <p:txBody>
          <a:bodyPr/>
          <a:lstStyle/>
          <a:p>
            <a:pPr marL="0" indent="0">
              <a:buNone/>
            </a:pPr>
            <a:r>
              <a:rPr lang="cs-CZ" sz="2800" b="true" dirty="false"/>
              <a:t>Způsob zápisu údajů o podpořené osobě</a:t>
            </a:r>
          </a:p>
          <a:p>
            <a:r>
              <a:rPr lang="cs-CZ" dirty="false"/>
              <a:t>Příjemce zakládá každou podpořenou osobu jednotlivě a údaje o ní edituje </a:t>
            </a:r>
            <a:r>
              <a:rPr lang="cs-CZ" dirty="false">
                <a:solidFill>
                  <a:srgbClr val="FF0000"/>
                </a:solidFill>
              </a:rPr>
              <a:t>(+ vést monitorovací list, vzor na webu)</a:t>
            </a:r>
          </a:p>
          <a:p>
            <a:r>
              <a:rPr lang="cs-CZ" dirty="false"/>
              <a:t>Příjemce hromadně importuje údaje vyplněné ve stažené šabloně (formát </a:t>
            </a:r>
            <a:r>
              <a:rPr lang="cs-CZ" dirty="false" err="true"/>
              <a:t>csv</a:t>
            </a:r>
            <a:r>
              <a:rPr lang="cs-CZ" dirty="false"/>
              <a:t>) a dále edituje informace o čerpané podpoře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105</a:t>
            </a:fld>
            <a:endParaRPr lang="cs-CZ" dirty="false"/>
          </a:p>
        </p:txBody>
      </p:sp>
    </p:spTree>
    <p:extLst>
      <p:ext uri="{BB962C8B-B14F-4D97-AF65-F5344CB8AC3E}">
        <p14:creationId xmlns:p14="http://schemas.microsoft.com/office/powerpoint/2010/main" val="32446413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2021+</a:t>
            </a:r>
          </a:p>
        </p:txBody>
      </p:sp>
      <p:sp>
        <p:nvSpPr>
          <p:cNvPr id="3" name="Zástupný symbol pro obsah 2"/>
          <p:cNvSpPr>
            <a:spLocks noGrp="true"/>
          </p:cNvSpPr>
          <p:nvPr>
            <p:ph idx="1"/>
          </p:nvPr>
        </p:nvSpPr>
        <p:spPr>
          <a:xfrm>
            <a:off x="540000" y="1628800"/>
            <a:ext cx="8064000" cy="4779232"/>
          </a:xfrm>
        </p:spPr>
        <p:txBody>
          <a:bodyPr/>
          <a:lstStyle/>
          <a:p>
            <a:pPr marL="0" indent="0">
              <a:buNone/>
            </a:pPr>
            <a:r>
              <a:rPr lang="cs-CZ" sz="2800" b="true" dirty="false"/>
              <a:t>Výpočet indikátorů </a:t>
            </a:r>
          </a:p>
          <a:p>
            <a:r>
              <a:rPr lang="cs-CZ" dirty="false"/>
              <a:t>za účelem zpracování zprávy o realizaci</a:t>
            </a:r>
          </a:p>
          <a:p>
            <a:r>
              <a:rPr lang="cs-CZ" dirty="false"/>
              <a:t>ad hoc k určitému datu</a:t>
            </a:r>
          </a:p>
          <a:p>
            <a:pPr marL="0" indent="0">
              <a:buNone/>
            </a:pPr>
            <a:r>
              <a:rPr lang="cs-CZ" dirty="false"/>
              <a:t>Před spuštěním výpočtu je třeba zkontrolovat, zda:</a:t>
            </a:r>
          </a:p>
          <a:p>
            <a:r>
              <a:rPr lang="cs-CZ" dirty="false"/>
              <a:t>jsou vyplněny údaje o podpořených osobách za sledované období</a:t>
            </a:r>
          </a:p>
          <a:p>
            <a:r>
              <a:rPr lang="cs-CZ" dirty="false"/>
              <a:t>je schválen seznam podpořených osob</a:t>
            </a:r>
          </a:p>
          <a:p>
            <a:pPr marL="0" indent="0">
              <a:buNone/>
            </a:pPr>
            <a:r>
              <a:rPr lang="cs-CZ" dirty="false"/>
              <a:t>Indikátory se vypočítávají pro osoby, které jsou uvedeny ve schváleném seznamu podpořených osob. Příjemce tím systému sděluje, že údaje může použít pro výpočet.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106</a:t>
            </a:fld>
            <a:endParaRPr lang="cs-CZ" dirty="false"/>
          </a:p>
        </p:txBody>
      </p:sp>
    </p:spTree>
    <p:extLst>
      <p:ext uri="{BB962C8B-B14F-4D97-AF65-F5344CB8AC3E}">
        <p14:creationId xmlns:p14="http://schemas.microsoft.com/office/powerpoint/2010/main" val="24382752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2021+</a:t>
            </a:r>
          </a:p>
        </p:txBody>
      </p:sp>
      <p:sp>
        <p:nvSpPr>
          <p:cNvPr id="3" name="Zástupný symbol pro obsah 2"/>
          <p:cNvSpPr>
            <a:spLocks noGrp="true"/>
          </p:cNvSpPr>
          <p:nvPr>
            <p:ph idx="1"/>
          </p:nvPr>
        </p:nvSpPr>
        <p:spPr/>
        <p:txBody>
          <a:bodyPr/>
          <a:lstStyle/>
          <a:p>
            <a:r>
              <a:rPr lang="cs-CZ" dirty="false"/>
              <a:t>Jakmile je zpráva o realizaci projektu předložena ŘO ke kontrole, IS ESF2021+ automaticky zamkne možnost schvalovat seznam podpořených osob a otevře ji znovu až při případném vrácení zprávy o realizaci projektu k opravě nebo po jejím schválení. </a:t>
            </a:r>
          </a:p>
          <a:p>
            <a:r>
              <a:rPr lang="cs-CZ" dirty="false"/>
              <a:t>Po schválení zprávy o realizaci projektu se do systému zapíše datum schválení a uloží schválené hodnoty indikátorů. Příjemce může dále editovat údaje o podpořených osobách pro následující zprávu o realizaci projektu.</a:t>
            </a:r>
          </a:p>
          <a:p>
            <a:pPr lvl="1"/>
            <a:r>
              <a:rPr lang="cs-CZ" dirty="false">
                <a:solidFill>
                  <a:srgbClr val="FF0000"/>
                </a:solidFill>
              </a:rPr>
              <a:t>POZOR: </a:t>
            </a:r>
            <a:r>
              <a:rPr lang="cs-CZ" dirty="false"/>
              <a:t>nejsou možné zpětné úpravy, za vykázané období</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107</a:t>
            </a:fld>
            <a:endParaRPr lang="cs-CZ" dirty="false"/>
          </a:p>
        </p:txBody>
      </p:sp>
    </p:spTree>
    <p:extLst>
      <p:ext uri="{BB962C8B-B14F-4D97-AF65-F5344CB8AC3E}">
        <p14:creationId xmlns:p14="http://schemas.microsoft.com/office/powerpoint/2010/main" val="3828042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PUBLICITA v OPZ+</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840202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POVINNOSTI PŘÍJEMCŮ</a:t>
            </a:r>
          </a:p>
        </p:txBody>
      </p:sp>
      <p:sp>
        <p:nvSpPr>
          <p:cNvPr id="3" name="Zástupný symbol pro obsah 2"/>
          <p:cNvSpPr>
            <a:spLocks noGrp="true"/>
          </p:cNvSpPr>
          <p:nvPr>
            <p:ph idx="1"/>
          </p:nvPr>
        </p:nvSpPr>
        <p:spPr/>
        <p:txBody>
          <a:bodyPr/>
          <a:lstStyle/>
          <a:p>
            <a:r>
              <a:rPr lang="cs-CZ" b="true" dirty="false"/>
              <a:t>Vložit na web příjemce a sociální síť (je-li využívána) informace o projektu </a:t>
            </a:r>
            <a:r>
              <a:rPr lang="cs-CZ" dirty="false"/>
              <a:t>včetně informace o poskytnutí finanční podpory EU – logo musí být barevné a viditelné bez nutnosti rolovat dolů</a:t>
            </a:r>
          </a:p>
          <a:p>
            <a:r>
              <a:rPr lang="cs-CZ" b="true" dirty="false"/>
              <a:t>Spravovat prezentaci o projektu </a:t>
            </a:r>
            <a:r>
              <a:rPr lang="cs-CZ" dirty="false"/>
              <a:t>na </a:t>
            </a:r>
            <a:r>
              <a:rPr lang="cs-CZ" dirty="false">
                <a:hlinkClick r:id="rId3"/>
              </a:rPr>
              <a:t>www.esfcr.cz</a:t>
            </a:r>
            <a:r>
              <a:rPr lang="cs-CZ" dirty="false"/>
              <a:t> </a:t>
            </a:r>
          </a:p>
          <a:p>
            <a:r>
              <a:rPr lang="cs-CZ" b="true" dirty="false"/>
              <a:t>Vyvěšení povinného plakátu</a:t>
            </a:r>
          </a:p>
          <a:p>
            <a:endParaRPr lang="cs-CZ" dirty="false"/>
          </a:p>
          <a:p>
            <a:r>
              <a:rPr lang="cs-CZ" dirty="false"/>
              <a:t>Informovat partnery a účastníky projektu o financování  z ESF/OPZ+ (vizuální identita, příp. ústní informace)</a:t>
            </a:r>
          </a:p>
          <a:p>
            <a:r>
              <a:rPr lang="cs-CZ" dirty="false"/>
              <a:t>Součinnost při realizaci komunikačních aktivit ŘO</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109</a:t>
            </a:fld>
            <a:endParaRPr lang="cs-CZ" dirty="false"/>
          </a:p>
        </p:txBody>
      </p:sp>
    </p:spTree>
    <p:extLst>
      <p:ext uri="{BB962C8B-B14F-4D97-AF65-F5344CB8AC3E}">
        <p14:creationId xmlns:p14="http://schemas.microsoft.com/office/powerpoint/2010/main" val="401599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0AF2C2BD-9E9E-4094-90CF-B26AB0978CBC}"/>
              </a:ext>
            </a:extLst>
          </p:cNvPr>
          <p:cNvSpPr>
            <a:spLocks noGrp="true"/>
          </p:cNvSpPr>
          <p:nvPr>
            <p:ph type="title"/>
          </p:nvPr>
        </p:nvSpPr>
        <p:spPr>
          <a:xfrm>
            <a:off x="360000" y="0"/>
            <a:ext cx="8424000" cy="1080000"/>
          </a:xfrm>
        </p:spPr>
        <p:txBody>
          <a:bodyPr/>
          <a:lstStyle/>
          <a:p>
            <a:r>
              <a:rPr lang="cs-CZ" dirty="false"/>
              <a:t>Plán aktivit projektu III</a:t>
            </a:r>
            <a:endParaRPr lang="en-US" dirty="false"/>
          </a:p>
        </p:txBody>
      </p:sp>
      <p:sp>
        <p:nvSpPr>
          <p:cNvPr id="20" name="Text Placeholder 3">
            <a:extLst>
              <a:ext uri="{FF2B5EF4-FFF2-40B4-BE49-F238E27FC236}">
                <a16:creationId xmlns:a16="http://schemas.microsoft.com/office/drawing/2014/main" id="{4F7EB3A8-9444-BF26-E555-22AA88202589}"/>
              </a:ext>
            </a:extLst>
          </p:cNvPr>
          <p:cNvSpPr>
            <a:spLocks noGrp="true"/>
          </p:cNvSpPr>
          <p:nvPr>
            <p:ph type="body" sz="quarter" idx="11"/>
          </p:nvPr>
        </p:nvSpPr>
        <p:spPr>
          <a:xfrm>
            <a:off x="540000" y="1440000"/>
            <a:ext cx="8064000" cy="360000"/>
          </a:xfrm>
        </p:spPr>
        <p:txBody>
          <a:bodyPr/>
          <a:lstStyle/>
          <a:p>
            <a:pPr marL="432000" indent="-432000">
              <a:buFont typeface="Wingdings" panose="05000000000000000000" pitchFamily="2" charset="2"/>
              <a:buChar char=""/>
            </a:pPr>
            <a:r>
              <a:rPr lang="cs-CZ" b="false" dirty="false">
                <a:solidFill>
                  <a:schemeClr val="tx1"/>
                </a:solidFill>
              </a:rPr>
              <a:t>Vzor plánu aktivit je dostupný na www.esfcr.cz:</a:t>
            </a:r>
            <a:endParaRPr lang="en-US" b="false" dirty="false">
              <a:solidFill>
                <a:schemeClr val="tx1"/>
              </a:solidFill>
            </a:endParaRPr>
          </a:p>
        </p:txBody>
      </p:sp>
      <p:sp>
        <p:nvSpPr>
          <p:cNvPr id="7" name="TextovéPole 6">
            <a:hlinkClick r:id="rId2"/>
            <a:extLst>
              <a:ext uri="{FF2B5EF4-FFF2-40B4-BE49-F238E27FC236}">
                <a16:creationId xmlns:a16="http://schemas.microsoft.com/office/drawing/2014/main" id="{D4D57B3C-92CD-3B15-D936-BDD31E14F0B1}"/>
              </a:ext>
            </a:extLst>
          </p:cNvPr>
          <p:cNvSpPr txBox="true"/>
          <p:nvPr/>
        </p:nvSpPr>
        <p:spPr>
          <a:xfrm>
            <a:off x="540000" y="5733304"/>
            <a:ext cx="8064000" cy="432000"/>
          </a:xfrm>
          <a:prstGeom prst="rect">
            <a:avLst/>
          </a:prstGeom>
        </p:spPr>
        <p:txBody>
          <a:bodyPr vert="horz" lIns="0" tIns="0" rIns="0" bIns="0" rtlCol="false">
            <a:normAutofit/>
          </a:bodyPr>
          <a:lstStyle/>
          <a:p>
            <a:pPr>
              <a:lnSpc>
                <a:spcPts val="1600"/>
              </a:lnSpc>
              <a:spcAft>
                <a:spcPts val="600"/>
              </a:spcAft>
              <a:buClr>
                <a:schemeClr val="accent2"/>
              </a:buClr>
              <a:buSzPct val="100000"/>
            </a:pPr>
            <a:r>
              <a:rPr lang="cs-CZ" sz="1400" b="false" kern="1200" dirty="false">
                <a:solidFill>
                  <a:schemeClr val="accent1"/>
                </a:solidFill>
                <a:latin typeface="+mn-lt"/>
                <a:ea typeface="+mn-ea"/>
                <a:cs typeface="+mn-cs"/>
                <a:hlinkClick r:id="rId2"/>
              </a:rPr>
              <a:t>https://www.esfcr.cz/pravidla-pro-zadatele-a-prijemce-opz-plus/-/dokument/19196980</a:t>
            </a:r>
            <a:endParaRPr lang="cs-CZ" sz="1400" b="false" kern="1200" dirty="false">
              <a:solidFill>
                <a:schemeClr val="accent1"/>
              </a:solidFill>
              <a:latin typeface="+mn-lt"/>
              <a:ea typeface="+mn-ea"/>
              <a:cs typeface="+mn-cs"/>
            </a:endParaRPr>
          </a:p>
        </p:txBody>
      </p:sp>
      <p:sp>
        <p:nvSpPr>
          <p:cNvPr id="4" name="Zástupný symbol pro číslo snímku 3">
            <a:extLst>
              <a:ext uri="{FF2B5EF4-FFF2-40B4-BE49-F238E27FC236}">
                <a16:creationId xmlns:a16="http://schemas.microsoft.com/office/drawing/2014/main" id="{78D5C029-5C15-BE70-CCA8-223BA4E6857A}"/>
              </a:ext>
            </a:extLst>
          </p:cNvPr>
          <p:cNvSpPr>
            <a:spLocks noGrp="true"/>
          </p:cNvSpPr>
          <p:nvPr>
            <p:ph type="sldNum" sz="quarter" idx="15"/>
          </p:nvPr>
        </p:nvSpPr>
        <p:spPr>
          <a:xfrm>
            <a:off x="8640000" y="6516000"/>
            <a:ext cx="468000" cy="180000"/>
          </a:xfrm>
        </p:spPr>
        <p:txBody>
          <a:bodyPr vert="horz" lIns="0" tIns="0" rIns="0" bIns="0" rtlCol="false" anchor="ctr">
            <a:normAutofit/>
          </a:bodyPr>
          <a:lstStyle/>
          <a:p>
            <a:pPr>
              <a:spcAft>
                <a:spcPts val="600"/>
              </a:spcAft>
            </a:pPr>
            <a:fld id="{479BF083-4774-43B1-9AB0-5CC1AC5DD8EE}" type="slidenum">
              <a:rPr lang="cs-CZ" smtClean="false"/>
              <a:pPr>
                <a:spcAft>
                  <a:spcPts val="600"/>
                </a:spcAft>
              </a:pPr>
              <a:t>11</a:t>
            </a:fld>
            <a:endParaRPr lang="cs-CZ"/>
          </a:p>
        </p:txBody>
      </p:sp>
      <p:graphicFrame>
        <p:nvGraphicFramePr>
          <p:cNvPr id="13" name="Zástupný obsah 12">
            <a:extLst>
              <a:ext uri="{FF2B5EF4-FFF2-40B4-BE49-F238E27FC236}">
                <a16:creationId xmlns:a16="http://schemas.microsoft.com/office/drawing/2014/main" id="{F685DD02-AAC3-8D5B-57A0-25504EFFDD2B}"/>
              </a:ext>
            </a:extLst>
          </p:cNvPr>
          <p:cNvGraphicFramePr>
            <a:graphicFrameLocks noGrp="true"/>
          </p:cNvGraphicFramePr>
          <p:nvPr>
            <p:ph idx="10"/>
            <p:extLst>
              <p:ext uri="{D42A27DB-BD31-4B8C-83A1-F6EECF244321}">
                <p14:modId xmlns:p14="http://schemas.microsoft.com/office/powerpoint/2010/main" val="898326616"/>
              </p:ext>
            </p:extLst>
          </p:nvPr>
        </p:nvGraphicFramePr>
        <p:xfrm>
          <a:off x="540000" y="1856837"/>
          <a:ext cx="8064005" cy="3606191"/>
        </p:xfrm>
        <a:graphic>
          <a:graphicData uri="http://schemas.openxmlformats.org/drawingml/2006/table">
            <a:tbl>
              <a:tblPr/>
              <a:tblGrid>
                <a:gridCol w="465926">
                  <a:extLst>
                    <a:ext uri="{9D8B030D-6E8A-4147-A177-3AD203B41FA5}">
                      <a16:colId xmlns:a16="http://schemas.microsoft.com/office/drawing/2014/main" val="222351146"/>
                    </a:ext>
                  </a:extLst>
                </a:gridCol>
                <a:gridCol w="472528">
                  <a:extLst>
                    <a:ext uri="{9D8B030D-6E8A-4147-A177-3AD203B41FA5}">
                      <a16:colId xmlns:a16="http://schemas.microsoft.com/office/drawing/2014/main" val="3704107900"/>
                    </a:ext>
                  </a:extLst>
                </a:gridCol>
                <a:gridCol w="864283">
                  <a:extLst>
                    <a:ext uri="{9D8B030D-6E8A-4147-A177-3AD203B41FA5}">
                      <a16:colId xmlns:a16="http://schemas.microsoft.com/office/drawing/2014/main" val="2984047855"/>
                    </a:ext>
                  </a:extLst>
                </a:gridCol>
                <a:gridCol w="864283">
                  <a:extLst>
                    <a:ext uri="{9D8B030D-6E8A-4147-A177-3AD203B41FA5}">
                      <a16:colId xmlns:a16="http://schemas.microsoft.com/office/drawing/2014/main" val="2922529174"/>
                    </a:ext>
                  </a:extLst>
                </a:gridCol>
                <a:gridCol w="1404598">
                  <a:extLst>
                    <a:ext uri="{9D8B030D-6E8A-4147-A177-3AD203B41FA5}">
                      <a16:colId xmlns:a16="http://schemas.microsoft.com/office/drawing/2014/main" val="4164280536"/>
                    </a:ext>
                  </a:extLst>
                </a:gridCol>
                <a:gridCol w="451620">
                  <a:extLst>
                    <a:ext uri="{9D8B030D-6E8A-4147-A177-3AD203B41FA5}">
                      <a16:colId xmlns:a16="http://schemas.microsoft.com/office/drawing/2014/main" val="1867568162"/>
                    </a:ext>
                  </a:extLst>
                </a:gridCol>
                <a:gridCol w="730031">
                  <a:extLst>
                    <a:ext uri="{9D8B030D-6E8A-4147-A177-3AD203B41FA5}">
                      <a16:colId xmlns:a16="http://schemas.microsoft.com/office/drawing/2014/main" val="142947939"/>
                    </a:ext>
                  </a:extLst>
                </a:gridCol>
                <a:gridCol w="294037">
                  <a:extLst>
                    <a:ext uri="{9D8B030D-6E8A-4147-A177-3AD203B41FA5}">
                      <a16:colId xmlns:a16="http://schemas.microsoft.com/office/drawing/2014/main" val="2370971919"/>
                    </a:ext>
                  </a:extLst>
                </a:gridCol>
                <a:gridCol w="814543">
                  <a:extLst>
                    <a:ext uri="{9D8B030D-6E8A-4147-A177-3AD203B41FA5}">
                      <a16:colId xmlns:a16="http://schemas.microsoft.com/office/drawing/2014/main" val="1779508601"/>
                    </a:ext>
                  </a:extLst>
                </a:gridCol>
                <a:gridCol w="617785">
                  <a:extLst>
                    <a:ext uri="{9D8B030D-6E8A-4147-A177-3AD203B41FA5}">
                      <a16:colId xmlns:a16="http://schemas.microsoft.com/office/drawing/2014/main" val="212887533"/>
                    </a:ext>
                  </a:extLst>
                </a:gridCol>
                <a:gridCol w="1084371">
                  <a:extLst>
                    <a:ext uri="{9D8B030D-6E8A-4147-A177-3AD203B41FA5}">
                      <a16:colId xmlns:a16="http://schemas.microsoft.com/office/drawing/2014/main" val="110832229"/>
                    </a:ext>
                  </a:extLst>
                </a:gridCol>
              </a:tblGrid>
              <a:tr h="236638">
                <a:tc gridSpan="3">
                  <a:txBody>
                    <a:bodyPr/>
                    <a:lstStyle/>
                    <a:p>
                      <a:pPr algn="l" fontAlgn="t">
                        <a:spcBef>
                          <a:spcPts val="0"/>
                        </a:spcBef>
                        <a:spcAft>
                          <a:spcPts val="0"/>
                        </a:spcAft>
                      </a:pPr>
                      <a:r>
                        <a:rPr lang="cs-CZ" sz="1400" b="true" i="false" u="none" strike="noStrike">
                          <a:solidFill>
                            <a:srgbClr val="000000"/>
                          </a:solidFill>
                          <a:effectLst/>
                          <a:latin typeface="Arial" panose="020B0604020202020204" pitchFamily="34" charset="0"/>
                        </a:rPr>
                        <a:t>Plán aktivit projektu (akce)</a:t>
                      </a:r>
                      <a:endParaRPr lang="cs-CZ" sz="1400" b="false" i="false" u="none" strike="noStrike">
                        <a:effectLst/>
                        <a:latin typeface="Arial" panose="020B0604020202020204" pitchFamily="34" charset="0"/>
                      </a:endParaRPr>
                    </a:p>
                  </a:txBody>
                  <a:tcPr marL="63385" marR="63385" marT="31693" marB="31693">
                    <a:lnL>
                      <a:noFill/>
                    </a:lnL>
                    <a:lnR>
                      <a:noFill/>
                    </a:lnR>
                    <a:lnT>
                      <a:noFill/>
                    </a:lnT>
                    <a:lnB>
                      <a:noFill/>
                    </a:lnB>
                  </a:tcPr>
                </a:tc>
                <a:tc hMerge="true">
                  <a:txBody>
                    <a:bodyPr/>
                    <a:lstStyle/>
                    <a:p>
                      <a:endParaRPr lang="cs-CZ"/>
                    </a:p>
                  </a:txBody>
                  <a:tcPr/>
                </a:tc>
                <a:tc hMerge="true">
                  <a:txBody>
                    <a:bodyPr/>
                    <a:lstStyle/>
                    <a:p>
                      <a:endParaRPr lang="cs-CZ"/>
                    </a:p>
                  </a:txBody>
                  <a:tcPr/>
                </a:tc>
                <a:tc>
                  <a:txBody>
                    <a:bodyPr/>
                    <a:lstStyle/>
                    <a:p>
                      <a:pPr algn="l" fontAlgn="b">
                        <a:spcBef>
                          <a:spcPts val="0"/>
                        </a:spcBef>
                        <a:spcAft>
                          <a:spcPts val="0"/>
                        </a:spcAft>
                      </a:pPr>
                      <a:endParaRPr lang="cs-CZ" sz="1400" b="false" i="false" u="none" strike="noStrike" dirty="false">
                        <a:effectLst/>
                        <a:latin typeface="Arial" panose="020B0604020202020204" pitchFamily="34" charset="0"/>
                      </a:endParaRPr>
                    </a:p>
                  </a:txBody>
                  <a:tcPr marL="6603" marR="6603" marT="6603" marB="0" anchor="b">
                    <a:lnL>
                      <a:noFill/>
                    </a:lnL>
                    <a:lnR>
                      <a:noFill/>
                    </a:lnR>
                    <a:lnT>
                      <a:noFill/>
                    </a:lnT>
                    <a:lnB>
                      <a:noFill/>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a:noFill/>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a:noFill/>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a:noFill/>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a:noFill/>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a:noFill/>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a:noFill/>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a:noFill/>
                    </a:lnB>
                  </a:tcPr>
                </a:tc>
                <a:extLst>
                  <a:ext uri="{0D108BD9-81ED-4DB2-BD59-A6C34878D82A}">
                    <a16:rowId xmlns:a16="http://schemas.microsoft.com/office/drawing/2014/main" val="3857028382"/>
                  </a:ext>
                </a:extLst>
              </a:tr>
              <a:tr h="260144">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a:noFill/>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a:noFill/>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a:noFill/>
                    </a:lnB>
                  </a:tcPr>
                </a:tc>
                <a:tc>
                  <a:txBody>
                    <a:bodyPr/>
                    <a:lstStyle/>
                    <a:p>
                      <a:pPr algn="l" fontAlgn="b">
                        <a:spcBef>
                          <a:spcPts val="0"/>
                        </a:spcBef>
                        <a:spcAft>
                          <a:spcPts val="0"/>
                        </a:spcAft>
                      </a:pPr>
                      <a:endParaRPr lang="cs-CZ" sz="1200" b="false" i="false" u="none" strike="noStrike" dirty="false">
                        <a:effectLst/>
                        <a:latin typeface="Arial" panose="020B0604020202020204" pitchFamily="34" charset="0"/>
                      </a:endParaRPr>
                    </a:p>
                  </a:txBody>
                  <a:tcPr marL="6603" marR="6603" marT="6603" marB="0" anchor="b">
                    <a:lnL>
                      <a:noFill/>
                    </a:lnL>
                    <a:lnR>
                      <a:noFill/>
                    </a:lnR>
                    <a:lnT>
                      <a:noFill/>
                    </a:lnT>
                    <a:lnB>
                      <a:noFill/>
                    </a:lnB>
                  </a:tcPr>
                </a:tc>
                <a:extLst>
                  <a:ext uri="{0D108BD9-81ED-4DB2-BD59-A6C34878D82A}">
                    <a16:rowId xmlns:a16="http://schemas.microsoft.com/office/drawing/2014/main" val="4087529620"/>
                  </a:ext>
                </a:extLst>
              </a:tr>
              <a:tr h="194382">
                <a:tc gridSpan="4">
                  <a:txBody>
                    <a:bodyPr/>
                    <a:lstStyle/>
                    <a:p>
                      <a:pPr algn="l" fontAlgn="b">
                        <a:spcBef>
                          <a:spcPts val="0"/>
                        </a:spcBef>
                        <a:spcAft>
                          <a:spcPts val="0"/>
                        </a:spcAft>
                      </a:pPr>
                      <a:r>
                        <a:rPr lang="cs-CZ" sz="700" b="true" i="false" u="none" strike="noStrike">
                          <a:solidFill>
                            <a:srgbClr val="000000"/>
                          </a:solidFill>
                          <a:effectLst/>
                          <a:latin typeface="Arial" panose="020B0604020202020204" pitchFamily="34" charset="0"/>
                        </a:rPr>
                        <a:t>Registrační číslo projektu</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true">
                  <a:txBody>
                    <a:bodyPr/>
                    <a:lstStyle/>
                    <a:p>
                      <a:endParaRPr lang="cs-CZ"/>
                    </a:p>
                  </a:txBody>
                  <a:tcPr/>
                </a:tc>
                <a:tc hMerge="true">
                  <a:txBody>
                    <a:bodyPr/>
                    <a:lstStyle/>
                    <a:p>
                      <a:endParaRPr lang="cs-CZ"/>
                    </a:p>
                  </a:txBody>
                  <a:tcPr/>
                </a:tc>
                <a:tc hMerge="true">
                  <a:txBody>
                    <a:bodyPr/>
                    <a:lstStyle/>
                    <a:p>
                      <a:endParaRPr lang="cs-CZ"/>
                    </a:p>
                  </a:txBody>
                  <a:tcPr/>
                </a:tc>
                <a:tc gridSpan="3">
                  <a:txBody>
                    <a:bodyPr/>
                    <a:lstStyle/>
                    <a:p>
                      <a:pPr algn="ctr" fontAlgn="b">
                        <a:spcBef>
                          <a:spcPts val="0"/>
                        </a:spcBef>
                        <a:spcAft>
                          <a:spcPts val="0"/>
                        </a:spcAft>
                      </a:pPr>
                      <a:r>
                        <a:rPr lang="cs-CZ" sz="700" b="true" i="false" u="none" strike="noStrike">
                          <a:solidFill>
                            <a:srgbClr val="FF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true">
                  <a:txBody>
                    <a:bodyPr/>
                    <a:lstStyle/>
                    <a:p>
                      <a:endParaRPr lang="cs-CZ"/>
                    </a:p>
                  </a:txBody>
                  <a:tcPr/>
                </a:tc>
                <a:tc hMerge="true">
                  <a:txBody>
                    <a:bodyPr/>
                    <a:lstStyle/>
                    <a:p>
                      <a:endParaRPr lang="cs-CZ"/>
                    </a:p>
                  </a:txBody>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a:noFill/>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a:noFill/>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a:noFill/>
                    </a:lnB>
                  </a:tcPr>
                </a:tc>
                <a:extLst>
                  <a:ext uri="{0D108BD9-81ED-4DB2-BD59-A6C34878D82A}">
                    <a16:rowId xmlns:a16="http://schemas.microsoft.com/office/drawing/2014/main" val="974340083"/>
                  </a:ext>
                </a:extLst>
              </a:tr>
              <a:tr h="194382">
                <a:tc gridSpan="4">
                  <a:txBody>
                    <a:bodyPr/>
                    <a:lstStyle/>
                    <a:p>
                      <a:pPr algn="l" fontAlgn="b">
                        <a:spcBef>
                          <a:spcPts val="0"/>
                        </a:spcBef>
                        <a:spcAft>
                          <a:spcPts val="0"/>
                        </a:spcAft>
                      </a:pPr>
                      <a:r>
                        <a:rPr lang="cs-CZ" sz="700" b="true" i="false" u="none" strike="noStrike">
                          <a:solidFill>
                            <a:srgbClr val="000000"/>
                          </a:solidFill>
                          <a:effectLst/>
                          <a:latin typeface="Arial" panose="020B0604020202020204" pitchFamily="34" charset="0"/>
                        </a:rPr>
                        <a:t>Název projektu</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true">
                  <a:txBody>
                    <a:bodyPr/>
                    <a:lstStyle/>
                    <a:p>
                      <a:endParaRPr lang="cs-CZ"/>
                    </a:p>
                  </a:txBody>
                  <a:tcPr/>
                </a:tc>
                <a:tc hMerge="true">
                  <a:txBody>
                    <a:bodyPr/>
                    <a:lstStyle/>
                    <a:p>
                      <a:endParaRPr lang="cs-CZ"/>
                    </a:p>
                  </a:txBody>
                  <a:tcPr/>
                </a:tc>
                <a:tc hMerge="true">
                  <a:txBody>
                    <a:bodyPr/>
                    <a:lstStyle/>
                    <a:p>
                      <a:endParaRPr lang="cs-CZ"/>
                    </a:p>
                  </a:txBody>
                  <a:tcPr/>
                </a:tc>
                <a:tc gridSpan="3">
                  <a:txBody>
                    <a:bodyPr/>
                    <a:lstStyle/>
                    <a:p>
                      <a:pPr algn="ctr" fontAlgn="b">
                        <a:spcBef>
                          <a:spcPts val="0"/>
                        </a:spcBef>
                        <a:spcAft>
                          <a:spcPts val="0"/>
                        </a:spcAft>
                      </a:pPr>
                      <a:r>
                        <a:rPr lang="cs-CZ" sz="700" b="true" i="false" u="none" strike="noStrike">
                          <a:solidFill>
                            <a:srgbClr val="FF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true">
                  <a:txBody>
                    <a:bodyPr/>
                    <a:lstStyle/>
                    <a:p>
                      <a:endParaRPr lang="cs-CZ"/>
                    </a:p>
                  </a:txBody>
                  <a:tcPr/>
                </a:tc>
                <a:tc hMerge="true">
                  <a:txBody>
                    <a:bodyPr/>
                    <a:lstStyle/>
                    <a:p>
                      <a:endParaRPr lang="cs-CZ"/>
                    </a:p>
                  </a:txBody>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spcBef>
                          <a:spcPts val="0"/>
                        </a:spcBef>
                        <a:spcAft>
                          <a:spcPts val="0"/>
                        </a:spcAft>
                      </a:pPr>
                      <a:endParaRPr lang="cs-CZ" sz="1200" b="false" i="false" u="none" strike="noStrike">
                        <a:effectLst/>
                        <a:latin typeface="Arial" panose="020B0604020202020204" pitchFamily="34" charset="0"/>
                      </a:endParaRPr>
                    </a:p>
                  </a:txBody>
                  <a:tcPr marL="6603" marR="6603" marT="6603" marB="0">
                    <a:lnL>
                      <a:noFill/>
                    </a:lnL>
                    <a:lnR>
                      <a:noFill/>
                    </a:lnR>
                    <a:lnT>
                      <a:noFill/>
                    </a:lnT>
                    <a:lnB>
                      <a:noFill/>
                    </a:lnB>
                  </a:tcPr>
                </a:tc>
                <a:tc>
                  <a:txBody>
                    <a:bodyPr/>
                    <a:lstStyle/>
                    <a:p>
                      <a:pPr algn="l" fontAlgn="t">
                        <a:spcBef>
                          <a:spcPts val="0"/>
                        </a:spcBef>
                        <a:spcAft>
                          <a:spcPts val="0"/>
                        </a:spcAft>
                      </a:pPr>
                      <a:endParaRPr lang="cs-CZ" sz="1200" b="false" i="false" u="none" strike="noStrike">
                        <a:effectLst/>
                        <a:latin typeface="Arial" panose="020B0604020202020204" pitchFamily="34" charset="0"/>
                      </a:endParaRPr>
                    </a:p>
                  </a:txBody>
                  <a:tcPr marL="6603" marR="6603" marT="6603" marB="0">
                    <a:lnL>
                      <a:noFill/>
                    </a:lnL>
                    <a:lnR>
                      <a:noFill/>
                    </a:lnR>
                    <a:lnT>
                      <a:noFill/>
                    </a:lnT>
                    <a:lnB>
                      <a:noFill/>
                    </a:lnB>
                  </a:tcPr>
                </a:tc>
                <a:tc>
                  <a:txBody>
                    <a:bodyPr/>
                    <a:lstStyle/>
                    <a:p>
                      <a:pPr algn="l" fontAlgn="t">
                        <a:spcBef>
                          <a:spcPts val="0"/>
                        </a:spcBef>
                        <a:spcAft>
                          <a:spcPts val="0"/>
                        </a:spcAft>
                      </a:pPr>
                      <a:endParaRPr lang="cs-CZ" sz="1200" b="false" i="false" u="none" strike="noStrike">
                        <a:effectLst/>
                        <a:latin typeface="Arial" panose="020B0604020202020204" pitchFamily="34" charset="0"/>
                      </a:endParaRPr>
                    </a:p>
                  </a:txBody>
                  <a:tcPr marL="6603" marR="6603" marT="6603" marB="0">
                    <a:lnL>
                      <a:noFill/>
                    </a:lnL>
                    <a:lnR>
                      <a:noFill/>
                    </a:lnR>
                    <a:lnT>
                      <a:noFill/>
                    </a:lnT>
                    <a:lnB>
                      <a:noFill/>
                    </a:lnB>
                  </a:tcPr>
                </a:tc>
                <a:extLst>
                  <a:ext uri="{0D108BD9-81ED-4DB2-BD59-A6C34878D82A}">
                    <a16:rowId xmlns:a16="http://schemas.microsoft.com/office/drawing/2014/main" val="148158047"/>
                  </a:ext>
                </a:extLst>
              </a:tr>
              <a:tr h="194382">
                <a:tc gridSpan="4">
                  <a:txBody>
                    <a:bodyPr/>
                    <a:lstStyle/>
                    <a:p>
                      <a:pPr algn="l" fontAlgn="b">
                        <a:spcBef>
                          <a:spcPts val="0"/>
                        </a:spcBef>
                        <a:spcAft>
                          <a:spcPts val="0"/>
                        </a:spcAft>
                      </a:pPr>
                      <a:r>
                        <a:rPr lang="cs-CZ" sz="700" b="true" i="false" u="none" strike="noStrike">
                          <a:solidFill>
                            <a:srgbClr val="000000"/>
                          </a:solidFill>
                          <a:effectLst/>
                          <a:latin typeface="Arial" panose="020B0604020202020204" pitchFamily="34" charset="0"/>
                        </a:rPr>
                        <a:t>Název příjemce</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true">
                  <a:txBody>
                    <a:bodyPr/>
                    <a:lstStyle/>
                    <a:p>
                      <a:endParaRPr lang="cs-CZ"/>
                    </a:p>
                  </a:txBody>
                  <a:tcPr/>
                </a:tc>
                <a:tc hMerge="true">
                  <a:txBody>
                    <a:bodyPr/>
                    <a:lstStyle/>
                    <a:p>
                      <a:endParaRPr lang="cs-CZ"/>
                    </a:p>
                  </a:txBody>
                  <a:tcPr/>
                </a:tc>
                <a:tc hMerge="true">
                  <a:txBody>
                    <a:bodyPr/>
                    <a:lstStyle/>
                    <a:p>
                      <a:endParaRPr lang="cs-CZ"/>
                    </a:p>
                  </a:txBody>
                  <a:tcPr/>
                </a:tc>
                <a:tc gridSpan="3">
                  <a:txBody>
                    <a:bodyPr/>
                    <a:lstStyle/>
                    <a:p>
                      <a:pPr algn="ctr" fontAlgn="b">
                        <a:spcBef>
                          <a:spcPts val="0"/>
                        </a:spcBef>
                        <a:spcAft>
                          <a:spcPts val="0"/>
                        </a:spcAft>
                      </a:pPr>
                      <a:r>
                        <a:rPr lang="cs-CZ" sz="700" b="true" i="false" u="none" strike="noStrike">
                          <a:solidFill>
                            <a:srgbClr val="FF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true">
                  <a:txBody>
                    <a:bodyPr/>
                    <a:lstStyle/>
                    <a:p>
                      <a:endParaRPr lang="cs-CZ"/>
                    </a:p>
                  </a:txBody>
                  <a:tcPr/>
                </a:tc>
                <a:tc hMerge="true">
                  <a:txBody>
                    <a:bodyPr/>
                    <a:lstStyle/>
                    <a:p>
                      <a:endParaRPr lang="cs-CZ"/>
                    </a:p>
                  </a:txBody>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spcBef>
                          <a:spcPts val="0"/>
                        </a:spcBef>
                        <a:spcAft>
                          <a:spcPts val="0"/>
                        </a:spcAft>
                      </a:pPr>
                      <a:endParaRPr lang="cs-CZ" sz="1200" b="false" i="false" u="none" strike="noStrike">
                        <a:effectLst/>
                        <a:latin typeface="Arial" panose="020B0604020202020204" pitchFamily="34" charset="0"/>
                      </a:endParaRPr>
                    </a:p>
                  </a:txBody>
                  <a:tcPr marL="6603" marR="6603" marT="6603" marB="0">
                    <a:lnL>
                      <a:noFill/>
                    </a:lnL>
                    <a:lnR>
                      <a:noFill/>
                    </a:lnR>
                    <a:lnT>
                      <a:noFill/>
                    </a:lnT>
                    <a:lnB>
                      <a:noFill/>
                    </a:lnB>
                  </a:tcPr>
                </a:tc>
                <a:tc>
                  <a:txBody>
                    <a:bodyPr/>
                    <a:lstStyle/>
                    <a:p>
                      <a:pPr algn="l" fontAlgn="t">
                        <a:spcBef>
                          <a:spcPts val="0"/>
                        </a:spcBef>
                        <a:spcAft>
                          <a:spcPts val="0"/>
                        </a:spcAft>
                      </a:pPr>
                      <a:endParaRPr lang="cs-CZ" sz="1200" b="false" i="false" u="none" strike="noStrike">
                        <a:effectLst/>
                        <a:latin typeface="Arial" panose="020B0604020202020204" pitchFamily="34" charset="0"/>
                      </a:endParaRPr>
                    </a:p>
                  </a:txBody>
                  <a:tcPr marL="6603" marR="6603" marT="6603" marB="0">
                    <a:lnL>
                      <a:noFill/>
                    </a:lnL>
                    <a:lnR>
                      <a:noFill/>
                    </a:lnR>
                    <a:lnT>
                      <a:noFill/>
                    </a:lnT>
                    <a:lnB>
                      <a:noFill/>
                    </a:lnB>
                  </a:tcPr>
                </a:tc>
                <a:tc>
                  <a:txBody>
                    <a:bodyPr/>
                    <a:lstStyle/>
                    <a:p>
                      <a:pPr algn="l" fontAlgn="t">
                        <a:spcBef>
                          <a:spcPts val="0"/>
                        </a:spcBef>
                        <a:spcAft>
                          <a:spcPts val="0"/>
                        </a:spcAft>
                      </a:pPr>
                      <a:endParaRPr lang="cs-CZ" sz="1200" b="false" i="false" u="none" strike="noStrike">
                        <a:effectLst/>
                        <a:latin typeface="Arial" panose="020B0604020202020204" pitchFamily="34" charset="0"/>
                      </a:endParaRPr>
                    </a:p>
                  </a:txBody>
                  <a:tcPr marL="6603" marR="6603" marT="6603" marB="0">
                    <a:lnL>
                      <a:noFill/>
                    </a:lnL>
                    <a:lnR>
                      <a:noFill/>
                    </a:lnR>
                    <a:lnT>
                      <a:noFill/>
                    </a:lnT>
                    <a:lnB>
                      <a:noFill/>
                    </a:lnB>
                  </a:tcPr>
                </a:tc>
                <a:extLst>
                  <a:ext uri="{0D108BD9-81ED-4DB2-BD59-A6C34878D82A}">
                    <a16:rowId xmlns:a16="http://schemas.microsoft.com/office/drawing/2014/main" val="3922165581"/>
                  </a:ext>
                </a:extLst>
              </a:tr>
              <a:tr h="194382">
                <a:tc gridSpan="4">
                  <a:txBody>
                    <a:bodyPr/>
                    <a:lstStyle/>
                    <a:p>
                      <a:pPr algn="l" fontAlgn="b">
                        <a:spcBef>
                          <a:spcPts val="0"/>
                        </a:spcBef>
                        <a:spcAft>
                          <a:spcPts val="0"/>
                        </a:spcAft>
                      </a:pPr>
                      <a:r>
                        <a:rPr lang="pl-PL" sz="700" b="true" i="false" u="none" strike="noStrike">
                          <a:solidFill>
                            <a:srgbClr val="000000"/>
                          </a:solidFill>
                          <a:effectLst/>
                          <a:latin typeface="Arial" panose="020B0604020202020204" pitchFamily="34" charset="0"/>
                        </a:rPr>
                        <a:t>Období, na které je plán zpracován</a:t>
                      </a:r>
                      <a:endParaRPr lang="pl-PL"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true">
                  <a:txBody>
                    <a:bodyPr/>
                    <a:lstStyle/>
                    <a:p>
                      <a:endParaRPr lang="cs-CZ"/>
                    </a:p>
                  </a:txBody>
                  <a:tcPr/>
                </a:tc>
                <a:tc hMerge="true">
                  <a:txBody>
                    <a:bodyPr/>
                    <a:lstStyle/>
                    <a:p>
                      <a:endParaRPr lang="cs-CZ"/>
                    </a:p>
                  </a:txBody>
                  <a:tcPr/>
                </a:tc>
                <a:tc hMerge="true">
                  <a:txBody>
                    <a:bodyPr/>
                    <a:lstStyle/>
                    <a:p>
                      <a:endParaRPr lang="cs-CZ"/>
                    </a:p>
                  </a:txBody>
                  <a:tcPr/>
                </a:tc>
                <a:tc gridSpan="3">
                  <a:txBody>
                    <a:bodyPr/>
                    <a:lstStyle/>
                    <a:p>
                      <a:pPr algn="ctr" fontAlgn="b">
                        <a:spcBef>
                          <a:spcPts val="0"/>
                        </a:spcBef>
                        <a:spcAft>
                          <a:spcPts val="0"/>
                        </a:spcAft>
                      </a:pPr>
                      <a:r>
                        <a:rPr lang="cs-CZ" sz="700" b="true" i="false" u="none" strike="noStrike">
                          <a:solidFill>
                            <a:srgbClr val="FF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true">
                  <a:txBody>
                    <a:bodyPr/>
                    <a:lstStyle/>
                    <a:p>
                      <a:endParaRPr lang="cs-CZ"/>
                    </a:p>
                  </a:txBody>
                  <a:tcPr/>
                </a:tc>
                <a:tc hMerge="true">
                  <a:txBody>
                    <a:bodyPr/>
                    <a:lstStyle/>
                    <a:p>
                      <a:endParaRPr lang="cs-CZ"/>
                    </a:p>
                  </a:txBody>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spcBef>
                          <a:spcPts val="0"/>
                        </a:spcBef>
                        <a:spcAft>
                          <a:spcPts val="0"/>
                        </a:spcAft>
                      </a:pPr>
                      <a:endParaRPr lang="cs-CZ" sz="1200" b="false" i="false" u="none" strike="noStrike">
                        <a:effectLst/>
                        <a:latin typeface="Arial" panose="020B0604020202020204" pitchFamily="34" charset="0"/>
                      </a:endParaRPr>
                    </a:p>
                  </a:txBody>
                  <a:tcPr marL="6603" marR="6603" marT="6603" marB="0">
                    <a:lnL>
                      <a:noFill/>
                    </a:lnL>
                    <a:lnR>
                      <a:noFill/>
                    </a:lnR>
                    <a:lnT>
                      <a:noFill/>
                    </a:lnT>
                    <a:lnB>
                      <a:noFill/>
                    </a:lnB>
                  </a:tcPr>
                </a:tc>
                <a:tc>
                  <a:txBody>
                    <a:bodyPr/>
                    <a:lstStyle/>
                    <a:p>
                      <a:pPr algn="l" fontAlgn="t">
                        <a:spcBef>
                          <a:spcPts val="0"/>
                        </a:spcBef>
                        <a:spcAft>
                          <a:spcPts val="0"/>
                        </a:spcAft>
                      </a:pPr>
                      <a:endParaRPr lang="cs-CZ" sz="1200" b="false" i="false" u="none" strike="noStrike">
                        <a:effectLst/>
                        <a:latin typeface="Arial" panose="020B0604020202020204" pitchFamily="34" charset="0"/>
                      </a:endParaRPr>
                    </a:p>
                  </a:txBody>
                  <a:tcPr marL="6603" marR="6603" marT="6603" marB="0">
                    <a:lnL>
                      <a:noFill/>
                    </a:lnL>
                    <a:lnR>
                      <a:noFill/>
                    </a:lnR>
                    <a:lnT>
                      <a:noFill/>
                    </a:lnT>
                    <a:lnB>
                      <a:noFill/>
                    </a:lnB>
                  </a:tcPr>
                </a:tc>
                <a:tc>
                  <a:txBody>
                    <a:bodyPr/>
                    <a:lstStyle/>
                    <a:p>
                      <a:pPr algn="l" fontAlgn="t">
                        <a:spcBef>
                          <a:spcPts val="0"/>
                        </a:spcBef>
                        <a:spcAft>
                          <a:spcPts val="0"/>
                        </a:spcAft>
                      </a:pPr>
                      <a:endParaRPr lang="cs-CZ" sz="1200" b="false" i="false" u="none" strike="noStrike">
                        <a:effectLst/>
                        <a:latin typeface="Arial" panose="020B0604020202020204" pitchFamily="34" charset="0"/>
                      </a:endParaRPr>
                    </a:p>
                  </a:txBody>
                  <a:tcPr marL="6603" marR="6603" marT="6603" marB="0">
                    <a:lnL>
                      <a:noFill/>
                    </a:lnL>
                    <a:lnR>
                      <a:noFill/>
                    </a:lnR>
                    <a:lnT>
                      <a:noFill/>
                    </a:lnT>
                    <a:lnB>
                      <a:noFill/>
                    </a:lnB>
                  </a:tcPr>
                </a:tc>
                <a:extLst>
                  <a:ext uri="{0D108BD9-81ED-4DB2-BD59-A6C34878D82A}">
                    <a16:rowId xmlns:a16="http://schemas.microsoft.com/office/drawing/2014/main" val="3413428412"/>
                  </a:ext>
                </a:extLst>
              </a:tr>
              <a:tr h="194382">
                <a:tc gridSpan="4">
                  <a:txBody>
                    <a:bodyPr/>
                    <a:lstStyle/>
                    <a:p>
                      <a:pPr algn="l" fontAlgn="b">
                        <a:spcBef>
                          <a:spcPts val="0"/>
                        </a:spcBef>
                        <a:spcAft>
                          <a:spcPts val="0"/>
                        </a:spcAft>
                      </a:pPr>
                      <a:r>
                        <a:rPr lang="cs-CZ" sz="700" b="true" i="false" u="none" strike="noStrike">
                          <a:solidFill>
                            <a:srgbClr val="000000"/>
                          </a:solidFill>
                          <a:effectLst/>
                          <a:latin typeface="Arial" panose="020B0604020202020204" pitchFamily="34" charset="0"/>
                        </a:rPr>
                        <a:t>Datum zpracování plánu, resp. aktualizace plánu</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true">
                  <a:txBody>
                    <a:bodyPr/>
                    <a:lstStyle/>
                    <a:p>
                      <a:endParaRPr lang="cs-CZ"/>
                    </a:p>
                  </a:txBody>
                  <a:tcPr/>
                </a:tc>
                <a:tc hMerge="true">
                  <a:txBody>
                    <a:bodyPr/>
                    <a:lstStyle/>
                    <a:p>
                      <a:endParaRPr lang="cs-CZ"/>
                    </a:p>
                  </a:txBody>
                  <a:tcPr/>
                </a:tc>
                <a:tc hMerge="true">
                  <a:txBody>
                    <a:bodyPr/>
                    <a:lstStyle/>
                    <a:p>
                      <a:endParaRPr lang="cs-CZ"/>
                    </a:p>
                  </a:txBody>
                  <a:tcPr/>
                </a:tc>
                <a:tc gridSpan="3">
                  <a:txBody>
                    <a:bodyPr/>
                    <a:lstStyle/>
                    <a:p>
                      <a:pPr algn="ctr" fontAlgn="b">
                        <a:spcBef>
                          <a:spcPts val="0"/>
                        </a:spcBef>
                        <a:spcAft>
                          <a:spcPts val="0"/>
                        </a:spcAft>
                      </a:pPr>
                      <a:r>
                        <a:rPr lang="cs-CZ" sz="700" b="true" i="false" u="none" strike="noStrike">
                          <a:solidFill>
                            <a:srgbClr val="FF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true">
                  <a:txBody>
                    <a:bodyPr/>
                    <a:lstStyle/>
                    <a:p>
                      <a:endParaRPr lang="cs-CZ"/>
                    </a:p>
                  </a:txBody>
                  <a:tcPr/>
                </a:tc>
                <a:tc hMerge="true">
                  <a:txBody>
                    <a:bodyPr/>
                    <a:lstStyle/>
                    <a:p>
                      <a:endParaRPr lang="cs-CZ"/>
                    </a:p>
                  </a:txBody>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spcBef>
                          <a:spcPts val="0"/>
                        </a:spcBef>
                        <a:spcAft>
                          <a:spcPts val="0"/>
                        </a:spcAft>
                      </a:pPr>
                      <a:endParaRPr lang="cs-CZ" sz="1200" b="false" i="false" u="none" strike="noStrike">
                        <a:effectLst/>
                        <a:latin typeface="Arial" panose="020B0604020202020204" pitchFamily="34" charset="0"/>
                      </a:endParaRPr>
                    </a:p>
                  </a:txBody>
                  <a:tcPr marL="6603" marR="6603" marT="6603" marB="0">
                    <a:lnL>
                      <a:noFill/>
                    </a:lnL>
                    <a:lnR>
                      <a:noFill/>
                    </a:lnR>
                    <a:lnT>
                      <a:noFill/>
                    </a:lnT>
                    <a:lnB>
                      <a:noFill/>
                    </a:lnB>
                  </a:tcPr>
                </a:tc>
                <a:tc>
                  <a:txBody>
                    <a:bodyPr/>
                    <a:lstStyle/>
                    <a:p>
                      <a:pPr algn="l" fontAlgn="t">
                        <a:spcBef>
                          <a:spcPts val="0"/>
                        </a:spcBef>
                        <a:spcAft>
                          <a:spcPts val="0"/>
                        </a:spcAft>
                      </a:pPr>
                      <a:endParaRPr lang="cs-CZ" sz="1200" b="false" i="false" u="none" strike="noStrike">
                        <a:effectLst/>
                        <a:latin typeface="Arial" panose="020B0604020202020204" pitchFamily="34" charset="0"/>
                      </a:endParaRPr>
                    </a:p>
                  </a:txBody>
                  <a:tcPr marL="6603" marR="6603" marT="6603" marB="0">
                    <a:lnL>
                      <a:noFill/>
                    </a:lnL>
                    <a:lnR>
                      <a:noFill/>
                    </a:lnR>
                    <a:lnT>
                      <a:noFill/>
                    </a:lnT>
                    <a:lnB>
                      <a:noFill/>
                    </a:lnB>
                  </a:tcPr>
                </a:tc>
                <a:tc>
                  <a:txBody>
                    <a:bodyPr/>
                    <a:lstStyle/>
                    <a:p>
                      <a:pPr algn="l" fontAlgn="t">
                        <a:spcBef>
                          <a:spcPts val="0"/>
                        </a:spcBef>
                        <a:spcAft>
                          <a:spcPts val="0"/>
                        </a:spcAft>
                      </a:pPr>
                      <a:endParaRPr lang="cs-CZ" sz="1200" b="false" i="false" u="none" strike="noStrike">
                        <a:effectLst/>
                        <a:latin typeface="Arial" panose="020B0604020202020204" pitchFamily="34" charset="0"/>
                      </a:endParaRPr>
                    </a:p>
                  </a:txBody>
                  <a:tcPr marL="6603" marR="6603" marT="6603" marB="0">
                    <a:lnL>
                      <a:noFill/>
                    </a:lnL>
                    <a:lnR>
                      <a:noFill/>
                    </a:lnR>
                    <a:lnT>
                      <a:noFill/>
                    </a:lnT>
                    <a:lnB>
                      <a:noFill/>
                    </a:lnB>
                  </a:tcPr>
                </a:tc>
                <a:extLst>
                  <a:ext uri="{0D108BD9-81ED-4DB2-BD59-A6C34878D82A}">
                    <a16:rowId xmlns:a16="http://schemas.microsoft.com/office/drawing/2014/main" val="519932289"/>
                  </a:ext>
                </a:extLst>
              </a:tr>
              <a:tr h="260144">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200" b="false" i="false" u="none" strike="noStrike">
                        <a:effectLst/>
                        <a:latin typeface="Arial" panose="020B060402020202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004467"/>
                  </a:ext>
                </a:extLst>
              </a:tr>
              <a:tr h="284045">
                <a:tc rowSpan="2">
                  <a:txBody>
                    <a:bodyPr/>
                    <a:lstStyle/>
                    <a:p>
                      <a:pPr algn="ctr" fontAlgn="ctr">
                        <a:spcBef>
                          <a:spcPts val="0"/>
                        </a:spcBef>
                        <a:spcAft>
                          <a:spcPts val="0"/>
                        </a:spcAft>
                      </a:pPr>
                      <a:r>
                        <a:rPr lang="cs-CZ" sz="700" b="true" i="false" u="none" strike="noStrike">
                          <a:solidFill>
                            <a:srgbClr val="000000"/>
                          </a:solidFill>
                          <a:effectLst/>
                          <a:latin typeface="Arial" panose="020B0604020202020204" pitchFamily="34" charset="0"/>
                        </a:rPr>
                        <a:t>Poř. č.</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cs-CZ" sz="700" b="true" i="false" u="none" strike="noStrike">
                          <a:solidFill>
                            <a:srgbClr val="000000"/>
                          </a:solidFill>
                          <a:effectLst/>
                          <a:latin typeface="Arial" panose="020B0604020202020204" pitchFamily="34" charset="0"/>
                        </a:rPr>
                        <a:t>Datum akce </a:t>
                      </a:r>
                      <a:br>
                        <a:rPr lang="cs-CZ" sz="700" b="true" i="false" u="none" strike="noStrike">
                          <a:solidFill>
                            <a:srgbClr val="000000"/>
                          </a:solidFill>
                          <a:effectLst/>
                          <a:latin typeface="Arial" panose="020B0604020202020204" pitchFamily="34" charset="0"/>
                        </a:rPr>
                      </a:br>
                      <a:r>
                        <a:rPr lang="cs-CZ" sz="700" b="true" i="false" u="none" strike="noStrike">
                          <a:solidFill>
                            <a:srgbClr val="000000"/>
                          </a:solidFill>
                          <a:effectLst/>
                          <a:latin typeface="Arial" panose="020B0604020202020204" pitchFamily="34" charset="0"/>
                        </a:rPr>
                        <a:t>(den. měsíc. rok)</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cs-CZ" sz="700" b="true" i="false" u="none" strike="noStrike">
                          <a:solidFill>
                            <a:srgbClr val="000000"/>
                          </a:solidFill>
                          <a:effectLst/>
                          <a:latin typeface="Arial" panose="020B0604020202020204" pitchFamily="34" charset="0"/>
                        </a:rPr>
                        <a:t>Čas zahájení akce </a:t>
                      </a:r>
                      <a:br>
                        <a:rPr lang="cs-CZ" sz="700" b="true" i="false" u="none" strike="noStrike">
                          <a:solidFill>
                            <a:srgbClr val="000000"/>
                          </a:solidFill>
                          <a:effectLst/>
                          <a:latin typeface="Arial" panose="020B0604020202020204" pitchFamily="34" charset="0"/>
                        </a:rPr>
                      </a:br>
                      <a:r>
                        <a:rPr lang="cs-CZ" sz="700" b="true" i="false" u="none" strike="noStrike">
                          <a:solidFill>
                            <a:srgbClr val="000000"/>
                          </a:solidFill>
                          <a:effectLst/>
                          <a:latin typeface="Arial" panose="020B0604020202020204" pitchFamily="34" charset="0"/>
                        </a:rPr>
                        <a:t>(hodiny:minuty)</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cs-CZ" sz="700" b="true" i="false" u="none" strike="noStrike">
                          <a:solidFill>
                            <a:srgbClr val="000000"/>
                          </a:solidFill>
                          <a:effectLst/>
                          <a:latin typeface="Arial" panose="020B0604020202020204" pitchFamily="34" charset="0"/>
                        </a:rPr>
                        <a:t>Čas ukončení akce</a:t>
                      </a:r>
                      <a:br>
                        <a:rPr lang="cs-CZ" sz="700" b="true" i="false" u="none" strike="noStrike">
                          <a:solidFill>
                            <a:srgbClr val="000000"/>
                          </a:solidFill>
                          <a:effectLst/>
                          <a:latin typeface="Arial" panose="020B0604020202020204" pitchFamily="34" charset="0"/>
                        </a:rPr>
                      </a:br>
                      <a:r>
                        <a:rPr lang="cs-CZ" sz="700" b="true" i="false" u="none" strike="noStrike">
                          <a:solidFill>
                            <a:srgbClr val="000000"/>
                          </a:solidFill>
                          <a:effectLst/>
                          <a:latin typeface="Arial" panose="020B0604020202020204" pitchFamily="34" charset="0"/>
                        </a:rPr>
                        <a:t>(hodiny:minuty)</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cs-CZ" sz="700" b="true" i="false" u="none" strike="noStrike" dirty="false">
                          <a:solidFill>
                            <a:srgbClr val="000000"/>
                          </a:solidFill>
                          <a:effectLst/>
                          <a:latin typeface="Arial" panose="020B0604020202020204" pitchFamily="34" charset="0"/>
                        </a:rPr>
                        <a:t>Plánovaný čas pro přestávky (přerušení akce) </a:t>
                      </a:r>
                      <a:br>
                        <a:rPr lang="cs-CZ" sz="700" b="true" i="false" u="none" strike="noStrike" dirty="false">
                          <a:solidFill>
                            <a:srgbClr val="000000"/>
                          </a:solidFill>
                          <a:effectLst/>
                          <a:latin typeface="Arial" panose="020B0604020202020204" pitchFamily="34" charset="0"/>
                        </a:rPr>
                      </a:br>
                      <a:r>
                        <a:rPr lang="cs-CZ" sz="700" b="true" i="false" u="none" strike="noStrike" dirty="false">
                          <a:solidFill>
                            <a:srgbClr val="000000"/>
                          </a:solidFill>
                          <a:effectLst/>
                          <a:latin typeface="Arial" panose="020B0604020202020204" pitchFamily="34" charset="0"/>
                        </a:rPr>
                        <a:t>v délce více než 15 minut </a:t>
                      </a:r>
                      <a:br>
                        <a:rPr lang="cs-CZ" sz="700" b="true" i="false" u="none" strike="noStrike" dirty="false">
                          <a:solidFill>
                            <a:srgbClr val="000000"/>
                          </a:solidFill>
                          <a:effectLst/>
                          <a:latin typeface="Arial" panose="020B0604020202020204" pitchFamily="34" charset="0"/>
                        </a:rPr>
                      </a:br>
                      <a:r>
                        <a:rPr lang="cs-CZ" sz="700" b="true" i="false" u="none" strike="noStrike" dirty="false">
                          <a:solidFill>
                            <a:srgbClr val="000000"/>
                          </a:solidFill>
                          <a:effectLst/>
                          <a:latin typeface="Arial" panose="020B0604020202020204" pitchFamily="34" charset="0"/>
                        </a:rPr>
                        <a:t>(</a:t>
                      </a:r>
                      <a:r>
                        <a:rPr lang="cs-CZ" sz="700" b="true" i="false" u="none" strike="noStrike" dirty="false" err="true">
                          <a:solidFill>
                            <a:srgbClr val="000000"/>
                          </a:solidFill>
                          <a:effectLst/>
                          <a:latin typeface="Arial" panose="020B0604020202020204" pitchFamily="34" charset="0"/>
                        </a:rPr>
                        <a:t>hodiny:minuty</a:t>
                      </a:r>
                      <a:r>
                        <a:rPr lang="cs-CZ" sz="700" b="true" i="false" u="none" strike="noStrike" dirty="false">
                          <a:solidFill>
                            <a:srgbClr val="000000"/>
                          </a:solidFill>
                          <a:effectLst/>
                          <a:latin typeface="Arial" panose="020B0604020202020204" pitchFamily="34" charset="0"/>
                        </a:rPr>
                        <a:t> - </a:t>
                      </a:r>
                      <a:r>
                        <a:rPr lang="cs-CZ" sz="700" b="true" i="false" u="none" strike="noStrike" dirty="false" err="true">
                          <a:solidFill>
                            <a:srgbClr val="000000"/>
                          </a:solidFill>
                          <a:effectLst/>
                          <a:latin typeface="Arial" panose="020B0604020202020204" pitchFamily="34" charset="0"/>
                        </a:rPr>
                        <a:t>hodiny:minuty</a:t>
                      </a:r>
                      <a:r>
                        <a:rPr lang="cs-CZ" sz="700" b="true" i="false" u="none" strike="noStrike" dirty="false">
                          <a:solidFill>
                            <a:srgbClr val="000000"/>
                          </a:solidFill>
                          <a:effectLst/>
                          <a:latin typeface="Arial" panose="020B0604020202020204" pitchFamily="34" charset="0"/>
                        </a:rPr>
                        <a:t>)</a:t>
                      </a:r>
                      <a:endParaRPr lang="cs-CZ" sz="1200" b="false" i="false" u="none" strike="noStrike" dirty="fals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cs-CZ" sz="700" b="true" i="false" u="none" strike="noStrike">
                          <a:solidFill>
                            <a:srgbClr val="000000"/>
                          </a:solidFill>
                          <a:effectLst/>
                          <a:latin typeface="Arial" panose="020B0604020202020204" pitchFamily="34" charset="0"/>
                        </a:rPr>
                        <a:t>Název akce</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cs-CZ" sz="700" b="true" i="false" u="none" strike="noStrike">
                          <a:solidFill>
                            <a:srgbClr val="000000"/>
                          </a:solidFill>
                          <a:effectLst/>
                          <a:latin typeface="Arial" panose="020B0604020202020204" pitchFamily="34" charset="0"/>
                        </a:rPr>
                        <a:t>Krátký popis obsahu akce</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spcBef>
                          <a:spcPts val="0"/>
                        </a:spcBef>
                        <a:spcAft>
                          <a:spcPts val="0"/>
                        </a:spcAft>
                      </a:pPr>
                      <a:r>
                        <a:rPr lang="cs-CZ" sz="700" b="true" i="false" u="none" strike="noStrike">
                          <a:solidFill>
                            <a:srgbClr val="000000"/>
                          </a:solidFill>
                          <a:effectLst/>
                          <a:latin typeface="Arial" panose="020B0604020202020204" pitchFamily="34" charset="0"/>
                        </a:rPr>
                        <a:t>Místo konání akce</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true">
                  <a:txBody>
                    <a:bodyPr/>
                    <a:lstStyle/>
                    <a:p>
                      <a:endParaRPr lang="cs-CZ"/>
                    </a:p>
                  </a:txBody>
                  <a:tcPr/>
                </a:tc>
                <a:tc rowSpan="2">
                  <a:txBody>
                    <a:bodyPr/>
                    <a:lstStyle/>
                    <a:p>
                      <a:pPr algn="ctr" fontAlgn="ctr">
                        <a:spcBef>
                          <a:spcPts val="0"/>
                        </a:spcBef>
                        <a:spcAft>
                          <a:spcPts val="0"/>
                        </a:spcAft>
                      </a:pPr>
                      <a:r>
                        <a:rPr lang="cs-CZ" sz="700" b="true" i="false" u="none" strike="noStrike">
                          <a:solidFill>
                            <a:srgbClr val="000000"/>
                          </a:solidFill>
                          <a:effectLst/>
                          <a:latin typeface="Arial" panose="020B0604020202020204" pitchFamily="34" charset="0"/>
                        </a:rPr>
                        <a:t>Realizátor akce </a:t>
                      </a:r>
                      <a:br>
                        <a:rPr lang="cs-CZ" sz="700" b="true" i="false" u="none" strike="noStrike">
                          <a:solidFill>
                            <a:srgbClr val="000000"/>
                          </a:solidFill>
                          <a:effectLst/>
                          <a:latin typeface="Arial" panose="020B0604020202020204" pitchFamily="34" charset="0"/>
                        </a:rPr>
                      </a:br>
                      <a:r>
                        <a:rPr lang="cs-CZ" sz="700" b="false" i="false" u="none" strike="noStrike">
                          <a:solidFill>
                            <a:srgbClr val="000000"/>
                          </a:solidFill>
                          <a:effectLst/>
                          <a:latin typeface="Arial" panose="020B0604020202020204" pitchFamily="34" charset="0"/>
                        </a:rPr>
                        <a:t>(název a IČ subjektu)</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cs-CZ" sz="700" b="false" i="false" u="none" strike="noStrike">
                          <a:solidFill>
                            <a:srgbClr val="000000"/>
                          </a:solidFill>
                          <a:effectLst/>
                          <a:latin typeface="Arial" panose="020B0604020202020204" pitchFamily="34" charset="0"/>
                        </a:rPr>
                        <a:t>Jedná se o akci </a:t>
                      </a:r>
                      <a:r>
                        <a:rPr lang="cs-CZ" sz="700" b="true" i="false" u="none" strike="noStrike">
                          <a:solidFill>
                            <a:srgbClr val="000000"/>
                          </a:solidFill>
                          <a:effectLst/>
                          <a:latin typeface="Arial" panose="020B0604020202020204" pitchFamily="34" charset="0"/>
                        </a:rPr>
                        <a:t>pouze pro cílovou skupinu projektu</a:t>
                      </a:r>
                      <a:r>
                        <a:rPr lang="cs-CZ" sz="700" b="false" i="false" u="none" strike="noStrike">
                          <a:solidFill>
                            <a:srgbClr val="000000"/>
                          </a:solidFill>
                          <a:effectLst/>
                          <a:latin typeface="Arial" panose="020B0604020202020204" pitchFamily="34" charset="0"/>
                        </a:rPr>
                        <a:t>, nebo i pro další osoby?</a:t>
                      </a:r>
                      <a:br>
                        <a:rPr lang="cs-CZ" sz="700" b="false" i="false" u="none" strike="noStrike">
                          <a:solidFill>
                            <a:srgbClr val="000000"/>
                          </a:solidFill>
                          <a:effectLst/>
                          <a:latin typeface="Arial" panose="020B0604020202020204" pitchFamily="34" charset="0"/>
                        </a:rPr>
                      </a:br>
                      <a:r>
                        <a:rPr lang="cs-CZ" sz="700" b="false" i="false" u="none" strike="noStrike">
                          <a:solidFill>
                            <a:srgbClr val="000000"/>
                          </a:solidFill>
                          <a:effectLst/>
                          <a:latin typeface="Arial" panose="020B0604020202020204" pitchFamily="34" charset="0"/>
                        </a:rPr>
                        <a:t>(ano/ne)</a:t>
                      </a:r>
                      <a:endParaRPr lang="cs-CZ" sz="1200" b="false" i="false" u="none" strike="noStrike">
                        <a:effectLst/>
                        <a:latin typeface="Arial" panose="020B0604020202020204" pitchFamily="34" charset="0"/>
                      </a:endParaRPr>
                    </a:p>
                  </a:txBody>
                  <a:tcPr marL="63385" marR="63385" marT="31693" marB="3169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21115632"/>
                  </a:ext>
                </a:extLst>
              </a:tr>
              <a:tr h="332905">
                <a:tc vMerge="true">
                  <a:txBody>
                    <a:bodyPr/>
                    <a:lstStyle/>
                    <a:p>
                      <a:endParaRPr lang="cs-CZ"/>
                    </a:p>
                  </a:txBody>
                  <a:tcPr/>
                </a:tc>
                <a:tc vMerge="true">
                  <a:txBody>
                    <a:bodyPr/>
                    <a:lstStyle/>
                    <a:p>
                      <a:endParaRPr lang="cs-CZ"/>
                    </a:p>
                  </a:txBody>
                  <a:tcPr/>
                </a:tc>
                <a:tc vMerge="true">
                  <a:txBody>
                    <a:bodyPr/>
                    <a:lstStyle/>
                    <a:p>
                      <a:endParaRPr lang="cs-CZ"/>
                    </a:p>
                  </a:txBody>
                  <a:tcPr/>
                </a:tc>
                <a:tc vMerge="true">
                  <a:txBody>
                    <a:bodyPr/>
                    <a:lstStyle/>
                    <a:p>
                      <a:endParaRPr lang="cs-CZ"/>
                    </a:p>
                  </a:txBody>
                  <a:tcPr/>
                </a:tc>
                <a:tc vMerge="true">
                  <a:txBody>
                    <a:bodyPr/>
                    <a:lstStyle/>
                    <a:p>
                      <a:endParaRPr lang="cs-CZ"/>
                    </a:p>
                  </a:txBody>
                  <a:tcPr/>
                </a:tc>
                <a:tc vMerge="true">
                  <a:txBody>
                    <a:bodyPr/>
                    <a:lstStyle/>
                    <a:p>
                      <a:endParaRPr lang="cs-CZ"/>
                    </a:p>
                  </a:txBody>
                  <a:tcPr/>
                </a:tc>
                <a:tc vMerge="true">
                  <a:txBody>
                    <a:bodyPr/>
                    <a:lstStyle/>
                    <a:p>
                      <a:endParaRPr lang="cs-CZ"/>
                    </a:p>
                  </a:txBody>
                  <a:tcPr/>
                </a:tc>
                <a:tc>
                  <a:txBody>
                    <a:bodyPr/>
                    <a:lstStyle/>
                    <a:p>
                      <a:pPr algn="ctr" fontAlgn="ctr">
                        <a:spcBef>
                          <a:spcPts val="0"/>
                        </a:spcBef>
                        <a:spcAft>
                          <a:spcPts val="0"/>
                        </a:spcAft>
                      </a:pPr>
                      <a:r>
                        <a:rPr lang="cs-CZ" sz="700" b="false" i="false" u="none" strike="noStrike">
                          <a:solidFill>
                            <a:srgbClr val="000000"/>
                          </a:solidFill>
                          <a:effectLst/>
                          <a:latin typeface="Arial" panose="020B0604020202020204" pitchFamily="34" charset="0"/>
                        </a:rPr>
                        <a:t>Obec</a:t>
                      </a:r>
                      <a:endParaRPr lang="cs-CZ" sz="1200" b="false" i="false" u="none" strike="noStrike">
                        <a:effectLst/>
                        <a:latin typeface="Arial" panose="020B0604020202020204" pitchFamily="34" charset="0"/>
                      </a:endParaRP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cs-CZ" sz="700" b="false" i="false" u="none" strike="noStrike">
                          <a:solidFill>
                            <a:srgbClr val="000000"/>
                          </a:solidFill>
                          <a:effectLst/>
                          <a:latin typeface="Arial" panose="020B0604020202020204" pitchFamily="34" charset="0"/>
                        </a:rPr>
                        <a:t>Ulice, číslo popisné, </a:t>
                      </a:r>
                      <a:br>
                        <a:rPr lang="cs-CZ" sz="700" b="false" i="false" u="none" strike="noStrike">
                          <a:solidFill>
                            <a:srgbClr val="000000"/>
                          </a:solidFill>
                          <a:effectLst/>
                          <a:latin typeface="Arial" panose="020B0604020202020204" pitchFamily="34" charset="0"/>
                        </a:rPr>
                      </a:br>
                      <a:r>
                        <a:rPr lang="cs-CZ" sz="700" b="false" i="false" u="none" strike="noStrike">
                          <a:solidFill>
                            <a:srgbClr val="000000"/>
                          </a:solidFill>
                          <a:effectLst/>
                          <a:latin typeface="Arial" panose="020B0604020202020204" pitchFamily="34" charset="0"/>
                        </a:rPr>
                        <a:t>označení místnosti</a:t>
                      </a:r>
                      <a:endParaRPr lang="cs-CZ" sz="1200" b="false" i="false" u="none" strike="noStrike">
                        <a:effectLst/>
                        <a:latin typeface="Arial" panose="020B0604020202020204" pitchFamily="34" charset="0"/>
                      </a:endParaRP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true">
                  <a:txBody>
                    <a:bodyPr/>
                    <a:lstStyle/>
                    <a:p>
                      <a:endParaRPr lang="cs-CZ"/>
                    </a:p>
                  </a:txBody>
                  <a:tcPr/>
                </a:tc>
                <a:tc vMerge="true">
                  <a:txBody>
                    <a:bodyPr/>
                    <a:lstStyle/>
                    <a:p>
                      <a:endParaRPr lang="cs-CZ"/>
                    </a:p>
                  </a:txBody>
                  <a:tcPr/>
                </a:tc>
                <a:extLst>
                  <a:ext uri="{0D108BD9-81ED-4DB2-BD59-A6C34878D82A}">
                    <a16:rowId xmlns:a16="http://schemas.microsoft.com/office/drawing/2014/main" val="3307806123"/>
                  </a:ext>
                </a:extLst>
              </a:tr>
              <a:tr h="53029">
                <a:tc>
                  <a:txBody>
                    <a:bodyPr/>
                    <a:lstStyle/>
                    <a:p>
                      <a:pPr algn="ctr" fontAlgn="b">
                        <a:spcBef>
                          <a:spcPts val="0"/>
                        </a:spcBef>
                        <a:spcAft>
                          <a:spcPts val="0"/>
                        </a:spcAft>
                      </a:pPr>
                      <a:r>
                        <a:rPr lang="cs-CZ" sz="700" b="false" i="false" u="none" strike="noStrike">
                          <a:solidFill>
                            <a:srgbClr val="000000"/>
                          </a:solidFill>
                          <a:effectLst/>
                          <a:latin typeface="Arial" panose="020B0604020202020204" pitchFamily="34" charset="0"/>
                        </a:rPr>
                        <a:t>1.</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FF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FF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FF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FF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561685"/>
                  </a:ext>
                </a:extLst>
              </a:tr>
              <a:tr h="137599">
                <a:tc>
                  <a:txBody>
                    <a:bodyPr/>
                    <a:lstStyle/>
                    <a:p>
                      <a:pPr algn="ctr" fontAlgn="b">
                        <a:spcBef>
                          <a:spcPts val="0"/>
                        </a:spcBef>
                        <a:spcAft>
                          <a:spcPts val="0"/>
                        </a:spcAft>
                      </a:pPr>
                      <a:r>
                        <a:rPr lang="cs-CZ" sz="700" b="false" i="false" u="none" strike="noStrike">
                          <a:solidFill>
                            <a:srgbClr val="000000"/>
                          </a:solidFill>
                          <a:effectLst/>
                          <a:latin typeface="Arial" panose="020B0604020202020204" pitchFamily="34" charset="0"/>
                        </a:rPr>
                        <a:t>2.</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cs-CZ" sz="700" b="tru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cs-CZ" sz="700" b="tru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368351"/>
                  </a:ext>
                </a:extLst>
              </a:tr>
              <a:tr h="148163">
                <a:tc>
                  <a:txBody>
                    <a:bodyPr/>
                    <a:lstStyle/>
                    <a:p>
                      <a:pPr algn="ctr" fontAlgn="b">
                        <a:spcBef>
                          <a:spcPts val="0"/>
                        </a:spcBef>
                        <a:spcAft>
                          <a:spcPts val="0"/>
                        </a:spcAft>
                      </a:pPr>
                      <a:r>
                        <a:rPr lang="cs-CZ" sz="700" b="false" i="false" u="none" strike="noStrike">
                          <a:solidFill>
                            <a:srgbClr val="000000"/>
                          </a:solidFill>
                          <a:effectLst/>
                          <a:latin typeface="Arial" panose="020B0604020202020204" pitchFamily="34" charset="0"/>
                        </a:rPr>
                        <a:t>3.</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447656"/>
                  </a:ext>
                </a:extLst>
              </a:tr>
              <a:tr h="148163">
                <a:tc>
                  <a:txBody>
                    <a:bodyPr/>
                    <a:lstStyle/>
                    <a:p>
                      <a:pPr algn="ctr" fontAlgn="b">
                        <a:spcBef>
                          <a:spcPts val="0"/>
                        </a:spcBef>
                        <a:spcAft>
                          <a:spcPts val="0"/>
                        </a:spcAft>
                      </a:pPr>
                      <a:r>
                        <a:rPr lang="cs-CZ" sz="700" b="false" i="false" u="none" strike="noStrike">
                          <a:solidFill>
                            <a:srgbClr val="000000"/>
                          </a:solidFill>
                          <a:effectLst/>
                          <a:latin typeface="Arial" panose="020B0604020202020204" pitchFamily="34" charset="0"/>
                        </a:rPr>
                        <a:t>4.</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797905"/>
                  </a:ext>
                </a:extLst>
              </a:tr>
              <a:tr h="148163">
                <a:tc>
                  <a:txBody>
                    <a:bodyPr/>
                    <a:lstStyle/>
                    <a:p>
                      <a:pPr algn="ctr" fontAlgn="b">
                        <a:spcBef>
                          <a:spcPts val="0"/>
                        </a:spcBef>
                        <a:spcAft>
                          <a:spcPts val="0"/>
                        </a:spcAft>
                      </a:pPr>
                      <a:r>
                        <a:rPr lang="cs-CZ" sz="700" b="false" i="false" u="none" strike="noStrike">
                          <a:solidFill>
                            <a:srgbClr val="000000"/>
                          </a:solidFill>
                          <a:effectLst/>
                          <a:latin typeface="Arial" panose="020B0604020202020204" pitchFamily="34" charset="0"/>
                        </a:rPr>
                        <a:t>5.</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1392887"/>
                  </a:ext>
                </a:extLst>
              </a:tr>
              <a:tr h="148163">
                <a:tc>
                  <a:txBody>
                    <a:bodyPr/>
                    <a:lstStyle/>
                    <a:p>
                      <a:pPr algn="ctr" fontAlgn="b">
                        <a:spcBef>
                          <a:spcPts val="0"/>
                        </a:spcBef>
                        <a:spcAft>
                          <a:spcPts val="0"/>
                        </a:spcAft>
                      </a:pPr>
                      <a:r>
                        <a:rPr lang="cs-CZ" sz="700" b="false" i="false" u="none" strike="noStrike">
                          <a:solidFill>
                            <a:srgbClr val="000000"/>
                          </a:solidFill>
                          <a:effectLst/>
                          <a:latin typeface="Arial" panose="020B0604020202020204" pitchFamily="34" charset="0"/>
                        </a:rPr>
                        <a:t>6.</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815630"/>
                  </a:ext>
                </a:extLst>
              </a:tr>
              <a:tr h="148163">
                <a:tc>
                  <a:txBody>
                    <a:bodyPr/>
                    <a:lstStyle/>
                    <a:p>
                      <a:pPr algn="ctr" fontAlgn="b">
                        <a:spcBef>
                          <a:spcPts val="0"/>
                        </a:spcBef>
                        <a:spcAft>
                          <a:spcPts val="0"/>
                        </a:spcAft>
                      </a:pPr>
                      <a:r>
                        <a:rPr lang="cs-CZ" sz="700" b="false" i="false" u="none" strike="noStrike">
                          <a:solidFill>
                            <a:srgbClr val="000000"/>
                          </a:solidFill>
                          <a:effectLst/>
                          <a:latin typeface="Arial" panose="020B0604020202020204" pitchFamily="34" charset="0"/>
                        </a:rPr>
                        <a:t>7.</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dirty="false">
                          <a:solidFill>
                            <a:srgbClr val="000000"/>
                          </a:solidFill>
                          <a:effectLst/>
                          <a:latin typeface="Arial" panose="020B0604020202020204" pitchFamily="34" charset="0"/>
                        </a:rPr>
                        <a:t> </a:t>
                      </a:r>
                      <a:endParaRPr lang="cs-CZ" sz="1200" b="false" i="false" u="none" strike="noStrike" dirty="fals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7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a:solidFill>
                            <a:srgbClr val="000000"/>
                          </a:solidFill>
                          <a:effectLst/>
                          <a:latin typeface="Arial" panose="020B0604020202020204" pitchFamily="34" charset="0"/>
                        </a:rPr>
                        <a:t> </a:t>
                      </a:r>
                      <a:endParaRPr lang="cs-CZ" sz="1200" b="false" i="false" u="none" strike="noStrik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cs-CZ" sz="800" b="false" i="false" u="none" strike="noStrike" dirty="false">
                          <a:solidFill>
                            <a:srgbClr val="000000"/>
                          </a:solidFill>
                          <a:effectLst/>
                          <a:latin typeface="Arial" panose="020B0604020202020204" pitchFamily="34" charset="0"/>
                        </a:rPr>
                        <a:t> </a:t>
                      </a:r>
                      <a:endParaRPr lang="cs-CZ" sz="1200" b="false" i="false" u="none" strike="noStrike" dirty="false">
                        <a:effectLst/>
                        <a:latin typeface="Arial" panose="020B060402020202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153676"/>
                  </a:ext>
                </a:extLst>
              </a:tr>
            </a:tbl>
          </a:graphicData>
        </a:graphic>
      </p:graphicFrame>
    </p:spTree>
    <p:extLst>
      <p:ext uri="{BB962C8B-B14F-4D97-AF65-F5344CB8AC3E}">
        <p14:creationId xmlns:p14="http://schemas.microsoft.com/office/powerpoint/2010/main" val="13639337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Vizuální identita</a:t>
            </a:r>
          </a:p>
        </p:txBody>
      </p:sp>
      <p:sp>
        <p:nvSpPr>
          <p:cNvPr id="3" name="Zástupný symbol pro obsah 2"/>
          <p:cNvSpPr>
            <a:spLocks noGrp="true"/>
          </p:cNvSpPr>
          <p:nvPr>
            <p:ph idx="1"/>
          </p:nvPr>
        </p:nvSpPr>
        <p:spPr>
          <a:xfrm>
            <a:off x="540000" y="1681753"/>
            <a:ext cx="8064000" cy="5175232"/>
          </a:xfrm>
        </p:spPr>
        <p:txBody>
          <a:bodyPr/>
          <a:lstStyle/>
          <a:p>
            <a:r>
              <a:rPr lang="cs-CZ" dirty="false"/>
              <a:t>Základní zobrazení loga a povinných odkazů:</a:t>
            </a:r>
          </a:p>
          <a:p>
            <a:pPr marL="0" indent="0">
              <a:buNone/>
            </a:pPr>
            <a:r>
              <a:rPr lang="cs-CZ" sz="900" dirty="false"/>
              <a:t> </a:t>
            </a:r>
          </a:p>
          <a:p>
            <a:pPr marL="0" indent="0">
              <a:buNone/>
            </a:pPr>
            <a:endParaRPr lang="cs-CZ" sz="900" dirty="false"/>
          </a:p>
          <a:p>
            <a:pPr marL="0" indent="0">
              <a:buNone/>
            </a:pPr>
            <a:endParaRPr lang="cs-CZ" dirty="false"/>
          </a:p>
          <a:p>
            <a:pPr marL="0" indent="0">
              <a:buNone/>
            </a:pPr>
            <a:endParaRPr lang="cs-CZ" dirty="false"/>
          </a:p>
          <a:p>
            <a:pPr lvl="1"/>
            <a:endParaRPr lang="cs-CZ" dirty="false"/>
          </a:p>
          <a:p>
            <a:pPr marL="0" indent="0">
              <a:buNone/>
            </a:pPr>
            <a:endParaRPr lang="cs-CZ" dirty="false"/>
          </a:p>
          <a:p>
            <a:pPr marL="0" indent="0">
              <a:buNone/>
            </a:pPr>
            <a:endParaRPr lang="cs-CZ" dirty="false"/>
          </a:p>
          <a:p>
            <a:r>
              <a:rPr lang="cs-CZ" dirty="false">
                <a:hlinkClick r:id="rId3"/>
              </a:rPr>
              <a:t>https://www.esfcr.cz/sablony-a-vzory-pro-vizualni-identitu-opz-plus</a:t>
            </a:r>
            <a:r>
              <a:rPr lang="cs-CZ"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110</a:t>
            </a:fld>
            <a:endParaRPr lang="cs-CZ" dirty="false"/>
          </a:p>
        </p:txBody>
      </p:sp>
      <p:pic>
        <p:nvPicPr>
          <p:cNvPr id="12" name="Obrázek 11">
            <a:extLst>
              <a:ext uri="{FF2B5EF4-FFF2-40B4-BE49-F238E27FC236}">
                <a16:creationId xmlns:a16="http://schemas.microsoft.com/office/drawing/2014/main" id="{56C2C764-5FB8-1C95-1466-E3348E6CF188}"/>
              </a:ext>
            </a:extLst>
          </p:cNvPr>
          <p:cNvPicPr>
            <a:picLocks noChangeAspect="true"/>
          </p:cNvPicPr>
          <p:nvPr/>
        </p:nvPicPr>
        <p:blipFill>
          <a:blip r:embed="rId4"/>
          <a:stretch>
            <a:fillRect/>
          </a:stretch>
        </p:blipFill>
        <p:spPr>
          <a:xfrm>
            <a:off x="1504950" y="2132856"/>
            <a:ext cx="6134100" cy="3571875"/>
          </a:xfrm>
          <a:prstGeom prst="rect">
            <a:avLst/>
          </a:prstGeom>
        </p:spPr>
      </p:pic>
    </p:spTree>
    <p:extLst>
      <p:ext uri="{BB962C8B-B14F-4D97-AF65-F5344CB8AC3E}">
        <p14:creationId xmlns:p14="http://schemas.microsoft.com/office/powerpoint/2010/main" val="450477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Vizuální identita</a:t>
            </a:r>
          </a:p>
        </p:txBody>
      </p:sp>
      <p:sp>
        <p:nvSpPr>
          <p:cNvPr id="3" name="Zástupný symbol pro obsah 2"/>
          <p:cNvSpPr>
            <a:spLocks noGrp="true"/>
          </p:cNvSpPr>
          <p:nvPr>
            <p:ph idx="1"/>
          </p:nvPr>
        </p:nvSpPr>
        <p:spPr>
          <a:xfrm>
            <a:off x="540000" y="1556792"/>
            <a:ext cx="8064000" cy="4320000"/>
          </a:xfrm>
        </p:spPr>
        <p:txBody>
          <a:bodyPr/>
          <a:lstStyle/>
          <a:p>
            <a:r>
              <a:rPr lang="cs-CZ" dirty="false"/>
              <a:t>Barevnost loga EU</a:t>
            </a:r>
          </a:p>
          <a:p>
            <a:pPr lvl="1"/>
            <a:r>
              <a:rPr lang="cs-CZ" dirty="false"/>
              <a:t>Na webových stránkách příjemce povinně barevné logo</a:t>
            </a:r>
          </a:p>
          <a:p>
            <a:pPr lvl="1"/>
            <a:r>
              <a:rPr lang="cs-CZ" dirty="false"/>
              <a:t>V ostatních případech se barevné provedení použije, kdykoli je to možné</a:t>
            </a:r>
          </a:p>
          <a:p>
            <a:pPr lvl="1"/>
            <a:r>
              <a:rPr lang="cs-CZ" dirty="false"/>
              <a:t>Jednobarevnou verzi lze použít jen v odůvodněných případech (tisk na běžných tiskárnách a další případy, kdy je barevná verze nehospodárná, neekologická či neestetická)</a:t>
            </a:r>
          </a:p>
          <a:p>
            <a:pPr lvl="1"/>
            <a:r>
              <a:rPr lang="cs-CZ" dirty="false"/>
              <a:t>Pořízení černobílé kopie barevného originálu se nepovažuje za nedodržení pravidel publicity</a:t>
            </a:r>
          </a:p>
          <a:p>
            <a:r>
              <a:rPr lang="cs-CZ" dirty="false"/>
              <a:t>Velikost loga EU</a:t>
            </a:r>
          </a:p>
          <a:p>
            <a:pPr lvl="1"/>
            <a:r>
              <a:rPr lang="cs-CZ" dirty="false"/>
              <a:t>Znak EU a povinné odkazy musí být umístěn tak, aby byl zřetelně viditelný, velikost musí být úměrná rozměrům použitého materiálu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111</a:t>
            </a:fld>
            <a:endParaRPr lang="cs-CZ" dirty="false"/>
          </a:p>
        </p:txBody>
      </p:sp>
    </p:spTree>
    <p:extLst>
      <p:ext uri="{BB962C8B-B14F-4D97-AF65-F5344CB8AC3E}">
        <p14:creationId xmlns:p14="http://schemas.microsoft.com/office/powerpoint/2010/main" val="16466677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Vizuální identita</a:t>
            </a:r>
          </a:p>
        </p:txBody>
      </p:sp>
      <p:sp>
        <p:nvSpPr>
          <p:cNvPr id="3" name="Zástupný symbol pro obsah 2"/>
          <p:cNvSpPr>
            <a:spLocks noGrp="true"/>
          </p:cNvSpPr>
          <p:nvPr>
            <p:ph idx="1"/>
          </p:nvPr>
        </p:nvSpPr>
        <p:spPr>
          <a:xfrm>
            <a:off x="539552" y="1484784"/>
            <a:ext cx="8064000" cy="4320000"/>
          </a:xfrm>
        </p:spPr>
        <p:txBody>
          <a:bodyPr/>
          <a:lstStyle/>
          <a:p>
            <a:r>
              <a:rPr lang="cs-CZ" dirty="false"/>
              <a:t>Další loga použít lze, ale nesmí být větší ani první</a:t>
            </a:r>
          </a:p>
          <a:p>
            <a:pPr lvl="1"/>
            <a:r>
              <a:rPr lang="cs-CZ" dirty="false"/>
              <a:t>Lze použít logo příjemce, projektu, partnerů apod.</a:t>
            </a:r>
          </a:p>
          <a:p>
            <a:pPr lvl="1"/>
            <a:r>
              <a:rPr lang="cs-CZ" dirty="false"/>
              <a:t>Výjimku tvoří povinný plakát, dočasná/stálá deska/billboard (viz dále), pro které jsou povinné elektronické šablony z webu</a:t>
            </a:r>
          </a:p>
          <a:p>
            <a:pPr lvl="1"/>
            <a:endParaRPr lang="cs-CZ" dirty="false"/>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112</a:t>
            </a:fld>
            <a:endParaRPr lang="cs-CZ" dirty="false"/>
          </a:p>
        </p:txBody>
      </p:sp>
      <p:pic>
        <p:nvPicPr>
          <p:cNvPr id="1026" name="Picture 2" descr="C:\Users\michala.trlicikova\Desktop\logo_spatne_01.jpg"/>
          <p:cNvPicPr>
            <a:picLocks noChangeAspect="true" noChangeArrowheads="true"/>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1080481" y="4684624"/>
            <a:ext cx="2437428" cy="6139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la.trlicikova\Desktop\logo_spatne_02.jpg"/>
          <p:cNvPicPr>
            <a:picLocks noChangeAspect="true" noChangeArrowheads="true"/>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043608" y="3163346"/>
            <a:ext cx="2579316" cy="6294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la.trlicikova\Desktop\loga_dobre.jpg"/>
          <p:cNvPicPr>
            <a:picLocks noChangeAspect="true" noChangeArrowheads="true"/>
          </p:cNvPicPr>
          <p:nvPr/>
        </p:nvPicPr>
        <p:blipFill>
          <a:blip cstate="print" r:embed="rId5">
            <a:extLst>
              <a:ext uri="{28A0092B-C50C-407E-A947-70E740481C1C}">
                <a14:useLocalDpi xmlns:a14="http://schemas.microsoft.com/office/drawing/2010/main" val="0"/>
              </a:ext>
            </a:extLst>
          </a:blip>
          <a:srcRect/>
          <a:stretch>
            <a:fillRect/>
          </a:stretch>
        </p:blipFill>
        <p:spPr bwMode="auto">
          <a:xfrm>
            <a:off x="675991" y="5517232"/>
            <a:ext cx="4007391" cy="7054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ichala.trlicikova\Desktop\logo_spatne_03.jpg"/>
          <p:cNvPicPr>
            <a:picLocks noChangeAspect="true" noChangeArrowheads="true"/>
          </p:cNvPicPr>
          <p:nvPr/>
        </p:nvPicPr>
        <p:blipFill>
          <a:blip cstate="print" r:embed="rId6">
            <a:extLst>
              <a:ext uri="{28A0092B-C50C-407E-A947-70E740481C1C}">
                <a14:useLocalDpi xmlns:a14="http://schemas.microsoft.com/office/drawing/2010/main" val="0"/>
              </a:ext>
            </a:extLst>
          </a:blip>
          <a:srcRect/>
          <a:stretch>
            <a:fillRect/>
          </a:stretch>
        </p:blipFill>
        <p:spPr bwMode="auto">
          <a:xfrm>
            <a:off x="1004400" y="3927460"/>
            <a:ext cx="2589590" cy="6576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ichala.trlicikova\Desktop\logo_dobre_01.jpg"/>
          <p:cNvPicPr>
            <a:picLocks noChangeAspect="true" noChangeArrowheads="true"/>
          </p:cNvPicPr>
          <p:nvPr/>
        </p:nvPicPr>
        <p:blipFill>
          <a:blip cstate="print" r:embed="rId7">
            <a:extLst>
              <a:ext uri="{28A0092B-C50C-407E-A947-70E740481C1C}">
                <a14:useLocalDpi xmlns:a14="http://schemas.microsoft.com/office/drawing/2010/main" val="0"/>
              </a:ext>
            </a:extLst>
          </a:blip>
          <a:srcRect/>
          <a:stretch>
            <a:fillRect/>
          </a:stretch>
        </p:blipFill>
        <p:spPr bwMode="auto">
          <a:xfrm>
            <a:off x="5076056" y="4991600"/>
            <a:ext cx="3256209" cy="125266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ichala.trlicikova\Desktop\logo_spatne_04.jpg"/>
          <p:cNvPicPr>
            <a:picLocks noChangeAspect="true" noChangeArrowheads="true"/>
          </p:cNvPicPr>
          <p:nvPr/>
        </p:nvPicPr>
        <p:blipFill>
          <a:blip cstate="print" r:embed="rId8">
            <a:extLst>
              <a:ext uri="{28A0092B-C50C-407E-A947-70E740481C1C}">
                <a14:useLocalDpi xmlns:a14="http://schemas.microsoft.com/office/drawing/2010/main" val="0"/>
              </a:ext>
            </a:extLst>
          </a:blip>
          <a:srcRect/>
          <a:stretch>
            <a:fillRect/>
          </a:stretch>
        </p:blipFill>
        <p:spPr bwMode="auto">
          <a:xfrm>
            <a:off x="4283968" y="3492165"/>
            <a:ext cx="2239617" cy="10539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ichala.trlicikova\Desktop\logo_spatne_06.jpg"/>
          <p:cNvPicPr>
            <a:picLocks noChangeAspect="true" noChangeArrowheads="true"/>
          </p:cNvPicPr>
          <p:nvPr/>
        </p:nvPicPr>
        <p:blipFill>
          <a:blip cstate="print" r:embed="rId9">
            <a:extLst>
              <a:ext uri="{28A0092B-C50C-407E-A947-70E740481C1C}">
                <a14:useLocalDpi xmlns:a14="http://schemas.microsoft.com/office/drawing/2010/main" val="0"/>
              </a:ext>
            </a:extLst>
          </a:blip>
          <a:srcRect/>
          <a:stretch>
            <a:fillRect/>
          </a:stretch>
        </p:blipFill>
        <p:spPr bwMode="auto">
          <a:xfrm>
            <a:off x="6737646" y="3314757"/>
            <a:ext cx="1940796" cy="12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090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VIZUÁLNÍ IDENTITA - použití</a:t>
            </a:r>
          </a:p>
        </p:txBody>
      </p:sp>
      <p:sp>
        <p:nvSpPr>
          <p:cNvPr id="6" name="Zástupný symbol pro obsah 5"/>
          <p:cNvSpPr>
            <a:spLocks noGrp="true"/>
          </p:cNvSpPr>
          <p:nvPr>
            <p:ph idx="1"/>
          </p:nvPr>
        </p:nvSpPr>
        <p:spPr/>
        <p:txBody>
          <a:bodyPr/>
          <a:lstStyle/>
          <a:p>
            <a:pPr lvl="0">
              <a:lnSpc>
                <a:spcPct val="100000"/>
              </a:lnSpc>
              <a:spcBef>
                <a:spcPts val="0"/>
              </a:spcBef>
            </a:pPr>
            <a:r>
              <a:rPr lang="cs-CZ" sz="1050" dirty="false"/>
              <a:t>plakát, billboard, permanentní billboard nebo stálá pamětní deska; </a:t>
            </a:r>
          </a:p>
          <a:p>
            <a:pPr lvl="0">
              <a:lnSpc>
                <a:spcPct val="100000"/>
              </a:lnSpc>
              <a:spcBef>
                <a:spcPts val="0"/>
              </a:spcBef>
            </a:pPr>
            <a:r>
              <a:rPr lang="cs-CZ" sz="1050" dirty="false"/>
              <a:t>webové stránky, microsity, sociální média informující o projektu; </a:t>
            </a:r>
          </a:p>
          <a:p>
            <a:pPr lvl="0">
              <a:lnSpc>
                <a:spcPct val="100000"/>
              </a:lnSpc>
              <a:spcBef>
                <a:spcPts val="0"/>
              </a:spcBef>
            </a:pPr>
            <a:r>
              <a:rPr lang="cs-CZ" sz="1050" dirty="false"/>
              <a:t>propagační tiskoviny (brožury, letáky, plakáty, publikace, školicí materiály) a propagační předměty; </a:t>
            </a:r>
          </a:p>
          <a:p>
            <a:pPr lvl="0">
              <a:lnSpc>
                <a:spcPct val="100000"/>
              </a:lnSpc>
              <a:spcBef>
                <a:spcPts val="0"/>
              </a:spcBef>
            </a:pPr>
            <a:r>
              <a:rPr lang="cs-CZ" sz="1050" dirty="false"/>
              <a:t>propagační audiovizuální materiály (reklamní spoty, </a:t>
            </a:r>
            <a:r>
              <a:rPr lang="cs-CZ" sz="1050" dirty="false" err="true"/>
              <a:t>product</a:t>
            </a:r>
            <a:r>
              <a:rPr lang="cs-CZ" sz="1050" dirty="false"/>
              <a:t> </a:t>
            </a:r>
            <a:r>
              <a:rPr lang="cs-CZ" sz="1050" dirty="false" err="true"/>
              <a:t>placement</a:t>
            </a:r>
            <a:r>
              <a:rPr lang="cs-CZ" sz="1050" dirty="false"/>
              <a:t>, sponzorské vzkazy, reportáže, pořady);</a:t>
            </a:r>
          </a:p>
          <a:p>
            <a:pPr lvl="0">
              <a:lnSpc>
                <a:spcPct val="100000"/>
              </a:lnSpc>
              <a:spcBef>
                <a:spcPts val="0"/>
              </a:spcBef>
            </a:pPr>
            <a:r>
              <a:rPr lang="cs-CZ" sz="1050" dirty="false"/>
              <a:t>inzerce (internet, tisk, </a:t>
            </a:r>
            <a:r>
              <a:rPr lang="cs-CZ" sz="1050" dirty="false" err="true"/>
              <a:t>outdoor</a:t>
            </a:r>
            <a:r>
              <a:rPr lang="cs-CZ" sz="1050" dirty="false"/>
              <a:t>); </a:t>
            </a:r>
          </a:p>
          <a:p>
            <a:pPr lvl="0">
              <a:lnSpc>
                <a:spcPct val="100000"/>
              </a:lnSpc>
              <a:spcBef>
                <a:spcPts val="0"/>
              </a:spcBef>
            </a:pPr>
            <a:r>
              <a:rPr lang="cs-CZ" sz="1050" dirty="false"/>
              <a:t>soutěže (s výjimkou cen do soutěží); </a:t>
            </a:r>
          </a:p>
          <a:p>
            <a:pPr lvl="0">
              <a:lnSpc>
                <a:spcPct val="100000"/>
              </a:lnSpc>
              <a:spcBef>
                <a:spcPts val="0"/>
              </a:spcBef>
            </a:pPr>
            <a:r>
              <a:rPr lang="cs-CZ" sz="1050" dirty="false"/>
              <a:t>komunikační akce (semináře, workshopy, konference, tiskové konference, výstavy, veletrhy); </a:t>
            </a:r>
          </a:p>
          <a:p>
            <a:pPr lvl="0">
              <a:lnSpc>
                <a:spcPct val="100000"/>
              </a:lnSpc>
              <a:spcBef>
                <a:spcPts val="0"/>
              </a:spcBef>
            </a:pPr>
            <a:r>
              <a:rPr lang="cs-CZ" sz="1050" dirty="false"/>
              <a:t>PR výstupy při jejich distribuci (tiskové zprávy, informace pro média);</a:t>
            </a:r>
          </a:p>
          <a:p>
            <a:pPr lvl="0">
              <a:lnSpc>
                <a:spcPct val="100000"/>
              </a:lnSpc>
              <a:spcBef>
                <a:spcPts val="0"/>
              </a:spcBef>
            </a:pPr>
            <a:r>
              <a:rPr lang="cs-CZ" sz="1050" dirty="false"/>
              <a:t>dokumenty určené pro veřejnost či cílové skupiny projektu (vstupní, výstupní/závěrečné zprávy, analýzy, certifikáty, prezenční listiny apod.).</a:t>
            </a:r>
            <a:endParaRPr lang="cs-CZ" sz="1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113</a:t>
            </a:fld>
            <a:endParaRPr lang="cs-CZ" dirty="false"/>
          </a:p>
        </p:txBody>
      </p:sp>
      <p:sp>
        <p:nvSpPr>
          <p:cNvPr id="7" name="Zástupný symbol pro obsah 6"/>
          <p:cNvSpPr>
            <a:spLocks noGrp="true"/>
          </p:cNvSpPr>
          <p:nvPr>
            <p:ph idx="13"/>
          </p:nvPr>
        </p:nvSpPr>
        <p:spPr/>
        <p:txBody>
          <a:bodyPr/>
          <a:lstStyle/>
          <a:p>
            <a:pPr lvl="0">
              <a:lnSpc>
                <a:spcPct val="100000"/>
              </a:lnSpc>
              <a:spcBef>
                <a:spcPts val="0"/>
              </a:spcBef>
            </a:pPr>
            <a:r>
              <a:rPr lang="cs-CZ" sz="1050" dirty="false"/>
              <a:t>interní dokumenty; </a:t>
            </a:r>
          </a:p>
          <a:p>
            <a:pPr lvl="0">
              <a:lnSpc>
                <a:spcPct val="100000"/>
              </a:lnSpc>
              <a:spcBef>
                <a:spcPts val="0"/>
              </a:spcBef>
            </a:pPr>
            <a:r>
              <a:rPr lang="cs-CZ" sz="1050" dirty="false"/>
              <a:t>archivační šanony; </a:t>
            </a:r>
          </a:p>
          <a:p>
            <a:pPr lvl="0">
              <a:lnSpc>
                <a:spcPct val="100000"/>
              </a:lnSpc>
              <a:spcBef>
                <a:spcPts val="0"/>
              </a:spcBef>
            </a:pPr>
            <a:r>
              <a:rPr lang="cs-CZ" sz="1050" dirty="false"/>
              <a:t>elektronická i listinná komunikace;</a:t>
            </a:r>
          </a:p>
          <a:p>
            <a:pPr lvl="0">
              <a:lnSpc>
                <a:spcPct val="100000"/>
              </a:lnSpc>
              <a:spcBef>
                <a:spcPts val="0"/>
              </a:spcBef>
            </a:pPr>
            <a:r>
              <a:rPr lang="cs-CZ" sz="1050" dirty="false"/>
              <a:t>pracovní smlouvy;</a:t>
            </a:r>
          </a:p>
          <a:p>
            <a:pPr lvl="0">
              <a:lnSpc>
                <a:spcPct val="100000"/>
              </a:lnSpc>
              <a:spcBef>
                <a:spcPts val="0"/>
              </a:spcBef>
            </a:pPr>
            <a:r>
              <a:rPr lang="cs-CZ" sz="1050" dirty="false"/>
              <a:t>dokumentace k zakázkám;</a:t>
            </a:r>
          </a:p>
          <a:p>
            <a:pPr lvl="0">
              <a:lnSpc>
                <a:spcPct val="100000"/>
              </a:lnSpc>
              <a:spcBef>
                <a:spcPts val="0"/>
              </a:spcBef>
            </a:pPr>
            <a:r>
              <a:rPr lang="cs-CZ" sz="1050" dirty="false"/>
              <a:t>veškeré smlouvy s dodavateli;</a:t>
            </a:r>
          </a:p>
          <a:p>
            <a:pPr lvl="0">
              <a:lnSpc>
                <a:spcPct val="100000"/>
              </a:lnSpc>
              <a:spcBef>
                <a:spcPts val="0"/>
              </a:spcBef>
            </a:pPr>
            <a:r>
              <a:rPr lang="cs-CZ" sz="1050" dirty="false"/>
              <a:t>smlouvy mezi příjemcem či partnerem a dalším subjektem (nikoli dodavatelem), jejichž předmětem je zapojení cílové skupiny do projektu, kdy žádná ze smluvních stran není cílovou skupinou;</a:t>
            </a:r>
          </a:p>
          <a:p>
            <a:pPr lvl="0">
              <a:lnSpc>
                <a:spcPct val="100000"/>
              </a:lnSpc>
              <a:spcBef>
                <a:spcPts val="0"/>
              </a:spcBef>
            </a:pPr>
            <a:r>
              <a:rPr lang="cs-CZ" sz="1050" dirty="false"/>
              <a:t>účetní doklady vztahující se k výdajům projektu;</a:t>
            </a:r>
          </a:p>
          <a:p>
            <a:pPr lvl="0">
              <a:lnSpc>
                <a:spcPct val="100000"/>
              </a:lnSpc>
              <a:spcBef>
                <a:spcPts val="0"/>
              </a:spcBef>
            </a:pPr>
            <a:r>
              <a:rPr lang="cs-CZ" sz="1050" dirty="false"/>
              <a:t>vybavení pořízené z prostředků projektu (s výjimkou propagačních předmětů); </a:t>
            </a:r>
          </a:p>
          <a:p>
            <a:pPr lvl="0">
              <a:lnSpc>
                <a:spcPct val="100000"/>
              </a:lnSpc>
              <a:spcBef>
                <a:spcPts val="0"/>
              </a:spcBef>
            </a:pPr>
            <a:r>
              <a:rPr lang="cs-CZ" sz="1050" dirty="false"/>
              <a:t>neplacené PR články a převzaté PR výstupy (např. médii); </a:t>
            </a:r>
          </a:p>
          <a:p>
            <a:pPr lvl="0">
              <a:lnSpc>
                <a:spcPct val="100000"/>
              </a:lnSpc>
              <a:spcBef>
                <a:spcPts val="0"/>
              </a:spcBef>
            </a:pPr>
            <a:r>
              <a:rPr lang="cs-CZ" sz="1050" dirty="false"/>
              <a:t>ceny do soutěží;</a:t>
            </a:r>
          </a:p>
          <a:p>
            <a:pPr lvl="0">
              <a:lnSpc>
                <a:spcPct val="100000"/>
              </a:lnSpc>
              <a:spcBef>
                <a:spcPts val="0"/>
              </a:spcBef>
            </a:pPr>
            <a:r>
              <a:rPr lang="cs-CZ" sz="1050" dirty="false"/>
              <a:t>výstupy, kde to není technicky možné (např. strojově generované objednávky, faktury).</a:t>
            </a:r>
            <a:endParaRPr lang="cs-CZ" sz="1200" dirty="false"/>
          </a:p>
        </p:txBody>
      </p:sp>
      <p:sp>
        <p:nvSpPr>
          <p:cNvPr id="8" name="TextovéPole 7"/>
          <p:cNvSpPr txBox="true"/>
          <p:nvPr/>
        </p:nvSpPr>
        <p:spPr>
          <a:xfrm>
            <a:off x="467544" y="1372126"/>
            <a:ext cx="1368152" cy="369332"/>
          </a:xfrm>
          <a:prstGeom prst="rect">
            <a:avLst/>
          </a:prstGeom>
          <a:noFill/>
        </p:spPr>
        <p:txBody>
          <a:bodyPr wrap="square" rtlCol="false">
            <a:spAutoFit/>
          </a:bodyPr>
          <a:lstStyle/>
          <a:p>
            <a:r>
              <a:rPr lang="cs-CZ" b="true" dirty="false"/>
              <a:t>ANO</a:t>
            </a:r>
          </a:p>
        </p:txBody>
      </p:sp>
      <p:sp>
        <p:nvSpPr>
          <p:cNvPr id="9" name="TextovéPole 8"/>
          <p:cNvSpPr txBox="true"/>
          <p:nvPr/>
        </p:nvSpPr>
        <p:spPr>
          <a:xfrm>
            <a:off x="4529708" y="1372126"/>
            <a:ext cx="1368152" cy="369332"/>
          </a:xfrm>
          <a:prstGeom prst="rect">
            <a:avLst/>
          </a:prstGeom>
          <a:noFill/>
        </p:spPr>
        <p:txBody>
          <a:bodyPr wrap="square" rtlCol="false">
            <a:spAutoFit/>
          </a:bodyPr>
          <a:lstStyle/>
          <a:p>
            <a:r>
              <a:rPr lang="cs-CZ" b="true" dirty="false"/>
              <a:t>NE</a:t>
            </a:r>
          </a:p>
        </p:txBody>
      </p:sp>
    </p:spTree>
    <p:extLst>
      <p:ext uri="{BB962C8B-B14F-4D97-AF65-F5344CB8AC3E}">
        <p14:creationId xmlns:p14="http://schemas.microsoft.com/office/powerpoint/2010/main" val="42920718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Povinný plakát I</a:t>
            </a:r>
          </a:p>
        </p:txBody>
      </p:sp>
      <p:sp>
        <p:nvSpPr>
          <p:cNvPr id="3" name="Zástupný symbol pro obsah 2"/>
          <p:cNvSpPr>
            <a:spLocks noGrp="true"/>
          </p:cNvSpPr>
          <p:nvPr>
            <p:ph idx="1"/>
          </p:nvPr>
        </p:nvSpPr>
        <p:spPr/>
        <p:txBody>
          <a:bodyPr/>
          <a:lstStyle/>
          <a:p>
            <a:r>
              <a:rPr lang="cs-CZ" dirty="false"/>
              <a:t>Alespoň 1 povinný plakát min. A3 s informacemi o projektu</a:t>
            </a:r>
          </a:p>
          <a:p>
            <a:r>
              <a:rPr lang="cs-CZ" dirty="false"/>
              <a:t>Po celou dobu realizace projektu</a:t>
            </a:r>
          </a:p>
          <a:p>
            <a:r>
              <a:rPr lang="cs-CZ" dirty="false"/>
              <a:t>V místě realizace projektu snadno viditelném pro veřejnost, jako jsou vstupní prostory budovy</a:t>
            </a:r>
          </a:p>
          <a:p>
            <a:pPr lvl="1"/>
            <a:r>
              <a:rPr lang="cs-CZ" dirty="false"/>
              <a:t>Pokud je projekt realizován na více místech, bude umístěn na všech těchto místech</a:t>
            </a:r>
          </a:p>
          <a:p>
            <a:pPr lvl="1"/>
            <a:r>
              <a:rPr lang="cs-CZ" dirty="false"/>
              <a:t>Pokud nelze umístit plakát v místě realizace projektu, bude umístěn v sídle příjemce</a:t>
            </a:r>
          </a:p>
          <a:p>
            <a:pPr lvl="1"/>
            <a:r>
              <a:rPr lang="cs-CZ" dirty="false"/>
              <a:t>Pokud příjemce realizuje více projektů OPZ+ v jednom místě, je možné pro všechny tyto projekty umístit pouze jeden plakát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114</a:t>
            </a:fld>
            <a:endParaRPr lang="cs-CZ" dirty="false"/>
          </a:p>
        </p:txBody>
      </p:sp>
    </p:spTree>
    <p:extLst>
      <p:ext uri="{BB962C8B-B14F-4D97-AF65-F5344CB8AC3E}">
        <p14:creationId xmlns:p14="http://schemas.microsoft.com/office/powerpoint/2010/main" val="37514573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Povinný plakát II</a:t>
            </a:r>
          </a:p>
        </p:txBody>
      </p:sp>
      <p:sp>
        <p:nvSpPr>
          <p:cNvPr id="3" name="Zástupný symbol pro obsah 2"/>
          <p:cNvSpPr>
            <a:spLocks noGrp="true"/>
          </p:cNvSpPr>
          <p:nvPr>
            <p:ph idx="1"/>
          </p:nvPr>
        </p:nvSpPr>
        <p:spPr>
          <a:xfrm>
            <a:off x="540000" y="1628800"/>
            <a:ext cx="8064000" cy="4320000"/>
          </a:xfrm>
        </p:spPr>
        <p:txBody>
          <a:bodyPr/>
          <a:lstStyle/>
          <a:p>
            <a:r>
              <a:rPr lang="cs-CZ" dirty="false"/>
              <a:t>Pro vytvoření je třeba využít elektronickou šablonu, která je na webu ESF zde:</a:t>
            </a:r>
            <a:endParaRPr lang="cs-CZ" u="sng" dirty="false">
              <a:solidFill>
                <a:srgbClr val="FF0000"/>
              </a:solidFill>
            </a:endParaRPr>
          </a:p>
          <a:p>
            <a:pPr lvl="1"/>
            <a:r>
              <a:rPr lang="cs-CZ" sz="2400" dirty="false"/>
              <a:t>Online Generátor nástrojů povinné publicity</a:t>
            </a:r>
            <a:r>
              <a:rPr lang="cs-CZ" b="false" i="false" dirty="false">
                <a:solidFill>
                  <a:srgbClr val="333333"/>
                </a:solidFill>
                <a:effectLst/>
                <a:latin typeface="Trebuchet MS" panose="020B0603020202020204" pitchFamily="34" charset="0"/>
              </a:rPr>
              <a:t> </a:t>
            </a:r>
            <a:r>
              <a:rPr lang="cs-CZ" b="false" i="false" dirty="false">
                <a:solidFill>
                  <a:srgbClr val="333333"/>
                </a:solidFill>
                <a:effectLst/>
                <a:latin typeface="Trebuchet MS" panose="020B0603020202020204" pitchFamily="34" charset="0"/>
                <a:hlinkClick r:id="rId3"/>
              </a:rPr>
              <a:t>https://www.esfcr.cz/sablony-a-vzory-pro-vizualni-identitu-opz-plus</a:t>
            </a:r>
            <a:endParaRPr lang="cs-CZ" u="sng" dirty="false">
              <a:solidFill>
                <a:srgbClr val="FF0000"/>
              </a:solidFill>
            </a:endParaRPr>
          </a:p>
          <a:p>
            <a:r>
              <a:rPr lang="cs-CZ" dirty="false"/>
              <a:t>Úpravy pouze v limitech možností generátoru stanovené MMR (=závazná jednotná šablona)</a:t>
            </a:r>
          </a:p>
          <a:p>
            <a:r>
              <a:rPr lang="cs-CZ" dirty="false"/>
              <a:t>na plakátu uvést: 1) název projektu; 2) cíle projektu (např. „Cílem projektu je profesionalizace organizace“.)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115</a:t>
            </a:fld>
            <a:endParaRPr lang="cs-CZ" dirty="false"/>
          </a:p>
        </p:txBody>
      </p:sp>
    </p:spTree>
    <p:extLst>
      <p:ext uri="{BB962C8B-B14F-4D97-AF65-F5344CB8AC3E}">
        <p14:creationId xmlns:p14="http://schemas.microsoft.com/office/powerpoint/2010/main" val="20452646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sankce</a:t>
            </a:r>
          </a:p>
        </p:txBody>
      </p:sp>
      <p:sp>
        <p:nvSpPr>
          <p:cNvPr id="3" name="Zástupný symbol pro obsah 2"/>
          <p:cNvSpPr>
            <a:spLocks noGrp="true"/>
          </p:cNvSpPr>
          <p:nvPr>
            <p:ph idx="1"/>
          </p:nvPr>
        </p:nvSpPr>
        <p:spPr/>
        <p:txBody>
          <a:bodyPr/>
          <a:lstStyle/>
          <a:p>
            <a:r>
              <a:rPr lang="cs-CZ" dirty="false"/>
              <a:t>Při nedodržení pravidel publicity na povinných i nepovinných nástrojích mohou být uděleny sankce</a:t>
            </a:r>
          </a:p>
          <a:p>
            <a:pPr lvl="1"/>
            <a:r>
              <a:rPr lang="cs-CZ" dirty="false"/>
              <a:t>pochybení musí být viditelné/rozpoznatelné pouhým okem (nedostatky, které nejsou pouhým okem rozpoznatelné, nejsou sankcionovány)</a:t>
            </a:r>
          </a:p>
          <a:p>
            <a:pPr lvl="1"/>
            <a:r>
              <a:rPr lang="cs-CZ" dirty="false"/>
              <a:t>vždy je stanovena přiměřená lhůta k nápravě </a:t>
            </a:r>
          </a:p>
          <a:p>
            <a:pPr lvl="1"/>
            <a:r>
              <a:rPr lang="cs-CZ" dirty="false"/>
              <a:t>maximální výše všech sankcí v oblasti publicity na jeden projekt je 1.000.000 Kč</a:t>
            </a:r>
          </a:p>
          <a:p>
            <a:pPr lvl="1"/>
            <a:r>
              <a:rPr lang="cs-CZ" dirty="false"/>
              <a:t>sankce je vyměřena procentem z celkové částky podpory</a:t>
            </a:r>
          </a:p>
          <a:p>
            <a:pPr lvl="1"/>
            <a:r>
              <a:rPr lang="cs-CZ" dirty="false"/>
              <a:t>veškerá dokumentace (výzvy k nápravě, sdělení pochybení apod.) je zajišťována prostřednictvím IS KP21+</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116</a:t>
            </a:fld>
            <a:endParaRPr lang="cs-CZ" dirty="false"/>
          </a:p>
        </p:txBody>
      </p:sp>
    </p:spTree>
    <p:extLst>
      <p:ext uri="{BB962C8B-B14F-4D97-AF65-F5344CB8AC3E}">
        <p14:creationId xmlns:p14="http://schemas.microsoft.com/office/powerpoint/2010/main" val="27424242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Www.esfcr.cz</a:t>
            </a:r>
          </a:p>
        </p:txBody>
      </p:sp>
      <p:sp>
        <p:nvSpPr>
          <p:cNvPr id="3" name="Zástupný symbol pro obsah 2"/>
          <p:cNvSpPr>
            <a:spLocks noGrp="true"/>
          </p:cNvSpPr>
          <p:nvPr>
            <p:ph idx="1"/>
          </p:nvPr>
        </p:nvSpPr>
        <p:spPr>
          <a:xfrm>
            <a:off x="540000" y="1556792"/>
            <a:ext cx="8064000" cy="4320000"/>
          </a:xfrm>
        </p:spPr>
        <p:txBody>
          <a:bodyPr/>
          <a:lstStyle/>
          <a:p>
            <a:r>
              <a:rPr lang="cs-CZ" dirty="false"/>
              <a:t>Od 2016 inovovaný integrovaný portál </a:t>
            </a:r>
          </a:p>
          <a:p>
            <a:pPr lvl="1"/>
            <a:r>
              <a:rPr lang="cs-CZ" dirty="false"/>
              <a:t>Jedna doména (internetová adresa) a jeden design</a:t>
            </a:r>
          </a:p>
          <a:p>
            <a:pPr lvl="1"/>
            <a:r>
              <a:rPr lang="cs-CZ" dirty="false"/>
              <a:t>Rozcestník do více online aplikací (formuláře, databáze, fórum)</a:t>
            </a:r>
          </a:p>
          <a:p>
            <a:pPr lvl="1"/>
            <a:r>
              <a:rPr lang="cs-CZ" dirty="false"/>
              <a:t>Jeden uživatelský účet</a:t>
            </a:r>
          </a:p>
          <a:p>
            <a:pPr lvl="1"/>
            <a:r>
              <a:rPr lang="cs-CZ" dirty="false"/>
              <a:t>Sledování novinek ve vybraných sekcích</a:t>
            </a:r>
          </a:p>
          <a:p>
            <a:pPr lvl="1"/>
            <a:r>
              <a:rPr lang="cs-CZ" dirty="false"/>
              <a:t>Větší interaktivita (hodnocení, komentáře, štítky)</a:t>
            </a:r>
          </a:p>
          <a:p>
            <a:pPr lvl="1"/>
            <a:r>
              <a:rPr lang="cs-CZ" dirty="false"/>
              <a:t>Lepší vyhledávání</a:t>
            </a:r>
          </a:p>
          <a:p>
            <a:r>
              <a:rPr lang="cs-CZ" dirty="false"/>
              <a:t>Informace o OPZ+, ale i dřívějších programech MPSV</a:t>
            </a:r>
          </a:p>
          <a:p>
            <a:r>
              <a:rPr lang="cs-CZ" dirty="false"/>
              <a:t>Kvalitní obsah nejen pro žadatele a příjemce, ale i potenciální účastníky projektů (zejména vytvořením mapy projektů a konkrétních aktivit)</a:t>
            </a:r>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117</a:t>
            </a:fld>
            <a:endParaRPr lang="cs-CZ" dirty="false"/>
          </a:p>
        </p:txBody>
      </p:sp>
    </p:spTree>
    <p:extLst>
      <p:ext uri="{BB962C8B-B14F-4D97-AF65-F5344CB8AC3E}">
        <p14:creationId xmlns:p14="http://schemas.microsoft.com/office/powerpoint/2010/main" val="6301404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Obdélník 1"/>
          <p:cNvSpPr/>
          <p:nvPr/>
        </p:nvSpPr>
        <p:spPr>
          <a:xfrm>
            <a:off x="467544" y="1700808"/>
            <a:ext cx="7416824" cy="3416320"/>
          </a:xfrm>
          <a:prstGeom prst="rect">
            <a:avLst/>
          </a:prstGeom>
        </p:spPr>
        <p:txBody>
          <a:bodyPr wrap="square">
            <a:spAutoFit/>
          </a:bodyPr>
          <a:lstStyle/>
          <a:p>
            <a:r>
              <a:rPr lang="cs-CZ" b="true" dirty="false"/>
              <a:t>Kontakty:</a:t>
            </a:r>
          </a:p>
          <a:p>
            <a:endParaRPr lang="cs-CZ" dirty="false"/>
          </a:p>
          <a:p>
            <a:r>
              <a:rPr lang="cs-CZ" dirty="false"/>
              <a:t>Ing. Tomke Trávníčková (</a:t>
            </a:r>
            <a:r>
              <a:rPr lang="cs-CZ" dirty="false">
                <a:hlinkClick r:id="rId3"/>
              </a:rPr>
              <a:t>tomke.travnickova@mpsv.cz</a:t>
            </a:r>
            <a:r>
              <a:rPr lang="cs-CZ" dirty="false"/>
              <a:t>, </a:t>
            </a:r>
            <a:r>
              <a:rPr lang="cs-CZ" dirty="false">
                <a:effectLst/>
              </a:rPr>
              <a:t>724 927 535</a:t>
            </a:r>
            <a:r>
              <a:rPr lang="cs-CZ" dirty="false"/>
              <a:t>)</a:t>
            </a:r>
          </a:p>
          <a:p>
            <a:endParaRPr lang="cs-CZ" dirty="false"/>
          </a:p>
          <a:p>
            <a:r>
              <a:rPr lang="cs-CZ" dirty="false"/>
              <a:t>Ing. Marek Vyskočil</a:t>
            </a:r>
          </a:p>
          <a:p>
            <a:r>
              <a:rPr lang="cs-CZ" dirty="false"/>
              <a:t>(</a:t>
            </a:r>
            <a:r>
              <a:rPr lang="cs-CZ" dirty="false">
                <a:hlinkClick r:id="rId4"/>
              </a:rPr>
              <a:t>marek.vyskocil@mpsv.cz</a:t>
            </a:r>
            <a:r>
              <a:rPr lang="cs-CZ" dirty="false"/>
              <a:t>, 950 192 167)</a:t>
            </a:r>
          </a:p>
          <a:p>
            <a:endParaRPr lang="cs-CZ" dirty="false"/>
          </a:p>
          <a:p>
            <a:r>
              <a:rPr lang="cs-CZ" dirty="false"/>
              <a:t>Ing. Eva Kalinová</a:t>
            </a:r>
          </a:p>
          <a:p>
            <a:r>
              <a:rPr lang="cs-CZ" dirty="false">
                <a:hlinkClick r:id="rId5"/>
              </a:rPr>
              <a:t>(eva.kalinova@mpsv.cz</a:t>
            </a:r>
            <a:r>
              <a:rPr lang="cs-CZ" dirty="false"/>
              <a:t>, </a:t>
            </a:r>
            <a:r>
              <a:rPr lang="cs-CZ" sz="1800" dirty="false">
                <a:effectLst/>
                <a:latin typeface="Arial" panose="020B0604020202020204" pitchFamily="34" charset="0"/>
                <a:ea typeface="Calibri" panose="020F0502020204030204" pitchFamily="34" charset="0"/>
              </a:rPr>
              <a:t>950 195 718)</a:t>
            </a:r>
          </a:p>
          <a:p>
            <a:endParaRPr lang="cs-CZ" dirty="false">
              <a:latin typeface="Arial" panose="020B0604020202020204" pitchFamily="34" charset="0"/>
            </a:endParaRPr>
          </a:p>
          <a:p>
            <a:r>
              <a:rPr lang="cs-CZ" dirty="false">
                <a:latin typeface="Arial" panose="020B0604020202020204" pitchFamily="34" charset="0"/>
              </a:rPr>
              <a:t>Ing. Klára Juskovičová</a:t>
            </a:r>
          </a:p>
          <a:p>
            <a:r>
              <a:rPr lang="cs-CZ" dirty="false">
                <a:latin typeface="Arial" panose="020B0604020202020204" pitchFamily="34" charset="0"/>
              </a:rPr>
              <a:t>(</a:t>
            </a:r>
            <a:r>
              <a:rPr lang="cs-CZ" dirty="false">
                <a:latin typeface="Arial" panose="020B0604020202020204" pitchFamily="34" charset="0"/>
                <a:hlinkClick r:id="rId6"/>
              </a:rPr>
              <a:t>klara.juskovicova@mpsv.cz</a:t>
            </a:r>
            <a:r>
              <a:rPr lang="cs-CZ" dirty="false">
                <a:latin typeface="Arial" panose="020B0604020202020204" pitchFamily="34" charset="0"/>
              </a:rPr>
              <a:t>, </a:t>
            </a:r>
            <a:r>
              <a:rPr lang="cs-CZ" dirty="false">
                <a:effectLst/>
              </a:rPr>
              <a:t>775 167 425</a:t>
            </a:r>
            <a:r>
              <a:rPr lang="cs-CZ" dirty="false">
                <a:effectLst/>
                <a:latin typeface="Arial" panose="020B0604020202020204" pitchFamily="34" charset="0"/>
              </a:rPr>
              <a:t>)</a:t>
            </a:r>
            <a:endParaRPr lang="cs-CZ" dirty="false"/>
          </a:p>
        </p:txBody>
      </p:sp>
    </p:spTree>
    <p:extLst>
      <p:ext uri="{BB962C8B-B14F-4D97-AF65-F5344CB8AC3E}">
        <p14:creationId xmlns:p14="http://schemas.microsoft.com/office/powerpoint/2010/main" val="3935664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Plán aktivit projektu - provádění změn</a:t>
            </a:r>
          </a:p>
        </p:txBody>
      </p:sp>
      <p:sp>
        <p:nvSpPr>
          <p:cNvPr id="3" name="Zástupný symbol pro obsah 2"/>
          <p:cNvSpPr>
            <a:spLocks noGrp="true"/>
          </p:cNvSpPr>
          <p:nvPr>
            <p:ph idx="1"/>
          </p:nvPr>
        </p:nvSpPr>
        <p:spPr>
          <a:xfrm>
            <a:off x="540000" y="1484784"/>
            <a:ext cx="8244000" cy="4320000"/>
          </a:xfrm>
        </p:spPr>
        <p:txBody>
          <a:bodyPr/>
          <a:lstStyle/>
          <a:p>
            <a:r>
              <a:rPr lang="cs-CZ" dirty="false"/>
              <a:t>Pravidla pro provádění změn v plánu aktivit projektu:</a:t>
            </a:r>
          </a:p>
          <a:p>
            <a:pPr lvl="1"/>
            <a:r>
              <a:rPr lang="pl-PL" sz="1800" dirty="false"/>
              <a:t>Nejpozději 15 kalendářních dnů před datem konání plánované akce  lze upravit jakýkoli údaj</a:t>
            </a:r>
            <a:r>
              <a:rPr lang="cs-CZ" sz="1800" dirty="false"/>
              <a:t>;</a:t>
            </a:r>
          </a:p>
          <a:p>
            <a:pPr lvl="1"/>
            <a:r>
              <a:rPr lang="cs-CZ" sz="1800" dirty="false"/>
              <a:t>V období mezi 14. kalendářním dnem a 3 pracovními dny před datem konání plánované akce lze údaje upravit pouze v omezeném rozsahu. V tomto období již nelze měnit tyto údaje:</a:t>
            </a:r>
          </a:p>
          <a:p>
            <a:pPr lvl="2">
              <a:lnSpc>
                <a:spcPct val="100000"/>
              </a:lnSpc>
            </a:pPr>
            <a:r>
              <a:rPr lang="cs-CZ" sz="1600" dirty="false"/>
              <a:t>datum realizace plánované aktivity;</a:t>
            </a:r>
          </a:p>
          <a:p>
            <a:pPr lvl="2">
              <a:lnSpc>
                <a:spcPct val="100000"/>
              </a:lnSpc>
            </a:pPr>
            <a:r>
              <a:rPr lang="cs-CZ" sz="1600" dirty="false"/>
              <a:t>obec místa konání (místo konání lze změnit pouze v rámci dané obce);</a:t>
            </a:r>
          </a:p>
          <a:p>
            <a:pPr lvl="2">
              <a:lnSpc>
                <a:spcPct val="100000"/>
              </a:lnSpc>
            </a:pPr>
            <a:r>
              <a:rPr lang="cs-CZ" sz="1600" dirty="false"/>
              <a:t>čas zahájení a čas ukončení plánované aktivity o více než 1 hodinu.</a:t>
            </a:r>
          </a:p>
          <a:p>
            <a:pPr lvl="1"/>
            <a:r>
              <a:rPr lang="cs-CZ" sz="1800" dirty="false"/>
              <a:t>Plánovanou akci lze v plánu aktivit zrušit nejpozději 3 pracovní dny před datem konání plánované akce;</a:t>
            </a:r>
          </a:p>
          <a:p>
            <a:pPr lvl="1"/>
            <a:r>
              <a:rPr lang="cs-CZ" sz="1800" dirty="false"/>
              <a:t>Porušení povinnosti provádět příslušnou akci projektu v souladu s předloženým aktuálním plánem aktivit projektu je porušením rozpočtové kázně, odvod dle § 44a odst. 4 písm. a) rozpočtových pravidel ve výši 2 % z celkové částky dotace.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12</a:t>
            </a:fld>
            <a:endParaRPr lang="cs-CZ" dirty="false"/>
          </a:p>
        </p:txBody>
      </p:sp>
    </p:spTree>
    <p:extLst>
      <p:ext uri="{BB962C8B-B14F-4D97-AF65-F5344CB8AC3E}">
        <p14:creationId xmlns:p14="http://schemas.microsoft.com/office/powerpoint/2010/main" val="137779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78E571-E7D0-0B3A-F2C2-2B8E8570E5F3}"/>
              </a:ext>
            </a:extLst>
          </p:cNvPr>
          <p:cNvSpPr>
            <a:spLocks noGrp="true"/>
          </p:cNvSpPr>
          <p:nvPr>
            <p:ph type="title"/>
          </p:nvPr>
        </p:nvSpPr>
        <p:spPr/>
        <p:txBody>
          <a:bodyPr/>
          <a:lstStyle/>
          <a:p>
            <a:r>
              <a:rPr lang="cs-CZ" dirty="false"/>
              <a:t>Aktivity versus Akce</a:t>
            </a:r>
          </a:p>
        </p:txBody>
      </p:sp>
      <p:sp>
        <p:nvSpPr>
          <p:cNvPr id="3" name="Zástupný obsah 2">
            <a:extLst>
              <a:ext uri="{FF2B5EF4-FFF2-40B4-BE49-F238E27FC236}">
                <a16:creationId xmlns:a16="http://schemas.microsoft.com/office/drawing/2014/main" id="{1D03D682-FDC8-2172-9B0A-9B8310641699}"/>
              </a:ext>
            </a:extLst>
          </p:cNvPr>
          <p:cNvSpPr>
            <a:spLocks noGrp="true"/>
          </p:cNvSpPr>
          <p:nvPr>
            <p:ph idx="1"/>
          </p:nvPr>
        </p:nvSpPr>
        <p:spPr>
          <a:xfrm>
            <a:off x="540000" y="1484784"/>
            <a:ext cx="8064000" cy="4320000"/>
          </a:xfrm>
        </p:spPr>
        <p:txBody>
          <a:bodyPr/>
          <a:lstStyle/>
          <a:p>
            <a:r>
              <a:rPr lang="cs-CZ" b="true" dirty="false"/>
              <a:t>Aktivity</a:t>
            </a:r>
            <a:r>
              <a:rPr lang="cs-CZ" dirty="false"/>
              <a:t> = Povinné fáze projektu:</a:t>
            </a:r>
          </a:p>
          <a:p>
            <a:pPr lvl="1"/>
            <a:r>
              <a:rPr lang="cs-CZ" dirty="false"/>
              <a:t>Přípravná fáze</a:t>
            </a:r>
          </a:p>
          <a:p>
            <a:pPr lvl="1"/>
            <a:r>
              <a:rPr lang="cs-CZ" dirty="false"/>
              <a:t>Zahraniční stáž</a:t>
            </a:r>
          </a:p>
          <a:p>
            <a:pPr lvl="1"/>
            <a:r>
              <a:rPr lang="cs-CZ" dirty="false"/>
              <a:t>Následná fáze</a:t>
            </a:r>
          </a:p>
          <a:p>
            <a:pPr marL="432000" lvl="1" indent="-432000">
              <a:lnSpc>
                <a:spcPts val="2880"/>
              </a:lnSpc>
              <a:spcBef>
                <a:spcPts val="600"/>
              </a:spcBef>
              <a:spcAft>
                <a:spcPts val="600"/>
              </a:spcAft>
              <a:buSzPct val="100000"/>
              <a:buFont typeface="Wingdings" panose="05000000000000000000" pitchFamily="2" charset="2"/>
              <a:buChar char=""/>
            </a:pPr>
            <a:r>
              <a:rPr lang="cs-CZ" sz="2400" b="true" dirty="false"/>
              <a:t>Akce</a:t>
            </a:r>
            <a:r>
              <a:rPr lang="cs-CZ" sz="2400" dirty="false"/>
              <a:t> = činnosti v rámci aktivity např.:</a:t>
            </a:r>
          </a:p>
          <a:p>
            <a:pPr lvl="1"/>
            <a:r>
              <a:rPr lang="cs-CZ" dirty="false"/>
              <a:t>Jazyková výuka</a:t>
            </a:r>
          </a:p>
          <a:p>
            <a:pPr lvl="1"/>
            <a:r>
              <a:rPr lang="cs-CZ" dirty="false"/>
              <a:t>Obecné školení finanční gramotnosti</a:t>
            </a:r>
          </a:p>
          <a:p>
            <a:pPr lvl="1"/>
            <a:r>
              <a:rPr lang="cs-CZ" dirty="false"/>
              <a:t>Max. velikost pro skupinovou akci = 20 osob</a:t>
            </a:r>
          </a:p>
          <a:p>
            <a:pPr lvl="1"/>
            <a:endParaRPr lang="cs-CZ" dirty="false"/>
          </a:p>
          <a:p>
            <a:pPr marL="252000" lvl="2" indent="0">
              <a:lnSpc>
                <a:spcPts val="2880"/>
              </a:lnSpc>
              <a:spcBef>
                <a:spcPts val="600"/>
              </a:spcBef>
              <a:spcAft>
                <a:spcPts val="600"/>
              </a:spcAft>
              <a:buSzPct val="100000"/>
              <a:buNone/>
            </a:pPr>
            <a:r>
              <a:rPr lang="cs-CZ" sz="2400" dirty="false">
                <a:solidFill>
                  <a:srgbClr val="FF0000"/>
                </a:solidFill>
              </a:rPr>
              <a:t>Pozor: </a:t>
            </a:r>
            <a:r>
              <a:rPr lang="cs-CZ" sz="2400" dirty="false"/>
              <a:t>Do další aktivity/fáze projektu může pokračovat pouze účastník, který absolvoval všechny povinné akce předchozí aktivity/fáze projektu!</a:t>
            </a:r>
          </a:p>
          <a:p>
            <a:pPr marL="252000" lvl="2" indent="0">
              <a:lnSpc>
                <a:spcPts val="2880"/>
              </a:lnSpc>
              <a:spcBef>
                <a:spcPts val="600"/>
              </a:spcBef>
              <a:spcAft>
                <a:spcPts val="600"/>
              </a:spcAft>
              <a:buSzPct val="100000"/>
              <a:buNone/>
            </a:pPr>
            <a:endParaRPr lang="cs-CZ" dirty="false"/>
          </a:p>
          <a:p>
            <a:pPr marL="252000" lvl="2" indent="0">
              <a:lnSpc>
                <a:spcPts val="2880"/>
              </a:lnSpc>
              <a:spcBef>
                <a:spcPts val="600"/>
              </a:spcBef>
              <a:spcAft>
                <a:spcPts val="600"/>
              </a:spcAft>
              <a:buSzPct val="100000"/>
              <a:buNone/>
            </a:pPr>
            <a:endParaRPr lang="cs-CZ" dirty="false"/>
          </a:p>
        </p:txBody>
      </p:sp>
      <p:sp>
        <p:nvSpPr>
          <p:cNvPr id="4" name="Zástupný symbol pro číslo snímku 3">
            <a:extLst>
              <a:ext uri="{FF2B5EF4-FFF2-40B4-BE49-F238E27FC236}">
                <a16:creationId xmlns:a16="http://schemas.microsoft.com/office/drawing/2014/main" id="{720ECADD-890C-BF34-9D7D-3C1D95AAAF9E}"/>
              </a:ext>
            </a:extLst>
          </p:cNvPr>
          <p:cNvSpPr>
            <a:spLocks noGrp="true"/>
          </p:cNvSpPr>
          <p:nvPr>
            <p:ph type="sldNum" sz="quarter" idx="12"/>
          </p:nvPr>
        </p:nvSpPr>
        <p:spPr/>
        <p:txBody>
          <a:bodyPr/>
          <a:lstStyle/>
          <a:p>
            <a:fld id="{479BF083-4774-43B1-9AB0-5CC1AC5DD8EE}" type="slidenum">
              <a:rPr lang="cs-CZ" smtClean="false"/>
              <a:pPr/>
              <a:t>13</a:t>
            </a:fld>
            <a:endParaRPr lang="cs-CZ" dirty="false"/>
          </a:p>
        </p:txBody>
      </p:sp>
    </p:spTree>
    <p:extLst>
      <p:ext uri="{BB962C8B-B14F-4D97-AF65-F5344CB8AC3E}">
        <p14:creationId xmlns:p14="http://schemas.microsoft.com/office/powerpoint/2010/main" val="158828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999FB8-D692-8814-7E00-33F5C000D834}"/>
              </a:ext>
            </a:extLst>
          </p:cNvPr>
          <p:cNvSpPr>
            <a:spLocks noGrp="true"/>
          </p:cNvSpPr>
          <p:nvPr>
            <p:ph type="title"/>
          </p:nvPr>
        </p:nvSpPr>
        <p:spPr/>
        <p:txBody>
          <a:bodyPr/>
          <a:lstStyle/>
          <a:p>
            <a:r>
              <a:rPr lang="cs-CZ" dirty="false"/>
              <a:t>aktivity</a:t>
            </a:r>
          </a:p>
        </p:txBody>
      </p:sp>
      <p:sp>
        <p:nvSpPr>
          <p:cNvPr id="4" name="Zástupný symbol pro číslo snímku 3">
            <a:extLst>
              <a:ext uri="{FF2B5EF4-FFF2-40B4-BE49-F238E27FC236}">
                <a16:creationId xmlns:a16="http://schemas.microsoft.com/office/drawing/2014/main" id="{2D051F2A-8913-A2A2-3448-B94E885C570E}"/>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0"/>
                </a:spcAft>
                <a:buClrTx/>
                <a:buSzTx/>
                <a:buFontTx/>
                <a:buNone/>
                <a:tabLst/>
                <a:defRPr/>
              </a:pPr>
              <a:t>14</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grpSp>
        <p:nvGrpSpPr>
          <p:cNvPr id="7" name="Skupina 6">
            <a:extLst>
              <a:ext uri="{FF2B5EF4-FFF2-40B4-BE49-F238E27FC236}">
                <a16:creationId xmlns:a16="http://schemas.microsoft.com/office/drawing/2014/main" id="{E58766A6-965A-3F34-A257-F362A59F38AC}"/>
              </a:ext>
            </a:extLst>
          </p:cNvPr>
          <p:cNvGrpSpPr/>
          <p:nvPr/>
        </p:nvGrpSpPr>
        <p:grpSpPr>
          <a:xfrm>
            <a:off x="1043608" y="1395379"/>
            <a:ext cx="7303023" cy="4985949"/>
            <a:chOff x="1391478" y="-366552"/>
            <a:chExt cx="9737363" cy="6576037"/>
          </a:xfrm>
        </p:grpSpPr>
        <p:grpSp>
          <p:nvGrpSpPr>
            <p:cNvPr id="8" name="Skupina 7">
              <a:extLst>
                <a:ext uri="{FF2B5EF4-FFF2-40B4-BE49-F238E27FC236}">
                  <a16:creationId xmlns:a16="http://schemas.microsoft.com/office/drawing/2014/main" id="{9400718C-CDA8-520F-628A-244A1E878628}"/>
                </a:ext>
              </a:extLst>
            </p:cNvPr>
            <p:cNvGrpSpPr/>
            <p:nvPr/>
          </p:nvGrpSpPr>
          <p:grpSpPr>
            <a:xfrm>
              <a:off x="1391478" y="-366552"/>
              <a:ext cx="9737363" cy="6576037"/>
              <a:chOff x="1391478" y="-347502"/>
              <a:chExt cx="9737363" cy="6576037"/>
            </a:xfrm>
          </p:grpSpPr>
          <p:graphicFrame>
            <p:nvGraphicFramePr>
              <p:cNvPr id="10" name="Diagram 9">
                <a:extLst>
                  <a:ext uri="{FF2B5EF4-FFF2-40B4-BE49-F238E27FC236}">
                    <a16:creationId xmlns:a16="http://schemas.microsoft.com/office/drawing/2014/main" id="{84F304E3-5B82-1573-3280-484F61C2F1C4}"/>
                  </a:ext>
                </a:extLst>
              </p:cNvPr>
              <p:cNvGraphicFramePr/>
              <p:nvPr/>
            </p:nvGraphicFramePr>
            <p:xfrm>
              <a:off x="2051050" y="231704"/>
              <a:ext cx="8128000" cy="2209800"/>
            </p:xfrm>
            <a:graphic>
              <a:graphicData uri="http://schemas.openxmlformats.org/drawingml/2006/diagram">
                <dgm:relIds r:dm="rId3" r:lo="rId4" r:qs="rId5" r:cs="rId6"/>
              </a:graphicData>
            </a:graphic>
          </p:graphicFrame>
          <p:cxnSp>
            <p:nvCxnSpPr>
              <p:cNvPr id="11" name="Přímá spojnice 10">
                <a:extLst>
                  <a:ext uri="{FF2B5EF4-FFF2-40B4-BE49-F238E27FC236}">
                    <a16:creationId xmlns:a16="http://schemas.microsoft.com/office/drawing/2014/main" id="{88D0124B-CAFB-158F-21D7-2AA8F8AC54F6}"/>
                  </a:ext>
                </a:extLst>
              </p:cNvPr>
              <p:cNvCxnSpPr>
                <a:cxnSpLocks/>
              </p:cNvCxnSpPr>
              <p:nvPr/>
            </p:nvCxnSpPr>
            <p:spPr>
              <a:xfrm>
                <a:off x="3810212" y="-347502"/>
                <a:ext cx="0" cy="399664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Přímá spojnice 11">
                <a:extLst>
                  <a:ext uri="{FF2B5EF4-FFF2-40B4-BE49-F238E27FC236}">
                    <a16:creationId xmlns:a16="http://schemas.microsoft.com/office/drawing/2014/main" id="{B43BD75A-DB68-8516-8D10-DB4E7A95D485}"/>
                  </a:ext>
                </a:extLst>
              </p:cNvPr>
              <p:cNvCxnSpPr>
                <a:cxnSpLocks/>
              </p:cNvCxnSpPr>
              <p:nvPr/>
            </p:nvCxnSpPr>
            <p:spPr>
              <a:xfrm>
                <a:off x="8553457" y="-347502"/>
                <a:ext cx="0" cy="399664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extovéPole 12">
                <a:extLst>
                  <a:ext uri="{FF2B5EF4-FFF2-40B4-BE49-F238E27FC236}">
                    <a16:creationId xmlns:a16="http://schemas.microsoft.com/office/drawing/2014/main" id="{97F5677D-29F0-AA4D-2C66-18F0E62FD7BD}"/>
                  </a:ext>
                </a:extLst>
              </p:cNvPr>
              <p:cNvSpPr txBox="true"/>
              <p:nvPr/>
            </p:nvSpPr>
            <p:spPr>
              <a:xfrm>
                <a:off x="3944881" y="1944561"/>
                <a:ext cx="4714126" cy="1217793"/>
              </a:xfrm>
              <a:prstGeom prst="rect">
                <a:avLst/>
              </a:prstGeom>
              <a:noFill/>
            </p:spPr>
            <p:txBody>
              <a:bodyPr wrap="square" rtlCol="false">
                <a:spAutoFit/>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kumimoji="false" lang="cs-CZ" sz="1350" b="false" i="false" u="none" strike="noStrike" kern="1200" cap="none" spc="0" normalizeH="false" baseline="0" noProof="false" dirty="false">
                    <a:ln>
                      <a:noFill/>
                    </a:ln>
                    <a:solidFill>
                      <a:srgbClr val="084A8B"/>
                    </a:solidFill>
                    <a:effectLst/>
                    <a:uLnTx/>
                    <a:uFillTx/>
                    <a:latin typeface="Calibri" panose="020F0502020204030204" pitchFamily="34" charset="0"/>
                    <a:ea typeface="Calibri" panose="020F0502020204030204" pitchFamily="34" charset="0"/>
                    <a:cs typeface="Times New Roman" panose="02020603050405020304" pitchFamily="18" charset="0"/>
                  </a:rPr>
                  <a:t>Aktivita Zahraniční stáž v délce 2 až 6 měsíců musí současně představovat nejméně 30 % z celkové plánované doby trvání všech tří aktivit!</a:t>
                </a:r>
                <a:endParaRPr kumimoji="false" lang="cs-CZ" sz="1350" b="false" i="false" u="none" strike="noStrike" kern="1200" cap="none" spc="0" normalizeH="false" baseline="0" noProof="false" dirty="false">
                  <a:ln>
                    <a:noFill/>
                  </a:ln>
                  <a:solidFill>
                    <a:srgbClr val="084A8B"/>
                  </a:solidFill>
                  <a:effectLst/>
                  <a:uLnTx/>
                  <a:uFillTx/>
                  <a:latin typeface="Arial"/>
                  <a:ea typeface="+mn-ea"/>
                  <a:cs typeface="+mn-cs"/>
                </a:endParaRPr>
              </a:p>
            </p:txBody>
          </p:sp>
          <p:sp>
            <p:nvSpPr>
              <p:cNvPr id="14" name="TextovéPole 13">
                <a:extLst>
                  <a:ext uri="{FF2B5EF4-FFF2-40B4-BE49-F238E27FC236}">
                    <a16:creationId xmlns:a16="http://schemas.microsoft.com/office/drawing/2014/main" id="{01CD13F7-066C-8360-9500-51ABAC2C07CE}"/>
                  </a:ext>
                </a:extLst>
              </p:cNvPr>
              <p:cNvSpPr txBox="true"/>
              <p:nvPr/>
            </p:nvSpPr>
            <p:spPr>
              <a:xfrm>
                <a:off x="2009952" y="-266986"/>
                <a:ext cx="1944096" cy="1217793"/>
              </a:xfrm>
              <a:prstGeom prst="rect">
                <a:avLst/>
              </a:prstGeom>
              <a:noFill/>
            </p:spPr>
            <p:txBody>
              <a:bodyPr wrap="square" rtlCol="false">
                <a:spAutoFit/>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kumimoji="false" lang="cs-CZ" sz="1350" b="false" i="false" u="none" strike="noStrike" kern="1200" cap="none" spc="0" normalizeH="false" baseline="0" noProof="false" dirty="false">
                    <a:ln>
                      <a:noFill/>
                    </a:ln>
                    <a:solidFill>
                      <a:srgbClr val="084A8B"/>
                    </a:solidFill>
                    <a:effectLst/>
                    <a:uLnTx/>
                    <a:uFillTx/>
                    <a:latin typeface="Calibri" panose="020F0502020204030204" pitchFamily="34" charset="0"/>
                    <a:ea typeface="Calibri" panose="020F0502020204030204" pitchFamily="34" charset="0"/>
                    <a:cs typeface="Times New Roman" panose="02020603050405020304" pitchFamily="18" charset="0"/>
                  </a:rPr>
                  <a:t>Volitelná součást projektu bez nároku na jednotky</a:t>
                </a:r>
                <a:endParaRPr kumimoji="false" lang="cs-CZ" sz="1350" b="false" i="false" u="none" strike="noStrike" kern="1200" cap="none" spc="0" normalizeH="false" baseline="0" noProof="false" dirty="false">
                  <a:ln>
                    <a:noFill/>
                  </a:ln>
                  <a:solidFill>
                    <a:srgbClr val="084A8B"/>
                  </a:solidFill>
                  <a:effectLst/>
                  <a:uLnTx/>
                  <a:uFillTx/>
                  <a:latin typeface="Arial"/>
                  <a:ea typeface="+mn-ea"/>
                  <a:cs typeface="+mn-cs"/>
                </a:endParaRPr>
              </a:p>
            </p:txBody>
          </p:sp>
          <p:sp>
            <p:nvSpPr>
              <p:cNvPr id="15" name="TextovéPole 14">
                <a:extLst>
                  <a:ext uri="{FF2B5EF4-FFF2-40B4-BE49-F238E27FC236}">
                    <a16:creationId xmlns:a16="http://schemas.microsoft.com/office/drawing/2014/main" id="{8F5B5FAD-7294-22BA-83E6-218E588C602E}"/>
                  </a:ext>
                </a:extLst>
              </p:cNvPr>
              <p:cNvSpPr txBox="true"/>
              <p:nvPr/>
            </p:nvSpPr>
            <p:spPr>
              <a:xfrm>
                <a:off x="8570577" y="-223998"/>
                <a:ext cx="1962363" cy="1217793"/>
              </a:xfrm>
              <a:prstGeom prst="rect">
                <a:avLst/>
              </a:prstGeom>
              <a:noFill/>
            </p:spPr>
            <p:txBody>
              <a:bodyPr wrap="square" rtlCol="false">
                <a:spAutoFit/>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kumimoji="false" lang="cs-CZ" sz="1350" b="false" i="false" u="none" strike="noStrike" kern="1200" cap="none" spc="0" normalizeH="false" baseline="0" noProof="false" dirty="false">
                    <a:ln>
                      <a:noFill/>
                    </a:ln>
                    <a:solidFill>
                      <a:srgbClr val="084A8B"/>
                    </a:solidFill>
                    <a:effectLst/>
                    <a:uLnTx/>
                    <a:uFillTx/>
                    <a:latin typeface="Calibri" panose="020F0502020204030204" pitchFamily="34" charset="0"/>
                    <a:ea typeface="Calibri" panose="020F0502020204030204" pitchFamily="34" charset="0"/>
                    <a:cs typeface="Times New Roman" panose="02020603050405020304" pitchFamily="18" charset="0"/>
                  </a:rPr>
                  <a:t>Volitelná součást projektu bez nároku na jednotky</a:t>
                </a:r>
              </a:p>
            </p:txBody>
          </p:sp>
          <p:sp>
            <p:nvSpPr>
              <p:cNvPr id="16" name="TextovéPole 15">
                <a:extLst>
                  <a:ext uri="{FF2B5EF4-FFF2-40B4-BE49-F238E27FC236}">
                    <a16:creationId xmlns:a16="http://schemas.microsoft.com/office/drawing/2014/main" id="{90EA40DA-F2B3-03C6-5F5E-9D97CD909CCB}"/>
                  </a:ext>
                </a:extLst>
              </p:cNvPr>
              <p:cNvSpPr txBox="true"/>
              <p:nvPr/>
            </p:nvSpPr>
            <p:spPr>
              <a:xfrm>
                <a:off x="2051048" y="1812586"/>
                <a:ext cx="1944095" cy="1765799"/>
              </a:xfrm>
              <a:prstGeom prst="rect">
                <a:avLst/>
              </a:prstGeom>
              <a:noFill/>
            </p:spPr>
            <p:txBody>
              <a:bodyPr wrap="square" rtlCol="false">
                <a:spAutoFit/>
              </a:bodyPr>
              <a:lstStyle/>
              <a:p>
                <a:pPr marL="214313" marR="0" lvl="0" indent="-214313" algn="l" defTabSz="914400" rtl="false" eaLnBrk="true" fontAlgn="auto" latinLnBrk="false" hangingPunct="true">
                  <a:lnSpc>
                    <a:spcPct val="100000"/>
                  </a:lnSpc>
                  <a:spcBef>
                    <a:spcPts val="0"/>
                  </a:spcBef>
                  <a:spcAft>
                    <a:spcPts val="0"/>
                  </a:spcAft>
                  <a:buClrTx/>
                  <a:buSzTx/>
                  <a:buFontTx/>
                  <a:buChar char="-"/>
                  <a:tabLst/>
                  <a:defRPr/>
                </a:pPr>
                <a:r>
                  <a:rPr kumimoji="false" lang="cs-CZ" sz="1350" b="false" i="false" u="none" strike="noStrike" kern="1200" cap="none" spc="0" normalizeH="false" baseline="0" noProof="false" dirty="false">
                    <a:ln>
                      <a:noFill/>
                    </a:ln>
                    <a:solidFill>
                      <a:srgbClr val="084A8B"/>
                    </a:solidFill>
                    <a:effectLst/>
                    <a:uLnTx/>
                    <a:uFillTx/>
                    <a:latin typeface="Calibri" panose="020F0502020204030204" pitchFamily="34" charset="0"/>
                    <a:ea typeface="Calibri" panose="020F0502020204030204" pitchFamily="34" charset="0"/>
                    <a:cs typeface="Times New Roman" panose="02020603050405020304" pitchFamily="18" charset="0"/>
                  </a:rPr>
                  <a:t>Příprava projektu</a:t>
                </a:r>
              </a:p>
              <a:p>
                <a:pPr marL="214313" marR="0" lvl="0" indent="-214313" algn="l" defTabSz="914400" rtl="false" eaLnBrk="true" fontAlgn="auto" latinLnBrk="false" hangingPunct="true">
                  <a:lnSpc>
                    <a:spcPct val="100000"/>
                  </a:lnSpc>
                  <a:spcBef>
                    <a:spcPts val="0"/>
                  </a:spcBef>
                  <a:spcAft>
                    <a:spcPts val="0"/>
                  </a:spcAft>
                  <a:buClrTx/>
                  <a:buSzTx/>
                  <a:buFontTx/>
                  <a:buChar char="-"/>
                  <a:tabLst/>
                  <a:defRPr/>
                </a:pPr>
                <a:r>
                  <a:rPr kumimoji="false" lang="cs-CZ" sz="1350" b="false" i="false" u="none" strike="noStrike" kern="1200" cap="none" spc="0" normalizeH="false" baseline="0" noProof="false" dirty="false">
                    <a:ln>
                      <a:noFill/>
                    </a:ln>
                    <a:solidFill>
                      <a:srgbClr val="084A8B"/>
                    </a:solidFill>
                    <a:effectLst/>
                    <a:uLnTx/>
                    <a:uFillTx/>
                    <a:latin typeface="Calibri" panose="020F0502020204030204" pitchFamily="34" charset="0"/>
                    <a:ea typeface="Calibri" panose="020F0502020204030204" pitchFamily="34" charset="0"/>
                    <a:cs typeface="Times New Roman" panose="02020603050405020304" pitchFamily="18" charset="0"/>
                  </a:rPr>
                  <a:t>Nábor cílové skupiny</a:t>
                </a:r>
              </a:p>
              <a:p>
                <a:pPr marL="214313" marR="0" lvl="0" indent="-214313" algn="l" defTabSz="914400" rtl="false" eaLnBrk="true" fontAlgn="auto" latinLnBrk="false" hangingPunct="true">
                  <a:lnSpc>
                    <a:spcPct val="100000"/>
                  </a:lnSpc>
                  <a:spcBef>
                    <a:spcPts val="0"/>
                  </a:spcBef>
                  <a:spcAft>
                    <a:spcPts val="0"/>
                  </a:spcAft>
                  <a:buClrTx/>
                  <a:buSzTx/>
                  <a:buFontTx/>
                  <a:buChar char="-"/>
                  <a:tabLst/>
                  <a:defRPr/>
                </a:pPr>
                <a:r>
                  <a:rPr kumimoji="false" lang="cs-CZ" sz="1350" b="false" i="false" u="none" strike="noStrike" kern="1200" cap="none" spc="0" normalizeH="false" baseline="0" noProof="false" dirty="false">
                    <a:ln>
                      <a:noFill/>
                    </a:ln>
                    <a:solidFill>
                      <a:srgbClr val="084A8B"/>
                    </a:solidFill>
                    <a:effectLst/>
                    <a:uLnTx/>
                    <a:uFillTx/>
                    <a:latin typeface="Calibri" panose="020F0502020204030204" pitchFamily="34" charset="0"/>
                    <a:ea typeface="Calibri" panose="020F0502020204030204" pitchFamily="34" charset="0"/>
                    <a:cs typeface="Times New Roman" panose="02020603050405020304" pitchFamily="18" charset="0"/>
                  </a:rPr>
                  <a:t>Průzkum trhu atp. </a:t>
                </a:r>
                <a:endParaRPr kumimoji="false" lang="cs-CZ" sz="1350" b="false" i="false" u="none" strike="noStrike" kern="1200" cap="none" spc="0" normalizeH="false" baseline="0" noProof="false" dirty="false">
                  <a:ln>
                    <a:noFill/>
                  </a:ln>
                  <a:solidFill>
                    <a:srgbClr val="084A8B"/>
                  </a:solidFill>
                  <a:effectLst/>
                  <a:uLnTx/>
                  <a:uFillTx/>
                  <a:latin typeface="Arial"/>
                  <a:ea typeface="+mn-ea"/>
                  <a:cs typeface="+mn-cs"/>
                </a:endParaRPr>
              </a:p>
            </p:txBody>
          </p:sp>
          <p:sp>
            <p:nvSpPr>
              <p:cNvPr id="17" name="TextovéPole 16">
                <a:extLst>
                  <a:ext uri="{FF2B5EF4-FFF2-40B4-BE49-F238E27FC236}">
                    <a16:creationId xmlns:a16="http://schemas.microsoft.com/office/drawing/2014/main" id="{A960A1F0-1331-F596-0F7A-DFEAF7061FF2}"/>
                  </a:ext>
                </a:extLst>
              </p:cNvPr>
              <p:cNvSpPr txBox="true"/>
              <p:nvPr/>
            </p:nvSpPr>
            <p:spPr>
              <a:xfrm>
                <a:off x="8724686" y="1804522"/>
                <a:ext cx="1962363" cy="1491796"/>
              </a:xfrm>
              <a:prstGeom prst="rect">
                <a:avLst/>
              </a:prstGeom>
              <a:noFill/>
            </p:spPr>
            <p:txBody>
              <a:bodyPr wrap="square" rtlCol="false">
                <a:spAutoFit/>
              </a:bodyPr>
              <a:lstStyle/>
              <a:p>
                <a:pPr marL="214313" marR="0" lvl="0" indent="-214313" algn="l" defTabSz="914400" rtl="false" eaLnBrk="true" fontAlgn="auto" latinLnBrk="false" hangingPunct="true">
                  <a:lnSpc>
                    <a:spcPct val="100000"/>
                  </a:lnSpc>
                  <a:spcBef>
                    <a:spcPts val="0"/>
                  </a:spcBef>
                  <a:spcAft>
                    <a:spcPts val="0"/>
                  </a:spcAft>
                  <a:buClrTx/>
                  <a:buSzTx/>
                  <a:buFontTx/>
                  <a:buChar char="-"/>
                  <a:tabLst/>
                  <a:defRPr/>
                </a:pPr>
                <a:r>
                  <a:rPr kumimoji="false" lang="cs-CZ" sz="1350" b="false" i="false" u="none" strike="noStrike" kern="1200" cap="none" spc="0" normalizeH="false" baseline="0" noProof="false" dirty="false">
                    <a:ln>
                      <a:noFill/>
                    </a:ln>
                    <a:solidFill>
                      <a:srgbClr val="084A8B"/>
                    </a:solidFill>
                    <a:effectLst/>
                    <a:uLnTx/>
                    <a:uFillTx/>
                    <a:latin typeface="Calibri" panose="020F0502020204030204" pitchFamily="34" charset="0"/>
                    <a:ea typeface="+mn-ea"/>
                    <a:cs typeface="Times New Roman" panose="02020603050405020304" pitchFamily="18" charset="0"/>
                  </a:rPr>
                  <a:t>Evaluační činnosti</a:t>
                </a:r>
              </a:p>
              <a:p>
                <a:pPr marL="214313" marR="0" lvl="0" indent="-214313" algn="l" defTabSz="914400" rtl="false" eaLnBrk="true" fontAlgn="auto" latinLnBrk="false" hangingPunct="true">
                  <a:lnSpc>
                    <a:spcPct val="100000"/>
                  </a:lnSpc>
                  <a:spcBef>
                    <a:spcPts val="0"/>
                  </a:spcBef>
                  <a:spcAft>
                    <a:spcPts val="0"/>
                  </a:spcAft>
                  <a:buClrTx/>
                  <a:buSzTx/>
                  <a:buFontTx/>
                  <a:buChar char="-"/>
                  <a:tabLst/>
                  <a:defRPr/>
                </a:pPr>
                <a:r>
                  <a:rPr kumimoji="false" lang="cs-CZ" sz="1350" b="false" i="false" u="none" strike="noStrike" kern="1200" cap="none" spc="0" normalizeH="false" baseline="0" noProof="false" dirty="false">
                    <a:ln>
                      <a:noFill/>
                    </a:ln>
                    <a:solidFill>
                      <a:srgbClr val="084A8B"/>
                    </a:solidFill>
                    <a:effectLst/>
                    <a:uLnTx/>
                    <a:uFillTx/>
                    <a:latin typeface="Calibri" panose="020F0502020204030204" pitchFamily="34" charset="0"/>
                    <a:ea typeface="+mn-ea"/>
                    <a:cs typeface="Times New Roman" panose="02020603050405020304" pitchFamily="18" charset="0"/>
                  </a:rPr>
                  <a:t>Závěrečné vyhodnocení projektu atp.</a:t>
                </a:r>
              </a:p>
            </p:txBody>
          </p:sp>
          <p:sp>
            <p:nvSpPr>
              <p:cNvPr id="18" name="TextovéPole 17">
                <a:extLst>
                  <a:ext uri="{FF2B5EF4-FFF2-40B4-BE49-F238E27FC236}">
                    <a16:creationId xmlns:a16="http://schemas.microsoft.com/office/drawing/2014/main" id="{D005F333-5068-C2B4-A5F0-A7BAE644EDC6}"/>
                  </a:ext>
                </a:extLst>
              </p:cNvPr>
              <p:cNvSpPr txBox="true"/>
              <p:nvPr/>
            </p:nvSpPr>
            <p:spPr>
              <a:xfrm>
                <a:off x="4617055" y="380247"/>
                <a:ext cx="3193445" cy="395782"/>
              </a:xfrm>
              <a:prstGeom prst="rect">
                <a:avLst/>
              </a:prstGeom>
              <a:noFill/>
            </p:spPr>
            <p:txBody>
              <a:bodyPr wrap="square" rtlCol="false">
                <a:spAutoFit/>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kumimoji="false" lang="cs-CZ" sz="1350" b="false" i="false" u="none" strike="noStrike" kern="1200" cap="none" spc="0" normalizeH="false" baseline="0" noProof="false" dirty="false">
                    <a:ln>
                      <a:noFill/>
                    </a:ln>
                    <a:solidFill>
                      <a:srgbClr val="084A8B"/>
                    </a:solidFill>
                    <a:effectLst/>
                    <a:uLnTx/>
                    <a:uFillTx/>
                    <a:latin typeface="Calibri" panose="020F0502020204030204" pitchFamily="34" charset="0"/>
                    <a:ea typeface="Calibri" panose="020F0502020204030204" pitchFamily="34" charset="0"/>
                    <a:cs typeface="Times New Roman" panose="02020603050405020304" pitchFamily="18" charset="0"/>
                  </a:rPr>
                  <a:t>Povinné aktivity projektu!</a:t>
                </a:r>
              </a:p>
            </p:txBody>
          </p:sp>
          <p:cxnSp>
            <p:nvCxnSpPr>
              <p:cNvPr id="19" name="Přímá spojnice 18">
                <a:extLst>
                  <a:ext uri="{FF2B5EF4-FFF2-40B4-BE49-F238E27FC236}">
                    <a16:creationId xmlns:a16="http://schemas.microsoft.com/office/drawing/2014/main" id="{66899695-9517-521A-2F76-47B86634DC20}"/>
                  </a:ext>
                </a:extLst>
              </p:cNvPr>
              <p:cNvCxnSpPr>
                <a:cxnSpLocks/>
              </p:cNvCxnSpPr>
              <p:nvPr/>
            </p:nvCxnSpPr>
            <p:spPr>
              <a:xfrm>
                <a:off x="2009952" y="-347502"/>
                <a:ext cx="0" cy="399664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Přímá spojnice 19">
                <a:extLst>
                  <a:ext uri="{FF2B5EF4-FFF2-40B4-BE49-F238E27FC236}">
                    <a16:creationId xmlns:a16="http://schemas.microsoft.com/office/drawing/2014/main" id="{5EC8439A-4FB8-6C28-BDC8-A6C4E8346A5D}"/>
                  </a:ext>
                </a:extLst>
              </p:cNvPr>
              <p:cNvCxnSpPr>
                <a:cxnSpLocks/>
              </p:cNvCxnSpPr>
              <p:nvPr/>
            </p:nvCxnSpPr>
            <p:spPr>
              <a:xfrm>
                <a:off x="10404509" y="-347502"/>
                <a:ext cx="0" cy="399664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Obdélník 20">
                <a:extLst>
                  <a:ext uri="{FF2B5EF4-FFF2-40B4-BE49-F238E27FC236}">
                    <a16:creationId xmlns:a16="http://schemas.microsoft.com/office/drawing/2014/main" id="{4F945997-2631-A311-DE1A-ECB3F22EE615}"/>
                  </a:ext>
                </a:extLst>
              </p:cNvPr>
              <p:cNvSpPr/>
              <p:nvPr/>
            </p:nvSpPr>
            <p:spPr>
              <a:xfrm>
                <a:off x="1391478" y="3601323"/>
                <a:ext cx="1191803" cy="880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r>
                  <a:rPr kumimoji="false" lang="cs-CZ" sz="1350" b="false" i="false" u="none" strike="noStrike" kern="1200" cap="none" spc="0" normalizeH="false" baseline="0" noProof="false" dirty="false">
                    <a:ln>
                      <a:noFill/>
                    </a:ln>
                    <a:solidFill>
                      <a:srgbClr val="F5F5F5"/>
                    </a:solidFill>
                    <a:effectLst/>
                    <a:uLnTx/>
                    <a:uFillTx/>
                    <a:latin typeface="Arial"/>
                    <a:ea typeface="+mn-ea"/>
                    <a:cs typeface="+mn-cs"/>
                  </a:rPr>
                  <a:t>Datum zahájení projektu</a:t>
                </a:r>
              </a:p>
            </p:txBody>
          </p:sp>
          <p:sp>
            <p:nvSpPr>
              <p:cNvPr id="22" name="Obdélník 21">
                <a:extLst>
                  <a:ext uri="{FF2B5EF4-FFF2-40B4-BE49-F238E27FC236}">
                    <a16:creationId xmlns:a16="http://schemas.microsoft.com/office/drawing/2014/main" id="{89202FA4-1644-BE71-029E-18EEC65AF55D}"/>
                  </a:ext>
                </a:extLst>
              </p:cNvPr>
              <p:cNvSpPr/>
              <p:nvPr/>
            </p:nvSpPr>
            <p:spPr>
              <a:xfrm>
                <a:off x="3306778" y="3336842"/>
                <a:ext cx="2598721" cy="1144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r>
                  <a:rPr kumimoji="false" lang="cs-CZ" sz="1350" b="false" i="false" u="none" strike="noStrike" kern="1200" cap="none" spc="0" normalizeH="false" baseline="0" noProof="false" dirty="false">
                    <a:ln>
                      <a:noFill/>
                    </a:ln>
                    <a:solidFill>
                      <a:srgbClr val="F5F5F5"/>
                    </a:solidFill>
                    <a:effectLst/>
                    <a:uLnTx/>
                    <a:uFillTx/>
                    <a:latin typeface="Arial"/>
                    <a:ea typeface="+mn-ea"/>
                    <a:cs typeface="+mn-cs"/>
                  </a:rPr>
                  <a:t>Datum zahájení projektu = datum zahájení Přípravné fáze</a:t>
                </a:r>
              </a:p>
            </p:txBody>
          </p:sp>
          <p:sp>
            <p:nvSpPr>
              <p:cNvPr id="23" name="Obdélník 22">
                <a:extLst>
                  <a:ext uri="{FF2B5EF4-FFF2-40B4-BE49-F238E27FC236}">
                    <a16:creationId xmlns:a16="http://schemas.microsoft.com/office/drawing/2014/main" id="{853EE75D-EE54-98F1-A799-67AC584A8F5E}"/>
                  </a:ext>
                </a:extLst>
              </p:cNvPr>
              <p:cNvSpPr/>
              <p:nvPr/>
            </p:nvSpPr>
            <p:spPr>
              <a:xfrm>
                <a:off x="6606425" y="3336842"/>
                <a:ext cx="2542934" cy="1144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r>
                  <a:rPr kumimoji="false" lang="cs-CZ" sz="1350" b="false" i="false" u="none" strike="noStrike" kern="1200" cap="none" spc="0" normalizeH="false" baseline="0" noProof="false" dirty="false">
                    <a:ln>
                      <a:noFill/>
                    </a:ln>
                    <a:solidFill>
                      <a:srgbClr val="F5F5F5"/>
                    </a:solidFill>
                    <a:effectLst/>
                    <a:uLnTx/>
                    <a:uFillTx/>
                    <a:latin typeface="Arial"/>
                    <a:ea typeface="+mn-ea"/>
                    <a:cs typeface="+mn-cs"/>
                  </a:rPr>
                  <a:t>Datum ukončení projektu = datum ukončení Následné fáze</a:t>
                </a:r>
              </a:p>
            </p:txBody>
          </p:sp>
          <p:sp>
            <p:nvSpPr>
              <p:cNvPr id="24" name="Obdélník 23">
                <a:extLst>
                  <a:ext uri="{FF2B5EF4-FFF2-40B4-BE49-F238E27FC236}">
                    <a16:creationId xmlns:a16="http://schemas.microsoft.com/office/drawing/2014/main" id="{8D7C1234-B57F-0D7D-E26C-CA36A84C477A}"/>
                  </a:ext>
                </a:extLst>
              </p:cNvPr>
              <p:cNvSpPr/>
              <p:nvPr/>
            </p:nvSpPr>
            <p:spPr>
              <a:xfrm>
                <a:off x="9937039" y="3651804"/>
                <a:ext cx="1191802" cy="829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r>
                  <a:rPr kumimoji="false" lang="cs-CZ" sz="1350" b="false" i="false" u="none" strike="noStrike" kern="1200" cap="none" spc="0" normalizeH="false" baseline="0" noProof="false" dirty="false">
                    <a:ln>
                      <a:noFill/>
                    </a:ln>
                    <a:solidFill>
                      <a:srgbClr val="F5F5F5"/>
                    </a:solidFill>
                    <a:effectLst/>
                    <a:uLnTx/>
                    <a:uFillTx/>
                    <a:latin typeface="Arial"/>
                    <a:ea typeface="+mn-ea"/>
                    <a:cs typeface="+mn-cs"/>
                  </a:rPr>
                  <a:t>Datum ukončení projektu</a:t>
                </a:r>
              </a:p>
            </p:txBody>
          </p:sp>
          <p:sp>
            <p:nvSpPr>
              <p:cNvPr id="25" name="TextovéPole 24">
                <a:extLst>
                  <a:ext uri="{FF2B5EF4-FFF2-40B4-BE49-F238E27FC236}">
                    <a16:creationId xmlns:a16="http://schemas.microsoft.com/office/drawing/2014/main" id="{BEDACE6D-D1E0-ADD9-8EF7-ED571A634B04}"/>
                  </a:ext>
                </a:extLst>
              </p:cNvPr>
              <p:cNvSpPr txBox="true"/>
              <p:nvPr/>
            </p:nvSpPr>
            <p:spPr>
              <a:xfrm>
                <a:off x="2583281" y="3854286"/>
                <a:ext cx="795909" cy="395782"/>
              </a:xfrm>
              <a:prstGeom prst="rect">
                <a:avLst/>
              </a:prstGeom>
              <a:noFill/>
            </p:spPr>
            <p:txBody>
              <a:bodyPr wrap="square" rtlCol="false">
                <a:spAutoFit/>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kumimoji="false" lang="cs-CZ" sz="1350" b="false" i="false" u="none" strike="noStrike" kern="1200" cap="none" spc="0" normalizeH="false" baseline="0" noProof="false" dirty="false">
                    <a:ln>
                      <a:noFill/>
                    </a:ln>
                    <a:solidFill>
                      <a:srgbClr val="084A8B"/>
                    </a:solidFill>
                    <a:effectLst/>
                    <a:uLnTx/>
                    <a:uFillTx/>
                    <a:latin typeface="Arial"/>
                    <a:ea typeface="+mn-ea"/>
                    <a:cs typeface="+mn-cs"/>
                  </a:rPr>
                  <a:t>nebo</a:t>
                </a:r>
              </a:p>
            </p:txBody>
          </p:sp>
          <p:sp>
            <p:nvSpPr>
              <p:cNvPr id="26" name="TextovéPole 25">
                <a:extLst>
                  <a:ext uri="{FF2B5EF4-FFF2-40B4-BE49-F238E27FC236}">
                    <a16:creationId xmlns:a16="http://schemas.microsoft.com/office/drawing/2014/main" id="{DD4AA2A9-7777-6C46-ABAD-457591FF7A13}"/>
                  </a:ext>
                </a:extLst>
              </p:cNvPr>
              <p:cNvSpPr txBox="true"/>
              <p:nvPr/>
            </p:nvSpPr>
            <p:spPr>
              <a:xfrm>
                <a:off x="9149361" y="3854287"/>
                <a:ext cx="752861" cy="395782"/>
              </a:xfrm>
              <a:prstGeom prst="rect">
                <a:avLst/>
              </a:prstGeom>
              <a:noFill/>
            </p:spPr>
            <p:txBody>
              <a:bodyPr wrap="square" rtlCol="false">
                <a:spAutoFit/>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kumimoji="false" lang="cs-CZ" sz="1350" b="false" i="false" u="none" strike="noStrike" kern="1200" cap="none" spc="0" normalizeH="false" baseline="0" noProof="false" dirty="false">
                    <a:ln>
                      <a:noFill/>
                    </a:ln>
                    <a:solidFill>
                      <a:srgbClr val="084A8B"/>
                    </a:solidFill>
                    <a:effectLst/>
                    <a:uLnTx/>
                    <a:uFillTx/>
                    <a:latin typeface="Arial"/>
                    <a:ea typeface="+mn-ea"/>
                    <a:cs typeface="+mn-cs"/>
                  </a:rPr>
                  <a:t>nebo</a:t>
                </a:r>
              </a:p>
            </p:txBody>
          </p:sp>
          <p:sp>
            <p:nvSpPr>
              <p:cNvPr id="27" name="Pravá složená závorka 26">
                <a:extLst>
                  <a:ext uri="{FF2B5EF4-FFF2-40B4-BE49-F238E27FC236}">
                    <a16:creationId xmlns:a16="http://schemas.microsoft.com/office/drawing/2014/main" id="{D5A1FBAD-40EB-4AF5-4A1B-65B972DDD4EF}"/>
                  </a:ext>
                </a:extLst>
              </p:cNvPr>
              <p:cNvSpPr/>
              <p:nvPr/>
            </p:nvSpPr>
            <p:spPr>
              <a:xfrm rot="5400000">
                <a:off x="6000999" y="545987"/>
                <a:ext cx="336261" cy="8394557"/>
              </a:xfrm>
              <a:prstGeom prst="rightBrace">
                <a:avLst>
                  <a:gd name="adj1" fmla="val 13491"/>
                  <a:gd name="adj2" fmla="val 50000"/>
                </a:avLst>
              </a:prstGeom>
            </p:spPr>
            <p:style>
              <a:lnRef idx="1">
                <a:schemeClr val="accent1"/>
              </a:lnRef>
              <a:fillRef idx="0">
                <a:schemeClr val="accent1"/>
              </a:fillRef>
              <a:effectRef idx="0">
                <a:schemeClr val="accent1"/>
              </a:effectRef>
              <a:fontRef idx="minor">
                <a:schemeClr val="tx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350" b="false" i="false" u="none" strike="noStrike" kern="1200" cap="none" spc="0" normalizeH="false" baseline="0" noProof="false">
                  <a:ln>
                    <a:noFill/>
                  </a:ln>
                  <a:solidFill>
                    <a:srgbClr val="084A8B"/>
                  </a:solidFill>
                  <a:effectLst/>
                  <a:uLnTx/>
                  <a:uFillTx/>
                  <a:latin typeface="Arial"/>
                  <a:ea typeface="+mn-ea"/>
                  <a:cs typeface="+mn-cs"/>
                </a:endParaRPr>
              </a:p>
            </p:txBody>
          </p:sp>
          <p:sp>
            <p:nvSpPr>
              <p:cNvPr id="28" name="TextovéPole 27">
                <a:extLst>
                  <a:ext uri="{FF2B5EF4-FFF2-40B4-BE49-F238E27FC236}">
                    <a16:creationId xmlns:a16="http://schemas.microsoft.com/office/drawing/2014/main" id="{9C0F594C-CB1D-F17C-344E-4AAFBBED3031}"/>
                  </a:ext>
                </a:extLst>
              </p:cNvPr>
              <p:cNvSpPr txBox="true"/>
              <p:nvPr/>
            </p:nvSpPr>
            <p:spPr>
              <a:xfrm>
                <a:off x="5727329" y="5157604"/>
                <a:ext cx="1247775" cy="334893"/>
              </a:xfrm>
              <a:prstGeom prst="rect">
                <a:avLst/>
              </a:prstGeom>
              <a:noFill/>
            </p:spPr>
            <p:txBody>
              <a:bodyPr wrap="square" rtlCol="false">
                <a:spAutoFit/>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kumimoji="false" lang="cs-CZ" sz="1050" b="false" i="false" u="none" strike="noStrike" kern="1200" cap="none" spc="0" normalizeH="false" baseline="0" noProof="false" dirty="false">
                    <a:ln>
                      <a:noFill/>
                    </a:ln>
                    <a:solidFill>
                      <a:srgbClr val="084A8B"/>
                    </a:solidFill>
                    <a:effectLst/>
                    <a:uLnTx/>
                    <a:uFillTx/>
                    <a:latin typeface="Arial"/>
                    <a:ea typeface="+mn-ea"/>
                    <a:cs typeface="+mn-cs"/>
                  </a:rPr>
                  <a:t>Max. 1 rok</a:t>
                </a:r>
              </a:p>
            </p:txBody>
          </p:sp>
          <p:sp>
            <p:nvSpPr>
              <p:cNvPr id="29" name="Pravá složená závorka 28">
                <a:extLst>
                  <a:ext uri="{FF2B5EF4-FFF2-40B4-BE49-F238E27FC236}">
                    <a16:creationId xmlns:a16="http://schemas.microsoft.com/office/drawing/2014/main" id="{C5A6BA52-8C8B-9931-23D6-7A7BDAF517F9}"/>
                  </a:ext>
                </a:extLst>
              </p:cNvPr>
              <p:cNvSpPr/>
              <p:nvPr/>
            </p:nvSpPr>
            <p:spPr>
              <a:xfrm rot="5400000">
                <a:off x="6044372" y="2717760"/>
                <a:ext cx="274924" cy="4743245"/>
              </a:xfrm>
              <a:prstGeom prst="rightBrace">
                <a:avLst>
                  <a:gd name="adj1" fmla="val 13491"/>
                  <a:gd name="adj2" fmla="val 50000"/>
                </a:avLst>
              </a:prstGeom>
            </p:spPr>
            <p:style>
              <a:lnRef idx="1">
                <a:schemeClr val="accent1"/>
              </a:lnRef>
              <a:fillRef idx="0">
                <a:schemeClr val="accent1"/>
              </a:fillRef>
              <a:effectRef idx="0">
                <a:schemeClr val="accent1"/>
              </a:effectRef>
              <a:fontRef idx="minor">
                <a:schemeClr val="tx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350" b="false" i="false" u="none" strike="noStrike" kern="1200" cap="none" spc="0" normalizeH="false" baseline="0" noProof="false">
                  <a:ln>
                    <a:noFill/>
                  </a:ln>
                  <a:solidFill>
                    <a:srgbClr val="084A8B"/>
                  </a:solidFill>
                  <a:effectLst/>
                  <a:uLnTx/>
                  <a:uFillTx/>
                  <a:latin typeface="Arial"/>
                  <a:ea typeface="+mn-ea"/>
                  <a:cs typeface="+mn-cs"/>
                </a:endParaRPr>
              </a:p>
            </p:txBody>
          </p:sp>
          <p:sp>
            <p:nvSpPr>
              <p:cNvPr id="30" name="TextovéPole 29">
                <a:extLst>
                  <a:ext uri="{FF2B5EF4-FFF2-40B4-BE49-F238E27FC236}">
                    <a16:creationId xmlns:a16="http://schemas.microsoft.com/office/drawing/2014/main" id="{D99F6F27-02DB-648F-88B4-909D64A94A50}"/>
                  </a:ext>
                </a:extLst>
              </p:cNvPr>
              <p:cNvSpPr txBox="true"/>
              <p:nvPr/>
            </p:nvSpPr>
            <p:spPr>
              <a:xfrm>
                <a:off x="4819736" y="5568452"/>
                <a:ext cx="1247775" cy="334893"/>
              </a:xfrm>
              <a:prstGeom prst="rect">
                <a:avLst/>
              </a:prstGeom>
              <a:noFill/>
            </p:spPr>
            <p:txBody>
              <a:bodyPr wrap="square" rtlCol="false">
                <a:spAutoFit/>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kumimoji="false" lang="cs-CZ" sz="1050" b="false" i="false" u="none" strike="noStrike" kern="1200" cap="none" spc="0" normalizeH="false" baseline="0" noProof="false" dirty="false">
                    <a:ln>
                      <a:noFill/>
                    </a:ln>
                    <a:solidFill>
                      <a:srgbClr val="084A8B"/>
                    </a:solidFill>
                    <a:effectLst/>
                    <a:uLnTx/>
                    <a:uFillTx/>
                    <a:latin typeface="Arial"/>
                    <a:ea typeface="+mn-ea"/>
                    <a:cs typeface="+mn-cs"/>
                  </a:rPr>
                  <a:t>Max. 1 rok</a:t>
                </a:r>
              </a:p>
            </p:txBody>
          </p:sp>
          <p:sp>
            <p:nvSpPr>
              <p:cNvPr id="31" name="Pravá složená závorka 30">
                <a:extLst>
                  <a:ext uri="{FF2B5EF4-FFF2-40B4-BE49-F238E27FC236}">
                    <a16:creationId xmlns:a16="http://schemas.microsoft.com/office/drawing/2014/main" id="{C5CB2B9A-8F12-4AC6-AED0-BBA19AF9D6A8}"/>
                  </a:ext>
                </a:extLst>
              </p:cNvPr>
              <p:cNvSpPr/>
              <p:nvPr/>
            </p:nvSpPr>
            <p:spPr>
              <a:xfrm rot="5400000">
                <a:off x="6939228" y="2597308"/>
                <a:ext cx="336262" cy="6594298"/>
              </a:xfrm>
              <a:prstGeom prst="rightBrace">
                <a:avLst>
                  <a:gd name="adj1" fmla="val 13491"/>
                  <a:gd name="adj2" fmla="val 50000"/>
                </a:avLst>
              </a:prstGeom>
            </p:spPr>
            <p:style>
              <a:lnRef idx="1">
                <a:schemeClr val="accent1"/>
              </a:lnRef>
              <a:fillRef idx="0">
                <a:schemeClr val="accent1"/>
              </a:fillRef>
              <a:effectRef idx="0">
                <a:schemeClr val="accent1"/>
              </a:effectRef>
              <a:fontRef idx="minor">
                <a:schemeClr val="tx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350" b="false" i="false" u="none" strike="noStrike" kern="1200" cap="none" spc="0" normalizeH="false" baseline="0" noProof="false">
                  <a:ln>
                    <a:noFill/>
                  </a:ln>
                  <a:solidFill>
                    <a:srgbClr val="084A8B"/>
                  </a:solidFill>
                  <a:effectLst/>
                  <a:uLnTx/>
                  <a:uFillTx/>
                  <a:latin typeface="Arial"/>
                  <a:ea typeface="+mn-ea"/>
                  <a:cs typeface="+mn-cs"/>
                </a:endParaRPr>
              </a:p>
            </p:txBody>
          </p:sp>
          <p:sp>
            <p:nvSpPr>
              <p:cNvPr id="32" name="TextovéPole 31">
                <a:extLst>
                  <a:ext uri="{FF2B5EF4-FFF2-40B4-BE49-F238E27FC236}">
                    <a16:creationId xmlns:a16="http://schemas.microsoft.com/office/drawing/2014/main" id="{B7EDB961-1637-AFA7-B767-ADA2329540B1}"/>
                  </a:ext>
                </a:extLst>
              </p:cNvPr>
              <p:cNvSpPr txBox="true"/>
              <p:nvPr/>
            </p:nvSpPr>
            <p:spPr>
              <a:xfrm>
                <a:off x="6651744" y="5893642"/>
                <a:ext cx="1247775" cy="334893"/>
              </a:xfrm>
              <a:prstGeom prst="rect">
                <a:avLst/>
              </a:prstGeom>
              <a:noFill/>
            </p:spPr>
            <p:txBody>
              <a:bodyPr wrap="square" rtlCol="false">
                <a:spAutoFit/>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kumimoji="false" lang="cs-CZ" sz="1050" b="false" i="false" u="none" strike="noStrike" kern="1200" cap="none" spc="0" normalizeH="false" baseline="0" noProof="false" dirty="false">
                    <a:ln>
                      <a:noFill/>
                    </a:ln>
                    <a:solidFill>
                      <a:srgbClr val="084A8B"/>
                    </a:solidFill>
                    <a:effectLst/>
                    <a:uLnTx/>
                    <a:uFillTx/>
                    <a:latin typeface="Arial"/>
                    <a:ea typeface="+mn-ea"/>
                    <a:cs typeface="+mn-cs"/>
                  </a:rPr>
                  <a:t>Max. 1 rok</a:t>
                </a:r>
              </a:p>
            </p:txBody>
          </p:sp>
          <p:sp>
            <p:nvSpPr>
              <p:cNvPr id="33" name="Pravá složená závorka 32">
                <a:extLst>
                  <a:ext uri="{FF2B5EF4-FFF2-40B4-BE49-F238E27FC236}">
                    <a16:creationId xmlns:a16="http://schemas.microsoft.com/office/drawing/2014/main" id="{D2BE832E-8304-28B3-7CE1-0E2939963CF6}"/>
                  </a:ext>
                </a:extLst>
              </p:cNvPr>
              <p:cNvSpPr/>
              <p:nvPr/>
            </p:nvSpPr>
            <p:spPr>
              <a:xfrm rot="5400000">
                <a:off x="5066493" y="2213073"/>
                <a:ext cx="430422" cy="6543505"/>
              </a:xfrm>
              <a:prstGeom prst="rightBrace">
                <a:avLst>
                  <a:gd name="adj1" fmla="val 13491"/>
                  <a:gd name="adj2" fmla="val 50000"/>
                </a:avLst>
              </a:prstGeom>
            </p:spPr>
            <p:style>
              <a:lnRef idx="1">
                <a:schemeClr val="accent1"/>
              </a:lnRef>
              <a:fillRef idx="0">
                <a:schemeClr val="accent1"/>
              </a:fillRef>
              <a:effectRef idx="0">
                <a:schemeClr val="accent1"/>
              </a:effectRef>
              <a:fontRef idx="minor">
                <a:schemeClr val="tx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350" b="false" i="false" u="none" strike="noStrike" kern="1200" cap="none" spc="0" normalizeH="false" baseline="0" noProof="false">
                  <a:ln>
                    <a:noFill/>
                  </a:ln>
                  <a:solidFill>
                    <a:srgbClr val="084A8B"/>
                  </a:solidFill>
                  <a:effectLst/>
                  <a:uLnTx/>
                  <a:uFillTx/>
                  <a:latin typeface="Arial"/>
                  <a:ea typeface="+mn-ea"/>
                  <a:cs typeface="+mn-cs"/>
                </a:endParaRPr>
              </a:p>
            </p:txBody>
          </p:sp>
        </p:grpSp>
        <p:sp>
          <p:nvSpPr>
            <p:cNvPr id="9" name="TextovéPole 8">
              <a:extLst>
                <a:ext uri="{FF2B5EF4-FFF2-40B4-BE49-F238E27FC236}">
                  <a16:creationId xmlns:a16="http://schemas.microsoft.com/office/drawing/2014/main" id="{A63AB30E-D195-BC20-960E-79A0D885D7D4}"/>
                </a:ext>
              </a:extLst>
            </p:cNvPr>
            <p:cNvSpPr txBox="true"/>
            <p:nvPr/>
          </p:nvSpPr>
          <p:spPr>
            <a:xfrm>
              <a:off x="5727329" y="4796060"/>
              <a:ext cx="1247775" cy="334893"/>
            </a:xfrm>
            <a:prstGeom prst="rect">
              <a:avLst/>
            </a:prstGeom>
            <a:noFill/>
          </p:spPr>
          <p:txBody>
            <a:bodyPr wrap="square" rtlCol="false">
              <a:spAutoFit/>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kumimoji="false" lang="cs-CZ" sz="1050" b="false" i="false" u="none" strike="noStrike" kern="1200" cap="none" spc="0" normalizeH="false" baseline="0" noProof="false" dirty="false">
                  <a:ln>
                    <a:noFill/>
                  </a:ln>
                  <a:solidFill>
                    <a:srgbClr val="084A8B"/>
                  </a:solidFill>
                  <a:effectLst/>
                  <a:uLnTx/>
                  <a:uFillTx/>
                  <a:latin typeface="Arial"/>
                  <a:ea typeface="+mn-ea"/>
                  <a:cs typeface="+mn-cs"/>
                </a:rPr>
                <a:t>Max. 1 rok</a:t>
              </a:r>
            </a:p>
          </p:txBody>
        </p:sp>
      </p:grpSp>
    </p:spTree>
    <p:extLst>
      <p:ext uri="{BB962C8B-B14F-4D97-AF65-F5344CB8AC3E}">
        <p14:creationId xmlns:p14="http://schemas.microsoft.com/office/powerpoint/2010/main" val="671200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 name="Zástupný symbol pro číslo snímku 3"/>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0"/>
                </a:spcAft>
                <a:buClrTx/>
                <a:buSzTx/>
                <a:buFontTx/>
                <a:buNone/>
                <a:tabLst/>
                <a:defRPr/>
              </a:pPr>
              <a:t>15</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sp>
        <p:nvSpPr>
          <p:cNvPr id="7" name="Nadpis 1"/>
          <p:cNvSpPr txBox="true">
            <a:spLocks/>
          </p:cNvSpPr>
          <p:nvPr/>
        </p:nvSpPr>
        <p:spPr>
          <a:xfrm>
            <a:off x="360000" y="0"/>
            <a:ext cx="8424000" cy="1080000"/>
          </a:xfrm>
          <a:prstGeom prst="rect">
            <a:avLst/>
          </a:prstGeom>
        </p:spPr>
        <p:txBody>
          <a:bodyPr vert="horz" lIns="36000" tIns="0" rIns="36000" bIns="0" rtlCol="false" anchor="ctr" anchorCtr="false">
            <a:noAutofit/>
          </a:bodyPr>
          <a:lst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a:lstStyle>
          <a:p>
            <a:pPr marL="0" marR="0" lvl="0" indent="0" algn="l" defTabSz="914400" rtl="false" eaLnBrk="true" fontAlgn="auto" latinLnBrk="false" hangingPunct="true">
              <a:lnSpc>
                <a:spcPct val="100000"/>
              </a:lnSpc>
              <a:spcBef>
                <a:spcPct val="0"/>
              </a:spcBef>
              <a:spcAft>
                <a:spcPts val="0"/>
              </a:spcAft>
              <a:buClrTx/>
              <a:buSzTx/>
              <a:buFontTx/>
              <a:buNone/>
              <a:tabLst/>
              <a:defRPr/>
            </a:pPr>
            <a:r>
              <a:rPr kumimoji="false" lang="cs-CZ" sz="3200" b="true" i="false" u="none" strike="noStrike" kern="0" cap="all" spc="0" normalizeH="false" baseline="0" noProof="false" dirty="false">
                <a:ln>
                  <a:noFill/>
                </a:ln>
                <a:solidFill>
                  <a:srgbClr val="AFDDFA"/>
                </a:solidFill>
                <a:effectLst/>
                <a:uLnTx/>
                <a:uFillTx/>
                <a:latin typeface="Arial"/>
                <a:ea typeface="+mj-ea"/>
                <a:cs typeface="+mj-cs"/>
              </a:rPr>
              <a:t>Povinné Akce</a:t>
            </a:r>
          </a:p>
        </p:txBody>
      </p:sp>
      <p:sp>
        <p:nvSpPr>
          <p:cNvPr id="8" name="Zástupný symbol pro číslo snímku 3"/>
          <p:cNvSpPr txBox="true">
            <a:spLocks/>
          </p:cNvSpPr>
          <p:nvPr/>
        </p:nvSpPr>
        <p:spPr>
          <a:xfrm>
            <a:off x="8640000" y="6516000"/>
            <a:ext cx="468000" cy="180000"/>
          </a:xfrm>
          <a:prstGeom prst="rect">
            <a:avLst/>
          </a:prstGeom>
        </p:spPr>
        <p:txBody>
          <a:bodyPr vert="horz" lIns="0" tIns="0" rIns="0" bIns="0" rtlCol="false" anchor="ctr"/>
          <a:lstStyle>
            <a:defPPr>
              <a:defRPr lang="cs-CZ"/>
            </a:defPPr>
            <a:lvl1pPr marL="0" algn="ctr" defTabSz="914400" rtl="false" eaLnBrk="true" latinLnBrk="false" hangingPunct="true">
              <a:defRPr sz="1050" b="true"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0"/>
                </a:spcAft>
                <a:buClrTx/>
                <a:buSzTx/>
                <a:buFontTx/>
                <a:buNone/>
                <a:tabLst/>
                <a:defRPr/>
              </a:pPr>
              <a:t>15</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grpSp>
        <p:nvGrpSpPr>
          <p:cNvPr id="44" name="Skupina 43"/>
          <p:cNvGrpSpPr/>
          <p:nvPr/>
        </p:nvGrpSpPr>
        <p:grpSpPr>
          <a:xfrm>
            <a:off x="971600" y="1542124"/>
            <a:ext cx="7143693" cy="5132894"/>
            <a:chOff x="331105" y="581810"/>
            <a:chExt cx="7503095" cy="5981386"/>
          </a:xfrm>
        </p:grpSpPr>
        <p:sp>
          <p:nvSpPr>
            <p:cNvPr id="46" name="TextovéPole 45"/>
            <p:cNvSpPr txBox="true"/>
            <p:nvPr/>
          </p:nvSpPr>
          <p:spPr bwMode="auto">
            <a:xfrm>
              <a:off x="331105" y="1987375"/>
              <a:ext cx="2529625" cy="4575821"/>
            </a:xfrm>
            <a:prstGeom prst="rect">
              <a:avLst/>
            </a:prstGeom>
            <a:noFill/>
          </p:spPr>
          <p:txBody>
            <a:bodyPr wrap="square">
              <a:spAutoFit/>
            </a:bodyPr>
            <a:lstStyle/>
            <a:p>
              <a:pPr marL="342900" marR="0" lvl="0" indent="-342900" algn="l" defTabSz="914400" rtl="false" eaLnBrk="true" fontAlgn="auto" latinLnBrk="false" hangingPunct="true">
                <a:lnSpc>
                  <a:spcPct val="100000"/>
                </a:lnSpc>
                <a:spcBef>
                  <a:spcPts val="0"/>
                </a:spcBef>
                <a:spcAft>
                  <a:spcPts val="0"/>
                </a:spcAft>
                <a:buClrTx/>
                <a:buSzTx/>
                <a:buFont typeface="Symbol" panose="05050102010706020507" pitchFamily="18" charset="2"/>
                <a:buChar char=""/>
                <a:tabLst/>
                <a:defRPr/>
              </a:pPr>
              <a:r>
                <a:rPr kumimoji="false" lang="cs-CZ" sz="14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Times New Roman" panose="02020603050405020304" pitchFamily="18" charset="0"/>
                </a:rPr>
                <a:t>vstupní diagnostika;</a:t>
              </a:r>
            </a:p>
            <a:p>
              <a:pPr marL="342900" marR="0" lvl="0" indent="-342900" algn="l" defTabSz="914400" rtl="false" eaLnBrk="true" fontAlgn="auto" latinLnBrk="false" hangingPunct="true">
                <a:lnSpc>
                  <a:spcPct val="100000"/>
                </a:lnSpc>
                <a:spcBef>
                  <a:spcPts val="0"/>
                </a:spcBef>
                <a:spcAft>
                  <a:spcPts val="0"/>
                </a:spcAft>
                <a:buClrTx/>
                <a:buSzTx/>
                <a:buFont typeface="Symbol" panose="05050102010706020507" pitchFamily="18" charset="2"/>
                <a:buChar char=""/>
                <a:tabLst/>
                <a:defRPr/>
              </a:pPr>
              <a:r>
                <a:rPr kumimoji="false" lang="cs-CZ" sz="14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Times New Roman" panose="02020603050405020304" pitchFamily="18" charset="0"/>
                </a:rPr>
                <a:t>individuální poradenství a podpora;</a:t>
              </a:r>
            </a:p>
            <a:p>
              <a:pPr marL="342900" marR="0" lvl="0" indent="-342900" algn="l" defTabSz="914400" rtl="false" eaLnBrk="true" fontAlgn="auto" latinLnBrk="false" hangingPunct="true">
                <a:lnSpc>
                  <a:spcPct val="100000"/>
                </a:lnSpc>
                <a:spcBef>
                  <a:spcPts val="0"/>
                </a:spcBef>
                <a:spcAft>
                  <a:spcPts val="0"/>
                </a:spcAft>
                <a:buClrTx/>
                <a:buSzTx/>
                <a:buFont typeface="Symbol" panose="05050102010706020507" pitchFamily="18" charset="2"/>
                <a:buChar char=""/>
                <a:tabLst/>
                <a:defRPr/>
              </a:pPr>
              <a:r>
                <a:rPr kumimoji="false" lang="cs-CZ" sz="14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Times New Roman" panose="02020603050405020304" pitchFamily="18" charset="0"/>
                </a:rPr>
                <a:t>jazyková příprava;</a:t>
              </a:r>
            </a:p>
            <a:p>
              <a:pPr marL="342900" marR="0" lvl="0" indent="-342900" algn="l" defTabSz="914400" rtl="false" eaLnBrk="true" fontAlgn="auto" latinLnBrk="false" hangingPunct="true">
                <a:lnSpc>
                  <a:spcPct val="100000"/>
                </a:lnSpc>
                <a:spcBef>
                  <a:spcPts val="0"/>
                </a:spcBef>
                <a:spcAft>
                  <a:spcPts val="0"/>
                </a:spcAft>
                <a:buClrTx/>
                <a:buSzTx/>
                <a:buFont typeface="Symbol" panose="05050102010706020507" pitchFamily="18" charset="2"/>
                <a:buChar char=""/>
                <a:tabLst/>
                <a:defRPr/>
              </a:pPr>
              <a:r>
                <a:rPr kumimoji="false" lang="cs-CZ" sz="14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Times New Roman" panose="02020603050405020304" pitchFamily="18" charset="0"/>
                </a:rPr>
                <a:t>multikulturní trénink;</a:t>
              </a:r>
            </a:p>
            <a:p>
              <a:pPr marL="342900" marR="0" lvl="0" indent="-342900" algn="l" defTabSz="914400" rtl="false" eaLnBrk="true" fontAlgn="auto" latinLnBrk="false" hangingPunct="true">
                <a:lnSpc>
                  <a:spcPct val="100000"/>
                </a:lnSpc>
                <a:spcBef>
                  <a:spcPts val="0"/>
                </a:spcBef>
                <a:spcAft>
                  <a:spcPts val="0"/>
                </a:spcAft>
                <a:buClrTx/>
                <a:buSzTx/>
                <a:buFont typeface="Symbol" panose="05050102010706020507" pitchFamily="18" charset="2"/>
                <a:buChar char=""/>
                <a:tabLst/>
                <a:defRPr/>
              </a:pPr>
              <a:r>
                <a:rPr kumimoji="false" lang="cs-CZ" sz="14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Times New Roman" panose="02020603050405020304" pitchFamily="18" charset="0"/>
                </a:rPr>
                <a:t>praktické informace k zajištění stáže, organizaci cesty a místu pobytu;</a:t>
              </a:r>
            </a:p>
            <a:p>
              <a:pPr marL="342900" marR="0" lvl="0" indent="-342900" algn="l" defTabSz="914400" rtl="false" eaLnBrk="true" fontAlgn="auto" latinLnBrk="false" hangingPunct="true">
                <a:lnSpc>
                  <a:spcPct val="100000"/>
                </a:lnSpc>
                <a:spcBef>
                  <a:spcPts val="0"/>
                </a:spcBef>
                <a:spcAft>
                  <a:spcPts val="0"/>
                </a:spcAft>
                <a:buClrTx/>
                <a:buSzTx/>
                <a:buFont typeface="Symbol" panose="05050102010706020507" pitchFamily="18" charset="2"/>
                <a:buChar char=""/>
                <a:tabLst/>
                <a:defRPr/>
              </a:pPr>
              <a:r>
                <a:rPr kumimoji="false" lang="cs-CZ" sz="14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Times New Roman" panose="02020603050405020304" pitchFamily="18" charset="0"/>
                </a:rPr>
                <a:t>obecné školení finanční gramotnosti;</a:t>
              </a:r>
            </a:p>
            <a:p>
              <a:pPr marL="342900" marR="0" lvl="0" indent="-342900" algn="l" defTabSz="914400" rtl="false" eaLnBrk="true" fontAlgn="auto" latinLnBrk="false" hangingPunct="true">
                <a:lnSpc>
                  <a:spcPct val="100000"/>
                </a:lnSpc>
                <a:spcBef>
                  <a:spcPts val="0"/>
                </a:spcBef>
                <a:spcAft>
                  <a:spcPts val="0"/>
                </a:spcAft>
                <a:buClrTx/>
                <a:buSzTx/>
                <a:buFont typeface="Symbol" panose="05050102010706020507" pitchFamily="18" charset="2"/>
                <a:buChar char=""/>
                <a:tabLst/>
                <a:defRPr/>
              </a:pPr>
              <a:r>
                <a:rPr kumimoji="false" lang="cs-CZ" sz="14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Times New Roman" panose="02020603050405020304" pitchFamily="18" charset="0"/>
                </a:rPr>
                <a:t>seznámení účastníků se zástupci dodavatele zahraniční stáže;</a:t>
              </a:r>
            </a:p>
            <a:p>
              <a:pPr marL="342900" marR="0" lvl="0" indent="-342900" algn="l" defTabSz="914400" rtl="false" eaLnBrk="true" fontAlgn="auto" latinLnBrk="false" hangingPunct="true">
                <a:lnSpc>
                  <a:spcPct val="100000"/>
                </a:lnSpc>
                <a:spcBef>
                  <a:spcPts val="0"/>
                </a:spcBef>
                <a:spcAft>
                  <a:spcPts val="1100"/>
                </a:spcAft>
                <a:buClrTx/>
                <a:buSzTx/>
                <a:buFont typeface="Symbol" panose="05050102010706020507" pitchFamily="18" charset="2"/>
                <a:buChar char=""/>
                <a:tabLst/>
                <a:defRPr/>
              </a:pPr>
              <a:r>
                <a:rPr kumimoji="false" lang="cs-CZ" sz="1400" b="false" i="false" u="none" strike="noStrike" kern="1200" cap="none" spc="0" normalizeH="false" baseline="0" noProof="false" dirty="false">
                  <a:ln>
                    <a:noFill/>
                  </a:ln>
                  <a:solidFill>
                    <a:srgbClr val="084A8B"/>
                  </a:solidFill>
                  <a:effectLst/>
                  <a:uLnTx/>
                  <a:uFillTx/>
                  <a:latin typeface="Arial" panose="020B0604020202020204" pitchFamily="34" charset="0"/>
                  <a:ea typeface="Calibri" panose="020F0502020204030204" pitchFamily="34" charset="0"/>
                  <a:cs typeface="Times New Roman" panose="02020603050405020304" pitchFamily="18" charset="0"/>
                </a:rPr>
                <a:t>integrační workshop před odjezdem na stáž.</a:t>
              </a:r>
            </a:p>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kumimoji="false" lang="cs-CZ" sz="1600" b="false" i="false" u="none" strike="noStrike" kern="1200" cap="none" spc="0" normalizeH="false" baseline="0" noProof="false" dirty="false">
                <a:ln>
                  <a:noFill/>
                </a:ln>
                <a:solidFill>
                  <a:srgbClr val="084A8B"/>
                </a:solidFill>
                <a:effectLst/>
                <a:uLnTx/>
                <a:uFillTx/>
                <a:latin typeface="Arial"/>
                <a:ea typeface="+mn-ea"/>
                <a:cs typeface="+mn-cs"/>
              </a:endParaRPr>
            </a:p>
          </p:txBody>
        </p:sp>
        <p:sp>
          <p:nvSpPr>
            <p:cNvPr id="47" name="TextovéPole 46"/>
            <p:cNvSpPr txBox="true"/>
            <p:nvPr/>
          </p:nvSpPr>
          <p:spPr bwMode="auto">
            <a:xfrm>
              <a:off x="3117439" y="3341698"/>
              <a:ext cx="2088231" cy="358654"/>
            </a:xfrm>
            <a:prstGeom prst="rect">
              <a:avLst/>
            </a:prstGeom>
            <a:noFill/>
          </p:spPr>
          <p:txBody>
            <a:bodyPr wrap="square">
              <a:spAutoFit/>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kumimoji="false" lang="cs-CZ" sz="1400" b="false" i="false" u="none" strike="noStrike" kern="1200" cap="none" spc="0" normalizeH="false" baseline="0" noProof="false" dirty="false">
                <a:ln>
                  <a:noFill/>
                </a:ln>
                <a:solidFill>
                  <a:srgbClr val="14407E"/>
                </a:solidFill>
                <a:effectLst/>
                <a:uLnTx/>
                <a:uFillTx/>
                <a:latin typeface="Arial"/>
                <a:ea typeface="+mn-ea"/>
                <a:cs typeface="+mn-cs"/>
              </a:endParaRPr>
            </a:p>
          </p:txBody>
        </p:sp>
        <p:sp>
          <p:nvSpPr>
            <p:cNvPr id="48" name="TextovéPole 47"/>
            <p:cNvSpPr txBox="true"/>
            <p:nvPr/>
          </p:nvSpPr>
          <p:spPr bwMode="auto">
            <a:xfrm>
              <a:off x="5096228" y="1929213"/>
              <a:ext cx="2688510" cy="1613941"/>
            </a:xfrm>
            <a:prstGeom prst="rect">
              <a:avLst/>
            </a:prstGeom>
            <a:noFill/>
          </p:spPr>
          <p:txBody>
            <a:bodyPr wrap="square">
              <a:spAutoFit/>
            </a:bodyPr>
            <a:lstStyle>
              <a:defPPr>
                <a:defRPr lang="cs-CZ"/>
              </a:defPPr>
              <a:lvl1pPr>
                <a:defRPr sz="1600">
                  <a:solidFill>
                    <a:srgbClr val="14407E"/>
                  </a:solidFill>
                  <a:latin typeface="+mn-lt"/>
                </a:defRPr>
              </a:lvl1pPr>
            </a:lstStyle>
            <a:p>
              <a:pPr marL="342900" marR="0" lvl="0" indent="-342900" algn="l" defTabSz="914400" rtl="false" eaLnBrk="true" fontAlgn="auto" latinLnBrk="false" hangingPunct="true">
                <a:lnSpc>
                  <a:spcPct val="100000"/>
                </a:lnSpc>
                <a:spcBef>
                  <a:spcPts val="0"/>
                </a:spcBef>
                <a:spcAft>
                  <a:spcPts val="0"/>
                </a:spcAft>
                <a:buClrTx/>
                <a:buSzTx/>
                <a:buFont typeface="Symbol" panose="05050102010706020507" pitchFamily="18" charset="2"/>
                <a:buChar char=""/>
                <a:tabLst/>
                <a:defRPr/>
              </a:pPr>
              <a:r>
                <a:rPr kumimoji="false" lang="cs-CZ" sz="1400" b="false" i="false" u="none" strike="noStrike" kern="1200" cap="none" spc="0" normalizeH="false" baseline="0" noProof="false" dirty="false">
                  <a:ln>
                    <a:noFill/>
                  </a:ln>
                  <a:solidFill>
                    <a:srgbClr val="14407E"/>
                  </a:solidFill>
                  <a:effectLst/>
                  <a:uLnTx/>
                  <a:uFillTx/>
                  <a:latin typeface="Arial" panose="020B0604020202020204" pitchFamily="34" charset="0"/>
                  <a:ea typeface="Calibri" panose="020F0502020204030204" pitchFamily="34" charset="0"/>
                  <a:cs typeface="Times New Roman" panose="02020603050405020304" pitchFamily="18" charset="0"/>
                </a:rPr>
                <a:t>individuální poradenství a koučink;</a:t>
              </a:r>
            </a:p>
            <a:p>
              <a:pPr marL="342900" marR="0" lvl="0" indent="-342900" algn="l" defTabSz="914400" rtl="false" eaLnBrk="true" fontAlgn="auto" latinLnBrk="false" hangingPunct="true">
                <a:lnSpc>
                  <a:spcPct val="100000"/>
                </a:lnSpc>
                <a:spcBef>
                  <a:spcPts val="0"/>
                </a:spcBef>
                <a:spcAft>
                  <a:spcPts val="0"/>
                </a:spcAft>
                <a:buClrTx/>
                <a:buSzTx/>
                <a:buFont typeface="Symbol" panose="05050102010706020507" pitchFamily="18" charset="2"/>
                <a:buChar char=""/>
                <a:tabLst/>
                <a:defRPr/>
              </a:pPr>
              <a:r>
                <a:rPr kumimoji="false" lang="cs-CZ" sz="1400" b="false" i="false" u="none" strike="noStrike" kern="1200" cap="none" spc="0" normalizeH="false" baseline="0" noProof="false" dirty="false">
                  <a:ln>
                    <a:noFill/>
                  </a:ln>
                  <a:solidFill>
                    <a:srgbClr val="14407E"/>
                  </a:solidFill>
                  <a:effectLst/>
                  <a:uLnTx/>
                  <a:uFillTx/>
                  <a:latin typeface="Arial" panose="020B0604020202020204" pitchFamily="34" charset="0"/>
                  <a:ea typeface="Calibri" panose="020F0502020204030204" pitchFamily="34" charset="0"/>
                  <a:cs typeface="Times New Roman" panose="02020603050405020304" pitchFamily="18" charset="0"/>
                </a:rPr>
                <a:t>podpora účastníků při hledání zaměstnání nebo návratu do vzdělávání;</a:t>
              </a:r>
            </a:p>
            <a:p>
              <a:pPr marL="342900" marR="0" lvl="0" indent="-342900" algn="l" defTabSz="914400" rtl="false" eaLnBrk="true" fontAlgn="auto" latinLnBrk="false" hangingPunct="true">
                <a:lnSpc>
                  <a:spcPct val="100000"/>
                </a:lnSpc>
                <a:spcBef>
                  <a:spcPts val="0"/>
                </a:spcBef>
                <a:spcAft>
                  <a:spcPts val="1100"/>
                </a:spcAft>
                <a:buClrTx/>
                <a:buSzTx/>
                <a:buFont typeface="Symbol" panose="05050102010706020507" pitchFamily="18" charset="2"/>
                <a:buChar char=""/>
                <a:tabLst/>
                <a:defRPr/>
              </a:pPr>
              <a:r>
                <a:rPr kumimoji="false" lang="cs-CZ" sz="1400" b="false" i="false" u="none" strike="noStrike" kern="1200" cap="none" spc="0" normalizeH="false" baseline="0" noProof="false" dirty="false">
                  <a:ln>
                    <a:noFill/>
                  </a:ln>
                  <a:solidFill>
                    <a:srgbClr val="14407E"/>
                  </a:solidFill>
                  <a:effectLst/>
                  <a:uLnTx/>
                  <a:uFillTx/>
                  <a:latin typeface="Arial" panose="020B0604020202020204" pitchFamily="34" charset="0"/>
                  <a:ea typeface="Calibri" panose="020F0502020204030204" pitchFamily="34" charset="0"/>
                  <a:cs typeface="Times New Roman" panose="02020603050405020304" pitchFamily="18" charset="0"/>
                </a:rPr>
                <a:t>závěrečné vyhodnocení.</a:t>
              </a:r>
            </a:p>
          </p:txBody>
        </p:sp>
        <p:sp>
          <p:nvSpPr>
            <p:cNvPr id="49" name="Dvojitá šipka 48"/>
            <p:cNvSpPr/>
            <p:nvPr/>
          </p:nvSpPr>
          <p:spPr>
            <a:xfrm>
              <a:off x="482366" y="656538"/>
              <a:ext cx="2625141" cy="1184166"/>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800" b="false" i="false" u="none" strike="noStrike" kern="1200" cap="none" spc="0" normalizeH="false" baseline="0" noProof="false">
                <a:ln>
                  <a:noFill/>
                </a:ln>
                <a:solidFill>
                  <a:srgbClr val="084A8B"/>
                </a:solidFill>
                <a:effectLst/>
                <a:uLnTx/>
                <a:uFillTx/>
                <a:latin typeface="Arial"/>
                <a:ea typeface="+mn-ea"/>
                <a:cs typeface="+mn-cs"/>
              </a:endParaRPr>
            </a:p>
          </p:txBody>
        </p:sp>
        <p:sp>
          <p:nvSpPr>
            <p:cNvPr id="50" name="TextovéPole 49"/>
            <p:cNvSpPr txBox="true"/>
            <p:nvPr/>
          </p:nvSpPr>
          <p:spPr bwMode="auto">
            <a:xfrm>
              <a:off x="1238674" y="834524"/>
              <a:ext cx="1728192" cy="753173"/>
            </a:xfrm>
            <a:prstGeom prst="rect">
              <a:avLst/>
            </a:prstGeom>
            <a:noFill/>
          </p:spPr>
          <p:txBody>
            <a:bodyPr wrap="square">
              <a:spAutoFit/>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kumimoji="false" lang="cs-CZ" sz="1800" b="true" i="false" u="none" strike="noStrike" kern="1200" cap="none" spc="0" normalizeH="false" baseline="0" noProof="false" dirty="false">
                  <a:ln>
                    <a:noFill/>
                  </a:ln>
                  <a:solidFill>
                    <a:srgbClr val="F5F5F5"/>
                  </a:solidFill>
                  <a:effectLst/>
                  <a:uLnTx/>
                  <a:uFillTx/>
                  <a:latin typeface="Arial"/>
                  <a:ea typeface="+mn-ea"/>
                  <a:cs typeface="+mn-cs"/>
                </a:rPr>
                <a:t>Přípravná fáze</a:t>
              </a:r>
            </a:p>
          </p:txBody>
        </p:sp>
        <p:sp>
          <p:nvSpPr>
            <p:cNvPr id="53" name="TextovéPole 52"/>
            <p:cNvSpPr txBox="true"/>
            <p:nvPr/>
          </p:nvSpPr>
          <p:spPr bwMode="auto">
            <a:xfrm>
              <a:off x="1011782" y="581810"/>
              <a:ext cx="6282698" cy="358654"/>
            </a:xfrm>
            <a:prstGeom prst="rect">
              <a:avLst/>
            </a:prstGeom>
            <a:noFill/>
          </p:spPr>
          <p:txBody>
            <a:bodyPr wrap="square">
              <a:spAutoFit/>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kumimoji="false" lang="cs-CZ" sz="1400" b="false" i="false" u="none" strike="noStrike" kern="1200" cap="none" spc="0" normalizeH="false" baseline="0" noProof="false" dirty="false">
                <a:ln>
                  <a:noFill/>
                </a:ln>
                <a:solidFill>
                  <a:srgbClr val="14407E"/>
                </a:solidFill>
                <a:effectLst/>
                <a:uLnTx/>
                <a:uFillTx/>
                <a:latin typeface="Arial"/>
                <a:ea typeface="+mn-ea"/>
                <a:cs typeface="+mn-cs"/>
              </a:endParaRPr>
            </a:p>
          </p:txBody>
        </p:sp>
        <p:sp>
          <p:nvSpPr>
            <p:cNvPr id="56" name="Dvojitá šipka 55"/>
            <p:cNvSpPr/>
            <p:nvPr/>
          </p:nvSpPr>
          <p:spPr>
            <a:xfrm>
              <a:off x="2902550" y="656538"/>
              <a:ext cx="2510273" cy="1184166"/>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800" b="false" i="false" u="none" strike="noStrike" kern="1200" cap="none" spc="0" normalizeH="false" baseline="0" noProof="false">
                <a:ln>
                  <a:noFill/>
                </a:ln>
                <a:solidFill>
                  <a:srgbClr val="084A8B"/>
                </a:solidFill>
                <a:effectLst/>
                <a:uLnTx/>
                <a:uFillTx/>
                <a:latin typeface="Arial"/>
                <a:ea typeface="+mn-ea"/>
                <a:cs typeface="+mn-cs"/>
              </a:endParaRPr>
            </a:p>
          </p:txBody>
        </p:sp>
        <p:sp>
          <p:nvSpPr>
            <p:cNvPr id="57" name="Dvojitá šipka 56"/>
            <p:cNvSpPr/>
            <p:nvPr/>
          </p:nvSpPr>
          <p:spPr>
            <a:xfrm>
              <a:off x="5209059" y="656538"/>
              <a:ext cx="2625141" cy="1184166"/>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endParaRPr kumimoji="false" lang="cs-CZ" sz="1800" b="false" i="false" u="none" strike="noStrike" kern="1200" cap="none" spc="0" normalizeH="false" baseline="0" noProof="false">
                <a:ln>
                  <a:noFill/>
                </a:ln>
                <a:solidFill>
                  <a:srgbClr val="084A8B"/>
                </a:solidFill>
                <a:effectLst/>
                <a:uLnTx/>
                <a:uFillTx/>
                <a:latin typeface="Arial"/>
                <a:ea typeface="+mn-ea"/>
                <a:cs typeface="+mn-cs"/>
              </a:endParaRPr>
            </a:p>
          </p:txBody>
        </p:sp>
        <p:sp>
          <p:nvSpPr>
            <p:cNvPr id="60" name="TextovéPole 59"/>
            <p:cNvSpPr txBox="true"/>
            <p:nvPr/>
          </p:nvSpPr>
          <p:spPr bwMode="auto">
            <a:xfrm>
              <a:off x="5680075" y="1015192"/>
              <a:ext cx="1800200" cy="369332"/>
            </a:xfrm>
            <a:prstGeom prst="rect">
              <a:avLst/>
            </a:prstGeom>
            <a:noFill/>
          </p:spPr>
          <p:txBody>
            <a:bodyPr wrap="square">
              <a:spAutoFit/>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kumimoji="false" lang="cs-CZ" sz="1800" b="true" i="false" u="none" strike="noStrike" kern="1200" cap="none" spc="0" normalizeH="false" baseline="0" noProof="false" dirty="false">
                  <a:ln>
                    <a:noFill/>
                  </a:ln>
                  <a:solidFill>
                    <a:srgbClr val="F5F5F5"/>
                  </a:solidFill>
                  <a:effectLst/>
                  <a:uLnTx/>
                  <a:uFillTx/>
                  <a:latin typeface="Arial"/>
                  <a:ea typeface="+mn-ea"/>
                  <a:cs typeface="+mn-cs"/>
                </a:rPr>
                <a:t>Následná fáze</a:t>
              </a:r>
            </a:p>
          </p:txBody>
        </p:sp>
        <p:sp>
          <p:nvSpPr>
            <p:cNvPr id="61" name="TextovéPole 60"/>
            <p:cNvSpPr txBox="true"/>
            <p:nvPr/>
          </p:nvSpPr>
          <p:spPr bwMode="auto">
            <a:xfrm>
              <a:off x="3567015" y="836587"/>
              <a:ext cx="1800200" cy="369332"/>
            </a:xfrm>
            <a:prstGeom prst="rect">
              <a:avLst/>
            </a:prstGeom>
            <a:noFill/>
          </p:spPr>
          <p:txBody>
            <a:bodyPr wrap="square">
              <a:spAutoFit/>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kumimoji="false" lang="cs-CZ" sz="1800" b="true" i="false" u="none" strike="noStrike" kern="1200" cap="none" spc="0" normalizeH="false" baseline="0" noProof="false" dirty="false">
                  <a:ln>
                    <a:noFill/>
                  </a:ln>
                  <a:solidFill>
                    <a:srgbClr val="F5F5F5"/>
                  </a:solidFill>
                  <a:effectLst/>
                  <a:uLnTx/>
                  <a:uFillTx/>
                  <a:latin typeface="Arial"/>
                  <a:ea typeface="+mn-ea"/>
                  <a:cs typeface="+mn-cs"/>
                </a:rPr>
                <a:t>Zahraniční stáž</a:t>
              </a:r>
            </a:p>
          </p:txBody>
        </p:sp>
      </p:grpSp>
      <p:sp>
        <p:nvSpPr>
          <p:cNvPr id="3" name="TextovéPole 2">
            <a:extLst>
              <a:ext uri="{FF2B5EF4-FFF2-40B4-BE49-F238E27FC236}">
                <a16:creationId xmlns:a16="http://schemas.microsoft.com/office/drawing/2014/main" id="{11DD8D6B-14C0-2436-AB93-442034CDF7D7}"/>
              </a:ext>
            </a:extLst>
          </p:cNvPr>
          <p:cNvSpPr txBox="true"/>
          <p:nvPr/>
        </p:nvSpPr>
        <p:spPr>
          <a:xfrm>
            <a:off x="3275856" y="2708920"/>
            <a:ext cx="2232615" cy="3323987"/>
          </a:xfrm>
          <a:prstGeom prst="rect">
            <a:avLst/>
          </a:prstGeom>
          <a:noFill/>
        </p:spPr>
        <p:txBody>
          <a:bodyPr wrap="square">
            <a:spAutoFit/>
          </a:bodyPr>
          <a:lstStyle/>
          <a:p>
            <a:pPr marL="342900" marR="0" lvl="0" indent="-342900" algn="l" defTabSz="914400" rtl="false" eaLnBrk="true" fontAlgn="auto" latinLnBrk="false" hangingPunct="true">
              <a:lnSpc>
                <a:spcPct val="100000"/>
              </a:lnSpc>
              <a:spcBef>
                <a:spcPts val="0"/>
              </a:spcBef>
              <a:spcAft>
                <a:spcPts val="0"/>
              </a:spcAft>
              <a:buClrTx/>
              <a:buSzTx/>
              <a:buFont typeface="Symbol" panose="05050102010706020507" pitchFamily="18" charset="2"/>
              <a:buChar char=""/>
              <a:tabLst/>
              <a:defRPr/>
            </a:pPr>
            <a:r>
              <a:rPr kumimoji="false" lang="cs-CZ" sz="1400" b="false" i="false" u="none" strike="noStrike" kern="1200" cap="none" spc="0" normalizeH="false" baseline="0" noProof="false" dirty="false">
                <a:ln>
                  <a:noFill/>
                </a:ln>
                <a:solidFill>
                  <a:srgbClr val="084A8B"/>
                </a:solidFill>
                <a:effectLst/>
                <a:uLnTx/>
                <a:uFillTx/>
                <a:latin typeface="Arial" panose="020B0604020202020204" pitchFamily="34" charset="0"/>
                <a:ea typeface="+mn-ea"/>
                <a:cs typeface="Times New Roman" panose="02020603050405020304" pitchFamily="18" charset="0"/>
              </a:rPr>
              <a:t>odborná praxe pro účastníky projektu v pracovním prostředí firmy nebo instituce v jiném členském státě EU;</a:t>
            </a:r>
          </a:p>
          <a:p>
            <a:pPr marL="342900" marR="0" lvl="0" indent="-342900" algn="l" defTabSz="914400" rtl="false" eaLnBrk="true" fontAlgn="auto" latinLnBrk="false" hangingPunct="true">
              <a:lnSpc>
                <a:spcPct val="100000"/>
              </a:lnSpc>
              <a:spcBef>
                <a:spcPts val="0"/>
              </a:spcBef>
              <a:spcAft>
                <a:spcPts val="0"/>
              </a:spcAft>
              <a:buClrTx/>
              <a:buSzTx/>
              <a:buFont typeface="Symbol" panose="05050102010706020507" pitchFamily="18" charset="2"/>
              <a:buChar char=""/>
              <a:tabLst/>
              <a:defRPr/>
            </a:pPr>
            <a:r>
              <a:rPr kumimoji="false" lang="cs-CZ" sz="1400" b="false" i="false" u="none" strike="noStrike" kern="1200" cap="none" spc="0" normalizeH="false" baseline="0" noProof="false" dirty="false">
                <a:ln>
                  <a:noFill/>
                </a:ln>
                <a:solidFill>
                  <a:srgbClr val="084A8B"/>
                </a:solidFill>
                <a:effectLst/>
                <a:uLnTx/>
                <a:uFillTx/>
                <a:latin typeface="Arial" panose="020B0604020202020204" pitchFamily="34" charset="0"/>
                <a:ea typeface="+mn-ea"/>
                <a:cs typeface="Times New Roman" panose="02020603050405020304" pitchFamily="18" charset="0"/>
              </a:rPr>
              <a:t>další jazyková výuka;</a:t>
            </a:r>
          </a:p>
          <a:p>
            <a:pPr marL="342900" marR="0" lvl="0" indent="-342900" algn="l" defTabSz="914400" rtl="false" eaLnBrk="true" fontAlgn="auto" latinLnBrk="false" hangingPunct="true">
              <a:lnSpc>
                <a:spcPct val="100000"/>
              </a:lnSpc>
              <a:spcBef>
                <a:spcPts val="0"/>
              </a:spcBef>
              <a:spcAft>
                <a:spcPts val="0"/>
              </a:spcAft>
              <a:buClrTx/>
              <a:buSzTx/>
              <a:buFont typeface="Symbol" panose="05050102010706020507" pitchFamily="18" charset="2"/>
              <a:buChar char=""/>
              <a:tabLst/>
              <a:defRPr/>
            </a:pPr>
            <a:r>
              <a:rPr kumimoji="false" lang="cs-CZ" sz="1400" b="false" i="false" u="none" strike="noStrike" kern="1200" cap="none" spc="0" normalizeH="false" baseline="0" noProof="false" dirty="false">
                <a:ln>
                  <a:noFill/>
                </a:ln>
                <a:solidFill>
                  <a:srgbClr val="084A8B"/>
                </a:solidFill>
                <a:effectLst/>
                <a:uLnTx/>
                <a:uFillTx/>
                <a:latin typeface="Arial" panose="020B0604020202020204" pitchFamily="34" charset="0"/>
                <a:ea typeface="+mn-ea"/>
                <a:cs typeface="Times New Roman" panose="02020603050405020304" pitchFamily="18" charset="0"/>
              </a:rPr>
              <a:t>průběžné skupinové poradenství;</a:t>
            </a:r>
          </a:p>
          <a:p>
            <a:pPr marL="342900" marR="0" lvl="0" indent="-342900" algn="l" defTabSz="914400" rtl="false" eaLnBrk="true" fontAlgn="auto" latinLnBrk="false" hangingPunct="true">
              <a:lnSpc>
                <a:spcPct val="100000"/>
              </a:lnSpc>
              <a:spcBef>
                <a:spcPts val="0"/>
              </a:spcBef>
              <a:spcAft>
                <a:spcPts val="0"/>
              </a:spcAft>
              <a:buClrTx/>
              <a:buSzTx/>
              <a:buFont typeface="Symbol" panose="05050102010706020507" pitchFamily="18" charset="2"/>
              <a:buChar char=""/>
              <a:tabLst/>
              <a:defRPr/>
            </a:pPr>
            <a:r>
              <a:rPr kumimoji="false" lang="cs-CZ" sz="1400" b="false" i="false" u="none" strike="noStrike" kern="1200" cap="none" spc="0" normalizeH="false" baseline="0" noProof="false" dirty="false">
                <a:ln>
                  <a:noFill/>
                </a:ln>
                <a:solidFill>
                  <a:srgbClr val="084A8B"/>
                </a:solidFill>
                <a:effectLst/>
                <a:uLnTx/>
                <a:uFillTx/>
                <a:latin typeface="Arial" panose="020B0604020202020204" pitchFamily="34" charset="0"/>
                <a:ea typeface="+mn-ea"/>
                <a:cs typeface="Times New Roman" panose="02020603050405020304" pitchFamily="18" charset="0"/>
              </a:rPr>
              <a:t>průběžné individuální poradenství a podpora;</a:t>
            </a:r>
          </a:p>
          <a:p>
            <a:pPr marL="342900" marR="0" lvl="0" indent="-342900" algn="l" defTabSz="914400" rtl="false" eaLnBrk="true" fontAlgn="auto" latinLnBrk="false" hangingPunct="true">
              <a:lnSpc>
                <a:spcPct val="100000"/>
              </a:lnSpc>
              <a:spcBef>
                <a:spcPts val="0"/>
              </a:spcBef>
              <a:spcAft>
                <a:spcPts val="1100"/>
              </a:spcAft>
              <a:buClrTx/>
              <a:buSzTx/>
              <a:buFont typeface="Symbol" panose="05050102010706020507" pitchFamily="18" charset="2"/>
              <a:buChar char=""/>
              <a:tabLst/>
              <a:defRPr/>
            </a:pPr>
            <a:r>
              <a:rPr kumimoji="false" lang="cs-CZ" sz="1400" b="false" i="false" u="none" strike="noStrike" kern="1200" cap="none" spc="0" normalizeH="false" baseline="0" noProof="false" dirty="false">
                <a:ln>
                  <a:noFill/>
                </a:ln>
                <a:solidFill>
                  <a:srgbClr val="084A8B"/>
                </a:solidFill>
                <a:effectLst/>
                <a:uLnTx/>
                <a:uFillTx/>
                <a:latin typeface="Arial" panose="020B0604020202020204" pitchFamily="34" charset="0"/>
                <a:ea typeface="+mn-ea"/>
                <a:cs typeface="Times New Roman" panose="02020603050405020304" pitchFamily="18" charset="0"/>
              </a:rPr>
              <a:t>doprovodné motivační a integrační akce</a:t>
            </a:r>
            <a:r>
              <a:rPr kumimoji="false" lang="cs-CZ" sz="1200" b="false" i="false" u="none" strike="noStrike" kern="1200" cap="none" spc="0" normalizeH="false" baseline="0" noProof="false" dirty="false">
                <a:ln>
                  <a:noFill/>
                </a:ln>
                <a:solidFill>
                  <a:srgbClr val="084A8B"/>
                </a:solidFill>
                <a:effectLst/>
                <a:uLnTx/>
                <a:uFillTx/>
                <a:latin typeface="Arial" panose="020B0604020202020204" pitchFamily="34" charset="0"/>
                <a:ea typeface="+mn-ea"/>
                <a:cs typeface="Times New Roman" panose="02020603050405020304" pitchFamily="18" charset="0"/>
              </a:rPr>
              <a:t>.</a:t>
            </a:r>
          </a:p>
        </p:txBody>
      </p:sp>
    </p:spTree>
    <p:extLst>
      <p:ext uri="{BB962C8B-B14F-4D97-AF65-F5344CB8AC3E}">
        <p14:creationId xmlns:p14="http://schemas.microsoft.com/office/powerpoint/2010/main" val="1768796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 name="Nadpis 1"/>
          <p:cNvSpPr txBox="true">
            <a:spLocks/>
          </p:cNvSpPr>
          <p:nvPr/>
        </p:nvSpPr>
        <p:spPr>
          <a:xfrm>
            <a:off x="360000" y="0"/>
            <a:ext cx="8424000" cy="1080000"/>
          </a:xfrm>
          <a:prstGeom prst="rect">
            <a:avLst/>
          </a:prstGeom>
        </p:spPr>
        <p:txBody>
          <a:bodyPr vert="horz" lIns="36000" tIns="0" rIns="36000" bIns="0" rtlCol="false" anchor="ctr" anchorCtr="false">
            <a:normAutofit/>
          </a:bodyPr>
          <a:lst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a:lstStyle>
          <a:p>
            <a:pPr marL="0" marR="0" lvl="0" indent="0" fontAlgn="auto">
              <a:spcAft>
                <a:spcPts val="600"/>
              </a:spcAft>
              <a:buClrTx/>
              <a:buSzTx/>
              <a:tabLst/>
              <a:defRPr/>
            </a:pPr>
            <a:r>
              <a:rPr kumimoji="false" lang="cs-CZ" b="true" i="false" u="none" strike="noStrike" kern="0" cap="all" spc="0" normalizeH="false" baseline="0" noProof="false" dirty="false">
                <a:ln>
                  <a:noFill/>
                </a:ln>
                <a:effectLst/>
                <a:uLnTx/>
                <a:uFillTx/>
                <a:latin typeface="+mj-lt"/>
                <a:ea typeface="+mj-ea"/>
                <a:cs typeface="+mj-cs"/>
              </a:rPr>
              <a:t>Přípravná fáze – povinné akce I</a:t>
            </a:r>
          </a:p>
        </p:txBody>
      </p:sp>
      <p:sp>
        <p:nvSpPr>
          <p:cNvPr id="4" name="Zástupný symbol pro číslo snímku 3"/>
          <p:cNvSpPr>
            <a:spLocks noGrp="true"/>
          </p:cNvSpPr>
          <p:nvPr>
            <p:ph type="sldNum" sz="quarter" idx="12"/>
          </p:nvPr>
        </p:nvSpPr>
        <p:spPr>
          <a:xfrm>
            <a:off x="8640000" y="6516000"/>
            <a:ext cx="468000" cy="180000"/>
          </a:xfrm>
        </p:spPr>
        <p:txBody>
          <a:bodyPr vert="horz" lIns="0" tIns="0" rIns="0" bIns="0" rtlCol="false" anchor="ctr">
            <a:normAutofit/>
          </a:bodyPr>
          <a:lstStyle/>
          <a:p>
            <a:pPr marR="0" lvl="0" indent="0" fontAlgn="auto">
              <a:spcBef>
                <a:spcPts val="0"/>
              </a:spcBef>
              <a:spcAft>
                <a:spcPts val="600"/>
              </a:spcAft>
              <a:buClrTx/>
              <a:buSzTx/>
              <a:buFontTx/>
              <a:buNone/>
              <a:tabLst/>
              <a:defRPr/>
            </a:pPr>
            <a:fld id="{479BF083-4774-43B1-9AB0-5CC1AC5DD8EE}" type="slidenum">
              <a:rPr kumimoji="false" lang="cs-CZ" i="false" u="none" strike="noStrike" cap="none" spc="0" normalizeH="false" baseline="0" noProof="false" smtClean="false">
                <a:ln>
                  <a:noFill/>
                </a:ln>
                <a:effectLst/>
                <a:uLnTx/>
                <a:uFillTx/>
              </a:rPr>
              <a:pPr marR="0" lvl="0" indent="0" fontAlgn="auto">
                <a:spcBef>
                  <a:spcPts val="0"/>
                </a:spcBef>
                <a:spcAft>
                  <a:spcPts val="600"/>
                </a:spcAft>
                <a:buClrTx/>
                <a:buSzTx/>
                <a:buFontTx/>
                <a:buNone/>
                <a:tabLst/>
                <a:defRPr/>
              </a:pPr>
              <a:t>16</a:t>
            </a:fld>
            <a:endParaRPr kumimoji="false" lang="cs-CZ" i="false" u="none" strike="noStrike" cap="none" spc="0" normalizeH="false" baseline="0" noProof="false">
              <a:ln>
                <a:noFill/>
              </a:ln>
              <a:effectLst/>
              <a:uLnTx/>
              <a:uFillTx/>
            </a:endParaRPr>
          </a:p>
        </p:txBody>
      </p:sp>
      <p:graphicFrame>
        <p:nvGraphicFramePr>
          <p:cNvPr id="9" name="Tabulka 8">
            <a:extLst>
              <a:ext uri="{FF2B5EF4-FFF2-40B4-BE49-F238E27FC236}">
                <a16:creationId xmlns:a16="http://schemas.microsoft.com/office/drawing/2014/main" id="{BE94B9A9-E404-C41A-3E09-12F66438B642}"/>
              </a:ext>
            </a:extLst>
          </p:cNvPr>
          <p:cNvGraphicFramePr>
            <a:graphicFrameLocks noGrp="true"/>
          </p:cNvGraphicFramePr>
          <p:nvPr>
            <p:extLst>
              <p:ext uri="{D42A27DB-BD31-4B8C-83A1-F6EECF244321}">
                <p14:modId xmlns:p14="http://schemas.microsoft.com/office/powerpoint/2010/main" val="3928091239"/>
              </p:ext>
            </p:extLst>
          </p:nvPr>
        </p:nvGraphicFramePr>
        <p:xfrm>
          <a:off x="568155" y="1484784"/>
          <a:ext cx="8007691" cy="4864664"/>
        </p:xfrm>
        <a:graphic>
          <a:graphicData uri="http://schemas.openxmlformats.org/drawingml/2006/table">
            <a:tbl>
              <a:tblPr firstRow="true" bandRow="true">
                <a:tableStyleId>{5C22544A-7EE6-4342-B048-85BDC9FD1C3A}</a:tableStyleId>
              </a:tblPr>
              <a:tblGrid>
                <a:gridCol w="1699589">
                  <a:extLst>
                    <a:ext uri="{9D8B030D-6E8A-4147-A177-3AD203B41FA5}">
                      <a16:colId xmlns:a16="http://schemas.microsoft.com/office/drawing/2014/main" val="2151463352"/>
                    </a:ext>
                  </a:extLst>
                </a:gridCol>
                <a:gridCol w="1368152">
                  <a:extLst>
                    <a:ext uri="{9D8B030D-6E8A-4147-A177-3AD203B41FA5}">
                      <a16:colId xmlns:a16="http://schemas.microsoft.com/office/drawing/2014/main" val="3948461662"/>
                    </a:ext>
                  </a:extLst>
                </a:gridCol>
                <a:gridCol w="4939950">
                  <a:extLst>
                    <a:ext uri="{9D8B030D-6E8A-4147-A177-3AD203B41FA5}">
                      <a16:colId xmlns:a16="http://schemas.microsoft.com/office/drawing/2014/main" val="3207356085"/>
                    </a:ext>
                  </a:extLst>
                </a:gridCol>
              </a:tblGrid>
              <a:tr h="464388">
                <a:tc>
                  <a:txBody>
                    <a:bodyPr/>
                    <a:lstStyle/>
                    <a:p>
                      <a:pPr algn="l" fontAlgn="b"/>
                      <a:r>
                        <a:rPr lang="cs-CZ" sz="1600" u="none" strike="noStrike" dirty="false">
                          <a:effectLst/>
                        </a:rPr>
                        <a:t>Název akce</a:t>
                      </a:r>
                      <a:endParaRPr lang="cs-CZ" sz="1600" b="tru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l" fontAlgn="b"/>
                      <a:r>
                        <a:rPr lang="cs-CZ" sz="1600" u="none" strike="noStrike">
                          <a:effectLst/>
                        </a:rPr>
                        <a:t>Forma</a:t>
                      </a:r>
                      <a:endParaRPr lang="cs-CZ" sz="1600" b="true" i="false" u="none" strike="noStrike">
                        <a:solidFill>
                          <a:srgbClr val="000000"/>
                        </a:solidFill>
                        <a:effectLst/>
                        <a:latin typeface="Arial" panose="020B0604020202020204" pitchFamily="34" charset="0"/>
                      </a:endParaRPr>
                    </a:p>
                  </a:txBody>
                  <a:tcPr marL="2789" marR="2789" marT="2789" marB="0" anchor="b"/>
                </a:tc>
                <a:tc>
                  <a:txBody>
                    <a:bodyPr/>
                    <a:lstStyle/>
                    <a:p>
                      <a:pPr algn="l" fontAlgn="b"/>
                      <a:r>
                        <a:rPr lang="cs-CZ" sz="1600" u="none" strike="noStrike">
                          <a:effectLst/>
                        </a:rPr>
                        <a:t>Popis akce</a:t>
                      </a:r>
                      <a:endParaRPr lang="cs-CZ" sz="1600" b="true" i="false" u="none" strike="noStrike">
                        <a:solidFill>
                          <a:srgbClr val="000000"/>
                        </a:solidFill>
                        <a:effectLst/>
                        <a:latin typeface="Arial" panose="020B0604020202020204" pitchFamily="34" charset="0"/>
                      </a:endParaRPr>
                    </a:p>
                  </a:txBody>
                  <a:tcPr marL="2789" marR="2789" marT="2789" marB="0" anchor="b"/>
                </a:tc>
                <a:extLst>
                  <a:ext uri="{0D108BD9-81ED-4DB2-BD59-A6C34878D82A}">
                    <a16:rowId xmlns:a16="http://schemas.microsoft.com/office/drawing/2014/main" val="1349641505"/>
                  </a:ext>
                </a:extLst>
              </a:tr>
              <a:tr h="290643">
                <a:tc>
                  <a:txBody>
                    <a:bodyPr/>
                    <a:lstStyle/>
                    <a:p>
                      <a:pPr algn="l" fontAlgn="b"/>
                      <a:r>
                        <a:rPr lang="cs-CZ" sz="1600" b="true" u="none" strike="noStrike" dirty="false">
                          <a:effectLst/>
                        </a:rPr>
                        <a:t>vstupní diagnostika</a:t>
                      </a:r>
                      <a:endParaRPr lang="cs-CZ" sz="1600" b="tru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l" fontAlgn="b"/>
                      <a:r>
                        <a:rPr lang="cs-CZ" sz="1600" u="none" strike="noStrike" dirty="false">
                          <a:effectLst/>
                        </a:rPr>
                        <a:t>individuální nebo skupinová</a:t>
                      </a:r>
                      <a:endParaRPr lang="cs-CZ" sz="1600" b="fals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just" fontAlgn="ctr"/>
                      <a:r>
                        <a:rPr lang="cs-CZ" sz="1600" u="none" strike="noStrike" dirty="false">
                          <a:effectLst/>
                        </a:rPr>
                        <a:t>pro každého účastníka bude vytvořen a veden Individuální vzdělávací a rozvojový plán obsahující rovněž Profil účastníka;</a:t>
                      </a:r>
                      <a:endParaRPr lang="cs-CZ" sz="1600" b="false" i="false" u="none" strike="noStrike" dirty="false">
                        <a:solidFill>
                          <a:srgbClr val="000000"/>
                        </a:solidFill>
                        <a:effectLst/>
                        <a:latin typeface="Arial" panose="020B0604020202020204" pitchFamily="34" charset="0"/>
                      </a:endParaRPr>
                    </a:p>
                  </a:txBody>
                  <a:tcPr marL="2789" marR="2789" marT="2789" marB="0" anchor="ctr"/>
                </a:tc>
                <a:extLst>
                  <a:ext uri="{0D108BD9-81ED-4DB2-BD59-A6C34878D82A}">
                    <a16:rowId xmlns:a16="http://schemas.microsoft.com/office/drawing/2014/main" val="3823898373"/>
                  </a:ext>
                </a:extLst>
              </a:tr>
              <a:tr h="804669">
                <a:tc>
                  <a:txBody>
                    <a:bodyPr/>
                    <a:lstStyle/>
                    <a:p>
                      <a:pPr algn="l" fontAlgn="b"/>
                      <a:r>
                        <a:rPr lang="cs-CZ" sz="1600" b="true" u="none" strike="noStrike" dirty="false">
                          <a:effectLst/>
                        </a:rPr>
                        <a:t>individuální poradenství a podpora</a:t>
                      </a:r>
                      <a:endParaRPr lang="cs-CZ" sz="1600" b="tru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l" fontAlgn="b"/>
                      <a:r>
                        <a:rPr lang="cs-CZ" sz="1600" u="none" strike="noStrike" dirty="false">
                          <a:effectLst/>
                        </a:rPr>
                        <a:t>individuální</a:t>
                      </a:r>
                      <a:endParaRPr lang="cs-CZ" sz="1600" b="fals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just" fontAlgn="ctr"/>
                      <a:r>
                        <a:rPr lang="cs-CZ" sz="1600" u="none" strike="noStrike" dirty="false">
                          <a:effectLst/>
                        </a:rPr>
                        <a:t>na míru šité komplexní poradenství a koučink formou individuálních sezení s účastníky projektu, v případě potřeby je doporučeno zajistit na sezeních i účast rodičů /zákonných zástupců /osob z okolí účastníka projektu, které jsou pro něj důležité a mohou ovlivnit jeho rozhodnutí účastnit se stáže a také úspěšnost jeho účasti v projektu;</a:t>
                      </a:r>
                      <a:endParaRPr lang="cs-CZ" sz="1600" b="false" i="false" u="none" strike="noStrike" dirty="false">
                        <a:solidFill>
                          <a:srgbClr val="000000"/>
                        </a:solidFill>
                        <a:effectLst/>
                        <a:latin typeface="Arial" panose="020B0604020202020204" pitchFamily="34" charset="0"/>
                      </a:endParaRPr>
                    </a:p>
                  </a:txBody>
                  <a:tcPr marL="2789" marR="2789" marT="2789" marB="0" anchor="ctr"/>
                </a:tc>
                <a:extLst>
                  <a:ext uri="{0D108BD9-81ED-4DB2-BD59-A6C34878D82A}">
                    <a16:rowId xmlns:a16="http://schemas.microsoft.com/office/drawing/2014/main" val="2201716189"/>
                  </a:ext>
                </a:extLst>
              </a:tr>
              <a:tr h="676163">
                <a:tc>
                  <a:txBody>
                    <a:bodyPr/>
                    <a:lstStyle/>
                    <a:p>
                      <a:pPr algn="l" fontAlgn="b"/>
                      <a:r>
                        <a:rPr lang="cs-CZ" sz="1600" b="true" u="none" strike="noStrike" dirty="false">
                          <a:effectLst/>
                        </a:rPr>
                        <a:t>jazyková příprava</a:t>
                      </a:r>
                      <a:endParaRPr lang="cs-CZ" sz="1600" b="tru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l" fontAlgn="b"/>
                      <a:r>
                        <a:rPr lang="cs-CZ" sz="1600" u="none" strike="noStrike" dirty="false">
                          <a:effectLst/>
                        </a:rPr>
                        <a:t>skupinová nebo individuální</a:t>
                      </a:r>
                      <a:endParaRPr lang="cs-CZ" sz="1600" b="fals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just" fontAlgn="ctr"/>
                      <a:r>
                        <a:rPr lang="cs-CZ" sz="1600" u="none" strike="noStrike" dirty="false">
                          <a:effectLst/>
                        </a:rPr>
                        <a:t>výuka jazyka cílové země a/nebo anglického jazyka dle individuálních potřeb a jazykové úrovně účastníků, příjemce zohlední dosažené jazykové vzdělání a také specifika cílové skupiny. Jazykové vzdělání bude zakončeno zkouškou, případně testem (podoba zkoušky / testu není předepsána); </a:t>
                      </a:r>
                      <a:endParaRPr lang="cs-CZ" sz="1600" b="false" i="false" u="none" strike="noStrike" dirty="false">
                        <a:solidFill>
                          <a:srgbClr val="000000"/>
                        </a:solidFill>
                        <a:effectLst/>
                        <a:latin typeface="Arial" panose="020B0604020202020204" pitchFamily="34" charset="0"/>
                      </a:endParaRPr>
                    </a:p>
                  </a:txBody>
                  <a:tcPr marL="2789" marR="2789" marT="2789" marB="0" anchor="ctr"/>
                </a:tc>
                <a:extLst>
                  <a:ext uri="{0D108BD9-81ED-4DB2-BD59-A6C34878D82A}">
                    <a16:rowId xmlns:a16="http://schemas.microsoft.com/office/drawing/2014/main" val="2107205452"/>
                  </a:ext>
                </a:extLst>
              </a:tr>
              <a:tr h="290643">
                <a:tc>
                  <a:txBody>
                    <a:bodyPr/>
                    <a:lstStyle/>
                    <a:p>
                      <a:pPr algn="l" fontAlgn="b"/>
                      <a:r>
                        <a:rPr lang="cs-CZ" sz="1600" b="true" u="none" strike="noStrike" dirty="false">
                          <a:effectLst/>
                        </a:rPr>
                        <a:t>multikulturní trénink</a:t>
                      </a:r>
                      <a:endParaRPr lang="cs-CZ" sz="1600" b="tru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l" fontAlgn="b"/>
                      <a:r>
                        <a:rPr lang="cs-CZ" sz="1600" u="none" strike="noStrike">
                          <a:effectLst/>
                        </a:rPr>
                        <a:t>skupinová</a:t>
                      </a:r>
                      <a:endParaRPr lang="cs-CZ" sz="1600" b="false" i="false" u="none" strike="noStrike">
                        <a:solidFill>
                          <a:srgbClr val="000000"/>
                        </a:solidFill>
                        <a:effectLst/>
                        <a:latin typeface="Arial" panose="020B0604020202020204" pitchFamily="34" charset="0"/>
                      </a:endParaRPr>
                    </a:p>
                  </a:txBody>
                  <a:tcPr marL="2789" marR="2789" marT="2789" marB="0" anchor="b"/>
                </a:tc>
                <a:tc>
                  <a:txBody>
                    <a:bodyPr/>
                    <a:lstStyle/>
                    <a:p>
                      <a:pPr algn="just" fontAlgn="ctr"/>
                      <a:r>
                        <a:rPr lang="cs-CZ" sz="1600" u="none" strike="noStrike" dirty="false">
                          <a:effectLst/>
                        </a:rPr>
                        <a:t>seznámení se specifiky, životním stylem, reáliemi cílové země stáže a místa pobytu;</a:t>
                      </a:r>
                      <a:endParaRPr lang="cs-CZ" sz="1600" b="false" i="false" u="none" strike="noStrike" dirty="false">
                        <a:solidFill>
                          <a:srgbClr val="000000"/>
                        </a:solidFill>
                        <a:effectLst/>
                        <a:latin typeface="Arial" panose="020B0604020202020204" pitchFamily="34" charset="0"/>
                      </a:endParaRPr>
                    </a:p>
                  </a:txBody>
                  <a:tcPr marL="2789" marR="2789" marT="2789" marB="0" anchor="ctr"/>
                </a:tc>
                <a:extLst>
                  <a:ext uri="{0D108BD9-81ED-4DB2-BD59-A6C34878D82A}">
                    <a16:rowId xmlns:a16="http://schemas.microsoft.com/office/drawing/2014/main" val="642447775"/>
                  </a:ext>
                </a:extLst>
              </a:tr>
            </a:tbl>
          </a:graphicData>
        </a:graphic>
      </p:graphicFrame>
    </p:spTree>
    <p:extLst>
      <p:ext uri="{BB962C8B-B14F-4D97-AF65-F5344CB8AC3E}">
        <p14:creationId xmlns:p14="http://schemas.microsoft.com/office/powerpoint/2010/main" val="373766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 name="Nadpis 1"/>
          <p:cNvSpPr txBox="true">
            <a:spLocks/>
          </p:cNvSpPr>
          <p:nvPr/>
        </p:nvSpPr>
        <p:spPr>
          <a:xfrm>
            <a:off x="360000" y="0"/>
            <a:ext cx="8424000" cy="1080000"/>
          </a:xfrm>
          <a:prstGeom prst="rect">
            <a:avLst/>
          </a:prstGeom>
        </p:spPr>
        <p:txBody>
          <a:bodyPr vert="horz" lIns="36000" tIns="0" rIns="36000" bIns="0" rtlCol="false" anchor="ctr" anchorCtr="false">
            <a:normAutofit/>
          </a:bodyPr>
          <a:lst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a:lstStyle>
          <a:p>
            <a:pPr marL="0" marR="0" lvl="0" indent="0" fontAlgn="auto">
              <a:spcAft>
                <a:spcPts val="600"/>
              </a:spcAft>
              <a:buClrTx/>
              <a:buSzTx/>
              <a:tabLst/>
              <a:defRPr/>
            </a:pPr>
            <a:r>
              <a:rPr kumimoji="false" lang="cs-CZ" b="true" i="false" u="none" strike="noStrike" kern="0" cap="all" spc="0" normalizeH="false" baseline="0" noProof="false" dirty="false">
                <a:ln>
                  <a:noFill/>
                </a:ln>
                <a:effectLst/>
                <a:uLnTx/>
                <a:uFillTx/>
                <a:latin typeface="+mj-lt"/>
                <a:ea typeface="+mj-ea"/>
                <a:cs typeface="+mj-cs"/>
              </a:rPr>
              <a:t>Přípravná fáze – povinné akce II</a:t>
            </a:r>
          </a:p>
        </p:txBody>
      </p:sp>
      <p:sp>
        <p:nvSpPr>
          <p:cNvPr id="4" name="Zástupný symbol pro číslo snímku 3"/>
          <p:cNvSpPr>
            <a:spLocks noGrp="true"/>
          </p:cNvSpPr>
          <p:nvPr>
            <p:ph type="sldNum" sz="quarter" idx="12"/>
          </p:nvPr>
        </p:nvSpPr>
        <p:spPr>
          <a:xfrm>
            <a:off x="8640000" y="6516000"/>
            <a:ext cx="468000" cy="180000"/>
          </a:xfrm>
        </p:spPr>
        <p:txBody>
          <a:bodyPr vert="horz" lIns="0" tIns="0" rIns="0" bIns="0" rtlCol="false" anchor="ctr">
            <a:normAutofit/>
          </a:bodyPr>
          <a:lstStyle/>
          <a:p>
            <a:pPr marR="0" lvl="0" indent="0" fontAlgn="auto">
              <a:spcBef>
                <a:spcPts val="0"/>
              </a:spcBef>
              <a:spcAft>
                <a:spcPts val="600"/>
              </a:spcAft>
              <a:buClrTx/>
              <a:buSzTx/>
              <a:buFontTx/>
              <a:buNone/>
              <a:tabLst/>
              <a:defRPr/>
            </a:pPr>
            <a:fld id="{479BF083-4774-43B1-9AB0-5CC1AC5DD8EE}" type="slidenum">
              <a:rPr kumimoji="false" lang="cs-CZ" i="false" u="none" strike="noStrike" cap="none" spc="0" normalizeH="false" baseline="0" noProof="false" smtClean="false">
                <a:ln>
                  <a:noFill/>
                </a:ln>
                <a:effectLst/>
                <a:uLnTx/>
                <a:uFillTx/>
              </a:rPr>
              <a:pPr marR="0" lvl="0" indent="0" fontAlgn="auto">
                <a:spcBef>
                  <a:spcPts val="0"/>
                </a:spcBef>
                <a:spcAft>
                  <a:spcPts val="600"/>
                </a:spcAft>
                <a:buClrTx/>
                <a:buSzTx/>
                <a:buFontTx/>
                <a:buNone/>
                <a:tabLst/>
                <a:defRPr/>
              </a:pPr>
              <a:t>17</a:t>
            </a:fld>
            <a:endParaRPr kumimoji="false" lang="cs-CZ" i="false" u="none" strike="noStrike" cap="none" spc="0" normalizeH="false" baseline="0" noProof="false">
              <a:ln>
                <a:noFill/>
              </a:ln>
              <a:effectLst/>
              <a:uLnTx/>
              <a:uFillTx/>
            </a:endParaRPr>
          </a:p>
        </p:txBody>
      </p:sp>
      <p:graphicFrame>
        <p:nvGraphicFramePr>
          <p:cNvPr id="2" name="Tabulka 1">
            <a:extLst>
              <a:ext uri="{FF2B5EF4-FFF2-40B4-BE49-F238E27FC236}">
                <a16:creationId xmlns:a16="http://schemas.microsoft.com/office/drawing/2014/main" id="{01945893-4525-5C99-406D-402E3B453EF2}"/>
              </a:ext>
            </a:extLst>
          </p:cNvPr>
          <p:cNvGraphicFramePr>
            <a:graphicFrameLocks noGrp="true"/>
          </p:cNvGraphicFramePr>
          <p:nvPr>
            <p:extLst>
              <p:ext uri="{D42A27DB-BD31-4B8C-83A1-F6EECF244321}">
                <p14:modId xmlns:p14="http://schemas.microsoft.com/office/powerpoint/2010/main" val="1629673625"/>
              </p:ext>
            </p:extLst>
          </p:nvPr>
        </p:nvGraphicFramePr>
        <p:xfrm>
          <a:off x="568155" y="1414176"/>
          <a:ext cx="8007691" cy="4751128"/>
        </p:xfrm>
        <a:graphic>
          <a:graphicData uri="http://schemas.openxmlformats.org/drawingml/2006/table">
            <a:tbl>
              <a:tblPr firstRow="true" bandRow="true">
                <a:tableStyleId>{5C22544A-7EE6-4342-B048-85BDC9FD1C3A}</a:tableStyleId>
              </a:tblPr>
              <a:tblGrid>
                <a:gridCol w="1843605">
                  <a:extLst>
                    <a:ext uri="{9D8B030D-6E8A-4147-A177-3AD203B41FA5}">
                      <a16:colId xmlns:a16="http://schemas.microsoft.com/office/drawing/2014/main" val="92928980"/>
                    </a:ext>
                  </a:extLst>
                </a:gridCol>
                <a:gridCol w="1224136">
                  <a:extLst>
                    <a:ext uri="{9D8B030D-6E8A-4147-A177-3AD203B41FA5}">
                      <a16:colId xmlns:a16="http://schemas.microsoft.com/office/drawing/2014/main" val="2767690929"/>
                    </a:ext>
                  </a:extLst>
                </a:gridCol>
                <a:gridCol w="4939950">
                  <a:extLst>
                    <a:ext uri="{9D8B030D-6E8A-4147-A177-3AD203B41FA5}">
                      <a16:colId xmlns:a16="http://schemas.microsoft.com/office/drawing/2014/main" val="180017628"/>
                    </a:ext>
                  </a:extLst>
                </a:gridCol>
              </a:tblGrid>
              <a:tr h="350852">
                <a:tc>
                  <a:txBody>
                    <a:bodyPr/>
                    <a:lstStyle/>
                    <a:p>
                      <a:pPr algn="l" fontAlgn="b"/>
                      <a:r>
                        <a:rPr lang="cs-CZ" sz="1600" u="none" strike="noStrike" dirty="false">
                          <a:effectLst/>
                        </a:rPr>
                        <a:t>Název akce</a:t>
                      </a:r>
                      <a:endParaRPr lang="cs-CZ" sz="1600" b="tru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l" fontAlgn="b"/>
                      <a:r>
                        <a:rPr lang="cs-CZ" sz="1600" u="none" strike="noStrike" dirty="false">
                          <a:effectLst/>
                        </a:rPr>
                        <a:t>Forma</a:t>
                      </a:r>
                      <a:endParaRPr lang="cs-CZ" sz="1600" b="tru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l" fontAlgn="b"/>
                      <a:r>
                        <a:rPr lang="cs-CZ" sz="1600" u="none" strike="noStrike" dirty="false">
                          <a:effectLst/>
                        </a:rPr>
                        <a:t>Popis akce</a:t>
                      </a:r>
                      <a:endParaRPr lang="cs-CZ" sz="1600" b="true" i="false" u="none" strike="noStrike" dirty="false">
                        <a:solidFill>
                          <a:srgbClr val="000000"/>
                        </a:solidFill>
                        <a:effectLst/>
                        <a:latin typeface="Arial" panose="020B0604020202020204" pitchFamily="34" charset="0"/>
                      </a:endParaRPr>
                    </a:p>
                  </a:txBody>
                  <a:tcPr marL="2789" marR="2789" marT="2789" marB="0" anchor="b"/>
                </a:tc>
                <a:extLst>
                  <a:ext uri="{0D108BD9-81ED-4DB2-BD59-A6C34878D82A}">
                    <a16:rowId xmlns:a16="http://schemas.microsoft.com/office/drawing/2014/main" val="3648994441"/>
                  </a:ext>
                </a:extLst>
              </a:tr>
              <a:tr h="290643">
                <a:tc>
                  <a:txBody>
                    <a:bodyPr/>
                    <a:lstStyle/>
                    <a:p>
                      <a:pPr algn="l" fontAlgn="b"/>
                      <a:r>
                        <a:rPr lang="cs-CZ" sz="1600" b="true" u="none" strike="noStrike" dirty="false">
                          <a:effectLst/>
                        </a:rPr>
                        <a:t>praktické informace k zajištění stáže</a:t>
                      </a:r>
                      <a:endParaRPr lang="cs-CZ" sz="1600" b="tru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l" fontAlgn="b"/>
                      <a:r>
                        <a:rPr lang="cs-CZ" sz="1600" u="none" strike="noStrike" dirty="false">
                          <a:effectLst/>
                        </a:rPr>
                        <a:t>skupinová</a:t>
                      </a:r>
                      <a:endParaRPr lang="cs-CZ" sz="1600" b="fals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l" fontAlgn="b"/>
                      <a:r>
                        <a:rPr lang="cs-CZ" sz="1600" u="none" strike="noStrike" dirty="false">
                          <a:effectLst/>
                        </a:rPr>
                        <a:t>praktické informace k průběhu zahraniční stáže, organizaci cesty do místa konání stáže, k místní dopravě a k ubytování;</a:t>
                      </a:r>
                      <a:endParaRPr lang="cs-CZ" sz="1600" b="false" i="false" u="none" strike="noStrike" dirty="false">
                        <a:solidFill>
                          <a:srgbClr val="000000"/>
                        </a:solidFill>
                        <a:effectLst/>
                        <a:latin typeface="Arial" panose="020B0604020202020204" pitchFamily="34" charset="0"/>
                      </a:endParaRPr>
                    </a:p>
                  </a:txBody>
                  <a:tcPr marL="2789" marR="2789" marT="2789" marB="0" anchor="b"/>
                </a:tc>
                <a:extLst>
                  <a:ext uri="{0D108BD9-81ED-4DB2-BD59-A6C34878D82A}">
                    <a16:rowId xmlns:a16="http://schemas.microsoft.com/office/drawing/2014/main" val="2522656365"/>
                  </a:ext>
                </a:extLst>
              </a:tr>
              <a:tr h="290643">
                <a:tc>
                  <a:txBody>
                    <a:bodyPr/>
                    <a:lstStyle/>
                    <a:p>
                      <a:pPr algn="l" fontAlgn="b"/>
                      <a:r>
                        <a:rPr lang="cs-CZ" sz="1600" b="true" u="none" strike="noStrike" dirty="false">
                          <a:effectLst/>
                        </a:rPr>
                        <a:t>obecné školení finanční gramotnosti</a:t>
                      </a:r>
                      <a:endParaRPr lang="cs-CZ" sz="1600" b="tru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l" fontAlgn="b"/>
                      <a:r>
                        <a:rPr lang="cs-CZ" sz="1600" u="none" strike="noStrike" dirty="false">
                          <a:effectLst/>
                        </a:rPr>
                        <a:t>skupinová</a:t>
                      </a:r>
                      <a:endParaRPr lang="cs-CZ" sz="1600" b="fals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l" fontAlgn="b"/>
                      <a:r>
                        <a:rPr lang="cs-CZ" sz="1600" u="none" strike="noStrike" dirty="false">
                          <a:effectLst/>
                        </a:rPr>
                        <a:t>základní prakticky orientované školení k hospodaření s penězi, dluhové problematice apod.; školení finanční gramotnosti;</a:t>
                      </a:r>
                      <a:endParaRPr lang="cs-CZ" sz="1600" b="false" i="false" u="none" strike="noStrike" dirty="false">
                        <a:solidFill>
                          <a:srgbClr val="000000"/>
                        </a:solidFill>
                        <a:effectLst/>
                        <a:latin typeface="Arial" panose="020B0604020202020204" pitchFamily="34" charset="0"/>
                      </a:endParaRPr>
                    </a:p>
                  </a:txBody>
                  <a:tcPr marL="2789" marR="2789" marT="2789" marB="0" anchor="b"/>
                </a:tc>
                <a:extLst>
                  <a:ext uri="{0D108BD9-81ED-4DB2-BD59-A6C34878D82A}">
                    <a16:rowId xmlns:a16="http://schemas.microsoft.com/office/drawing/2014/main" val="646694398"/>
                  </a:ext>
                </a:extLst>
              </a:tr>
              <a:tr h="419150">
                <a:tc>
                  <a:txBody>
                    <a:bodyPr/>
                    <a:lstStyle/>
                    <a:p>
                      <a:pPr algn="l" fontAlgn="b"/>
                      <a:r>
                        <a:rPr lang="cs-CZ" sz="1600" b="true" u="none" strike="noStrike" dirty="false">
                          <a:effectLst/>
                        </a:rPr>
                        <a:t>seznámení účastníků se zástupci dodavatele zahraniční stáže</a:t>
                      </a:r>
                      <a:endParaRPr lang="cs-CZ" sz="1600" b="tru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l" fontAlgn="b"/>
                      <a:r>
                        <a:rPr lang="cs-CZ" sz="1600" u="none" strike="noStrike" dirty="false">
                          <a:effectLst/>
                        </a:rPr>
                        <a:t>skupinová, prezenční nebo distanční forma</a:t>
                      </a:r>
                      <a:endParaRPr lang="cs-CZ" sz="1600" b="fals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l" fontAlgn="b"/>
                      <a:r>
                        <a:rPr lang="cs-CZ" sz="1600" u="none" strike="noStrike" dirty="false">
                          <a:effectLst/>
                        </a:rPr>
                        <a:t>akce v ČR v prezenční formě (zástupce dodavatele zahraniční stáže se zúčastní osobně) nebo v distanční formě prostřednictvím počítačů a počítačových sítí; </a:t>
                      </a:r>
                      <a:endParaRPr lang="cs-CZ" sz="1600" b="false" i="false" u="none" strike="noStrike" dirty="false">
                        <a:solidFill>
                          <a:srgbClr val="000000"/>
                        </a:solidFill>
                        <a:effectLst/>
                        <a:latin typeface="Arial" panose="020B0604020202020204" pitchFamily="34" charset="0"/>
                      </a:endParaRPr>
                    </a:p>
                  </a:txBody>
                  <a:tcPr marL="2789" marR="2789" marT="2789" marB="0" anchor="b"/>
                </a:tc>
                <a:extLst>
                  <a:ext uri="{0D108BD9-81ED-4DB2-BD59-A6C34878D82A}">
                    <a16:rowId xmlns:a16="http://schemas.microsoft.com/office/drawing/2014/main" val="3834072276"/>
                  </a:ext>
                </a:extLst>
              </a:tr>
              <a:tr h="933176">
                <a:tc>
                  <a:txBody>
                    <a:bodyPr/>
                    <a:lstStyle/>
                    <a:p>
                      <a:pPr algn="l" fontAlgn="b"/>
                      <a:r>
                        <a:rPr lang="cs-CZ" sz="1600" b="true" u="none" strike="noStrike" dirty="false">
                          <a:effectLst/>
                        </a:rPr>
                        <a:t>integrační workshop před odjezdem na zahraniční stáž</a:t>
                      </a:r>
                      <a:endParaRPr lang="cs-CZ" sz="1600" b="true" i="false" u="none" strike="noStrike" dirty="false">
                        <a:solidFill>
                          <a:srgbClr val="000000"/>
                        </a:solidFill>
                        <a:effectLst/>
                        <a:latin typeface="Arial" panose="020B0604020202020204" pitchFamily="34" charset="0"/>
                      </a:endParaRPr>
                    </a:p>
                  </a:txBody>
                  <a:tcPr marL="2789" marR="2789" marT="2789" marB="0" anchor="b"/>
                </a:tc>
                <a:tc>
                  <a:txBody>
                    <a:bodyPr/>
                    <a:lstStyle/>
                    <a:p>
                      <a:pPr algn="l" fontAlgn="b"/>
                      <a:r>
                        <a:rPr lang="cs-CZ" sz="1600" u="none" strike="noStrike">
                          <a:effectLst/>
                        </a:rPr>
                        <a:t>skupinová, prezenční forma</a:t>
                      </a:r>
                      <a:endParaRPr lang="cs-CZ" sz="1600" b="false" i="false" u="none" strike="noStrike">
                        <a:solidFill>
                          <a:srgbClr val="000000"/>
                        </a:solidFill>
                        <a:effectLst/>
                        <a:latin typeface="Arial" panose="020B0604020202020204" pitchFamily="34" charset="0"/>
                      </a:endParaRPr>
                    </a:p>
                  </a:txBody>
                  <a:tcPr marL="2789" marR="2789" marT="2789" marB="0" anchor="b"/>
                </a:tc>
                <a:tc>
                  <a:txBody>
                    <a:bodyPr/>
                    <a:lstStyle/>
                    <a:p>
                      <a:pPr algn="l" fontAlgn="b"/>
                      <a:r>
                        <a:rPr lang="cs-CZ" sz="1600" u="none" strike="noStrike" dirty="false">
                          <a:effectLst/>
                        </a:rPr>
                        <a:t>výjezd "nanečisto" v ČR zaměřený na ověření návyků účastníků a jejich schopnosti změny prostředí, stmelení skupiny stážistů a týmové spolupráce. Doporučovaná délka výjezdu je 3 až 5 dní.</a:t>
                      </a:r>
                    </a:p>
                    <a:p>
                      <a:pPr algn="l" fontAlgn="b"/>
                      <a:r>
                        <a:rPr lang="cs-CZ" sz="1600" u="none" strike="noStrike" dirty="false">
                          <a:effectLst/>
                        </a:rPr>
                        <a:t>Během integračního workshopu mohou probíhat i další výše uvedené povinné akce v rámci aktivity „Přípravná fáze;</a:t>
                      </a:r>
                      <a:endParaRPr lang="cs-CZ" sz="1600" b="false" i="false" u="none" strike="noStrike" dirty="false">
                        <a:solidFill>
                          <a:srgbClr val="000000"/>
                        </a:solidFill>
                        <a:effectLst/>
                        <a:latin typeface="Arial" panose="020B0604020202020204" pitchFamily="34" charset="0"/>
                      </a:endParaRPr>
                    </a:p>
                  </a:txBody>
                  <a:tcPr marL="2789" marR="2789" marT="2789" marB="0" anchor="b"/>
                </a:tc>
                <a:extLst>
                  <a:ext uri="{0D108BD9-81ED-4DB2-BD59-A6C34878D82A}">
                    <a16:rowId xmlns:a16="http://schemas.microsoft.com/office/drawing/2014/main" val="4007210343"/>
                  </a:ext>
                </a:extLst>
              </a:tr>
            </a:tbl>
          </a:graphicData>
        </a:graphic>
      </p:graphicFrame>
    </p:spTree>
    <p:extLst>
      <p:ext uri="{BB962C8B-B14F-4D97-AF65-F5344CB8AC3E}">
        <p14:creationId xmlns:p14="http://schemas.microsoft.com/office/powerpoint/2010/main" val="4231791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E64BE3-757D-BEAF-EB00-C8D254372FF9}"/>
              </a:ext>
            </a:extLst>
          </p:cNvPr>
          <p:cNvSpPr>
            <a:spLocks noGrp="true"/>
          </p:cNvSpPr>
          <p:nvPr>
            <p:ph type="title"/>
          </p:nvPr>
        </p:nvSpPr>
        <p:spPr/>
        <p:txBody>
          <a:bodyPr/>
          <a:lstStyle/>
          <a:p>
            <a:r>
              <a:rPr lang="cs-CZ" dirty="false"/>
              <a:t>Zajištění Zahraniční </a:t>
            </a:r>
            <a:r>
              <a:rPr lang="cs-CZ" dirty="false" err="true"/>
              <a:t>stážE</a:t>
            </a:r>
            <a:endParaRPr lang="cs-CZ" dirty="false"/>
          </a:p>
        </p:txBody>
      </p:sp>
      <p:sp>
        <p:nvSpPr>
          <p:cNvPr id="3" name="Zástupný obsah 2">
            <a:extLst>
              <a:ext uri="{FF2B5EF4-FFF2-40B4-BE49-F238E27FC236}">
                <a16:creationId xmlns:a16="http://schemas.microsoft.com/office/drawing/2014/main" id="{BE362F3F-6201-F9FC-3FC3-001D0D1FF454}"/>
              </a:ext>
            </a:extLst>
          </p:cNvPr>
          <p:cNvSpPr>
            <a:spLocks noGrp="true"/>
          </p:cNvSpPr>
          <p:nvPr>
            <p:ph idx="1"/>
          </p:nvPr>
        </p:nvSpPr>
        <p:spPr>
          <a:xfrm>
            <a:off x="540000" y="1701288"/>
            <a:ext cx="8064000" cy="4320000"/>
          </a:xfrm>
        </p:spPr>
        <p:txBody>
          <a:bodyPr/>
          <a:lstStyle/>
          <a:p>
            <a:pPr algn="just"/>
            <a:r>
              <a:rPr lang="cs-CZ" sz="2000" dirty="false">
                <a:effectLst/>
                <a:latin typeface="Arial" panose="020B0604020202020204" pitchFamily="34" charset="0"/>
                <a:ea typeface="Arial" panose="020B0604020202020204" pitchFamily="34" charset="0"/>
                <a:cs typeface="Times New Roman" panose="02020603050405020304" pitchFamily="18" charset="0"/>
              </a:rPr>
              <a:t>Na základě obecných požadavků uvedených v žádosti o podporu a případných specifických potřeb zvolené cílové skupiny provede příjemce </a:t>
            </a:r>
            <a:r>
              <a:rPr lang="cs-CZ" sz="2000" b="true" dirty="false">
                <a:effectLst/>
                <a:latin typeface="Arial" panose="020B0604020202020204" pitchFamily="34" charset="0"/>
                <a:ea typeface="Arial" panose="020B0604020202020204" pitchFamily="34" charset="0"/>
                <a:cs typeface="Times New Roman" panose="02020603050405020304" pitchFamily="18" charset="0"/>
              </a:rPr>
              <a:t>výběr dodavatele</a:t>
            </a:r>
            <a:r>
              <a:rPr lang="cs-CZ" sz="2000" dirty="false">
                <a:effectLst/>
                <a:latin typeface="Arial" panose="020B0604020202020204" pitchFamily="34" charset="0"/>
                <a:ea typeface="Arial" panose="020B0604020202020204" pitchFamily="34" charset="0"/>
                <a:cs typeface="Times New Roman" panose="02020603050405020304" pitchFamily="18" charset="0"/>
              </a:rPr>
              <a:t>, který dodá potřebné služby související se zajištěním odborné praxe a pobytu cílové skupiny v zahraničí.</a:t>
            </a:r>
          </a:p>
          <a:p>
            <a:pPr algn="just">
              <a:spcAft>
                <a:spcPts val="1100"/>
              </a:spcAft>
            </a:pPr>
            <a:r>
              <a:rPr lang="cs-CZ" sz="2000" dirty="false">
                <a:effectLst/>
                <a:latin typeface="Arial" panose="020B0604020202020204" pitchFamily="34" charset="0"/>
                <a:ea typeface="Arial" panose="020B0604020202020204" pitchFamily="34" charset="0"/>
                <a:cs typeface="Times New Roman" panose="02020603050405020304" pitchFamily="18" charset="0"/>
              </a:rPr>
              <a:t>Součástí služeb </a:t>
            </a:r>
            <a:r>
              <a:rPr lang="cs-CZ" sz="2000" b="true" dirty="false">
                <a:effectLst/>
                <a:latin typeface="Arial" panose="020B0604020202020204" pitchFamily="34" charset="0"/>
                <a:ea typeface="Arial" panose="020B0604020202020204" pitchFamily="34" charset="0"/>
                <a:cs typeface="Times New Roman" panose="02020603050405020304" pitchFamily="18" charset="0"/>
              </a:rPr>
              <a:t>dodavatele zahraniční stáže </a:t>
            </a:r>
            <a:r>
              <a:rPr lang="cs-CZ" sz="2000" dirty="false">
                <a:effectLst/>
                <a:latin typeface="Arial" panose="020B0604020202020204" pitchFamily="34" charset="0"/>
                <a:ea typeface="Arial" panose="020B0604020202020204" pitchFamily="34" charset="0"/>
                <a:cs typeface="Times New Roman" panose="02020603050405020304" pitchFamily="18" charset="0"/>
              </a:rPr>
              <a:t>bude:</a:t>
            </a:r>
          </a:p>
          <a:p>
            <a:pPr lvl="1"/>
            <a:r>
              <a:rPr lang="cs-CZ" sz="1800" dirty="false">
                <a:latin typeface="Arial" panose="020B0604020202020204" pitchFamily="34" charset="0"/>
                <a:cs typeface="Times New Roman" panose="02020603050405020304" pitchFamily="18" charset="0"/>
              </a:rPr>
              <a:t>příprava odborné praxe na míru vybraným účastníkům projektu</a:t>
            </a:r>
          </a:p>
          <a:p>
            <a:pPr lvl="1"/>
            <a:r>
              <a:rPr lang="cs-CZ" sz="1800" dirty="false">
                <a:latin typeface="Arial" panose="020B0604020202020204" pitchFamily="34" charset="0"/>
                <a:cs typeface="Times New Roman" panose="02020603050405020304" pitchFamily="18" charset="0"/>
              </a:rPr>
              <a:t>péče o účastníky během jejich pobytu v zahraničí</a:t>
            </a:r>
          </a:p>
          <a:p>
            <a:pPr lvl="1"/>
            <a:r>
              <a:rPr lang="cs-CZ" sz="1800" dirty="false">
                <a:effectLst/>
                <a:latin typeface="Arial" panose="020B0604020202020204" pitchFamily="34" charset="0"/>
                <a:ea typeface="Arial" panose="020B0604020202020204" pitchFamily="34" charset="0"/>
                <a:cs typeface="Times New Roman" panose="02020603050405020304" pitchFamily="18" charset="0"/>
              </a:rPr>
              <a:t>Součástí služeb dodavatele může dále být zajištění ubytování pro účastníky stáže apod. </a:t>
            </a:r>
          </a:p>
        </p:txBody>
      </p:sp>
      <p:sp>
        <p:nvSpPr>
          <p:cNvPr id="4" name="Zástupný symbol pro číslo snímku 3">
            <a:extLst>
              <a:ext uri="{FF2B5EF4-FFF2-40B4-BE49-F238E27FC236}">
                <a16:creationId xmlns:a16="http://schemas.microsoft.com/office/drawing/2014/main" id="{28007497-4BFF-DC79-EC63-DDB2CBE38DEF}"/>
              </a:ext>
            </a:extLst>
          </p:cNvPr>
          <p:cNvSpPr>
            <a:spLocks noGrp="true"/>
          </p:cNvSpPr>
          <p:nvPr>
            <p:ph type="sldNum" sz="quarter" idx="12"/>
          </p:nvPr>
        </p:nvSpPr>
        <p:spPr/>
        <p:txBody>
          <a:bodyPr/>
          <a:lstStyle/>
          <a:p>
            <a:fld id="{479BF083-4774-43B1-9AB0-5CC1AC5DD8EE}" type="slidenum">
              <a:rPr lang="cs-CZ" smtClean="false"/>
              <a:pPr/>
              <a:t>18</a:t>
            </a:fld>
            <a:endParaRPr lang="cs-CZ" dirty="false"/>
          </a:p>
        </p:txBody>
      </p:sp>
    </p:spTree>
    <p:extLst>
      <p:ext uri="{BB962C8B-B14F-4D97-AF65-F5344CB8AC3E}">
        <p14:creationId xmlns:p14="http://schemas.microsoft.com/office/powerpoint/2010/main" val="2259836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EDA16-0982-9D61-1B06-0F9E06A458A6}"/>
              </a:ext>
            </a:extLst>
          </p:cNvPr>
          <p:cNvSpPr>
            <a:spLocks noGrp="true"/>
          </p:cNvSpPr>
          <p:nvPr>
            <p:ph type="title"/>
          </p:nvPr>
        </p:nvSpPr>
        <p:spPr/>
        <p:txBody>
          <a:bodyPr/>
          <a:lstStyle/>
          <a:p>
            <a:r>
              <a:rPr lang="cs-CZ" dirty="false"/>
              <a:t>Partner </a:t>
            </a:r>
            <a:r>
              <a:rPr lang="cs-CZ" dirty="false" err="true"/>
              <a:t>Search</a:t>
            </a:r>
            <a:r>
              <a:rPr lang="cs-CZ" dirty="false"/>
              <a:t> Database</a:t>
            </a:r>
          </a:p>
        </p:txBody>
      </p:sp>
      <p:sp>
        <p:nvSpPr>
          <p:cNvPr id="3" name="Zástupný obsah 2">
            <a:extLst>
              <a:ext uri="{FF2B5EF4-FFF2-40B4-BE49-F238E27FC236}">
                <a16:creationId xmlns:a16="http://schemas.microsoft.com/office/drawing/2014/main" id="{AF6E553B-34BF-7622-C16A-84B443DDBADB}"/>
              </a:ext>
            </a:extLst>
          </p:cNvPr>
          <p:cNvSpPr>
            <a:spLocks noGrp="true"/>
          </p:cNvSpPr>
          <p:nvPr>
            <p:ph idx="1"/>
          </p:nvPr>
        </p:nvSpPr>
        <p:spPr>
          <a:xfrm>
            <a:off x="540000" y="1628800"/>
            <a:ext cx="8064000" cy="4491200"/>
          </a:xfrm>
        </p:spPr>
        <p:txBody>
          <a:bodyPr/>
          <a:lstStyle/>
          <a:p>
            <a:r>
              <a:rPr lang="cs-CZ" dirty="false"/>
              <a:t>jedná se o aktuální databázi organizací, které mohou fungovat jako přijímající subjekt (zahraniční partner/ dodavatel)</a:t>
            </a:r>
          </a:p>
          <a:p>
            <a:r>
              <a:rPr lang="cs-CZ" dirty="false">
                <a:hlinkClick r:id="rId2"/>
              </a:rPr>
              <a:t>https://www.esf.lt/en/social-innovation-grant-scheme/esf-social-innovation-alma-call/alma-partner-search-database/1160</a:t>
            </a:r>
            <a:endParaRPr lang="cs-CZ" dirty="false"/>
          </a:p>
          <a:p>
            <a:endParaRPr lang="cs-CZ" dirty="false"/>
          </a:p>
        </p:txBody>
      </p:sp>
      <p:sp>
        <p:nvSpPr>
          <p:cNvPr id="4" name="Zástupný symbol pro číslo snímku 3">
            <a:extLst>
              <a:ext uri="{FF2B5EF4-FFF2-40B4-BE49-F238E27FC236}">
                <a16:creationId xmlns:a16="http://schemas.microsoft.com/office/drawing/2014/main" id="{C3C02EAB-0A91-A898-2F3A-B0DEF2F69F26}"/>
              </a:ext>
            </a:extLst>
          </p:cNvPr>
          <p:cNvSpPr>
            <a:spLocks noGrp="true"/>
          </p:cNvSpPr>
          <p:nvPr>
            <p:ph type="sldNum" sz="quarter" idx="12"/>
          </p:nvPr>
        </p:nvSpPr>
        <p:spPr/>
        <p:txBody>
          <a:bodyPr/>
          <a:lstStyle/>
          <a:p>
            <a:fld id="{479BF083-4774-43B1-9AB0-5CC1AC5DD8EE}" type="slidenum">
              <a:rPr lang="cs-CZ" smtClean="false"/>
              <a:pPr/>
              <a:t>19</a:t>
            </a:fld>
            <a:endParaRPr lang="cs-CZ" dirty="false"/>
          </a:p>
        </p:txBody>
      </p:sp>
      <p:graphicFrame>
        <p:nvGraphicFramePr>
          <p:cNvPr id="5" name="Tabulka 4">
            <a:extLst>
              <a:ext uri="{FF2B5EF4-FFF2-40B4-BE49-F238E27FC236}">
                <a16:creationId xmlns:a16="http://schemas.microsoft.com/office/drawing/2014/main" id="{F18E449F-132C-4665-A01A-5FEA59762066}"/>
              </a:ext>
            </a:extLst>
          </p:cNvPr>
          <p:cNvGraphicFramePr>
            <a:graphicFrameLocks noGrp="true"/>
          </p:cNvGraphicFramePr>
          <p:nvPr>
            <p:extLst>
              <p:ext uri="{D42A27DB-BD31-4B8C-83A1-F6EECF244321}">
                <p14:modId xmlns:p14="http://schemas.microsoft.com/office/powerpoint/2010/main" val="2695377595"/>
              </p:ext>
            </p:extLst>
          </p:nvPr>
        </p:nvGraphicFramePr>
        <p:xfrm>
          <a:off x="683568" y="4149080"/>
          <a:ext cx="7928925" cy="2206392"/>
        </p:xfrm>
        <a:graphic>
          <a:graphicData uri="http://schemas.openxmlformats.org/drawingml/2006/table">
            <a:tbl>
              <a:tblPr/>
              <a:tblGrid>
                <a:gridCol w="860016">
                  <a:extLst>
                    <a:ext uri="{9D8B030D-6E8A-4147-A177-3AD203B41FA5}">
                      <a16:colId xmlns:a16="http://schemas.microsoft.com/office/drawing/2014/main" val="559920835"/>
                    </a:ext>
                  </a:extLst>
                </a:gridCol>
                <a:gridCol w="1400147">
                  <a:extLst>
                    <a:ext uri="{9D8B030D-6E8A-4147-A177-3AD203B41FA5}">
                      <a16:colId xmlns:a16="http://schemas.microsoft.com/office/drawing/2014/main" val="2580927371"/>
                    </a:ext>
                  </a:extLst>
                </a:gridCol>
                <a:gridCol w="597816">
                  <a:extLst>
                    <a:ext uri="{9D8B030D-6E8A-4147-A177-3AD203B41FA5}">
                      <a16:colId xmlns:a16="http://schemas.microsoft.com/office/drawing/2014/main" val="2036833106"/>
                    </a:ext>
                  </a:extLst>
                </a:gridCol>
                <a:gridCol w="419520">
                  <a:extLst>
                    <a:ext uri="{9D8B030D-6E8A-4147-A177-3AD203B41FA5}">
                      <a16:colId xmlns:a16="http://schemas.microsoft.com/office/drawing/2014/main" val="3228123247"/>
                    </a:ext>
                  </a:extLst>
                </a:gridCol>
                <a:gridCol w="928188">
                  <a:extLst>
                    <a:ext uri="{9D8B030D-6E8A-4147-A177-3AD203B41FA5}">
                      <a16:colId xmlns:a16="http://schemas.microsoft.com/office/drawing/2014/main" val="4282468694"/>
                    </a:ext>
                  </a:extLst>
                </a:gridCol>
                <a:gridCol w="540131">
                  <a:extLst>
                    <a:ext uri="{9D8B030D-6E8A-4147-A177-3AD203B41FA5}">
                      <a16:colId xmlns:a16="http://schemas.microsoft.com/office/drawing/2014/main" val="613386209"/>
                    </a:ext>
                  </a:extLst>
                </a:gridCol>
                <a:gridCol w="639768">
                  <a:extLst>
                    <a:ext uri="{9D8B030D-6E8A-4147-A177-3AD203B41FA5}">
                      <a16:colId xmlns:a16="http://schemas.microsoft.com/office/drawing/2014/main" val="4187140025"/>
                    </a:ext>
                  </a:extLst>
                </a:gridCol>
                <a:gridCol w="844284">
                  <a:extLst>
                    <a:ext uri="{9D8B030D-6E8A-4147-A177-3AD203B41FA5}">
                      <a16:colId xmlns:a16="http://schemas.microsoft.com/office/drawing/2014/main" val="2729659909"/>
                    </a:ext>
                  </a:extLst>
                </a:gridCol>
                <a:gridCol w="917699">
                  <a:extLst>
                    <a:ext uri="{9D8B030D-6E8A-4147-A177-3AD203B41FA5}">
                      <a16:colId xmlns:a16="http://schemas.microsoft.com/office/drawing/2014/main" val="4167914522"/>
                    </a:ext>
                  </a:extLst>
                </a:gridCol>
                <a:gridCol w="781356">
                  <a:extLst>
                    <a:ext uri="{9D8B030D-6E8A-4147-A177-3AD203B41FA5}">
                      <a16:colId xmlns:a16="http://schemas.microsoft.com/office/drawing/2014/main" val="1310407300"/>
                    </a:ext>
                  </a:extLst>
                </a:gridCol>
              </a:tblGrid>
              <a:tr h="186145">
                <a:tc>
                  <a:txBody>
                    <a:bodyPr/>
                    <a:lstStyle/>
                    <a:p>
                      <a:pPr algn="l" fontAlgn="t"/>
                      <a:r>
                        <a:rPr lang="en-US" sz="500" b="true" i="false" u="none" strike="noStrike">
                          <a:solidFill>
                            <a:srgbClr val="333333"/>
                          </a:solidFill>
                          <a:effectLst/>
                          <a:latin typeface="Arial" panose="020B0604020202020204" pitchFamily="34" charset="0"/>
                        </a:rPr>
                        <a:t>Organisation in ALMA project intends to be</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cs-CZ" sz="500" b="true" i="false" u="none" strike="noStrike">
                          <a:solidFill>
                            <a:srgbClr val="333333"/>
                          </a:solidFill>
                          <a:effectLst/>
                          <a:latin typeface="Arial" panose="020B0604020202020204" pitchFamily="34" charset="0"/>
                        </a:rPr>
                        <a:t>Organisation name</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cs-CZ" sz="500" b="true" i="false" u="none" strike="noStrike">
                          <a:solidFill>
                            <a:srgbClr val="333333"/>
                          </a:solidFill>
                          <a:effectLst/>
                          <a:latin typeface="Arial" panose="020B0604020202020204" pitchFamily="34" charset="0"/>
                        </a:rPr>
                        <a:t>Type of organisation </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cs-CZ" sz="500" b="true" i="false" u="none" strike="noStrike">
                          <a:solidFill>
                            <a:srgbClr val="333333"/>
                          </a:solidFill>
                          <a:effectLst/>
                          <a:latin typeface="Arial" panose="020B0604020202020204" pitchFamily="34" charset="0"/>
                        </a:rPr>
                        <a:t>Other (please specify)</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cs-CZ" sz="500" b="true" i="false" u="none" strike="noStrike">
                          <a:solidFill>
                            <a:srgbClr val="333333"/>
                          </a:solidFill>
                          <a:effectLst/>
                          <a:latin typeface="Arial" panose="020B0604020202020204" pitchFamily="34" charset="0"/>
                        </a:rPr>
                        <a:t>Organisation website</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cs-CZ" sz="500" b="true" i="false" u="none" strike="noStrike">
                          <a:solidFill>
                            <a:srgbClr val="333333"/>
                          </a:solidFill>
                          <a:effectLst/>
                          <a:latin typeface="Arial" panose="020B0604020202020204" pitchFamily="34" charset="0"/>
                        </a:rPr>
                        <a:t>Country</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cs-CZ" sz="500" b="true" i="false" u="none" strike="noStrike">
                          <a:solidFill>
                            <a:srgbClr val="333333"/>
                          </a:solidFill>
                          <a:effectLst/>
                          <a:latin typeface="Arial" panose="020B0604020202020204" pitchFamily="34" charset="0"/>
                        </a:rPr>
                        <a:t>Region</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cs-CZ" sz="500" b="true" i="false" u="none" strike="noStrike">
                          <a:solidFill>
                            <a:srgbClr val="333333"/>
                          </a:solidFill>
                          <a:effectLst/>
                          <a:latin typeface="Arial" panose="020B0604020202020204" pitchFamily="34" charset="0"/>
                        </a:rPr>
                        <a:t>Contact person</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cs-CZ" sz="500" b="true" i="false" u="none" strike="noStrike">
                          <a:solidFill>
                            <a:srgbClr val="333333"/>
                          </a:solidFill>
                          <a:effectLst/>
                          <a:latin typeface="Arial" panose="020B0604020202020204" pitchFamily="34" charset="0"/>
                        </a:rPr>
                        <a:t>Email address</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t"/>
                      <a:r>
                        <a:rPr lang="cs-CZ" sz="500" b="true" i="false" u="none" strike="noStrike">
                          <a:solidFill>
                            <a:srgbClr val="333333"/>
                          </a:solidFill>
                          <a:effectLst/>
                          <a:latin typeface="Arial" panose="020B0604020202020204" pitchFamily="34" charset="0"/>
                        </a:rPr>
                        <a:t>Phone number</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464537559"/>
                  </a:ext>
                </a:extLst>
              </a:tr>
              <a:tr h="154676">
                <a:tc>
                  <a:txBody>
                    <a:bodyPr/>
                    <a:lstStyle/>
                    <a:p>
                      <a:pPr algn="l" fontAlgn="b"/>
                      <a:r>
                        <a:rPr lang="cs-CZ" sz="500" b="false" i="false" u="none" strike="noStrike">
                          <a:solidFill>
                            <a:srgbClr val="000000"/>
                          </a:solidFill>
                          <a:effectLst/>
                          <a:latin typeface="Calibri" panose="020F0502020204030204" pitchFamily="34" charset="0"/>
                        </a:rPr>
                        <a:t>Sending organization</a:t>
                      </a:r>
                      <a:br>
                        <a:rPr lang="cs-CZ" sz="500" b="false" i="false" u="none" strike="noStrike">
                          <a:solidFill>
                            <a:srgbClr val="000000"/>
                          </a:solidFill>
                          <a:effectLst/>
                          <a:latin typeface="Calibri" panose="020F0502020204030204" pitchFamily="34" charset="0"/>
                        </a:rPr>
                      </a:br>
                      <a:r>
                        <a:rPr lang="cs-CZ" sz="500" b="false" i="false" u="none" strike="noStrike">
                          <a:solidFill>
                            <a:srgbClr val="000000"/>
                          </a:solidFill>
                          <a:effectLst/>
                          <a:latin typeface="Calibri" panose="020F0502020204030204" pitchFamily="34" charset="0"/>
                        </a:rPr>
                        <a:t>Receiving organization</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International Forum Faros</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NGO</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none" strike="noStrike">
                          <a:solidFill>
                            <a:srgbClr val="000000"/>
                          </a:solidFill>
                          <a:effectLst/>
                          <a:latin typeface="Calibri" panose="020F0502020204030204" pitchFamily="34" charset="0"/>
                        </a:rPr>
                        <a:t> </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sng" strike="noStrike">
                          <a:solidFill>
                            <a:srgbClr val="0000FF"/>
                          </a:solidFill>
                          <a:effectLst/>
                          <a:latin typeface="Calibri" panose="020F0502020204030204" pitchFamily="34" charset="0"/>
                          <a:hlinkClick r:id="rId3"/>
                        </a:rPr>
                        <a:t>www.iff.gr</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Greece</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Evros</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Alexander Chatziliadis</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sng" strike="noStrike">
                          <a:solidFill>
                            <a:srgbClr val="0000FF"/>
                          </a:solidFill>
                          <a:effectLst/>
                          <a:latin typeface="Calibri" panose="020F0502020204030204" pitchFamily="34" charset="0"/>
                          <a:hlinkClick r:id="rId4"/>
                        </a:rPr>
                        <a:t>alexchatziliadis@gmail.com</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+306996794982</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5164247"/>
                  </a:ext>
                </a:extLst>
              </a:tr>
              <a:tr h="77338">
                <a:tc>
                  <a:txBody>
                    <a:bodyPr/>
                    <a:lstStyle/>
                    <a:p>
                      <a:pPr algn="l" fontAlgn="b"/>
                      <a:r>
                        <a:rPr lang="cs-CZ" sz="500" b="false" i="false" u="none" strike="noStrike">
                          <a:solidFill>
                            <a:srgbClr val="000000"/>
                          </a:solidFill>
                          <a:effectLst/>
                          <a:latin typeface="Calibri" panose="020F0502020204030204" pitchFamily="34" charset="0"/>
                        </a:rPr>
                        <a:t>Receiving organization</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pl-PL" sz="500" b="false" i="false" u="none" strike="noStrike">
                          <a:solidFill>
                            <a:srgbClr val="000000"/>
                          </a:solidFill>
                          <a:effectLst/>
                          <a:latin typeface="Calibri" panose="020F0502020204030204" pitchFamily="34" charset="0"/>
                        </a:rPr>
                        <a:t>Wojewódzki Urząd Pracy w Gdańsku </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JSC</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none" strike="noStrike">
                          <a:solidFill>
                            <a:srgbClr val="000000"/>
                          </a:solidFill>
                          <a:effectLst/>
                          <a:latin typeface="Calibri" panose="020F0502020204030204" pitchFamily="34" charset="0"/>
                        </a:rPr>
                        <a:t> </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sng" strike="noStrike">
                          <a:solidFill>
                            <a:srgbClr val="0000FF"/>
                          </a:solidFill>
                          <a:effectLst/>
                          <a:latin typeface="Calibri" panose="020F0502020204030204" pitchFamily="34" charset="0"/>
                          <a:hlinkClick r:id="rId5"/>
                        </a:rPr>
                        <a:t>www.wupgdansk.praca.gov.pl</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Poland</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Pomorskie</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Małgorzata Bierniukiewicz</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sng" strike="noStrike">
                          <a:solidFill>
                            <a:srgbClr val="0000FF"/>
                          </a:solidFill>
                          <a:effectLst/>
                          <a:latin typeface="Calibri" panose="020F0502020204030204" pitchFamily="34" charset="0"/>
                          <a:hlinkClick r:id="rId6"/>
                        </a:rPr>
                        <a:t>m_bierniukiewicz@wup.gdansk.pl</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7900894"/>
                  </a:ext>
                </a:extLst>
              </a:tr>
              <a:tr h="77338">
                <a:tc>
                  <a:txBody>
                    <a:bodyPr/>
                    <a:lstStyle/>
                    <a:p>
                      <a:pPr algn="l" fontAlgn="b"/>
                      <a:r>
                        <a:rPr lang="cs-CZ" sz="500" b="false" i="false" u="none" strike="noStrike">
                          <a:solidFill>
                            <a:srgbClr val="000000"/>
                          </a:solidFill>
                          <a:effectLst/>
                          <a:latin typeface="Calibri" panose="020F0502020204030204" pitchFamily="34" charset="0"/>
                        </a:rPr>
                        <a:t>Receiving organization</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Wojewódzki Urząd Pracy</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JSC</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none" strike="noStrike">
                          <a:solidFill>
                            <a:srgbClr val="000000"/>
                          </a:solidFill>
                          <a:effectLst/>
                          <a:latin typeface="Calibri" panose="020F0502020204030204" pitchFamily="34" charset="0"/>
                        </a:rPr>
                        <a:t> </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sng" strike="noStrike">
                          <a:solidFill>
                            <a:srgbClr val="0000FF"/>
                          </a:solidFill>
                          <a:effectLst/>
                          <a:latin typeface="Calibri" panose="020F0502020204030204" pitchFamily="34" charset="0"/>
                          <a:hlinkClick r:id="rId5"/>
                        </a:rPr>
                        <a:t>www.wupgdansk.praca.gov.pl</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Poland</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Pomorskie</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Agnieszka Dąbek</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sng" strike="noStrike">
                          <a:solidFill>
                            <a:srgbClr val="0000FF"/>
                          </a:solidFill>
                          <a:effectLst/>
                          <a:latin typeface="Calibri" panose="020F0502020204030204" pitchFamily="34" charset="0"/>
                          <a:hlinkClick r:id="rId7"/>
                        </a:rPr>
                        <a:t>a_dabek@wup.gdansk.pl</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7568249"/>
                  </a:ext>
                </a:extLst>
              </a:tr>
              <a:tr h="77338">
                <a:tc>
                  <a:txBody>
                    <a:bodyPr/>
                    <a:lstStyle/>
                    <a:p>
                      <a:pPr algn="l" fontAlgn="b"/>
                      <a:r>
                        <a:rPr lang="cs-CZ" sz="500" b="false" i="false" u="none" strike="noStrike">
                          <a:solidFill>
                            <a:srgbClr val="000000"/>
                          </a:solidFill>
                          <a:effectLst/>
                          <a:latin typeface="Calibri" panose="020F0502020204030204" pitchFamily="34" charset="0"/>
                        </a:rPr>
                        <a:t>Receiving organization</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pl-PL" sz="500" b="false" i="false" u="none" strike="noStrike">
                          <a:solidFill>
                            <a:srgbClr val="000000"/>
                          </a:solidFill>
                          <a:effectLst/>
                          <a:latin typeface="Calibri" panose="020F0502020204030204" pitchFamily="34" charset="0"/>
                        </a:rPr>
                        <a:t>Wojewódzki Urząd Pracy w Gdańsku</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JSC</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none" strike="noStrike">
                          <a:solidFill>
                            <a:srgbClr val="000000"/>
                          </a:solidFill>
                          <a:effectLst/>
                          <a:latin typeface="Calibri" panose="020F0502020204030204" pitchFamily="34" charset="0"/>
                        </a:rPr>
                        <a:t> </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none" strike="noStrike">
                          <a:solidFill>
                            <a:srgbClr val="000000"/>
                          </a:solidFill>
                          <a:effectLst/>
                          <a:latin typeface="Calibri" panose="020F0502020204030204" pitchFamily="34" charset="0"/>
                        </a:rPr>
                        <a:t>wupgdansk.praca.gov.pl</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Poland</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Pomorskie </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Joanna Pilarska</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sng" strike="noStrike">
                          <a:solidFill>
                            <a:srgbClr val="0000FF"/>
                          </a:solidFill>
                          <a:effectLst/>
                          <a:latin typeface="Calibri" panose="020F0502020204030204" pitchFamily="34" charset="0"/>
                          <a:hlinkClick r:id="rId8"/>
                        </a:rPr>
                        <a:t>j_pilarska@wup.gdansk.pl</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5662586"/>
                  </a:ext>
                </a:extLst>
              </a:tr>
              <a:tr h="77338">
                <a:tc>
                  <a:txBody>
                    <a:bodyPr/>
                    <a:lstStyle/>
                    <a:p>
                      <a:pPr algn="l" fontAlgn="b"/>
                      <a:r>
                        <a:rPr lang="cs-CZ" sz="500" b="false" i="false" u="none" strike="noStrike">
                          <a:solidFill>
                            <a:srgbClr val="000000"/>
                          </a:solidFill>
                          <a:effectLst/>
                          <a:latin typeface="Calibri" panose="020F0502020204030204" pitchFamily="34" charset="0"/>
                        </a:rPr>
                        <a:t>Sending organization</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s-ES" sz="500" b="false" i="false" u="none" strike="noStrike">
                          <a:solidFill>
                            <a:srgbClr val="000000"/>
                          </a:solidFill>
                          <a:effectLst/>
                          <a:latin typeface="Calibri" panose="020F0502020204030204" pitchFamily="34" charset="0"/>
                        </a:rPr>
                        <a:t>Agencia para el Empleo de Madrid</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State sector</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none" strike="noStrike">
                          <a:solidFill>
                            <a:srgbClr val="000000"/>
                          </a:solidFill>
                          <a:effectLst/>
                          <a:latin typeface="Calibri" panose="020F0502020204030204" pitchFamily="34" charset="0"/>
                        </a:rPr>
                        <a:t> </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sng" strike="noStrike">
                          <a:solidFill>
                            <a:srgbClr val="0000FF"/>
                          </a:solidFill>
                          <a:effectLst/>
                          <a:latin typeface="Calibri" panose="020F0502020204030204" pitchFamily="34" charset="0"/>
                          <a:hlinkClick r:id="rId9"/>
                        </a:rPr>
                        <a:t>www.aemadrid.es</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Spain</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Madrid</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Javier Sánchez García</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sng" strike="noStrike">
                          <a:solidFill>
                            <a:srgbClr val="0000FF"/>
                          </a:solidFill>
                          <a:effectLst/>
                          <a:latin typeface="Calibri" panose="020F0502020204030204" pitchFamily="34" charset="0"/>
                          <a:hlinkClick r:id="rId10"/>
                        </a:rPr>
                        <a:t>sanchezgfj@madrid.es</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+344803421</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0715226"/>
                  </a:ext>
                </a:extLst>
              </a:tr>
              <a:tr h="232014">
                <a:tc>
                  <a:txBody>
                    <a:bodyPr/>
                    <a:lstStyle/>
                    <a:p>
                      <a:pPr algn="l" fontAlgn="b"/>
                      <a:r>
                        <a:rPr lang="cs-CZ" sz="500" b="false" i="false" u="none" strike="noStrike" dirty="false" err="true">
                          <a:solidFill>
                            <a:srgbClr val="000000"/>
                          </a:solidFill>
                          <a:effectLst/>
                          <a:latin typeface="Calibri" panose="020F0502020204030204" pitchFamily="34" charset="0"/>
                        </a:rPr>
                        <a:t>Sending</a:t>
                      </a:r>
                      <a:r>
                        <a:rPr lang="cs-CZ" sz="500" b="false" i="false" u="none" strike="noStrike" dirty="false">
                          <a:solidFill>
                            <a:srgbClr val="000000"/>
                          </a:solidFill>
                          <a:effectLst/>
                          <a:latin typeface="Calibri" panose="020F0502020204030204" pitchFamily="34" charset="0"/>
                        </a:rPr>
                        <a:t> </a:t>
                      </a:r>
                      <a:r>
                        <a:rPr lang="cs-CZ" sz="500" b="false" i="false" u="none" strike="noStrike" dirty="false" err="true">
                          <a:solidFill>
                            <a:srgbClr val="000000"/>
                          </a:solidFill>
                          <a:effectLst/>
                          <a:latin typeface="Calibri" panose="020F0502020204030204" pitchFamily="34" charset="0"/>
                        </a:rPr>
                        <a:t>organization</a:t>
                      </a:r>
                      <a:endParaRPr lang="cs-CZ" sz="500" b="false" i="false" u="none" strike="noStrike" dirty="false">
                        <a:solidFill>
                          <a:srgbClr val="000000"/>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500" b="false" i="false" u="none" strike="noStrike">
                          <a:solidFill>
                            <a:srgbClr val="000000"/>
                          </a:solidFill>
                          <a:effectLst/>
                          <a:latin typeface="Calibri" panose="020F0502020204030204" pitchFamily="34" charset="0"/>
                        </a:rPr>
                        <a:t>Development Agency of Karditsa S.A. (AN.KA S.A.)</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Other (please specify)</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false" i="false" u="none" strike="noStrike">
                          <a:solidFill>
                            <a:srgbClr val="000000"/>
                          </a:solidFill>
                          <a:effectLst/>
                          <a:latin typeface="Calibri" panose="020F0502020204030204" pitchFamily="34" charset="0"/>
                        </a:rPr>
                        <a:t>Development Agency of local authorities</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sng" strike="noStrike">
                          <a:solidFill>
                            <a:srgbClr val="0000FF"/>
                          </a:solidFill>
                          <a:effectLst/>
                          <a:latin typeface="Calibri" panose="020F0502020204030204" pitchFamily="34" charset="0"/>
                          <a:hlinkClick r:id="rId11"/>
                        </a:rPr>
                        <a:t>www.anka.gr</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Greece</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Thessaly</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Evangelos Sakellariou</a:t>
                      </a:r>
                      <a:br>
                        <a:rPr lang="cs-CZ" sz="500" b="false" i="false" u="none" strike="noStrike">
                          <a:solidFill>
                            <a:srgbClr val="000000"/>
                          </a:solidFill>
                          <a:effectLst/>
                          <a:latin typeface="Calibri" panose="020F0502020204030204" pitchFamily="34" charset="0"/>
                        </a:rPr>
                      </a:br>
                      <a:r>
                        <a:rPr lang="cs-CZ" sz="500" b="false" i="false" u="none" strike="noStrike">
                          <a:solidFill>
                            <a:srgbClr val="000000"/>
                          </a:solidFill>
                          <a:effectLst/>
                          <a:latin typeface="Calibri" panose="020F0502020204030204" pitchFamily="34" charset="0"/>
                        </a:rPr>
                        <a:t>Vassilios Bellis</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sakellariou@anka.gr</a:t>
                      </a:r>
                      <a:br>
                        <a:rPr lang="cs-CZ" sz="500" b="false" i="false" u="none" strike="noStrike">
                          <a:solidFill>
                            <a:srgbClr val="000000"/>
                          </a:solidFill>
                          <a:effectLst/>
                          <a:latin typeface="Calibri" panose="020F0502020204030204" pitchFamily="34" charset="0"/>
                        </a:rPr>
                      </a:br>
                      <a:r>
                        <a:rPr lang="cs-CZ" sz="500" b="false" i="false" u="none" strike="noStrike">
                          <a:solidFill>
                            <a:srgbClr val="000000"/>
                          </a:solidFill>
                          <a:effectLst/>
                          <a:latin typeface="Calibri" panose="020F0502020204030204" pitchFamily="34" charset="0"/>
                        </a:rPr>
                        <a:t>bellis@anka.gr</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+302441042363</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7265304"/>
                  </a:ext>
                </a:extLst>
              </a:tr>
              <a:tr h="154676">
                <a:tc>
                  <a:txBody>
                    <a:bodyPr/>
                    <a:lstStyle/>
                    <a:p>
                      <a:pPr algn="l" fontAlgn="b"/>
                      <a:r>
                        <a:rPr lang="cs-CZ" sz="500" b="false" i="false" u="none" strike="noStrike">
                          <a:solidFill>
                            <a:srgbClr val="000000"/>
                          </a:solidFill>
                          <a:effectLst/>
                          <a:latin typeface="Calibri" panose="020F0502020204030204" pitchFamily="34" charset="0"/>
                        </a:rPr>
                        <a:t>Sending organization</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pl-PL" sz="500" b="false" i="false" u="none" strike="noStrike">
                          <a:solidFill>
                            <a:srgbClr val="000000"/>
                          </a:solidFill>
                          <a:effectLst/>
                          <a:latin typeface="Calibri" panose="020F0502020204030204" pitchFamily="34" charset="0"/>
                        </a:rPr>
                        <a:t>Udruga mladih "Mladi u EU"</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dirty="false">
                          <a:solidFill>
                            <a:srgbClr val="000000"/>
                          </a:solidFill>
                          <a:effectLst/>
                          <a:latin typeface="Calibri" panose="020F0502020204030204" pitchFamily="34" charset="0"/>
                        </a:rPr>
                        <a:t>NGO</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none" strike="noStrike">
                          <a:solidFill>
                            <a:srgbClr val="000000"/>
                          </a:solidFill>
                          <a:effectLst/>
                          <a:latin typeface="Calibri" panose="020F0502020204030204" pitchFamily="34" charset="0"/>
                        </a:rPr>
                        <a:t> </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sng" strike="noStrike">
                          <a:solidFill>
                            <a:srgbClr val="0000FF"/>
                          </a:solidFill>
                          <a:effectLst/>
                          <a:latin typeface="Calibri" panose="020F0502020204030204" pitchFamily="34" charset="0"/>
                          <a:hlinkClick r:id="rId12"/>
                        </a:rPr>
                        <a:t>www.mladi-eu.hr</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Croatia</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Šibensko-kninska županija</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Caterina Rende Dominis</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sng" strike="noStrike">
                          <a:solidFill>
                            <a:srgbClr val="0000FF"/>
                          </a:solidFill>
                          <a:effectLst/>
                          <a:latin typeface="Calibri" panose="020F0502020204030204" pitchFamily="34" charset="0"/>
                          <a:hlinkClick r:id="rId13"/>
                        </a:rPr>
                        <a:t>c.rende.dominis@mladi-eu.hr</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+385992818567</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2136261"/>
                  </a:ext>
                </a:extLst>
              </a:tr>
              <a:tr h="77338">
                <a:tc>
                  <a:txBody>
                    <a:bodyPr/>
                    <a:lstStyle/>
                    <a:p>
                      <a:pPr algn="l" fontAlgn="b"/>
                      <a:r>
                        <a:rPr lang="cs-CZ" sz="500" b="false" i="false" u="none" strike="noStrike">
                          <a:solidFill>
                            <a:srgbClr val="000000"/>
                          </a:solidFill>
                          <a:effectLst/>
                          <a:latin typeface="Calibri" panose="020F0502020204030204" pitchFamily="34" charset="0"/>
                        </a:rPr>
                        <a:t>Receiving organization</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Asociacion Arca Empleo</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dirty="false">
                          <a:solidFill>
                            <a:srgbClr val="000000"/>
                          </a:solidFill>
                          <a:effectLst/>
                          <a:latin typeface="Calibri" panose="020F0502020204030204" pitchFamily="34" charset="0"/>
                        </a:rPr>
                        <a:t>NGO</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none" strike="noStrike">
                          <a:solidFill>
                            <a:srgbClr val="000000"/>
                          </a:solidFill>
                          <a:effectLst/>
                          <a:latin typeface="Calibri" panose="020F0502020204030204" pitchFamily="34" charset="0"/>
                        </a:rPr>
                        <a:t> </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sng" strike="noStrike">
                          <a:solidFill>
                            <a:srgbClr val="0000FF"/>
                          </a:solidFill>
                          <a:effectLst/>
                          <a:latin typeface="Calibri" panose="020F0502020204030204" pitchFamily="34" charset="0"/>
                          <a:hlinkClick r:id="rId14"/>
                        </a:rPr>
                        <a:t>https://arcaempleo.org</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Spain</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Andalucia, Granada</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Belen Sanchez Castillo</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sng" strike="noStrike">
                          <a:solidFill>
                            <a:srgbClr val="0000FF"/>
                          </a:solidFill>
                          <a:effectLst/>
                          <a:latin typeface="Calibri" panose="020F0502020204030204" pitchFamily="34" charset="0"/>
                          <a:hlinkClick r:id="rId15"/>
                        </a:rPr>
                        <a:t>arca@arcaempleo.org</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+34722659397</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7488692"/>
                  </a:ext>
                </a:extLst>
              </a:tr>
              <a:tr h="154143">
                <a:tc>
                  <a:txBody>
                    <a:bodyPr/>
                    <a:lstStyle/>
                    <a:p>
                      <a:pPr algn="l" fontAlgn="b"/>
                      <a:r>
                        <a:rPr lang="cs-CZ" sz="500" b="false" i="false" u="none" strike="noStrike">
                          <a:solidFill>
                            <a:srgbClr val="000000"/>
                          </a:solidFill>
                          <a:effectLst/>
                          <a:latin typeface="Calibri" panose="020F0502020204030204" pitchFamily="34" charset="0"/>
                        </a:rPr>
                        <a:t>Sending organization</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Comité Européen de Coordination</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dirty="false">
                          <a:solidFill>
                            <a:srgbClr val="000000"/>
                          </a:solidFill>
                          <a:effectLst/>
                          <a:latin typeface="Calibri" panose="020F0502020204030204" pitchFamily="34" charset="0"/>
                        </a:rPr>
                        <a:t>NGO</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none" strike="noStrike">
                          <a:solidFill>
                            <a:srgbClr val="000000"/>
                          </a:solidFill>
                          <a:effectLst/>
                          <a:latin typeface="Calibri" panose="020F0502020204030204" pitchFamily="34" charset="0"/>
                        </a:rPr>
                        <a:t> </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none" strike="noStrike">
                          <a:solidFill>
                            <a:srgbClr val="000000"/>
                          </a:solidFill>
                          <a:effectLst/>
                          <a:latin typeface="Calibri" panose="020F0502020204030204" pitchFamily="34" charset="0"/>
                        </a:rPr>
                        <a:t>cecasbl.org</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Belgium </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Brussels</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Eric Degimbe</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sng" strike="noStrike">
                          <a:solidFill>
                            <a:srgbClr val="0000FF"/>
                          </a:solidFill>
                          <a:effectLst/>
                          <a:latin typeface="Calibri" panose="020F0502020204030204" pitchFamily="34" charset="0"/>
                          <a:hlinkClick r:id="rId16"/>
                        </a:rPr>
                        <a:t>cecedbe@gmail.com</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+32479610794</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7800488"/>
                  </a:ext>
                </a:extLst>
              </a:tr>
              <a:tr h="154676">
                <a:tc>
                  <a:txBody>
                    <a:bodyPr/>
                    <a:lstStyle/>
                    <a:p>
                      <a:pPr algn="l" fontAlgn="b"/>
                      <a:r>
                        <a:rPr lang="cs-CZ" sz="500" b="false" i="false" u="none" strike="noStrike">
                          <a:solidFill>
                            <a:srgbClr val="000000"/>
                          </a:solidFill>
                          <a:effectLst/>
                          <a:latin typeface="Calibri" panose="020F0502020204030204" pitchFamily="34" charset="0"/>
                        </a:rPr>
                        <a:t>Sending organization</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500" b="false" i="false" u="none" strike="noStrike">
                          <a:solidFill>
                            <a:srgbClr val="000000"/>
                          </a:solidFill>
                          <a:effectLst/>
                          <a:latin typeface="Calibri" panose="020F0502020204030204" pitchFamily="34" charset="0"/>
                        </a:rPr>
                        <a:t>Polish Economic Society Branch in Bydgoszcz (Poland)</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dirty="false">
                          <a:solidFill>
                            <a:srgbClr val="000000"/>
                          </a:solidFill>
                          <a:effectLst/>
                          <a:latin typeface="Calibri" panose="020F0502020204030204" pitchFamily="34" charset="0"/>
                        </a:rPr>
                        <a:t>NGO</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none" strike="noStrike">
                          <a:solidFill>
                            <a:srgbClr val="000000"/>
                          </a:solidFill>
                          <a:effectLst/>
                          <a:latin typeface="Calibri" panose="020F0502020204030204" pitchFamily="34" charset="0"/>
                        </a:rPr>
                        <a:t> </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sng" strike="noStrike">
                          <a:solidFill>
                            <a:srgbClr val="0000FF"/>
                          </a:solidFill>
                          <a:effectLst/>
                          <a:latin typeface="Calibri" panose="020F0502020204030204" pitchFamily="34" charset="0"/>
                          <a:hlinkClick r:id="rId17"/>
                        </a:rPr>
                        <a:t>www.pte.bydgoszcz.pl</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Poland</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Kuyavian-Pomeranian Voivodeship</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Ewa Chmara</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sng" strike="noStrike">
                          <a:solidFill>
                            <a:srgbClr val="0000FF"/>
                          </a:solidFill>
                          <a:effectLst/>
                          <a:latin typeface="Calibri" panose="020F0502020204030204" pitchFamily="34" charset="0"/>
                          <a:hlinkClick r:id="rId18"/>
                        </a:rPr>
                        <a:t>chmara@pte.bydgoszcz.pl</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+48502094784 </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8838114"/>
                  </a:ext>
                </a:extLst>
              </a:tr>
              <a:tr h="154676">
                <a:tc>
                  <a:txBody>
                    <a:bodyPr/>
                    <a:lstStyle/>
                    <a:p>
                      <a:pPr algn="l" fontAlgn="b"/>
                      <a:r>
                        <a:rPr lang="cs-CZ" sz="500" b="false" i="false" u="none" strike="noStrike">
                          <a:solidFill>
                            <a:srgbClr val="000000"/>
                          </a:solidFill>
                          <a:effectLst/>
                          <a:latin typeface="Calibri" panose="020F0502020204030204" pitchFamily="34" charset="0"/>
                        </a:rPr>
                        <a:t>Sending organization</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IAL Nazionale</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dirty="false" err="true">
                          <a:solidFill>
                            <a:srgbClr val="000000"/>
                          </a:solidFill>
                          <a:effectLst/>
                          <a:latin typeface="Calibri" panose="020F0502020204030204" pitchFamily="34" charset="0"/>
                        </a:rPr>
                        <a:t>Other</a:t>
                      </a:r>
                      <a:r>
                        <a:rPr lang="cs-CZ" sz="500" b="false" i="false" u="none" strike="noStrike" dirty="false">
                          <a:solidFill>
                            <a:srgbClr val="000000"/>
                          </a:solidFill>
                          <a:effectLst/>
                          <a:latin typeface="Calibri" panose="020F0502020204030204" pitchFamily="34" charset="0"/>
                        </a:rPr>
                        <a:t> (</a:t>
                      </a:r>
                      <a:r>
                        <a:rPr lang="cs-CZ" sz="500" b="false" i="false" u="none" strike="noStrike" dirty="false" err="true">
                          <a:solidFill>
                            <a:srgbClr val="000000"/>
                          </a:solidFill>
                          <a:effectLst/>
                          <a:latin typeface="Calibri" panose="020F0502020204030204" pitchFamily="34" charset="0"/>
                        </a:rPr>
                        <a:t>please</a:t>
                      </a:r>
                      <a:r>
                        <a:rPr lang="cs-CZ" sz="500" b="false" i="false" u="none" strike="noStrike" dirty="false">
                          <a:solidFill>
                            <a:srgbClr val="000000"/>
                          </a:solidFill>
                          <a:effectLst/>
                          <a:latin typeface="Calibri" panose="020F0502020204030204" pitchFamily="34" charset="0"/>
                        </a:rPr>
                        <a:t> </a:t>
                      </a:r>
                      <a:r>
                        <a:rPr lang="cs-CZ" sz="500" b="false" i="false" u="none" strike="noStrike" dirty="false" err="true">
                          <a:solidFill>
                            <a:srgbClr val="000000"/>
                          </a:solidFill>
                          <a:effectLst/>
                          <a:latin typeface="Calibri" panose="020F0502020204030204" pitchFamily="34" charset="0"/>
                        </a:rPr>
                        <a:t>specify</a:t>
                      </a:r>
                      <a:r>
                        <a:rPr lang="cs-CZ" sz="500" b="false" i="false" u="none" strike="noStrike" dirty="false">
                          <a:solidFill>
                            <a:srgbClr val="000000"/>
                          </a:solidFill>
                          <a:effectLst/>
                          <a:latin typeface="Calibri" panose="020F0502020204030204" pitchFamily="34" charset="0"/>
                        </a:rPr>
                        <a:t>)</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none" strike="noStrike">
                          <a:solidFill>
                            <a:srgbClr val="000000"/>
                          </a:solidFill>
                          <a:effectLst/>
                          <a:latin typeface="Calibri" panose="020F0502020204030204" pitchFamily="34" charset="0"/>
                        </a:rPr>
                        <a:t>Social Enterprise</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sng" strike="noStrike">
                          <a:solidFill>
                            <a:srgbClr val="0000FF"/>
                          </a:solidFill>
                          <a:effectLst/>
                          <a:latin typeface="Calibri" panose="020F0502020204030204" pitchFamily="34" charset="0"/>
                          <a:hlinkClick r:id="rId19"/>
                        </a:rPr>
                        <a:t>https://www.ialnazionale.com/</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Italy</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 </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Lorenzo Mammi</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sng" strike="noStrike">
                          <a:solidFill>
                            <a:srgbClr val="0000FF"/>
                          </a:solidFill>
                          <a:effectLst/>
                          <a:latin typeface="Calibri" panose="020F0502020204030204" pitchFamily="34" charset="0"/>
                          <a:hlinkClick r:id="rId20"/>
                        </a:rPr>
                        <a:t>l.mammi.nazionale@ialcisl.it</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+39666454497</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3658611"/>
                  </a:ext>
                </a:extLst>
              </a:tr>
              <a:tr h="309353">
                <a:tc>
                  <a:txBody>
                    <a:bodyPr/>
                    <a:lstStyle/>
                    <a:p>
                      <a:pPr algn="l" fontAlgn="b"/>
                      <a:r>
                        <a:rPr lang="cs-CZ" sz="500" b="false" i="false" u="none" strike="noStrike">
                          <a:solidFill>
                            <a:srgbClr val="000000"/>
                          </a:solidFill>
                          <a:effectLst/>
                          <a:latin typeface="Calibri" panose="020F0502020204030204" pitchFamily="34" charset="0"/>
                        </a:rPr>
                        <a:t>Sending organization</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Region of Sicily</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dirty="false" err="true">
                          <a:solidFill>
                            <a:srgbClr val="000000"/>
                          </a:solidFill>
                          <a:effectLst/>
                          <a:latin typeface="Calibri" panose="020F0502020204030204" pitchFamily="34" charset="0"/>
                        </a:rPr>
                        <a:t>State</a:t>
                      </a:r>
                      <a:r>
                        <a:rPr lang="cs-CZ" sz="500" b="false" i="false" u="none" strike="noStrike" dirty="false">
                          <a:solidFill>
                            <a:srgbClr val="000000"/>
                          </a:solidFill>
                          <a:effectLst/>
                          <a:latin typeface="Calibri" panose="020F0502020204030204" pitchFamily="34" charset="0"/>
                        </a:rPr>
                        <a:t> </a:t>
                      </a:r>
                      <a:r>
                        <a:rPr lang="cs-CZ" sz="500" b="false" i="false" u="none" strike="noStrike" dirty="false" err="true">
                          <a:solidFill>
                            <a:srgbClr val="000000"/>
                          </a:solidFill>
                          <a:effectLst/>
                          <a:latin typeface="Calibri" panose="020F0502020204030204" pitchFamily="34" charset="0"/>
                        </a:rPr>
                        <a:t>sector</a:t>
                      </a:r>
                      <a:endParaRPr lang="cs-CZ" sz="500" b="false" i="false" u="none" strike="noStrike" dirty="false">
                        <a:solidFill>
                          <a:srgbClr val="000000"/>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none" strike="noStrike">
                          <a:solidFill>
                            <a:srgbClr val="000000"/>
                          </a:solidFill>
                          <a:effectLst/>
                          <a:latin typeface="Calibri" panose="020F0502020204030204" pitchFamily="34" charset="0"/>
                        </a:rPr>
                        <a:t> </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sng" strike="noStrike">
                          <a:solidFill>
                            <a:srgbClr val="0000FF"/>
                          </a:solidFill>
                          <a:effectLst/>
                          <a:latin typeface="Calibri" panose="020F0502020204030204" pitchFamily="34" charset="0"/>
                          <a:hlinkClick r:id="rId21"/>
                        </a:rPr>
                        <a:t>https://www.regione.sicilia.it/istituzioni/regione/strutture-regionali/assessorato-istruzione-formazione-professionale</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Italy</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Palermo</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Carmela Cotrone</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sng" strike="noStrike">
                          <a:solidFill>
                            <a:srgbClr val="0000FF"/>
                          </a:solidFill>
                          <a:effectLst/>
                          <a:latin typeface="Calibri" panose="020F0502020204030204" pitchFamily="34" charset="0"/>
                          <a:hlinkClick r:id="rId22"/>
                        </a:rPr>
                        <a:t>carmela.cotrone@gmail.com</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+39335217163</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3643055"/>
                  </a:ext>
                </a:extLst>
              </a:tr>
              <a:tr h="47567">
                <a:tc>
                  <a:txBody>
                    <a:bodyPr/>
                    <a:lstStyle/>
                    <a:p>
                      <a:pPr algn="l" fontAlgn="b"/>
                      <a:r>
                        <a:rPr lang="cs-CZ" sz="500" b="false" i="false" u="none" strike="noStrike">
                          <a:solidFill>
                            <a:srgbClr val="000000"/>
                          </a:solidFill>
                          <a:effectLst/>
                          <a:latin typeface="Calibri" panose="020F0502020204030204" pitchFamily="34" charset="0"/>
                        </a:rPr>
                        <a:t>Sending organization</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500" b="false" i="false" u="none" strike="noStrike">
                          <a:solidFill>
                            <a:srgbClr val="000000"/>
                          </a:solidFill>
                          <a:effectLst/>
                          <a:latin typeface="Calibri" panose="020F0502020204030204" pitchFamily="34" charset="0"/>
                        </a:rPr>
                        <a:t>Special Services, ESPA Ministry of Labour and Social Affairs</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State sector</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none" strike="noStrike">
                          <a:solidFill>
                            <a:srgbClr val="000000"/>
                          </a:solidFill>
                          <a:effectLst/>
                          <a:latin typeface="Calibri" panose="020F0502020204030204" pitchFamily="34" charset="0"/>
                        </a:rPr>
                        <a:t> </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sng" strike="noStrike">
                          <a:solidFill>
                            <a:srgbClr val="0000FF"/>
                          </a:solidFill>
                          <a:effectLst/>
                          <a:latin typeface="Calibri" panose="020F0502020204030204" pitchFamily="34" charset="0"/>
                          <a:hlinkClick r:id="rId23"/>
                        </a:rPr>
                        <a:t>www.apko.gov.gr</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Greece</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Ahens</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Anastasia Sachinidou</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sng" strike="noStrike">
                          <a:solidFill>
                            <a:srgbClr val="0000FF"/>
                          </a:solidFill>
                          <a:effectLst/>
                          <a:latin typeface="Calibri" panose="020F0502020204030204" pitchFamily="34" charset="0"/>
                          <a:hlinkClick r:id="rId24"/>
                        </a:rPr>
                        <a:t>asahinidou@mou.gr</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a:solidFill>
                            <a:srgbClr val="000000"/>
                          </a:solidFill>
                          <a:effectLst/>
                          <a:latin typeface="Calibri" panose="020F0502020204030204" pitchFamily="34" charset="0"/>
                        </a:rPr>
                        <a:t>+306932700158</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9956931"/>
                  </a:ext>
                </a:extLst>
              </a:tr>
              <a:tr h="154676">
                <a:tc>
                  <a:txBody>
                    <a:bodyPr/>
                    <a:lstStyle/>
                    <a:p>
                      <a:pPr algn="l" fontAlgn="b"/>
                      <a:r>
                        <a:rPr lang="cs-CZ" sz="500" b="false" i="false" u="none" strike="noStrike">
                          <a:solidFill>
                            <a:srgbClr val="000000"/>
                          </a:solidFill>
                          <a:effectLst/>
                          <a:latin typeface="Calibri" panose="020F0502020204030204" pitchFamily="34" charset="0"/>
                        </a:rPr>
                        <a:t>Sending organization</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500" b="false" i="false" u="none" strike="noStrike">
                          <a:solidFill>
                            <a:srgbClr val="000000"/>
                          </a:solidFill>
                          <a:effectLst/>
                          <a:latin typeface="Calibri" panose="020F0502020204030204" pitchFamily="34" charset="0"/>
                        </a:rPr>
                        <a:t>Public Employment Service of Catalonia</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State sector</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none" strike="noStrike">
                          <a:solidFill>
                            <a:srgbClr val="000000"/>
                          </a:solidFill>
                          <a:effectLst/>
                          <a:latin typeface="Calibri" panose="020F0502020204030204" pitchFamily="34" charset="0"/>
                        </a:rPr>
                        <a:t> </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false" i="false" u="sng" strike="noStrike">
                          <a:solidFill>
                            <a:srgbClr val="0000FF"/>
                          </a:solidFill>
                          <a:effectLst/>
                          <a:latin typeface="Calibri" panose="020F0502020204030204" pitchFamily="34" charset="0"/>
                          <a:hlinkClick r:id="rId25"/>
                        </a:rPr>
                        <a:t>https://serveiocupacio.gencat.cat/ca/</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Spain </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Catalonia</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none" strike="noStrike">
                          <a:solidFill>
                            <a:srgbClr val="000000"/>
                          </a:solidFill>
                          <a:effectLst/>
                          <a:latin typeface="Calibri" panose="020F0502020204030204" pitchFamily="34" charset="0"/>
                        </a:rPr>
                        <a:t>Susana Díaz Martínez</a:t>
                      </a: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false" i="false" u="sng" strike="noStrike">
                          <a:solidFill>
                            <a:srgbClr val="0000FF"/>
                          </a:solidFill>
                          <a:effectLst/>
                          <a:latin typeface="Calibri" panose="020F0502020204030204" pitchFamily="34" charset="0"/>
                          <a:hlinkClick r:id="rId26"/>
                        </a:rPr>
                        <a:t>susanadiaz@gencat.cat</a:t>
                      </a:r>
                      <a:endParaRPr lang="cs-CZ" sz="500" b="false" i="false" u="sng" strike="noStrike">
                        <a:solidFill>
                          <a:srgbClr val="0000FF"/>
                        </a:solidFill>
                        <a:effectLst/>
                        <a:latin typeface="Calibri" panose="020F0502020204030204" pitchFamily="34" charset="0"/>
                      </a:endParaRPr>
                    </a:p>
                  </a:txBody>
                  <a:tcPr marL="2667" marR="2667" marT="2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cs-CZ" sz="500" b="false" i="false" u="none" strike="noStrike" dirty="false">
                          <a:solidFill>
                            <a:srgbClr val="000000"/>
                          </a:solidFill>
                          <a:effectLst/>
                          <a:latin typeface="Calibri" panose="020F0502020204030204" pitchFamily="34" charset="0"/>
                        </a:rPr>
                        <a:t>+34675788909</a:t>
                      </a:r>
                    </a:p>
                  </a:txBody>
                  <a:tcPr marL="2667" marR="2667" marT="2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7621168"/>
                  </a:ext>
                </a:extLst>
              </a:tr>
            </a:tbl>
          </a:graphicData>
        </a:graphic>
      </p:graphicFrame>
    </p:spTree>
    <p:extLst>
      <p:ext uri="{BB962C8B-B14F-4D97-AF65-F5344CB8AC3E}">
        <p14:creationId xmlns:p14="http://schemas.microsoft.com/office/powerpoint/2010/main" val="294691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OBSAH</a:t>
            </a:r>
          </a:p>
        </p:txBody>
      </p:sp>
      <p:sp>
        <p:nvSpPr>
          <p:cNvPr id="3" name="Zástupný symbol pro obsah 2"/>
          <p:cNvSpPr>
            <a:spLocks noGrp="true"/>
          </p:cNvSpPr>
          <p:nvPr>
            <p:ph idx="1"/>
          </p:nvPr>
        </p:nvSpPr>
        <p:spPr>
          <a:xfrm>
            <a:off x="611560" y="1628800"/>
            <a:ext cx="8064000" cy="4941168"/>
          </a:xfrm>
          <a:noFill/>
        </p:spPr>
        <p:txBody>
          <a:bodyPr numCol="1"/>
          <a:lstStyle/>
          <a:p>
            <a:pPr>
              <a:spcAft>
                <a:spcPts val="0"/>
              </a:spcAft>
              <a:defRPr/>
            </a:pPr>
            <a:r>
              <a:rPr lang="cs-CZ" altLang="cs-CZ" sz="2000" dirty="false">
                <a:solidFill>
                  <a:srgbClr val="14407E"/>
                </a:solidFill>
              </a:rPr>
              <a:t>Realizace projektu</a:t>
            </a:r>
          </a:p>
          <a:p>
            <a:pPr>
              <a:spcAft>
                <a:spcPts val="0"/>
              </a:spcAft>
              <a:defRPr/>
            </a:pPr>
            <a:r>
              <a:rPr lang="cs-CZ" altLang="cs-CZ" sz="2000" dirty="false">
                <a:solidFill>
                  <a:srgbClr val="14407E"/>
                </a:solidFill>
              </a:rPr>
              <a:t>Dokumentace k cílové skupině a aktivitám</a:t>
            </a:r>
          </a:p>
          <a:p>
            <a:pPr>
              <a:spcAft>
                <a:spcPts val="0"/>
              </a:spcAft>
              <a:defRPr/>
            </a:pPr>
            <a:r>
              <a:rPr lang="cs-CZ" altLang="cs-CZ" sz="2000" dirty="false">
                <a:solidFill>
                  <a:srgbClr val="14407E"/>
                </a:solidFill>
              </a:rPr>
              <a:t>Jednotky v projektech ALMA</a:t>
            </a:r>
          </a:p>
          <a:p>
            <a:pPr>
              <a:spcAft>
                <a:spcPts val="0"/>
              </a:spcAft>
              <a:defRPr/>
            </a:pPr>
            <a:r>
              <a:rPr lang="cs-CZ" altLang="cs-CZ" sz="2000" dirty="false">
                <a:solidFill>
                  <a:srgbClr val="14407E"/>
                </a:solidFill>
              </a:rPr>
              <a:t>Úvod do IS KP21+</a:t>
            </a:r>
          </a:p>
          <a:p>
            <a:pPr>
              <a:spcAft>
                <a:spcPts val="0"/>
              </a:spcAft>
              <a:defRPr/>
            </a:pPr>
            <a:r>
              <a:rPr lang="cs-CZ" altLang="cs-CZ" sz="2000" dirty="false">
                <a:solidFill>
                  <a:srgbClr val="14407E"/>
                </a:solidFill>
              </a:rPr>
              <a:t>Změny v projektu</a:t>
            </a:r>
          </a:p>
          <a:p>
            <a:pPr>
              <a:spcAft>
                <a:spcPts val="0"/>
              </a:spcAft>
              <a:defRPr/>
            </a:pPr>
            <a:r>
              <a:rPr lang="cs-CZ" altLang="cs-CZ" sz="2000" dirty="false">
                <a:solidFill>
                  <a:srgbClr val="14407E"/>
                </a:solidFill>
              </a:rPr>
              <a:t>Zpráva o realizaci a Žádost o platbu</a:t>
            </a:r>
          </a:p>
          <a:p>
            <a:pPr>
              <a:spcAft>
                <a:spcPts val="0"/>
              </a:spcAft>
              <a:defRPr/>
            </a:pPr>
            <a:r>
              <a:rPr lang="cs-CZ" altLang="cs-CZ" sz="2000" dirty="false">
                <a:solidFill>
                  <a:srgbClr val="14407E"/>
                </a:solidFill>
              </a:rPr>
              <a:t>Přílohy ZoR/ŽoP</a:t>
            </a:r>
          </a:p>
          <a:p>
            <a:pPr>
              <a:spcAft>
                <a:spcPts val="0"/>
              </a:spcAft>
              <a:defRPr/>
            </a:pPr>
            <a:r>
              <a:rPr lang="cs-CZ" altLang="cs-CZ" sz="2000" dirty="false">
                <a:solidFill>
                  <a:srgbClr val="14407E"/>
                </a:solidFill>
              </a:rPr>
              <a:t>Indikátory</a:t>
            </a:r>
          </a:p>
          <a:p>
            <a:pPr>
              <a:spcAft>
                <a:spcPts val="0"/>
              </a:spcAft>
              <a:defRPr/>
            </a:pPr>
            <a:r>
              <a:rPr lang="cs-CZ" altLang="cs-CZ" sz="2000" dirty="false">
                <a:solidFill>
                  <a:srgbClr val="14407E"/>
                </a:solidFill>
              </a:rPr>
              <a:t>Publicita</a:t>
            </a: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pic>
        <p:nvPicPr>
          <p:cNvPr id="5124" name="Picture 4" descr="C:\Users\kalinovae\AppData\Local\Microsoft\Windows\Temporary Internet Files\Content.IE5\VZYXD3MU\agenda01[1].gif"/>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956052" y="1633263"/>
            <a:ext cx="1576388"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139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4519B5-E890-7149-91ED-4E74BE6E9782}"/>
              </a:ext>
            </a:extLst>
          </p:cNvPr>
          <p:cNvSpPr>
            <a:spLocks noGrp="true"/>
          </p:cNvSpPr>
          <p:nvPr>
            <p:ph type="title"/>
          </p:nvPr>
        </p:nvSpPr>
        <p:spPr/>
        <p:txBody>
          <a:bodyPr/>
          <a:lstStyle/>
          <a:p>
            <a:r>
              <a:rPr lang="cs-CZ" dirty="false"/>
              <a:t>Zahraniční stáž – podmínky realizace</a:t>
            </a:r>
          </a:p>
        </p:txBody>
      </p:sp>
      <p:sp>
        <p:nvSpPr>
          <p:cNvPr id="3" name="Zástupný obsah 2">
            <a:extLst>
              <a:ext uri="{FF2B5EF4-FFF2-40B4-BE49-F238E27FC236}">
                <a16:creationId xmlns:a16="http://schemas.microsoft.com/office/drawing/2014/main" id="{7334353A-BC5E-76C3-384A-81C48FDC81D0}"/>
              </a:ext>
            </a:extLst>
          </p:cNvPr>
          <p:cNvSpPr>
            <a:spLocks noGrp="true"/>
          </p:cNvSpPr>
          <p:nvPr>
            <p:ph idx="1"/>
          </p:nvPr>
        </p:nvSpPr>
        <p:spPr>
          <a:xfrm>
            <a:off x="540000" y="1268760"/>
            <a:ext cx="8064000" cy="4320000"/>
          </a:xfrm>
        </p:spPr>
        <p:txBody>
          <a:bodyPr/>
          <a:lstStyle/>
          <a:p>
            <a:pPr>
              <a:spcAft>
                <a:spcPts val="1100"/>
              </a:spcAft>
            </a:pPr>
            <a:r>
              <a:rPr lang="cs-CZ" sz="2000" dirty="false">
                <a:effectLst/>
                <a:latin typeface="Arial" panose="020B0604020202020204" pitchFamily="34" charset="0"/>
                <a:ea typeface="Arial" panose="020B0604020202020204" pitchFamily="34" charset="0"/>
                <a:cs typeface="Times New Roman" panose="02020603050405020304" pitchFamily="18" charset="0"/>
              </a:rPr>
              <a:t>Aktivita „Zahraniční stáž“ musí trvat nejméně </a:t>
            </a:r>
            <a:r>
              <a:rPr lang="cs-CZ" sz="2000" b="true" dirty="false">
                <a:effectLst/>
                <a:latin typeface="Arial" panose="020B0604020202020204" pitchFamily="34" charset="0"/>
                <a:ea typeface="Arial" panose="020B0604020202020204" pitchFamily="34" charset="0"/>
                <a:cs typeface="Times New Roman" panose="02020603050405020304" pitchFamily="18" charset="0"/>
              </a:rPr>
              <a:t>2 měsíce a maximálně 6 měsíců </a:t>
            </a:r>
            <a:r>
              <a:rPr lang="cs-CZ" sz="2000" dirty="false">
                <a:effectLst/>
                <a:latin typeface="Arial" panose="020B0604020202020204" pitchFamily="34" charset="0"/>
                <a:ea typeface="Arial" panose="020B0604020202020204" pitchFamily="34" charset="0"/>
                <a:cs typeface="Times New Roman" panose="02020603050405020304" pitchFamily="18" charset="0"/>
              </a:rPr>
              <a:t>v některé ze zemí </a:t>
            </a:r>
            <a:r>
              <a:rPr lang="cs-CZ" sz="2000" b="true" dirty="false">
                <a:effectLst/>
                <a:latin typeface="Arial" panose="020B0604020202020204" pitchFamily="34" charset="0"/>
                <a:ea typeface="Arial" panose="020B0604020202020204" pitchFamily="34" charset="0"/>
                <a:cs typeface="Times New Roman" panose="02020603050405020304" pitchFamily="18" charset="0"/>
              </a:rPr>
              <a:t>EU.</a:t>
            </a:r>
            <a:endParaRPr lang="cs-CZ" sz="2000" b="true" dirty="false">
              <a:latin typeface="Arial" panose="020B0604020202020204" pitchFamily="34" charset="0"/>
              <a:ea typeface="Arial" panose="020B0604020202020204" pitchFamily="34" charset="0"/>
              <a:cs typeface="Times New Roman" panose="02020603050405020304" pitchFamily="18" charset="0"/>
            </a:endParaRPr>
          </a:p>
          <a:p>
            <a:pPr>
              <a:spcAft>
                <a:spcPts val="1100"/>
              </a:spcAft>
            </a:pPr>
            <a:r>
              <a:rPr lang="cs-CZ" sz="2000" dirty="false">
                <a:effectLst/>
                <a:latin typeface="Arial" panose="020B0604020202020204" pitchFamily="34" charset="0"/>
                <a:ea typeface="Arial" panose="020B0604020202020204" pitchFamily="34" charset="0"/>
                <a:cs typeface="Times New Roman" panose="02020603050405020304" pitchFamily="18" charset="0"/>
              </a:rPr>
              <a:t>Aktivita „Zahraniční stáž“ musí představovat nejméně </a:t>
            </a:r>
            <a:r>
              <a:rPr lang="cs-CZ" sz="2000" b="true" dirty="false">
                <a:effectLst/>
                <a:latin typeface="Arial" panose="020B0604020202020204" pitchFamily="34" charset="0"/>
                <a:ea typeface="Arial" panose="020B0604020202020204" pitchFamily="34" charset="0"/>
                <a:cs typeface="Times New Roman" panose="02020603050405020304" pitchFamily="18" charset="0"/>
              </a:rPr>
              <a:t>30 % z celkové plánované doby trvání všech tří aktivit</a:t>
            </a:r>
            <a:r>
              <a:rPr lang="cs-CZ" sz="2000" dirty="false">
                <a:effectLst/>
                <a:latin typeface="Arial" panose="020B0604020202020204" pitchFamily="34" charset="0"/>
                <a:ea typeface="Arial" panose="020B0604020202020204" pitchFamily="34" charset="0"/>
                <a:cs typeface="Times New Roman" panose="02020603050405020304" pitchFamily="18" charset="0"/>
              </a:rPr>
              <a:t>.</a:t>
            </a:r>
            <a:endParaRPr lang="cs-CZ" sz="2000" dirty="false">
              <a:latin typeface="Arial" panose="020B0604020202020204" pitchFamily="34" charset="0"/>
              <a:ea typeface="Arial" panose="020B0604020202020204" pitchFamily="34" charset="0"/>
              <a:cs typeface="Times New Roman" panose="02020603050405020304" pitchFamily="18" charset="0"/>
            </a:endParaRPr>
          </a:p>
          <a:p>
            <a:pPr>
              <a:spcAft>
                <a:spcPts val="1100"/>
              </a:spcAft>
            </a:pPr>
            <a:r>
              <a:rPr lang="cs-CZ" sz="2000" dirty="false">
                <a:effectLst/>
                <a:latin typeface="Arial" panose="020B0604020202020204" pitchFamily="34" charset="0"/>
                <a:ea typeface="Arial" panose="020B0604020202020204" pitchFamily="34" charset="0"/>
                <a:cs typeface="Times New Roman" panose="02020603050405020304" pitchFamily="18" charset="0"/>
              </a:rPr>
              <a:t>Maximální velikost skupiny pro aktivitu „Zahraniční stáž“ = </a:t>
            </a:r>
            <a:r>
              <a:rPr lang="cs-CZ" sz="2000" b="true" dirty="false">
                <a:effectLst/>
                <a:latin typeface="Arial" panose="020B0604020202020204" pitchFamily="34" charset="0"/>
                <a:ea typeface="Arial" panose="020B0604020202020204" pitchFamily="34" charset="0"/>
                <a:cs typeface="Times New Roman" panose="02020603050405020304" pitchFamily="18" charset="0"/>
              </a:rPr>
              <a:t>20 osob</a:t>
            </a:r>
            <a:r>
              <a:rPr lang="cs-CZ" sz="2000" dirty="false">
                <a:effectLst/>
                <a:latin typeface="Arial" panose="020B0604020202020204" pitchFamily="34" charset="0"/>
                <a:ea typeface="Arial" panose="020B0604020202020204" pitchFamily="34" charset="0"/>
                <a:cs typeface="Times New Roman" panose="02020603050405020304" pitchFamily="18" charset="0"/>
              </a:rPr>
              <a:t>.</a:t>
            </a:r>
          </a:p>
          <a:p>
            <a:pPr>
              <a:spcAft>
                <a:spcPts val="1100"/>
              </a:spcAft>
            </a:pPr>
            <a:r>
              <a:rPr lang="cs-CZ" sz="2000" dirty="false">
                <a:effectLst/>
                <a:latin typeface="Arial" panose="020B0604020202020204" pitchFamily="34" charset="0"/>
                <a:ea typeface="Arial" panose="020B0604020202020204" pitchFamily="34" charset="0"/>
                <a:cs typeface="Times New Roman" panose="02020603050405020304" pitchFamily="18" charset="0"/>
              </a:rPr>
              <a:t>Během aktivity „Zahraniční stáž“ bude pro cílovou skupinu zajištěn </a:t>
            </a:r>
            <a:r>
              <a:rPr lang="cs-CZ" sz="2000" b="true" dirty="false">
                <a:effectLst/>
                <a:latin typeface="Arial" panose="020B0604020202020204" pitchFamily="34" charset="0"/>
                <a:ea typeface="Arial" panose="020B0604020202020204" pitchFamily="34" charset="0"/>
                <a:cs typeface="Times New Roman" panose="02020603050405020304" pitchFamily="18" charset="0"/>
              </a:rPr>
              <a:t>stálý doprovod</a:t>
            </a:r>
            <a:r>
              <a:rPr lang="cs-CZ" sz="2000" dirty="false">
                <a:effectLst/>
                <a:latin typeface="Arial" panose="020B0604020202020204" pitchFamily="34" charset="0"/>
                <a:ea typeface="Arial" panose="020B0604020202020204" pitchFamily="34" charset="0"/>
                <a:cs typeface="Times New Roman" panose="02020603050405020304" pitchFamily="18" charset="0"/>
              </a:rPr>
              <a:t> = trvalá přítomnost minimálně jedné osoby (</a:t>
            </a:r>
            <a:r>
              <a:rPr lang="cs-CZ" sz="2000" b="true" dirty="false">
                <a:effectLst/>
                <a:latin typeface="Arial" panose="020B0604020202020204" pitchFamily="34" charset="0"/>
                <a:ea typeface="Arial" panose="020B0604020202020204" pitchFamily="34" charset="0"/>
                <a:cs typeface="Times New Roman" panose="02020603050405020304" pitchFamily="18" charset="0"/>
              </a:rPr>
              <a:t>mentora</a:t>
            </a:r>
            <a:r>
              <a:rPr lang="cs-CZ" sz="2000" dirty="false">
                <a:effectLst/>
                <a:latin typeface="Arial" panose="020B0604020202020204" pitchFamily="34" charset="0"/>
                <a:ea typeface="Arial" panose="020B0604020202020204" pitchFamily="34" charset="0"/>
                <a:cs typeface="Times New Roman" panose="02020603050405020304" pitchFamily="18" charset="0"/>
              </a:rPr>
              <a:t>) z organizace příjemce nebo partnera, se znalostí českého jazyka a jazyka cílové země, anebo anglického jazyka. </a:t>
            </a:r>
          </a:p>
          <a:p>
            <a:pPr>
              <a:spcAft>
                <a:spcPts val="1100"/>
              </a:spcAft>
            </a:pPr>
            <a:r>
              <a:rPr lang="cs-CZ" sz="2000" dirty="false">
                <a:effectLst/>
                <a:latin typeface="Arial" panose="020B0604020202020204" pitchFamily="34" charset="0"/>
                <a:ea typeface="Arial" panose="020B0604020202020204" pitchFamily="34" charset="0"/>
                <a:cs typeface="Times New Roman" panose="02020603050405020304" pitchFamily="18" charset="0"/>
              </a:rPr>
              <a:t>Odborná praxe musí začít nejpozději 8. kalendářní den ode dne příjezdu do země EU, a nesmí skončit dříve než 3 kalendářní dny před dnem návratu do ČR.</a:t>
            </a:r>
          </a:p>
        </p:txBody>
      </p:sp>
      <p:sp>
        <p:nvSpPr>
          <p:cNvPr id="4" name="Zástupný symbol pro číslo snímku 3">
            <a:extLst>
              <a:ext uri="{FF2B5EF4-FFF2-40B4-BE49-F238E27FC236}">
                <a16:creationId xmlns:a16="http://schemas.microsoft.com/office/drawing/2014/main" id="{A2CFFE66-D8A6-E626-AD8F-C85E5FCCD77D}"/>
              </a:ext>
            </a:extLst>
          </p:cNvPr>
          <p:cNvSpPr>
            <a:spLocks noGrp="true"/>
          </p:cNvSpPr>
          <p:nvPr>
            <p:ph type="sldNum" sz="quarter" idx="12"/>
          </p:nvPr>
        </p:nvSpPr>
        <p:spPr/>
        <p:txBody>
          <a:bodyPr/>
          <a:lstStyle/>
          <a:p>
            <a:fld id="{479BF083-4774-43B1-9AB0-5CC1AC5DD8EE}" type="slidenum">
              <a:rPr lang="cs-CZ" smtClean="false"/>
              <a:pPr/>
              <a:t>20</a:t>
            </a:fld>
            <a:endParaRPr lang="cs-CZ" dirty="false"/>
          </a:p>
        </p:txBody>
      </p:sp>
    </p:spTree>
    <p:extLst>
      <p:ext uri="{BB962C8B-B14F-4D97-AF65-F5344CB8AC3E}">
        <p14:creationId xmlns:p14="http://schemas.microsoft.com/office/powerpoint/2010/main" val="1667854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4519B5-E890-7149-91ED-4E74BE6E9782}"/>
              </a:ext>
            </a:extLst>
          </p:cNvPr>
          <p:cNvSpPr>
            <a:spLocks noGrp="true"/>
          </p:cNvSpPr>
          <p:nvPr>
            <p:ph type="title"/>
          </p:nvPr>
        </p:nvSpPr>
        <p:spPr/>
        <p:txBody>
          <a:bodyPr/>
          <a:lstStyle/>
          <a:p>
            <a:r>
              <a:rPr lang="cs-CZ" dirty="false"/>
              <a:t>Zahraniční stáž – Povinné akce I</a:t>
            </a:r>
          </a:p>
        </p:txBody>
      </p:sp>
      <p:sp>
        <p:nvSpPr>
          <p:cNvPr id="4" name="Zástupný symbol pro číslo snímku 3">
            <a:extLst>
              <a:ext uri="{FF2B5EF4-FFF2-40B4-BE49-F238E27FC236}">
                <a16:creationId xmlns:a16="http://schemas.microsoft.com/office/drawing/2014/main" id="{A2CFFE66-D8A6-E626-AD8F-C85E5FCCD77D}"/>
              </a:ext>
            </a:extLst>
          </p:cNvPr>
          <p:cNvSpPr>
            <a:spLocks noGrp="true"/>
          </p:cNvSpPr>
          <p:nvPr>
            <p:ph type="sldNum" sz="quarter" idx="12"/>
          </p:nvPr>
        </p:nvSpPr>
        <p:spPr/>
        <p:txBody>
          <a:bodyPr/>
          <a:lstStyle/>
          <a:p>
            <a:fld id="{479BF083-4774-43B1-9AB0-5CC1AC5DD8EE}" type="slidenum">
              <a:rPr lang="cs-CZ" smtClean="false"/>
              <a:pPr/>
              <a:t>21</a:t>
            </a:fld>
            <a:endParaRPr lang="cs-CZ" dirty="false"/>
          </a:p>
        </p:txBody>
      </p:sp>
      <p:graphicFrame>
        <p:nvGraphicFramePr>
          <p:cNvPr id="7" name="Zástupný obsah 6">
            <a:extLst>
              <a:ext uri="{FF2B5EF4-FFF2-40B4-BE49-F238E27FC236}">
                <a16:creationId xmlns:a16="http://schemas.microsoft.com/office/drawing/2014/main" id="{831A7D45-D9B6-D48B-AEE2-544B57D6FA26}"/>
              </a:ext>
            </a:extLst>
          </p:cNvPr>
          <p:cNvGraphicFramePr>
            <a:graphicFrameLocks noGrp="true"/>
          </p:cNvGraphicFramePr>
          <p:nvPr>
            <p:ph idx="1"/>
            <p:extLst>
              <p:ext uri="{D42A27DB-BD31-4B8C-83A1-F6EECF244321}">
                <p14:modId xmlns:p14="http://schemas.microsoft.com/office/powerpoint/2010/main" val="2926717722"/>
              </p:ext>
            </p:extLst>
          </p:nvPr>
        </p:nvGraphicFramePr>
        <p:xfrm>
          <a:off x="539552" y="1484784"/>
          <a:ext cx="7848872" cy="4980927"/>
        </p:xfrm>
        <a:graphic>
          <a:graphicData uri="http://schemas.openxmlformats.org/drawingml/2006/table">
            <a:tbl>
              <a:tblPr firstRow="true" bandRow="true">
                <a:tableStyleId>{5C22544A-7EE6-4342-B048-85BDC9FD1C3A}</a:tableStyleId>
              </a:tblPr>
              <a:tblGrid>
                <a:gridCol w="2088232">
                  <a:extLst>
                    <a:ext uri="{9D8B030D-6E8A-4147-A177-3AD203B41FA5}">
                      <a16:colId xmlns:a16="http://schemas.microsoft.com/office/drawing/2014/main" val="3126016748"/>
                    </a:ext>
                  </a:extLst>
                </a:gridCol>
                <a:gridCol w="1458581">
                  <a:extLst>
                    <a:ext uri="{9D8B030D-6E8A-4147-A177-3AD203B41FA5}">
                      <a16:colId xmlns:a16="http://schemas.microsoft.com/office/drawing/2014/main" val="609902865"/>
                    </a:ext>
                  </a:extLst>
                </a:gridCol>
                <a:gridCol w="4302059">
                  <a:extLst>
                    <a:ext uri="{9D8B030D-6E8A-4147-A177-3AD203B41FA5}">
                      <a16:colId xmlns:a16="http://schemas.microsoft.com/office/drawing/2014/main" val="4073868458"/>
                    </a:ext>
                  </a:extLst>
                </a:gridCol>
              </a:tblGrid>
              <a:tr h="332631">
                <a:tc>
                  <a:txBody>
                    <a:bodyPr/>
                    <a:lstStyle/>
                    <a:p>
                      <a:pPr algn="l" fontAlgn="b"/>
                      <a:r>
                        <a:rPr lang="cs-CZ" sz="1600" u="none" strike="noStrike" dirty="false">
                          <a:effectLst/>
                        </a:rPr>
                        <a:t>Název akce</a:t>
                      </a:r>
                      <a:endParaRPr lang="cs-CZ" sz="1600" b="true" i="false" u="none" strike="noStrike" dirty="false">
                        <a:solidFill>
                          <a:srgbClr val="000000"/>
                        </a:solidFill>
                        <a:effectLst/>
                        <a:latin typeface="Arial" panose="020B0604020202020204" pitchFamily="34" charset="0"/>
                      </a:endParaRPr>
                    </a:p>
                  </a:txBody>
                  <a:tcPr marL="5112" marR="5112" marT="5112" marB="0" anchor="b"/>
                </a:tc>
                <a:tc>
                  <a:txBody>
                    <a:bodyPr/>
                    <a:lstStyle/>
                    <a:p>
                      <a:pPr algn="l" fontAlgn="b"/>
                      <a:r>
                        <a:rPr lang="cs-CZ" sz="1600" u="none" strike="noStrike">
                          <a:effectLst/>
                        </a:rPr>
                        <a:t>Forma</a:t>
                      </a:r>
                      <a:endParaRPr lang="cs-CZ" sz="1600" b="true" i="false" u="none" strike="noStrike">
                        <a:solidFill>
                          <a:srgbClr val="000000"/>
                        </a:solidFill>
                        <a:effectLst/>
                        <a:latin typeface="Arial" panose="020B0604020202020204" pitchFamily="34" charset="0"/>
                      </a:endParaRPr>
                    </a:p>
                  </a:txBody>
                  <a:tcPr marL="5112" marR="5112" marT="5112" marB="0" anchor="b"/>
                </a:tc>
                <a:tc>
                  <a:txBody>
                    <a:bodyPr/>
                    <a:lstStyle/>
                    <a:p>
                      <a:pPr algn="l" fontAlgn="b"/>
                      <a:r>
                        <a:rPr lang="cs-CZ" sz="1600" u="none" strike="noStrike">
                          <a:effectLst/>
                        </a:rPr>
                        <a:t>Popis akce</a:t>
                      </a:r>
                      <a:endParaRPr lang="cs-CZ" sz="1600" b="true" i="false" u="none" strike="noStrike">
                        <a:solidFill>
                          <a:srgbClr val="000000"/>
                        </a:solidFill>
                        <a:effectLst/>
                        <a:latin typeface="Arial" panose="020B0604020202020204" pitchFamily="34" charset="0"/>
                      </a:endParaRPr>
                    </a:p>
                  </a:txBody>
                  <a:tcPr marL="5112" marR="5112" marT="5112" marB="0" anchor="b"/>
                </a:tc>
                <a:extLst>
                  <a:ext uri="{0D108BD9-81ED-4DB2-BD59-A6C34878D82A}">
                    <a16:rowId xmlns:a16="http://schemas.microsoft.com/office/drawing/2014/main" val="2979924244"/>
                  </a:ext>
                </a:extLst>
              </a:tr>
              <a:tr h="1431343">
                <a:tc>
                  <a:txBody>
                    <a:bodyPr/>
                    <a:lstStyle/>
                    <a:p>
                      <a:pPr algn="l" fontAlgn="b"/>
                      <a:r>
                        <a:rPr lang="cs-CZ" sz="1600" b="true" u="none" strike="noStrike" dirty="false">
                          <a:effectLst/>
                        </a:rPr>
                        <a:t>odborná praxe pro účastníky projektu v pracovním prostředí firmy nebo instituce v jiném členském státě</a:t>
                      </a:r>
                      <a:endParaRPr lang="cs-CZ" sz="1600" b="true" i="false" u="none" strike="noStrike" dirty="false">
                        <a:solidFill>
                          <a:srgbClr val="000000"/>
                        </a:solidFill>
                        <a:effectLst/>
                        <a:latin typeface="Arial" panose="020B0604020202020204" pitchFamily="34" charset="0"/>
                      </a:endParaRPr>
                    </a:p>
                  </a:txBody>
                  <a:tcPr marL="5112" marR="5112" marT="5112" marB="0" anchor="b"/>
                </a:tc>
                <a:tc>
                  <a:txBody>
                    <a:bodyPr/>
                    <a:lstStyle/>
                    <a:p>
                      <a:pPr algn="l" fontAlgn="b"/>
                      <a:r>
                        <a:rPr lang="cs-CZ" sz="1600" u="none" strike="noStrike" dirty="false">
                          <a:effectLst/>
                        </a:rPr>
                        <a:t>individuální</a:t>
                      </a:r>
                      <a:endParaRPr lang="cs-CZ" sz="1600" b="false" i="false" u="none" strike="noStrike" dirty="false">
                        <a:solidFill>
                          <a:srgbClr val="000000"/>
                        </a:solidFill>
                        <a:effectLst/>
                        <a:latin typeface="Arial" panose="020B0604020202020204" pitchFamily="34" charset="0"/>
                      </a:endParaRPr>
                    </a:p>
                  </a:txBody>
                  <a:tcPr marL="5112" marR="5112" marT="5112" marB="0" anchor="b"/>
                </a:tc>
                <a:tc>
                  <a:txBody>
                    <a:bodyPr/>
                    <a:lstStyle/>
                    <a:p>
                      <a:pPr algn="just" fontAlgn="ctr"/>
                      <a:r>
                        <a:rPr lang="cs-CZ" sz="1600" u="none" strike="noStrike" dirty="false">
                          <a:effectLst/>
                        </a:rPr>
                        <a:t>Stáž je bezplatná (bez nároku na honorář pro účastníka stáže), místa výkonu stáže budou vybírána individuálně na základě kvalifikace, schopností, potřeb a preferencí účastníků; odborná praxe účastníků projektu u zahraničního zaměstnavatele musí začít nejpozději 8. kalendářní den ode dne příjezdu do země EU, ve které se stáž koná a nesmí skončit dříve než 3 kalendářní dny před dnem návratu do ČR;</a:t>
                      </a:r>
                      <a:endParaRPr lang="cs-CZ" sz="1600" b="false" i="false" u="none" strike="noStrike" dirty="false">
                        <a:solidFill>
                          <a:srgbClr val="000000"/>
                        </a:solidFill>
                        <a:effectLst/>
                        <a:latin typeface="Arial" panose="020B0604020202020204" pitchFamily="34" charset="0"/>
                      </a:endParaRPr>
                    </a:p>
                  </a:txBody>
                  <a:tcPr marL="5112" marR="5112" marT="5112" marB="0" anchor="ctr"/>
                </a:tc>
                <a:extLst>
                  <a:ext uri="{0D108BD9-81ED-4DB2-BD59-A6C34878D82A}">
                    <a16:rowId xmlns:a16="http://schemas.microsoft.com/office/drawing/2014/main" val="2253796931"/>
                  </a:ext>
                </a:extLst>
              </a:tr>
              <a:tr h="362948">
                <a:tc>
                  <a:txBody>
                    <a:bodyPr/>
                    <a:lstStyle/>
                    <a:p>
                      <a:pPr algn="l" fontAlgn="b"/>
                      <a:r>
                        <a:rPr lang="cs-CZ" sz="1600" b="true" u="none" strike="noStrike" dirty="false">
                          <a:effectLst/>
                        </a:rPr>
                        <a:t>další jazyková výuka </a:t>
                      </a:r>
                      <a:endParaRPr lang="cs-CZ" sz="1600" b="true" i="false" u="none" strike="noStrike" dirty="false">
                        <a:solidFill>
                          <a:srgbClr val="000000"/>
                        </a:solidFill>
                        <a:effectLst/>
                        <a:latin typeface="Arial" panose="020B0604020202020204" pitchFamily="34" charset="0"/>
                      </a:endParaRPr>
                    </a:p>
                  </a:txBody>
                  <a:tcPr marL="5112" marR="5112" marT="5112" marB="0" anchor="b"/>
                </a:tc>
                <a:tc>
                  <a:txBody>
                    <a:bodyPr/>
                    <a:lstStyle/>
                    <a:p>
                      <a:pPr algn="l" fontAlgn="b"/>
                      <a:r>
                        <a:rPr lang="cs-CZ" sz="1600" u="none" strike="noStrike">
                          <a:effectLst/>
                        </a:rPr>
                        <a:t>skupinová nebo individuální</a:t>
                      </a:r>
                      <a:endParaRPr lang="cs-CZ" sz="1600" b="false" i="false" u="none" strike="noStrike">
                        <a:solidFill>
                          <a:srgbClr val="000000"/>
                        </a:solidFill>
                        <a:effectLst/>
                        <a:latin typeface="Arial" panose="020B0604020202020204" pitchFamily="34" charset="0"/>
                      </a:endParaRPr>
                    </a:p>
                  </a:txBody>
                  <a:tcPr marL="5112" marR="5112" marT="5112" marB="0" anchor="b"/>
                </a:tc>
                <a:tc>
                  <a:txBody>
                    <a:bodyPr/>
                    <a:lstStyle/>
                    <a:p>
                      <a:pPr algn="just" fontAlgn="ctr"/>
                      <a:r>
                        <a:rPr lang="cs-CZ" sz="1600" u="none" strike="noStrike" dirty="false">
                          <a:effectLst/>
                        </a:rPr>
                        <a:t>navazující jazyková výuka během konání zahraniční stáže;</a:t>
                      </a:r>
                      <a:endParaRPr lang="cs-CZ" sz="1600" b="false" i="false" u="none" strike="noStrike" dirty="false">
                        <a:solidFill>
                          <a:srgbClr val="000000"/>
                        </a:solidFill>
                        <a:effectLst/>
                        <a:latin typeface="Arial" panose="020B0604020202020204" pitchFamily="34" charset="0"/>
                      </a:endParaRPr>
                    </a:p>
                  </a:txBody>
                  <a:tcPr marL="5112" marR="5112" marT="5112" marB="0" anchor="ctr"/>
                </a:tc>
                <a:extLst>
                  <a:ext uri="{0D108BD9-81ED-4DB2-BD59-A6C34878D82A}">
                    <a16:rowId xmlns:a16="http://schemas.microsoft.com/office/drawing/2014/main" val="2940881296"/>
                  </a:ext>
                </a:extLst>
              </a:tr>
              <a:tr h="1073507">
                <a:tc>
                  <a:txBody>
                    <a:bodyPr/>
                    <a:lstStyle/>
                    <a:p>
                      <a:pPr algn="l" fontAlgn="b"/>
                      <a:r>
                        <a:rPr lang="cs-CZ" sz="1600" b="true" u="none" strike="noStrike" dirty="false">
                          <a:effectLst/>
                        </a:rPr>
                        <a:t>průběžné skupinové poradenství </a:t>
                      </a:r>
                      <a:endParaRPr lang="cs-CZ" sz="1600" b="true" i="false" u="none" strike="noStrike" dirty="false">
                        <a:solidFill>
                          <a:srgbClr val="000000"/>
                        </a:solidFill>
                        <a:effectLst/>
                        <a:latin typeface="Arial" panose="020B0604020202020204" pitchFamily="34" charset="0"/>
                      </a:endParaRPr>
                    </a:p>
                  </a:txBody>
                  <a:tcPr marL="5112" marR="5112" marT="5112" marB="0" anchor="b"/>
                </a:tc>
                <a:tc>
                  <a:txBody>
                    <a:bodyPr/>
                    <a:lstStyle/>
                    <a:p>
                      <a:pPr algn="l" fontAlgn="b"/>
                      <a:r>
                        <a:rPr lang="cs-CZ" sz="1600" u="none" strike="noStrike" dirty="false">
                          <a:effectLst/>
                        </a:rPr>
                        <a:t>skupinová</a:t>
                      </a:r>
                      <a:endParaRPr lang="cs-CZ" sz="1600" b="false" i="false" u="none" strike="noStrike" dirty="false">
                        <a:solidFill>
                          <a:srgbClr val="000000"/>
                        </a:solidFill>
                        <a:effectLst/>
                        <a:latin typeface="Arial" panose="020B0604020202020204" pitchFamily="34" charset="0"/>
                      </a:endParaRPr>
                    </a:p>
                  </a:txBody>
                  <a:tcPr marL="5112" marR="5112" marT="5112" marB="0" anchor="b"/>
                </a:tc>
                <a:tc>
                  <a:txBody>
                    <a:bodyPr/>
                    <a:lstStyle/>
                    <a:p>
                      <a:pPr algn="just" fontAlgn="ctr"/>
                      <a:r>
                        <a:rPr lang="cs-CZ" sz="1600" u="none" strike="noStrike" dirty="false">
                          <a:effectLst/>
                        </a:rPr>
                        <a:t>skupinová setkání stážistů s mentorem a případně také s psychologem, zástupcem poskytovatele /dodavatele zahraniční stáže, zaměřená na průběžné hodnocení probíhající stáže, na organizaci a zajištění soužití ve skupině a na praktická témata související s pobytem v zahraničí;</a:t>
                      </a:r>
                      <a:endParaRPr lang="cs-CZ" sz="1600" b="false" i="false" u="none" strike="noStrike" dirty="false">
                        <a:solidFill>
                          <a:srgbClr val="000000"/>
                        </a:solidFill>
                        <a:effectLst/>
                        <a:latin typeface="Arial" panose="020B0604020202020204" pitchFamily="34" charset="0"/>
                      </a:endParaRPr>
                    </a:p>
                  </a:txBody>
                  <a:tcPr marL="5112" marR="5112" marT="5112" marB="0" anchor="ctr"/>
                </a:tc>
                <a:extLst>
                  <a:ext uri="{0D108BD9-81ED-4DB2-BD59-A6C34878D82A}">
                    <a16:rowId xmlns:a16="http://schemas.microsoft.com/office/drawing/2014/main" val="4055185168"/>
                  </a:ext>
                </a:extLst>
              </a:tr>
            </a:tbl>
          </a:graphicData>
        </a:graphic>
      </p:graphicFrame>
    </p:spTree>
    <p:extLst>
      <p:ext uri="{BB962C8B-B14F-4D97-AF65-F5344CB8AC3E}">
        <p14:creationId xmlns:p14="http://schemas.microsoft.com/office/powerpoint/2010/main" val="2515937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CADE02-6A00-AC45-A40F-C8DC9A9E4FFF}"/>
              </a:ext>
            </a:extLst>
          </p:cNvPr>
          <p:cNvSpPr>
            <a:spLocks noGrp="true"/>
          </p:cNvSpPr>
          <p:nvPr>
            <p:ph type="title"/>
          </p:nvPr>
        </p:nvSpPr>
        <p:spPr/>
        <p:txBody>
          <a:bodyPr/>
          <a:lstStyle/>
          <a:p>
            <a:r>
              <a:rPr lang="cs-CZ" dirty="false"/>
              <a:t>Zahraniční stáž – Povinné akce II</a:t>
            </a:r>
          </a:p>
        </p:txBody>
      </p:sp>
      <p:sp>
        <p:nvSpPr>
          <p:cNvPr id="3" name="Zástupný obsah 2">
            <a:extLst>
              <a:ext uri="{FF2B5EF4-FFF2-40B4-BE49-F238E27FC236}">
                <a16:creationId xmlns:a16="http://schemas.microsoft.com/office/drawing/2014/main" id="{3034BB56-668B-BD87-2403-F6A6EA32D9C5}"/>
              </a:ext>
            </a:extLst>
          </p:cNvPr>
          <p:cNvSpPr>
            <a:spLocks noGrp="true"/>
          </p:cNvSpPr>
          <p:nvPr>
            <p:ph idx="1"/>
          </p:nvPr>
        </p:nvSpPr>
        <p:spPr>
          <a:xfrm>
            <a:off x="540000" y="1800000"/>
            <a:ext cx="8064000" cy="2537415"/>
          </a:xfrm>
        </p:spPr>
        <p:txBody>
          <a:bodyPr/>
          <a:lstStyle/>
          <a:p>
            <a:endParaRPr lang="cs-CZ" dirty="false"/>
          </a:p>
        </p:txBody>
      </p:sp>
      <p:sp>
        <p:nvSpPr>
          <p:cNvPr id="4" name="Zástupný symbol pro číslo snímku 3">
            <a:extLst>
              <a:ext uri="{FF2B5EF4-FFF2-40B4-BE49-F238E27FC236}">
                <a16:creationId xmlns:a16="http://schemas.microsoft.com/office/drawing/2014/main" id="{FEF9A866-D223-663C-050D-D28647D3B01E}"/>
              </a:ext>
            </a:extLst>
          </p:cNvPr>
          <p:cNvSpPr>
            <a:spLocks noGrp="true"/>
          </p:cNvSpPr>
          <p:nvPr>
            <p:ph type="sldNum" sz="quarter" idx="12"/>
          </p:nvPr>
        </p:nvSpPr>
        <p:spPr/>
        <p:txBody>
          <a:bodyPr/>
          <a:lstStyle/>
          <a:p>
            <a:fld id="{479BF083-4774-43B1-9AB0-5CC1AC5DD8EE}" type="slidenum">
              <a:rPr lang="cs-CZ" smtClean="false"/>
              <a:pPr/>
              <a:t>22</a:t>
            </a:fld>
            <a:endParaRPr lang="cs-CZ" dirty="false"/>
          </a:p>
        </p:txBody>
      </p:sp>
      <p:graphicFrame>
        <p:nvGraphicFramePr>
          <p:cNvPr id="5" name="Zástupný obsah 6">
            <a:extLst>
              <a:ext uri="{FF2B5EF4-FFF2-40B4-BE49-F238E27FC236}">
                <a16:creationId xmlns:a16="http://schemas.microsoft.com/office/drawing/2014/main" id="{9D4B4BB4-4575-34B2-B1B7-87256020CFDE}"/>
              </a:ext>
            </a:extLst>
          </p:cNvPr>
          <p:cNvGraphicFramePr>
            <a:graphicFrameLocks/>
          </p:cNvGraphicFramePr>
          <p:nvPr>
            <p:extLst>
              <p:ext uri="{D42A27DB-BD31-4B8C-83A1-F6EECF244321}">
                <p14:modId xmlns:p14="http://schemas.microsoft.com/office/powerpoint/2010/main" val="3834204714"/>
              </p:ext>
            </p:extLst>
          </p:nvPr>
        </p:nvGraphicFramePr>
        <p:xfrm>
          <a:off x="539552" y="1800225"/>
          <a:ext cx="7848872" cy="2537415"/>
        </p:xfrm>
        <a:graphic>
          <a:graphicData uri="http://schemas.openxmlformats.org/drawingml/2006/table">
            <a:tbl>
              <a:tblPr firstRow="true" bandRow="true">
                <a:tableStyleId>{5C22544A-7EE6-4342-B048-85BDC9FD1C3A}</a:tableStyleId>
              </a:tblPr>
              <a:tblGrid>
                <a:gridCol w="2088232">
                  <a:extLst>
                    <a:ext uri="{9D8B030D-6E8A-4147-A177-3AD203B41FA5}">
                      <a16:colId xmlns:a16="http://schemas.microsoft.com/office/drawing/2014/main" val="3126016748"/>
                    </a:ext>
                  </a:extLst>
                </a:gridCol>
                <a:gridCol w="1458581">
                  <a:extLst>
                    <a:ext uri="{9D8B030D-6E8A-4147-A177-3AD203B41FA5}">
                      <a16:colId xmlns:a16="http://schemas.microsoft.com/office/drawing/2014/main" val="609902865"/>
                    </a:ext>
                  </a:extLst>
                </a:gridCol>
                <a:gridCol w="4302059">
                  <a:extLst>
                    <a:ext uri="{9D8B030D-6E8A-4147-A177-3AD203B41FA5}">
                      <a16:colId xmlns:a16="http://schemas.microsoft.com/office/drawing/2014/main" val="4073868458"/>
                    </a:ext>
                  </a:extLst>
                </a:gridCol>
              </a:tblGrid>
              <a:tr h="332631">
                <a:tc>
                  <a:txBody>
                    <a:bodyPr/>
                    <a:lstStyle/>
                    <a:p>
                      <a:pPr algn="l" fontAlgn="b"/>
                      <a:r>
                        <a:rPr lang="cs-CZ" sz="1600" u="none" strike="noStrike" dirty="false">
                          <a:effectLst/>
                        </a:rPr>
                        <a:t>Název akce</a:t>
                      </a:r>
                      <a:endParaRPr lang="cs-CZ" sz="1600" b="true" i="false" u="none" strike="noStrike" dirty="false">
                        <a:solidFill>
                          <a:srgbClr val="000000"/>
                        </a:solidFill>
                        <a:effectLst/>
                        <a:latin typeface="Arial" panose="020B0604020202020204" pitchFamily="34" charset="0"/>
                      </a:endParaRPr>
                    </a:p>
                  </a:txBody>
                  <a:tcPr marL="5112" marR="5112" marT="5112" marB="0" anchor="b"/>
                </a:tc>
                <a:tc>
                  <a:txBody>
                    <a:bodyPr/>
                    <a:lstStyle/>
                    <a:p>
                      <a:pPr algn="l" fontAlgn="b"/>
                      <a:r>
                        <a:rPr lang="cs-CZ" sz="1600" u="none" strike="noStrike">
                          <a:effectLst/>
                        </a:rPr>
                        <a:t>Forma</a:t>
                      </a:r>
                      <a:endParaRPr lang="cs-CZ" sz="1600" b="true" i="false" u="none" strike="noStrike">
                        <a:solidFill>
                          <a:srgbClr val="000000"/>
                        </a:solidFill>
                        <a:effectLst/>
                        <a:latin typeface="Arial" panose="020B0604020202020204" pitchFamily="34" charset="0"/>
                      </a:endParaRPr>
                    </a:p>
                  </a:txBody>
                  <a:tcPr marL="5112" marR="5112" marT="5112" marB="0" anchor="b"/>
                </a:tc>
                <a:tc>
                  <a:txBody>
                    <a:bodyPr/>
                    <a:lstStyle/>
                    <a:p>
                      <a:pPr algn="l" fontAlgn="b"/>
                      <a:r>
                        <a:rPr lang="cs-CZ" sz="1600" u="none" strike="noStrike">
                          <a:effectLst/>
                        </a:rPr>
                        <a:t>Popis akce</a:t>
                      </a:r>
                      <a:endParaRPr lang="cs-CZ" sz="1600" b="true" i="false" u="none" strike="noStrike">
                        <a:solidFill>
                          <a:srgbClr val="000000"/>
                        </a:solidFill>
                        <a:effectLst/>
                        <a:latin typeface="Arial" panose="020B0604020202020204" pitchFamily="34" charset="0"/>
                      </a:endParaRPr>
                    </a:p>
                  </a:txBody>
                  <a:tcPr marL="5112" marR="5112" marT="5112" marB="0" anchor="b"/>
                </a:tc>
                <a:extLst>
                  <a:ext uri="{0D108BD9-81ED-4DB2-BD59-A6C34878D82A}">
                    <a16:rowId xmlns:a16="http://schemas.microsoft.com/office/drawing/2014/main" val="2979924244"/>
                  </a:ext>
                </a:extLst>
              </a:tr>
              <a:tr h="899701">
                <a:tc>
                  <a:txBody>
                    <a:bodyPr/>
                    <a:lstStyle/>
                    <a:p>
                      <a:pPr algn="l" fontAlgn="b"/>
                      <a:r>
                        <a:rPr lang="cs-CZ" sz="1600" b="true" u="none" strike="noStrike" dirty="false">
                          <a:effectLst/>
                        </a:rPr>
                        <a:t>průběžné individuální poradenství a podpora </a:t>
                      </a:r>
                      <a:endParaRPr lang="cs-CZ" sz="1600" b="true" i="false" u="none" strike="noStrike" dirty="false">
                        <a:solidFill>
                          <a:srgbClr val="000000"/>
                        </a:solidFill>
                        <a:effectLst/>
                        <a:latin typeface="Arial" panose="020B0604020202020204" pitchFamily="34" charset="0"/>
                      </a:endParaRPr>
                    </a:p>
                  </a:txBody>
                  <a:tcPr marL="5112" marR="5112" marT="5112" marB="0" anchor="b"/>
                </a:tc>
                <a:tc>
                  <a:txBody>
                    <a:bodyPr/>
                    <a:lstStyle/>
                    <a:p>
                      <a:pPr algn="l" fontAlgn="b"/>
                      <a:r>
                        <a:rPr lang="cs-CZ" sz="1600" u="none" strike="noStrike">
                          <a:effectLst/>
                        </a:rPr>
                        <a:t>individuální</a:t>
                      </a:r>
                      <a:endParaRPr lang="cs-CZ" sz="1600" b="false" i="false" u="none" strike="noStrike">
                        <a:solidFill>
                          <a:srgbClr val="000000"/>
                        </a:solidFill>
                        <a:effectLst/>
                        <a:latin typeface="Arial" panose="020B0604020202020204" pitchFamily="34" charset="0"/>
                      </a:endParaRPr>
                    </a:p>
                  </a:txBody>
                  <a:tcPr marL="5112" marR="5112" marT="5112" marB="0" anchor="b"/>
                </a:tc>
                <a:tc>
                  <a:txBody>
                    <a:bodyPr/>
                    <a:lstStyle/>
                    <a:p>
                      <a:pPr algn="l" fontAlgn="b"/>
                      <a:r>
                        <a:rPr lang="cs-CZ" sz="1600" u="none" strike="noStrike" dirty="false">
                          <a:effectLst/>
                        </a:rPr>
                        <a:t>na míru šité komplexní poradenství a koučink formou individuálních sezení s účastníky projektu, může zahrnovat finanční poradenství, orientaci na trh práce (příprava pro nalezení zaměstnání po návratu ze zahraniční stáže, pomoc s návratem do vzdělávání atp.);</a:t>
                      </a:r>
                      <a:endParaRPr lang="cs-CZ" sz="1600" b="false" i="false" u="none" strike="noStrike" dirty="false">
                        <a:solidFill>
                          <a:srgbClr val="000000"/>
                        </a:solidFill>
                        <a:effectLst/>
                        <a:latin typeface="Arial" panose="020B0604020202020204" pitchFamily="34" charset="0"/>
                      </a:endParaRPr>
                    </a:p>
                  </a:txBody>
                  <a:tcPr marL="5112" marR="5112" marT="5112" marB="0" anchor="b"/>
                </a:tc>
                <a:extLst>
                  <a:ext uri="{0D108BD9-81ED-4DB2-BD59-A6C34878D82A}">
                    <a16:rowId xmlns:a16="http://schemas.microsoft.com/office/drawing/2014/main" val="301898794"/>
                  </a:ext>
                </a:extLst>
              </a:tr>
              <a:tr h="368060">
                <a:tc>
                  <a:txBody>
                    <a:bodyPr/>
                    <a:lstStyle/>
                    <a:p>
                      <a:pPr algn="l" fontAlgn="b"/>
                      <a:r>
                        <a:rPr lang="cs-CZ" sz="1600" b="true" u="none" strike="noStrike" dirty="false">
                          <a:effectLst/>
                        </a:rPr>
                        <a:t>doprovodné motivační a integrační akce </a:t>
                      </a:r>
                      <a:endParaRPr lang="cs-CZ" sz="1600" b="true" i="false" u="none" strike="noStrike" dirty="false">
                        <a:solidFill>
                          <a:srgbClr val="000000"/>
                        </a:solidFill>
                        <a:effectLst/>
                        <a:latin typeface="Arial" panose="020B0604020202020204" pitchFamily="34" charset="0"/>
                      </a:endParaRPr>
                    </a:p>
                  </a:txBody>
                  <a:tcPr marL="5112" marR="5112" marT="5112" marB="0" anchor="b"/>
                </a:tc>
                <a:tc>
                  <a:txBody>
                    <a:bodyPr/>
                    <a:lstStyle/>
                    <a:p>
                      <a:pPr algn="l" fontAlgn="b"/>
                      <a:r>
                        <a:rPr lang="cs-CZ" sz="1600" u="none" strike="noStrike" dirty="false">
                          <a:effectLst/>
                        </a:rPr>
                        <a:t>skupinová</a:t>
                      </a:r>
                      <a:endParaRPr lang="cs-CZ" sz="1600" b="false" i="false" u="none" strike="noStrike" dirty="false">
                        <a:solidFill>
                          <a:srgbClr val="000000"/>
                        </a:solidFill>
                        <a:effectLst/>
                        <a:latin typeface="Arial" panose="020B0604020202020204" pitchFamily="34" charset="0"/>
                      </a:endParaRPr>
                    </a:p>
                  </a:txBody>
                  <a:tcPr marL="5112" marR="5112" marT="5112" marB="0" anchor="b"/>
                </a:tc>
                <a:tc>
                  <a:txBody>
                    <a:bodyPr/>
                    <a:lstStyle/>
                    <a:p>
                      <a:pPr algn="l" fontAlgn="b"/>
                      <a:r>
                        <a:rPr lang="cs-CZ" sz="1600" u="none" strike="noStrike" dirty="false">
                          <a:effectLst/>
                        </a:rPr>
                        <a:t>volnočasové akce zaměřené na stmelení kolektivu, rozvíjení schopnosti týmové spolupráce, poznávací výlety apod.</a:t>
                      </a:r>
                      <a:endParaRPr lang="cs-CZ" sz="1600" b="false" i="false" u="none" strike="noStrike" dirty="false">
                        <a:solidFill>
                          <a:srgbClr val="000000"/>
                        </a:solidFill>
                        <a:effectLst/>
                        <a:latin typeface="Arial" panose="020B0604020202020204" pitchFamily="34" charset="0"/>
                      </a:endParaRPr>
                    </a:p>
                  </a:txBody>
                  <a:tcPr marL="5112" marR="5112" marT="5112" marB="0" anchor="b"/>
                </a:tc>
                <a:extLst>
                  <a:ext uri="{0D108BD9-81ED-4DB2-BD59-A6C34878D82A}">
                    <a16:rowId xmlns:a16="http://schemas.microsoft.com/office/drawing/2014/main" val="959004181"/>
                  </a:ext>
                </a:extLst>
              </a:tr>
            </a:tbl>
          </a:graphicData>
        </a:graphic>
      </p:graphicFrame>
    </p:spTree>
    <p:extLst>
      <p:ext uri="{BB962C8B-B14F-4D97-AF65-F5344CB8AC3E}">
        <p14:creationId xmlns:p14="http://schemas.microsoft.com/office/powerpoint/2010/main" val="3172347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7" name="Nadpis 1"/>
          <p:cNvSpPr txBox="true">
            <a:spLocks/>
          </p:cNvSpPr>
          <p:nvPr/>
        </p:nvSpPr>
        <p:spPr>
          <a:xfrm>
            <a:off x="360000" y="0"/>
            <a:ext cx="8424000" cy="1080000"/>
          </a:xfrm>
          <a:prstGeom prst="rect">
            <a:avLst/>
          </a:prstGeom>
        </p:spPr>
        <p:txBody>
          <a:bodyPr vert="horz" lIns="36000" tIns="0" rIns="36000" bIns="0" rtlCol="false" anchor="ctr" anchorCtr="false">
            <a:normAutofit/>
          </a:bodyPr>
          <a:lst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a:lstStyle>
          <a:p>
            <a:pPr marL="0" marR="0" lvl="0" indent="0" fontAlgn="auto">
              <a:spcAft>
                <a:spcPts val="600"/>
              </a:spcAft>
              <a:buClrTx/>
              <a:buSzTx/>
              <a:tabLst/>
              <a:defRPr/>
            </a:pPr>
            <a:r>
              <a:rPr kumimoji="false" lang="cs-CZ" b="true" i="false" u="none" strike="noStrike" kern="0" cap="all" spc="0" normalizeH="false" baseline="0" noProof="false" dirty="false">
                <a:ln>
                  <a:noFill/>
                </a:ln>
                <a:effectLst/>
                <a:uLnTx/>
                <a:uFillTx/>
                <a:latin typeface="+mj-lt"/>
                <a:ea typeface="+mj-ea"/>
                <a:cs typeface="+mj-cs"/>
              </a:rPr>
              <a:t>Následná fáze – Povinné akce</a:t>
            </a:r>
          </a:p>
        </p:txBody>
      </p:sp>
      <p:sp>
        <p:nvSpPr>
          <p:cNvPr id="4" name="Zástupný symbol pro číslo snímku 3"/>
          <p:cNvSpPr>
            <a:spLocks noGrp="true"/>
          </p:cNvSpPr>
          <p:nvPr>
            <p:ph type="sldNum" sz="quarter" idx="12"/>
          </p:nvPr>
        </p:nvSpPr>
        <p:spPr>
          <a:xfrm>
            <a:off x="8640000" y="6516000"/>
            <a:ext cx="468000" cy="180000"/>
          </a:xfrm>
        </p:spPr>
        <p:txBody>
          <a:bodyPr vert="horz" lIns="0" tIns="0" rIns="0" bIns="0" rtlCol="false" anchor="ctr">
            <a:normAutofit/>
          </a:bodyPr>
          <a:lstStyle/>
          <a:p>
            <a:pPr marR="0" lvl="0" indent="0" fontAlgn="auto">
              <a:spcBef>
                <a:spcPts val="0"/>
              </a:spcBef>
              <a:spcAft>
                <a:spcPts val="600"/>
              </a:spcAft>
              <a:buClrTx/>
              <a:buSzTx/>
              <a:buFontTx/>
              <a:buNone/>
              <a:tabLst/>
              <a:defRPr/>
            </a:pPr>
            <a:fld id="{479BF083-4774-43B1-9AB0-5CC1AC5DD8EE}" type="slidenum">
              <a:rPr kumimoji="false" lang="cs-CZ" i="false" u="none" strike="noStrike" cap="none" spc="0" normalizeH="false" baseline="0" noProof="false" smtClean="false">
                <a:ln>
                  <a:noFill/>
                </a:ln>
                <a:effectLst/>
                <a:uLnTx/>
                <a:uFillTx/>
              </a:rPr>
              <a:pPr marR="0" lvl="0" indent="0" fontAlgn="auto">
                <a:spcBef>
                  <a:spcPts val="0"/>
                </a:spcBef>
                <a:spcAft>
                  <a:spcPts val="600"/>
                </a:spcAft>
                <a:buClrTx/>
                <a:buSzTx/>
                <a:buFontTx/>
                <a:buNone/>
                <a:tabLst/>
                <a:defRPr/>
              </a:pPr>
              <a:t>23</a:t>
            </a:fld>
            <a:endParaRPr kumimoji="false" lang="cs-CZ" i="false" u="none" strike="noStrike" cap="none" spc="0" normalizeH="false" baseline="0" noProof="false">
              <a:ln>
                <a:noFill/>
              </a:ln>
              <a:effectLst/>
              <a:uLnTx/>
              <a:uFillTx/>
            </a:endParaRPr>
          </a:p>
        </p:txBody>
      </p:sp>
      <p:sp>
        <p:nvSpPr>
          <p:cNvPr id="8" name="Zástupný symbol pro číslo snímku 3"/>
          <p:cNvSpPr txBox="true">
            <a:spLocks/>
          </p:cNvSpPr>
          <p:nvPr/>
        </p:nvSpPr>
        <p:spPr>
          <a:xfrm>
            <a:off x="540000" y="1836000"/>
            <a:ext cx="8064000" cy="432000"/>
          </a:xfrm>
          <a:prstGeom prst="rect">
            <a:avLst/>
          </a:prstGeom>
        </p:spPr>
        <p:txBody>
          <a:bodyPr vert="horz" lIns="0" tIns="0" rIns="0" bIns="0" rtlCol="false">
            <a:normAutofit/>
          </a:bodyPr>
          <a:lstStyle>
            <a:defPPr>
              <a:defRPr lang="cs-CZ"/>
            </a:defPPr>
            <a:lvl1pPr marL="0" algn="ctr" defTabSz="914400" rtl="false" eaLnBrk="true" latinLnBrk="false" hangingPunct="true">
              <a:defRPr sz="1050" b="true"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a:lstStyle>
          <a:p>
            <a:pPr marR="0" algn="l" fontAlgn="auto">
              <a:lnSpc>
                <a:spcPts val="1600"/>
              </a:lnSpc>
              <a:spcAft>
                <a:spcPts val="600"/>
              </a:spcAft>
              <a:buClr>
                <a:schemeClr val="accent2"/>
              </a:buClr>
              <a:buSzPct val="100000"/>
              <a:tabLst/>
              <a:defRPr/>
            </a:pPr>
            <a:fld id="{479BF083-4774-43B1-9AB0-5CC1AC5DD8EE}" type="slidenum">
              <a:rPr kumimoji="false" lang="cs-CZ" sz="1400" b="false" i="false" u="none" strike="noStrike" kern="1200" cap="none" spc="0" normalizeH="false" baseline="0" noProof="false">
                <a:ln>
                  <a:noFill/>
                </a:ln>
                <a:solidFill>
                  <a:schemeClr val="accent1"/>
                </a:solidFill>
                <a:effectLst/>
                <a:uLnTx/>
                <a:uFillTx/>
                <a:latin typeface="+mn-lt"/>
                <a:ea typeface="+mn-ea"/>
                <a:cs typeface="+mn-cs"/>
              </a:rPr>
              <a:pPr marR="0" algn="l" fontAlgn="auto">
                <a:lnSpc>
                  <a:spcPts val="1600"/>
                </a:lnSpc>
                <a:spcAft>
                  <a:spcPts val="600"/>
                </a:spcAft>
                <a:buClr>
                  <a:schemeClr val="accent2"/>
                </a:buClr>
                <a:buSzPct val="100000"/>
                <a:tabLst/>
                <a:defRPr/>
              </a:pPr>
              <a:t>23</a:t>
            </a:fld>
            <a:endParaRPr kumimoji="false" lang="cs-CZ" sz="1400" b="false" i="false" u="none" strike="noStrike" kern="1200" cap="none" spc="0" normalizeH="false" baseline="0" noProof="false">
              <a:ln>
                <a:noFill/>
              </a:ln>
              <a:solidFill>
                <a:schemeClr val="accent1"/>
              </a:solidFill>
              <a:effectLst/>
              <a:uLnTx/>
              <a:uFillTx/>
              <a:latin typeface="+mn-lt"/>
              <a:ea typeface="+mn-ea"/>
              <a:cs typeface="+mn-cs"/>
            </a:endParaRPr>
          </a:p>
        </p:txBody>
      </p:sp>
      <p:graphicFrame>
        <p:nvGraphicFramePr>
          <p:cNvPr id="2" name="Tabulka 1">
            <a:extLst>
              <a:ext uri="{FF2B5EF4-FFF2-40B4-BE49-F238E27FC236}">
                <a16:creationId xmlns:a16="http://schemas.microsoft.com/office/drawing/2014/main" id="{964AF981-B907-F1E5-A667-9884CAE80B79}"/>
              </a:ext>
            </a:extLst>
          </p:cNvPr>
          <p:cNvGraphicFramePr>
            <a:graphicFrameLocks noGrp="true"/>
          </p:cNvGraphicFramePr>
          <p:nvPr>
            <p:extLst>
              <p:ext uri="{D42A27DB-BD31-4B8C-83A1-F6EECF244321}">
                <p14:modId xmlns:p14="http://schemas.microsoft.com/office/powerpoint/2010/main" val="3694267183"/>
              </p:ext>
            </p:extLst>
          </p:nvPr>
        </p:nvGraphicFramePr>
        <p:xfrm>
          <a:off x="540000" y="1950513"/>
          <a:ext cx="7920432" cy="4136279"/>
        </p:xfrm>
        <a:graphic>
          <a:graphicData uri="http://schemas.openxmlformats.org/drawingml/2006/table">
            <a:tbl>
              <a:tblPr firstRow="true" bandRow="true">
                <a:tableStyleId>{5C22544A-7EE6-4342-B048-85BDC9FD1C3A}</a:tableStyleId>
              </a:tblPr>
              <a:tblGrid>
                <a:gridCol w="2076624">
                  <a:extLst>
                    <a:ext uri="{9D8B030D-6E8A-4147-A177-3AD203B41FA5}">
                      <a16:colId xmlns:a16="http://schemas.microsoft.com/office/drawing/2014/main" val="4243558724"/>
                    </a:ext>
                  </a:extLst>
                </a:gridCol>
                <a:gridCol w="1332430">
                  <a:extLst>
                    <a:ext uri="{9D8B030D-6E8A-4147-A177-3AD203B41FA5}">
                      <a16:colId xmlns:a16="http://schemas.microsoft.com/office/drawing/2014/main" val="377062802"/>
                    </a:ext>
                  </a:extLst>
                </a:gridCol>
                <a:gridCol w="4511378">
                  <a:extLst>
                    <a:ext uri="{9D8B030D-6E8A-4147-A177-3AD203B41FA5}">
                      <a16:colId xmlns:a16="http://schemas.microsoft.com/office/drawing/2014/main" val="551813274"/>
                    </a:ext>
                  </a:extLst>
                </a:gridCol>
              </a:tblGrid>
              <a:tr h="464552">
                <a:tc>
                  <a:txBody>
                    <a:bodyPr/>
                    <a:lstStyle/>
                    <a:p>
                      <a:pPr algn="l" fontAlgn="b"/>
                      <a:r>
                        <a:rPr lang="cs-CZ" sz="1600" u="none" strike="noStrike">
                          <a:effectLst/>
                        </a:rPr>
                        <a:t>Název akce</a:t>
                      </a:r>
                      <a:endParaRPr lang="cs-CZ" sz="1600" b="true" i="false" u="none" strike="noStrike">
                        <a:solidFill>
                          <a:srgbClr val="000000"/>
                        </a:solidFill>
                        <a:effectLst/>
                        <a:latin typeface="Arial" panose="020B0604020202020204" pitchFamily="34" charset="0"/>
                      </a:endParaRPr>
                    </a:p>
                  </a:txBody>
                  <a:tcPr marL="4709" marR="4709" marT="4709" marB="0" anchor="b"/>
                </a:tc>
                <a:tc>
                  <a:txBody>
                    <a:bodyPr/>
                    <a:lstStyle/>
                    <a:p>
                      <a:pPr algn="l" fontAlgn="b"/>
                      <a:r>
                        <a:rPr lang="cs-CZ" sz="1600" u="none" strike="noStrike" dirty="false">
                          <a:effectLst/>
                        </a:rPr>
                        <a:t>Forma</a:t>
                      </a:r>
                      <a:endParaRPr lang="cs-CZ" sz="1600" b="true" i="false" u="none" strike="noStrike" dirty="false">
                        <a:solidFill>
                          <a:srgbClr val="000000"/>
                        </a:solidFill>
                        <a:effectLst/>
                        <a:latin typeface="Arial" panose="020B0604020202020204" pitchFamily="34" charset="0"/>
                      </a:endParaRPr>
                    </a:p>
                  </a:txBody>
                  <a:tcPr marL="4709" marR="4709" marT="4709" marB="0" anchor="b"/>
                </a:tc>
                <a:tc>
                  <a:txBody>
                    <a:bodyPr/>
                    <a:lstStyle/>
                    <a:p>
                      <a:pPr algn="l" fontAlgn="b"/>
                      <a:r>
                        <a:rPr lang="cs-CZ" sz="1600" u="none" strike="noStrike">
                          <a:effectLst/>
                        </a:rPr>
                        <a:t>Popis akce</a:t>
                      </a:r>
                      <a:endParaRPr lang="cs-CZ" sz="1600" b="true" i="false" u="none" strike="noStrike">
                        <a:solidFill>
                          <a:srgbClr val="000000"/>
                        </a:solidFill>
                        <a:effectLst/>
                        <a:latin typeface="Arial" panose="020B0604020202020204" pitchFamily="34" charset="0"/>
                      </a:endParaRPr>
                    </a:p>
                  </a:txBody>
                  <a:tcPr marL="4709" marR="4709" marT="4709" marB="0" anchor="b"/>
                </a:tc>
                <a:extLst>
                  <a:ext uri="{0D108BD9-81ED-4DB2-BD59-A6C34878D82A}">
                    <a16:rowId xmlns:a16="http://schemas.microsoft.com/office/drawing/2014/main" val="237997253"/>
                  </a:ext>
                </a:extLst>
              </a:tr>
              <a:tr h="1143871">
                <a:tc>
                  <a:txBody>
                    <a:bodyPr/>
                    <a:lstStyle/>
                    <a:p>
                      <a:pPr algn="l" fontAlgn="b"/>
                      <a:r>
                        <a:rPr lang="cs-CZ" sz="1600" b="true" u="none" strike="noStrike" dirty="false">
                          <a:effectLst/>
                        </a:rPr>
                        <a:t>individuální poradenství a koučink</a:t>
                      </a:r>
                      <a:endParaRPr lang="cs-CZ" sz="1600" b="true" i="false" u="none" strike="noStrike" dirty="false">
                        <a:solidFill>
                          <a:srgbClr val="000000"/>
                        </a:solidFill>
                        <a:effectLst/>
                        <a:latin typeface="Arial" panose="020B0604020202020204" pitchFamily="34" charset="0"/>
                      </a:endParaRPr>
                    </a:p>
                  </a:txBody>
                  <a:tcPr marL="4709" marR="4709" marT="4709" marB="0" anchor="b"/>
                </a:tc>
                <a:tc>
                  <a:txBody>
                    <a:bodyPr/>
                    <a:lstStyle/>
                    <a:p>
                      <a:pPr algn="l" fontAlgn="b"/>
                      <a:r>
                        <a:rPr lang="cs-CZ" sz="1600" u="none" strike="noStrike">
                          <a:effectLst/>
                        </a:rPr>
                        <a:t>individuální</a:t>
                      </a:r>
                      <a:endParaRPr lang="cs-CZ" sz="1600" b="false" i="false" u="none" strike="noStrike">
                        <a:solidFill>
                          <a:srgbClr val="000000"/>
                        </a:solidFill>
                        <a:effectLst/>
                        <a:latin typeface="Arial" panose="020B0604020202020204" pitchFamily="34" charset="0"/>
                      </a:endParaRPr>
                    </a:p>
                  </a:txBody>
                  <a:tcPr marL="4709" marR="4709" marT="4709" marB="0" anchor="b"/>
                </a:tc>
                <a:tc>
                  <a:txBody>
                    <a:bodyPr/>
                    <a:lstStyle/>
                    <a:p>
                      <a:pPr algn="just" fontAlgn="ctr"/>
                      <a:r>
                        <a:rPr lang="cs-CZ" sz="1600" u="none" strike="noStrike" dirty="false">
                          <a:effectLst/>
                        </a:rPr>
                        <a:t>individuální podpora při dalším směrování účastníků projektu, průběžné vyhodnocení plnění individuálního vzdělávacího a rozvojového plánu a stanovení individuálních cílů každého účastníka; navazující podpora při oddlužení a řešení exekucí;</a:t>
                      </a:r>
                      <a:endParaRPr lang="cs-CZ" sz="1600" b="false" i="false" u="none" strike="noStrike" dirty="fals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1741437732"/>
                  </a:ext>
                </a:extLst>
              </a:tr>
              <a:tr h="829185">
                <a:tc>
                  <a:txBody>
                    <a:bodyPr/>
                    <a:lstStyle/>
                    <a:p>
                      <a:pPr algn="l" fontAlgn="b"/>
                      <a:r>
                        <a:rPr lang="cs-CZ" sz="1600" b="true" u="none" strike="noStrike" dirty="false">
                          <a:effectLst/>
                        </a:rPr>
                        <a:t>podpora účastníků při hledání zaměstnání nebo návratu do vzdělávání</a:t>
                      </a:r>
                      <a:endParaRPr lang="cs-CZ" sz="1600" b="true" i="false" u="none" strike="noStrike" dirty="false">
                        <a:solidFill>
                          <a:srgbClr val="000000"/>
                        </a:solidFill>
                        <a:effectLst/>
                        <a:latin typeface="Arial" panose="020B0604020202020204" pitchFamily="34" charset="0"/>
                      </a:endParaRPr>
                    </a:p>
                  </a:txBody>
                  <a:tcPr marL="4709" marR="4709" marT="4709" marB="0" anchor="b"/>
                </a:tc>
                <a:tc>
                  <a:txBody>
                    <a:bodyPr/>
                    <a:lstStyle/>
                    <a:p>
                      <a:pPr algn="l" fontAlgn="b"/>
                      <a:r>
                        <a:rPr lang="cs-CZ" sz="1600" u="none" strike="noStrike" dirty="false">
                          <a:effectLst/>
                        </a:rPr>
                        <a:t>individuální</a:t>
                      </a:r>
                      <a:endParaRPr lang="cs-CZ" sz="1600" b="false" i="false" u="none" strike="noStrike" dirty="false">
                        <a:solidFill>
                          <a:srgbClr val="000000"/>
                        </a:solidFill>
                        <a:effectLst/>
                        <a:latin typeface="Arial" panose="020B0604020202020204" pitchFamily="34" charset="0"/>
                      </a:endParaRPr>
                    </a:p>
                  </a:txBody>
                  <a:tcPr marL="4709" marR="4709" marT="4709" marB="0" anchor="b"/>
                </a:tc>
                <a:tc>
                  <a:txBody>
                    <a:bodyPr/>
                    <a:lstStyle/>
                    <a:p>
                      <a:pPr algn="just" fontAlgn="ctr"/>
                      <a:r>
                        <a:rPr lang="cs-CZ" sz="1600" u="none" strike="noStrike" dirty="false">
                          <a:effectLst/>
                        </a:rPr>
                        <a:t>individuální akce zaměřené na kariérní poradenství, přípravu pro výběrová řízení atp., akce musí vycházet z jednotlivých individuálních vzdělávacích a rozvojových plánů účastníků;</a:t>
                      </a:r>
                      <a:endParaRPr lang="cs-CZ" sz="1600" b="false" i="false" u="none" strike="noStrike" dirty="fals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3770736569"/>
                  </a:ext>
                </a:extLst>
              </a:tr>
              <a:tr h="514500">
                <a:tc>
                  <a:txBody>
                    <a:bodyPr/>
                    <a:lstStyle/>
                    <a:p>
                      <a:pPr algn="l" fontAlgn="b"/>
                      <a:r>
                        <a:rPr lang="cs-CZ" sz="1600" b="true" u="none" strike="noStrike" dirty="false">
                          <a:effectLst/>
                        </a:rPr>
                        <a:t>závěrečné vyhodnocení </a:t>
                      </a:r>
                      <a:endParaRPr lang="cs-CZ" sz="1600" b="true" i="false" u="none" strike="noStrike" dirty="false">
                        <a:solidFill>
                          <a:srgbClr val="000000"/>
                        </a:solidFill>
                        <a:effectLst/>
                        <a:latin typeface="Arial" panose="020B0604020202020204" pitchFamily="34" charset="0"/>
                      </a:endParaRPr>
                    </a:p>
                  </a:txBody>
                  <a:tcPr marL="4709" marR="4709" marT="4709" marB="0" anchor="b"/>
                </a:tc>
                <a:tc>
                  <a:txBody>
                    <a:bodyPr/>
                    <a:lstStyle/>
                    <a:p>
                      <a:pPr algn="l" fontAlgn="b"/>
                      <a:r>
                        <a:rPr lang="cs-CZ" sz="1600" u="none" strike="noStrike" dirty="false">
                          <a:effectLst/>
                        </a:rPr>
                        <a:t>individuální</a:t>
                      </a:r>
                      <a:endParaRPr lang="cs-CZ" sz="1600" b="false" i="false" u="none" strike="noStrike" dirty="false">
                        <a:solidFill>
                          <a:srgbClr val="000000"/>
                        </a:solidFill>
                        <a:effectLst/>
                        <a:latin typeface="Arial" panose="020B0604020202020204" pitchFamily="34" charset="0"/>
                      </a:endParaRPr>
                    </a:p>
                  </a:txBody>
                  <a:tcPr marL="4709" marR="4709" marT="4709" marB="0" anchor="b"/>
                </a:tc>
                <a:tc>
                  <a:txBody>
                    <a:bodyPr/>
                    <a:lstStyle/>
                    <a:p>
                      <a:pPr algn="l" fontAlgn="b"/>
                      <a:r>
                        <a:rPr lang="cs-CZ" sz="1600" u="none" strike="noStrike" dirty="false">
                          <a:effectLst/>
                        </a:rPr>
                        <a:t>individuální pohovor s účastníkem projektu zaměřený na vyhodnocení individuálního vzdělávacího a rozvojového plánu a posouzení dopadu aktivit projektu na kompetence účastníka.</a:t>
                      </a:r>
                      <a:endParaRPr lang="cs-CZ" sz="1600" b="false" i="false" u="none" strike="noStrike" dirty="false">
                        <a:solidFill>
                          <a:srgbClr val="000000"/>
                        </a:solidFill>
                        <a:effectLst/>
                        <a:latin typeface="Arial" panose="020B0604020202020204" pitchFamily="34" charset="0"/>
                      </a:endParaRPr>
                    </a:p>
                  </a:txBody>
                  <a:tcPr marL="4709" marR="4709" marT="4709" marB="0" anchor="b"/>
                </a:tc>
                <a:extLst>
                  <a:ext uri="{0D108BD9-81ED-4DB2-BD59-A6C34878D82A}">
                    <a16:rowId xmlns:a16="http://schemas.microsoft.com/office/drawing/2014/main" val="1015884884"/>
                  </a:ext>
                </a:extLst>
              </a:tr>
            </a:tbl>
          </a:graphicData>
        </a:graphic>
      </p:graphicFrame>
    </p:spTree>
    <p:extLst>
      <p:ext uri="{BB962C8B-B14F-4D97-AF65-F5344CB8AC3E}">
        <p14:creationId xmlns:p14="http://schemas.microsoft.com/office/powerpoint/2010/main" val="4050229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5F2755-822C-D1E3-EBA3-C1A944D7F967}"/>
              </a:ext>
            </a:extLst>
          </p:cNvPr>
          <p:cNvSpPr>
            <a:spLocks noGrp="true"/>
          </p:cNvSpPr>
          <p:nvPr>
            <p:ph type="title"/>
          </p:nvPr>
        </p:nvSpPr>
        <p:spPr/>
        <p:txBody>
          <a:bodyPr/>
          <a:lstStyle/>
          <a:p>
            <a:r>
              <a:rPr lang="cs-CZ" dirty="false"/>
              <a:t>Součinnost při Evaluaci</a:t>
            </a:r>
          </a:p>
        </p:txBody>
      </p:sp>
      <p:sp>
        <p:nvSpPr>
          <p:cNvPr id="3" name="Zástupný obsah 2">
            <a:extLst>
              <a:ext uri="{FF2B5EF4-FFF2-40B4-BE49-F238E27FC236}">
                <a16:creationId xmlns:a16="http://schemas.microsoft.com/office/drawing/2014/main" id="{3DB5A184-944E-1AD2-C7CA-76C341ECD8E3}"/>
              </a:ext>
            </a:extLst>
          </p:cNvPr>
          <p:cNvSpPr>
            <a:spLocks noGrp="true"/>
          </p:cNvSpPr>
          <p:nvPr>
            <p:ph idx="1"/>
          </p:nvPr>
        </p:nvSpPr>
        <p:spPr>
          <a:xfrm>
            <a:off x="540000" y="1484784"/>
            <a:ext cx="8064000" cy="4320000"/>
          </a:xfrm>
        </p:spPr>
        <p:txBody>
          <a:bodyPr/>
          <a:lstStyle/>
          <a:p>
            <a:r>
              <a:rPr lang="cs-CZ" b="true" dirty="false"/>
              <a:t>Požadavky na evaluaci shrnuje příloha 3 výzvy:</a:t>
            </a:r>
          </a:p>
          <a:p>
            <a:pPr marL="871200" lvl="1" indent="-457200">
              <a:buFont typeface="+mj-lt"/>
              <a:buAutoNum type="arabicParenR"/>
            </a:pPr>
            <a:r>
              <a:rPr lang="cs-CZ" dirty="false">
                <a:effectLst/>
                <a:ea typeface="Calibri" panose="020F0502020204030204" pitchFamily="34" charset="0"/>
                <a:cs typeface="Times New Roman" panose="02020603050405020304" pitchFamily="18" charset="0"/>
              </a:rPr>
              <a:t>Všichni příjemci budou zapojeni do </a:t>
            </a:r>
            <a:r>
              <a:rPr lang="cs-CZ" b="true" dirty="false">
                <a:effectLst/>
                <a:ea typeface="Calibri" panose="020F0502020204030204" pitchFamily="34" charset="0"/>
                <a:cs typeface="Times New Roman" panose="02020603050405020304" pitchFamily="18" charset="0"/>
              </a:rPr>
              <a:t>sběru dat </a:t>
            </a:r>
            <a:r>
              <a:rPr lang="cs-CZ" dirty="false">
                <a:effectLst/>
                <a:ea typeface="Calibri" panose="020F0502020204030204" pitchFamily="34" charset="0"/>
                <a:cs typeface="Times New Roman" panose="02020603050405020304" pitchFamily="18" charset="0"/>
              </a:rPr>
              <a:t>mapující pokrok cílové skupiny (dotazníková šetření).</a:t>
            </a:r>
          </a:p>
          <a:p>
            <a:pPr marL="871200" lvl="1" indent="-457200">
              <a:buFont typeface="+mj-lt"/>
              <a:buAutoNum type="arabicParenR"/>
            </a:pPr>
            <a:endParaRPr lang="cs-CZ" dirty="false">
              <a:effectLst/>
              <a:ea typeface="Calibri" panose="020F0502020204030204" pitchFamily="34" charset="0"/>
              <a:cs typeface="Times New Roman" panose="02020603050405020304" pitchFamily="18" charset="0"/>
            </a:endParaRPr>
          </a:p>
          <a:p>
            <a:pPr marL="871200" lvl="1" indent="-457200">
              <a:buFont typeface="+mj-lt"/>
              <a:buAutoNum type="arabicParenR"/>
            </a:pPr>
            <a:r>
              <a:rPr lang="cs-CZ" dirty="false">
                <a:effectLst/>
                <a:ea typeface="Calibri" panose="020F0502020204030204" pitchFamily="34" charset="0"/>
                <a:cs typeface="Times New Roman" panose="02020603050405020304" pitchFamily="18" charset="0"/>
              </a:rPr>
              <a:t>Vybraní příjemci budou vyzváni k </a:t>
            </a:r>
            <a:r>
              <a:rPr lang="cs-CZ" b="true" dirty="false">
                <a:effectLst/>
                <a:ea typeface="Calibri" panose="020F0502020204030204" pitchFamily="34" charset="0"/>
                <a:cs typeface="Times New Roman" panose="02020603050405020304" pitchFamily="18" charset="0"/>
              </a:rPr>
              <a:t>účasti na </a:t>
            </a:r>
            <a:r>
              <a:rPr lang="cs-CZ" b="true" dirty="false" err="true">
                <a:effectLst/>
                <a:ea typeface="Calibri" panose="020F0502020204030204" pitchFamily="34" charset="0"/>
                <a:cs typeface="Times New Roman" panose="02020603050405020304" pitchFamily="18" charset="0"/>
              </a:rPr>
              <a:t>fokusní</a:t>
            </a:r>
            <a:r>
              <a:rPr lang="cs-CZ" b="true" dirty="false">
                <a:effectLst/>
                <a:ea typeface="Calibri" panose="020F0502020204030204" pitchFamily="34" charset="0"/>
                <a:cs typeface="Times New Roman" panose="02020603050405020304" pitchFamily="18" charset="0"/>
              </a:rPr>
              <a:t> skupině/hloubkových polostrukturovaných rozhovorech</a:t>
            </a:r>
            <a:r>
              <a:rPr lang="cs-CZ" dirty="false">
                <a:effectLst/>
                <a:ea typeface="Calibri" panose="020F0502020204030204" pitchFamily="34" charset="0"/>
                <a:cs typeface="Times New Roman" panose="02020603050405020304" pitchFamily="18" charset="0"/>
              </a:rPr>
              <a:t>.</a:t>
            </a:r>
          </a:p>
          <a:p>
            <a:pPr marL="871200" lvl="1" indent="-457200">
              <a:buFont typeface="+mj-lt"/>
              <a:buAutoNum type="arabicParenR"/>
            </a:pPr>
            <a:endParaRPr lang="cs-CZ" dirty="false">
              <a:effectLst/>
              <a:ea typeface="Calibri" panose="020F0502020204030204" pitchFamily="34" charset="0"/>
              <a:cs typeface="Times New Roman" panose="02020603050405020304" pitchFamily="18" charset="0"/>
            </a:endParaRPr>
          </a:p>
          <a:p>
            <a:pPr marL="871200" lvl="1" indent="-457200">
              <a:buFont typeface="+mj-lt"/>
              <a:buAutoNum type="arabicParenR"/>
            </a:pPr>
            <a:r>
              <a:rPr lang="cs-CZ" dirty="false">
                <a:effectLst/>
                <a:ea typeface="Calibri" panose="020F0502020204030204" pitchFamily="34" charset="0"/>
                <a:cs typeface="Times New Roman" panose="02020603050405020304" pitchFamily="18" charset="0"/>
              </a:rPr>
              <a:t>Příjemci jsou v případě oslovení ze strany Řídícího orgánu povinni </a:t>
            </a:r>
            <a:r>
              <a:rPr lang="cs-CZ" b="true" dirty="false">
                <a:effectLst/>
                <a:ea typeface="Calibri" panose="020F0502020204030204" pitchFamily="34" charset="0"/>
                <a:cs typeface="Times New Roman" panose="02020603050405020304" pitchFamily="18" charset="0"/>
              </a:rPr>
              <a:t>zajistit účast cílové skupiny na </a:t>
            </a:r>
            <a:r>
              <a:rPr lang="cs-CZ" b="true" dirty="false" err="true">
                <a:effectLst/>
                <a:ea typeface="Calibri" panose="020F0502020204030204" pitchFamily="34" charset="0"/>
                <a:cs typeface="Times New Roman" panose="02020603050405020304" pitchFamily="18" charset="0"/>
              </a:rPr>
              <a:t>fokusní</a:t>
            </a:r>
            <a:r>
              <a:rPr lang="cs-CZ" b="true" dirty="false">
                <a:effectLst/>
                <a:ea typeface="Calibri" panose="020F0502020204030204" pitchFamily="34" charset="0"/>
                <a:cs typeface="Times New Roman" panose="02020603050405020304" pitchFamily="18" charset="0"/>
              </a:rPr>
              <a:t> skupině/hloubkových polostrukturovaných rozhovorech</a:t>
            </a:r>
            <a:r>
              <a:rPr lang="cs-CZ" dirty="false">
                <a:effectLst/>
                <a:ea typeface="Calibri" panose="020F0502020204030204" pitchFamily="34" charset="0"/>
                <a:cs typeface="Times New Roman" panose="02020603050405020304" pitchFamily="18" charset="0"/>
              </a:rPr>
              <a:t>, nebo zprostředkovat vyhlašovateli výzvy kontakt na vybrané účastníky projektu.</a:t>
            </a:r>
          </a:p>
          <a:p>
            <a:pPr marL="0" indent="0" algn="just">
              <a:buNone/>
            </a:pPr>
            <a:endParaRPr lang="cs-CZ" dirty="false"/>
          </a:p>
        </p:txBody>
      </p:sp>
      <p:sp>
        <p:nvSpPr>
          <p:cNvPr id="4" name="Zástupný symbol pro číslo snímku 3">
            <a:extLst>
              <a:ext uri="{FF2B5EF4-FFF2-40B4-BE49-F238E27FC236}">
                <a16:creationId xmlns:a16="http://schemas.microsoft.com/office/drawing/2014/main" id="{4A890555-5AB3-04F8-A0AC-416B36F96543}"/>
              </a:ext>
            </a:extLst>
          </p:cNvPr>
          <p:cNvSpPr>
            <a:spLocks noGrp="true"/>
          </p:cNvSpPr>
          <p:nvPr>
            <p:ph type="sldNum" sz="quarter" idx="12"/>
          </p:nvPr>
        </p:nvSpPr>
        <p:spPr/>
        <p:txBody>
          <a:bodyPr/>
          <a:lstStyle/>
          <a:p>
            <a:fld id="{479BF083-4774-43B1-9AB0-5CC1AC5DD8EE}" type="slidenum">
              <a:rPr lang="cs-CZ" smtClean="false"/>
              <a:pPr/>
              <a:t>24</a:t>
            </a:fld>
            <a:endParaRPr lang="cs-CZ" dirty="false"/>
          </a:p>
        </p:txBody>
      </p:sp>
    </p:spTree>
    <p:extLst>
      <p:ext uri="{BB962C8B-B14F-4D97-AF65-F5344CB8AC3E}">
        <p14:creationId xmlns:p14="http://schemas.microsoft.com/office/powerpoint/2010/main" val="1390468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A04977-4828-E1B5-3809-2F2158383B01}"/>
              </a:ext>
            </a:extLst>
          </p:cNvPr>
          <p:cNvSpPr>
            <a:spLocks noGrp="true"/>
          </p:cNvSpPr>
          <p:nvPr>
            <p:ph type="title"/>
          </p:nvPr>
        </p:nvSpPr>
        <p:spPr/>
        <p:txBody>
          <a:bodyPr/>
          <a:lstStyle/>
          <a:p>
            <a:r>
              <a:rPr lang="cs-CZ" dirty="false"/>
              <a:t>Zadávací řízení I</a:t>
            </a:r>
          </a:p>
        </p:txBody>
      </p:sp>
      <p:sp>
        <p:nvSpPr>
          <p:cNvPr id="3" name="Zástupný obsah 2">
            <a:extLst>
              <a:ext uri="{FF2B5EF4-FFF2-40B4-BE49-F238E27FC236}">
                <a16:creationId xmlns:a16="http://schemas.microsoft.com/office/drawing/2014/main" id="{FEA2F039-3634-4DA9-1584-9EE8E5C33BD4}"/>
              </a:ext>
            </a:extLst>
          </p:cNvPr>
          <p:cNvSpPr>
            <a:spLocks noGrp="true"/>
          </p:cNvSpPr>
          <p:nvPr>
            <p:ph idx="1"/>
          </p:nvPr>
        </p:nvSpPr>
        <p:spPr>
          <a:xfrm>
            <a:off x="540000" y="1556792"/>
            <a:ext cx="8064000" cy="4320000"/>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dirty="false"/>
              <a:t>V případě nutnosti pořízení plnění do max. hodnoty 2 mil. Kč (například zajištění ubytování pro cílovou skupinu v zahraničí) se použije postup dle bodu 4.4 Metodického pokynu pro oblast zadávání zakázek pro programové období 2021-2027 (jedná se o přílohu č. 1 Obecné části pravidel pro žadatele a příjemce):</a:t>
            </a:r>
          </a:p>
          <a:p>
            <a:pPr marL="447675" lvl="1" indent="0">
              <a:lnSpc>
                <a:spcPts val="2880"/>
              </a:lnSpc>
              <a:spcBef>
                <a:spcPts val="600"/>
              </a:spcBef>
              <a:spcAft>
                <a:spcPts val="600"/>
              </a:spcAft>
              <a:buSzPct val="100000"/>
              <a:buNone/>
            </a:pPr>
            <a:r>
              <a:rPr lang="cs-CZ" b="true" i="true" dirty="false"/>
              <a:t>Pokud je předpokládaná hodnota zakázky do 2 mil. Kč a tato zakázka bude hrazená z prostředků poskytnutých v režimu zjednodušeného vykazování výdajů, pak příjemce není povinen dodržet postupy pro výběr dodavatele stanovené metodickým pokynem pro zadávání zakázek.</a:t>
            </a:r>
          </a:p>
          <a:p>
            <a:pPr marL="432000" lvl="1" indent="-432000">
              <a:lnSpc>
                <a:spcPts val="2880"/>
              </a:lnSpc>
              <a:spcBef>
                <a:spcPts val="600"/>
              </a:spcBef>
              <a:spcAft>
                <a:spcPts val="600"/>
              </a:spcAft>
              <a:buSzPct val="100000"/>
              <a:buFont typeface="Wingdings" panose="05000000000000000000" pitchFamily="2" charset="2"/>
              <a:buChar char=""/>
            </a:pPr>
            <a:r>
              <a:rPr lang="cs-CZ" dirty="false"/>
              <a:t>U zakázek v hodnotě nad 2 mil. Kč příjemce musí postupovat přímo dle zákona o zadávání veřejných zakázek.</a:t>
            </a:r>
          </a:p>
          <a:p>
            <a:endParaRPr lang="cs-CZ" sz="2000" dirty="false"/>
          </a:p>
          <a:p>
            <a:pPr lvl="1"/>
            <a:endParaRPr lang="cs-CZ" dirty="false"/>
          </a:p>
          <a:p>
            <a:pPr lvl="1"/>
            <a:endParaRPr lang="cs-CZ" dirty="false"/>
          </a:p>
          <a:p>
            <a:pPr lvl="1"/>
            <a:endParaRPr lang="cs-CZ" dirty="false"/>
          </a:p>
          <a:p>
            <a:pPr lvl="1"/>
            <a:endParaRPr lang="cs-CZ" dirty="false"/>
          </a:p>
        </p:txBody>
      </p:sp>
      <p:sp>
        <p:nvSpPr>
          <p:cNvPr id="4" name="Zástupný symbol pro číslo snímku 3">
            <a:extLst>
              <a:ext uri="{FF2B5EF4-FFF2-40B4-BE49-F238E27FC236}">
                <a16:creationId xmlns:a16="http://schemas.microsoft.com/office/drawing/2014/main" id="{3143F949-7285-DB7C-8799-F3CA43452851}"/>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0"/>
                </a:spcAft>
                <a:buClrTx/>
                <a:buSzTx/>
                <a:buFontTx/>
                <a:buNone/>
                <a:tabLst/>
                <a:defRPr/>
              </a:pPr>
              <a:t>25</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534253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A04977-4828-E1B5-3809-2F2158383B01}"/>
              </a:ext>
            </a:extLst>
          </p:cNvPr>
          <p:cNvSpPr>
            <a:spLocks noGrp="true"/>
          </p:cNvSpPr>
          <p:nvPr>
            <p:ph type="title"/>
          </p:nvPr>
        </p:nvSpPr>
        <p:spPr/>
        <p:txBody>
          <a:bodyPr/>
          <a:lstStyle/>
          <a:p>
            <a:r>
              <a:rPr lang="cs-CZ" dirty="false"/>
              <a:t>Zadávací řízení II</a:t>
            </a:r>
          </a:p>
        </p:txBody>
      </p:sp>
      <p:sp>
        <p:nvSpPr>
          <p:cNvPr id="3" name="Zástupný obsah 2">
            <a:extLst>
              <a:ext uri="{FF2B5EF4-FFF2-40B4-BE49-F238E27FC236}">
                <a16:creationId xmlns:a16="http://schemas.microsoft.com/office/drawing/2014/main" id="{FEA2F039-3634-4DA9-1584-9EE8E5C33BD4}"/>
              </a:ext>
            </a:extLst>
          </p:cNvPr>
          <p:cNvSpPr>
            <a:spLocks noGrp="true"/>
          </p:cNvSpPr>
          <p:nvPr>
            <p:ph idx="1"/>
          </p:nvPr>
        </p:nvSpPr>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2400" dirty="false"/>
              <a:t>Povinnost dodržet obecné zásady pro výběr dodavatele (např. rovný přístup, transparentnost, zákaz střetu zájmů - ustanovení odst. 6.1 a 6.5 metodického pokynu) ale platí i pro zakázky do 2 mil. Kč.</a:t>
            </a:r>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a:t>Příjemce také musí dodržet zásady pro výběr dodavatele uvedené v kap. 20.1 Obecné části pravidel pro žadatele a příjemce v rámci OPZ+ (tj. zákaz střetu zájmu přesněji vymezený pro OPZ+).</a:t>
            </a:r>
          </a:p>
          <a:p>
            <a:r>
              <a:rPr lang="cs-CZ" dirty="false"/>
              <a:t>ŘO neprověřuje zadávání zakázek u projektů v režimu zjednodušeného vykazování výdajů (neprobíhá ex ante kontrola zadávacího /výběrového řízení).</a:t>
            </a:r>
          </a:p>
          <a:p>
            <a:pPr lvl="1"/>
            <a:endParaRPr lang="cs-CZ" dirty="false"/>
          </a:p>
          <a:p>
            <a:pPr lvl="1"/>
            <a:endParaRPr lang="cs-CZ" dirty="false"/>
          </a:p>
          <a:p>
            <a:pPr lvl="1"/>
            <a:endParaRPr lang="cs-CZ" dirty="false"/>
          </a:p>
          <a:p>
            <a:pPr lvl="1"/>
            <a:endParaRPr lang="cs-CZ" dirty="false"/>
          </a:p>
        </p:txBody>
      </p:sp>
      <p:sp>
        <p:nvSpPr>
          <p:cNvPr id="4" name="Zástupný symbol pro číslo snímku 3">
            <a:extLst>
              <a:ext uri="{FF2B5EF4-FFF2-40B4-BE49-F238E27FC236}">
                <a16:creationId xmlns:a16="http://schemas.microsoft.com/office/drawing/2014/main" id="{3143F949-7285-DB7C-8799-F3CA43452851}"/>
              </a:ext>
            </a:extLst>
          </p:cNvPr>
          <p:cNvSpPr>
            <a:spLocks noGrp="true"/>
          </p:cNvSpPr>
          <p:nvPr>
            <p:ph type="sldNum" sz="quarter" idx="12"/>
          </p:nvPr>
        </p:nvSpPr>
        <p:spPr/>
        <p:txBody>
          <a:bodyPr/>
          <a:lstStyle/>
          <a:p>
            <a:fld id="{479BF083-4774-43B1-9AB0-5CC1AC5DD8EE}" type="slidenum">
              <a:rPr lang="cs-CZ" smtClean="false"/>
              <a:pPr/>
              <a:t>26</a:t>
            </a:fld>
            <a:endParaRPr lang="cs-CZ" dirty="false"/>
          </a:p>
        </p:txBody>
      </p:sp>
    </p:spTree>
    <p:extLst>
      <p:ext uri="{BB962C8B-B14F-4D97-AF65-F5344CB8AC3E}">
        <p14:creationId xmlns:p14="http://schemas.microsoft.com/office/powerpoint/2010/main" val="51799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Veřejné zakázky - Základní informace - předpisy</a:t>
            </a:r>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pPr/>
              <a:t>27</a:t>
            </a:fld>
            <a:endParaRPr lang="cs-CZ" dirty="false"/>
          </a:p>
        </p:txBody>
      </p:sp>
      <p:sp>
        <p:nvSpPr>
          <p:cNvPr id="3" name="Zástupný symbol pro obsah 2"/>
          <p:cNvSpPr>
            <a:spLocks noGrp="true"/>
          </p:cNvSpPr>
          <p:nvPr>
            <p:ph idx="10"/>
          </p:nvPr>
        </p:nvSpPr>
        <p:spPr>
          <a:xfrm>
            <a:off x="540000" y="1340768"/>
            <a:ext cx="8064000" cy="4779232"/>
          </a:xfrm>
        </p:spPr>
        <p:txBody>
          <a:bodyPr/>
          <a:lstStyle/>
          <a:p>
            <a:pPr marL="0" indent="0">
              <a:buNone/>
            </a:pPr>
            <a:r>
              <a:rPr lang="cs-CZ" dirty="false"/>
              <a:t> </a:t>
            </a:r>
          </a:p>
          <a:p>
            <a:pPr marL="0" indent="0">
              <a:buNone/>
            </a:pPr>
            <a:r>
              <a:rPr lang="cs-CZ" b="true" dirty="false"/>
              <a:t>Veřejné zakázky v OPZ+</a:t>
            </a:r>
          </a:p>
          <a:p>
            <a:r>
              <a:rPr lang="cs-CZ" dirty="false"/>
              <a:t>Příručka</a:t>
            </a:r>
            <a:r>
              <a:rPr lang="cs-CZ" b="true" dirty="false"/>
              <a:t> Obecná část pravidel pro žadatele a příjemce v rámci OPZ+</a:t>
            </a:r>
            <a:r>
              <a:rPr lang="cs-CZ" dirty="false"/>
              <a:t>, kapitola </a:t>
            </a:r>
            <a:r>
              <a:rPr lang="cs-CZ" b="true" dirty="false"/>
              <a:t>20</a:t>
            </a:r>
            <a:r>
              <a:rPr lang="cs-CZ" dirty="false"/>
              <a:t> </a:t>
            </a:r>
            <a:r>
              <a:rPr lang="cs-CZ" b="true" dirty="false"/>
              <a:t>Pravidla pro zadávání zakázek </a:t>
            </a:r>
            <a:r>
              <a:rPr lang="cs-CZ" dirty="false"/>
              <a:t>– upraveno vše od pojmů až po sankce za případné porušení pravidel</a:t>
            </a:r>
          </a:p>
          <a:p>
            <a:r>
              <a:rPr lang="cs-CZ" dirty="false"/>
              <a:t>Metodický pokyn pro oblast zadávání zakázek (Příloha č. 1 obecných pravidel)</a:t>
            </a:r>
            <a:endParaRPr lang="cs-CZ" b="true" dirty="false"/>
          </a:p>
          <a:p>
            <a:r>
              <a:rPr lang="cs-CZ" b="true" dirty="false"/>
              <a:t>Zákon č. 134/2016  Sb., o veřejných zakázkách</a:t>
            </a:r>
            <a:r>
              <a:rPr lang="cs-CZ" dirty="false"/>
              <a:t> a další podzákonné předpisy; </a:t>
            </a:r>
          </a:p>
          <a:p>
            <a:pPr marL="0" indent="0">
              <a:buNone/>
            </a:pPr>
            <a:r>
              <a:rPr lang="cs-CZ" dirty="false"/>
              <a:t> </a:t>
            </a:r>
          </a:p>
        </p:txBody>
      </p:sp>
    </p:spTree>
    <p:extLst>
      <p:ext uri="{BB962C8B-B14F-4D97-AF65-F5344CB8AC3E}">
        <p14:creationId xmlns:p14="http://schemas.microsoft.com/office/powerpoint/2010/main" val="3600215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Dokumentace k cílové skupině a aktivitám</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482364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Cílová Skupina</a:t>
            </a:r>
          </a:p>
        </p:txBody>
      </p:sp>
      <p:sp>
        <p:nvSpPr>
          <p:cNvPr id="4" name="Zástupný symbol pro číslo snímku 3"/>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0"/>
                </a:spcAft>
                <a:buClrTx/>
                <a:buSzTx/>
                <a:buFontTx/>
                <a:buNone/>
                <a:tabLst/>
                <a:defRPr/>
              </a:pPr>
              <a:t>29</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sp>
        <p:nvSpPr>
          <p:cNvPr id="5" name="Zástupný symbol pro obsah 2"/>
          <p:cNvSpPr txBox="true">
            <a:spLocks/>
          </p:cNvSpPr>
          <p:nvPr/>
        </p:nvSpPr>
        <p:spPr>
          <a:xfrm>
            <a:off x="692400" y="1916832"/>
            <a:ext cx="8064000" cy="3995528"/>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false" eaLnBrk="true" fontAlgn="auto" latinLnBrk="false" hangingPunct="true">
              <a:lnSpc>
                <a:spcPct val="150000"/>
              </a:lnSpc>
              <a:spcBef>
                <a:spcPts val="600"/>
              </a:spcBef>
              <a:spcAft>
                <a:spcPts val="600"/>
              </a:spcAft>
              <a:buClr>
                <a:srgbClr val="5FBBF5"/>
              </a:buClr>
              <a:buSzPct val="100000"/>
              <a:buFont typeface="Wingdings" panose="05000000000000000000" pitchFamily="2" charset="2"/>
              <a:buNone/>
              <a:tabLst/>
              <a:defRPr/>
            </a:pPr>
            <a:endParaRPr kumimoji="false" lang="cs-CZ" altLang="cs-CZ" sz="1400" b="false" i="false" u="none" strike="noStrike" kern="1200" cap="none" spc="0" normalizeH="false" baseline="0" noProof="false" dirty="false">
              <a:ln>
                <a:noFill/>
              </a:ln>
              <a:solidFill>
                <a:srgbClr val="14407E"/>
              </a:solidFill>
              <a:effectLst/>
              <a:uLnTx/>
              <a:uFillTx/>
              <a:latin typeface="Arial"/>
              <a:ea typeface="+mn-ea"/>
              <a:cs typeface="+mn-cs"/>
            </a:endParaRPr>
          </a:p>
        </p:txBody>
      </p:sp>
      <p:graphicFrame>
        <p:nvGraphicFramePr>
          <p:cNvPr id="3" name="Diagram 2"/>
          <p:cNvGraphicFramePr/>
          <p:nvPr/>
        </p:nvGraphicFramePr>
        <p:xfrm>
          <a:off x="539552" y="1385217"/>
          <a:ext cx="7992888" cy="5045865"/>
        </p:xfrm>
        <a:graphic>
          <a:graphicData uri="http://schemas.openxmlformats.org/drawingml/2006/diagram">
            <dgm:relIds r:dm="rId3" r:lo="rId4" r:qs="rId5" r:cs="rId6"/>
          </a:graphicData>
        </a:graphic>
      </p:graphicFrame>
    </p:spTree>
    <p:extLst>
      <p:ext uri="{BB962C8B-B14F-4D97-AF65-F5344CB8AC3E}">
        <p14:creationId xmlns:p14="http://schemas.microsoft.com/office/powerpoint/2010/main" val="317170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Realizace projektu</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Evidence k Podpoře cílové </a:t>
            </a:r>
            <a:r>
              <a:rPr lang="cs-CZ" dirty="false" err="true"/>
              <a:t>skupinY</a:t>
            </a:r>
            <a:endParaRPr lang="cs-CZ" dirty="false"/>
          </a:p>
        </p:txBody>
      </p:sp>
      <p:sp>
        <p:nvSpPr>
          <p:cNvPr id="3" name="Zástupný symbol pro obsah 2"/>
          <p:cNvSpPr>
            <a:spLocks noGrp="true"/>
          </p:cNvSpPr>
          <p:nvPr>
            <p:ph idx="1"/>
          </p:nvPr>
        </p:nvSpPr>
        <p:spPr/>
        <p:txBody>
          <a:bodyPr/>
          <a:lstStyle/>
          <a:p>
            <a:r>
              <a:rPr lang="cs-CZ" b="true" dirty="false"/>
              <a:t>Monitorovací list</a:t>
            </a:r>
          </a:p>
          <a:p>
            <a:pPr lvl="1"/>
            <a:r>
              <a:rPr lang="cs-CZ" dirty="false">
                <a:hlinkClick r:id="rId2"/>
              </a:rPr>
              <a:t>https://www.esfcr.cz/monitorovani-podporenych-osob-opz-plus</a:t>
            </a:r>
            <a:r>
              <a:rPr lang="cs-CZ" dirty="false"/>
              <a:t> </a:t>
            </a:r>
          </a:p>
          <a:p>
            <a:r>
              <a:rPr lang="pl-PL" dirty="false"/>
              <a:t>Evidence poskytnuté podpory</a:t>
            </a:r>
          </a:p>
          <a:p>
            <a:pPr lvl="1"/>
            <a:r>
              <a:rPr lang="pl-PL" dirty="false"/>
              <a:t>pokyny pro evidenci rozsahu a typu podpory jednotlivým podpořeným osobám </a:t>
            </a:r>
            <a:r>
              <a:rPr lang="pl-PL" dirty="false">
                <a:solidFill>
                  <a:srgbClr val="FF0000"/>
                </a:solidFill>
              </a:rPr>
              <a:t>(TBA pro OPZ+)</a:t>
            </a:r>
          </a:p>
          <a:p>
            <a:pPr lvl="1"/>
            <a:r>
              <a:rPr lang="pl-PL" dirty="false">
                <a:solidFill>
                  <a:srgbClr val="FF0000"/>
                </a:solidFill>
              </a:rPr>
              <a:t>IS ESF pro OPZ+ není prozatím zprovozněno</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30</a:t>
            </a:fld>
            <a:endParaRPr lang="cs-CZ" dirty="false"/>
          </a:p>
        </p:txBody>
      </p:sp>
    </p:spTree>
    <p:extLst>
      <p:ext uri="{BB962C8B-B14F-4D97-AF65-F5344CB8AC3E}">
        <p14:creationId xmlns:p14="http://schemas.microsoft.com/office/powerpoint/2010/main" val="4254050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5F2755-822C-D1E3-EBA3-C1A944D7F967}"/>
              </a:ext>
            </a:extLst>
          </p:cNvPr>
          <p:cNvSpPr>
            <a:spLocks noGrp="true"/>
          </p:cNvSpPr>
          <p:nvPr>
            <p:ph type="title"/>
          </p:nvPr>
        </p:nvSpPr>
        <p:spPr/>
        <p:txBody>
          <a:bodyPr/>
          <a:lstStyle/>
          <a:p>
            <a:r>
              <a:rPr lang="cs-CZ" dirty="false"/>
              <a:t>Dotazníky pro CS I</a:t>
            </a:r>
          </a:p>
        </p:txBody>
      </p:sp>
      <p:sp>
        <p:nvSpPr>
          <p:cNvPr id="3" name="Zástupný obsah 2">
            <a:extLst>
              <a:ext uri="{FF2B5EF4-FFF2-40B4-BE49-F238E27FC236}">
                <a16:creationId xmlns:a16="http://schemas.microsoft.com/office/drawing/2014/main" id="{3DB5A184-944E-1AD2-C7CA-76C341ECD8E3}"/>
              </a:ext>
            </a:extLst>
          </p:cNvPr>
          <p:cNvSpPr>
            <a:spLocks noGrp="true"/>
          </p:cNvSpPr>
          <p:nvPr>
            <p:ph idx="1"/>
          </p:nvPr>
        </p:nvSpPr>
        <p:spPr>
          <a:xfrm>
            <a:off x="540000" y="1268760"/>
            <a:ext cx="8064000" cy="4320000"/>
          </a:xfrm>
        </p:spPr>
        <p:txBody>
          <a:bodyPr/>
          <a:lstStyle/>
          <a:p>
            <a:pPr marL="414000" lvl="1" indent="0">
              <a:buNone/>
            </a:pPr>
            <a:endParaRPr lang="cs-CZ" dirty="false">
              <a:effectLst/>
              <a:ea typeface="Calibri" panose="020F0502020204030204" pitchFamily="34" charset="0"/>
              <a:cs typeface="Times New Roman" panose="02020603050405020304" pitchFamily="18" charset="0"/>
            </a:endParaRPr>
          </a:p>
          <a:p>
            <a:pPr marL="432000" lvl="1" indent="-432000">
              <a:lnSpc>
                <a:spcPts val="2880"/>
              </a:lnSpc>
              <a:spcBef>
                <a:spcPts val="600"/>
              </a:spcBef>
              <a:spcAft>
                <a:spcPts val="600"/>
              </a:spcAft>
              <a:buSzPct val="100000"/>
              <a:buFont typeface="Wingdings" panose="05000000000000000000" pitchFamily="2" charset="2"/>
              <a:buChar char=""/>
            </a:pPr>
            <a:r>
              <a:rPr lang="cs-CZ" sz="2400" b="true" dirty="false"/>
              <a:t>Vstupní dotazník</a:t>
            </a:r>
          </a:p>
          <a:p>
            <a:pPr lvl="1"/>
            <a:r>
              <a:rPr lang="cs-CZ" dirty="false"/>
              <a:t>Vstupní dotazník vyplní účastníci po vstupu do projektu. Dotazník je možné vyplnit </a:t>
            </a:r>
            <a:r>
              <a:rPr lang="cs-CZ" b="true" dirty="false"/>
              <a:t>pouze v elektronické podobě</a:t>
            </a:r>
            <a:r>
              <a:rPr lang="cs-CZ" dirty="false"/>
              <a:t>. Příjemce obdrží od poskytovatele dotace link na online verzi vstupního dotazníku.</a:t>
            </a:r>
          </a:p>
          <a:p>
            <a:pPr lvl="1"/>
            <a:r>
              <a:rPr lang="cs-CZ" dirty="false"/>
              <a:t>Příjemce informuje poskytovatele dotace o počtu rozeslaných dotazníků, aby bylo možné informovat příjemce o počtu vyplněných dotazníků a zajistit případné připomenutí k vyplnění. Informaci příjemce zašle na </a:t>
            </a:r>
            <a:r>
              <a:rPr lang="cs-CZ" dirty="false">
                <a:hlinkClick r:id="rId3">
                  <a:extLst>
                    <a:ext uri="{A12FA001-AC4F-418D-AE19-62706E023703}">
                      <ahyp:hlinkClr xmlns:ahyp="http://schemas.microsoft.com/office/drawing/2018/hyperlinkcolor" val="tx"/>
                    </a:ext>
                  </a:extLst>
                </a:hlinkClick>
              </a:rPr>
              <a:t>tomke.travnickova@mpsv.cz</a:t>
            </a:r>
            <a:r>
              <a:rPr lang="cs-CZ" dirty="false"/>
              <a:t>.</a:t>
            </a:r>
          </a:p>
          <a:p>
            <a:pPr marL="871200" lvl="1" indent="-457200">
              <a:buFont typeface="+mj-lt"/>
              <a:buAutoNum type="arabicParenR"/>
            </a:pPr>
            <a:endParaRPr lang="cs-CZ" dirty="false">
              <a:effectLst/>
              <a:ea typeface="Calibri" panose="020F0502020204030204" pitchFamily="34" charset="0"/>
              <a:cs typeface="Times New Roman" panose="02020603050405020304" pitchFamily="18" charset="0"/>
            </a:endParaRPr>
          </a:p>
          <a:p>
            <a:pPr marL="871200" lvl="1" indent="-457200">
              <a:buFont typeface="+mj-lt"/>
              <a:buAutoNum type="arabicParenR"/>
            </a:pPr>
            <a:endParaRPr lang="cs-CZ" dirty="false">
              <a:effectLst/>
              <a:ea typeface="Calibri" panose="020F0502020204030204" pitchFamily="34" charset="0"/>
              <a:cs typeface="Times New Roman" panose="02020603050405020304" pitchFamily="18" charset="0"/>
            </a:endParaRPr>
          </a:p>
          <a:p>
            <a:pPr marL="0" indent="0" algn="just">
              <a:buNone/>
            </a:pPr>
            <a:endParaRPr lang="cs-CZ" dirty="false"/>
          </a:p>
        </p:txBody>
      </p:sp>
      <p:sp>
        <p:nvSpPr>
          <p:cNvPr id="4" name="Zástupný symbol pro číslo snímku 3">
            <a:extLst>
              <a:ext uri="{FF2B5EF4-FFF2-40B4-BE49-F238E27FC236}">
                <a16:creationId xmlns:a16="http://schemas.microsoft.com/office/drawing/2014/main" id="{4A890555-5AB3-04F8-A0AC-416B36F96543}"/>
              </a:ext>
            </a:extLst>
          </p:cNvPr>
          <p:cNvSpPr>
            <a:spLocks noGrp="true"/>
          </p:cNvSpPr>
          <p:nvPr>
            <p:ph type="sldNum" sz="quarter" idx="12"/>
          </p:nvPr>
        </p:nvSpPr>
        <p:spPr/>
        <p:txBody>
          <a:bodyPr/>
          <a:lstStyle/>
          <a:p>
            <a:fld id="{479BF083-4774-43B1-9AB0-5CC1AC5DD8EE}" type="slidenum">
              <a:rPr lang="cs-CZ" smtClean="false"/>
              <a:pPr/>
              <a:t>31</a:t>
            </a:fld>
            <a:endParaRPr lang="cs-CZ" dirty="false"/>
          </a:p>
        </p:txBody>
      </p:sp>
    </p:spTree>
    <p:extLst>
      <p:ext uri="{BB962C8B-B14F-4D97-AF65-F5344CB8AC3E}">
        <p14:creationId xmlns:p14="http://schemas.microsoft.com/office/powerpoint/2010/main" val="2353114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5F2755-822C-D1E3-EBA3-C1A944D7F967}"/>
              </a:ext>
            </a:extLst>
          </p:cNvPr>
          <p:cNvSpPr>
            <a:spLocks noGrp="true"/>
          </p:cNvSpPr>
          <p:nvPr>
            <p:ph type="title"/>
          </p:nvPr>
        </p:nvSpPr>
        <p:spPr/>
        <p:txBody>
          <a:bodyPr/>
          <a:lstStyle/>
          <a:p>
            <a:r>
              <a:rPr lang="cs-CZ" dirty="false"/>
              <a:t>Dotazníky pro CS II</a:t>
            </a:r>
          </a:p>
        </p:txBody>
      </p:sp>
      <p:sp>
        <p:nvSpPr>
          <p:cNvPr id="3" name="Zástupný obsah 2">
            <a:extLst>
              <a:ext uri="{FF2B5EF4-FFF2-40B4-BE49-F238E27FC236}">
                <a16:creationId xmlns:a16="http://schemas.microsoft.com/office/drawing/2014/main" id="{3DB5A184-944E-1AD2-C7CA-76C341ECD8E3}"/>
              </a:ext>
            </a:extLst>
          </p:cNvPr>
          <p:cNvSpPr>
            <a:spLocks noGrp="true"/>
          </p:cNvSpPr>
          <p:nvPr>
            <p:ph idx="1"/>
          </p:nvPr>
        </p:nvSpPr>
        <p:spPr>
          <a:xfrm>
            <a:off x="540000" y="1268760"/>
            <a:ext cx="8064000" cy="4320000"/>
          </a:xfrm>
        </p:spPr>
        <p:txBody>
          <a:bodyPr/>
          <a:lstStyle/>
          <a:p>
            <a:pPr marL="414000" lvl="1" indent="0">
              <a:buNone/>
            </a:pPr>
            <a:endParaRPr lang="cs-CZ" dirty="false">
              <a:effectLst/>
              <a:ea typeface="Calibri" panose="020F0502020204030204" pitchFamily="34" charset="0"/>
              <a:cs typeface="Times New Roman" panose="02020603050405020304" pitchFamily="18" charset="0"/>
            </a:endParaRPr>
          </a:p>
          <a:p>
            <a:pPr marL="432000" lvl="1" indent="-432000">
              <a:lnSpc>
                <a:spcPts val="2880"/>
              </a:lnSpc>
              <a:spcBef>
                <a:spcPts val="600"/>
              </a:spcBef>
              <a:spcAft>
                <a:spcPts val="600"/>
              </a:spcAft>
              <a:buSzPct val="100000"/>
              <a:buFont typeface="Wingdings" panose="05000000000000000000" pitchFamily="2" charset="2"/>
              <a:buChar char=""/>
            </a:pPr>
            <a:r>
              <a:rPr lang="cs-CZ" sz="2400" b="true" dirty="false"/>
              <a:t>Závěrečný dotazník</a:t>
            </a:r>
          </a:p>
          <a:p>
            <a:pPr lvl="1"/>
            <a:r>
              <a:rPr lang="cs-CZ" dirty="false"/>
              <a:t>Závěrečný dotazník bude možné vyplnit pouze v elektronické podobě. Link na elektronickou verzi dotazníku zašle příjemci poskytovatel dotace. Předávání dat poskytovateli je stejné jako u předcházejícího dotazníku.</a:t>
            </a:r>
          </a:p>
          <a:p>
            <a:pPr lvl="1"/>
            <a:r>
              <a:rPr lang="cs-CZ" dirty="false"/>
              <a:t>Dotazník bude distribuován účastníkům v období před koncem projektu či před výstupem účastníka z projektu.</a:t>
            </a:r>
          </a:p>
          <a:p>
            <a:pPr marL="0" indent="0" algn="just">
              <a:buNone/>
            </a:pPr>
            <a:endParaRPr lang="cs-CZ" dirty="false"/>
          </a:p>
        </p:txBody>
      </p:sp>
      <p:sp>
        <p:nvSpPr>
          <p:cNvPr id="4" name="Zástupný symbol pro číslo snímku 3">
            <a:extLst>
              <a:ext uri="{FF2B5EF4-FFF2-40B4-BE49-F238E27FC236}">
                <a16:creationId xmlns:a16="http://schemas.microsoft.com/office/drawing/2014/main" id="{4A890555-5AB3-04F8-A0AC-416B36F96543}"/>
              </a:ext>
            </a:extLst>
          </p:cNvPr>
          <p:cNvSpPr>
            <a:spLocks noGrp="true"/>
          </p:cNvSpPr>
          <p:nvPr>
            <p:ph type="sldNum" sz="quarter" idx="12"/>
          </p:nvPr>
        </p:nvSpPr>
        <p:spPr/>
        <p:txBody>
          <a:bodyPr/>
          <a:lstStyle/>
          <a:p>
            <a:fld id="{479BF083-4774-43B1-9AB0-5CC1AC5DD8EE}" type="slidenum">
              <a:rPr lang="cs-CZ" smtClean="false"/>
              <a:pPr/>
              <a:t>32</a:t>
            </a:fld>
            <a:endParaRPr lang="cs-CZ" dirty="false"/>
          </a:p>
        </p:txBody>
      </p:sp>
    </p:spTree>
    <p:extLst>
      <p:ext uri="{BB962C8B-B14F-4D97-AF65-F5344CB8AC3E}">
        <p14:creationId xmlns:p14="http://schemas.microsoft.com/office/powerpoint/2010/main" val="3824927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92205C-68CC-C8DB-D2E7-C62DC3C068FC}"/>
              </a:ext>
            </a:extLst>
          </p:cNvPr>
          <p:cNvSpPr>
            <a:spLocks noGrp="true"/>
          </p:cNvSpPr>
          <p:nvPr>
            <p:ph type="title"/>
          </p:nvPr>
        </p:nvSpPr>
        <p:spPr/>
        <p:txBody>
          <a:bodyPr/>
          <a:lstStyle/>
          <a:p>
            <a:r>
              <a:rPr lang="cs-CZ" dirty="false"/>
              <a:t>Individuální vzdělávací a rozvojový plán</a:t>
            </a:r>
          </a:p>
        </p:txBody>
      </p:sp>
      <p:sp>
        <p:nvSpPr>
          <p:cNvPr id="3" name="Zástupný obsah 2">
            <a:extLst>
              <a:ext uri="{FF2B5EF4-FFF2-40B4-BE49-F238E27FC236}">
                <a16:creationId xmlns:a16="http://schemas.microsoft.com/office/drawing/2014/main" id="{702402F5-4C1F-9C96-5D36-16AE29D7DFAD}"/>
              </a:ext>
            </a:extLst>
          </p:cNvPr>
          <p:cNvSpPr>
            <a:spLocks noGrp="true"/>
          </p:cNvSpPr>
          <p:nvPr>
            <p:ph idx="1"/>
          </p:nvPr>
        </p:nvSpPr>
        <p:spPr/>
        <p:txBody>
          <a:bodyPr/>
          <a:lstStyle/>
          <a:p>
            <a:r>
              <a:rPr lang="cs-CZ" b="true" dirty="false"/>
              <a:t>Individuální vzdělávací a rozvojový plán</a:t>
            </a:r>
          </a:p>
          <a:p>
            <a:pPr marL="414000" lvl="1" indent="0">
              <a:buNone/>
            </a:pPr>
            <a:r>
              <a:rPr lang="cs-CZ" dirty="false"/>
              <a:t>je pro CS veden po celou dobu účasti podpořené osoby v projektu a bude obsahovat alespoň:</a:t>
            </a:r>
          </a:p>
          <a:p>
            <a:pPr lvl="2"/>
            <a:r>
              <a:rPr lang="cs-CZ" dirty="false"/>
              <a:t>popis výchozího stavu (vstupní diagnostika) včetně tzv. Profilu účastníka; </a:t>
            </a:r>
          </a:p>
          <a:p>
            <a:pPr lvl="2"/>
            <a:r>
              <a:rPr lang="cs-CZ" dirty="false"/>
              <a:t>cíle rozvoje účastníků a zamýšlené výsledky účasti v projektu;</a:t>
            </a:r>
          </a:p>
          <a:p>
            <a:pPr lvl="2"/>
            <a:r>
              <a:rPr lang="cs-CZ" dirty="false"/>
              <a:t>činnosti, které budou v projektu ve prospěch účastníka realizovány;</a:t>
            </a:r>
          </a:p>
          <a:p>
            <a:pPr lvl="2"/>
            <a:r>
              <a:rPr lang="cs-CZ" dirty="false"/>
              <a:t>metody hodnocení, které budou použity;</a:t>
            </a:r>
          </a:p>
          <a:p>
            <a:pPr lvl="2"/>
            <a:r>
              <a:rPr lang="cs-CZ" dirty="false"/>
              <a:t>závěrečné vyhodnocení a posouzení dopadu aktivit projektu na kompetence účastníků.</a:t>
            </a:r>
          </a:p>
          <a:p>
            <a:pPr marL="414000" lvl="1" indent="0">
              <a:buNone/>
            </a:pPr>
            <a:endParaRPr lang="cs-CZ" b="true" dirty="false"/>
          </a:p>
        </p:txBody>
      </p:sp>
      <p:sp>
        <p:nvSpPr>
          <p:cNvPr id="4" name="Zástupný symbol pro číslo snímku 3">
            <a:extLst>
              <a:ext uri="{FF2B5EF4-FFF2-40B4-BE49-F238E27FC236}">
                <a16:creationId xmlns:a16="http://schemas.microsoft.com/office/drawing/2014/main" id="{919BD45E-C4AC-F35F-5415-097BBA000302}"/>
              </a:ext>
            </a:extLst>
          </p:cNvPr>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217727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5F2755-822C-D1E3-EBA3-C1A944D7F967}"/>
              </a:ext>
            </a:extLst>
          </p:cNvPr>
          <p:cNvSpPr>
            <a:spLocks noGrp="true"/>
          </p:cNvSpPr>
          <p:nvPr>
            <p:ph type="title"/>
          </p:nvPr>
        </p:nvSpPr>
        <p:spPr/>
        <p:txBody>
          <a:bodyPr/>
          <a:lstStyle/>
          <a:p>
            <a:r>
              <a:rPr lang="cs-CZ" dirty="false"/>
              <a:t>Profil účastníka</a:t>
            </a:r>
          </a:p>
        </p:txBody>
      </p:sp>
      <p:sp>
        <p:nvSpPr>
          <p:cNvPr id="3" name="Zástupný obsah 2">
            <a:extLst>
              <a:ext uri="{FF2B5EF4-FFF2-40B4-BE49-F238E27FC236}">
                <a16:creationId xmlns:a16="http://schemas.microsoft.com/office/drawing/2014/main" id="{3DB5A184-944E-1AD2-C7CA-76C341ECD8E3}"/>
              </a:ext>
            </a:extLst>
          </p:cNvPr>
          <p:cNvSpPr>
            <a:spLocks noGrp="true"/>
          </p:cNvSpPr>
          <p:nvPr>
            <p:ph idx="1"/>
          </p:nvPr>
        </p:nvSpPr>
        <p:spPr>
          <a:xfrm>
            <a:off x="540000" y="1268760"/>
            <a:ext cx="8064000" cy="4320000"/>
          </a:xfrm>
        </p:spPr>
        <p:txBody>
          <a:bodyPr/>
          <a:lstStyle/>
          <a:p>
            <a:pPr marL="414000" lvl="1" indent="0">
              <a:buNone/>
            </a:pPr>
            <a:endParaRPr lang="cs-CZ" dirty="false">
              <a:effectLst/>
              <a:ea typeface="Calibri" panose="020F0502020204030204" pitchFamily="34" charset="0"/>
              <a:cs typeface="Times New Roman" panose="02020603050405020304" pitchFamily="18" charset="0"/>
            </a:endParaRPr>
          </a:p>
          <a:p>
            <a:pPr marL="432000" lvl="1" indent="-432000">
              <a:lnSpc>
                <a:spcPts val="2880"/>
              </a:lnSpc>
              <a:spcBef>
                <a:spcPts val="600"/>
              </a:spcBef>
              <a:spcAft>
                <a:spcPts val="600"/>
              </a:spcAft>
              <a:buSzPct val="100000"/>
              <a:buFont typeface="Wingdings" panose="05000000000000000000" pitchFamily="2" charset="2"/>
              <a:buChar char=""/>
            </a:pPr>
            <a:r>
              <a:rPr lang="cs-CZ" sz="2400" b="true" dirty="false"/>
              <a:t>Profil účastníka</a:t>
            </a:r>
          </a:p>
          <a:p>
            <a:pPr marL="414000" lvl="1" indent="0">
              <a:buNone/>
            </a:pPr>
            <a:r>
              <a:rPr lang="cs-CZ" b="true" dirty="false">
                <a:ea typeface="Calibri" panose="020F0502020204030204" pitchFamily="34" charset="0"/>
                <a:cs typeface="Times New Roman" panose="02020603050405020304" pitchFamily="18" charset="0"/>
              </a:rPr>
              <a:t>je povinnou součástí individuálního vzdělávacího a rozvojového plánu účastníka</a:t>
            </a:r>
            <a:endParaRPr lang="cs-CZ" b="true" dirty="false">
              <a:effectLst/>
              <a:ea typeface="Calibri" panose="020F0502020204030204" pitchFamily="34" charset="0"/>
              <a:cs typeface="Times New Roman" panose="02020603050405020304" pitchFamily="18" charset="0"/>
            </a:endParaRPr>
          </a:p>
          <a:p>
            <a:pPr lvl="1"/>
            <a:r>
              <a:rPr lang="cs-CZ" dirty="false"/>
              <a:t>Profil vyplňuje s účastníkem pracovník příjemce (ideálně psycholog, pokud je v projektu přítomen) nebo jiný pracovník příjemce provádějící vstupní diagnostiku/poradenství např. mentor.</a:t>
            </a:r>
          </a:p>
          <a:p>
            <a:pPr lvl="1"/>
            <a:r>
              <a:rPr lang="cs-CZ" dirty="false"/>
              <a:t>Příjemce přiloží profily účastníků do nejbližší zprávy o realizaci. Profily účastníků se do </a:t>
            </a:r>
            <a:r>
              <a:rPr lang="cs-CZ" dirty="false" err="true"/>
              <a:t>ZoR</a:t>
            </a:r>
            <a:r>
              <a:rPr lang="cs-CZ" dirty="false"/>
              <a:t> vkládají pouze s uvedeným kódem účastníka (tedy beze jména a data narození).</a:t>
            </a:r>
          </a:p>
          <a:p>
            <a:pPr lvl="1"/>
            <a:r>
              <a:rPr lang="cs-CZ" dirty="false"/>
              <a:t>Závazný vzor profilu účastníka je k dispozici ke stažení v klubu ALMA a na portálu </a:t>
            </a:r>
            <a:r>
              <a:rPr lang="cs-CZ" dirty="false">
                <a:hlinkClick r:id="rId3">
                  <a:extLst>
                    <a:ext uri="{A12FA001-AC4F-418D-AE19-62706E023703}">
                      <ahyp:hlinkClr xmlns:ahyp="http://schemas.microsoft.com/office/drawing/2018/hyperlinkcolor" val="tx"/>
                    </a:ext>
                  </a:extLst>
                </a:hlinkClick>
              </a:rPr>
              <a:t>www.esfcr.cz</a:t>
            </a:r>
            <a:r>
              <a:rPr lang="cs-CZ" dirty="false"/>
              <a:t> (na stránce příslušné výzvy).</a:t>
            </a:r>
          </a:p>
        </p:txBody>
      </p:sp>
      <p:sp>
        <p:nvSpPr>
          <p:cNvPr id="4" name="Zástupný symbol pro číslo snímku 3">
            <a:extLst>
              <a:ext uri="{FF2B5EF4-FFF2-40B4-BE49-F238E27FC236}">
                <a16:creationId xmlns:a16="http://schemas.microsoft.com/office/drawing/2014/main" id="{4A890555-5AB3-04F8-A0AC-416B36F96543}"/>
              </a:ext>
            </a:extLst>
          </p:cNvPr>
          <p:cNvSpPr>
            <a:spLocks noGrp="true"/>
          </p:cNvSpPr>
          <p:nvPr>
            <p:ph type="sldNum" sz="quarter" idx="12"/>
          </p:nvPr>
        </p:nvSpPr>
        <p:spPr/>
        <p:txBody>
          <a:bodyPr/>
          <a:lstStyle/>
          <a:p>
            <a:fld id="{479BF083-4774-43B1-9AB0-5CC1AC5DD8EE}" type="slidenum">
              <a:rPr lang="cs-CZ" smtClean="false"/>
              <a:pPr/>
              <a:t>34</a:t>
            </a:fld>
            <a:endParaRPr lang="cs-CZ" dirty="false"/>
          </a:p>
        </p:txBody>
      </p:sp>
    </p:spTree>
    <p:extLst>
      <p:ext uri="{BB962C8B-B14F-4D97-AF65-F5344CB8AC3E}">
        <p14:creationId xmlns:p14="http://schemas.microsoft.com/office/powerpoint/2010/main" val="3641507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5F2755-822C-D1E3-EBA3-C1A944D7F967}"/>
              </a:ext>
            </a:extLst>
          </p:cNvPr>
          <p:cNvSpPr>
            <a:spLocks noGrp="true"/>
          </p:cNvSpPr>
          <p:nvPr>
            <p:ph type="title"/>
          </p:nvPr>
        </p:nvSpPr>
        <p:spPr/>
        <p:txBody>
          <a:bodyPr/>
          <a:lstStyle/>
          <a:p>
            <a:r>
              <a:rPr lang="cs-CZ" dirty="false"/>
              <a:t>Dohoda o vstupu do projektu</a:t>
            </a:r>
          </a:p>
        </p:txBody>
      </p:sp>
      <p:sp>
        <p:nvSpPr>
          <p:cNvPr id="3" name="Zástupný obsah 2">
            <a:extLst>
              <a:ext uri="{FF2B5EF4-FFF2-40B4-BE49-F238E27FC236}">
                <a16:creationId xmlns:a16="http://schemas.microsoft.com/office/drawing/2014/main" id="{3DB5A184-944E-1AD2-C7CA-76C341ECD8E3}"/>
              </a:ext>
            </a:extLst>
          </p:cNvPr>
          <p:cNvSpPr>
            <a:spLocks noGrp="true"/>
          </p:cNvSpPr>
          <p:nvPr>
            <p:ph idx="1"/>
          </p:nvPr>
        </p:nvSpPr>
        <p:spPr>
          <a:xfrm>
            <a:off x="540000" y="1484784"/>
            <a:ext cx="8064000" cy="4320000"/>
          </a:xfrm>
        </p:spPr>
        <p:txBody>
          <a:bodyPr/>
          <a:lstStyle/>
          <a:p>
            <a:r>
              <a:rPr lang="cs-CZ" b="true" dirty="false"/>
              <a:t>Dohoda o vstupu účastníka do projektu obsahuje:</a:t>
            </a:r>
          </a:p>
          <a:p>
            <a:pPr lvl="1"/>
            <a:r>
              <a:rPr lang="cs-CZ" dirty="false"/>
              <a:t>základní identifikaci obou stran (příjemce a účastníka),</a:t>
            </a:r>
          </a:p>
          <a:p>
            <a:pPr lvl="1"/>
            <a:r>
              <a:rPr lang="cs-CZ" dirty="false"/>
              <a:t>datum vstupu účastníka do projektu,</a:t>
            </a:r>
          </a:p>
          <a:p>
            <a:pPr lvl="1"/>
            <a:r>
              <a:rPr lang="cs-CZ" dirty="false"/>
              <a:t>předpokládané datum ukončení jeho účasti v projektu,</a:t>
            </a:r>
          </a:p>
          <a:p>
            <a:pPr lvl="1"/>
            <a:r>
              <a:rPr lang="cs-CZ" dirty="false"/>
              <a:t>název země EU, ve které bude realizována zahraniční stáž,</a:t>
            </a:r>
          </a:p>
          <a:p>
            <a:pPr lvl="1"/>
            <a:r>
              <a:rPr lang="cs-CZ" dirty="false"/>
              <a:t>předpokládanou délku zahraniční stáže,</a:t>
            </a:r>
          </a:p>
          <a:p>
            <a:pPr lvl="1"/>
            <a:r>
              <a:rPr lang="cs-CZ" dirty="false"/>
              <a:t>informace o ne-/poskytování kapesného a způsobu jeho úhrady. V případě úhrady kapesného bezhotovostním převodem je doporučeno číslo účtu účastníka (případně jeho zákonného zástupce) uvést v dohodě.</a:t>
            </a:r>
          </a:p>
          <a:p>
            <a:pPr lvl="1"/>
            <a:r>
              <a:rPr lang="cs-CZ" dirty="false"/>
              <a:t>U nezletilých účastníků je doporučeno zajistit podpis dohody ze strany zákonného zástupce účastníka.</a:t>
            </a:r>
          </a:p>
          <a:p>
            <a:pPr lvl="1"/>
            <a:r>
              <a:rPr lang="cs-CZ" dirty="false"/>
              <a:t>Nezávazný vzor dohody o vstupu do projektu ke stažení v klubu ALMA a na portálu </a:t>
            </a:r>
            <a:r>
              <a:rPr lang="cs-CZ" dirty="false">
                <a:hlinkClick r:id="rId3">
                  <a:extLst>
                    <a:ext uri="{A12FA001-AC4F-418D-AE19-62706E023703}">
                      <ahyp:hlinkClr xmlns:ahyp="http://schemas.microsoft.com/office/drawing/2018/hyperlinkcolor" val="tx"/>
                    </a:ext>
                  </a:extLst>
                </a:hlinkClick>
              </a:rPr>
              <a:t>www.esfcr.cz</a:t>
            </a:r>
            <a:r>
              <a:rPr lang="cs-CZ" dirty="false"/>
              <a:t> (na stránce výzvy).</a:t>
            </a:r>
          </a:p>
          <a:p>
            <a:endParaRPr lang="cs-CZ" b="true" dirty="false"/>
          </a:p>
          <a:p>
            <a:pPr marL="0" indent="0" algn="just">
              <a:buNone/>
            </a:pPr>
            <a:endParaRPr lang="cs-CZ" dirty="false"/>
          </a:p>
        </p:txBody>
      </p:sp>
      <p:sp>
        <p:nvSpPr>
          <p:cNvPr id="4" name="Zástupný symbol pro číslo snímku 3">
            <a:extLst>
              <a:ext uri="{FF2B5EF4-FFF2-40B4-BE49-F238E27FC236}">
                <a16:creationId xmlns:a16="http://schemas.microsoft.com/office/drawing/2014/main" id="{4A890555-5AB3-04F8-A0AC-416B36F96543}"/>
              </a:ext>
            </a:extLst>
          </p:cNvPr>
          <p:cNvSpPr>
            <a:spLocks noGrp="true"/>
          </p:cNvSpPr>
          <p:nvPr>
            <p:ph type="sldNum" sz="quarter" idx="12"/>
          </p:nvPr>
        </p:nvSpPr>
        <p:spPr/>
        <p:txBody>
          <a:bodyPr/>
          <a:lstStyle/>
          <a:p>
            <a:fld id="{479BF083-4774-43B1-9AB0-5CC1AC5DD8EE}" type="slidenum">
              <a:rPr lang="cs-CZ" smtClean="false"/>
              <a:pPr/>
              <a:t>35</a:t>
            </a:fld>
            <a:endParaRPr lang="cs-CZ" dirty="false"/>
          </a:p>
        </p:txBody>
      </p:sp>
    </p:spTree>
    <p:extLst>
      <p:ext uri="{BB962C8B-B14F-4D97-AF65-F5344CB8AC3E}">
        <p14:creationId xmlns:p14="http://schemas.microsoft.com/office/powerpoint/2010/main" val="2600278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5F2755-822C-D1E3-EBA3-C1A944D7F967}"/>
              </a:ext>
            </a:extLst>
          </p:cNvPr>
          <p:cNvSpPr>
            <a:spLocks noGrp="true"/>
          </p:cNvSpPr>
          <p:nvPr>
            <p:ph type="title"/>
          </p:nvPr>
        </p:nvSpPr>
        <p:spPr>
          <a:xfrm>
            <a:off x="360000" y="0"/>
            <a:ext cx="8424000" cy="1080000"/>
          </a:xfrm>
        </p:spPr>
        <p:txBody>
          <a:bodyPr anchor="ctr">
            <a:normAutofit/>
          </a:bodyPr>
          <a:lstStyle/>
          <a:p>
            <a:r>
              <a:rPr lang="cs-CZ" dirty="false"/>
              <a:t>Prezenční listiny</a:t>
            </a:r>
          </a:p>
        </p:txBody>
      </p:sp>
      <p:sp>
        <p:nvSpPr>
          <p:cNvPr id="3" name="Zástupný obsah 2">
            <a:extLst>
              <a:ext uri="{FF2B5EF4-FFF2-40B4-BE49-F238E27FC236}">
                <a16:creationId xmlns:a16="http://schemas.microsoft.com/office/drawing/2014/main" id="{3DB5A184-944E-1AD2-C7CA-76C341ECD8E3}"/>
              </a:ext>
            </a:extLst>
          </p:cNvPr>
          <p:cNvSpPr>
            <a:spLocks noGrp="true"/>
          </p:cNvSpPr>
          <p:nvPr>
            <p:ph idx="1"/>
          </p:nvPr>
        </p:nvSpPr>
        <p:spPr>
          <a:xfrm>
            <a:off x="540000" y="1800000"/>
            <a:ext cx="8064000" cy="2088000"/>
          </a:xfrm>
        </p:spPr>
        <p:txBody>
          <a:bodyPr>
            <a:normAutofit/>
          </a:bodyPr>
          <a:lstStyle/>
          <a:p>
            <a:pPr>
              <a:buFont typeface="Wingdings" panose="05000000000000000000" pitchFamily="2" charset="2"/>
              <a:buChar char=""/>
            </a:pPr>
            <a:r>
              <a:rPr lang="cs-CZ" b="true" dirty="false"/>
              <a:t>Prezenční listina je základním dokumentem, který slouží k dokladování počtu dosažených jednotek v jednotlivých aktivitách projektu.</a:t>
            </a:r>
          </a:p>
        </p:txBody>
      </p:sp>
      <p:sp>
        <p:nvSpPr>
          <p:cNvPr id="4" name="Zástupný symbol pro číslo snímku 3">
            <a:extLst>
              <a:ext uri="{FF2B5EF4-FFF2-40B4-BE49-F238E27FC236}">
                <a16:creationId xmlns:a16="http://schemas.microsoft.com/office/drawing/2014/main" id="{4A890555-5AB3-04F8-A0AC-416B36F96543}"/>
              </a:ext>
            </a:extLst>
          </p:cNvPr>
          <p:cNvSpPr>
            <a:spLocks noGrp="true"/>
          </p:cNvSpPr>
          <p:nvPr>
            <p:ph type="sldNum" sz="quarter" idx="12"/>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36</a:t>
            </a:fld>
            <a:endParaRPr lang="cs-CZ"/>
          </a:p>
        </p:txBody>
      </p:sp>
      <p:graphicFrame>
        <p:nvGraphicFramePr>
          <p:cNvPr id="5" name="Tabulka 4">
            <a:extLst>
              <a:ext uri="{FF2B5EF4-FFF2-40B4-BE49-F238E27FC236}">
                <a16:creationId xmlns:a16="http://schemas.microsoft.com/office/drawing/2014/main" id="{86C68BAD-1B4C-8DEE-41A4-BEE34C6AAA52}"/>
              </a:ext>
            </a:extLst>
          </p:cNvPr>
          <p:cNvGraphicFramePr>
            <a:graphicFrameLocks noGrp="true"/>
          </p:cNvGraphicFramePr>
          <p:nvPr>
            <p:extLst>
              <p:ext uri="{D42A27DB-BD31-4B8C-83A1-F6EECF244321}">
                <p14:modId xmlns:p14="http://schemas.microsoft.com/office/powerpoint/2010/main" val="2098327371"/>
              </p:ext>
            </p:extLst>
          </p:nvPr>
        </p:nvGraphicFramePr>
        <p:xfrm>
          <a:off x="893746" y="2996952"/>
          <a:ext cx="7356511" cy="2088008"/>
        </p:xfrm>
        <a:graphic>
          <a:graphicData uri="http://schemas.openxmlformats.org/drawingml/2006/table">
            <a:tbl>
              <a:tblPr/>
              <a:tblGrid>
                <a:gridCol w="779359">
                  <a:extLst>
                    <a:ext uri="{9D8B030D-6E8A-4147-A177-3AD203B41FA5}">
                      <a16:colId xmlns:a16="http://schemas.microsoft.com/office/drawing/2014/main" val="161878924"/>
                    </a:ext>
                  </a:extLst>
                </a:gridCol>
                <a:gridCol w="875922">
                  <a:extLst>
                    <a:ext uri="{9D8B030D-6E8A-4147-A177-3AD203B41FA5}">
                      <a16:colId xmlns:a16="http://schemas.microsoft.com/office/drawing/2014/main" val="1892105348"/>
                    </a:ext>
                  </a:extLst>
                </a:gridCol>
                <a:gridCol w="997959">
                  <a:extLst>
                    <a:ext uri="{9D8B030D-6E8A-4147-A177-3AD203B41FA5}">
                      <a16:colId xmlns:a16="http://schemas.microsoft.com/office/drawing/2014/main" val="181730131"/>
                    </a:ext>
                  </a:extLst>
                </a:gridCol>
                <a:gridCol w="1017413">
                  <a:extLst>
                    <a:ext uri="{9D8B030D-6E8A-4147-A177-3AD203B41FA5}">
                      <a16:colId xmlns:a16="http://schemas.microsoft.com/office/drawing/2014/main" val="2646469267"/>
                    </a:ext>
                  </a:extLst>
                </a:gridCol>
                <a:gridCol w="1706365">
                  <a:extLst>
                    <a:ext uri="{9D8B030D-6E8A-4147-A177-3AD203B41FA5}">
                      <a16:colId xmlns:a16="http://schemas.microsoft.com/office/drawing/2014/main" val="648964863"/>
                    </a:ext>
                  </a:extLst>
                </a:gridCol>
                <a:gridCol w="900237">
                  <a:extLst>
                    <a:ext uri="{9D8B030D-6E8A-4147-A177-3AD203B41FA5}">
                      <a16:colId xmlns:a16="http://schemas.microsoft.com/office/drawing/2014/main" val="2063694951"/>
                    </a:ext>
                  </a:extLst>
                </a:gridCol>
                <a:gridCol w="1079256">
                  <a:extLst>
                    <a:ext uri="{9D8B030D-6E8A-4147-A177-3AD203B41FA5}">
                      <a16:colId xmlns:a16="http://schemas.microsoft.com/office/drawing/2014/main" val="326535237"/>
                    </a:ext>
                  </a:extLst>
                </a:gridCol>
              </a:tblGrid>
              <a:tr h="214807">
                <a:tc gridSpan="3">
                  <a:txBody>
                    <a:bodyPr/>
                    <a:lstStyle/>
                    <a:p>
                      <a:pPr algn="l" fontAlgn="ctr">
                        <a:spcBef>
                          <a:spcPts val="0"/>
                        </a:spcBef>
                        <a:spcAft>
                          <a:spcPts val="0"/>
                        </a:spcAft>
                      </a:pPr>
                      <a:r>
                        <a:rPr lang="cs-CZ" sz="1000" b="true" i="false" u="none" strike="noStrike">
                          <a:solidFill>
                            <a:srgbClr val="000000"/>
                          </a:solidFill>
                          <a:effectLst/>
                          <a:latin typeface="Arial" panose="020B0604020202020204" pitchFamily="34" charset="0"/>
                        </a:rPr>
                        <a:t>OSOBNÍ PREZENČNÍ LISTINA</a:t>
                      </a:r>
                      <a:endParaRPr lang="cs-CZ" sz="800" b="false" i="false" u="none" strike="noStrike">
                        <a:effectLst/>
                        <a:latin typeface="Arial" panose="020B0604020202020204" pitchFamily="34" charset="0"/>
                      </a:endParaRPr>
                    </a:p>
                  </a:txBody>
                  <a:tcPr marL="42396" marR="42396" marT="21198" marB="21198">
                    <a:lnL>
                      <a:noFill/>
                    </a:lnL>
                    <a:lnR>
                      <a:noFill/>
                    </a:lnR>
                    <a:lnT>
                      <a:noFill/>
                    </a:lnT>
                    <a:lnB w="6350" cap="flat" cmpd="sng" algn="ctr">
                      <a:solidFill>
                        <a:srgbClr val="000000"/>
                      </a:solidFill>
                      <a:prstDash val="solid"/>
                      <a:round/>
                      <a:headEnd type="none" w="med" len="med"/>
                      <a:tailEnd type="none" w="med" len="med"/>
                    </a:lnB>
                  </a:tcPr>
                </a:tc>
                <a:tc hMerge="true">
                  <a:txBody>
                    <a:bodyPr/>
                    <a:lstStyle/>
                    <a:p>
                      <a:endParaRPr lang="cs-CZ"/>
                    </a:p>
                  </a:txBody>
                  <a:tcPr/>
                </a:tc>
                <a:tc hMerge="true">
                  <a:txBody>
                    <a:bodyPr/>
                    <a:lstStyle/>
                    <a:p>
                      <a:endParaRPr lang="cs-CZ"/>
                    </a:p>
                  </a:txBody>
                  <a:tcPr/>
                </a:tc>
                <a:tc>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399939"/>
                  </a:ext>
                </a:extLst>
              </a:tr>
              <a:tr h="214807">
                <a:tc gridSpan="3">
                  <a:txBody>
                    <a:bodyPr/>
                    <a:lstStyle/>
                    <a:p>
                      <a:pPr algn="l" fontAlgn="ctr">
                        <a:spcBef>
                          <a:spcPts val="0"/>
                        </a:spcBef>
                        <a:spcAft>
                          <a:spcPts val="0"/>
                        </a:spcAft>
                      </a:pPr>
                      <a:r>
                        <a:rPr lang="cs-CZ" sz="1000" b="true" i="false" u="none" strike="noStrike">
                          <a:solidFill>
                            <a:srgbClr val="000000"/>
                          </a:solidFill>
                          <a:effectLst/>
                          <a:latin typeface="Arial" panose="020B0604020202020204" pitchFamily="34" charset="0"/>
                        </a:rPr>
                        <a:t>Registrační číslo projektu</a:t>
                      </a:r>
                      <a:endParaRPr lang="cs-CZ" sz="800" b="false" i="false" u="none" strike="noStrike">
                        <a:effectLst/>
                        <a:latin typeface="Arial" panose="020B0604020202020204" pitchFamily="34" charset="0"/>
                      </a:endParaRPr>
                    </a:p>
                  </a:txBody>
                  <a:tcPr marL="42396" marR="42396" marT="21198" marB="21198">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true">
                  <a:txBody>
                    <a:bodyPr/>
                    <a:lstStyle/>
                    <a:p>
                      <a:endParaRPr lang="cs-CZ"/>
                    </a:p>
                  </a:txBody>
                  <a:tcPr/>
                </a:tc>
                <a:tc hMerge="true">
                  <a:txBody>
                    <a:bodyPr/>
                    <a:lstStyle/>
                    <a:p>
                      <a:endParaRPr lang="cs-CZ"/>
                    </a:p>
                  </a:txBody>
                  <a:tcPr/>
                </a:tc>
                <a:tc gridSpan="4">
                  <a:txBody>
                    <a:bodyPr/>
                    <a:lstStyle/>
                    <a:p>
                      <a:pPr algn="ctr" fontAlgn="ctr">
                        <a:spcBef>
                          <a:spcPts val="0"/>
                        </a:spcBef>
                        <a:spcAft>
                          <a:spcPts val="0"/>
                        </a:spcAft>
                      </a:pPr>
                      <a:r>
                        <a:rPr lang="cs-CZ" sz="1000" b="tru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2396" marR="42396" marT="21198" marB="2119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true">
                  <a:txBody>
                    <a:bodyPr/>
                    <a:lstStyle/>
                    <a:p>
                      <a:endParaRPr lang="cs-CZ"/>
                    </a:p>
                  </a:txBody>
                  <a:tcPr/>
                </a:tc>
                <a:tc hMerge="true">
                  <a:txBody>
                    <a:bodyPr/>
                    <a:lstStyle/>
                    <a:p>
                      <a:endParaRPr lang="cs-CZ"/>
                    </a:p>
                  </a:txBody>
                  <a:tcPr/>
                </a:tc>
                <a:tc hMerge="true">
                  <a:txBody>
                    <a:bodyPr/>
                    <a:lstStyle/>
                    <a:p>
                      <a:endParaRPr lang="cs-CZ"/>
                    </a:p>
                  </a:txBody>
                  <a:tcPr/>
                </a:tc>
                <a:extLst>
                  <a:ext uri="{0D108BD9-81ED-4DB2-BD59-A6C34878D82A}">
                    <a16:rowId xmlns:a16="http://schemas.microsoft.com/office/drawing/2014/main" val="2142285849"/>
                  </a:ext>
                </a:extLst>
              </a:tr>
              <a:tr h="214807">
                <a:tc gridSpan="3">
                  <a:txBody>
                    <a:bodyPr/>
                    <a:lstStyle/>
                    <a:p>
                      <a:pPr algn="l" fontAlgn="ctr">
                        <a:spcBef>
                          <a:spcPts val="0"/>
                        </a:spcBef>
                        <a:spcAft>
                          <a:spcPts val="0"/>
                        </a:spcAft>
                      </a:pPr>
                      <a:r>
                        <a:rPr lang="cs-CZ" sz="1000" b="true" i="false" u="none" strike="noStrike">
                          <a:solidFill>
                            <a:srgbClr val="000000"/>
                          </a:solidFill>
                          <a:effectLst/>
                          <a:latin typeface="Arial" panose="020B0604020202020204" pitchFamily="34" charset="0"/>
                        </a:rPr>
                        <a:t>Název projektu</a:t>
                      </a:r>
                      <a:endParaRPr lang="cs-CZ" sz="800" b="false" i="false" u="none" strike="noStrike">
                        <a:effectLst/>
                        <a:latin typeface="Arial" panose="020B0604020202020204" pitchFamily="34" charset="0"/>
                      </a:endParaRPr>
                    </a:p>
                  </a:txBody>
                  <a:tcPr marL="42396" marR="42396" marT="21198" marB="21198">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true">
                  <a:txBody>
                    <a:bodyPr/>
                    <a:lstStyle/>
                    <a:p>
                      <a:endParaRPr lang="cs-CZ"/>
                    </a:p>
                  </a:txBody>
                  <a:tcPr/>
                </a:tc>
                <a:tc hMerge="true">
                  <a:txBody>
                    <a:bodyPr/>
                    <a:lstStyle/>
                    <a:p>
                      <a:endParaRPr lang="cs-CZ"/>
                    </a:p>
                  </a:txBody>
                  <a:tcPr/>
                </a:tc>
                <a:tc gridSpan="4">
                  <a:txBody>
                    <a:bodyPr/>
                    <a:lstStyle/>
                    <a:p>
                      <a:pPr algn="ctr" fontAlgn="ctr">
                        <a:spcBef>
                          <a:spcPts val="0"/>
                        </a:spcBef>
                        <a:spcAft>
                          <a:spcPts val="0"/>
                        </a:spcAft>
                      </a:pPr>
                      <a:r>
                        <a:rPr lang="cs-CZ" sz="1000" b="tru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2396" marR="42396" marT="21198" marB="2119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true">
                  <a:txBody>
                    <a:bodyPr/>
                    <a:lstStyle/>
                    <a:p>
                      <a:endParaRPr lang="cs-CZ"/>
                    </a:p>
                  </a:txBody>
                  <a:tcPr/>
                </a:tc>
                <a:tc hMerge="true">
                  <a:txBody>
                    <a:bodyPr/>
                    <a:lstStyle/>
                    <a:p>
                      <a:endParaRPr lang="cs-CZ"/>
                    </a:p>
                  </a:txBody>
                  <a:tcPr/>
                </a:tc>
                <a:tc hMerge="true">
                  <a:txBody>
                    <a:bodyPr/>
                    <a:lstStyle/>
                    <a:p>
                      <a:endParaRPr lang="cs-CZ"/>
                    </a:p>
                  </a:txBody>
                  <a:tcPr/>
                </a:tc>
                <a:extLst>
                  <a:ext uri="{0D108BD9-81ED-4DB2-BD59-A6C34878D82A}">
                    <a16:rowId xmlns:a16="http://schemas.microsoft.com/office/drawing/2014/main" val="1181976909"/>
                  </a:ext>
                </a:extLst>
              </a:tr>
              <a:tr h="214807">
                <a:tc gridSpan="3">
                  <a:txBody>
                    <a:bodyPr/>
                    <a:lstStyle/>
                    <a:p>
                      <a:pPr algn="l" fontAlgn="ctr">
                        <a:spcBef>
                          <a:spcPts val="0"/>
                        </a:spcBef>
                        <a:spcAft>
                          <a:spcPts val="0"/>
                        </a:spcAft>
                      </a:pPr>
                      <a:r>
                        <a:rPr lang="cs-CZ" sz="1000" b="true" i="false" u="none" strike="noStrike">
                          <a:solidFill>
                            <a:srgbClr val="000000"/>
                          </a:solidFill>
                          <a:effectLst/>
                          <a:latin typeface="Arial" panose="020B0604020202020204" pitchFamily="34" charset="0"/>
                        </a:rPr>
                        <a:t>Název příjemce</a:t>
                      </a:r>
                      <a:endParaRPr lang="cs-CZ" sz="800" b="false" i="false" u="none" strike="noStrike">
                        <a:effectLst/>
                        <a:latin typeface="Arial" panose="020B0604020202020204" pitchFamily="34" charset="0"/>
                      </a:endParaRPr>
                    </a:p>
                  </a:txBody>
                  <a:tcPr marL="42396" marR="42396" marT="21198" marB="21198">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true">
                  <a:txBody>
                    <a:bodyPr/>
                    <a:lstStyle/>
                    <a:p>
                      <a:endParaRPr lang="cs-CZ"/>
                    </a:p>
                  </a:txBody>
                  <a:tcPr/>
                </a:tc>
                <a:tc hMerge="true">
                  <a:txBody>
                    <a:bodyPr/>
                    <a:lstStyle/>
                    <a:p>
                      <a:endParaRPr lang="cs-CZ"/>
                    </a:p>
                  </a:txBody>
                  <a:tcPr/>
                </a:tc>
                <a:tc gridSpan="4">
                  <a:txBody>
                    <a:bodyPr/>
                    <a:lstStyle/>
                    <a:p>
                      <a:pPr algn="ctr" fontAlgn="ctr">
                        <a:spcBef>
                          <a:spcPts val="0"/>
                        </a:spcBef>
                        <a:spcAft>
                          <a:spcPts val="0"/>
                        </a:spcAft>
                      </a:pPr>
                      <a:r>
                        <a:rPr lang="cs-CZ" sz="600" b="tru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2396" marR="42396" marT="21198" marB="2119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true">
                  <a:txBody>
                    <a:bodyPr/>
                    <a:lstStyle/>
                    <a:p>
                      <a:endParaRPr lang="cs-CZ"/>
                    </a:p>
                  </a:txBody>
                  <a:tcPr/>
                </a:tc>
                <a:tc hMerge="true">
                  <a:txBody>
                    <a:bodyPr/>
                    <a:lstStyle/>
                    <a:p>
                      <a:endParaRPr lang="cs-CZ"/>
                    </a:p>
                  </a:txBody>
                  <a:tcPr/>
                </a:tc>
                <a:tc hMerge="true">
                  <a:txBody>
                    <a:bodyPr/>
                    <a:lstStyle/>
                    <a:p>
                      <a:endParaRPr lang="cs-CZ"/>
                    </a:p>
                  </a:txBody>
                  <a:tcPr/>
                </a:tc>
                <a:extLst>
                  <a:ext uri="{0D108BD9-81ED-4DB2-BD59-A6C34878D82A}">
                    <a16:rowId xmlns:a16="http://schemas.microsoft.com/office/drawing/2014/main" val="437205071"/>
                  </a:ext>
                </a:extLst>
              </a:tr>
              <a:tr h="214807">
                <a:tc gridSpan="3">
                  <a:txBody>
                    <a:bodyPr/>
                    <a:lstStyle/>
                    <a:p>
                      <a:pPr algn="l" fontAlgn="ctr">
                        <a:spcBef>
                          <a:spcPts val="0"/>
                        </a:spcBef>
                        <a:spcAft>
                          <a:spcPts val="0"/>
                        </a:spcAft>
                      </a:pPr>
                      <a:r>
                        <a:rPr lang="cs-CZ" sz="1000" b="true" i="false" u="none" strike="noStrike">
                          <a:solidFill>
                            <a:srgbClr val="000000"/>
                          </a:solidFill>
                          <a:effectLst/>
                          <a:latin typeface="Arial" panose="020B0604020202020204" pitchFamily="34" charset="0"/>
                        </a:rPr>
                        <a:t>Jméno a příjmení účastníka</a:t>
                      </a:r>
                      <a:endParaRPr lang="cs-CZ" sz="800" b="false" i="false" u="none" strike="noStrike">
                        <a:effectLst/>
                        <a:latin typeface="Arial" panose="020B0604020202020204" pitchFamily="34" charset="0"/>
                      </a:endParaRPr>
                    </a:p>
                  </a:txBody>
                  <a:tcPr marL="42396" marR="42396" marT="21198" marB="2119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true">
                  <a:txBody>
                    <a:bodyPr/>
                    <a:lstStyle/>
                    <a:p>
                      <a:endParaRPr lang="cs-CZ"/>
                    </a:p>
                  </a:txBody>
                  <a:tcPr/>
                </a:tc>
                <a:tc hMerge="true">
                  <a:txBody>
                    <a:bodyPr/>
                    <a:lstStyle/>
                    <a:p>
                      <a:endParaRPr lang="cs-CZ"/>
                    </a:p>
                  </a:txBody>
                  <a:tcPr/>
                </a:tc>
                <a:tc gridSpan="4">
                  <a:txBody>
                    <a:bodyPr/>
                    <a:lstStyle/>
                    <a:p>
                      <a:pPr algn="ctr" fontAlgn="ctr">
                        <a:spcBef>
                          <a:spcPts val="0"/>
                        </a:spcBef>
                        <a:spcAft>
                          <a:spcPts val="0"/>
                        </a:spcAft>
                      </a:pPr>
                      <a:r>
                        <a:rPr lang="cs-CZ" sz="1000" b="tru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2396" marR="42396" marT="21198" marB="2119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true">
                  <a:txBody>
                    <a:bodyPr/>
                    <a:lstStyle/>
                    <a:p>
                      <a:endParaRPr lang="cs-CZ"/>
                    </a:p>
                  </a:txBody>
                  <a:tcPr/>
                </a:tc>
                <a:tc hMerge="true">
                  <a:txBody>
                    <a:bodyPr/>
                    <a:lstStyle/>
                    <a:p>
                      <a:endParaRPr lang="cs-CZ"/>
                    </a:p>
                  </a:txBody>
                  <a:tcPr/>
                </a:tc>
                <a:tc hMerge="true">
                  <a:txBody>
                    <a:bodyPr/>
                    <a:lstStyle/>
                    <a:p>
                      <a:endParaRPr lang="cs-CZ"/>
                    </a:p>
                  </a:txBody>
                  <a:tcPr/>
                </a:tc>
                <a:extLst>
                  <a:ext uri="{0D108BD9-81ED-4DB2-BD59-A6C34878D82A}">
                    <a16:rowId xmlns:a16="http://schemas.microsoft.com/office/drawing/2014/main" val="3445506821"/>
                  </a:ext>
                </a:extLst>
              </a:tr>
              <a:tr h="151213">
                <a:tc>
                  <a:txBody>
                    <a:bodyPr/>
                    <a:lstStyle/>
                    <a:p>
                      <a:pPr algn="l" fontAlgn="ctr">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2396" marR="42396" marT="21198" marB="21198">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true">
                  <a:txBody>
                    <a:bodyPr/>
                    <a:lstStyle/>
                    <a:p>
                      <a:endParaRPr lang="cs-CZ"/>
                    </a:p>
                  </a:txBody>
                  <a:tcPr/>
                </a:tc>
                <a:tc hMerge="true">
                  <a:txBody>
                    <a:bodyPr/>
                    <a:lstStyle/>
                    <a:p>
                      <a:endParaRPr lang="cs-CZ"/>
                    </a:p>
                  </a:txBody>
                  <a:tcPr/>
                </a:tc>
                <a:tc hMerge="true">
                  <a:txBody>
                    <a:bodyPr/>
                    <a:lstStyle/>
                    <a:p>
                      <a:endParaRPr lang="cs-CZ"/>
                    </a:p>
                  </a:txBody>
                  <a:tcPr/>
                </a:tc>
                <a:tc hMerge="true">
                  <a:txBody>
                    <a:bodyPr/>
                    <a:lstStyle/>
                    <a:p>
                      <a:endParaRPr lang="cs-CZ"/>
                    </a:p>
                  </a:txBody>
                  <a:tcPr/>
                </a:tc>
                <a:extLst>
                  <a:ext uri="{0D108BD9-81ED-4DB2-BD59-A6C34878D82A}">
                    <a16:rowId xmlns:a16="http://schemas.microsoft.com/office/drawing/2014/main" val="3297790724"/>
                  </a:ext>
                </a:extLst>
              </a:tr>
              <a:tr h="332279">
                <a:tc>
                  <a:txBody>
                    <a:bodyPr/>
                    <a:lstStyle/>
                    <a:p>
                      <a:pPr algn="ctr" fontAlgn="ctr">
                        <a:spcBef>
                          <a:spcPts val="0"/>
                        </a:spcBef>
                        <a:spcAft>
                          <a:spcPts val="0"/>
                        </a:spcAft>
                      </a:pPr>
                      <a:r>
                        <a:rPr lang="cs-CZ" sz="1000" b="true" i="false" u="none" strike="noStrike">
                          <a:solidFill>
                            <a:srgbClr val="000000"/>
                          </a:solidFill>
                          <a:effectLst/>
                          <a:latin typeface="Arial" panose="020B0604020202020204" pitchFamily="34" charset="0"/>
                        </a:rPr>
                        <a:t>Datum</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cs-CZ" sz="1000" b="true" i="false" u="none" strike="noStrike">
                          <a:solidFill>
                            <a:srgbClr val="000000"/>
                          </a:solidFill>
                          <a:effectLst/>
                          <a:latin typeface="Arial" panose="020B0604020202020204" pitchFamily="34" charset="0"/>
                        </a:rPr>
                        <a:t>Aktivita</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cs-CZ" sz="1000" b="true" i="false" u="none" strike="noStrike">
                          <a:solidFill>
                            <a:srgbClr val="000000"/>
                          </a:solidFill>
                          <a:effectLst/>
                          <a:latin typeface="Arial" panose="020B0604020202020204" pitchFamily="34" charset="0"/>
                        </a:rPr>
                        <a:t>Akce</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cs-CZ" sz="1000" b="true" i="false" u="none" strike="noStrike">
                          <a:solidFill>
                            <a:srgbClr val="000000"/>
                          </a:solidFill>
                          <a:effectLst/>
                          <a:latin typeface="Arial" panose="020B0604020202020204" pitchFamily="34" charset="0"/>
                        </a:rPr>
                        <a:t>Podpis účastníka</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cs-CZ" sz="1000" b="true" i="false" u="none" strike="noStrike">
                          <a:solidFill>
                            <a:srgbClr val="000000"/>
                          </a:solidFill>
                          <a:effectLst/>
                          <a:latin typeface="Arial" panose="020B0604020202020204" pitchFamily="34" charset="0"/>
                        </a:rPr>
                        <a:t>Jméno a příjmení školitele</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cs-CZ" sz="1000" b="true" i="false" u="none" strike="noStrike">
                          <a:solidFill>
                            <a:srgbClr val="000000"/>
                          </a:solidFill>
                          <a:effectLst/>
                          <a:latin typeface="Arial" panose="020B0604020202020204" pitchFamily="34" charset="0"/>
                        </a:rPr>
                        <a:t>Podpis školitele</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cs-CZ" sz="1000" b="true" i="false" u="none" strike="noStrike">
                          <a:solidFill>
                            <a:srgbClr val="000000"/>
                          </a:solidFill>
                          <a:effectLst/>
                          <a:latin typeface="Arial" panose="020B0604020202020204" pitchFamily="34" charset="0"/>
                        </a:rPr>
                        <a:t>Poznámka</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91215216"/>
                  </a:ext>
                </a:extLst>
              </a:tr>
              <a:tr h="176827">
                <a:tc>
                  <a:txBody>
                    <a:bodyPr/>
                    <a:lstStyle/>
                    <a:p>
                      <a:pPr algn="ctr" fontAlgn="ctr">
                        <a:spcBef>
                          <a:spcPts val="0"/>
                        </a:spcBef>
                        <a:spcAft>
                          <a:spcPts val="0"/>
                        </a:spcAft>
                      </a:pPr>
                      <a:r>
                        <a:rPr lang="cs-CZ" sz="1000" b="fals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tru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tru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fals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fals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fals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fals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1722155"/>
                  </a:ext>
                </a:extLst>
              </a:tr>
              <a:tr h="176827">
                <a:tc>
                  <a:txBody>
                    <a:bodyPr/>
                    <a:lstStyle/>
                    <a:p>
                      <a:pPr algn="ctr" fontAlgn="ctr">
                        <a:spcBef>
                          <a:spcPts val="0"/>
                        </a:spcBef>
                        <a:spcAft>
                          <a:spcPts val="0"/>
                        </a:spcAft>
                      </a:pPr>
                      <a:r>
                        <a:rPr lang="cs-CZ" sz="1000" b="fals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tru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tru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fals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fals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fals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fals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917790"/>
                  </a:ext>
                </a:extLst>
              </a:tr>
              <a:tr h="176827">
                <a:tc>
                  <a:txBody>
                    <a:bodyPr/>
                    <a:lstStyle/>
                    <a:p>
                      <a:pPr algn="ctr" fontAlgn="ctr">
                        <a:spcBef>
                          <a:spcPts val="0"/>
                        </a:spcBef>
                        <a:spcAft>
                          <a:spcPts val="0"/>
                        </a:spcAft>
                      </a:pPr>
                      <a:r>
                        <a:rPr lang="cs-CZ" sz="1000" b="fals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tru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tru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fals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fals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false" i="false" u="none" strike="noStrike">
                          <a:solidFill>
                            <a:srgbClr val="000000"/>
                          </a:solidFill>
                          <a:effectLst/>
                          <a:latin typeface="Arial" panose="020B0604020202020204" pitchFamily="34" charset="0"/>
                        </a:rPr>
                        <a:t> </a:t>
                      </a:r>
                      <a:endParaRPr lang="cs-CZ" sz="800" b="false" i="false" u="none" strike="noStrik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cs-CZ" sz="1000" b="false" i="false" u="none" strike="noStrike" dirty="false">
                          <a:solidFill>
                            <a:srgbClr val="000000"/>
                          </a:solidFill>
                          <a:effectLst/>
                          <a:latin typeface="Arial" panose="020B0604020202020204" pitchFamily="34" charset="0"/>
                        </a:rPr>
                        <a:t> </a:t>
                      </a:r>
                      <a:endParaRPr lang="cs-CZ" sz="800" b="false" i="false" u="none" strike="noStrike" dirty="false">
                        <a:effectLst/>
                        <a:latin typeface="Arial" panose="020B0604020202020204" pitchFamily="34" charset="0"/>
                      </a:endParaRPr>
                    </a:p>
                  </a:txBody>
                  <a:tcPr marL="4416" marR="4416" marT="4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087670"/>
                  </a:ext>
                </a:extLst>
              </a:tr>
            </a:tbl>
          </a:graphicData>
        </a:graphic>
      </p:graphicFrame>
      <p:sp>
        <p:nvSpPr>
          <p:cNvPr id="6" name="TextovéPole 5">
            <a:extLst>
              <a:ext uri="{FF2B5EF4-FFF2-40B4-BE49-F238E27FC236}">
                <a16:creationId xmlns:a16="http://schemas.microsoft.com/office/drawing/2014/main" id="{6559D9BA-407A-0879-17AC-6628499F936E}"/>
              </a:ext>
            </a:extLst>
          </p:cNvPr>
          <p:cNvSpPr txBox="true"/>
          <p:nvPr/>
        </p:nvSpPr>
        <p:spPr>
          <a:xfrm>
            <a:off x="827584" y="5517232"/>
            <a:ext cx="7422673" cy="923330"/>
          </a:xfrm>
          <a:prstGeom prst="rect">
            <a:avLst/>
          </a:prstGeom>
          <a:noFill/>
        </p:spPr>
        <p:txBody>
          <a:bodyPr wrap="square" rtlCol="false">
            <a:spAutoFit/>
          </a:bodyPr>
          <a:lstStyle/>
          <a:p>
            <a:r>
              <a:rPr lang="cs-CZ" dirty="false"/>
              <a:t>Vzory prezenčních listin jsou ke stažení v klubu ALMA a na portálu </a:t>
            </a:r>
            <a:r>
              <a:rPr lang="cs-CZ" dirty="false">
                <a:hlinkClick r:id="rId3">
                  <a:extLst>
                    <a:ext uri="{A12FA001-AC4F-418D-AE19-62706E023703}">
                      <ahyp:hlinkClr xmlns:ahyp="http://schemas.microsoft.com/office/drawing/2018/hyperlinkcolor" val="tx"/>
                    </a:ext>
                  </a:extLst>
                </a:hlinkClick>
              </a:rPr>
              <a:t>www.esfcr.cz</a:t>
            </a:r>
            <a:r>
              <a:rPr lang="cs-CZ" dirty="false"/>
              <a:t> (na stránce příslušné výzvy).</a:t>
            </a:r>
          </a:p>
          <a:p>
            <a:endParaRPr lang="cs-CZ" dirty="false"/>
          </a:p>
        </p:txBody>
      </p:sp>
    </p:spTree>
    <p:extLst>
      <p:ext uri="{BB962C8B-B14F-4D97-AF65-F5344CB8AC3E}">
        <p14:creationId xmlns:p14="http://schemas.microsoft.com/office/powerpoint/2010/main" val="2865118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3A1914-5148-7247-A995-D0D50203F769}"/>
              </a:ext>
            </a:extLst>
          </p:cNvPr>
          <p:cNvSpPr>
            <a:spLocks noGrp="true"/>
          </p:cNvSpPr>
          <p:nvPr>
            <p:ph type="title"/>
          </p:nvPr>
        </p:nvSpPr>
        <p:spPr/>
        <p:txBody>
          <a:bodyPr/>
          <a:lstStyle/>
          <a:p>
            <a:r>
              <a:rPr lang="cs-CZ" dirty="false"/>
              <a:t>Povinné náležitosti prezenční listiny</a:t>
            </a:r>
          </a:p>
        </p:txBody>
      </p:sp>
      <p:sp>
        <p:nvSpPr>
          <p:cNvPr id="4" name="Zástupný symbol pro číslo snímku 3">
            <a:extLst>
              <a:ext uri="{FF2B5EF4-FFF2-40B4-BE49-F238E27FC236}">
                <a16:creationId xmlns:a16="http://schemas.microsoft.com/office/drawing/2014/main" id="{1861A509-EED3-DC80-E64D-0E9703D7AADB}"/>
              </a:ext>
            </a:extLst>
          </p:cNvPr>
          <p:cNvSpPr>
            <a:spLocks noGrp="true"/>
          </p:cNvSpPr>
          <p:nvPr>
            <p:ph type="sldNum" sz="quarter" idx="12"/>
          </p:nvPr>
        </p:nvSpPr>
        <p:spPr/>
        <p:txBody>
          <a:bodyPr/>
          <a:lstStyle/>
          <a:p>
            <a:fld id="{479BF083-4774-43B1-9AB0-5CC1AC5DD8EE}" type="slidenum">
              <a:rPr lang="cs-CZ" smtClean="false"/>
              <a:pPr/>
              <a:t>37</a:t>
            </a:fld>
            <a:endParaRPr lang="cs-CZ" dirty="false"/>
          </a:p>
        </p:txBody>
      </p:sp>
      <p:graphicFrame>
        <p:nvGraphicFramePr>
          <p:cNvPr id="6" name="Tabulka 5">
            <a:extLst>
              <a:ext uri="{FF2B5EF4-FFF2-40B4-BE49-F238E27FC236}">
                <a16:creationId xmlns:a16="http://schemas.microsoft.com/office/drawing/2014/main" id="{285CF8C5-950C-945F-030D-D43CEC83C8FD}"/>
              </a:ext>
            </a:extLst>
          </p:cNvPr>
          <p:cNvGraphicFramePr>
            <a:graphicFrameLocks noGrp="true"/>
          </p:cNvGraphicFramePr>
          <p:nvPr>
            <p:extLst>
              <p:ext uri="{D42A27DB-BD31-4B8C-83A1-F6EECF244321}">
                <p14:modId xmlns:p14="http://schemas.microsoft.com/office/powerpoint/2010/main" val="4176289372"/>
              </p:ext>
            </p:extLst>
          </p:nvPr>
        </p:nvGraphicFramePr>
        <p:xfrm>
          <a:off x="575556" y="1412776"/>
          <a:ext cx="7992888" cy="4946650"/>
        </p:xfrm>
        <a:graphic>
          <a:graphicData uri="http://schemas.openxmlformats.org/drawingml/2006/table">
            <a:tbl>
              <a:tblPr bandRow="true">
                <a:tableStyleId>{5C22544A-7EE6-4342-B048-85BDC9FD1C3A}</a:tableStyleId>
              </a:tblPr>
              <a:tblGrid>
                <a:gridCol w="7992888">
                  <a:extLst>
                    <a:ext uri="{9D8B030D-6E8A-4147-A177-3AD203B41FA5}">
                      <a16:colId xmlns:a16="http://schemas.microsoft.com/office/drawing/2014/main" val="4158533372"/>
                    </a:ext>
                  </a:extLst>
                </a:gridCol>
              </a:tblGrid>
              <a:tr h="184150">
                <a:tc>
                  <a:txBody>
                    <a:bodyPr/>
                    <a:lstStyle/>
                    <a:p>
                      <a:pPr marL="285750" indent="-285750" algn="l" fontAlgn="b">
                        <a:buFont typeface="Wingdings" panose="05000000000000000000" pitchFamily="2" charset="2"/>
                        <a:buChar char="ü"/>
                      </a:pPr>
                      <a:r>
                        <a:rPr lang="cs-CZ" sz="1600" u="none" strike="noStrike" dirty="false">
                          <a:effectLst/>
                        </a:rPr>
                        <a:t>registrační číslo projektu;</a:t>
                      </a:r>
                      <a:endParaRPr lang="cs-CZ" sz="1600" b="false" i="false" u="none" strike="noStrike" dirty="fals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62018832"/>
                  </a:ext>
                </a:extLst>
              </a:tr>
              <a:tr h="184150">
                <a:tc>
                  <a:txBody>
                    <a:bodyPr/>
                    <a:lstStyle/>
                    <a:p>
                      <a:pPr marL="285750" indent="-285750" algn="l" fontAlgn="b">
                        <a:buFont typeface="Wingdings" panose="05000000000000000000" pitchFamily="2" charset="2"/>
                        <a:buChar char="ü"/>
                      </a:pPr>
                      <a:r>
                        <a:rPr lang="cs-CZ" sz="1600" u="none" strike="noStrike" dirty="false">
                          <a:effectLst/>
                        </a:rPr>
                        <a:t>název akce;</a:t>
                      </a:r>
                      <a:endParaRPr lang="cs-CZ" sz="1600" b="false" i="false" u="none" strike="noStrike" dirty="fals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72682141"/>
                  </a:ext>
                </a:extLst>
              </a:tr>
              <a:tr h="184150">
                <a:tc>
                  <a:txBody>
                    <a:bodyPr/>
                    <a:lstStyle/>
                    <a:p>
                      <a:pPr marL="285750" indent="-285750" algn="l" fontAlgn="b">
                        <a:buFont typeface="Wingdings" panose="05000000000000000000" pitchFamily="2" charset="2"/>
                        <a:buChar char="ü"/>
                      </a:pPr>
                      <a:r>
                        <a:rPr lang="cs-CZ" sz="1600" u="none" strike="noStrike" dirty="false">
                          <a:effectLst/>
                        </a:rPr>
                        <a:t>datum konání akce;</a:t>
                      </a:r>
                      <a:endParaRPr lang="cs-CZ" sz="1600" b="false" i="false" u="none" strike="noStrike" dirty="fals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22093189"/>
                  </a:ext>
                </a:extLst>
              </a:tr>
              <a:tr h="184150">
                <a:tc>
                  <a:txBody>
                    <a:bodyPr/>
                    <a:lstStyle/>
                    <a:p>
                      <a:pPr marL="285750" indent="-285750" algn="l" fontAlgn="b">
                        <a:buFont typeface="Wingdings" panose="05000000000000000000" pitchFamily="2" charset="2"/>
                        <a:buChar char="ü"/>
                      </a:pPr>
                      <a:r>
                        <a:rPr lang="cs-CZ" sz="1600" u="none" strike="noStrike" dirty="false">
                          <a:effectLst/>
                        </a:rPr>
                        <a:t>identifikace aktivity projektu, ke které se akce vztahuje („Přípravná fáze“, „Zahraniční stáž“, „Následná fáze“);</a:t>
                      </a:r>
                      <a:endParaRPr lang="cs-CZ" sz="1600" b="false" i="false" u="none" strike="noStrike" dirty="fals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89263683"/>
                  </a:ext>
                </a:extLst>
              </a:tr>
              <a:tr h="184150">
                <a:tc>
                  <a:txBody>
                    <a:bodyPr/>
                    <a:lstStyle/>
                    <a:p>
                      <a:pPr marL="285750" indent="-285750" algn="l" fontAlgn="b">
                        <a:buFont typeface="Wingdings" panose="05000000000000000000" pitchFamily="2" charset="2"/>
                        <a:buChar char="ü"/>
                      </a:pPr>
                      <a:r>
                        <a:rPr lang="cs-CZ" sz="1600" u="none" strike="noStrike" dirty="false">
                          <a:effectLst/>
                        </a:rPr>
                        <a:t>identifikace země EU, ve které se akce koná (pouze pro aktivitu „Zahraniční stáž“),</a:t>
                      </a:r>
                      <a:endParaRPr lang="cs-CZ" sz="1600" b="false" i="false" u="none" strike="noStrike" dirty="fals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13578222"/>
                  </a:ext>
                </a:extLst>
              </a:tr>
              <a:tr h="368300">
                <a:tc>
                  <a:txBody>
                    <a:bodyPr/>
                    <a:lstStyle/>
                    <a:p>
                      <a:pPr marL="285750" indent="-285750" algn="l" fontAlgn="b">
                        <a:buFont typeface="Wingdings" panose="05000000000000000000" pitchFamily="2" charset="2"/>
                        <a:buChar char="ü"/>
                      </a:pPr>
                      <a:r>
                        <a:rPr lang="cs-CZ" sz="1600" u="none" strike="noStrike" dirty="false">
                          <a:effectLst/>
                        </a:rPr>
                        <a:t>počet odpracovaných hodin (pouze pro aktivitu „Zahraniční stáž“, akci Odborná praxe pro účastníky projektu v pracovním prostředí firmy nebo instituce v jiném členském státě EU);</a:t>
                      </a:r>
                      <a:endParaRPr lang="cs-CZ" sz="1600" b="false" i="false" u="none" strike="noStrike" dirty="fals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98886153"/>
                  </a:ext>
                </a:extLst>
              </a:tr>
              <a:tr h="184150">
                <a:tc>
                  <a:txBody>
                    <a:bodyPr/>
                    <a:lstStyle/>
                    <a:p>
                      <a:pPr marL="285750" indent="-285750" algn="l" fontAlgn="b">
                        <a:buFont typeface="Wingdings" panose="05000000000000000000" pitchFamily="2" charset="2"/>
                        <a:buChar char="ü"/>
                      </a:pPr>
                      <a:r>
                        <a:rPr lang="cs-CZ" sz="1600" u="none" strike="noStrike" dirty="false">
                          <a:effectLst/>
                        </a:rPr>
                        <a:t>·jméno a příjmení účastníka;</a:t>
                      </a:r>
                      <a:endParaRPr lang="cs-CZ" sz="1600" b="false" i="false" u="none" strike="noStrike" dirty="fals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42602155"/>
                  </a:ext>
                </a:extLst>
              </a:tr>
              <a:tr h="184150">
                <a:tc>
                  <a:txBody>
                    <a:bodyPr/>
                    <a:lstStyle/>
                    <a:p>
                      <a:pPr marL="285750" indent="-285750" algn="l" fontAlgn="b">
                        <a:buFont typeface="Wingdings" panose="05000000000000000000" pitchFamily="2" charset="2"/>
                        <a:buChar char="ü"/>
                      </a:pPr>
                      <a:r>
                        <a:rPr lang="cs-CZ" sz="1600" u="none" strike="noStrike" dirty="false">
                          <a:effectLst/>
                        </a:rPr>
                        <a:t>podpis účastníka za každý den konání akce;</a:t>
                      </a:r>
                      <a:endParaRPr lang="cs-CZ" sz="1600" b="false" i="false" u="none" strike="noStrike" dirty="fals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658075"/>
                  </a:ext>
                </a:extLst>
              </a:tr>
              <a:tr h="552450">
                <a:tc>
                  <a:txBody>
                    <a:bodyPr/>
                    <a:lstStyle/>
                    <a:p>
                      <a:pPr marL="285750" indent="-285750" algn="l" fontAlgn="b">
                        <a:buFont typeface="Wingdings" panose="05000000000000000000" pitchFamily="2" charset="2"/>
                        <a:buChar char="ü"/>
                      </a:pPr>
                      <a:r>
                        <a:rPr lang="cs-CZ" sz="1600" u="none" strike="noStrike" dirty="false">
                          <a:effectLst/>
                        </a:rPr>
                        <a:t>jméno a příjmení odpovědné osoby /zaměstnance organizace, ve které probíhá odborná praxe (pouze pro aktivitu „Zahraniční stáž“, akci Odborná praxe pro účastníky projektu v pracovním prostředí firmy nebo instituce v jiném členském státě EU);</a:t>
                      </a:r>
                      <a:endParaRPr lang="cs-CZ" sz="1600" b="false" i="false" u="none" strike="noStrike" dirty="fals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03377912"/>
                  </a:ext>
                </a:extLst>
              </a:tr>
              <a:tr h="552450">
                <a:tc>
                  <a:txBody>
                    <a:bodyPr/>
                    <a:lstStyle/>
                    <a:p>
                      <a:pPr marL="285750" indent="-285750" algn="l" fontAlgn="b">
                        <a:buFont typeface="Wingdings" panose="05000000000000000000" pitchFamily="2" charset="2"/>
                        <a:buChar char="ü"/>
                      </a:pPr>
                      <a:r>
                        <a:rPr lang="cs-CZ" sz="1600" u="none" strike="noStrike" dirty="false">
                          <a:effectLst/>
                        </a:rPr>
                        <a:t>jméno a příjmení lektora/mentora/pracovníka poskytujícího služby účastníkům za každý den konání akce (neplatí pro akci Odborná praxe pro účastníky projektu v pracovním prostředí firmy nebo instituce v jiném členském státě EU);</a:t>
                      </a:r>
                      <a:endParaRPr lang="cs-CZ" sz="1600" b="false" i="false" u="none" strike="noStrike" dirty="fals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60870165"/>
                  </a:ext>
                </a:extLst>
              </a:tr>
              <a:tr h="368300">
                <a:tc>
                  <a:txBody>
                    <a:bodyPr/>
                    <a:lstStyle/>
                    <a:p>
                      <a:pPr marL="285750" indent="-285750" algn="l" fontAlgn="b">
                        <a:buFont typeface="Wingdings" panose="05000000000000000000" pitchFamily="2" charset="2"/>
                        <a:buChar char="ü"/>
                      </a:pPr>
                      <a:r>
                        <a:rPr lang="cs-CZ" sz="1600" u="none" strike="noStrike" dirty="false">
                          <a:effectLst/>
                        </a:rPr>
                        <a:t>podpis lektora/mentora/odpovědné osoby/pracovníka poskytujícího služby účastníkům za každý den konání akce.</a:t>
                      </a:r>
                      <a:endParaRPr lang="cs-CZ" sz="1600" b="false" i="false" u="none" strike="noStrike" dirty="fals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20120697"/>
                  </a:ext>
                </a:extLst>
              </a:tr>
            </a:tbl>
          </a:graphicData>
        </a:graphic>
      </p:graphicFrame>
    </p:spTree>
    <p:extLst>
      <p:ext uri="{BB962C8B-B14F-4D97-AF65-F5344CB8AC3E}">
        <p14:creationId xmlns:p14="http://schemas.microsoft.com/office/powerpoint/2010/main" val="2370225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5F2755-822C-D1E3-EBA3-C1A944D7F967}"/>
              </a:ext>
            </a:extLst>
          </p:cNvPr>
          <p:cNvSpPr>
            <a:spLocks noGrp="true"/>
          </p:cNvSpPr>
          <p:nvPr>
            <p:ph type="title"/>
          </p:nvPr>
        </p:nvSpPr>
        <p:spPr/>
        <p:txBody>
          <a:bodyPr/>
          <a:lstStyle/>
          <a:p>
            <a:r>
              <a:rPr lang="cs-CZ" dirty="false"/>
              <a:t>Doložení online akcí</a:t>
            </a:r>
          </a:p>
        </p:txBody>
      </p:sp>
      <p:sp>
        <p:nvSpPr>
          <p:cNvPr id="3" name="Zástupný obsah 2">
            <a:extLst>
              <a:ext uri="{FF2B5EF4-FFF2-40B4-BE49-F238E27FC236}">
                <a16:creationId xmlns:a16="http://schemas.microsoft.com/office/drawing/2014/main" id="{3DB5A184-944E-1AD2-C7CA-76C341ECD8E3}"/>
              </a:ext>
            </a:extLst>
          </p:cNvPr>
          <p:cNvSpPr>
            <a:spLocks noGrp="true"/>
          </p:cNvSpPr>
          <p:nvPr>
            <p:ph idx="1"/>
          </p:nvPr>
        </p:nvSpPr>
        <p:spPr>
          <a:xfrm>
            <a:off x="590605" y="1484784"/>
            <a:ext cx="8064000" cy="4320000"/>
          </a:xfrm>
        </p:spPr>
        <p:txBody>
          <a:bodyPr/>
          <a:lstStyle/>
          <a:p>
            <a:r>
              <a:rPr lang="cs-CZ" b="true" dirty="false"/>
              <a:t>upraveno v Obecných pravidlech, kap. 28 Uchovávání dokumentů:</a:t>
            </a:r>
          </a:p>
          <a:p>
            <a:r>
              <a:rPr lang="cs-CZ" sz="1800" b="true" dirty="false"/>
              <a:t>Vzdělávání s přímou interakcí: </a:t>
            </a:r>
            <a:r>
              <a:rPr lang="cs-CZ" sz="1800" dirty="false"/>
              <a:t>sestava či jiný písemný výstup z příslušného softwarového nástroje + </a:t>
            </a:r>
            <a:r>
              <a:rPr lang="cs-CZ" sz="1800" b="true" i="false" u="none" strike="noStrike" baseline="0" dirty="false">
                <a:solidFill>
                  <a:srgbClr val="FF0000"/>
                </a:solidFill>
              </a:rPr>
              <a:t>audiozáznam</a:t>
            </a:r>
          </a:p>
          <a:p>
            <a:r>
              <a:rPr lang="cs-CZ" sz="1800" b="true" dirty="false"/>
              <a:t>Vzdělávání bez přímé interakce: </a:t>
            </a:r>
            <a:r>
              <a:rPr lang="cs-CZ" sz="1800" dirty="false"/>
              <a:t>sestava či jiný písemný výstup z příslušného softwarového nástroje</a:t>
            </a:r>
          </a:p>
          <a:p>
            <a:r>
              <a:rPr lang="cs-CZ" sz="1800" b="true" dirty="false"/>
              <a:t>Setkávání skupin, poradenství či konzultace s přímou interakcí: </a:t>
            </a:r>
            <a:r>
              <a:rPr lang="cs-CZ" sz="1800" dirty="false"/>
              <a:t>sestava či jiný písemný výstup z příslušného softwarového nástroje</a:t>
            </a:r>
          </a:p>
          <a:p>
            <a:r>
              <a:rPr lang="cs-CZ" sz="1800" b="true" dirty="false"/>
              <a:t>Setkávání skupin, poradenství či konzultace bez přímé interakce: </a:t>
            </a:r>
            <a:r>
              <a:rPr lang="cs-CZ" sz="1800" dirty="false"/>
              <a:t>písemný záznam</a:t>
            </a:r>
          </a:p>
          <a:p>
            <a:r>
              <a:rPr lang="cs-CZ" sz="1800" b="true" dirty="false"/>
              <a:t>Telefonické konzultace: </a:t>
            </a:r>
            <a:r>
              <a:rPr lang="cs-CZ" sz="1800" dirty="false"/>
              <a:t>písemný záznam</a:t>
            </a:r>
          </a:p>
        </p:txBody>
      </p:sp>
      <p:sp>
        <p:nvSpPr>
          <p:cNvPr id="4" name="Zástupný symbol pro číslo snímku 3">
            <a:extLst>
              <a:ext uri="{FF2B5EF4-FFF2-40B4-BE49-F238E27FC236}">
                <a16:creationId xmlns:a16="http://schemas.microsoft.com/office/drawing/2014/main" id="{4A890555-5AB3-04F8-A0AC-416B36F96543}"/>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0"/>
                </a:spcAft>
                <a:buClrTx/>
                <a:buSzTx/>
                <a:buFontTx/>
                <a:buNone/>
                <a:tabLst/>
                <a:defRPr/>
              </a:pPr>
              <a:t>38</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195024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92205C-68CC-C8DB-D2E7-C62DC3C068FC}"/>
              </a:ext>
            </a:extLst>
          </p:cNvPr>
          <p:cNvSpPr>
            <a:spLocks noGrp="true"/>
          </p:cNvSpPr>
          <p:nvPr>
            <p:ph type="title"/>
          </p:nvPr>
        </p:nvSpPr>
        <p:spPr/>
        <p:txBody>
          <a:bodyPr/>
          <a:lstStyle/>
          <a:p>
            <a:r>
              <a:rPr lang="cs-CZ" dirty="false"/>
              <a:t>Další dokumentace k Akcím I</a:t>
            </a:r>
          </a:p>
        </p:txBody>
      </p:sp>
      <p:sp>
        <p:nvSpPr>
          <p:cNvPr id="3" name="Zástupný obsah 2">
            <a:extLst>
              <a:ext uri="{FF2B5EF4-FFF2-40B4-BE49-F238E27FC236}">
                <a16:creationId xmlns:a16="http://schemas.microsoft.com/office/drawing/2014/main" id="{702402F5-4C1F-9C96-5D36-16AE29D7DFAD}"/>
              </a:ext>
            </a:extLst>
          </p:cNvPr>
          <p:cNvSpPr>
            <a:spLocks noGrp="true"/>
          </p:cNvSpPr>
          <p:nvPr>
            <p:ph idx="1"/>
          </p:nvPr>
        </p:nvSpPr>
        <p:spPr/>
        <p:txBody>
          <a:bodyPr/>
          <a:lstStyle/>
          <a:p>
            <a:r>
              <a:rPr lang="cs-CZ" b="true" dirty="false"/>
              <a:t>Vzdělávací akce a rekvalifikace</a:t>
            </a:r>
          </a:p>
          <a:p>
            <a:pPr marL="414000" lvl="1" indent="0">
              <a:buNone/>
            </a:pPr>
            <a:r>
              <a:rPr lang="cs-CZ" dirty="false"/>
              <a:t>Nad rámec prezenční listiny bude vedena /archivována:</a:t>
            </a:r>
            <a:endParaRPr lang="cs-CZ" b="true" dirty="false"/>
          </a:p>
          <a:p>
            <a:pPr lvl="1"/>
            <a:r>
              <a:rPr lang="cs-CZ" dirty="false"/>
              <a:t>Osnova vzdělávacího/rekvalifikačního kurzu včetně uvedení časové dotace;</a:t>
            </a:r>
          </a:p>
          <a:p>
            <a:pPr lvl="1"/>
            <a:r>
              <a:rPr lang="cs-CZ" dirty="false"/>
              <a:t>Výukové materiály a pomůcky, jsou-li stanoveny;</a:t>
            </a:r>
          </a:p>
          <a:p>
            <a:pPr lvl="1"/>
            <a:r>
              <a:rPr lang="cs-CZ" dirty="false"/>
              <a:t>Doklady o absolvování (certifikát, získané osvědčení příp. potvrzení o absolvování).</a:t>
            </a:r>
          </a:p>
          <a:p>
            <a:pPr marL="414000" lvl="1" indent="0">
              <a:buNone/>
            </a:pPr>
            <a:endParaRPr lang="cs-CZ" b="true" dirty="false"/>
          </a:p>
        </p:txBody>
      </p:sp>
      <p:sp>
        <p:nvSpPr>
          <p:cNvPr id="4" name="Zástupný symbol pro číslo snímku 3">
            <a:extLst>
              <a:ext uri="{FF2B5EF4-FFF2-40B4-BE49-F238E27FC236}">
                <a16:creationId xmlns:a16="http://schemas.microsoft.com/office/drawing/2014/main" id="{919BD45E-C4AC-F35F-5415-097BBA000302}"/>
              </a:ext>
            </a:extLst>
          </p:cNvPr>
          <p:cNvSpPr>
            <a:spLocks noGrp="true"/>
          </p:cNvSpPr>
          <p:nvPr>
            <p:ph type="sldNum" sz="quarter" idx="12"/>
          </p:nvPr>
        </p:nvSpPr>
        <p:spPr/>
        <p:txBody>
          <a:bodyPr/>
          <a:lstStyle/>
          <a:p>
            <a:fld id="{479BF083-4774-43B1-9AB0-5CC1AC5DD8EE}" type="slidenum">
              <a:rPr lang="cs-CZ" smtClean="false"/>
              <a:pPr/>
              <a:t>39</a:t>
            </a:fld>
            <a:endParaRPr lang="cs-CZ" dirty="false"/>
          </a:p>
        </p:txBody>
      </p:sp>
    </p:spTree>
    <p:extLst>
      <p:ext uri="{BB962C8B-B14F-4D97-AF65-F5344CB8AC3E}">
        <p14:creationId xmlns:p14="http://schemas.microsoft.com/office/powerpoint/2010/main" val="228647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Realizace projektu</a:t>
            </a:r>
          </a:p>
        </p:txBody>
      </p:sp>
      <p:sp>
        <p:nvSpPr>
          <p:cNvPr id="3" name="Zástupný symbol pro obsah 2"/>
          <p:cNvSpPr>
            <a:spLocks noGrp="true"/>
          </p:cNvSpPr>
          <p:nvPr>
            <p:ph idx="1"/>
          </p:nvPr>
        </p:nvSpPr>
        <p:spPr>
          <a:xfrm>
            <a:off x="540000" y="1484784"/>
            <a:ext cx="8064000" cy="4320000"/>
          </a:xfrm>
        </p:spPr>
        <p:txBody>
          <a:bodyPr/>
          <a:lstStyle/>
          <a:p>
            <a:r>
              <a:rPr lang="cs-CZ" dirty="false"/>
              <a:t>Základní metodická pravidla</a:t>
            </a:r>
          </a:p>
          <a:p>
            <a:pPr lvl="1"/>
            <a:r>
              <a:rPr lang="cs-CZ" dirty="false"/>
              <a:t>Obecná část pravidel pro žadatele a příjemce </a:t>
            </a:r>
            <a:r>
              <a:rPr lang="cs-CZ" dirty="false">
                <a:hlinkClick r:id="rId2"/>
              </a:rPr>
              <a:t>https://www.esfcr.cz/pravidla-pro-zadatele-a-prijemce-opz-plus/-/dokument/18068434</a:t>
            </a:r>
            <a:endParaRPr lang="cs-CZ" dirty="false"/>
          </a:p>
          <a:p>
            <a:pPr lvl="1"/>
            <a:r>
              <a:rPr lang="cs-CZ" dirty="false"/>
              <a:t>Specifická část pravidel pro žadatele a příjemce v rámci OPZ+ pro projekty s jednotkovými náklady zaměřené na podporu mezinárodní mobility znevýhodněné mládeže (verze 1) </a:t>
            </a:r>
            <a:r>
              <a:rPr lang="cs-CZ" dirty="false">
                <a:hlinkClick r:id="rId3"/>
              </a:rPr>
              <a:t>https://www.esfcr.cz/pravidla-pro-zadatele-a-prijemce-opz-plus/-/dokument/19416425</a:t>
            </a:r>
            <a:endParaRPr lang="cs-CZ" dirty="false"/>
          </a:p>
          <a:p>
            <a:r>
              <a:rPr lang="cs-CZ" dirty="false"/>
              <a:t>Zálohová platba</a:t>
            </a:r>
          </a:p>
          <a:p>
            <a:pPr lvl="1"/>
            <a:r>
              <a:rPr lang="cs-CZ" dirty="false"/>
              <a:t>1. záloha na účet bude připsána cca 14 dnů před zahájením projektu;</a:t>
            </a:r>
          </a:p>
          <a:p>
            <a:pPr lvl="1"/>
            <a:r>
              <a:rPr lang="cs-CZ" dirty="false"/>
              <a:t>Před poskytnutím zálohy je potřeba provést žádost o změnu – označení zálohové platby na 1. řádku finančního plánu.</a:t>
            </a:r>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a:t>
            </a:fld>
            <a:endParaRPr lang="cs-CZ" dirty="false"/>
          </a:p>
        </p:txBody>
      </p:sp>
    </p:spTree>
    <p:extLst>
      <p:ext uri="{BB962C8B-B14F-4D97-AF65-F5344CB8AC3E}">
        <p14:creationId xmlns:p14="http://schemas.microsoft.com/office/powerpoint/2010/main" val="1944332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92205C-68CC-C8DB-D2E7-C62DC3C068FC}"/>
              </a:ext>
            </a:extLst>
          </p:cNvPr>
          <p:cNvSpPr>
            <a:spLocks noGrp="true"/>
          </p:cNvSpPr>
          <p:nvPr>
            <p:ph type="title"/>
          </p:nvPr>
        </p:nvSpPr>
        <p:spPr/>
        <p:txBody>
          <a:bodyPr/>
          <a:lstStyle/>
          <a:p>
            <a:r>
              <a:rPr lang="cs-CZ" dirty="false"/>
              <a:t>Další dokumentace k Akcím II</a:t>
            </a:r>
          </a:p>
        </p:txBody>
      </p:sp>
      <p:sp>
        <p:nvSpPr>
          <p:cNvPr id="3" name="Zástupný obsah 2">
            <a:extLst>
              <a:ext uri="{FF2B5EF4-FFF2-40B4-BE49-F238E27FC236}">
                <a16:creationId xmlns:a16="http://schemas.microsoft.com/office/drawing/2014/main" id="{702402F5-4C1F-9C96-5D36-16AE29D7DFAD}"/>
              </a:ext>
            </a:extLst>
          </p:cNvPr>
          <p:cNvSpPr>
            <a:spLocks noGrp="true"/>
          </p:cNvSpPr>
          <p:nvPr>
            <p:ph idx="1"/>
          </p:nvPr>
        </p:nvSpPr>
        <p:spPr/>
        <p:txBody>
          <a:bodyPr/>
          <a:lstStyle/>
          <a:p>
            <a:r>
              <a:rPr lang="cs-CZ" b="true" dirty="false"/>
              <a:t>Dohoda o zařazení účastníka projektu na stáž u zahraničního zaměstnavatele mezi příjemcem, dodavatelem stáže a účastníkem stáže</a:t>
            </a:r>
          </a:p>
          <a:p>
            <a:pPr marL="414000" lvl="1" indent="0">
              <a:buNone/>
            </a:pPr>
            <a:r>
              <a:rPr lang="cs-CZ" dirty="false"/>
              <a:t>bude uzavřena v českém jazyce, případně v dvojjazyčném vyhotovení, aby byl obsah dohody pro všechny strany srozumitelný a bude obsahovat zejména:</a:t>
            </a:r>
          </a:p>
          <a:p>
            <a:pPr lvl="1"/>
            <a:r>
              <a:rPr lang="cs-CZ" dirty="false"/>
              <a:t>identifikaci smluvních stran a jejich podpisy,</a:t>
            </a:r>
          </a:p>
          <a:p>
            <a:pPr lvl="1"/>
            <a:r>
              <a:rPr lang="cs-CZ" dirty="false"/>
              <a:t>identifikaci firmy či instituce, ve které bude stáž probíhat,</a:t>
            </a:r>
          </a:p>
          <a:p>
            <a:pPr lvl="1"/>
            <a:r>
              <a:rPr lang="cs-CZ" dirty="false"/>
              <a:t>název pracovní pozice,</a:t>
            </a:r>
          </a:p>
          <a:p>
            <a:pPr lvl="1"/>
            <a:r>
              <a:rPr lang="cs-CZ" dirty="false"/>
              <a:t>náplň stáže a období, ve kterém bude stáž probíhat.</a:t>
            </a:r>
          </a:p>
        </p:txBody>
      </p:sp>
      <p:sp>
        <p:nvSpPr>
          <p:cNvPr id="4" name="Zástupný symbol pro číslo snímku 3">
            <a:extLst>
              <a:ext uri="{FF2B5EF4-FFF2-40B4-BE49-F238E27FC236}">
                <a16:creationId xmlns:a16="http://schemas.microsoft.com/office/drawing/2014/main" id="{919BD45E-C4AC-F35F-5415-097BBA000302}"/>
              </a:ext>
            </a:extLst>
          </p:cNvPr>
          <p:cNvSpPr>
            <a:spLocks noGrp="true"/>
          </p:cNvSpPr>
          <p:nvPr>
            <p:ph type="sldNum" sz="quarter" idx="12"/>
          </p:nvPr>
        </p:nvSpPr>
        <p:spPr/>
        <p:txBody>
          <a:bodyPr/>
          <a:lstStyle/>
          <a:p>
            <a:fld id="{479BF083-4774-43B1-9AB0-5CC1AC5DD8EE}" type="slidenum">
              <a:rPr lang="cs-CZ" smtClean="false"/>
              <a:pPr/>
              <a:t>40</a:t>
            </a:fld>
            <a:endParaRPr lang="cs-CZ" dirty="false"/>
          </a:p>
        </p:txBody>
      </p:sp>
    </p:spTree>
    <p:extLst>
      <p:ext uri="{BB962C8B-B14F-4D97-AF65-F5344CB8AC3E}">
        <p14:creationId xmlns:p14="http://schemas.microsoft.com/office/powerpoint/2010/main" val="3222111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92205C-68CC-C8DB-D2E7-C62DC3C068FC}"/>
              </a:ext>
            </a:extLst>
          </p:cNvPr>
          <p:cNvSpPr>
            <a:spLocks noGrp="true"/>
          </p:cNvSpPr>
          <p:nvPr>
            <p:ph type="title"/>
          </p:nvPr>
        </p:nvSpPr>
        <p:spPr/>
        <p:txBody>
          <a:bodyPr/>
          <a:lstStyle/>
          <a:p>
            <a:r>
              <a:rPr lang="cs-CZ" dirty="false"/>
              <a:t>Další dokumentace k Akcím III</a:t>
            </a:r>
          </a:p>
        </p:txBody>
      </p:sp>
      <p:sp>
        <p:nvSpPr>
          <p:cNvPr id="3" name="Zástupný obsah 2">
            <a:extLst>
              <a:ext uri="{FF2B5EF4-FFF2-40B4-BE49-F238E27FC236}">
                <a16:creationId xmlns:a16="http://schemas.microsoft.com/office/drawing/2014/main" id="{702402F5-4C1F-9C96-5D36-16AE29D7DFAD}"/>
              </a:ext>
            </a:extLst>
          </p:cNvPr>
          <p:cNvSpPr>
            <a:spLocks noGrp="true"/>
          </p:cNvSpPr>
          <p:nvPr>
            <p:ph idx="1"/>
          </p:nvPr>
        </p:nvSpPr>
        <p:spPr/>
        <p:txBody>
          <a:bodyPr/>
          <a:lstStyle/>
          <a:p>
            <a:r>
              <a:rPr lang="cs-CZ" b="true" dirty="false"/>
              <a:t>Potvrzení o úspěšném absolvování stáže</a:t>
            </a:r>
          </a:p>
          <a:p>
            <a:pPr marL="414000" lvl="1" indent="0">
              <a:buNone/>
            </a:pPr>
            <a:r>
              <a:rPr lang="cs-CZ" dirty="false">
                <a:effectLst/>
                <a:latin typeface="Arial" panose="020B0604020202020204" pitchFamily="34" charset="0"/>
                <a:ea typeface="Arial" panose="020B0604020202020204" pitchFamily="34" charset="0"/>
                <a:cs typeface="Arial" panose="020B0604020202020204" pitchFamily="34" charset="0"/>
              </a:rPr>
              <a:t>bude obsahovat zejména:</a:t>
            </a:r>
          </a:p>
          <a:p>
            <a:pPr lvl="1"/>
            <a:r>
              <a:rPr lang="cs-CZ" dirty="false">
                <a:effectLst/>
                <a:latin typeface="Arial" panose="020B0604020202020204" pitchFamily="34" charset="0"/>
                <a:ea typeface="Arial" panose="020B0604020202020204" pitchFamily="34" charset="0"/>
                <a:cs typeface="Arial" panose="020B0604020202020204" pitchFamily="34" charset="0"/>
              </a:rPr>
              <a:t>identifikaci účastníka stáže,</a:t>
            </a:r>
          </a:p>
          <a:p>
            <a:pPr lvl="1"/>
            <a:r>
              <a:rPr lang="cs-CZ" dirty="false">
                <a:effectLst/>
                <a:latin typeface="Arial" panose="020B0604020202020204" pitchFamily="34" charset="0"/>
                <a:ea typeface="Arial" panose="020B0604020202020204" pitchFamily="34" charset="0"/>
                <a:cs typeface="Arial" panose="020B0604020202020204" pitchFamily="34" charset="0"/>
              </a:rPr>
              <a:t>identifikaci firmy či instituce, ve které stáž probíhala,</a:t>
            </a:r>
          </a:p>
          <a:p>
            <a:pPr lvl="1"/>
            <a:r>
              <a:rPr lang="cs-CZ" dirty="false">
                <a:effectLst/>
                <a:latin typeface="Arial" panose="020B0604020202020204" pitchFamily="34" charset="0"/>
                <a:ea typeface="Arial" panose="020B0604020202020204" pitchFamily="34" charset="0"/>
                <a:cs typeface="Arial" panose="020B0604020202020204" pitchFamily="34" charset="0"/>
              </a:rPr>
              <a:t>název pracovní pozice,</a:t>
            </a:r>
          </a:p>
          <a:p>
            <a:pPr lvl="1"/>
            <a:r>
              <a:rPr lang="cs-CZ" dirty="false">
                <a:effectLst/>
                <a:latin typeface="Arial" panose="020B0604020202020204" pitchFamily="34" charset="0"/>
                <a:ea typeface="Arial" panose="020B0604020202020204" pitchFamily="34" charset="0"/>
                <a:cs typeface="Arial" panose="020B0604020202020204" pitchFamily="34" charset="0"/>
              </a:rPr>
              <a:t>náplň stáže,</a:t>
            </a:r>
          </a:p>
          <a:p>
            <a:pPr lvl="1"/>
            <a:r>
              <a:rPr lang="cs-CZ" dirty="false">
                <a:effectLst/>
                <a:latin typeface="Arial" panose="020B0604020202020204" pitchFamily="34" charset="0"/>
                <a:ea typeface="Arial" panose="020B0604020202020204" pitchFamily="34" charset="0"/>
                <a:cs typeface="Arial" panose="020B0604020202020204" pitchFamily="34" charset="0"/>
              </a:rPr>
              <a:t>období, ve kterém stáž probíhala.</a:t>
            </a:r>
            <a:endParaRPr lang="cs-CZ" dirty="false">
              <a:effectLst/>
              <a:latin typeface="Arial" panose="020B0604020202020204" pitchFamily="34" charset="0"/>
              <a:ea typeface="Arial" panose="020B0604020202020204" pitchFamily="34" charset="0"/>
              <a:cs typeface="Times New Roman" panose="02020603050405020304" pitchFamily="18" charset="0"/>
            </a:endParaRPr>
          </a:p>
          <a:p>
            <a:pPr marL="414000" lvl="1" indent="0">
              <a:buNone/>
            </a:pPr>
            <a:endParaRPr lang="cs-CZ" b="true" dirty="false"/>
          </a:p>
        </p:txBody>
      </p:sp>
      <p:sp>
        <p:nvSpPr>
          <p:cNvPr id="4" name="Zástupný symbol pro číslo snímku 3">
            <a:extLst>
              <a:ext uri="{FF2B5EF4-FFF2-40B4-BE49-F238E27FC236}">
                <a16:creationId xmlns:a16="http://schemas.microsoft.com/office/drawing/2014/main" id="{919BD45E-C4AC-F35F-5415-097BBA000302}"/>
              </a:ext>
            </a:extLst>
          </p:cNvPr>
          <p:cNvSpPr>
            <a:spLocks noGrp="true"/>
          </p:cNvSpPr>
          <p:nvPr>
            <p:ph type="sldNum" sz="quarter" idx="12"/>
          </p:nvPr>
        </p:nvSpPr>
        <p:spPr/>
        <p:txBody>
          <a:bodyPr/>
          <a:lstStyle/>
          <a:p>
            <a:fld id="{479BF083-4774-43B1-9AB0-5CC1AC5DD8EE}" type="slidenum">
              <a:rPr lang="cs-CZ" smtClean="false"/>
              <a:pPr/>
              <a:t>41</a:t>
            </a:fld>
            <a:endParaRPr lang="cs-CZ" dirty="false"/>
          </a:p>
        </p:txBody>
      </p:sp>
    </p:spTree>
    <p:extLst>
      <p:ext uri="{BB962C8B-B14F-4D97-AF65-F5344CB8AC3E}">
        <p14:creationId xmlns:p14="http://schemas.microsoft.com/office/powerpoint/2010/main" val="4078508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92205C-68CC-C8DB-D2E7-C62DC3C068FC}"/>
              </a:ext>
            </a:extLst>
          </p:cNvPr>
          <p:cNvSpPr>
            <a:spLocks noGrp="true"/>
          </p:cNvSpPr>
          <p:nvPr>
            <p:ph type="title"/>
          </p:nvPr>
        </p:nvSpPr>
        <p:spPr/>
        <p:txBody>
          <a:bodyPr/>
          <a:lstStyle/>
          <a:p>
            <a:r>
              <a:rPr lang="cs-CZ" dirty="false"/>
              <a:t>Další dokumentace k Akcím IV</a:t>
            </a:r>
          </a:p>
        </p:txBody>
      </p:sp>
      <p:sp>
        <p:nvSpPr>
          <p:cNvPr id="3" name="Zástupný obsah 2">
            <a:extLst>
              <a:ext uri="{FF2B5EF4-FFF2-40B4-BE49-F238E27FC236}">
                <a16:creationId xmlns:a16="http://schemas.microsoft.com/office/drawing/2014/main" id="{702402F5-4C1F-9C96-5D36-16AE29D7DFAD}"/>
              </a:ext>
            </a:extLst>
          </p:cNvPr>
          <p:cNvSpPr>
            <a:spLocks noGrp="true"/>
          </p:cNvSpPr>
          <p:nvPr>
            <p:ph idx="1"/>
          </p:nvPr>
        </p:nvSpPr>
        <p:spPr/>
        <p:txBody>
          <a:bodyPr/>
          <a:lstStyle/>
          <a:p>
            <a:r>
              <a:rPr lang="cs-CZ" b="true" dirty="false"/>
              <a:t>Dokumentace k doložení přítomnosti pracovníků příjemce nebo partnera, kteří zajišťují doprovod účastníků během zahraniční stáže</a:t>
            </a:r>
          </a:p>
          <a:p>
            <a:pPr lvl="1"/>
            <a:r>
              <a:rPr lang="cs-CZ" dirty="false"/>
              <a:t>Pracovní smlouvy pracovníků zajišťujících doprovod v zahraničí;</a:t>
            </a:r>
          </a:p>
          <a:p>
            <a:pPr lvl="1"/>
            <a:r>
              <a:rPr lang="cs-CZ" dirty="false"/>
              <a:t>Cestovní příkaz k zahraniční pracovní cestě včetně vyúčtování</a:t>
            </a:r>
          </a:p>
          <a:p>
            <a:pPr marL="414000" lvl="1" indent="0">
              <a:buNone/>
            </a:pPr>
            <a:endParaRPr lang="cs-CZ" dirty="false"/>
          </a:p>
          <a:p>
            <a:r>
              <a:rPr lang="cs-CZ" b="true" dirty="false"/>
              <a:t>Jízdní doklady účastníků</a:t>
            </a:r>
          </a:p>
          <a:p>
            <a:pPr lvl="1"/>
            <a:r>
              <a:rPr lang="cs-CZ" dirty="false"/>
              <a:t>Slouží k doložení začátku a konce účasti dané osoby v aktivitě Zahraniční stáž</a:t>
            </a:r>
          </a:p>
          <a:p>
            <a:pPr marL="414000" lvl="1" indent="0">
              <a:buNone/>
            </a:pPr>
            <a:r>
              <a:rPr lang="cs-CZ" b="true" dirty="false"/>
              <a:t> </a:t>
            </a:r>
          </a:p>
          <a:p>
            <a:pPr marL="0" indent="0">
              <a:buNone/>
            </a:pPr>
            <a:endParaRPr lang="cs-CZ" b="true" dirty="false"/>
          </a:p>
        </p:txBody>
      </p:sp>
      <p:sp>
        <p:nvSpPr>
          <p:cNvPr id="4" name="Zástupný symbol pro číslo snímku 3">
            <a:extLst>
              <a:ext uri="{FF2B5EF4-FFF2-40B4-BE49-F238E27FC236}">
                <a16:creationId xmlns:a16="http://schemas.microsoft.com/office/drawing/2014/main" id="{919BD45E-C4AC-F35F-5415-097BBA000302}"/>
              </a:ext>
            </a:extLst>
          </p:cNvPr>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4171865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Jednotky v projektech ALMA</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399079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0EF23C-E990-026A-FDD9-7D3E2DF45635}"/>
              </a:ext>
            </a:extLst>
          </p:cNvPr>
          <p:cNvSpPr>
            <a:spLocks noGrp="true"/>
          </p:cNvSpPr>
          <p:nvPr>
            <p:ph type="title"/>
          </p:nvPr>
        </p:nvSpPr>
        <p:spPr/>
        <p:txBody>
          <a:bodyPr/>
          <a:lstStyle/>
          <a:p>
            <a:r>
              <a:rPr lang="cs-CZ" dirty="false"/>
              <a:t>JEDNOTKY</a:t>
            </a:r>
          </a:p>
        </p:txBody>
      </p:sp>
      <p:graphicFrame>
        <p:nvGraphicFramePr>
          <p:cNvPr id="9" name="Zástupný obsah 8">
            <a:extLst>
              <a:ext uri="{FF2B5EF4-FFF2-40B4-BE49-F238E27FC236}">
                <a16:creationId xmlns:a16="http://schemas.microsoft.com/office/drawing/2014/main" id="{DAE813A6-E802-60FA-100C-1B741FD0101D}"/>
              </a:ext>
            </a:extLst>
          </p:cNvPr>
          <p:cNvGraphicFramePr>
            <a:graphicFrameLocks noGrp="true"/>
          </p:cNvGraphicFramePr>
          <p:nvPr>
            <p:ph idx="1"/>
          </p:nvPr>
        </p:nvGraphicFramePr>
        <p:xfrm>
          <a:off x="599848" y="1426155"/>
          <a:ext cx="7944304" cy="4743689"/>
        </p:xfrm>
        <a:graphic>
          <a:graphicData uri="http://schemas.openxmlformats.org/drawingml/2006/table">
            <a:tbl>
              <a:tblPr firstRow="true" firstCol="true" bandRow="true">
                <a:tableStyleId>{5C22544A-7EE6-4342-B048-85BDC9FD1C3A}</a:tableStyleId>
              </a:tblPr>
              <a:tblGrid>
                <a:gridCol w="1674670">
                  <a:extLst>
                    <a:ext uri="{9D8B030D-6E8A-4147-A177-3AD203B41FA5}">
                      <a16:colId xmlns:a16="http://schemas.microsoft.com/office/drawing/2014/main" val="454771148"/>
                    </a:ext>
                  </a:extLst>
                </a:gridCol>
                <a:gridCol w="2010297">
                  <a:extLst>
                    <a:ext uri="{9D8B030D-6E8A-4147-A177-3AD203B41FA5}">
                      <a16:colId xmlns:a16="http://schemas.microsoft.com/office/drawing/2014/main" val="1167655741"/>
                    </a:ext>
                  </a:extLst>
                </a:gridCol>
                <a:gridCol w="4259337">
                  <a:extLst>
                    <a:ext uri="{9D8B030D-6E8A-4147-A177-3AD203B41FA5}">
                      <a16:colId xmlns:a16="http://schemas.microsoft.com/office/drawing/2014/main" val="2456210218"/>
                    </a:ext>
                  </a:extLst>
                </a:gridCol>
              </a:tblGrid>
              <a:tr h="333712">
                <a:tc>
                  <a:txBody>
                    <a:bodyPr/>
                    <a:lstStyle/>
                    <a:p>
                      <a:pPr marL="36195" marR="36195" algn="just">
                        <a:spcBef>
                          <a:spcPts val="300"/>
                        </a:spcBef>
                        <a:spcAft>
                          <a:spcPts val="300"/>
                        </a:spcAft>
                      </a:pPr>
                      <a:r>
                        <a:rPr lang="cs-CZ" sz="2000">
                          <a:effectLst/>
                        </a:rPr>
                        <a:t>Aktivita projektu</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36195" marR="36195" algn="just">
                        <a:spcBef>
                          <a:spcPts val="300"/>
                        </a:spcBef>
                        <a:spcAft>
                          <a:spcPts val="300"/>
                        </a:spcAft>
                      </a:pPr>
                      <a:r>
                        <a:rPr lang="cs-CZ" sz="2000" dirty="false">
                          <a:effectLst/>
                        </a:rPr>
                        <a:t>Název jednotky</a:t>
                      </a:r>
                      <a:endParaRPr lang="cs-CZ" sz="2000" dirty="false">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36195" marR="36195" algn="l">
                        <a:spcBef>
                          <a:spcPts val="300"/>
                        </a:spcBef>
                        <a:spcAft>
                          <a:spcPts val="300"/>
                        </a:spcAft>
                      </a:pPr>
                      <a:r>
                        <a:rPr lang="cs-CZ" sz="2000" dirty="false">
                          <a:effectLst/>
                        </a:rPr>
                        <a:t>Konstrukce jednotkového nákladu</a:t>
                      </a:r>
                      <a:endParaRPr lang="cs-CZ" sz="2000" dirty="false">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6431240"/>
                  </a:ext>
                </a:extLst>
              </a:tr>
              <a:tr h="818416">
                <a:tc>
                  <a:txBody>
                    <a:bodyPr/>
                    <a:lstStyle/>
                    <a:p>
                      <a:pPr algn="l">
                        <a:spcBef>
                          <a:spcPts val="300"/>
                        </a:spcBef>
                        <a:spcAft>
                          <a:spcPts val="300"/>
                        </a:spcAft>
                      </a:pPr>
                      <a:r>
                        <a:rPr lang="cs-CZ" sz="2000" dirty="false">
                          <a:effectLst/>
                        </a:rPr>
                        <a:t>Přípravná fáze</a:t>
                      </a:r>
                      <a:endParaRPr lang="cs-CZ" sz="2000" dirty="false">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cs-CZ" sz="2000">
                          <a:effectLst/>
                        </a:rPr>
                        <a:t>Mobilita mládeže</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cs-CZ" sz="2000">
                          <a:effectLst/>
                        </a:rPr>
                        <a:t>Příspěvek na zajištění jednoho dne účasti podpořené osoby v projektu</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7358017"/>
                  </a:ext>
                </a:extLst>
              </a:tr>
              <a:tr h="333712">
                <a:tc rowSpan="3">
                  <a:txBody>
                    <a:bodyPr/>
                    <a:lstStyle/>
                    <a:p>
                      <a:pPr algn="l">
                        <a:spcBef>
                          <a:spcPts val="300"/>
                        </a:spcBef>
                        <a:spcAft>
                          <a:spcPts val="300"/>
                        </a:spcAft>
                      </a:pPr>
                      <a:r>
                        <a:rPr lang="cs-CZ" sz="2000">
                          <a:effectLst/>
                        </a:rPr>
                        <a:t>Zahraniční stáž</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cs-CZ" sz="2000">
                          <a:effectLst/>
                        </a:rPr>
                        <a:t>Mobilita mládeže</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cs-CZ" sz="2000" dirty="false">
                          <a:effectLst/>
                        </a:rPr>
                        <a:t>Příspěvek na zajištění jednoho dne účasti podpořené osoby v projektu</a:t>
                      </a:r>
                      <a:endParaRPr lang="cs-CZ" sz="2000" dirty="false">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9776646"/>
                  </a:ext>
                </a:extLst>
              </a:tr>
              <a:tr h="667423">
                <a:tc vMerge="true">
                  <a:txBody>
                    <a:bodyPr/>
                    <a:lstStyle/>
                    <a:p>
                      <a:endParaRPr lang="cs-CZ"/>
                    </a:p>
                  </a:txBody>
                  <a:tcPr/>
                </a:tc>
                <a:tc>
                  <a:txBody>
                    <a:bodyPr/>
                    <a:lstStyle/>
                    <a:p>
                      <a:pPr algn="l">
                        <a:spcBef>
                          <a:spcPts val="300"/>
                        </a:spcBef>
                        <a:spcAft>
                          <a:spcPts val="300"/>
                        </a:spcAft>
                      </a:pPr>
                      <a:r>
                        <a:rPr lang="cs-CZ" sz="2000" dirty="false">
                          <a:effectLst/>
                        </a:rPr>
                        <a:t>Příplatek za zahraniční stáž</a:t>
                      </a:r>
                      <a:endParaRPr lang="cs-CZ" sz="2000" dirty="false">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cs-CZ" sz="2000">
                          <a:effectLst/>
                        </a:rPr>
                        <a:t>Příspěvek na zvýšené náklady na den pobytu podpořené osoby na zahraniční stáži</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2555402"/>
                  </a:ext>
                </a:extLst>
              </a:tr>
              <a:tr h="78985">
                <a:tc vMerge="true">
                  <a:txBody>
                    <a:bodyPr/>
                    <a:lstStyle/>
                    <a:p>
                      <a:endParaRPr lang="cs-CZ"/>
                    </a:p>
                  </a:txBody>
                  <a:tcPr/>
                </a:tc>
                <a:tc>
                  <a:txBody>
                    <a:bodyPr/>
                    <a:lstStyle/>
                    <a:p>
                      <a:pPr algn="l">
                        <a:spcBef>
                          <a:spcPts val="300"/>
                        </a:spcBef>
                        <a:spcAft>
                          <a:spcPts val="300"/>
                        </a:spcAft>
                      </a:pPr>
                      <a:r>
                        <a:rPr lang="cs-CZ" sz="2000" dirty="false">
                          <a:effectLst/>
                        </a:rPr>
                        <a:t>Kapesné</a:t>
                      </a:r>
                      <a:endParaRPr lang="cs-CZ" sz="2000" dirty="false">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cs-CZ" sz="2000">
                          <a:effectLst/>
                        </a:rPr>
                        <a:t>Kapesné vyplacené podpořené osobě za den pobytu na zahraniční stáži</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077057"/>
                  </a:ext>
                </a:extLst>
              </a:tr>
              <a:tr h="877273">
                <a:tc>
                  <a:txBody>
                    <a:bodyPr/>
                    <a:lstStyle/>
                    <a:p>
                      <a:pPr algn="l">
                        <a:spcBef>
                          <a:spcPts val="300"/>
                        </a:spcBef>
                        <a:spcAft>
                          <a:spcPts val="300"/>
                        </a:spcAft>
                      </a:pPr>
                      <a:r>
                        <a:rPr lang="cs-CZ" sz="2000">
                          <a:effectLst/>
                        </a:rPr>
                        <a:t>Následná fáze</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cs-CZ" sz="2000" dirty="false">
                          <a:effectLst/>
                        </a:rPr>
                        <a:t>Mobilita mládeže</a:t>
                      </a:r>
                      <a:endParaRPr lang="cs-CZ" sz="2000" dirty="false">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cs-CZ" sz="2000" dirty="false">
                          <a:effectLst/>
                        </a:rPr>
                        <a:t>Příspěvek na zajištění jednoho dne účasti podpořené osoby v projektu</a:t>
                      </a:r>
                      <a:endParaRPr lang="cs-CZ" sz="2000" dirty="false">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6913333"/>
                  </a:ext>
                </a:extLst>
              </a:tr>
            </a:tbl>
          </a:graphicData>
        </a:graphic>
      </p:graphicFrame>
      <p:sp>
        <p:nvSpPr>
          <p:cNvPr id="4" name="Zástupný symbol pro číslo snímku 3">
            <a:extLst>
              <a:ext uri="{FF2B5EF4-FFF2-40B4-BE49-F238E27FC236}">
                <a16:creationId xmlns:a16="http://schemas.microsoft.com/office/drawing/2014/main" id="{35C70397-8C39-B12A-47D9-A50DD8759514}"/>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0"/>
                </a:spcAft>
                <a:buClrTx/>
                <a:buSzTx/>
                <a:buFontTx/>
                <a:buNone/>
                <a:tabLst/>
                <a:defRPr/>
              </a:pPr>
              <a:t>44</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2327523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44903F-E421-53DE-D2E7-8A75755B9365}"/>
              </a:ext>
            </a:extLst>
          </p:cNvPr>
          <p:cNvSpPr>
            <a:spLocks noGrp="true"/>
          </p:cNvSpPr>
          <p:nvPr>
            <p:ph type="title"/>
          </p:nvPr>
        </p:nvSpPr>
        <p:spPr/>
        <p:txBody>
          <a:bodyPr/>
          <a:lstStyle/>
          <a:p>
            <a:r>
              <a:rPr lang="cs-CZ" dirty="false"/>
              <a:t>Jednotka mobilita mládeže</a:t>
            </a:r>
          </a:p>
        </p:txBody>
      </p:sp>
      <p:sp>
        <p:nvSpPr>
          <p:cNvPr id="3" name="Zástupný obsah 2">
            <a:extLst>
              <a:ext uri="{FF2B5EF4-FFF2-40B4-BE49-F238E27FC236}">
                <a16:creationId xmlns:a16="http://schemas.microsoft.com/office/drawing/2014/main" id="{DE417A16-72CE-5E68-5E5F-E63EA9680BDF}"/>
              </a:ext>
            </a:extLst>
          </p:cNvPr>
          <p:cNvSpPr>
            <a:spLocks noGrp="true"/>
          </p:cNvSpPr>
          <p:nvPr>
            <p:ph idx="1"/>
          </p:nvPr>
        </p:nvSpPr>
        <p:spPr>
          <a:xfrm>
            <a:off x="540000" y="1412776"/>
            <a:ext cx="8064000" cy="4320000"/>
          </a:xfrm>
        </p:spPr>
        <p:txBody>
          <a:bodyPr/>
          <a:lstStyle/>
          <a:p>
            <a:pPr algn="just"/>
            <a:r>
              <a:rPr lang="cs-CZ" sz="2200" dirty="false"/>
              <a:t>Představuje příspěvek na zajištění jednoho dne účasti podpořené osoby v projektu.</a:t>
            </a:r>
          </a:p>
          <a:p>
            <a:r>
              <a:rPr lang="cs-CZ" sz="2200" dirty="false"/>
              <a:t>Poskytuje se za počet kalendářních dní, po které se osoba z cílové skupiny účastnila projektu ode dne vstupu do projektu do dne ukončení účasti.</a:t>
            </a:r>
          </a:p>
          <a:p>
            <a:r>
              <a:rPr lang="cs-CZ" sz="2200" dirty="false"/>
              <a:t>Je poskytována za kalendářní den účasti v každé aktivitě projektu (aktivity „Přípravná fáze“, „Zahraniční stáž“ i „Následná fáze“). </a:t>
            </a:r>
          </a:p>
          <a:p>
            <a:r>
              <a:rPr lang="cs-CZ" sz="2200" dirty="false"/>
              <a:t>Splnění jednotky se prokazuje dohodou uzavřenou mezi příjemcem a podpořenou osobou  a prezenční listinou dokládající účast podpořené osoby v projektu. </a:t>
            </a:r>
          </a:p>
          <a:p>
            <a:endParaRPr lang="cs-CZ" dirty="false"/>
          </a:p>
        </p:txBody>
      </p:sp>
      <p:sp>
        <p:nvSpPr>
          <p:cNvPr id="4" name="Zástupný symbol pro číslo snímku 3">
            <a:extLst>
              <a:ext uri="{FF2B5EF4-FFF2-40B4-BE49-F238E27FC236}">
                <a16:creationId xmlns:a16="http://schemas.microsoft.com/office/drawing/2014/main" id="{7CCD99A5-E408-ADD4-839F-DF9695E545C7}"/>
              </a:ext>
            </a:extLst>
          </p:cNvPr>
          <p:cNvSpPr>
            <a:spLocks noGrp="true"/>
          </p:cNvSpPr>
          <p:nvPr>
            <p:ph type="sldNum" sz="quarter" idx="12"/>
          </p:nvPr>
        </p:nvSpPr>
        <p:spPr/>
        <p:txBody>
          <a:bodyPr/>
          <a:lstStyle/>
          <a:p>
            <a:fld id="{479BF083-4774-43B1-9AB0-5CC1AC5DD8EE}" type="slidenum">
              <a:rPr lang="cs-CZ" smtClean="false"/>
              <a:pPr/>
              <a:t>45</a:t>
            </a:fld>
            <a:endParaRPr lang="cs-CZ" dirty="false"/>
          </a:p>
        </p:txBody>
      </p:sp>
    </p:spTree>
    <p:extLst>
      <p:ext uri="{BB962C8B-B14F-4D97-AF65-F5344CB8AC3E}">
        <p14:creationId xmlns:p14="http://schemas.microsoft.com/office/powerpoint/2010/main" val="2005053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44903F-E421-53DE-D2E7-8A75755B9365}"/>
              </a:ext>
            </a:extLst>
          </p:cNvPr>
          <p:cNvSpPr>
            <a:spLocks noGrp="true"/>
          </p:cNvSpPr>
          <p:nvPr>
            <p:ph type="title"/>
          </p:nvPr>
        </p:nvSpPr>
        <p:spPr/>
        <p:txBody>
          <a:bodyPr/>
          <a:lstStyle/>
          <a:p>
            <a:r>
              <a:rPr lang="cs-CZ" dirty="false"/>
              <a:t>Jednotka Příplatek za zahraniční stáž</a:t>
            </a:r>
          </a:p>
        </p:txBody>
      </p:sp>
      <p:sp>
        <p:nvSpPr>
          <p:cNvPr id="3" name="Zástupný obsah 2">
            <a:extLst>
              <a:ext uri="{FF2B5EF4-FFF2-40B4-BE49-F238E27FC236}">
                <a16:creationId xmlns:a16="http://schemas.microsoft.com/office/drawing/2014/main" id="{DE417A16-72CE-5E68-5E5F-E63EA9680BDF}"/>
              </a:ext>
            </a:extLst>
          </p:cNvPr>
          <p:cNvSpPr>
            <a:spLocks noGrp="true"/>
          </p:cNvSpPr>
          <p:nvPr>
            <p:ph idx="1"/>
          </p:nvPr>
        </p:nvSpPr>
        <p:spPr>
          <a:xfrm>
            <a:off x="541720" y="1484784"/>
            <a:ext cx="8064000" cy="4320000"/>
          </a:xfrm>
        </p:spPr>
        <p:txBody>
          <a:bodyPr/>
          <a:lstStyle/>
          <a:p>
            <a:r>
              <a:rPr lang="cs-CZ" sz="2200" dirty="false"/>
              <a:t>Představuje příspěvek na zvýšené náklady spojené se zahraniční stáží.</a:t>
            </a:r>
          </a:p>
          <a:p>
            <a:r>
              <a:rPr lang="cs-CZ" sz="2200" dirty="false"/>
              <a:t>Poskytuje se za počet kalendářních dní, po které se podpořená osoba účastnila aktivity „Zahraniční stáž“.</a:t>
            </a:r>
          </a:p>
          <a:p>
            <a:pPr algn="just"/>
            <a:r>
              <a:rPr lang="cs-CZ" sz="2200" dirty="false"/>
              <a:t>Jednotka je poskytována pouze v případě, že se zahraniční stáž koná ve skupině zemí, ve kterých je cenová úroveň vyšší než v ČR (země ve skupině 1 a 2).</a:t>
            </a:r>
          </a:p>
          <a:p>
            <a:r>
              <a:rPr lang="cs-CZ" sz="2200" dirty="false"/>
              <a:t>Jednotka může být poskytnuta pouze za dny, po které byla za daného účastníka dosažena jednotka „Mobilita mládeže“. </a:t>
            </a:r>
          </a:p>
          <a:p>
            <a:r>
              <a:rPr lang="cs-CZ" sz="2200" dirty="false"/>
              <a:t>Splnění jednotky se kromě dokladů potřebných k doložení jednotky „Mobilita mládeže“ prokazuje dokladem prokazujícím, ve které zemi EU se stáž konala. </a:t>
            </a:r>
          </a:p>
          <a:p>
            <a:endParaRPr lang="cs-CZ" dirty="false"/>
          </a:p>
        </p:txBody>
      </p:sp>
      <p:sp>
        <p:nvSpPr>
          <p:cNvPr id="4" name="Zástupný symbol pro číslo snímku 3">
            <a:extLst>
              <a:ext uri="{FF2B5EF4-FFF2-40B4-BE49-F238E27FC236}">
                <a16:creationId xmlns:a16="http://schemas.microsoft.com/office/drawing/2014/main" id="{7CCD99A5-E408-ADD4-839F-DF9695E545C7}"/>
              </a:ext>
            </a:extLst>
          </p:cNvPr>
          <p:cNvSpPr>
            <a:spLocks noGrp="true"/>
          </p:cNvSpPr>
          <p:nvPr>
            <p:ph type="sldNum" sz="quarter" idx="12"/>
          </p:nvPr>
        </p:nvSpPr>
        <p:spPr/>
        <p:txBody>
          <a:bodyPr/>
          <a:lstStyle/>
          <a:p>
            <a:fld id="{479BF083-4774-43B1-9AB0-5CC1AC5DD8EE}" type="slidenum">
              <a:rPr lang="cs-CZ" smtClean="false"/>
              <a:pPr/>
              <a:t>46</a:t>
            </a:fld>
            <a:endParaRPr lang="cs-CZ" dirty="false"/>
          </a:p>
        </p:txBody>
      </p:sp>
    </p:spTree>
    <p:extLst>
      <p:ext uri="{BB962C8B-B14F-4D97-AF65-F5344CB8AC3E}">
        <p14:creationId xmlns:p14="http://schemas.microsoft.com/office/powerpoint/2010/main" val="537190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44903F-E421-53DE-D2E7-8A75755B9365}"/>
              </a:ext>
            </a:extLst>
          </p:cNvPr>
          <p:cNvSpPr>
            <a:spLocks noGrp="true"/>
          </p:cNvSpPr>
          <p:nvPr>
            <p:ph type="title"/>
          </p:nvPr>
        </p:nvSpPr>
        <p:spPr/>
        <p:txBody>
          <a:bodyPr/>
          <a:lstStyle/>
          <a:p>
            <a:r>
              <a:rPr lang="cs-CZ" dirty="false"/>
              <a:t>Jednotka kapesné</a:t>
            </a:r>
          </a:p>
        </p:txBody>
      </p:sp>
      <p:sp>
        <p:nvSpPr>
          <p:cNvPr id="3" name="Zástupný obsah 2">
            <a:extLst>
              <a:ext uri="{FF2B5EF4-FFF2-40B4-BE49-F238E27FC236}">
                <a16:creationId xmlns:a16="http://schemas.microsoft.com/office/drawing/2014/main" id="{DE417A16-72CE-5E68-5E5F-E63EA9680BDF}"/>
              </a:ext>
            </a:extLst>
          </p:cNvPr>
          <p:cNvSpPr>
            <a:spLocks noGrp="true"/>
          </p:cNvSpPr>
          <p:nvPr>
            <p:ph idx="1"/>
          </p:nvPr>
        </p:nvSpPr>
        <p:spPr>
          <a:xfrm>
            <a:off x="540000" y="1556792"/>
            <a:ext cx="8064000" cy="4320000"/>
          </a:xfrm>
        </p:spPr>
        <p:txBody>
          <a:bodyPr/>
          <a:lstStyle/>
          <a:p>
            <a:pPr algn="just">
              <a:spcAft>
                <a:spcPts val="1100"/>
              </a:spcAft>
            </a:pPr>
            <a:r>
              <a:rPr lang="cs-CZ" sz="1800" dirty="false">
                <a:latin typeface="Arial" panose="020B0604020202020204" pitchFamily="34" charset="0"/>
                <a:ea typeface="Arial" panose="020B0604020202020204" pitchFamily="34" charset="0"/>
                <a:cs typeface="Arial" panose="020B0604020202020204" pitchFamily="34" charset="0"/>
              </a:rPr>
              <a:t>P</a:t>
            </a:r>
            <a:r>
              <a:rPr lang="cs-CZ" sz="1800" dirty="false">
                <a:effectLst/>
                <a:latin typeface="Arial" panose="020B0604020202020204" pitchFamily="34" charset="0"/>
                <a:ea typeface="Arial" panose="020B0604020202020204" pitchFamily="34" charset="0"/>
                <a:cs typeface="Arial" panose="020B0604020202020204" pitchFamily="34" charset="0"/>
              </a:rPr>
              <a:t>ředstavuje příspěvek na krytí výdajů osobní potřeby podpořené osoby.</a:t>
            </a:r>
          </a:p>
          <a:p>
            <a:pPr algn="just">
              <a:spcAft>
                <a:spcPts val="1100"/>
              </a:spcAft>
            </a:pPr>
            <a:r>
              <a:rPr lang="cs-CZ" sz="1800" dirty="false">
                <a:effectLst/>
                <a:latin typeface="Arial" panose="020B0604020202020204" pitchFamily="34" charset="0"/>
                <a:ea typeface="Arial" panose="020B0604020202020204" pitchFamily="34" charset="0"/>
                <a:cs typeface="Arial" panose="020B0604020202020204" pitchFamily="34" charset="0"/>
              </a:rPr>
              <a:t>Poskytuje se za počet kalendářních dní, po které se podpořená osoba účastnila aktivity „Zahraniční stáž“.</a:t>
            </a:r>
          </a:p>
          <a:p>
            <a:pPr algn="just">
              <a:spcAft>
                <a:spcPts val="1100"/>
              </a:spcAft>
            </a:pPr>
            <a:r>
              <a:rPr lang="cs-CZ" sz="1800" dirty="false">
                <a:effectLst/>
                <a:latin typeface="Arial" panose="020B0604020202020204" pitchFamily="34" charset="0"/>
                <a:ea typeface="Arial" panose="020B0604020202020204" pitchFamily="34" charset="0"/>
                <a:cs typeface="Arial" panose="020B0604020202020204" pitchFamily="34" charset="0"/>
              </a:rPr>
              <a:t>Jednotka je způsobilá pouze v případě, že příjemce částku minimálně ve stejné výši vyplatí osobě z cílové skupiny (doporučení vyplácet v Kč).</a:t>
            </a:r>
          </a:p>
          <a:p>
            <a:pPr algn="just">
              <a:spcAft>
                <a:spcPts val="1100"/>
              </a:spcAft>
            </a:pPr>
            <a:r>
              <a:rPr lang="cs-CZ" sz="1800" dirty="false">
                <a:effectLst/>
                <a:latin typeface="Arial" panose="020B0604020202020204" pitchFamily="34" charset="0"/>
                <a:ea typeface="Arial" panose="020B0604020202020204" pitchFamily="34" charset="0"/>
                <a:cs typeface="Arial" panose="020B0604020202020204" pitchFamily="34" charset="0"/>
              </a:rPr>
              <a:t>Jednotka může být poskytnuta pouze za dny, po které byla za daného účastníka dosažena jednotka „Mobilita mládeže“.</a:t>
            </a:r>
            <a:endParaRPr lang="cs-CZ" sz="1800" dirty="false">
              <a:effectLst/>
              <a:latin typeface="Arial" panose="020B0604020202020204" pitchFamily="34" charset="0"/>
              <a:ea typeface="Arial" panose="020B0604020202020204" pitchFamily="34" charset="0"/>
              <a:cs typeface="Times New Roman" panose="02020603050405020304" pitchFamily="18" charset="0"/>
            </a:endParaRPr>
          </a:p>
          <a:p>
            <a:pPr algn="just"/>
            <a:r>
              <a:rPr lang="cs-CZ" sz="1800" dirty="false">
                <a:effectLst/>
                <a:latin typeface="Arial" panose="020B0604020202020204" pitchFamily="34" charset="0"/>
                <a:ea typeface="Arial" panose="020B0604020202020204" pitchFamily="34" charset="0"/>
              </a:rPr>
              <a:t>Splnění jednotky se kromě dokladů potřebných k doložení jednotky „Mobilita mládeže“ prokazuje dokladem prokazujícím, ve které zemí EU se stáž konala, a dokladem prokazujícím úhradu kapesného podpořené osobě.</a:t>
            </a:r>
            <a:endParaRPr lang="cs-CZ" sz="1800" dirty="false"/>
          </a:p>
        </p:txBody>
      </p:sp>
      <p:sp>
        <p:nvSpPr>
          <p:cNvPr id="4" name="Zástupný symbol pro číslo snímku 3">
            <a:extLst>
              <a:ext uri="{FF2B5EF4-FFF2-40B4-BE49-F238E27FC236}">
                <a16:creationId xmlns:a16="http://schemas.microsoft.com/office/drawing/2014/main" id="{7CCD99A5-E408-ADD4-839F-DF9695E545C7}"/>
              </a:ext>
            </a:extLst>
          </p:cNvPr>
          <p:cNvSpPr>
            <a:spLocks noGrp="true"/>
          </p:cNvSpPr>
          <p:nvPr>
            <p:ph type="sldNum" sz="quarter" idx="12"/>
          </p:nvPr>
        </p:nvSpPr>
        <p:spPr/>
        <p:txBody>
          <a:bodyPr/>
          <a:lstStyle/>
          <a:p>
            <a:fld id="{479BF083-4774-43B1-9AB0-5CC1AC5DD8EE}" type="slidenum">
              <a:rPr lang="cs-CZ" smtClean="false"/>
              <a:pPr/>
              <a:t>47</a:t>
            </a:fld>
            <a:endParaRPr lang="cs-CZ" dirty="false"/>
          </a:p>
        </p:txBody>
      </p:sp>
    </p:spTree>
    <p:extLst>
      <p:ext uri="{BB962C8B-B14F-4D97-AF65-F5344CB8AC3E}">
        <p14:creationId xmlns:p14="http://schemas.microsoft.com/office/powerpoint/2010/main" val="3318349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Úvod do </a:t>
            </a:r>
            <a:r>
              <a:rPr lang="cs-CZ" dirty="false" err="true"/>
              <a:t>is</a:t>
            </a:r>
            <a:r>
              <a:rPr lang="cs-CZ" dirty="false"/>
              <a:t> kp21+</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640178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KP21+</a:t>
            </a:r>
          </a:p>
        </p:txBody>
      </p:sp>
      <p:sp>
        <p:nvSpPr>
          <p:cNvPr id="3" name="Zástupný symbol pro obsah 2"/>
          <p:cNvSpPr>
            <a:spLocks noGrp="true"/>
          </p:cNvSpPr>
          <p:nvPr>
            <p:ph idx="1"/>
          </p:nvPr>
        </p:nvSpPr>
        <p:spPr>
          <a:xfrm>
            <a:off x="540000" y="1556792"/>
            <a:ext cx="8064000" cy="4707224"/>
          </a:xfrm>
        </p:spPr>
        <p:txBody>
          <a:bodyPr/>
          <a:lstStyle/>
          <a:p>
            <a:r>
              <a:rPr lang="cs-CZ" sz="2000" b="true" dirty="false"/>
              <a:t>Příručky OPZ: </a:t>
            </a:r>
            <a:r>
              <a:rPr lang="cs-CZ" sz="2000" dirty="false">
                <a:hlinkClick r:id="rId2"/>
              </a:rPr>
              <a:t>https://www.esfcr.cz/formulare-a-pokyny-ke-zprave-o-realizaci-projektu-zadosti-o-platbu-a-zadosti-o-zmenu-opz-plus</a:t>
            </a:r>
            <a:endParaRPr lang="cs-CZ" sz="2000" dirty="false"/>
          </a:p>
          <a:p>
            <a:r>
              <a:rPr lang="cs-CZ" sz="2000" b="true" dirty="false"/>
              <a:t>Upozornění:</a:t>
            </a:r>
          </a:p>
          <a:p>
            <a:pPr lvl="1"/>
            <a:r>
              <a:rPr lang="cs-CZ" dirty="false"/>
              <a:t>Komunikovat primárně depešemi (archivují se, přechod mezi PM)</a:t>
            </a:r>
          </a:p>
          <a:p>
            <a:pPr lvl="1"/>
            <a:r>
              <a:rPr lang="cs-CZ" dirty="false"/>
              <a:t>Depeši odesílat z projektu (Nástěnka-Žadatel-“projekt“-Profil-objektu-Nová depeše a koncepty)</a:t>
            </a:r>
          </a:p>
          <a:p>
            <a:pPr lvl="1"/>
            <a:r>
              <a:rPr lang="cs-CZ" dirty="false"/>
              <a:t>Na projektového manažera + </a:t>
            </a:r>
            <a:r>
              <a:rPr lang="cs-CZ" dirty="false" err="true"/>
              <a:t>int</a:t>
            </a:r>
            <a:r>
              <a:rPr lang="cs-CZ" dirty="false"/>
              <a:t> </a:t>
            </a:r>
          </a:p>
          <a:p>
            <a:pPr marL="414000" lvl="1" indent="0">
              <a:buNone/>
            </a:pPr>
            <a:endParaRPr lang="cs-CZ" dirty="false"/>
          </a:p>
          <a:p>
            <a:r>
              <a:rPr lang="cs-CZ" sz="2000" b="true" dirty="false"/>
              <a:t>FAQ:</a:t>
            </a:r>
          </a:p>
          <a:p>
            <a:pPr lvl="1"/>
            <a:r>
              <a:rPr lang="cs-CZ" dirty="false"/>
              <a:t>Je možnost automatického upozornění na depeši?</a:t>
            </a:r>
          </a:p>
          <a:p>
            <a:pPr lvl="2"/>
            <a:r>
              <a:rPr lang="cs-CZ" dirty="false"/>
              <a:t>Ano, IS KP21+, Profil uživatele-Kontaktní údaje-nastavit komunikační kanál pro notifikaci (SMS, email)</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49</a:t>
            </a:fld>
            <a:endParaRPr lang="cs-CZ" dirty="false"/>
          </a:p>
        </p:txBody>
      </p:sp>
    </p:spTree>
    <p:extLst>
      <p:ext uri="{BB962C8B-B14F-4D97-AF65-F5344CB8AC3E}">
        <p14:creationId xmlns:p14="http://schemas.microsoft.com/office/powerpoint/2010/main" val="304731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3542D3-396E-104E-D2D7-4262403FB53E}"/>
              </a:ext>
            </a:extLst>
          </p:cNvPr>
          <p:cNvSpPr>
            <a:spLocks noGrp="true"/>
          </p:cNvSpPr>
          <p:nvPr>
            <p:ph type="title"/>
          </p:nvPr>
        </p:nvSpPr>
        <p:spPr/>
        <p:txBody>
          <a:bodyPr/>
          <a:lstStyle/>
          <a:p>
            <a:r>
              <a:rPr lang="cs-CZ" dirty="false"/>
              <a:t>Komunikace a setkávání</a:t>
            </a:r>
          </a:p>
        </p:txBody>
      </p:sp>
      <p:sp>
        <p:nvSpPr>
          <p:cNvPr id="3" name="Zástupný obsah 2">
            <a:extLst>
              <a:ext uri="{FF2B5EF4-FFF2-40B4-BE49-F238E27FC236}">
                <a16:creationId xmlns:a16="http://schemas.microsoft.com/office/drawing/2014/main" id="{FAF05A09-556A-73BE-5CBA-83ADAC64981F}"/>
              </a:ext>
            </a:extLst>
          </p:cNvPr>
          <p:cNvSpPr>
            <a:spLocks noGrp="true"/>
          </p:cNvSpPr>
          <p:nvPr>
            <p:ph idx="1"/>
          </p:nvPr>
        </p:nvSpPr>
        <p:spPr>
          <a:xfrm>
            <a:off x="540000" y="1484784"/>
            <a:ext cx="8064000" cy="4320000"/>
          </a:xfrm>
        </p:spPr>
        <p:txBody>
          <a:bodyPr/>
          <a:lstStyle/>
          <a:p>
            <a:r>
              <a:rPr lang="cs-CZ" dirty="false"/>
              <a:t>Pravidelná setkání</a:t>
            </a:r>
          </a:p>
          <a:p>
            <a:pPr lvl="1"/>
            <a:r>
              <a:rPr lang="cs-CZ" dirty="false"/>
              <a:t>pravidelné síťovací akce s workshopy na daná témata (cca 3x ročně – jarní, letní a podzimní termín)</a:t>
            </a:r>
          </a:p>
          <a:p>
            <a:pPr lvl="1"/>
            <a:r>
              <a:rPr lang="cs-CZ" dirty="false"/>
              <a:t>ad-hoc individuální online konzultace s projektovým manažerem</a:t>
            </a:r>
          </a:p>
          <a:p>
            <a:r>
              <a:rPr lang="cs-CZ" dirty="false"/>
              <a:t>Pravidla komunikace</a:t>
            </a:r>
          </a:p>
          <a:p>
            <a:pPr lvl="1"/>
            <a:r>
              <a:rPr lang="cs-CZ" b="true" dirty="false"/>
              <a:t>mail</a:t>
            </a:r>
            <a:r>
              <a:rPr lang="cs-CZ" dirty="false"/>
              <a:t> – specifické dotazy a žádosti, které se týkají projektu</a:t>
            </a:r>
          </a:p>
          <a:p>
            <a:pPr lvl="1"/>
            <a:r>
              <a:rPr lang="cs-CZ" b="true" dirty="false"/>
              <a:t>telefon</a:t>
            </a:r>
            <a:r>
              <a:rPr lang="cs-CZ" dirty="false"/>
              <a:t> – specifické dotazy a žádosti, které se týkají projektu</a:t>
            </a:r>
          </a:p>
          <a:p>
            <a:pPr lvl="1"/>
            <a:r>
              <a:rPr lang="cs-CZ" b="true" dirty="false"/>
              <a:t>interní depeše na projektu </a:t>
            </a:r>
            <a:r>
              <a:rPr lang="cs-CZ" dirty="false"/>
              <a:t>– žádosti, dotazy a informace, které se týkají projektu a je u nich potřeba zachovat auditní stopu</a:t>
            </a:r>
          </a:p>
          <a:p>
            <a:pPr lvl="1"/>
            <a:r>
              <a:rPr lang="cs-CZ" b="true" dirty="false"/>
              <a:t>klub</a:t>
            </a:r>
            <a:r>
              <a:rPr lang="cs-CZ" dirty="false"/>
              <a:t> – informace a dotazy obecnějšího rázu, které jsou určené všem příjemcům ve výzvě č. 96</a:t>
            </a:r>
          </a:p>
        </p:txBody>
      </p:sp>
      <p:sp>
        <p:nvSpPr>
          <p:cNvPr id="4" name="Zástupný symbol pro číslo snímku 3">
            <a:extLst>
              <a:ext uri="{FF2B5EF4-FFF2-40B4-BE49-F238E27FC236}">
                <a16:creationId xmlns:a16="http://schemas.microsoft.com/office/drawing/2014/main" id="{5946F809-9B2F-7B1C-7A26-F1D480219650}"/>
              </a:ext>
            </a:extLst>
          </p:cNvPr>
          <p:cNvSpPr>
            <a:spLocks noGrp="true"/>
          </p:cNvSpPr>
          <p:nvPr>
            <p:ph type="sldNum" sz="quarter" idx="12"/>
          </p:nvPr>
        </p:nvSpPr>
        <p:spPr/>
        <p:txBody>
          <a:bodyPr/>
          <a:lstStyle/>
          <a:p>
            <a:fld id="{479BF083-4774-43B1-9AB0-5CC1AC5DD8EE}" type="slidenum">
              <a:rPr lang="cs-CZ" smtClean="false"/>
              <a:pPr/>
              <a:t>5</a:t>
            </a:fld>
            <a:endParaRPr lang="cs-CZ" dirty="false"/>
          </a:p>
        </p:txBody>
      </p:sp>
    </p:spTree>
    <p:extLst>
      <p:ext uri="{BB962C8B-B14F-4D97-AF65-F5344CB8AC3E}">
        <p14:creationId xmlns:p14="http://schemas.microsoft.com/office/powerpoint/2010/main" val="2396439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F5FFB7-F06F-2A77-D1C4-766039E254D4}"/>
              </a:ext>
            </a:extLst>
          </p:cNvPr>
          <p:cNvSpPr>
            <a:spLocks noGrp="true"/>
          </p:cNvSpPr>
          <p:nvPr>
            <p:ph type="title"/>
          </p:nvPr>
        </p:nvSpPr>
        <p:spPr/>
        <p:txBody>
          <a:bodyPr/>
          <a:lstStyle/>
          <a:p>
            <a:r>
              <a:rPr lang="cs-CZ" dirty="false"/>
              <a:t>ISKP a přístupy</a:t>
            </a:r>
          </a:p>
        </p:txBody>
      </p:sp>
      <p:sp>
        <p:nvSpPr>
          <p:cNvPr id="3" name="Zástupný obsah 2">
            <a:extLst>
              <a:ext uri="{FF2B5EF4-FFF2-40B4-BE49-F238E27FC236}">
                <a16:creationId xmlns:a16="http://schemas.microsoft.com/office/drawing/2014/main" id="{02645275-7D8B-8148-7CE4-02909E438446}"/>
              </a:ext>
            </a:extLst>
          </p:cNvPr>
          <p:cNvSpPr>
            <a:spLocks noGrp="true"/>
          </p:cNvSpPr>
          <p:nvPr>
            <p:ph idx="1"/>
          </p:nvPr>
        </p:nvSpPr>
        <p:spPr>
          <a:xfrm>
            <a:off x="540000" y="1556792"/>
            <a:ext cx="8064000" cy="4707224"/>
          </a:xfrm>
        </p:spPr>
        <p:txBody>
          <a:bodyPr/>
          <a:lstStyle/>
          <a:p>
            <a:r>
              <a:rPr lang="cs-CZ" dirty="false"/>
              <a:t>Přístup k projektu na záložce projektu</a:t>
            </a:r>
          </a:p>
          <a:p>
            <a:pPr lvl="1"/>
            <a:r>
              <a:rPr lang="cs-CZ" dirty="false"/>
              <a:t>Přidávání účtů k projektu a změny kompetencí</a:t>
            </a:r>
          </a:p>
          <a:p>
            <a:pPr lvl="1"/>
            <a:r>
              <a:rPr lang="cs-CZ" dirty="false"/>
              <a:t>POZOR na předávání kompetencí při změně zaměstnanců</a:t>
            </a:r>
          </a:p>
          <a:p>
            <a:r>
              <a:rPr lang="cs-CZ" dirty="false"/>
              <a:t>Role</a:t>
            </a:r>
          </a:p>
          <a:p>
            <a:pPr lvl="1"/>
            <a:r>
              <a:rPr lang="cs-CZ" dirty="false"/>
              <a:t>Editor, signatář, čtenář, správce přístupů</a:t>
            </a:r>
          </a:p>
          <a:p>
            <a:pPr lvl="1"/>
            <a:endParaRPr lang="cs-CZ" dirty="false"/>
          </a:p>
          <a:p>
            <a:r>
              <a:rPr lang="cs-CZ" dirty="false"/>
              <a:t>Signatáři</a:t>
            </a:r>
          </a:p>
          <a:p>
            <a:pPr lvl="1"/>
            <a:r>
              <a:rPr lang="cs-CZ" dirty="false"/>
              <a:t>Na záložce Subjekty x Osoby x Správa přístupů</a:t>
            </a:r>
          </a:p>
          <a:p>
            <a:pPr lvl="2"/>
            <a:r>
              <a:rPr lang="cs-CZ" dirty="false"/>
              <a:t>Subjekty – validují se z obchodního rejstříku</a:t>
            </a:r>
          </a:p>
          <a:p>
            <a:pPr lvl="2"/>
            <a:r>
              <a:rPr lang="cs-CZ" dirty="false"/>
              <a:t>Osoby – upravují se žádostí o změnu, signatáři k projektu</a:t>
            </a:r>
          </a:p>
          <a:p>
            <a:pPr lvl="2"/>
            <a:r>
              <a:rPr lang="cs-CZ" dirty="false"/>
              <a:t>Správa přístupů – příjemcem jednostranně editované role</a:t>
            </a:r>
          </a:p>
          <a:p>
            <a:pPr lvl="1"/>
            <a:r>
              <a:rPr lang="cs-CZ" dirty="false"/>
              <a:t>Záložka plné moci</a:t>
            </a:r>
          </a:p>
        </p:txBody>
      </p:sp>
      <p:sp>
        <p:nvSpPr>
          <p:cNvPr id="4" name="Zástupný symbol pro číslo snímku 3">
            <a:extLst>
              <a:ext uri="{FF2B5EF4-FFF2-40B4-BE49-F238E27FC236}">
                <a16:creationId xmlns:a16="http://schemas.microsoft.com/office/drawing/2014/main" id="{CBC67E10-57EB-EF2F-16E0-2B0337ACF471}"/>
              </a:ext>
            </a:extLst>
          </p:cNvPr>
          <p:cNvSpPr>
            <a:spLocks noGrp="true"/>
          </p:cNvSpPr>
          <p:nvPr>
            <p:ph type="sldNum" sz="quarter" idx="12"/>
          </p:nvPr>
        </p:nvSpPr>
        <p:spPr/>
        <p:txBody>
          <a:bodyPr/>
          <a:lstStyle/>
          <a:p>
            <a:pPr>
              <a:defRPr/>
            </a:pPr>
            <a:fld id="{61387174-8D40-4054-881C-B76C46C353C4}" type="slidenum">
              <a:rPr lang="cs-CZ" altLang="cs-CZ" smtClean="false"/>
              <a:pPr>
                <a:defRPr/>
              </a:pPr>
              <a:t>50</a:t>
            </a:fld>
            <a:endParaRPr lang="cs-CZ" altLang="cs-CZ"/>
          </a:p>
        </p:txBody>
      </p:sp>
    </p:spTree>
    <p:extLst>
      <p:ext uri="{BB962C8B-B14F-4D97-AF65-F5344CB8AC3E}">
        <p14:creationId xmlns:p14="http://schemas.microsoft.com/office/powerpoint/2010/main" val="2747684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Změny v projektu</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67859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v projektech</a:t>
            </a:r>
          </a:p>
        </p:txBody>
      </p:sp>
      <p:graphicFrame>
        <p:nvGraphicFramePr>
          <p:cNvPr id="8" name="Zástupný symbol pro obsah 7"/>
          <p:cNvGraphicFramePr>
            <a:graphicFrameLocks noGrp="true"/>
          </p:cNvGraphicFramePr>
          <p:nvPr>
            <p:ph idx="1"/>
          </p:nvPr>
        </p:nvGraphicFramePr>
        <p:xfrm>
          <a:off x="539552" y="1340768"/>
          <a:ext cx="8064500" cy="4319588"/>
        </p:xfrm>
        <a:graphic>
          <a:graphicData uri="http://schemas.openxmlformats.org/drawingml/2006/diagram">
            <dgm:relIds r:dm="rId2" r:lo="rId3" r:qs="rId4" r:cs="rId5"/>
          </a:graphicData>
        </a:graphic>
      </p:graphicFrame>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52</a:t>
            </a:fld>
            <a:endParaRPr lang="cs-CZ" dirty="false"/>
          </a:p>
        </p:txBody>
      </p:sp>
      <p:sp>
        <p:nvSpPr>
          <p:cNvPr id="3" name="TextovéPole 2"/>
          <p:cNvSpPr txBox="true"/>
          <p:nvPr/>
        </p:nvSpPr>
        <p:spPr>
          <a:xfrm>
            <a:off x="1547664" y="5733256"/>
            <a:ext cx="6480720" cy="369332"/>
          </a:xfrm>
          <a:prstGeom prst="rect">
            <a:avLst/>
          </a:prstGeom>
          <a:noFill/>
        </p:spPr>
        <p:txBody>
          <a:bodyPr wrap="square" rtlCol="false">
            <a:spAutoFit/>
          </a:bodyPr>
          <a:lstStyle/>
          <a:p>
            <a:r>
              <a:rPr lang="cs-CZ" dirty="false"/>
              <a:t>         Druh změny nikde neuvádíte, identifikuje ji Váš PM </a:t>
            </a:r>
          </a:p>
        </p:txBody>
      </p:sp>
    </p:spTree>
    <p:extLst>
      <p:ext uri="{BB962C8B-B14F-4D97-AF65-F5344CB8AC3E}">
        <p14:creationId xmlns:p14="http://schemas.microsoft.com/office/powerpoint/2010/main" val="306339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a Nepodstatné změny</a:t>
            </a:r>
          </a:p>
        </p:txBody>
      </p:sp>
      <p:sp>
        <p:nvSpPr>
          <p:cNvPr id="3" name="Zástupný symbol pro obsah 2"/>
          <p:cNvSpPr>
            <a:spLocks noGrp="true"/>
          </p:cNvSpPr>
          <p:nvPr>
            <p:ph idx="1"/>
          </p:nvPr>
        </p:nvSpPr>
        <p:spPr>
          <a:xfrm>
            <a:off x="540000" y="1556792"/>
            <a:ext cx="8064000" cy="3770263"/>
          </a:xfrm>
        </p:spPr>
        <p:txBody>
          <a:bodyPr>
            <a:noAutofit/>
          </a:bodyPr>
          <a:lstStyle/>
          <a:p>
            <a:pPr marL="0" indent="0">
              <a:buNone/>
            </a:pPr>
            <a:r>
              <a:rPr lang="cs-CZ" b="true" dirty="false"/>
              <a:t>Specifická část pravidel - </a:t>
            </a:r>
            <a:r>
              <a:rPr lang="cs-CZ" b="true" dirty="false">
                <a:hlinkClick r:id="rId3"/>
              </a:rPr>
              <a:t>https://www.esfcr.cz/pravidla-pro-zadatele-a-prijemce-opz-plus/-/dokument/19416425</a:t>
            </a:r>
            <a:endParaRPr lang="cs-CZ" b="true" dirty="false"/>
          </a:p>
          <a:p>
            <a:r>
              <a:rPr lang="cs-CZ" b="true" dirty="false"/>
              <a:t>Nepodstatné změny:</a:t>
            </a:r>
          </a:p>
          <a:p>
            <a:pPr lvl="1"/>
            <a:r>
              <a:rPr lang="cs-CZ" dirty="false"/>
              <a:t>nepodléhají předchozímu souhlasu ŘO</a:t>
            </a:r>
          </a:p>
          <a:p>
            <a:pPr marL="432000" lvl="1" indent="-432000">
              <a:lnSpc>
                <a:spcPts val="2880"/>
              </a:lnSpc>
              <a:spcBef>
                <a:spcPts val="600"/>
              </a:spcBef>
              <a:spcAft>
                <a:spcPts val="600"/>
              </a:spcAft>
              <a:buSzPct val="100000"/>
              <a:buFont typeface="Wingdings" panose="05000000000000000000" pitchFamily="2" charset="2"/>
              <a:buChar char=""/>
            </a:pPr>
            <a:r>
              <a:rPr lang="cs-CZ" sz="2400" b="true" dirty="false"/>
              <a:t>Podstatné změny:</a:t>
            </a:r>
          </a:p>
          <a:p>
            <a:pPr lvl="1"/>
            <a:r>
              <a:rPr lang="cs-CZ" dirty="false"/>
              <a:t>před jejich provedením nezbytný souhlas ŘO</a:t>
            </a:r>
          </a:p>
          <a:p>
            <a:pPr lvl="1"/>
            <a:r>
              <a:rPr lang="cs-CZ" dirty="false"/>
              <a:t>mají vliv na charakter projektu, na splnění cílů projektu či dobu realizace projektu</a:t>
            </a:r>
          </a:p>
          <a:p>
            <a:pPr marL="252000" lvl="2" indent="0">
              <a:lnSpc>
                <a:spcPts val="2880"/>
              </a:lnSpc>
              <a:spcBef>
                <a:spcPts val="600"/>
              </a:spcBef>
              <a:spcAft>
                <a:spcPts val="600"/>
              </a:spcAft>
              <a:buSzPct val="100000"/>
              <a:buNone/>
            </a:pPr>
            <a:endParaRPr lang="cs-CZ" dirty="false">
              <a:solidFill>
                <a:srgbClr val="FF0000"/>
              </a:solidFill>
            </a:endParaRPr>
          </a:p>
          <a:p>
            <a:pPr marL="252000" lvl="2" indent="0">
              <a:lnSpc>
                <a:spcPts val="2880"/>
              </a:lnSpc>
              <a:spcBef>
                <a:spcPts val="600"/>
              </a:spcBef>
              <a:spcAft>
                <a:spcPts val="600"/>
              </a:spcAft>
              <a:buSzPct val="100000"/>
              <a:buNone/>
            </a:pPr>
            <a:r>
              <a:rPr lang="cs-CZ" dirty="false">
                <a:solidFill>
                  <a:srgbClr val="FF0000"/>
                </a:solidFill>
              </a:rPr>
              <a:t>POZOR: </a:t>
            </a:r>
            <a:r>
              <a:rPr lang="cs-CZ" dirty="false"/>
              <a:t>To, že nepodstatná změna nevyžaduje schválení ŘO neznamená, že je automaticky správně.</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53</a:t>
            </a:fld>
            <a:endParaRPr lang="cs-CZ" dirty="false"/>
          </a:p>
        </p:txBody>
      </p:sp>
      <p:pic>
        <p:nvPicPr>
          <p:cNvPr id="5" name="Obrázek 4"/>
          <p:cNvPicPr>
            <a:picLocks noChangeAspect="true"/>
          </p:cNvPicPr>
          <p:nvPr/>
        </p:nvPicPr>
        <p:blipFill>
          <a:blip cstate="print" r:embed="rId4">
            <a:extLst>
              <a:ext uri="{BEBA8EAE-BF5A-486C-A8C5-ECC9F3942E4B}">
                <a14:imgProps xmlns:a14="http://schemas.microsoft.com/office/drawing/2010/main">
                  <a14:imgLayer r:embed="rId5">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449430" y="2636912"/>
            <a:ext cx="1080120" cy="1080120"/>
          </a:xfrm>
          <a:prstGeom prst="rect">
            <a:avLst/>
          </a:prstGeom>
        </p:spPr>
      </p:pic>
    </p:spTree>
    <p:extLst>
      <p:ext uri="{BB962C8B-B14F-4D97-AF65-F5344CB8AC3E}">
        <p14:creationId xmlns:p14="http://schemas.microsoft.com/office/powerpoint/2010/main" val="167121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 I</a:t>
            </a:r>
          </a:p>
        </p:txBody>
      </p:sp>
      <p:sp>
        <p:nvSpPr>
          <p:cNvPr id="3" name="Zástupný symbol pro obsah 2"/>
          <p:cNvSpPr>
            <a:spLocks noGrp="true"/>
          </p:cNvSpPr>
          <p:nvPr>
            <p:ph idx="1"/>
          </p:nvPr>
        </p:nvSpPr>
        <p:spPr/>
        <p:txBody>
          <a:bodyPr/>
          <a:lstStyle/>
          <a:p>
            <a:r>
              <a:rPr lang="cs-CZ" dirty="false"/>
              <a:t>Nepodstatné změny, které nepodléhají předchozímu souhlasu, informace o změně se podává </a:t>
            </a:r>
            <a:r>
              <a:rPr lang="cs-CZ" b="true" dirty="false"/>
              <a:t>neprodleně</a:t>
            </a:r>
            <a:r>
              <a:rPr lang="cs-CZ" dirty="false"/>
              <a:t>:</a:t>
            </a:r>
          </a:p>
          <a:p>
            <a:pPr lvl="1"/>
            <a:r>
              <a:rPr lang="cs-CZ" dirty="false"/>
              <a:t>změna kontaktní osoby projektu (včetně změny kontaktních údajů – telefon, e-mail) či adresy pro doručení písemností;</a:t>
            </a:r>
          </a:p>
          <a:p>
            <a:pPr lvl="1"/>
            <a:r>
              <a:rPr lang="cs-CZ" dirty="false"/>
              <a:t>změna sídla příjemce podpory;</a:t>
            </a:r>
          </a:p>
          <a:p>
            <a:pPr lvl="1"/>
            <a:r>
              <a:rPr lang="cs-CZ" dirty="false"/>
              <a:t>změna názvu příjemce</a:t>
            </a:r>
          </a:p>
          <a:p>
            <a:pPr lvl="1"/>
            <a:r>
              <a:rPr lang="cs-CZ" dirty="false"/>
              <a:t>změna v osobách vykonávajících funkci statutárního orgánu příjemce;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54</a:t>
            </a:fld>
            <a:endParaRPr lang="cs-CZ" dirty="false"/>
          </a:p>
        </p:txBody>
      </p:sp>
    </p:spTree>
    <p:extLst>
      <p:ext uri="{BB962C8B-B14F-4D97-AF65-F5344CB8AC3E}">
        <p14:creationId xmlns:p14="http://schemas.microsoft.com/office/powerpoint/2010/main" val="2464583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 II</a:t>
            </a:r>
          </a:p>
        </p:txBody>
      </p:sp>
      <p:sp>
        <p:nvSpPr>
          <p:cNvPr id="3" name="Zástupný symbol pro obsah 2"/>
          <p:cNvSpPr>
            <a:spLocks noGrp="true"/>
          </p:cNvSpPr>
          <p:nvPr>
            <p:ph idx="1"/>
          </p:nvPr>
        </p:nvSpPr>
        <p:spPr>
          <a:xfrm>
            <a:off x="540000" y="1701288"/>
            <a:ext cx="8064000" cy="4320000"/>
          </a:xfrm>
        </p:spPr>
        <p:txBody>
          <a:bodyPr/>
          <a:lstStyle/>
          <a:p>
            <a:r>
              <a:rPr lang="cs-CZ" dirty="false"/>
              <a:t>Nepodstatné změny, které nepodléhají předchozímu souhlasu, informace o změně se podává </a:t>
            </a:r>
            <a:r>
              <a:rPr lang="cs-CZ" b="true" dirty="false"/>
              <a:t>nejpozději 10 pracovních dní před termínem podání nejbližší </a:t>
            </a:r>
            <a:r>
              <a:rPr lang="cs-CZ" b="true" dirty="false" err="true"/>
              <a:t>ZoR</a:t>
            </a:r>
            <a:r>
              <a:rPr lang="cs-CZ" dirty="false"/>
              <a:t>:</a:t>
            </a:r>
          </a:p>
          <a:p>
            <a:pPr lvl="1"/>
            <a:r>
              <a:rPr lang="cs-CZ" dirty="false"/>
              <a:t>Změna rozpočtu (přesun prostředků mezi aktivitami)</a:t>
            </a:r>
          </a:p>
          <a:p>
            <a:pPr lvl="1"/>
            <a:r>
              <a:rPr lang="cs-CZ" sz="2000" dirty="false">
                <a:solidFill>
                  <a:srgbClr val="FF0000"/>
                </a:solidFill>
              </a:rPr>
              <a:t>POZOR: </a:t>
            </a:r>
            <a:r>
              <a:rPr lang="cs-CZ" dirty="false"/>
              <a:t>Schválením nepodstatné změny rozpočtu nedochází automaticky ke schválení výdajů /jednotek, které budou následně nárokovány z aktuálních položek rozpočtu.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55</a:t>
            </a:fld>
            <a:endParaRPr lang="cs-CZ" dirty="false"/>
          </a:p>
        </p:txBody>
      </p:sp>
    </p:spTree>
    <p:extLst>
      <p:ext uri="{BB962C8B-B14F-4D97-AF65-F5344CB8AC3E}">
        <p14:creationId xmlns:p14="http://schemas.microsoft.com/office/powerpoint/2010/main" val="2228841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CE6036-F667-87D8-A528-F049E34043B2}"/>
              </a:ext>
            </a:extLst>
          </p:cNvPr>
          <p:cNvSpPr>
            <a:spLocks noGrp="true"/>
          </p:cNvSpPr>
          <p:nvPr>
            <p:ph type="title"/>
          </p:nvPr>
        </p:nvSpPr>
        <p:spPr/>
        <p:txBody>
          <a:bodyPr/>
          <a:lstStyle/>
          <a:p>
            <a:r>
              <a:rPr lang="cs-CZ" dirty="false"/>
              <a:t>Změna rozpočtu</a:t>
            </a:r>
          </a:p>
        </p:txBody>
      </p:sp>
      <p:sp>
        <p:nvSpPr>
          <p:cNvPr id="3" name="Zástupný obsah 2">
            <a:extLst>
              <a:ext uri="{FF2B5EF4-FFF2-40B4-BE49-F238E27FC236}">
                <a16:creationId xmlns:a16="http://schemas.microsoft.com/office/drawing/2014/main" id="{2BE5A4D7-C2CA-405D-B87D-95AF58E2228B}"/>
              </a:ext>
            </a:extLst>
          </p:cNvPr>
          <p:cNvSpPr>
            <a:spLocks noGrp="true"/>
          </p:cNvSpPr>
          <p:nvPr>
            <p:ph idx="1"/>
          </p:nvPr>
        </p:nvSpPr>
        <p:spPr>
          <a:xfrm>
            <a:off x="540000" y="1636985"/>
            <a:ext cx="8064000" cy="4320000"/>
          </a:xfrm>
        </p:spPr>
        <p:txBody>
          <a:bodyPr/>
          <a:lstStyle/>
          <a:p>
            <a:pPr>
              <a:lnSpc>
                <a:spcPct val="100000"/>
              </a:lnSpc>
              <a:spcBef>
                <a:spcPts val="0"/>
              </a:spcBef>
            </a:pPr>
            <a:r>
              <a:rPr lang="cs-CZ" sz="2200" dirty="false"/>
              <a:t>Přesun prostředků mezi aktivitami v podobě přesunu plánovaného počtu jednotek, mezi stávajícími aktivitami projektu, případně přesunu plánovaného počtu jednotek uvnitř aktivity „Zahraniční stáž“.</a:t>
            </a:r>
          </a:p>
          <a:p>
            <a:pPr>
              <a:lnSpc>
                <a:spcPct val="100000"/>
              </a:lnSpc>
              <a:spcBef>
                <a:spcPts val="0"/>
              </a:spcBef>
            </a:pPr>
            <a:r>
              <a:rPr lang="cs-CZ" sz="2200" dirty="false"/>
              <a:t>Dojde-li při provádění změn k tomu, že část prostředků z rozpočtu projektu nebude možné alokovat na některou z aktivit, založí příjemce na projektu novou (pomocnou) aktivitu </a:t>
            </a:r>
            <a:r>
              <a:rPr lang="cs-CZ" sz="2200" b="true" dirty="false"/>
              <a:t>„Zůstatek po změnách“</a:t>
            </a:r>
            <a:r>
              <a:rPr lang="cs-CZ" sz="2200" dirty="false"/>
              <a:t>, do které tyto zbývající prostředky převede.</a:t>
            </a:r>
          </a:p>
          <a:p>
            <a:pPr>
              <a:lnSpc>
                <a:spcPct val="100000"/>
              </a:lnSpc>
              <a:spcBef>
                <a:spcPts val="0"/>
              </a:spcBef>
            </a:pPr>
            <a:r>
              <a:rPr lang="cs-CZ" sz="2200" dirty="false"/>
              <a:t>V průběhu realizace projektu je možné prostředky z aktivity „Zůstatek po změnách “ využít na navýšení rozpočtu některé z aktivit projektu, a to v souladu s pravidly pro provádění změn.</a:t>
            </a:r>
          </a:p>
        </p:txBody>
      </p:sp>
      <p:sp>
        <p:nvSpPr>
          <p:cNvPr id="4" name="Zástupný symbol pro číslo snímku 3">
            <a:extLst>
              <a:ext uri="{FF2B5EF4-FFF2-40B4-BE49-F238E27FC236}">
                <a16:creationId xmlns:a16="http://schemas.microsoft.com/office/drawing/2014/main" id="{3E6EDBF8-F652-58DE-0091-6610EAF49543}"/>
              </a:ext>
            </a:extLst>
          </p:cNvPr>
          <p:cNvSpPr>
            <a:spLocks noGrp="true"/>
          </p:cNvSpPr>
          <p:nvPr>
            <p:ph type="sldNum" sz="quarter" idx="12"/>
          </p:nvPr>
        </p:nvSpPr>
        <p:spPr/>
        <p:txBody>
          <a:bodyPr/>
          <a:lstStyle/>
          <a:p>
            <a:fld id="{479BF083-4774-43B1-9AB0-5CC1AC5DD8EE}" type="slidenum">
              <a:rPr lang="cs-CZ" smtClean="false"/>
              <a:pPr/>
              <a:t>56</a:t>
            </a:fld>
            <a:endParaRPr lang="cs-CZ" dirty="false"/>
          </a:p>
        </p:txBody>
      </p:sp>
    </p:spTree>
    <p:extLst>
      <p:ext uri="{BB962C8B-B14F-4D97-AF65-F5344CB8AC3E}">
        <p14:creationId xmlns:p14="http://schemas.microsoft.com/office/powerpoint/2010/main" val="3914966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 III</a:t>
            </a:r>
          </a:p>
        </p:txBody>
      </p:sp>
      <p:sp>
        <p:nvSpPr>
          <p:cNvPr id="3" name="Zástupný symbol pro obsah 2"/>
          <p:cNvSpPr>
            <a:spLocks noGrp="true"/>
          </p:cNvSpPr>
          <p:nvPr>
            <p:ph idx="1"/>
          </p:nvPr>
        </p:nvSpPr>
        <p:spPr>
          <a:xfrm>
            <a:off x="467544" y="1532174"/>
            <a:ext cx="8064000" cy="5040560"/>
          </a:xfrm>
        </p:spPr>
        <p:txBody>
          <a:bodyPr/>
          <a:lstStyle/>
          <a:p>
            <a:r>
              <a:rPr lang="cs-CZ" sz="2000" dirty="false"/>
              <a:t>Nepodstatné změny, které nepodléhají předchozímu souhlasu, informace o změně se podává </a:t>
            </a:r>
            <a:r>
              <a:rPr lang="cs-CZ" sz="2000" b="true" dirty="false"/>
              <a:t>nejpozději s nejbližší </a:t>
            </a:r>
            <a:r>
              <a:rPr lang="cs-CZ" sz="2000" b="true" dirty="false" err="true"/>
              <a:t>ZoR</a:t>
            </a:r>
            <a:r>
              <a:rPr lang="cs-CZ" sz="2000" dirty="false"/>
              <a:t>:</a:t>
            </a:r>
          </a:p>
          <a:p>
            <a:pPr lvl="3"/>
            <a:r>
              <a:rPr lang="cs-CZ" sz="1800" dirty="false">
                <a:solidFill>
                  <a:srgbClr val="FF0000"/>
                </a:solidFill>
              </a:rPr>
              <a:t>POZOR: </a:t>
            </a:r>
            <a:r>
              <a:rPr lang="cs-CZ" sz="1800" dirty="false" err="true"/>
              <a:t>ŽoZ</a:t>
            </a:r>
            <a:r>
              <a:rPr lang="cs-CZ" sz="1800" dirty="false"/>
              <a:t> podat v IS KP21+ před </a:t>
            </a:r>
            <a:r>
              <a:rPr lang="cs-CZ" sz="1800" dirty="false" err="true"/>
              <a:t>ZoR</a:t>
            </a:r>
            <a:r>
              <a:rPr lang="cs-CZ" sz="1800" dirty="false"/>
              <a:t> (nejpozději v týž den)</a:t>
            </a:r>
          </a:p>
          <a:p>
            <a:pPr lvl="3"/>
            <a:r>
              <a:rPr lang="cs-CZ" sz="1800" dirty="false">
                <a:solidFill>
                  <a:srgbClr val="FF0000"/>
                </a:solidFill>
              </a:rPr>
              <a:t>POZOR: </a:t>
            </a:r>
            <a:r>
              <a:rPr lang="cs-CZ" sz="1800" dirty="false"/>
              <a:t>v </a:t>
            </a:r>
            <a:r>
              <a:rPr lang="cs-CZ" sz="1800" dirty="false" err="true"/>
              <a:t>ZoR</a:t>
            </a:r>
            <a:r>
              <a:rPr lang="cs-CZ" sz="1800" dirty="false"/>
              <a:t> nepopisovat žádné změny (x OPLZZ), všechny změny mají být oznámeny pomocí </a:t>
            </a:r>
            <a:r>
              <a:rPr lang="cs-CZ" sz="1800" dirty="false" err="true"/>
              <a:t>ŽoZ</a:t>
            </a:r>
            <a:r>
              <a:rPr lang="cs-CZ" sz="1800" dirty="false"/>
              <a:t> </a:t>
            </a:r>
          </a:p>
          <a:p>
            <a:pPr lvl="1"/>
            <a:r>
              <a:rPr lang="cs-CZ" sz="1800" dirty="false">
                <a:effectLst/>
                <a:latin typeface="Arial" panose="020B0604020202020204" pitchFamily="34" charset="0"/>
                <a:ea typeface="Arial" panose="020B0604020202020204" pitchFamily="34" charset="0"/>
                <a:cs typeface="Times New Roman" panose="02020603050405020304" pitchFamily="18" charset="0"/>
              </a:rPr>
              <a:t>úprava postupu realizace nepovinných akcí v rámci aktivit projektu, která neovlivní cíle projektu;</a:t>
            </a:r>
          </a:p>
          <a:p>
            <a:pPr lvl="1">
              <a:tabLst>
                <a:tab pos="504190" algn="l"/>
                <a:tab pos="449580" algn="l"/>
              </a:tabLst>
            </a:pPr>
            <a:r>
              <a:rPr lang="cs-CZ" sz="1800" dirty="false">
                <a:latin typeface="Arial" panose="020B0604020202020204" pitchFamily="34" charset="0"/>
                <a:cs typeface="Times New Roman" panose="02020603050405020304" pitchFamily="18" charset="0"/>
              </a:rPr>
              <a:t>změna ve způsobu provádění nepovinných akcí v rámci aktivit projektu, která nemá negativní dopad na plnění cílů projektu; jedná se zejména o technické aspekty, jako jsou načasování provádění akcí a rozfázování provádění akce;</a:t>
            </a:r>
          </a:p>
          <a:p>
            <a:pPr lvl="1"/>
            <a:r>
              <a:rPr lang="cs-CZ" sz="1800" dirty="false">
                <a:effectLst/>
                <a:latin typeface="Arial" panose="020B0604020202020204" pitchFamily="34" charset="0"/>
                <a:ea typeface="Arial" panose="020B0604020202020204" pitchFamily="34" charset="0"/>
                <a:cs typeface="Times New Roman" panose="02020603050405020304" pitchFamily="18" charset="0"/>
              </a:rPr>
              <a:t>změny v termínech zahájení a ukončení aktivit projektu, nedojde-li ke změně v délce aktivit, ani ke změně termínu ukončení realizace projektu</a:t>
            </a:r>
            <a:r>
              <a:rPr lang="cs-CZ" sz="1800"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57</a:t>
            </a:fld>
            <a:endParaRPr lang="cs-CZ" dirty="false"/>
          </a:p>
        </p:txBody>
      </p:sp>
    </p:spTree>
    <p:extLst>
      <p:ext uri="{BB962C8B-B14F-4D97-AF65-F5344CB8AC3E}">
        <p14:creationId xmlns:p14="http://schemas.microsoft.com/office/powerpoint/2010/main" val="8504468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Změna v harmonogramu aktivit projektu</a:t>
            </a:r>
          </a:p>
        </p:txBody>
      </p:sp>
      <p:sp>
        <p:nvSpPr>
          <p:cNvPr id="3" name="Zástupný symbol pro obsah 2"/>
          <p:cNvSpPr>
            <a:spLocks noGrp="true"/>
          </p:cNvSpPr>
          <p:nvPr>
            <p:ph idx="1"/>
          </p:nvPr>
        </p:nvSpPr>
        <p:spPr>
          <a:xfrm>
            <a:off x="540000" y="1556792"/>
            <a:ext cx="8064000" cy="4320000"/>
          </a:xfrm>
        </p:spPr>
        <p:txBody>
          <a:bodyPr/>
          <a:lstStyle/>
          <a:p>
            <a:pPr algn="just"/>
            <a:r>
              <a:rPr lang="cs-CZ" dirty="false"/>
              <a:t>Harmonogram aktivit projektu (povinná příloha výzvy) musí být nejpozději v době předkládání </a:t>
            </a:r>
            <a:r>
              <a:rPr lang="cs-CZ" dirty="false" err="true"/>
              <a:t>ZoR</a:t>
            </a:r>
            <a:r>
              <a:rPr lang="cs-CZ" dirty="false"/>
              <a:t>/</a:t>
            </a:r>
            <a:r>
              <a:rPr lang="cs-CZ" dirty="false" err="true"/>
              <a:t>ŽoP</a:t>
            </a:r>
            <a:r>
              <a:rPr lang="cs-CZ" dirty="false"/>
              <a:t> </a:t>
            </a:r>
            <a:r>
              <a:rPr lang="cs-CZ" b="true" dirty="false"/>
              <a:t>aktuální</a:t>
            </a:r>
            <a:r>
              <a:rPr lang="cs-CZ" dirty="false"/>
              <a:t>. Dodržení Harmonogramu aktivit projektu ověřuje ŘO jak při kontrole </a:t>
            </a:r>
            <a:r>
              <a:rPr lang="cs-CZ" dirty="false" err="true"/>
              <a:t>ZoR</a:t>
            </a:r>
            <a:r>
              <a:rPr lang="cs-CZ" dirty="false"/>
              <a:t>, tak při </a:t>
            </a:r>
            <a:r>
              <a:rPr lang="cs-CZ" dirty="false" err="true"/>
              <a:t>KnM</a:t>
            </a:r>
            <a:r>
              <a:rPr lang="cs-CZ" dirty="false"/>
              <a:t>.</a:t>
            </a:r>
          </a:p>
          <a:p>
            <a:pPr algn="just"/>
            <a:r>
              <a:rPr lang="cs-CZ" dirty="false"/>
              <a:t>Změna v harmonogramu aktivit projektu se provádí prostřednictvím </a:t>
            </a:r>
            <a:r>
              <a:rPr lang="cs-CZ" dirty="false" err="true"/>
              <a:t>ŽoZ</a:t>
            </a:r>
            <a:r>
              <a:rPr lang="cs-CZ" dirty="false"/>
              <a:t>, jejíž přílohou bude aktualizovaný harmonogram </a:t>
            </a:r>
            <a:r>
              <a:rPr lang="cs-CZ"/>
              <a:t>jako samostatná příloha </a:t>
            </a:r>
            <a:r>
              <a:rPr lang="cs-CZ" dirty="false" err="true"/>
              <a:t>ŽoZ</a:t>
            </a:r>
            <a:r>
              <a:rPr lang="cs-CZ" dirty="false"/>
              <a:t>:</a:t>
            </a:r>
          </a:p>
          <a:p>
            <a:pPr lvl="1" algn="just"/>
            <a:r>
              <a:rPr lang="cs-CZ" dirty="false"/>
              <a:t>Úprava dat zahájení a ukončení projektu, dat zahájení a ukončení jednotlivých aktivit /fází projektu (pozor na pravidlo 30% délky zahraniční stáže ze součtu trvání všech tří povinných aktivit projektu)</a:t>
            </a:r>
          </a:p>
          <a:p>
            <a:pPr lvl="1" algn="just"/>
            <a:r>
              <a:rPr lang="cs-CZ" dirty="false"/>
              <a:t>Doplnění /změna nepovinných akcí</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58</a:t>
            </a:fld>
            <a:endParaRPr lang="cs-CZ" dirty="false"/>
          </a:p>
        </p:txBody>
      </p:sp>
    </p:spTree>
    <p:extLst>
      <p:ext uri="{BB962C8B-B14F-4D97-AF65-F5344CB8AC3E}">
        <p14:creationId xmlns:p14="http://schemas.microsoft.com/office/powerpoint/2010/main" val="2531018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změny I</a:t>
            </a:r>
          </a:p>
        </p:txBody>
      </p:sp>
      <p:sp>
        <p:nvSpPr>
          <p:cNvPr id="3" name="Zástupný symbol pro obsah 2"/>
          <p:cNvSpPr>
            <a:spLocks noGrp="true"/>
          </p:cNvSpPr>
          <p:nvPr>
            <p:ph idx="1"/>
          </p:nvPr>
        </p:nvSpPr>
        <p:spPr>
          <a:xfrm>
            <a:off x="540000" y="1556792"/>
            <a:ext cx="8064000" cy="4103976"/>
          </a:xfrm>
          <a:ln>
            <a:noFill/>
          </a:ln>
        </p:spPr>
        <p:txBody>
          <a:bodyPr/>
          <a:lstStyle/>
          <a:p>
            <a:r>
              <a:rPr lang="cs-CZ" dirty="false"/>
              <a:t>Podléhají předchozímu souhlasu ŘO, nevyžadují vydání změnového právního aktu:</a:t>
            </a:r>
          </a:p>
          <a:p>
            <a:pPr lvl="1">
              <a:lnSpc>
                <a:spcPct val="100000"/>
              </a:lnSpc>
              <a:spcBef>
                <a:spcPts val="600"/>
              </a:spcBef>
              <a:spcAft>
                <a:spcPts val="600"/>
              </a:spcAft>
            </a:pPr>
            <a:r>
              <a:rPr lang="cs-CZ" sz="2000" dirty="false"/>
              <a:t>změna bankovního účtu; </a:t>
            </a:r>
          </a:p>
          <a:p>
            <a:pPr lvl="1">
              <a:lnSpc>
                <a:spcPct val="100000"/>
              </a:lnSpc>
              <a:spcBef>
                <a:spcPts val="600"/>
              </a:spcBef>
              <a:spcAft>
                <a:spcPts val="600"/>
              </a:spcAft>
            </a:pPr>
            <a:r>
              <a:rPr lang="cs-CZ" sz="2000" dirty="false"/>
              <a:t>změna ve vymezení sledovaných období (pokud se nemění termín ukončení realizace projektu);</a:t>
            </a:r>
          </a:p>
          <a:p>
            <a:pPr lvl="1">
              <a:lnSpc>
                <a:spcPct val="100000"/>
              </a:lnSpc>
              <a:spcBef>
                <a:spcPts val="600"/>
              </a:spcBef>
              <a:spcAft>
                <a:spcPts val="600"/>
              </a:spcAft>
            </a:pPr>
            <a:r>
              <a:rPr lang="cs-CZ" sz="2000" dirty="false"/>
              <a:t>změna v délce aktivit, nedojde-li ke zkrácení aktivity „Zahraniční stáž“ pod 30 % součtu trvání všech tří povinných aktivit projektu a ani ke změně termínu ukončení realizace projektu;</a:t>
            </a:r>
          </a:p>
          <a:p>
            <a:pPr lvl="1">
              <a:lnSpc>
                <a:spcPct val="100000"/>
              </a:lnSpc>
              <a:spcBef>
                <a:spcPts val="600"/>
              </a:spcBef>
              <a:spcAft>
                <a:spcPts val="600"/>
              </a:spcAft>
            </a:pPr>
            <a:r>
              <a:rPr lang="cs-CZ" sz="2000" dirty="false"/>
              <a:t>úprava postupu realizace povinných akcí v rámci aktivit projektu, která neovlivní cíle projektu;</a:t>
            </a:r>
          </a:p>
          <a:p>
            <a:pPr lvl="1">
              <a:lnSpc>
                <a:spcPct val="100000"/>
              </a:lnSpc>
              <a:spcBef>
                <a:spcPts val="600"/>
              </a:spcBef>
              <a:spcAft>
                <a:spcPts val="600"/>
              </a:spcAft>
            </a:pPr>
            <a:r>
              <a:rPr lang="cs-CZ" sz="2000" dirty="false"/>
              <a:t>změna ve způsobu provádění povinných akcí v rámci aktivit projektu, která nemá negativní dopad na plnění cílů projektu;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59</a:t>
            </a:fld>
            <a:endParaRPr lang="cs-CZ" dirty="false"/>
          </a:p>
        </p:txBody>
      </p:sp>
    </p:spTree>
    <p:extLst>
      <p:ext uri="{BB962C8B-B14F-4D97-AF65-F5344CB8AC3E}">
        <p14:creationId xmlns:p14="http://schemas.microsoft.com/office/powerpoint/2010/main" val="357402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538BDA-F708-F9B1-53E5-0F71CFE86BAE}"/>
              </a:ext>
            </a:extLst>
          </p:cNvPr>
          <p:cNvSpPr>
            <a:spLocks noGrp="true"/>
          </p:cNvSpPr>
          <p:nvPr>
            <p:ph type="title"/>
          </p:nvPr>
        </p:nvSpPr>
        <p:spPr/>
        <p:txBody>
          <a:bodyPr/>
          <a:lstStyle/>
          <a:p>
            <a:r>
              <a:rPr lang="cs-CZ" dirty="false"/>
              <a:t>Kontroly projektu</a:t>
            </a:r>
          </a:p>
        </p:txBody>
      </p:sp>
      <p:sp>
        <p:nvSpPr>
          <p:cNvPr id="3" name="Zástupný obsah 2">
            <a:extLst>
              <a:ext uri="{FF2B5EF4-FFF2-40B4-BE49-F238E27FC236}">
                <a16:creationId xmlns:a16="http://schemas.microsoft.com/office/drawing/2014/main" id="{355D83E2-5FD4-7E5C-00EE-BAF91D8D7971}"/>
              </a:ext>
            </a:extLst>
          </p:cNvPr>
          <p:cNvSpPr>
            <a:spLocks noGrp="true"/>
          </p:cNvSpPr>
          <p:nvPr>
            <p:ph idx="1"/>
          </p:nvPr>
        </p:nvSpPr>
        <p:spPr>
          <a:xfrm>
            <a:off x="540000" y="1412776"/>
            <a:ext cx="8352480" cy="4320000"/>
          </a:xfrm>
        </p:spPr>
        <p:txBody>
          <a:bodyPr/>
          <a:lstStyle/>
          <a:p>
            <a:r>
              <a:rPr lang="cs-CZ" dirty="false"/>
              <a:t>Administrativní ověření</a:t>
            </a:r>
          </a:p>
          <a:p>
            <a:pPr lvl="1"/>
            <a:r>
              <a:rPr lang="cs-CZ" dirty="false"/>
              <a:t>Kontrola zprávy o realizaci a žádosti o platbu (</a:t>
            </a:r>
            <a:r>
              <a:rPr lang="cs-CZ" dirty="false" err="true"/>
              <a:t>ZoR-ŽoP</a:t>
            </a:r>
            <a:r>
              <a:rPr lang="cs-CZ" dirty="false"/>
              <a:t>) podané elektronicky skrze IS KP21+ v termínech dle právního aktu/finančního plánu.</a:t>
            </a:r>
          </a:p>
          <a:p>
            <a:pPr lvl="2"/>
            <a:r>
              <a:rPr lang="cs-CZ" dirty="false"/>
              <a:t>Na zpracování je u průběžné </a:t>
            </a:r>
            <a:r>
              <a:rPr lang="cs-CZ" dirty="false" err="true"/>
              <a:t>ZoR</a:t>
            </a:r>
            <a:r>
              <a:rPr lang="cs-CZ" dirty="false"/>
              <a:t>/</a:t>
            </a:r>
            <a:r>
              <a:rPr lang="cs-CZ" dirty="false" err="true"/>
              <a:t>ŽoP</a:t>
            </a:r>
            <a:r>
              <a:rPr lang="cs-CZ" dirty="false"/>
              <a:t> 1 měsíc resp. 30 kalendářních dní od konce monitorovací období</a:t>
            </a:r>
          </a:p>
          <a:p>
            <a:pPr lvl="1"/>
            <a:r>
              <a:rPr lang="cs-CZ" dirty="false"/>
              <a:t>Standardně 1x za šestiměsíční monitorovací období </a:t>
            </a:r>
          </a:p>
          <a:p>
            <a:pPr lvl="1"/>
            <a:r>
              <a:rPr lang="cs-CZ" dirty="false"/>
              <a:t>Obsahuje kontrolu kopií vybraných dokladů (viz kapitola </a:t>
            </a:r>
            <a:r>
              <a:rPr lang="cs-CZ" dirty="false" err="true"/>
              <a:t>ZoR-ŽoP</a:t>
            </a:r>
            <a:r>
              <a:rPr lang="cs-CZ" dirty="false"/>
              <a:t> ppt)</a:t>
            </a:r>
          </a:p>
          <a:p>
            <a:r>
              <a:rPr lang="cs-CZ" dirty="false"/>
              <a:t>Kontrola na místě (</a:t>
            </a:r>
            <a:r>
              <a:rPr lang="cs-CZ" dirty="false" err="true"/>
              <a:t>KnM</a:t>
            </a:r>
            <a:r>
              <a:rPr lang="cs-CZ" dirty="false"/>
              <a:t>)</a:t>
            </a:r>
          </a:p>
          <a:p>
            <a:pPr lvl="1"/>
            <a:r>
              <a:rPr lang="cs-CZ" dirty="false"/>
              <a:t>Může proběhnout jedna nebo více </a:t>
            </a:r>
            <a:r>
              <a:rPr lang="cs-CZ" dirty="false" err="true"/>
              <a:t>KnM</a:t>
            </a:r>
            <a:r>
              <a:rPr lang="cs-CZ" dirty="false"/>
              <a:t> u příjemce dotace</a:t>
            </a:r>
          </a:p>
          <a:p>
            <a:pPr lvl="1"/>
            <a:r>
              <a:rPr lang="cs-CZ" dirty="false"/>
              <a:t>Kontrola originálů dokladů, projektového účetnictví příjemce</a:t>
            </a:r>
          </a:p>
          <a:p>
            <a:pPr lvl="2"/>
            <a:r>
              <a:rPr lang="cs-CZ" dirty="false"/>
              <a:t>Povinnost vést oddělené, nebo jasně označené projektové účetnictví</a:t>
            </a:r>
          </a:p>
          <a:p>
            <a:pPr lvl="1"/>
            <a:endParaRPr lang="cs-CZ" dirty="false"/>
          </a:p>
        </p:txBody>
      </p:sp>
      <p:sp>
        <p:nvSpPr>
          <p:cNvPr id="4" name="Zástupný symbol pro číslo snímku 3">
            <a:extLst>
              <a:ext uri="{FF2B5EF4-FFF2-40B4-BE49-F238E27FC236}">
                <a16:creationId xmlns:a16="http://schemas.microsoft.com/office/drawing/2014/main" id="{810F844D-FE9A-D78A-5C9E-69A2ED5BC131}"/>
              </a:ext>
            </a:extLst>
          </p:cNvPr>
          <p:cNvSpPr>
            <a:spLocks noGrp="true"/>
          </p:cNvSpPr>
          <p:nvPr>
            <p:ph type="sldNum" sz="quarter" idx="12"/>
          </p:nvPr>
        </p:nvSpPr>
        <p:spPr/>
        <p:txBody>
          <a:bodyPr/>
          <a:lstStyle/>
          <a:p>
            <a:fld id="{479BF083-4774-43B1-9AB0-5CC1AC5DD8EE}" type="slidenum">
              <a:rPr lang="cs-CZ" smtClean="false"/>
              <a:pPr/>
              <a:t>6</a:t>
            </a:fld>
            <a:endParaRPr lang="cs-CZ" dirty="false"/>
          </a:p>
        </p:txBody>
      </p:sp>
    </p:spTree>
    <p:extLst>
      <p:ext uri="{BB962C8B-B14F-4D97-AF65-F5344CB8AC3E}">
        <p14:creationId xmlns:p14="http://schemas.microsoft.com/office/powerpoint/2010/main" val="9635327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B7AE98-9C51-3144-6A59-D87AC58E0201}"/>
              </a:ext>
            </a:extLst>
          </p:cNvPr>
          <p:cNvSpPr>
            <a:spLocks noGrp="true"/>
          </p:cNvSpPr>
          <p:nvPr>
            <p:ph type="title"/>
          </p:nvPr>
        </p:nvSpPr>
        <p:spPr/>
        <p:txBody>
          <a:bodyPr/>
          <a:lstStyle/>
          <a:p>
            <a:r>
              <a:rPr lang="cs-CZ" dirty="false"/>
              <a:t>Změna ve způsobu provádění povinných akcí</a:t>
            </a:r>
          </a:p>
        </p:txBody>
      </p:sp>
      <p:sp>
        <p:nvSpPr>
          <p:cNvPr id="3" name="Zástupný obsah 2">
            <a:extLst>
              <a:ext uri="{FF2B5EF4-FFF2-40B4-BE49-F238E27FC236}">
                <a16:creationId xmlns:a16="http://schemas.microsoft.com/office/drawing/2014/main" id="{DA00ADF2-B68E-022B-9F55-E5559086C8CD}"/>
              </a:ext>
            </a:extLst>
          </p:cNvPr>
          <p:cNvSpPr>
            <a:spLocks noGrp="true"/>
          </p:cNvSpPr>
          <p:nvPr>
            <p:ph idx="1"/>
          </p:nvPr>
        </p:nvSpPr>
        <p:spPr>
          <a:xfrm>
            <a:off x="540000" y="1484784"/>
            <a:ext cx="8064000" cy="4320000"/>
          </a:xfrm>
        </p:spPr>
        <p:txBody>
          <a:bodyPr/>
          <a:lstStyle/>
          <a:p>
            <a:pPr algn="just"/>
            <a:r>
              <a:rPr lang="cs-CZ" dirty="false"/>
              <a:t>Pokud dojde ke změně, kterou se mění předepsané parametry povinné akce dle specifických pravidel</a:t>
            </a:r>
            <a:r>
              <a:rPr lang="cs-CZ" sz="2400" dirty="false"/>
              <a:t>.</a:t>
            </a:r>
          </a:p>
          <a:p>
            <a:pPr lvl="1" algn="just"/>
            <a:r>
              <a:rPr lang="cs-CZ" dirty="false"/>
              <a:t>Příklad: při dodatečném náboru je akce, jejíž předepsaná forma je skupinová, realizována pro dodatečného účastníka /-</a:t>
            </a:r>
            <a:r>
              <a:rPr lang="cs-CZ" dirty="false" err="true"/>
              <a:t>ky</a:t>
            </a:r>
            <a:r>
              <a:rPr lang="cs-CZ" dirty="false"/>
              <a:t> individuálně (např. multikulturní trénink, základní školení finanční gramotnosti).</a:t>
            </a:r>
          </a:p>
          <a:p>
            <a:pPr algn="just"/>
            <a:r>
              <a:rPr lang="cs-CZ" dirty="false"/>
              <a:t>Prostřednictvím </a:t>
            </a:r>
            <a:r>
              <a:rPr lang="cs-CZ" dirty="false" err="true"/>
              <a:t>ŽoZ</a:t>
            </a:r>
            <a:r>
              <a:rPr lang="cs-CZ" dirty="false"/>
              <a:t> se požádá o změnu ve způsobu provádění této povinné akce:</a:t>
            </a:r>
          </a:p>
          <a:p>
            <a:pPr lvl="1" algn="just"/>
            <a:r>
              <a:rPr lang="cs-CZ" dirty="false"/>
              <a:t>V poli Popis změny se uvede, k jaké dílčí změně ve způsobu provádění příslušné aktivity dochází.</a:t>
            </a:r>
          </a:p>
          <a:p>
            <a:pPr lvl="1" algn="just"/>
            <a:r>
              <a:rPr lang="cs-CZ" dirty="false"/>
              <a:t>V poli Odůvodnění změny se stručně uvede důvod změny.</a:t>
            </a:r>
          </a:p>
          <a:p>
            <a:pPr lvl="1" algn="just"/>
            <a:r>
              <a:rPr lang="cs-CZ" dirty="false"/>
              <a:t>Úprava textu aktivit se neprovádí.</a:t>
            </a:r>
          </a:p>
        </p:txBody>
      </p:sp>
      <p:sp>
        <p:nvSpPr>
          <p:cNvPr id="4" name="Zástupný symbol pro číslo snímku 3">
            <a:extLst>
              <a:ext uri="{FF2B5EF4-FFF2-40B4-BE49-F238E27FC236}">
                <a16:creationId xmlns:a16="http://schemas.microsoft.com/office/drawing/2014/main" id="{8B97A8D9-23B4-4F0C-EB47-AF9619F95A03}"/>
              </a:ext>
            </a:extLst>
          </p:cNvPr>
          <p:cNvSpPr>
            <a:spLocks noGrp="true"/>
          </p:cNvSpPr>
          <p:nvPr>
            <p:ph type="sldNum" sz="quarter" idx="12"/>
          </p:nvPr>
        </p:nvSpPr>
        <p:spPr>
          <a:xfrm>
            <a:off x="8676000" y="6453336"/>
            <a:ext cx="468000" cy="180000"/>
          </a:xfrm>
        </p:spPr>
        <p:txBody>
          <a:bodyPr/>
          <a:lstStyle/>
          <a:p>
            <a:fld id="{479BF083-4774-43B1-9AB0-5CC1AC5DD8EE}" type="slidenum">
              <a:rPr lang="cs-CZ" smtClean="false"/>
              <a:pPr/>
              <a:t>60</a:t>
            </a:fld>
            <a:endParaRPr lang="cs-CZ" dirty="false"/>
          </a:p>
        </p:txBody>
      </p:sp>
    </p:spTree>
    <p:extLst>
      <p:ext uri="{BB962C8B-B14F-4D97-AF65-F5344CB8AC3E}">
        <p14:creationId xmlns:p14="http://schemas.microsoft.com/office/powerpoint/2010/main" val="3569117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změny II</a:t>
            </a:r>
          </a:p>
        </p:txBody>
      </p:sp>
      <p:sp>
        <p:nvSpPr>
          <p:cNvPr id="3" name="Zástupný symbol pro obsah 2"/>
          <p:cNvSpPr>
            <a:spLocks noGrp="true"/>
          </p:cNvSpPr>
          <p:nvPr>
            <p:ph idx="1"/>
          </p:nvPr>
        </p:nvSpPr>
        <p:spPr/>
        <p:txBody>
          <a:bodyPr/>
          <a:lstStyle/>
          <a:p>
            <a:r>
              <a:rPr lang="cs-CZ" dirty="false"/>
              <a:t>Podléhají předchozímu souhlasu ŘO, vyžadují vydání změnového právního aktu:</a:t>
            </a:r>
          </a:p>
          <a:p>
            <a:pPr lvl="1">
              <a:lnSpc>
                <a:spcPct val="100000"/>
              </a:lnSpc>
              <a:spcBef>
                <a:spcPts val="600"/>
              </a:spcBef>
              <a:spcAft>
                <a:spcPts val="600"/>
              </a:spcAft>
            </a:pPr>
            <a:r>
              <a:rPr lang="cs-CZ" sz="2000" dirty="false"/>
              <a:t>změna plánovaných výstupů a výsledků projektu (tj. cílových hodnot indikátorů); </a:t>
            </a:r>
          </a:p>
          <a:p>
            <a:pPr lvl="1">
              <a:lnSpc>
                <a:spcPct val="100000"/>
              </a:lnSpc>
              <a:spcBef>
                <a:spcPts val="600"/>
              </a:spcBef>
              <a:spcAft>
                <a:spcPts val="600"/>
              </a:spcAft>
            </a:pPr>
            <a:r>
              <a:rPr lang="cs-CZ" sz="2000" dirty="false"/>
              <a:t>změna termínu ukončení realizace projektu;</a:t>
            </a:r>
          </a:p>
          <a:p>
            <a:pPr lvl="1">
              <a:lnSpc>
                <a:spcPct val="100000"/>
              </a:lnSpc>
              <a:spcBef>
                <a:spcPts val="600"/>
              </a:spcBef>
              <a:spcAft>
                <a:spcPts val="600"/>
              </a:spcAft>
            </a:pPr>
            <a:r>
              <a:rPr lang="cs-CZ" sz="2000" dirty="false"/>
              <a:t>nahrazení partnera projektu jiným subjektem/jinými subjekty</a:t>
            </a:r>
            <a:endParaRPr lang="cs-CZ" dirty="false"/>
          </a:p>
          <a:p>
            <a:pPr marL="414000" lvl="1" indent="0">
              <a:buNone/>
            </a:pPr>
            <a:r>
              <a:rPr lang="cs-CZ" dirty="false">
                <a:solidFill>
                  <a:srgbClr val="FF0000"/>
                </a:solidFill>
                <a:sym typeface="Wingdings"/>
              </a:rPr>
              <a:t> </a:t>
            </a:r>
            <a:r>
              <a:rPr lang="cs-CZ" dirty="false">
                <a:solidFill>
                  <a:srgbClr val="FF0000"/>
                </a:solidFill>
              </a:rPr>
              <a:t>Změny v osobě příjemce </a:t>
            </a:r>
            <a:r>
              <a:rPr lang="cs-CZ" dirty="false"/>
              <a:t>– uvedeno podrobně ve specifických pravidlech – může se jednat jak o podstatnou x nepodstatnou změnu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61</a:t>
            </a:fld>
            <a:endParaRPr lang="cs-CZ" dirty="false"/>
          </a:p>
        </p:txBody>
      </p:sp>
    </p:spTree>
    <p:extLst>
      <p:ext uri="{BB962C8B-B14F-4D97-AF65-F5344CB8AC3E}">
        <p14:creationId xmlns:p14="http://schemas.microsoft.com/office/powerpoint/2010/main" val="1387853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a:t>
            </a:r>
          </a:p>
        </p:txBody>
      </p:sp>
      <p:sp>
        <p:nvSpPr>
          <p:cNvPr id="3" name="Zástupný symbol pro obsah 2"/>
          <p:cNvSpPr>
            <a:spLocks noGrp="true"/>
          </p:cNvSpPr>
          <p:nvPr>
            <p:ph idx="1"/>
          </p:nvPr>
        </p:nvSpPr>
        <p:spPr>
          <a:xfrm>
            <a:off x="359512" y="1556792"/>
            <a:ext cx="8424488" cy="4320000"/>
          </a:xfrm>
        </p:spPr>
        <p:txBody>
          <a:bodyPr/>
          <a:lstStyle/>
          <a:p>
            <a:r>
              <a:rPr lang="cs-CZ" dirty="false"/>
              <a:t>Veškeré změny projektu jsou administrovány v IS KP21+</a:t>
            </a:r>
          </a:p>
          <a:p>
            <a:r>
              <a:rPr lang="cs-CZ" dirty="false"/>
              <a:t>ŘO může žádost o změnu: </a:t>
            </a:r>
          </a:p>
          <a:p>
            <a:pPr lvl="1"/>
            <a:r>
              <a:rPr lang="cs-CZ" sz="1800" dirty="false"/>
              <a:t>v případě žádostí o nepodstatnou změnu potvrdit (vzít na vědomí) nebo vrátit k přepracování;</a:t>
            </a:r>
          </a:p>
          <a:p>
            <a:pPr lvl="1"/>
            <a:r>
              <a:rPr lang="cs-CZ" sz="1800" dirty="false"/>
              <a:t>v případě žádostí o podstatnou změnu schválit, zamítnout nebo vrátit k přepracování;</a:t>
            </a:r>
          </a:p>
          <a:p>
            <a:pPr lvl="1"/>
            <a:r>
              <a:rPr lang="cs-CZ" sz="1800" dirty="false"/>
              <a:t>ŘO má na posouzení podstatné změny </a:t>
            </a:r>
            <a:r>
              <a:rPr lang="cs-CZ" sz="1800" b="true" dirty="false"/>
              <a:t>20 pracovních dnů </a:t>
            </a:r>
            <a:r>
              <a:rPr lang="cs-CZ" sz="1800" dirty="false"/>
              <a:t>(od předložení žádosti o změnu). Změny nepodstatné by měly být vráceny k dopracování, nebo akceptovány do </a:t>
            </a:r>
            <a:r>
              <a:rPr lang="cs-CZ" sz="1800" b="true" dirty="false"/>
              <a:t>5 pracovních dní</a:t>
            </a:r>
            <a:r>
              <a:rPr lang="cs-CZ" sz="1800" dirty="false"/>
              <a:t>.</a:t>
            </a:r>
          </a:p>
          <a:p>
            <a:pPr lvl="1"/>
            <a:r>
              <a:rPr lang="cs-CZ" sz="1800" dirty="false">
                <a:effectLst/>
                <a:latin typeface="Arial" panose="020B0604020202020204" pitchFamily="34" charset="0"/>
                <a:ea typeface="Arial" panose="020B0604020202020204" pitchFamily="34" charset="0"/>
                <a:cs typeface="Times New Roman" panose="02020603050405020304" pitchFamily="18" charset="0"/>
              </a:rPr>
              <a:t>U změn, které vyžadují vydání změnového právního aktu, zahájí ŘO do </a:t>
            </a:r>
            <a:r>
              <a:rPr lang="cs-CZ" sz="1800" b="true" dirty="false">
                <a:effectLst/>
                <a:latin typeface="Arial" panose="020B0604020202020204" pitchFamily="34" charset="0"/>
                <a:ea typeface="Arial" panose="020B0604020202020204" pitchFamily="34" charset="0"/>
                <a:cs typeface="Times New Roman" panose="02020603050405020304" pitchFamily="18" charset="0"/>
              </a:rPr>
              <a:t>10 pracovních dnů</a:t>
            </a:r>
            <a:r>
              <a:rPr lang="cs-CZ" sz="1800" dirty="false">
                <a:effectLst/>
                <a:latin typeface="Arial" panose="020B0604020202020204" pitchFamily="34" charset="0"/>
                <a:ea typeface="Arial" panose="020B0604020202020204" pitchFamily="34" charset="0"/>
                <a:cs typeface="Times New Roman" panose="02020603050405020304" pitchFamily="18" charset="0"/>
              </a:rPr>
              <a:t> od schválení žádosti o změnu kroky k vydání změnového právního aktu.</a:t>
            </a:r>
          </a:p>
          <a:p>
            <a:pPr lvl="1"/>
            <a:r>
              <a:rPr lang="cs-CZ" sz="1800" dirty="false">
                <a:effectLst/>
                <a:latin typeface="Arial" panose="020B0604020202020204" pitchFamily="34" charset="0"/>
                <a:ea typeface="Arial" panose="020B0604020202020204" pitchFamily="34" charset="0"/>
                <a:cs typeface="Times New Roman" panose="02020603050405020304" pitchFamily="18" charset="0"/>
              </a:rPr>
              <a:t>Příjemce je oprávněn žádost o změnu stáhnout do doby jejího schválení či zamítnutí.</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62</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8100392" y="1628800"/>
            <a:ext cx="1080120" cy="1080120"/>
          </a:xfrm>
          <a:prstGeom prst="rect">
            <a:avLst/>
          </a:prstGeom>
        </p:spPr>
      </p:pic>
    </p:spTree>
    <p:extLst>
      <p:ext uri="{BB962C8B-B14F-4D97-AF65-F5344CB8AC3E}">
        <p14:creationId xmlns:p14="http://schemas.microsoft.com/office/powerpoint/2010/main" val="24510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Změnové řízení v </a:t>
            </a:r>
            <a:r>
              <a:rPr lang="cs-CZ" dirty="false" err="true"/>
              <a:t>Is</a:t>
            </a:r>
            <a:r>
              <a:rPr lang="cs-CZ" dirty="false"/>
              <a:t> kp21+</a:t>
            </a:r>
            <a:br>
              <a:rPr lang="cs-CZ" dirty="false"/>
            </a:b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7870832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a:t>Změny vyžádané příjemcem – IS KP21+</a:t>
            </a:r>
          </a:p>
        </p:txBody>
      </p:sp>
      <p:sp>
        <p:nvSpPr>
          <p:cNvPr id="3" name="Zástupný symbol pro obsah 2"/>
          <p:cNvSpPr>
            <a:spLocks noGrp="true"/>
          </p:cNvSpPr>
          <p:nvPr>
            <p:ph idx="1"/>
          </p:nvPr>
        </p:nvSpPr>
        <p:spPr>
          <a:xfrm>
            <a:off x="683568" y="1196752"/>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a:t>Záložka Žádost o změnu</a:t>
            </a:r>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Vytvořit žádost o změnu</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Účinnost změny</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Výběr obrazovek pro vykázání změn</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Tlačítko SPUSTIT zcela dole na stránce s výběrem obrazovek</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Vyplnit odůvodnění </a:t>
            </a:r>
            <a:r>
              <a:rPr lang="cs-CZ" dirty="false" err="true"/>
              <a:t>ŽoZ</a:t>
            </a:r>
            <a:r>
              <a:rPr lang="cs-CZ" dirty="false"/>
              <a:t> a Uložit</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Vykázat změnu, Finalizovat, podepsat</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64</a:t>
            </a:fld>
            <a:endParaRPr lang="cs-CZ" dirty="false"/>
          </a:p>
        </p:txBody>
      </p:sp>
      <p:cxnSp>
        <p:nvCxnSpPr>
          <p:cNvPr id="5" name="Přímá spojnice se šipkou 4"/>
          <p:cNvCxnSpPr/>
          <p:nvPr/>
        </p:nvCxnSpPr>
        <p:spPr>
          <a:xfrm>
            <a:off x="2627784" y="20608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2645718" y="3017143"/>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2695951" y="479715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2702450" y="5805264"/>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2662118" y="3933056"/>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9494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712968" cy="1080000"/>
          </a:xfrm>
        </p:spPr>
        <p:txBody>
          <a:bodyPr/>
          <a:lstStyle/>
          <a:p>
            <a:r>
              <a:rPr lang="cs-CZ" dirty="false"/>
              <a:t>Změny vyžádané příjemcem – IS KP21+</a:t>
            </a:r>
          </a:p>
        </p:txBody>
      </p:sp>
      <p:sp>
        <p:nvSpPr>
          <p:cNvPr id="3" name="Zástupný symbol pro obsah 2"/>
          <p:cNvSpPr>
            <a:spLocks noGrp="true"/>
          </p:cNvSpPr>
          <p:nvPr>
            <p:ph idx="1"/>
          </p:nvPr>
        </p:nvSpPr>
        <p:spPr>
          <a:xfrm>
            <a:off x="611560" y="1570829"/>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a:t>Vybírat jen obrazovky které chcete vyplnit - nelze rozpracovat dvě </a:t>
            </a:r>
            <a:r>
              <a:rPr lang="cs-CZ" sz="2400" dirty="false" err="true"/>
              <a:t>ŽoZ</a:t>
            </a:r>
            <a:r>
              <a:rPr lang="cs-CZ" sz="2400" dirty="false"/>
              <a:t> se stejnými obrazovkami.</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Zaslání na ŘO</a:t>
            </a:r>
          </a:p>
          <a:p>
            <a:pPr marL="684000" lvl="3" indent="-432000">
              <a:lnSpc>
                <a:spcPct val="100000"/>
              </a:lnSpc>
              <a:spcBef>
                <a:spcPts val="0"/>
              </a:spcBef>
              <a:spcAft>
                <a:spcPts val="600"/>
              </a:spcAft>
              <a:buSzPct val="100000"/>
              <a:buFont typeface="Courier New" panose="02070309020205020404" pitchFamily="49" charset="0"/>
              <a:buChar char="o"/>
            </a:pPr>
            <a:r>
              <a:rPr lang="cs-CZ" dirty="false"/>
              <a:t>Kontrola – finalizace – podpis </a:t>
            </a:r>
            <a:r>
              <a:rPr lang="cs-CZ" dirty="false" err="true"/>
              <a:t>ŽoZ</a:t>
            </a:r>
            <a:r>
              <a:rPr lang="cs-CZ" dirty="false"/>
              <a:t> = odeslání na ŘO</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Návod na esfcr.cz</a:t>
            </a:r>
          </a:p>
          <a:p>
            <a:pPr marL="684000" lvl="3" indent="-432000">
              <a:lnSpc>
                <a:spcPct val="100000"/>
              </a:lnSpc>
              <a:spcBef>
                <a:spcPts val="0"/>
              </a:spcBef>
              <a:spcAft>
                <a:spcPts val="600"/>
              </a:spcAft>
              <a:buSzPct val="100000"/>
              <a:buFont typeface="Courier New" panose="02070309020205020404" pitchFamily="49" charset="0"/>
              <a:buChar char="o"/>
            </a:pPr>
            <a:r>
              <a:rPr lang="cs-CZ" dirty="false">
                <a:hlinkClick r:id="rId2"/>
              </a:rPr>
              <a:t>https://www.esfcr.cz/formulare-a-pokyny-ke-zprave-o-realizaci-projektu-zadosti-o-platbu-a-zadosti-o-zmenu-opz-plus</a:t>
            </a:r>
            <a:r>
              <a:rPr lang="cs-CZ"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65</a:t>
            </a:fld>
            <a:endParaRPr lang="cs-CZ" dirty="false"/>
          </a:p>
        </p:txBody>
      </p:sp>
    </p:spTree>
    <p:extLst>
      <p:ext uri="{BB962C8B-B14F-4D97-AF65-F5344CB8AC3E}">
        <p14:creationId xmlns:p14="http://schemas.microsoft.com/office/powerpoint/2010/main" val="19220357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a:t>Změny vyžádané příjemcem – ŘO</a:t>
            </a:r>
          </a:p>
        </p:txBody>
      </p:sp>
      <p:sp>
        <p:nvSpPr>
          <p:cNvPr id="3" name="Zástupný symbol pro obsah 2"/>
          <p:cNvSpPr>
            <a:spLocks noGrp="true"/>
          </p:cNvSpPr>
          <p:nvPr>
            <p:ph idx="1"/>
          </p:nvPr>
        </p:nvSpPr>
        <p:spPr>
          <a:xfrm>
            <a:off x="683568" y="1484784"/>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a:t>ŘO určí druh změny (podstatná se změnou PA, bez změny PA, nepodstatná změna). </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V závislosti na druhu změny probíhá schvalovací proces.</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Je-li třeba opravy </a:t>
            </a:r>
            <a:r>
              <a:rPr lang="cs-CZ" sz="2400" dirty="false" err="true"/>
              <a:t>ŽoZ</a:t>
            </a:r>
            <a:r>
              <a:rPr lang="cs-CZ" sz="2400" dirty="false"/>
              <a:t>, ŘO vrátí k dopracování, jinak bude </a:t>
            </a:r>
            <a:r>
              <a:rPr lang="cs-CZ" sz="2400" dirty="false" err="true"/>
              <a:t>ŽoZ</a:t>
            </a:r>
            <a:r>
              <a:rPr lang="cs-CZ" sz="2400" dirty="false"/>
              <a:t> buď akceptována, schválena, nebo neschválena.</a:t>
            </a:r>
            <a:endParaRPr lang="cs-CZ" dirty="false"/>
          </a:p>
          <a:p>
            <a:pPr marL="0" lvl="2" indent="0">
              <a:lnSpc>
                <a:spcPts val="2880"/>
              </a:lnSpc>
              <a:spcBef>
                <a:spcPts val="600"/>
              </a:spcBef>
              <a:spcAft>
                <a:spcPts val="600"/>
              </a:spcAft>
              <a:buSzPct val="100000"/>
              <a:buNone/>
            </a:pPr>
            <a:endParaRPr lang="cs-CZ" sz="24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66</a:t>
            </a:fld>
            <a:endParaRPr lang="cs-CZ" dirty="false"/>
          </a:p>
        </p:txBody>
      </p:sp>
    </p:spTree>
    <p:extLst>
      <p:ext uri="{BB962C8B-B14F-4D97-AF65-F5344CB8AC3E}">
        <p14:creationId xmlns:p14="http://schemas.microsoft.com/office/powerpoint/2010/main" val="1554173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a:t>Změny vyžádané ŘO</a:t>
            </a:r>
          </a:p>
        </p:txBody>
      </p:sp>
      <p:sp>
        <p:nvSpPr>
          <p:cNvPr id="3" name="Zástupný symbol pro obsah 2"/>
          <p:cNvSpPr>
            <a:spLocks noGrp="true"/>
          </p:cNvSpPr>
          <p:nvPr>
            <p:ph idx="1"/>
          </p:nvPr>
        </p:nvSpPr>
        <p:spPr>
          <a:xfrm>
            <a:off x="683568" y="1484784"/>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a:t>ŘO vytvoří </a:t>
            </a:r>
            <a:r>
              <a:rPr lang="cs-CZ" sz="2400" dirty="false" err="true"/>
              <a:t>ŽoZ</a:t>
            </a:r>
            <a:r>
              <a:rPr lang="cs-CZ" sz="2400" dirty="false"/>
              <a:t> a zašle příjemci (stav </a:t>
            </a:r>
            <a:r>
              <a:rPr lang="cs-CZ" sz="2400" dirty="false" err="true"/>
              <a:t>ŽoZ</a:t>
            </a:r>
            <a:r>
              <a:rPr lang="cs-CZ" sz="2400" dirty="false"/>
              <a:t> – rozpracována). O zaslání </a:t>
            </a:r>
            <a:r>
              <a:rPr lang="cs-CZ" sz="2400" dirty="false" err="true"/>
              <a:t>ŽoZ</a:t>
            </a:r>
            <a:r>
              <a:rPr lang="cs-CZ" sz="2400" dirty="false"/>
              <a:t> informuje systémová depeše.</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Současně se změnou zašle příjemci depeši s odůvodněním změny a popisem dalšího postupu.</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Příjemce se se změnou seznámí, příp. ji dopracuje.</a:t>
            </a:r>
          </a:p>
          <a:p>
            <a:pPr marL="432000" lvl="2" indent="-432000">
              <a:lnSpc>
                <a:spcPct val="100000"/>
              </a:lnSpc>
              <a:spcBef>
                <a:spcPts val="0"/>
              </a:spcBef>
              <a:spcAft>
                <a:spcPts val="600"/>
              </a:spcAft>
              <a:buSzPct val="100000"/>
              <a:buFont typeface="Wingdings" panose="05000000000000000000" pitchFamily="2" charset="2"/>
              <a:buChar char=""/>
            </a:pPr>
            <a:endParaRPr lang="cs-CZ" sz="2400" dirty="false"/>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Kontrola – finalizace – podpis = odeslání na ŘO</a:t>
            </a:r>
          </a:p>
          <a:p>
            <a:pPr marL="432000" lvl="2" indent="-432000">
              <a:lnSpc>
                <a:spcPct val="100000"/>
              </a:lnSpc>
              <a:spcBef>
                <a:spcPts val="0"/>
              </a:spcBef>
              <a:spcAft>
                <a:spcPts val="600"/>
              </a:spcAft>
              <a:buSzPct val="100000"/>
              <a:buFont typeface="Wingdings" panose="05000000000000000000" pitchFamily="2" charset="2"/>
              <a:buChar char=""/>
            </a:pPr>
            <a:endParaRPr lang="cs-CZ" sz="2400" dirty="false"/>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Schvalovací proces na ŘO</a:t>
            </a:r>
            <a:endParaRPr lang="cs-CZ" dirty="false"/>
          </a:p>
          <a:p>
            <a:pPr marL="0" lvl="2" indent="0">
              <a:lnSpc>
                <a:spcPts val="2880"/>
              </a:lnSpc>
              <a:spcBef>
                <a:spcPts val="600"/>
              </a:spcBef>
              <a:spcAft>
                <a:spcPts val="600"/>
              </a:spcAft>
              <a:buSzPct val="100000"/>
              <a:buNone/>
            </a:pPr>
            <a:endParaRPr lang="cs-CZ" sz="24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67</a:t>
            </a:fld>
            <a:endParaRPr lang="cs-CZ" dirty="false"/>
          </a:p>
        </p:txBody>
      </p:sp>
      <p:cxnSp>
        <p:nvCxnSpPr>
          <p:cNvPr id="5" name="Přímá spojnice se šipkou 4"/>
          <p:cNvCxnSpPr/>
          <p:nvPr/>
        </p:nvCxnSpPr>
        <p:spPr>
          <a:xfrm>
            <a:off x="2699792" y="38610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2702104" y="479715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599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Zpráva o Realizaci (</a:t>
            </a:r>
            <a:r>
              <a:rPr lang="cs-CZ" dirty="false" err="true"/>
              <a:t>ZoR</a:t>
            </a:r>
            <a:r>
              <a:rPr lang="cs-CZ" dirty="false"/>
              <a:t>)</a:t>
            </a:r>
            <a:br>
              <a:rPr lang="cs-CZ" dirty="false"/>
            </a:b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216493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I</a:t>
            </a:r>
          </a:p>
        </p:txBody>
      </p:sp>
      <p:sp>
        <p:nvSpPr>
          <p:cNvPr id="3" name="Zástupný symbol pro obsah 2"/>
          <p:cNvSpPr>
            <a:spLocks noGrp="true"/>
          </p:cNvSpPr>
          <p:nvPr>
            <p:ph idx="1"/>
          </p:nvPr>
        </p:nvSpPr>
        <p:spPr>
          <a:xfrm>
            <a:off x="539552" y="1412776"/>
            <a:ext cx="8064000" cy="4320000"/>
          </a:xfrm>
        </p:spPr>
        <p:txBody>
          <a:bodyPr/>
          <a:lstStyle/>
          <a:p>
            <a:r>
              <a:rPr lang="cs-CZ" dirty="false"/>
              <a:t>Zprávu o realizaci projektu má příjemce za povinnost předložit za každé monitorovací období.</a:t>
            </a:r>
          </a:p>
          <a:p>
            <a:r>
              <a:rPr lang="cs-CZ" dirty="false"/>
              <a:t>Běžné monitorovací období: 6 měsíců.</a:t>
            </a:r>
          </a:p>
          <a:p>
            <a:r>
              <a:rPr lang="cs-CZ" dirty="false"/>
              <a:t>Pro předložení průběžné zprávy platí lhůta do konce prvního měsíce od následujícího po ukončení období /30 kalendářních dní po končení období, k němuž se zpráva vztahuje.</a:t>
            </a:r>
          </a:p>
          <a:p>
            <a:r>
              <a:rPr lang="cs-CZ" dirty="false"/>
              <a:t>Závěrečná zpráva musí být předložena do konce druhého měsíce následujícího po ukončení období /60 kalendářních dní po ukončení období, k němuž se vztahuje.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69</a:t>
            </a:fld>
            <a:endParaRPr lang="cs-CZ" dirty="false"/>
          </a:p>
        </p:txBody>
      </p:sp>
    </p:spTree>
    <p:extLst>
      <p:ext uri="{BB962C8B-B14F-4D97-AF65-F5344CB8AC3E}">
        <p14:creationId xmlns:p14="http://schemas.microsoft.com/office/powerpoint/2010/main" val="9307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Kontroly na místě</a:t>
            </a:r>
          </a:p>
        </p:txBody>
      </p:sp>
      <p:sp>
        <p:nvSpPr>
          <p:cNvPr id="3" name="Zástupný symbol pro obsah 2"/>
          <p:cNvSpPr>
            <a:spLocks noGrp="true"/>
          </p:cNvSpPr>
          <p:nvPr>
            <p:ph idx="1"/>
          </p:nvPr>
        </p:nvSpPr>
        <p:spPr>
          <a:xfrm>
            <a:off x="540000" y="1484784"/>
            <a:ext cx="8064000" cy="4175984"/>
          </a:xfrm>
        </p:spPr>
        <p:txBody>
          <a:bodyPr/>
          <a:lstStyle/>
          <a:p>
            <a:r>
              <a:rPr lang="cs-CZ" dirty="false"/>
              <a:t>Kontroly na místě</a:t>
            </a:r>
          </a:p>
          <a:p>
            <a:pPr lvl="1"/>
            <a:r>
              <a:rPr lang="cs-CZ" sz="1800" dirty="false"/>
              <a:t>Příjemce povinen umožnit ověření skutečností, které popisuje v žádosti o podporu a zprávách o realizaci projektu či dalších dokumentech;</a:t>
            </a:r>
          </a:p>
          <a:p>
            <a:pPr lvl="1"/>
            <a:r>
              <a:rPr lang="cs-CZ" sz="1800" dirty="false"/>
              <a:t>Dopředu informace o připravované kontrole a poskytnut seznam potřebné dokumentace a časový harmonogram kontroly; </a:t>
            </a:r>
          </a:p>
          <a:p>
            <a:pPr lvl="1"/>
            <a:r>
              <a:rPr lang="cs-CZ" sz="1800" dirty="false"/>
              <a:t>Příjemce musí umožnit vstup kontrolou pověřeným osobám, včetně přístupu k veškeré dokumentaci týkající se projektu, a během realizace projektu, ale také po celou dobu, po kterou je povinen uchovávat dokumentaci projektu;</a:t>
            </a:r>
          </a:p>
          <a:p>
            <a:pPr lvl="1" algn="just"/>
            <a:r>
              <a:rPr lang="cs-CZ" sz="1800" dirty="false"/>
              <a:t>K provádění kontrol na místě / k provádění auditů oprávněny také Ministerstvo financí, orgány finanční správy, Evropská komise nebo Evropský účetní dvůr a Nejvyšší kontrolní úřad, popř. je mohou doprovázet další přizvané osoby.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23282813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II</a:t>
            </a:r>
          </a:p>
        </p:txBody>
      </p:sp>
      <p:sp>
        <p:nvSpPr>
          <p:cNvPr id="3" name="Zástupný symbol pro obsah 2"/>
          <p:cNvSpPr>
            <a:spLocks noGrp="true"/>
          </p:cNvSpPr>
          <p:nvPr>
            <p:ph idx="1"/>
          </p:nvPr>
        </p:nvSpPr>
        <p:spPr>
          <a:xfrm>
            <a:off x="540000" y="1484784"/>
            <a:ext cx="8064000" cy="4103976"/>
          </a:xfrm>
        </p:spPr>
        <p:txBody>
          <a:bodyPr/>
          <a:lstStyle/>
          <a:p>
            <a:r>
              <a:rPr lang="cs-CZ" dirty="false"/>
              <a:t>Ve výjimečných případech může příjemce předložit zprávu o realizaci projektu na jiné monitorovací období (nutno zažádat formou </a:t>
            </a:r>
            <a:r>
              <a:rPr lang="cs-CZ" dirty="false" err="true"/>
              <a:t>ŽoZ</a:t>
            </a:r>
            <a:r>
              <a:rPr lang="cs-CZ" dirty="false"/>
              <a:t> v dostatečném předstihu).</a:t>
            </a:r>
          </a:p>
          <a:p>
            <a:pPr marL="0" indent="0">
              <a:buNone/>
            </a:pPr>
            <a:endParaRPr lang="cs-CZ" dirty="false"/>
          </a:p>
          <a:p>
            <a:r>
              <a:rPr lang="cs-CZ" dirty="false"/>
              <a:t>Nedodržení termínů pro předkládání </a:t>
            </a:r>
            <a:r>
              <a:rPr lang="cs-CZ" dirty="false" err="true"/>
              <a:t>ZoR</a:t>
            </a:r>
            <a:r>
              <a:rPr lang="cs-CZ" dirty="false"/>
              <a:t> a </a:t>
            </a:r>
            <a:r>
              <a:rPr lang="cs-CZ" dirty="false" err="true"/>
              <a:t>ŽoP</a:t>
            </a:r>
            <a:r>
              <a:rPr lang="cs-CZ" dirty="false"/>
              <a:t> = </a:t>
            </a:r>
            <a:r>
              <a:rPr lang="cs-CZ" dirty="false">
                <a:solidFill>
                  <a:srgbClr val="FF0000"/>
                </a:solidFill>
              </a:rPr>
              <a:t>sankce! Po uplynutí řádného termínu nelze termín předložení prodloužit!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70</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164288" y="4299408"/>
            <a:ext cx="1080120" cy="1080120"/>
          </a:xfrm>
          <a:prstGeom prst="rect">
            <a:avLst/>
          </a:prstGeom>
        </p:spPr>
      </p:pic>
    </p:spTree>
    <p:extLst>
      <p:ext uri="{BB962C8B-B14F-4D97-AF65-F5344CB8AC3E}">
        <p14:creationId xmlns:p14="http://schemas.microsoft.com/office/powerpoint/2010/main" val="3935776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III</a:t>
            </a:r>
          </a:p>
        </p:txBody>
      </p:sp>
      <p:sp>
        <p:nvSpPr>
          <p:cNvPr id="3" name="Zástupný symbol pro obsah 2"/>
          <p:cNvSpPr>
            <a:spLocks noGrp="true"/>
          </p:cNvSpPr>
          <p:nvPr>
            <p:ph idx="1"/>
          </p:nvPr>
        </p:nvSpPr>
        <p:spPr>
          <a:xfrm>
            <a:off x="540000" y="1629280"/>
            <a:ext cx="8064000" cy="4320000"/>
          </a:xfrm>
        </p:spPr>
        <p:txBody>
          <a:bodyPr/>
          <a:lstStyle/>
          <a:p>
            <a:r>
              <a:rPr lang="cs-CZ" dirty="false"/>
              <a:t>V IS KP21+ lze zprávu o realizaci projektu a také žádost o platbu vypracovat teprve poté, co:</a:t>
            </a:r>
          </a:p>
          <a:p>
            <a:pPr lvl="1"/>
            <a:r>
              <a:rPr lang="cs-CZ" dirty="false"/>
              <a:t>je ukončena administrace všech </a:t>
            </a:r>
            <a:r>
              <a:rPr lang="cs-CZ" b="true" dirty="false"/>
              <a:t>dříve podaných zpráv </a:t>
            </a:r>
            <a:r>
              <a:rPr lang="cs-CZ" dirty="false"/>
              <a:t>o realizaci projektu a žádostí o platbu;</a:t>
            </a:r>
          </a:p>
          <a:p>
            <a:pPr lvl="1"/>
            <a:r>
              <a:rPr lang="cs-CZ" dirty="false">
                <a:solidFill>
                  <a:srgbClr val="FF0000"/>
                </a:solidFill>
              </a:rPr>
              <a:t>je ukončena administrace všech zahájených </a:t>
            </a:r>
            <a:r>
              <a:rPr lang="cs-CZ" b="true" dirty="false">
                <a:solidFill>
                  <a:srgbClr val="FF0000"/>
                </a:solidFill>
              </a:rPr>
              <a:t>změnových řízení </a:t>
            </a:r>
            <a:r>
              <a:rPr lang="cs-CZ" dirty="false">
                <a:solidFill>
                  <a:srgbClr val="FF0000"/>
                </a:solidFill>
              </a:rPr>
              <a:t>(tj. žádostí o změnu) týkajících se </a:t>
            </a:r>
            <a:r>
              <a:rPr lang="cs-CZ" b="true" dirty="false">
                <a:solidFill>
                  <a:srgbClr val="FF0000"/>
                </a:solidFill>
              </a:rPr>
              <a:t>rozpočtu nebo finančního plánu</a:t>
            </a:r>
            <a:r>
              <a:rPr lang="cs-CZ" dirty="false">
                <a:solidFill>
                  <a:srgbClr val="FF0000"/>
                </a:solidFill>
              </a:rPr>
              <a:t>, u kterých datum změny platnosti spadá do monitorovacího období, za které by měla být podána zpráva o realizaci projektu a žádost o platbu;</a:t>
            </a:r>
          </a:p>
          <a:p>
            <a:pPr lvl="1"/>
            <a:r>
              <a:rPr lang="cs-CZ" dirty="false"/>
              <a:t>je ukončena administrace všech změnových řízení (tj. žádostí o změnu) týkajících se </a:t>
            </a:r>
            <a:r>
              <a:rPr lang="cs-CZ" b="true" dirty="false"/>
              <a:t>jakékoli podstatné změny </a:t>
            </a:r>
            <a:r>
              <a:rPr lang="cs-CZ" dirty="false"/>
              <a:t>projektu, u níž datum platnosti spadá do monitorovacího období, za které by měla být podána zpráva o realizaci projektu a žádost o platbu.</a:t>
            </a:r>
          </a:p>
          <a:p>
            <a:pPr marL="414000" lvl="1"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71</a:t>
            </a:fld>
            <a:endParaRPr lang="cs-CZ" dirty="false"/>
          </a:p>
        </p:txBody>
      </p:sp>
    </p:spTree>
    <p:extLst>
      <p:ext uri="{BB962C8B-B14F-4D97-AF65-F5344CB8AC3E}">
        <p14:creationId xmlns:p14="http://schemas.microsoft.com/office/powerpoint/2010/main" val="29160537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IV</a:t>
            </a:r>
          </a:p>
        </p:txBody>
      </p:sp>
      <p:sp>
        <p:nvSpPr>
          <p:cNvPr id="3" name="Zástupný symbol pro obsah 2"/>
          <p:cNvSpPr>
            <a:spLocks noGrp="true"/>
          </p:cNvSpPr>
          <p:nvPr>
            <p:ph idx="1"/>
          </p:nvPr>
        </p:nvSpPr>
        <p:spPr/>
        <p:txBody>
          <a:bodyPr/>
          <a:lstStyle/>
          <a:p>
            <a:r>
              <a:rPr lang="cs-CZ" dirty="false"/>
              <a:t>Příjemce předkládá zprávy o realizaci projektu prostřednictvím IS KP21+;</a:t>
            </a:r>
          </a:p>
          <a:p>
            <a:r>
              <a:rPr lang="cs-CZ" dirty="false"/>
              <a:t>Součástí zprávy o realizaci projektu je ve formátu žádosti o platbu vždy vyúčtování výdajů spojených s realizací projektu;</a:t>
            </a:r>
          </a:p>
          <a:p>
            <a:r>
              <a:rPr lang="cs-CZ" dirty="false"/>
              <a:t>Pokyny pro vyplnění v IS KP21+:</a:t>
            </a:r>
          </a:p>
          <a:p>
            <a:pPr lvl="1"/>
            <a:r>
              <a:rPr lang="cs-CZ" dirty="false">
                <a:hlinkClick r:id="rId2"/>
              </a:rPr>
              <a:t>https://www.esfcr.cz/formulare-a-pokyny-ke-zprave-o-realizaci-projektu-zadosti-o-platbu-a-zadosti-o-zmenu-opz-plus/-/dokument/19489533</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72</a:t>
            </a:fld>
            <a:endParaRPr lang="cs-CZ" dirty="false"/>
          </a:p>
        </p:txBody>
      </p:sp>
    </p:spTree>
    <p:extLst>
      <p:ext uri="{BB962C8B-B14F-4D97-AF65-F5344CB8AC3E}">
        <p14:creationId xmlns:p14="http://schemas.microsoft.com/office/powerpoint/2010/main" val="16888972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Zpráva o realizaci v ISKP21+</a:t>
            </a:r>
          </a:p>
        </p:txBody>
      </p:sp>
      <p:sp>
        <p:nvSpPr>
          <p:cNvPr id="6" name="Zástupný symbol pro obsah 5"/>
          <p:cNvSpPr>
            <a:spLocks noGrp="true"/>
          </p:cNvSpPr>
          <p:nvPr>
            <p:ph idx="1"/>
          </p:nvPr>
        </p:nvSpPr>
        <p:spPr/>
        <p:txBody>
          <a:bodyPr/>
          <a:lstStyle/>
          <a:p>
            <a:r>
              <a:rPr lang="cs-CZ" sz="2000" dirty="false"/>
              <a:t>Základní informace</a:t>
            </a:r>
          </a:p>
          <a:p>
            <a:r>
              <a:rPr lang="cs-CZ" sz="2000" dirty="false"/>
              <a:t>Popis realizace</a:t>
            </a:r>
          </a:p>
          <a:p>
            <a:r>
              <a:rPr lang="cs-CZ" sz="2000" dirty="false"/>
              <a:t>Indikátory</a:t>
            </a:r>
          </a:p>
          <a:p>
            <a:r>
              <a:rPr lang="cs-CZ" sz="2000" dirty="false"/>
              <a:t>Specifické datové položky</a:t>
            </a:r>
          </a:p>
          <a:p>
            <a:r>
              <a:rPr lang="cs-CZ" sz="2000" dirty="false"/>
              <a:t>Horizontální principy</a:t>
            </a:r>
          </a:p>
          <a:p>
            <a:r>
              <a:rPr lang="cs-CZ" sz="2000" dirty="false"/>
              <a:t>Publicita</a:t>
            </a:r>
          </a:p>
          <a:p>
            <a:endParaRPr lang="cs-CZ" sz="2000" dirty="false"/>
          </a:p>
        </p:txBody>
      </p:sp>
      <p:sp>
        <p:nvSpPr>
          <p:cNvPr id="7" name="Zástupný symbol pro obsah 6"/>
          <p:cNvSpPr>
            <a:spLocks noGrp="true"/>
          </p:cNvSpPr>
          <p:nvPr>
            <p:ph idx="10"/>
          </p:nvPr>
        </p:nvSpPr>
        <p:spPr>
          <a:xfrm>
            <a:off x="4572000" y="1775143"/>
            <a:ext cx="3960000" cy="4320000"/>
          </a:xfrm>
        </p:spPr>
        <p:txBody>
          <a:bodyPr/>
          <a:lstStyle/>
          <a:p>
            <a:r>
              <a:rPr lang="cs-CZ" sz="2000" dirty="false"/>
              <a:t>Aktivity</a:t>
            </a:r>
          </a:p>
          <a:p>
            <a:r>
              <a:rPr lang="cs-CZ" sz="2000" dirty="false"/>
              <a:t>Příjmy projektu</a:t>
            </a:r>
          </a:p>
          <a:p>
            <a:r>
              <a:rPr lang="cs-CZ" sz="2000" dirty="false"/>
              <a:t>Čestná prohlášení</a:t>
            </a:r>
          </a:p>
          <a:p>
            <a:r>
              <a:rPr lang="cs-CZ" sz="2000" dirty="false"/>
              <a:t>Dokumenty zprávy</a:t>
            </a:r>
          </a:p>
          <a:p>
            <a:r>
              <a:rPr lang="cs-CZ" sz="2000" dirty="false"/>
              <a:t>Žádost o platbu</a:t>
            </a:r>
          </a:p>
          <a:p>
            <a:pPr lvl="1"/>
            <a:r>
              <a:rPr lang="cs-CZ" sz="1600" dirty="false"/>
              <a:t>Způsobilé výdaje</a:t>
            </a:r>
          </a:p>
          <a:p>
            <a:pPr lvl="1"/>
            <a:r>
              <a:rPr lang="cs-CZ" sz="1600" dirty="false"/>
              <a:t>Částka na krytí výdajů</a:t>
            </a:r>
          </a:p>
          <a:p>
            <a:endParaRPr lang="cs-CZ" dirty="false"/>
          </a:p>
        </p:txBody>
      </p:sp>
      <p:sp>
        <p:nvSpPr>
          <p:cNvPr id="4" name="Zástupný symbol pro číslo snímku 3"/>
          <p:cNvSpPr>
            <a:spLocks noGrp="true"/>
          </p:cNvSpPr>
          <p:nvPr>
            <p:ph type="sldNum" sz="quarter" idx="13"/>
          </p:nvPr>
        </p:nvSpPr>
        <p:spPr/>
        <p:txBody>
          <a:bodyPr/>
          <a:lstStyle/>
          <a:p>
            <a:fld id="{479BF083-4774-43B1-9AB0-5CC1AC5DD8EE}" type="slidenum">
              <a:rPr lang="cs-CZ" smtClean="false"/>
              <a:pPr/>
              <a:t>73</a:t>
            </a:fld>
            <a:endParaRPr lang="cs-CZ" dirty="false"/>
          </a:p>
        </p:txBody>
      </p:sp>
    </p:spTree>
    <p:extLst>
      <p:ext uri="{BB962C8B-B14F-4D97-AF65-F5344CB8AC3E}">
        <p14:creationId xmlns:p14="http://schemas.microsoft.com/office/powerpoint/2010/main" val="22275913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7124DD-9580-1FD8-08D1-81997CF945CF}"/>
              </a:ext>
            </a:extLst>
          </p:cNvPr>
          <p:cNvSpPr>
            <a:spLocks noGrp="true"/>
          </p:cNvSpPr>
          <p:nvPr>
            <p:ph type="title"/>
          </p:nvPr>
        </p:nvSpPr>
        <p:spPr/>
        <p:txBody>
          <a:bodyPr/>
          <a:lstStyle/>
          <a:p>
            <a:r>
              <a:rPr lang="cs-CZ" dirty="false"/>
              <a:t>Monitorovací období v 1.zor</a:t>
            </a:r>
          </a:p>
        </p:txBody>
      </p:sp>
      <p:sp>
        <p:nvSpPr>
          <p:cNvPr id="3" name="Zástupný obsah 2">
            <a:extLst>
              <a:ext uri="{FF2B5EF4-FFF2-40B4-BE49-F238E27FC236}">
                <a16:creationId xmlns:a16="http://schemas.microsoft.com/office/drawing/2014/main" id="{F2DCAFAA-CB9B-7B1B-2CB2-EE6119699595}"/>
              </a:ext>
            </a:extLst>
          </p:cNvPr>
          <p:cNvSpPr>
            <a:spLocks noGrp="true"/>
          </p:cNvSpPr>
          <p:nvPr>
            <p:ph idx="1"/>
          </p:nvPr>
        </p:nvSpPr>
        <p:spPr>
          <a:xfrm>
            <a:off x="540000" y="1530088"/>
            <a:ext cx="7920432" cy="4635216"/>
          </a:xfrm>
        </p:spPr>
        <p:txBody>
          <a:bodyPr/>
          <a:lstStyle/>
          <a:p>
            <a:r>
              <a:rPr lang="cs-CZ" dirty="false"/>
              <a:t>Monitorovací období (MO) začíná datem zahájení projetu ale IS KP14+ automaticky předvyplní jako datum začátku MO datum uzavření právního aktu (PA).</a:t>
            </a:r>
          </a:p>
          <a:p>
            <a:pPr lvl="1"/>
            <a:r>
              <a:rPr lang="cs-CZ" dirty="false"/>
              <a:t>Datum je možné upravit na „Harmonogramu </a:t>
            </a:r>
            <a:r>
              <a:rPr lang="cs-CZ" dirty="false" err="true"/>
              <a:t>ZoR</a:t>
            </a:r>
            <a:r>
              <a:rPr lang="cs-CZ" dirty="false"/>
              <a:t>“ přes tlačítko „Změna sledovaného období pro 1.ZoR“</a:t>
            </a:r>
          </a:p>
        </p:txBody>
      </p:sp>
      <p:sp>
        <p:nvSpPr>
          <p:cNvPr id="5" name="Zástupný symbol pro číslo snímku 4">
            <a:extLst>
              <a:ext uri="{FF2B5EF4-FFF2-40B4-BE49-F238E27FC236}">
                <a16:creationId xmlns:a16="http://schemas.microsoft.com/office/drawing/2014/main" id="{72FBE3CC-757B-2073-9107-0B540E6333E5}"/>
              </a:ext>
            </a:extLst>
          </p:cNvPr>
          <p:cNvSpPr>
            <a:spLocks noGrp="true"/>
          </p:cNvSpPr>
          <p:nvPr>
            <p:ph type="sldNum" sz="quarter" idx="13"/>
          </p:nvPr>
        </p:nvSpPr>
        <p:spPr/>
        <p:txBody>
          <a:bodyPr/>
          <a:lstStyle/>
          <a:p>
            <a:fld id="{479BF083-4774-43B1-9AB0-5CC1AC5DD8EE}" type="slidenum">
              <a:rPr lang="cs-CZ" smtClean="false"/>
              <a:pPr/>
              <a:t>74</a:t>
            </a:fld>
            <a:endParaRPr lang="cs-CZ" dirty="false"/>
          </a:p>
        </p:txBody>
      </p:sp>
      <p:pic>
        <p:nvPicPr>
          <p:cNvPr id="6" name="Obrázek 5">
            <a:extLst>
              <a:ext uri="{FF2B5EF4-FFF2-40B4-BE49-F238E27FC236}">
                <a16:creationId xmlns:a16="http://schemas.microsoft.com/office/drawing/2014/main" id="{D30138C6-E3F4-452E-490A-05A8C963BEF6}"/>
              </a:ext>
            </a:extLst>
          </p:cNvPr>
          <p:cNvPicPr>
            <a:picLocks noChangeAspect="true"/>
          </p:cNvPicPr>
          <p:nvPr/>
        </p:nvPicPr>
        <p:blipFill>
          <a:blip cstate="print" r:embed="rId2">
            <a:extLst>
              <a:ext uri="{BEBA8EAE-BF5A-486C-A8C5-ECC9F3942E4B}">
                <a14:imgProps xmlns:a14="http://schemas.microsoft.com/office/drawing/2010/main">
                  <a14:imgLayer r:embed="rId3">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1835696" y="4725144"/>
            <a:ext cx="1466875" cy="1466875"/>
          </a:xfrm>
          <a:prstGeom prst="rect">
            <a:avLst/>
          </a:prstGeom>
        </p:spPr>
      </p:pic>
      <p:pic>
        <p:nvPicPr>
          <p:cNvPr id="10" name="Obrázek 9">
            <a:extLst>
              <a:ext uri="{FF2B5EF4-FFF2-40B4-BE49-F238E27FC236}">
                <a16:creationId xmlns:a16="http://schemas.microsoft.com/office/drawing/2014/main" id="{8F48F426-5944-12DB-F28E-67D8D2863273}"/>
              </a:ext>
            </a:extLst>
          </p:cNvPr>
          <p:cNvPicPr>
            <a:picLocks noChangeAspect="true"/>
          </p:cNvPicPr>
          <p:nvPr/>
        </p:nvPicPr>
        <p:blipFill>
          <a:blip r:embed="rId4"/>
          <a:stretch>
            <a:fillRect/>
          </a:stretch>
        </p:blipFill>
        <p:spPr>
          <a:xfrm>
            <a:off x="3563887" y="3501008"/>
            <a:ext cx="4819359" cy="2880320"/>
          </a:xfrm>
          <a:prstGeom prst="rect">
            <a:avLst/>
          </a:prstGeom>
        </p:spPr>
      </p:pic>
    </p:spTree>
    <p:extLst>
      <p:ext uri="{BB962C8B-B14F-4D97-AF65-F5344CB8AC3E}">
        <p14:creationId xmlns:p14="http://schemas.microsoft.com/office/powerpoint/2010/main" val="20226496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0E8F25-5FE7-6134-A0E3-09432A1487F5}"/>
              </a:ext>
            </a:extLst>
          </p:cNvPr>
          <p:cNvSpPr>
            <a:spLocks noGrp="true"/>
          </p:cNvSpPr>
          <p:nvPr>
            <p:ph type="title"/>
          </p:nvPr>
        </p:nvSpPr>
        <p:spPr/>
        <p:txBody>
          <a:bodyPr/>
          <a:lstStyle/>
          <a:p>
            <a:r>
              <a:rPr lang="cs-CZ" dirty="false"/>
              <a:t>Obrazovka Popis Realizace</a:t>
            </a:r>
          </a:p>
        </p:txBody>
      </p:sp>
      <p:sp>
        <p:nvSpPr>
          <p:cNvPr id="3" name="Zástupný obsah 2">
            <a:extLst>
              <a:ext uri="{FF2B5EF4-FFF2-40B4-BE49-F238E27FC236}">
                <a16:creationId xmlns:a16="http://schemas.microsoft.com/office/drawing/2014/main" id="{0BC76ECE-3C71-EDA6-D39A-C1BC1E97C22D}"/>
              </a:ext>
            </a:extLst>
          </p:cNvPr>
          <p:cNvSpPr>
            <a:spLocks noGrp="true"/>
          </p:cNvSpPr>
          <p:nvPr>
            <p:ph idx="1"/>
          </p:nvPr>
        </p:nvSpPr>
        <p:spPr/>
        <p:txBody>
          <a:bodyPr/>
          <a:lstStyle/>
          <a:p>
            <a:r>
              <a:rPr lang="cs-CZ" dirty="false">
                <a:effectLst/>
                <a:latin typeface="Arial" panose="020B0604020202020204" pitchFamily="34" charset="0"/>
                <a:ea typeface="Arial" panose="020B0604020202020204" pitchFamily="34" charset="0"/>
                <a:cs typeface="Times New Roman" panose="02020603050405020304" pitchFamily="18" charset="0"/>
              </a:rPr>
              <a:t>Uvede se „Viz popis realizovaných aktivit na záložce Aktivity“.</a:t>
            </a:r>
          </a:p>
          <a:p>
            <a:r>
              <a:rPr lang="cs-CZ" dirty="false">
                <a:latin typeface="Arial" panose="020B0604020202020204" pitchFamily="34" charset="0"/>
                <a:ea typeface="Arial" panose="020B0604020202020204" pitchFamily="34" charset="0"/>
                <a:cs typeface="Times New Roman" panose="02020603050405020304" pitchFamily="18" charset="0"/>
              </a:rPr>
              <a:t>Na záložce se </a:t>
            </a:r>
            <a:r>
              <a:rPr lang="cs-CZ" dirty="false">
                <a:effectLst/>
                <a:latin typeface="Arial" panose="020B0604020202020204" pitchFamily="34" charset="0"/>
                <a:ea typeface="Arial" panose="020B0604020202020204" pitchFamily="34" charset="0"/>
                <a:cs typeface="Times New Roman" panose="02020603050405020304" pitchFamily="18" charset="0"/>
              </a:rPr>
              <a:t>vyplňují také informace o případných problémech, které se vyskytly v realizaci projektu v průběhu období, za které je tato zpráva vykazována.</a:t>
            </a:r>
            <a:endParaRPr lang="cs-CZ" dirty="false"/>
          </a:p>
        </p:txBody>
      </p:sp>
      <p:sp>
        <p:nvSpPr>
          <p:cNvPr id="4" name="Zástupný symbol pro číslo snímku 3">
            <a:extLst>
              <a:ext uri="{FF2B5EF4-FFF2-40B4-BE49-F238E27FC236}">
                <a16:creationId xmlns:a16="http://schemas.microsoft.com/office/drawing/2014/main" id="{E2906258-7C8B-2E21-DD88-E04072B085F1}"/>
              </a:ext>
            </a:extLst>
          </p:cNvPr>
          <p:cNvSpPr>
            <a:spLocks noGrp="true"/>
          </p:cNvSpPr>
          <p:nvPr>
            <p:ph type="sldNum" sz="quarter" idx="12"/>
          </p:nvPr>
        </p:nvSpPr>
        <p:spPr/>
        <p:txBody>
          <a:bodyPr/>
          <a:lstStyle/>
          <a:p>
            <a:fld id="{479BF083-4774-43B1-9AB0-5CC1AC5DD8EE}" type="slidenum">
              <a:rPr lang="cs-CZ" smtClean="false"/>
              <a:pPr/>
              <a:t>75</a:t>
            </a:fld>
            <a:endParaRPr lang="cs-CZ" dirty="false"/>
          </a:p>
        </p:txBody>
      </p:sp>
    </p:spTree>
    <p:extLst>
      <p:ext uri="{BB962C8B-B14F-4D97-AF65-F5344CB8AC3E}">
        <p14:creationId xmlns:p14="http://schemas.microsoft.com/office/powerpoint/2010/main" val="4634502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9BD2D-0813-8161-80B5-CA3B7B984B7E}"/>
              </a:ext>
            </a:extLst>
          </p:cNvPr>
          <p:cNvSpPr>
            <a:spLocks noGrp="true"/>
          </p:cNvSpPr>
          <p:nvPr>
            <p:ph type="title"/>
          </p:nvPr>
        </p:nvSpPr>
        <p:spPr/>
        <p:txBody>
          <a:bodyPr/>
          <a:lstStyle/>
          <a:p>
            <a:r>
              <a:rPr lang="cs-CZ" dirty="false"/>
              <a:t>Obrazovka Specifické datové položky</a:t>
            </a:r>
          </a:p>
        </p:txBody>
      </p:sp>
      <p:sp>
        <p:nvSpPr>
          <p:cNvPr id="3" name="Zástupný obsah 2">
            <a:extLst>
              <a:ext uri="{FF2B5EF4-FFF2-40B4-BE49-F238E27FC236}">
                <a16:creationId xmlns:a16="http://schemas.microsoft.com/office/drawing/2014/main" id="{CFAD72D6-1A36-2D2C-D9A3-30ADD5B4C159}"/>
              </a:ext>
            </a:extLst>
          </p:cNvPr>
          <p:cNvSpPr>
            <a:spLocks noGrp="true"/>
          </p:cNvSpPr>
          <p:nvPr>
            <p:ph idx="1"/>
          </p:nvPr>
        </p:nvSpPr>
        <p:spPr/>
        <p:txBody>
          <a:bodyPr/>
          <a:lstStyle/>
          <a:p>
            <a:r>
              <a:rPr lang="cs-CZ" dirty="false">
                <a:latin typeface="Arial" panose="020B0604020202020204" pitchFamily="34" charset="0"/>
                <a:ea typeface="Arial" panose="020B0604020202020204" pitchFamily="34" charset="0"/>
                <a:cs typeface="Times New Roman" panose="02020603050405020304" pitchFamily="18" charset="0"/>
              </a:rPr>
              <a:t>P</a:t>
            </a:r>
            <a:r>
              <a:rPr lang="cs-CZ" dirty="false">
                <a:effectLst/>
                <a:latin typeface="Arial" panose="020B0604020202020204" pitchFamily="34" charset="0"/>
                <a:ea typeface="Arial" panose="020B0604020202020204" pitchFamily="34" charset="0"/>
                <a:cs typeface="Times New Roman" panose="02020603050405020304" pitchFamily="18" charset="0"/>
              </a:rPr>
              <a:t>ovinnost vykazovat nové dosažené kumulativní hodnoty pro plnění konkrétních specifických datových položek.</a:t>
            </a:r>
            <a:endParaRPr lang="cs-CZ" dirty="false"/>
          </a:p>
        </p:txBody>
      </p:sp>
      <p:sp>
        <p:nvSpPr>
          <p:cNvPr id="4" name="Zástupný symbol pro číslo snímku 3">
            <a:extLst>
              <a:ext uri="{FF2B5EF4-FFF2-40B4-BE49-F238E27FC236}">
                <a16:creationId xmlns:a16="http://schemas.microsoft.com/office/drawing/2014/main" id="{BB4479A0-E2E7-EB70-74E6-85EFE3ED7623}"/>
              </a:ext>
            </a:extLst>
          </p:cNvPr>
          <p:cNvSpPr>
            <a:spLocks noGrp="true"/>
          </p:cNvSpPr>
          <p:nvPr>
            <p:ph type="sldNum" sz="quarter" idx="12"/>
          </p:nvPr>
        </p:nvSpPr>
        <p:spPr/>
        <p:txBody>
          <a:bodyPr/>
          <a:lstStyle/>
          <a:p>
            <a:fld id="{479BF083-4774-43B1-9AB0-5CC1AC5DD8EE}" type="slidenum">
              <a:rPr lang="cs-CZ" smtClean="false"/>
              <a:pPr/>
              <a:t>76</a:t>
            </a:fld>
            <a:endParaRPr lang="cs-CZ" dirty="false"/>
          </a:p>
        </p:txBody>
      </p:sp>
    </p:spTree>
    <p:extLst>
      <p:ext uri="{BB962C8B-B14F-4D97-AF65-F5344CB8AC3E}">
        <p14:creationId xmlns:p14="http://schemas.microsoft.com/office/powerpoint/2010/main" val="19220294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A56C26-4F80-E910-D760-6E8A910F3683}"/>
              </a:ext>
            </a:extLst>
          </p:cNvPr>
          <p:cNvSpPr>
            <a:spLocks noGrp="true"/>
          </p:cNvSpPr>
          <p:nvPr>
            <p:ph type="title"/>
          </p:nvPr>
        </p:nvSpPr>
        <p:spPr/>
        <p:txBody>
          <a:bodyPr/>
          <a:lstStyle/>
          <a:p>
            <a:r>
              <a:rPr lang="cs-CZ" dirty="false"/>
              <a:t>Obrazovka Publicita</a:t>
            </a:r>
          </a:p>
        </p:txBody>
      </p:sp>
      <p:sp>
        <p:nvSpPr>
          <p:cNvPr id="3" name="Zástupný obsah 2">
            <a:extLst>
              <a:ext uri="{FF2B5EF4-FFF2-40B4-BE49-F238E27FC236}">
                <a16:creationId xmlns:a16="http://schemas.microsoft.com/office/drawing/2014/main" id="{A40F032A-06D9-EF3F-8D9B-172066685158}"/>
              </a:ext>
            </a:extLst>
          </p:cNvPr>
          <p:cNvSpPr>
            <a:spLocks noGrp="true"/>
          </p:cNvSpPr>
          <p:nvPr>
            <p:ph idx="1"/>
          </p:nvPr>
        </p:nvSpPr>
        <p:spPr>
          <a:xfrm>
            <a:off x="540000" y="1556792"/>
            <a:ext cx="8064000" cy="4320000"/>
          </a:xfrm>
        </p:spPr>
        <p:txBody>
          <a:bodyPr/>
          <a:lstStyle/>
          <a:p>
            <a:r>
              <a:rPr lang="cs-CZ" dirty="false"/>
              <a:t>IS KP21+ rozlišuje v rámci povinné publicity:</a:t>
            </a:r>
          </a:p>
          <a:p>
            <a:pPr lvl="1"/>
            <a:r>
              <a:rPr lang="cs-CZ" dirty="false"/>
              <a:t>povinné prvky publicity,</a:t>
            </a:r>
          </a:p>
          <a:p>
            <a:pPr lvl="1"/>
            <a:r>
              <a:rPr lang="cs-CZ" dirty="false"/>
              <a:t>povinné nástroje publicity.</a:t>
            </a:r>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a:t>Z nabízeného číselníku se vybere volba pro pole PLNĚNÍ PUBLICITNÍ ČINNOSTI</a:t>
            </a:r>
          </a:p>
          <a:p>
            <a:pPr lvl="1"/>
            <a:r>
              <a:rPr lang="cs-CZ" dirty="false"/>
              <a:t>Ano /Prozatím ne / Nevztahuje se</a:t>
            </a:r>
          </a:p>
          <a:p>
            <a:pPr lvl="1"/>
            <a:r>
              <a:rPr lang="cs-CZ" dirty="false"/>
              <a:t>Alespoň u jednoho prvku musí být vyplněno ANO</a:t>
            </a:r>
          </a:p>
          <a:p>
            <a:pPr lvl="1"/>
            <a:r>
              <a:rPr lang="cs-CZ" dirty="false"/>
              <a:t>Pro prvky a nástroje nerelevantní pro OPZ+ se uvádí „PROZATÍM NE“.</a:t>
            </a:r>
          </a:p>
          <a:p>
            <a:pPr marL="0" lvl="1" indent="0">
              <a:lnSpc>
                <a:spcPts val="2880"/>
              </a:lnSpc>
              <a:spcBef>
                <a:spcPts val="600"/>
              </a:spcBef>
              <a:spcAft>
                <a:spcPts val="600"/>
              </a:spcAft>
              <a:buSzPct val="100000"/>
              <a:buNone/>
            </a:pPr>
            <a:endParaRPr lang="cs-CZ" sz="2400" dirty="false"/>
          </a:p>
          <a:p>
            <a:pPr marL="414000" lvl="1" indent="0">
              <a:buNone/>
            </a:pPr>
            <a:endParaRPr lang="cs-CZ" dirty="false"/>
          </a:p>
          <a:p>
            <a:endParaRPr lang="cs-CZ" dirty="false"/>
          </a:p>
        </p:txBody>
      </p:sp>
      <p:sp>
        <p:nvSpPr>
          <p:cNvPr id="4" name="Zástupný symbol pro číslo snímku 3">
            <a:extLst>
              <a:ext uri="{FF2B5EF4-FFF2-40B4-BE49-F238E27FC236}">
                <a16:creationId xmlns:a16="http://schemas.microsoft.com/office/drawing/2014/main" id="{90AD40A4-F1F7-3F13-1A85-43FF438744EB}"/>
              </a:ext>
            </a:extLst>
          </p:cNvPr>
          <p:cNvSpPr>
            <a:spLocks noGrp="true"/>
          </p:cNvSpPr>
          <p:nvPr>
            <p:ph type="sldNum" sz="quarter" idx="12"/>
          </p:nvPr>
        </p:nvSpPr>
        <p:spPr/>
        <p:txBody>
          <a:bodyPr/>
          <a:lstStyle/>
          <a:p>
            <a:fld id="{479BF083-4774-43B1-9AB0-5CC1AC5DD8EE}" type="slidenum">
              <a:rPr lang="cs-CZ" smtClean="false"/>
              <a:pPr/>
              <a:t>77</a:t>
            </a:fld>
            <a:endParaRPr lang="cs-CZ" dirty="false"/>
          </a:p>
        </p:txBody>
      </p:sp>
    </p:spTree>
    <p:extLst>
      <p:ext uri="{BB962C8B-B14F-4D97-AF65-F5344CB8AC3E}">
        <p14:creationId xmlns:p14="http://schemas.microsoft.com/office/powerpoint/2010/main" val="37573870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C62FF1-A2B5-89E8-86F4-11A4342AFCEC}"/>
              </a:ext>
            </a:extLst>
          </p:cNvPr>
          <p:cNvSpPr>
            <a:spLocks noGrp="true"/>
          </p:cNvSpPr>
          <p:nvPr>
            <p:ph type="title"/>
          </p:nvPr>
        </p:nvSpPr>
        <p:spPr>
          <a:xfrm>
            <a:off x="360000" y="0"/>
            <a:ext cx="8424000" cy="1080000"/>
          </a:xfrm>
        </p:spPr>
        <p:txBody>
          <a:bodyPr anchor="ctr">
            <a:normAutofit/>
          </a:bodyPr>
          <a:lstStyle/>
          <a:p>
            <a:r>
              <a:rPr lang="cs-CZ" dirty="false"/>
              <a:t>Povinné prvky Publicity</a:t>
            </a:r>
          </a:p>
        </p:txBody>
      </p:sp>
      <p:pic>
        <p:nvPicPr>
          <p:cNvPr id="7" name="Obrázek 6">
            <a:extLst>
              <a:ext uri="{FF2B5EF4-FFF2-40B4-BE49-F238E27FC236}">
                <a16:creationId xmlns:a16="http://schemas.microsoft.com/office/drawing/2014/main" id="{691A51ED-C9BD-8143-5315-6CBB23ADE2A5}"/>
              </a:ext>
            </a:extLst>
          </p:cNvPr>
          <p:cNvPicPr>
            <a:picLocks noChangeAspect="true"/>
          </p:cNvPicPr>
          <p:nvPr/>
        </p:nvPicPr>
        <p:blipFill>
          <a:blip r:embed="rId3"/>
          <a:stretch>
            <a:fillRect/>
          </a:stretch>
        </p:blipFill>
        <p:spPr>
          <a:xfrm>
            <a:off x="540000" y="2204864"/>
            <a:ext cx="8064000" cy="2943359"/>
          </a:xfrm>
          <a:prstGeom prst="rect">
            <a:avLst/>
          </a:prstGeom>
          <a:noFill/>
        </p:spPr>
      </p:pic>
      <p:sp>
        <p:nvSpPr>
          <p:cNvPr id="4" name="Zástupný symbol pro číslo snímku 3">
            <a:extLst>
              <a:ext uri="{FF2B5EF4-FFF2-40B4-BE49-F238E27FC236}">
                <a16:creationId xmlns:a16="http://schemas.microsoft.com/office/drawing/2014/main" id="{F338FA18-CBE3-ACBF-FC3E-30BB1EF02035}"/>
              </a:ext>
            </a:extLst>
          </p:cNvPr>
          <p:cNvSpPr>
            <a:spLocks noGrp="true"/>
          </p:cNvSpPr>
          <p:nvPr>
            <p:ph type="sldNum" sz="quarter" idx="12"/>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78</a:t>
            </a:fld>
            <a:endParaRPr lang="cs-CZ"/>
          </a:p>
        </p:txBody>
      </p:sp>
      <p:sp>
        <p:nvSpPr>
          <p:cNvPr id="8" name="Ovál 7">
            <a:extLst>
              <a:ext uri="{FF2B5EF4-FFF2-40B4-BE49-F238E27FC236}">
                <a16:creationId xmlns:a16="http://schemas.microsoft.com/office/drawing/2014/main" id="{38C580E4-8927-5B7C-69B5-296041A47129}"/>
              </a:ext>
            </a:extLst>
          </p:cNvPr>
          <p:cNvSpPr/>
          <p:nvPr/>
        </p:nvSpPr>
        <p:spPr>
          <a:xfrm>
            <a:off x="1187624" y="4005064"/>
            <a:ext cx="79208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8196238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C62FF1-A2B5-89E8-86F4-11A4342AFCEC}"/>
              </a:ext>
            </a:extLst>
          </p:cNvPr>
          <p:cNvSpPr>
            <a:spLocks noGrp="true"/>
          </p:cNvSpPr>
          <p:nvPr>
            <p:ph type="title"/>
          </p:nvPr>
        </p:nvSpPr>
        <p:spPr/>
        <p:txBody>
          <a:bodyPr/>
          <a:lstStyle/>
          <a:p>
            <a:r>
              <a:rPr lang="cs-CZ" dirty="false"/>
              <a:t>Povinné nástroje Publicity</a:t>
            </a:r>
          </a:p>
        </p:txBody>
      </p:sp>
      <p:sp>
        <p:nvSpPr>
          <p:cNvPr id="4" name="Zástupný symbol pro číslo snímku 3">
            <a:extLst>
              <a:ext uri="{FF2B5EF4-FFF2-40B4-BE49-F238E27FC236}">
                <a16:creationId xmlns:a16="http://schemas.microsoft.com/office/drawing/2014/main" id="{F338FA18-CBE3-ACBF-FC3E-30BB1EF02035}"/>
              </a:ext>
            </a:extLst>
          </p:cNvPr>
          <p:cNvSpPr>
            <a:spLocks noGrp="true"/>
          </p:cNvSpPr>
          <p:nvPr>
            <p:ph type="sldNum" sz="quarter" idx="12"/>
          </p:nvPr>
        </p:nvSpPr>
        <p:spPr/>
        <p:txBody>
          <a:bodyPr/>
          <a:lstStyle/>
          <a:p>
            <a:fld id="{479BF083-4774-43B1-9AB0-5CC1AC5DD8EE}" type="slidenum">
              <a:rPr lang="cs-CZ" smtClean="false"/>
              <a:pPr/>
              <a:t>79</a:t>
            </a:fld>
            <a:endParaRPr lang="cs-CZ" dirty="false"/>
          </a:p>
        </p:txBody>
      </p:sp>
      <p:pic>
        <p:nvPicPr>
          <p:cNvPr id="5" name="Obrázek 4">
            <a:extLst>
              <a:ext uri="{FF2B5EF4-FFF2-40B4-BE49-F238E27FC236}">
                <a16:creationId xmlns:a16="http://schemas.microsoft.com/office/drawing/2014/main" id="{D1DD7AB8-3C22-D307-4F7A-ED6D7D7809FB}"/>
              </a:ext>
            </a:extLst>
          </p:cNvPr>
          <p:cNvPicPr>
            <a:picLocks noChangeAspect="true"/>
          </p:cNvPicPr>
          <p:nvPr/>
        </p:nvPicPr>
        <p:blipFill>
          <a:blip r:embed="rId3"/>
          <a:stretch>
            <a:fillRect/>
          </a:stretch>
        </p:blipFill>
        <p:spPr>
          <a:xfrm>
            <a:off x="764219" y="1816104"/>
            <a:ext cx="7615561" cy="3701128"/>
          </a:xfrm>
          <a:prstGeom prst="rect">
            <a:avLst/>
          </a:prstGeom>
        </p:spPr>
      </p:pic>
      <p:sp>
        <p:nvSpPr>
          <p:cNvPr id="3" name="Ovál 2">
            <a:extLst>
              <a:ext uri="{FF2B5EF4-FFF2-40B4-BE49-F238E27FC236}">
                <a16:creationId xmlns:a16="http://schemas.microsoft.com/office/drawing/2014/main" id="{4B9472E6-8DFE-20E9-F297-FC2D9E9EB7E0}"/>
              </a:ext>
            </a:extLst>
          </p:cNvPr>
          <p:cNvSpPr/>
          <p:nvPr/>
        </p:nvSpPr>
        <p:spPr>
          <a:xfrm>
            <a:off x="1331640" y="3933056"/>
            <a:ext cx="165618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6" name="Ovál 5">
            <a:extLst>
              <a:ext uri="{FF2B5EF4-FFF2-40B4-BE49-F238E27FC236}">
                <a16:creationId xmlns:a16="http://schemas.microsoft.com/office/drawing/2014/main" id="{BD70FAF3-9325-CACD-6788-D116F6C5E839}"/>
              </a:ext>
            </a:extLst>
          </p:cNvPr>
          <p:cNvSpPr/>
          <p:nvPr/>
        </p:nvSpPr>
        <p:spPr>
          <a:xfrm>
            <a:off x="1287506" y="5013176"/>
            <a:ext cx="198835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77573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Neohlášené kontroly na místě</a:t>
            </a:r>
          </a:p>
        </p:txBody>
      </p:sp>
      <p:sp>
        <p:nvSpPr>
          <p:cNvPr id="3" name="Zástupný symbol pro obsah 2"/>
          <p:cNvSpPr>
            <a:spLocks noGrp="true"/>
          </p:cNvSpPr>
          <p:nvPr>
            <p:ph idx="1"/>
          </p:nvPr>
        </p:nvSpPr>
        <p:spPr>
          <a:xfrm>
            <a:off x="540000" y="1484784"/>
            <a:ext cx="8064000" cy="4175984"/>
          </a:xfrm>
        </p:spPr>
        <p:txBody>
          <a:bodyPr/>
          <a:lstStyle/>
          <a:p>
            <a:r>
              <a:rPr lang="cs-CZ" dirty="false"/>
              <a:t>Neohlášené kontroly na místě</a:t>
            </a:r>
          </a:p>
          <a:p>
            <a:pPr lvl="1"/>
            <a:r>
              <a:rPr lang="cs-CZ" dirty="false"/>
              <a:t>Neohlášené kontroly ŘO provádí zejména při ověřování aktivit /akcí projektu, které mají v rámci realizace projektu proběhnout;</a:t>
            </a:r>
          </a:p>
          <a:p>
            <a:pPr lvl="1"/>
            <a:r>
              <a:rPr lang="cs-CZ" dirty="false"/>
              <a:t>V rámci neohlášené kontroly může proběhnout i standardní kontrola realizace projektu.</a:t>
            </a:r>
          </a:p>
          <a:p>
            <a:pPr lvl="1"/>
            <a:r>
              <a:rPr lang="cs-CZ" dirty="false"/>
              <a:t>Účelem těchto kontrol je snížení rizika podvodu.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a:t>
            </a:fld>
            <a:endParaRPr lang="cs-CZ" dirty="false"/>
          </a:p>
        </p:txBody>
      </p:sp>
    </p:spTree>
    <p:extLst>
      <p:ext uri="{BB962C8B-B14F-4D97-AF65-F5344CB8AC3E}">
        <p14:creationId xmlns:p14="http://schemas.microsoft.com/office/powerpoint/2010/main" val="27477578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301267-E3BA-72B0-5928-07BCC21D8A17}"/>
              </a:ext>
            </a:extLst>
          </p:cNvPr>
          <p:cNvSpPr>
            <a:spLocks noGrp="true"/>
          </p:cNvSpPr>
          <p:nvPr>
            <p:ph type="title"/>
          </p:nvPr>
        </p:nvSpPr>
        <p:spPr>
          <a:xfrm>
            <a:off x="360000" y="0"/>
            <a:ext cx="8424000" cy="1080000"/>
          </a:xfrm>
        </p:spPr>
        <p:txBody>
          <a:bodyPr anchor="ctr">
            <a:normAutofit/>
          </a:bodyPr>
          <a:lstStyle/>
          <a:p>
            <a:r>
              <a:rPr lang="cs-CZ" dirty="false"/>
              <a:t>Obrazovka aktivity – Popis realizace</a:t>
            </a:r>
          </a:p>
        </p:txBody>
      </p:sp>
      <p:pic>
        <p:nvPicPr>
          <p:cNvPr id="5" name="Obrázek 4">
            <a:extLst>
              <a:ext uri="{FF2B5EF4-FFF2-40B4-BE49-F238E27FC236}">
                <a16:creationId xmlns:a16="http://schemas.microsoft.com/office/drawing/2014/main" id="{589936F5-C1A2-C2BB-E314-896E3A679657}"/>
              </a:ext>
            </a:extLst>
          </p:cNvPr>
          <p:cNvPicPr>
            <a:picLocks noChangeAspect="true"/>
          </p:cNvPicPr>
          <p:nvPr/>
        </p:nvPicPr>
        <p:blipFill>
          <a:blip r:embed="rId3"/>
          <a:stretch>
            <a:fillRect/>
          </a:stretch>
        </p:blipFill>
        <p:spPr>
          <a:xfrm>
            <a:off x="1195307" y="1304592"/>
            <a:ext cx="6753386" cy="5301408"/>
          </a:xfrm>
          <a:prstGeom prst="rect">
            <a:avLst/>
          </a:prstGeom>
          <a:noFill/>
          <a:ln w="12700">
            <a:solidFill>
              <a:srgbClr val="0070C0"/>
            </a:solidFill>
          </a:ln>
        </p:spPr>
      </p:pic>
      <p:sp>
        <p:nvSpPr>
          <p:cNvPr id="4" name="Zástupný symbol pro číslo snímku 3">
            <a:extLst>
              <a:ext uri="{FF2B5EF4-FFF2-40B4-BE49-F238E27FC236}">
                <a16:creationId xmlns:a16="http://schemas.microsoft.com/office/drawing/2014/main" id="{36E10334-C910-7E9F-BD2C-BD7855875B14}"/>
              </a:ext>
            </a:extLst>
          </p:cNvPr>
          <p:cNvSpPr>
            <a:spLocks noGrp="true"/>
          </p:cNvSpPr>
          <p:nvPr>
            <p:ph type="sldNum" sz="quarter" idx="12"/>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80</a:t>
            </a:fld>
            <a:endParaRPr lang="cs-CZ"/>
          </a:p>
        </p:txBody>
      </p:sp>
    </p:spTree>
    <p:extLst>
      <p:ext uri="{BB962C8B-B14F-4D97-AF65-F5344CB8AC3E}">
        <p14:creationId xmlns:p14="http://schemas.microsoft.com/office/powerpoint/2010/main" val="26441906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73A8F2-C8A9-962E-821F-D9941D6E13ED}"/>
              </a:ext>
            </a:extLst>
          </p:cNvPr>
          <p:cNvSpPr>
            <a:spLocks noGrp="true"/>
          </p:cNvSpPr>
          <p:nvPr>
            <p:ph type="title"/>
          </p:nvPr>
        </p:nvSpPr>
        <p:spPr/>
        <p:txBody>
          <a:bodyPr/>
          <a:lstStyle/>
          <a:p>
            <a:r>
              <a:rPr lang="cs-CZ" dirty="false"/>
              <a:t>Obrazovka aktivity – vykázání jednotek I</a:t>
            </a:r>
          </a:p>
        </p:txBody>
      </p:sp>
      <p:sp>
        <p:nvSpPr>
          <p:cNvPr id="3" name="Zástupný obsah 2">
            <a:extLst>
              <a:ext uri="{FF2B5EF4-FFF2-40B4-BE49-F238E27FC236}">
                <a16:creationId xmlns:a16="http://schemas.microsoft.com/office/drawing/2014/main" id="{5284B2C4-6616-69BB-6342-613AFD396706}"/>
              </a:ext>
            </a:extLst>
          </p:cNvPr>
          <p:cNvSpPr>
            <a:spLocks noGrp="true"/>
          </p:cNvSpPr>
          <p:nvPr>
            <p:ph idx="1"/>
          </p:nvPr>
        </p:nvSpPr>
        <p:spPr>
          <a:xfrm>
            <a:off x="540000" y="1557272"/>
            <a:ext cx="8064000" cy="4320000"/>
          </a:xfrm>
        </p:spPr>
        <p:txBody>
          <a:bodyPr/>
          <a:lstStyle/>
          <a:p>
            <a:pPr>
              <a:buFont typeface="Wingdings" panose="05000000000000000000" pitchFamily="2" charset="2"/>
              <a:buChar char=""/>
            </a:pPr>
            <a:r>
              <a:rPr lang="cs-CZ" dirty="false"/>
              <a:t>Pro každou aktivitu, pro kterou příjemce zvolil vykázání změny, se v dolní části obrazovky JEDNOTKY AKTIVIT, U KTERÝCH JE VYKAZOVÁNA ZMĚNA/PŘÍRŮSTEK ZA AKTUÁLNÍ SLEDOVANÉ OBDOBÍ zobrazí jednotky, které má příjemce v projektu pod danou aktivitou.</a:t>
            </a:r>
          </a:p>
          <a:p>
            <a:pPr>
              <a:buFont typeface="Wingdings" panose="05000000000000000000" pitchFamily="2" charset="2"/>
              <a:buChar char=""/>
            </a:pPr>
            <a:r>
              <a:rPr lang="cs-CZ" dirty="false"/>
              <a:t>Příjemce pro každou jednotku, pro kterou v aktuálním sledovaném období vykazuje přírůstek, vyplní v části PROKAZOVÁNO PŘÍJEMCEM pole:</a:t>
            </a:r>
          </a:p>
          <a:p>
            <a:pPr lvl="1">
              <a:buFont typeface="Wingdings" panose="05000000000000000000" pitchFamily="2" charset="2"/>
              <a:buChar char=""/>
            </a:pPr>
            <a:r>
              <a:rPr lang="cs-CZ" dirty="false"/>
              <a:t>DOSAŽENÝ POČET JEDNOTEK V AKTUÁLNÍ ZOR.</a:t>
            </a:r>
          </a:p>
        </p:txBody>
      </p:sp>
      <p:sp>
        <p:nvSpPr>
          <p:cNvPr id="4" name="Zástupný symbol pro číslo snímku 3">
            <a:extLst>
              <a:ext uri="{FF2B5EF4-FFF2-40B4-BE49-F238E27FC236}">
                <a16:creationId xmlns:a16="http://schemas.microsoft.com/office/drawing/2014/main" id="{D5A570D7-68D5-3832-4BFE-50539FDF2B5D}"/>
              </a:ext>
            </a:extLst>
          </p:cNvPr>
          <p:cNvSpPr>
            <a:spLocks noGrp="true"/>
          </p:cNvSpPr>
          <p:nvPr>
            <p:ph type="sldNum" sz="quarter" idx="12"/>
          </p:nvPr>
        </p:nvSpPr>
        <p:spPr/>
        <p:txBody>
          <a:bodyPr/>
          <a:lstStyle/>
          <a:p>
            <a:fld id="{479BF083-4774-43B1-9AB0-5CC1AC5DD8EE}" type="slidenum">
              <a:rPr lang="cs-CZ" smtClean="false"/>
              <a:pPr/>
              <a:t>81</a:t>
            </a:fld>
            <a:endParaRPr lang="cs-CZ" dirty="false"/>
          </a:p>
        </p:txBody>
      </p:sp>
    </p:spTree>
    <p:extLst>
      <p:ext uri="{BB962C8B-B14F-4D97-AF65-F5344CB8AC3E}">
        <p14:creationId xmlns:p14="http://schemas.microsoft.com/office/powerpoint/2010/main" val="25825674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7572CC0-7581-58D4-7192-993A9C9E5DD6}"/>
              </a:ext>
            </a:extLst>
          </p:cNvPr>
          <p:cNvSpPr>
            <a:spLocks noGrp="true"/>
          </p:cNvSpPr>
          <p:nvPr>
            <p:ph type="title"/>
          </p:nvPr>
        </p:nvSpPr>
        <p:spPr>
          <a:xfrm>
            <a:off x="360000" y="0"/>
            <a:ext cx="8424000" cy="1080000"/>
          </a:xfrm>
        </p:spPr>
        <p:txBody>
          <a:bodyPr/>
          <a:lstStyle/>
          <a:p>
            <a:r>
              <a:rPr lang="cs-CZ" dirty="false"/>
              <a:t>Obrazovka aktivity – Vykázání jednotek II</a:t>
            </a:r>
            <a:endParaRPr lang="en-US" dirty="false"/>
          </a:p>
        </p:txBody>
      </p:sp>
      <p:pic>
        <p:nvPicPr>
          <p:cNvPr id="5" name="Obrázek 4">
            <a:extLst>
              <a:ext uri="{FF2B5EF4-FFF2-40B4-BE49-F238E27FC236}">
                <a16:creationId xmlns:a16="http://schemas.microsoft.com/office/drawing/2014/main" id="{38A37935-4569-6158-C4C6-183DF9AED586}"/>
              </a:ext>
            </a:extLst>
          </p:cNvPr>
          <p:cNvPicPr>
            <a:picLocks noChangeAspect="true"/>
          </p:cNvPicPr>
          <p:nvPr/>
        </p:nvPicPr>
        <p:blipFill>
          <a:blip r:embed="rId2"/>
          <a:stretch>
            <a:fillRect/>
          </a:stretch>
        </p:blipFill>
        <p:spPr>
          <a:xfrm>
            <a:off x="1092495" y="1250576"/>
            <a:ext cx="6959009" cy="5445424"/>
          </a:xfrm>
          <a:prstGeom prst="rect">
            <a:avLst/>
          </a:prstGeom>
          <a:noFill/>
          <a:ln w="12700">
            <a:solidFill>
              <a:srgbClr val="0070C0"/>
            </a:solidFill>
          </a:ln>
        </p:spPr>
      </p:pic>
      <p:sp>
        <p:nvSpPr>
          <p:cNvPr id="4" name="Zástupný symbol pro číslo snímku 3">
            <a:extLst>
              <a:ext uri="{FF2B5EF4-FFF2-40B4-BE49-F238E27FC236}">
                <a16:creationId xmlns:a16="http://schemas.microsoft.com/office/drawing/2014/main" id="{1207FB34-C7CD-A8AB-8080-5EC4EB961EB7}"/>
              </a:ext>
            </a:extLst>
          </p:cNvPr>
          <p:cNvSpPr>
            <a:spLocks noGrp="true"/>
          </p:cNvSpPr>
          <p:nvPr>
            <p:ph type="sldNum" sz="quarter" idx="12"/>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82</a:t>
            </a:fld>
            <a:endParaRPr lang="cs-CZ"/>
          </a:p>
        </p:txBody>
      </p:sp>
    </p:spTree>
    <p:extLst>
      <p:ext uri="{BB962C8B-B14F-4D97-AF65-F5344CB8AC3E}">
        <p14:creationId xmlns:p14="http://schemas.microsoft.com/office/powerpoint/2010/main" val="32690777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CA0C07-668D-E1EB-80B8-619914390211}"/>
              </a:ext>
            </a:extLst>
          </p:cNvPr>
          <p:cNvSpPr>
            <a:spLocks noGrp="true"/>
          </p:cNvSpPr>
          <p:nvPr>
            <p:ph type="title"/>
          </p:nvPr>
        </p:nvSpPr>
        <p:spPr/>
        <p:txBody>
          <a:bodyPr/>
          <a:lstStyle/>
          <a:p>
            <a:r>
              <a:rPr lang="cs-CZ" dirty="false"/>
              <a:t>Přílohy zor – Dokumenty zprávy</a:t>
            </a:r>
          </a:p>
        </p:txBody>
      </p:sp>
      <p:sp>
        <p:nvSpPr>
          <p:cNvPr id="3" name="Zástupný obsah 2">
            <a:extLst>
              <a:ext uri="{FF2B5EF4-FFF2-40B4-BE49-F238E27FC236}">
                <a16:creationId xmlns:a16="http://schemas.microsoft.com/office/drawing/2014/main" id="{7FC77D18-5C40-19DC-F9A6-3FCA1D162B4B}"/>
              </a:ext>
            </a:extLst>
          </p:cNvPr>
          <p:cNvSpPr>
            <a:spLocks noGrp="true"/>
          </p:cNvSpPr>
          <p:nvPr>
            <p:ph idx="1"/>
          </p:nvPr>
        </p:nvSpPr>
        <p:spPr>
          <a:xfrm>
            <a:off x="540000" y="1800000"/>
            <a:ext cx="7992440" cy="4320000"/>
          </a:xfrm>
        </p:spPr>
        <p:txBody>
          <a:bodyPr/>
          <a:lstStyle/>
          <a:p>
            <a:r>
              <a:rPr lang="cs-CZ" dirty="false"/>
              <a:t>Průběžné</a:t>
            </a:r>
          </a:p>
          <a:p>
            <a:pPr lvl="1"/>
            <a:r>
              <a:rPr lang="cs-CZ" dirty="false"/>
              <a:t>Na záložce Dokumenty zprávy se vkládají přílohy požadované specifickou částí pravidel k doložení dosažených jednotek za sledované období</a:t>
            </a:r>
          </a:p>
          <a:p>
            <a:pPr lvl="2"/>
            <a:r>
              <a:rPr lang="cs-CZ" dirty="false"/>
              <a:t>Možná povinnost předat ŘO skrze </a:t>
            </a:r>
            <a:r>
              <a:rPr lang="cs-CZ" dirty="false" err="true"/>
              <a:t>DaP</a:t>
            </a:r>
            <a:r>
              <a:rPr lang="cs-CZ" dirty="false"/>
              <a:t> na esfcr.cz</a:t>
            </a:r>
          </a:p>
          <a:p>
            <a:r>
              <a:rPr lang="cs-CZ" dirty="false"/>
              <a:t>Závěrečné</a:t>
            </a:r>
          </a:p>
          <a:p>
            <a:pPr lvl="1"/>
            <a:r>
              <a:rPr lang="cs-CZ" dirty="false"/>
              <a:t>Dotazník o výsledcích projektu pro OPZ+</a:t>
            </a:r>
          </a:p>
          <a:p>
            <a:pPr lvl="1"/>
            <a:endParaRPr lang="cs-CZ" dirty="false"/>
          </a:p>
          <a:p>
            <a:pPr marL="414000" lvl="1" indent="0">
              <a:buNone/>
            </a:pPr>
            <a:r>
              <a:rPr lang="cs-CZ" dirty="false"/>
              <a:t>Pozor: Na projektu musí být nejpozději v době podání </a:t>
            </a:r>
            <a:r>
              <a:rPr lang="cs-CZ" dirty="false" err="true"/>
              <a:t>ZoR</a:t>
            </a:r>
            <a:r>
              <a:rPr lang="cs-CZ" dirty="false"/>
              <a:t> aktuální Harmonogram aktivit projektu!</a:t>
            </a:r>
          </a:p>
          <a:p>
            <a:pPr lvl="1"/>
            <a:endParaRPr lang="cs-CZ" dirty="false"/>
          </a:p>
        </p:txBody>
      </p:sp>
      <p:sp>
        <p:nvSpPr>
          <p:cNvPr id="5" name="Zástupný symbol pro číslo snímku 4">
            <a:extLst>
              <a:ext uri="{FF2B5EF4-FFF2-40B4-BE49-F238E27FC236}">
                <a16:creationId xmlns:a16="http://schemas.microsoft.com/office/drawing/2014/main" id="{5A9FC7A0-6A45-BB0B-41CA-262F7686EE14}"/>
              </a:ext>
            </a:extLst>
          </p:cNvPr>
          <p:cNvSpPr>
            <a:spLocks noGrp="true"/>
          </p:cNvSpPr>
          <p:nvPr>
            <p:ph type="sldNum" sz="quarter" idx="13"/>
          </p:nvPr>
        </p:nvSpPr>
        <p:spPr/>
        <p:txBody>
          <a:bodyPr/>
          <a:lstStyle/>
          <a:p>
            <a:fld id="{479BF083-4774-43B1-9AB0-5CC1AC5DD8EE}" type="slidenum">
              <a:rPr lang="cs-CZ" smtClean="false"/>
              <a:pPr/>
              <a:t>83</a:t>
            </a:fld>
            <a:endParaRPr lang="cs-CZ" dirty="false"/>
          </a:p>
        </p:txBody>
      </p:sp>
    </p:spTree>
    <p:extLst>
      <p:ext uri="{BB962C8B-B14F-4D97-AF65-F5344CB8AC3E}">
        <p14:creationId xmlns:p14="http://schemas.microsoft.com/office/powerpoint/2010/main" val="16448438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Dokladování Jednotek a akcí </a:t>
            </a:r>
          </a:p>
        </p:txBody>
      </p:sp>
      <p:sp>
        <p:nvSpPr>
          <p:cNvPr id="3" name="Zástupný symbol pro obsah 2"/>
          <p:cNvSpPr>
            <a:spLocks noGrp="true"/>
          </p:cNvSpPr>
          <p:nvPr>
            <p:ph idx="1"/>
          </p:nvPr>
        </p:nvSpPr>
        <p:spPr>
          <a:xfrm>
            <a:off x="540000" y="1556792"/>
            <a:ext cx="8064000" cy="4320000"/>
          </a:xfrm>
        </p:spPr>
        <p:txBody>
          <a:bodyPr/>
          <a:lstStyle/>
          <a:p>
            <a:r>
              <a:rPr lang="cs-CZ" dirty="false"/>
              <a:t>Kopie (příp. skeny) musí být </a:t>
            </a:r>
            <a:r>
              <a:rPr lang="cs-CZ" b="true" dirty="false"/>
              <a:t>k dispozici ŘO</a:t>
            </a:r>
            <a:r>
              <a:rPr lang="cs-CZ" dirty="false"/>
              <a:t>, přičemž </a:t>
            </a:r>
            <a:r>
              <a:rPr lang="cs-CZ" b="true" dirty="false"/>
              <a:t>některé je třeba přiložit</a:t>
            </a:r>
            <a:r>
              <a:rPr lang="cs-CZ" dirty="false"/>
              <a:t> přímo </a:t>
            </a:r>
            <a:r>
              <a:rPr lang="cs-CZ" b="true" dirty="false" err="true"/>
              <a:t>ŽoP</a:t>
            </a:r>
            <a:r>
              <a:rPr lang="cs-CZ" dirty="false"/>
              <a:t>, jiné předloží příjemce v případě </a:t>
            </a:r>
            <a:r>
              <a:rPr lang="cs-CZ" b="true" dirty="false"/>
              <a:t>kontroly projektu na místě</a:t>
            </a:r>
            <a:r>
              <a:rPr lang="cs-CZ" dirty="false"/>
              <a:t>. </a:t>
            </a:r>
          </a:p>
          <a:p>
            <a:r>
              <a:rPr lang="cs-CZ" dirty="false"/>
              <a:t>Do žádosti o platbu příjemce zahrnuje zejména výdaje /jednotky vzniklé během monitorovacího/sledovaného období, za které je žádost o platbu předkládána.</a:t>
            </a:r>
          </a:p>
          <a:p>
            <a:r>
              <a:rPr lang="cs-CZ" dirty="false"/>
              <a:t>Je možné zařadit i jednotky dosažené v některém z předchozích monitorovacích/sledovacích období, které nebyly v žádné z předchozích žádostí o platbu schváleny.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84</a:t>
            </a:fld>
            <a:endParaRPr lang="cs-CZ" dirty="false"/>
          </a:p>
        </p:txBody>
      </p:sp>
    </p:spTree>
    <p:extLst>
      <p:ext uri="{BB962C8B-B14F-4D97-AF65-F5344CB8AC3E}">
        <p14:creationId xmlns:p14="http://schemas.microsoft.com/office/powerpoint/2010/main" val="2747336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75E665-0364-2D68-2857-B2891084887D}"/>
              </a:ext>
            </a:extLst>
          </p:cNvPr>
          <p:cNvSpPr>
            <a:spLocks noGrp="true"/>
          </p:cNvSpPr>
          <p:nvPr>
            <p:ph type="title"/>
          </p:nvPr>
        </p:nvSpPr>
        <p:spPr>
          <a:xfrm>
            <a:off x="360000" y="0"/>
            <a:ext cx="8424000" cy="1080000"/>
          </a:xfrm>
        </p:spPr>
        <p:txBody>
          <a:bodyPr/>
          <a:lstStyle/>
          <a:p>
            <a:r>
              <a:rPr lang="cs-CZ" dirty="false"/>
              <a:t>Dokladování jednotek – mobilita mládeže</a:t>
            </a:r>
            <a:endParaRPr lang="en-US" dirty="false"/>
          </a:p>
        </p:txBody>
      </p:sp>
      <p:sp>
        <p:nvSpPr>
          <p:cNvPr id="4" name="Zástupný symbol pro číslo snímku 3">
            <a:extLst>
              <a:ext uri="{FF2B5EF4-FFF2-40B4-BE49-F238E27FC236}">
                <a16:creationId xmlns:a16="http://schemas.microsoft.com/office/drawing/2014/main" id="{CEC09D41-8F1D-81A8-A740-180CD70A530F}"/>
              </a:ext>
            </a:extLst>
          </p:cNvPr>
          <p:cNvSpPr>
            <a:spLocks noGrp="true"/>
          </p:cNvSpPr>
          <p:nvPr>
            <p:ph type="sldNum" sz="quarter" idx="15"/>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85</a:t>
            </a:fld>
            <a:endParaRPr lang="cs-CZ"/>
          </a:p>
        </p:txBody>
      </p:sp>
      <p:graphicFrame>
        <p:nvGraphicFramePr>
          <p:cNvPr id="6" name="Tabulka 5">
            <a:extLst>
              <a:ext uri="{FF2B5EF4-FFF2-40B4-BE49-F238E27FC236}">
                <a16:creationId xmlns:a16="http://schemas.microsoft.com/office/drawing/2014/main" id="{42234DB0-5477-B7CC-0344-50B230C04F17}"/>
              </a:ext>
            </a:extLst>
          </p:cNvPr>
          <p:cNvGraphicFramePr>
            <a:graphicFrameLocks noGrp="true"/>
          </p:cNvGraphicFramePr>
          <p:nvPr>
            <p:extLst>
              <p:ext uri="{D42A27DB-BD31-4B8C-83A1-F6EECF244321}">
                <p14:modId xmlns:p14="http://schemas.microsoft.com/office/powerpoint/2010/main" val="2950067593"/>
              </p:ext>
            </p:extLst>
          </p:nvPr>
        </p:nvGraphicFramePr>
        <p:xfrm>
          <a:off x="539999" y="1499200"/>
          <a:ext cx="8064001" cy="4450080"/>
        </p:xfrm>
        <a:graphic>
          <a:graphicData uri="http://schemas.openxmlformats.org/drawingml/2006/table">
            <a:tbl>
              <a:tblPr firstRow="true" firstCol="true" bandRow="true">
                <a:tableStyleId>{5C22544A-7EE6-4342-B048-85BDC9FD1C3A}</a:tableStyleId>
              </a:tblPr>
              <a:tblGrid>
                <a:gridCol w="1007665">
                  <a:extLst>
                    <a:ext uri="{9D8B030D-6E8A-4147-A177-3AD203B41FA5}">
                      <a16:colId xmlns:a16="http://schemas.microsoft.com/office/drawing/2014/main" val="2296137451"/>
                    </a:ext>
                  </a:extLst>
                </a:gridCol>
                <a:gridCol w="3811872">
                  <a:extLst>
                    <a:ext uri="{9D8B030D-6E8A-4147-A177-3AD203B41FA5}">
                      <a16:colId xmlns:a16="http://schemas.microsoft.com/office/drawing/2014/main" val="3177025558"/>
                    </a:ext>
                  </a:extLst>
                </a:gridCol>
                <a:gridCol w="3244464">
                  <a:extLst>
                    <a:ext uri="{9D8B030D-6E8A-4147-A177-3AD203B41FA5}">
                      <a16:colId xmlns:a16="http://schemas.microsoft.com/office/drawing/2014/main" val="4094931719"/>
                    </a:ext>
                  </a:extLst>
                </a:gridCol>
              </a:tblGrid>
              <a:tr h="164263">
                <a:tc>
                  <a:txBody>
                    <a:bodyPr/>
                    <a:lstStyle/>
                    <a:p>
                      <a:pPr marL="36195" marR="36195">
                        <a:spcBef>
                          <a:spcPts val="300"/>
                        </a:spcBef>
                        <a:spcAft>
                          <a:spcPts val="300"/>
                        </a:spcAft>
                      </a:pPr>
                      <a:r>
                        <a:rPr lang="cs-CZ" sz="1600" dirty="false">
                          <a:effectLst/>
                        </a:rPr>
                        <a:t>Název jednotky </a:t>
                      </a:r>
                      <a:endParaRPr lang="cs-CZ" sz="1600" b="true" dirty="false">
                        <a:solidFill>
                          <a:srgbClr val="084A8B"/>
                        </a:solidFill>
                        <a:effectLst/>
                        <a:latin typeface="Arial" panose="020B0604020202020204" pitchFamily="34" charset="0"/>
                        <a:ea typeface="Arial" panose="020B0604020202020204" pitchFamily="34" charset="0"/>
                        <a:cs typeface="Times New Roman" panose="02020603050405020304" pitchFamily="18" charset="0"/>
                      </a:endParaRPr>
                    </a:p>
                  </a:txBody>
                  <a:tcPr marL="18109" marR="18109" marT="0" marB="0"/>
                </a:tc>
                <a:tc>
                  <a:txBody>
                    <a:bodyPr/>
                    <a:lstStyle/>
                    <a:p>
                      <a:pPr marL="36195" marR="36195">
                        <a:spcBef>
                          <a:spcPts val="300"/>
                        </a:spcBef>
                        <a:spcAft>
                          <a:spcPts val="300"/>
                        </a:spcAft>
                      </a:pPr>
                      <a:r>
                        <a:rPr lang="cs-CZ" sz="1600" dirty="false">
                          <a:effectLst/>
                        </a:rPr>
                        <a:t>Doklady předkládané jako příloha zprávy o realizaci projektu</a:t>
                      </a:r>
                      <a:endParaRPr lang="cs-CZ" sz="1600" b="true" dirty="false">
                        <a:solidFill>
                          <a:srgbClr val="084A8B"/>
                        </a:solidFill>
                        <a:effectLst/>
                        <a:latin typeface="Arial" panose="020B0604020202020204" pitchFamily="34" charset="0"/>
                        <a:ea typeface="Arial" panose="020B0604020202020204" pitchFamily="34" charset="0"/>
                        <a:cs typeface="Times New Roman" panose="02020603050405020304" pitchFamily="18" charset="0"/>
                      </a:endParaRPr>
                    </a:p>
                  </a:txBody>
                  <a:tcPr marL="18109" marR="18109" marT="0" marB="0"/>
                </a:tc>
                <a:tc>
                  <a:txBody>
                    <a:bodyPr/>
                    <a:lstStyle/>
                    <a:p>
                      <a:pPr marL="36195" marR="36195">
                        <a:spcBef>
                          <a:spcPts val="300"/>
                        </a:spcBef>
                        <a:spcAft>
                          <a:spcPts val="300"/>
                        </a:spcAft>
                      </a:pPr>
                      <a:r>
                        <a:rPr lang="cs-CZ" sz="1600" dirty="false">
                          <a:effectLst/>
                        </a:rPr>
                        <a:t>Ověření při kontrole projektu na místě </a:t>
                      </a:r>
                      <a:endParaRPr lang="cs-CZ" sz="1600" b="true" dirty="false">
                        <a:solidFill>
                          <a:srgbClr val="084A8B"/>
                        </a:solidFill>
                        <a:effectLst/>
                        <a:latin typeface="Arial" panose="020B0604020202020204" pitchFamily="34" charset="0"/>
                        <a:ea typeface="Arial" panose="020B0604020202020204" pitchFamily="34" charset="0"/>
                        <a:cs typeface="Times New Roman" panose="02020603050405020304" pitchFamily="18" charset="0"/>
                      </a:endParaRPr>
                    </a:p>
                  </a:txBody>
                  <a:tcPr marL="18109" marR="18109" marT="0" marB="0"/>
                </a:tc>
                <a:extLst>
                  <a:ext uri="{0D108BD9-81ED-4DB2-BD59-A6C34878D82A}">
                    <a16:rowId xmlns:a16="http://schemas.microsoft.com/office/drawing/2014/main" val="3134011863"/>
                  </a:ext>
                </a:extLst>
              </a:tr>
              <a:tr h="1621427">
                <a:tc>
                  <a:txBody>
                    <a:bodyPr/>
                    <a:lstStyle/>
                    <a:p>
                      <a:pPr algn="l">
                        <a:spcBef>
                          <a:spcPts val="300"/>
                        </a:spcBef>
                        <a:spcAft>
                          <a:spcPts val="300"/>
                        </a:spcAft>
                      </a:pPr>
                      <a:r>
                        <a:rPr lang="cs-CZ" sz="1600" dirty="false">
                          <a:effectLst/>
                        </a:rPr>
                        <a:t>Mobilita mládeže</a:t>
                      </a:r>
                      <a:endParaRPr lang="cs-CZ" sz="1600" dirty="false">
                        <a:effectLst/>
                        <a:latin typeface="Arial" panose="020B0604020202020204" pitchFamily="34" charset="0"/>
                        <a:ea typeface="Arial" panose="020B0604020202020204" pitchFamily="34" charset="0"/>
                        <a:cs typeface="Times New Roman" panose="02020603050405020304" pitchFamily="18" charset="0"/>
                      </a:endParaRPr>
                    </a:p>
                  </a:txBody>
                  <a:tcPr marL="18109" marR="18109" marT="0" marB="0"/>
                </a:tc>
                <a:tc>
                  <a:txBody>
                    <a:bodyPr/>
                    <a:lstStyle/>
                    <a:p>
                      <a:pPr marL="342900" marR="36195" lvl="0" indent="-342900" algn="l">
                        <a:spcBef>
                          <a:spcPts val="300"/>
                        </a:spcBef>
                        <a:spcAft>
                          <a:spcPts val="300"/>
                        </a:spcAft>
                        <a:buClr>
                          <a:srgbClr val="084A8B"/>
                        </a:buClr>
                        <a:buFont typeface="Symbol" panose="05050102010706020507" pitchFamily="18" charset="2"/>
                        <a:buChar char=""/>
                      </a:pPr>
                      <a:r>
                        <a:rPr lang="cs-CZ" sz="1600" dirty="false">
                          <a:effectLst/>
                        </a:rPr>
                        <a:t>sken dohody mezi účastníkem a příjemcem o vstupu do projektu</a:t>
                      </a:r>
                    </a:p>
                    <a:p>
                      <a:pPr marL="342900" marR="36195" lvl="0" indent="-342900" algn="l">
                        <a:spcBef>
                          <a:spcPts val="300"/>
                        </a:spcBef>
                        <a:spcAft>
                          <a:spcPts val="300"/>
                        </a:spcAft>
                        <a:buClr>
                          <a:srgbClr val="084A8B"/>
                        </a:buClr>
                        <a:buFont typeface="Symbol" panose="05050102010706020507" pitchFamily="18" charset="2"/>
                        <a:buChar char=""/>
                      </a:pPr>
                      <a:r>
                        <a:rPr lang="cs-CZ" sz="1600" dirty="false">
                          <a:effectLst/>
                        </a:rPr>
                        <a:t>skeny prezenčních listin za každou aktivitu projektu</a:t>
                      </a:r>
                    </a:p>
                    <a:p>
                      <a:pPr marL="342900" marR="36195" lvl="0" indent="-342900" algn="l">
                        <a:spcBef>
                          <a:spcPts val="300"/>
                        </a:spcBef>
                        <a:spcAft>
                          <a:spcPts val="300"/>
                        </a:spcAft>
                        <a:buClr>
                          <a:srgbClr val="084A8B"/>
                        </a:buClr>
                        <a:buFont typeface="Symbol" panose="05050102010706020507" pitchFamily="18" charset="2"/>
                        <a:buChar char=""/>
                      </a:pPr>
                      <a:r>
                        <a:rPr lang="cs-CZ" sz="1600" dirty="false">
                          <a:effectLst/>
                        </a:rPr>
                        <a:t>sken Individuálního vzdělávacího a rozvojového plánu pro každého účastníka</a:t>
                      </a:r>
                    </a:p>
                    <a:p>
                      <a:pPr marL="342900" marR="36195" lvl="0" indent="-342900" algn="l">
                        <a:spcBef>
                          <a:spcPts val="300"/>
                        </a:spcBef>
                        <a:spcAft>
                          <a:spcPts val="300"/>
                        </a:spcAft>
                        <a:buClr>
                          <a:srgbClr val="084A8B"/>
                        </a:buClr>
                        <a:buFont typeface="Symbol" panose="05050102010706020507" pitchFamily="18" charset="2"/>
                        <a:buChar char=""/>
                      </a:pPr>
                      <a:r>
                        <a:rPr lang="cs-CZ" sz="1600" dirty="false">
                          <a:effectLst/>
                        </a:rPr>
                        <a:t>tabulka se souhrnným přehledem dosažených jednotek</a:t>
                      </a:r>
                    </a:p>
                    <a:p>
                      <a:pPr marL="342900" marR="36195" lvl="0" indent="-342900" algn="l">
                        <a:spcBef>
                          <a:spcPts val="300"/>
                        </a:spcBef>
                        <a:spcAft>
                          <a:spcPts val="300"/>
                        </a:spcAft>
                        <a:buClr>
                          <a:srgbClr val="084A8B"/>
                        </a:buClr>
                        <a:buFont typeface="Symbol" panose="05050102010706020507" pitchFamily="18" charset="2"/>
                        <a:buChar char=""/>
                      </a:pPr>
                      <a:r>
                        <a:rPr lang="cs-CZ" sz="1600" dirty="false">
                          <a:effectLst/>
                        </a:rPr>
                        <a:t>dokument(y) pro ověření způsobilosti cílové skupiny v rozsahu Monitorovacího listu podpořené osoby</a:t>
                      </a:r>
                      <a:endParaRPr lang="cs-CZ" sz="1600" dirty="false">
                        <a:effectLst/>
                        <a:latin typeface="Arial" panose="020B0604020202020204" pitchFamily="34" charset="0"/>
                        <a:ea typeface="Arial" panose="020B0604020202020204" pitchFamily="34" charset="0"/>
                        <a:cs typeface="Times New Roman" panose="02020603050405020304" pitchFamily="18" charset="0"/>
                      </a:endParaRPr>
                    </a:p>
                  </a:txBody>
                  <a:tcPr marL="18109" marR="18109" marT="0" marB="0"/>
                </a:tc>
                <a:tc>
                  <a:txBody>
                    <a:bodyPr/>
                    <a:lstStyle/>
                    <a:p>
                      <a:pPr marL="342900" marR="36195" lvl="0" indent="-342900" algn="l">
                        <a:spcBef>
                          <a:spcPts val="300"/>
                        </a:spcBef>
                        <a:spcAft>
                          <a:spcPts val="300"/>
                        </a:spcAft>
                        <a:buClr>
                          <a:srgbClr val="084A8B"/>
                        </a:buClr>
                        <a:buFont typeface="Symbol" panose="05050102010706020507" pitchFamily="18" charset="2"/>
                        <a:buChar char=""/>
                      </a:pPr>
                      <a:r>
                        <a:rPr lang="cs-CZ" sz="1600" dirty="false">
                          <a:effectLst/>
                        </a:rPr>
                        <a:t>originál dohody mezi účastníkem a příjemcem o vstupu do projektu</a:t>
                      </a:r>
                    </a:p>
                    <a:p>
                      <a:pPr marL="342900" marR="36195" lvl="0" indent="-342900" algn="l">
                        <a:spcBef>
                          <a:spcPts val="300"/>
                        </a:spcBef>
                        <a:spcAft>
                          <a:spcPts val="300"/>
                        </a:spcAft>
                        <a:buClr>
                          <a:srgbClr val="084A8B"/>
                        </a:buClr>
                        <a:buFont typeface="Symbol" panose="05050102010706020507" pitchFamily="18" charset="2"/>
                        <a:buChar char=""/>
                      </a:pPr>
                      <a:r>
                        <a:rPr lang="cs-CZ" sz="1600" dirty="false">
                          <a:effectLst/>
                        </a:rPr>
                        <a:t>originály prezenčních listin za každou aktivitu projektu</a:t>
                      </a:r>
                    </a:p>
                    <a:p>
                      <a:pPr marL="342900" marR="36195" lvl="0" indent="-342900" algn="l">
                        <a:spcBef>
                          <a:spcPts val="300"/>
                        </a:spcBef>
                        <a:spcAft>
                          <a:spcPts val="300"/>
                        </a:spcAft>
                        <a:buClr>
                          <a:srgbClr val="084A8B"/>
                        </a:buClr>
                        <a:buFont typeface="Symbol" panose="05050102010706020507" pitchFamily="18" charset="2"/>
                        <a:buChar char=""/>
                      </a:pPr>
                      <a:r>
                        <a:rPr lang="cs-CZ" sz="1600" dirty="false">
                          <a:effectLst/>
                        </a:rPr>
                        <a:t>originál Individuálního vzdělávacího a rozvojového plánu pro každého účastníka</a:t>
                      </a:r>
                    </a:p>
                    <a:p>
                      <a:pPr marL="342900" marR="36195" lvl="0" indent="-342900" algn="l">
                        <a:spcBef>
                          <a:spcPts val="300"/>
                        </a:spcBef>
                        <a:spcAft>
                          <a:spcPts val="300"/>
                        </a:spcAft>
                        <a:buClr>
                          <a:srgbClr val="084A8B"/>
                        </a:buClr>
                        <a:buFont typeface="Symbol" panose="05050102010706020507" pitchFamily="18" charset="2"/>
                        <a:buChar char=""/>
                      </a:pPr>
                      <a:r>
                        <a:rPr lang="cs-CZ" sz="1600" dirty="false">
                          <a:effectLst/>
                        </a:rPr>
                        <a:t>originály dokumentace k uskutečněným akcím projektu pro cílovou skupinu</a:t>
                      </a:r>
                    </a:p>
                    <a:p>
                      <a:pPr marL="342900" marR="36195" lvl="0" indent="-342900" algn="l">
                        <a:spcBef>
                          <a:spcPts val="300"/>
                        </a:spcBef>
                        <a:spcAft>
                          <a:spcPts val="300"/>
                        </a:spcAft>
                        <a:buClr>
                          <a:srgbClr val="084A8B"/>
                        </a:buClr>
                        <a:buFont typeface="Symbol" panose="05050102010706020507" pitchFamily="18" charset="2"/>
                        <a:buChar char=""/>
                      </a:pPr>
                      <a:r>
                        <a:rPr lang="cs-CZ" sz="1600" dirty="false">
                          <a:effectLst/>
                        </a:rPr>
                        <a:t>dokument(y) pro ověření způsobilosti cílové skupiny nad rámec Monitorovacího listu podpořené osoby</a:t>
                      </a:r>
                      <a:endParaRPr lang="cs-CZ" sz="1600" dirty="false">
                        <a:effectLst/>
                        <a:latin typeface="Arial" panose="020B0604020202020204" pitchFamily="34" charset="0"/>
                        <a:ea typeface="Arial" panose="020B0604020202020204" pitchFamily="34" charset="0"/>
                        <a:cs typeface="Times New Roman" panose="02020603050405020304" pitchFamily="18" charset="0"/>
                      </a:endParaRPr>
                    </a:p>
                  </a:txBody>
                  <a:tcPr marL="18109" marR="18109" marT="0" marB="0"/>
                </a:tc>
                <a:extLst>
                  <a:ext uri="{0D108BD9-81ED-4DB2-BD59-A6C34878D82A}">
                    <a16:rowId xmlns:a16="http://schemas.microsoft.com/office/drawing/2014/main" val="3475065476"/>
                  </a:ext>
                </a:extLst>
              </a:tr>
            </a:tbl>
          </a:graphicData>
        </a:graphic>
      </p:graphicFrame>
    </p:spTree>
    <p:extLst>
      <p:ext uri="{BB962C8B-B14F-4D97-AF65-F5344CB8AC3E}">
        <p14:creationId xmlns:p14="http://schemas.microsoft.com/office/powerpoint/2010/main" val="38170630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A28B627-D8B5-AF4E-4116-6B32FE411EB0}"/>
              </a:ext>
            </a:extLst>
          </p:cNvPr>
          <p:cNvSpPr>
            <a:spLocks noGrp="true"/>
          </p:cNvSpPr>
          <p:nvPr>
            <p:ph type="title"/>
          </p:nvPr>
        </p:nvSpPr>
        <p:spPr>
          <a:xfrm>
            <a:off x="360000" y="0"/>
            <a:ext cx="8424000" cy="1080000"/>
          </a:xfrm>
        </p:spPr>
        <p:txBody>
          <a:bodyPr/>
          <a:lstStyle/>
          <a:p>
            <a:r>
              <a:rPr lang="cs-CZ" dirty="false"/>
              <a:t>Dokladování jednotek – Příplatek za zahraniční stáž</a:t>
            </a:r>
            <a:endParaRPr lang="en-US" dirty="false"/>
          </a:p>
        </p:txBody>
      </p:sp>
      <p:sp>
        <p:nvSpPr>
          <p:cNvPr id="6" name="Zástupný symbol pro číslo snímku 5">
            <a:extLst>
              <a:ext uri="{FF2B5EF4-FFF2-40B4-BE49-F238E27FC236}">
                <a16:creationId xmlns:a16="http://schemas.microsoft.com/office/drawing/2014/main" id="{915D606A-A591-8AF5-1958-EE3D0BF9222E}"/>
              </a:ext>
            </a:extLst>
          </p:cNvPr>
          <p:cNvSpPr>
            <a:spLocks noGrp="true"/>
          </p:cNvSpPr>
          <p:nvPr>
            <p:ph type="sldNum" sz="quarter" idx="15"/>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86</a:t>
            </a:fld>
            <a:endParaRPr lang="cs-CZ"/>
          </a:p>
        </p:txBody>
      </p:sp>
      <p:graphicFrame>
        <p:nvGraphicFramePr>
          <p:cNvPr id="7" name="Tabulka 6">
            <a:extLst>
              <a:ext uri="{FF2B5EF4-FFF2-40B4-BE49-F238E27FC236}">
                <a16:creationId xmlns:a16="http://schemas.microsoft.com/office/drawing/2014/main" id="{A5418FC5-7438-669D-FB67-8D96F981D9E3}"/>
              </a:ext>
            </a:extLst>
          </p:cNvPr>
          <p:cNvGraphicFramePr>
            <a:graphicFrameLocks noGrp="true"/>
          </p:cNvGraphicFramePr>
          <p:nvPr/>
        </p:nvGraphicFramePr>
        <p:xfrm>
          <a:off x="540000" y="2276872"/>
          <a:ext cx="8064001" cy="2819400"/>
        </p:xfrm>
        <a:graphic>
          <a:graphicData uri="http://schemas.openxmlformats.org/drawingml/2006/table">
            <a:tbl>
              <a:tblPr firstRow="true" firstCol="true" bandRow="true">
                <a:tableStyleId>{5C22544A-7EE6-4342-B048-85BDC9FD1C3A}</a:tableStyleId>
              </a:tblPr>
              <a:tblGrid>
                <a:gridCol w="1554375">
                  <a:extLst>
                    <a:ext uri="{9D8B030D-6E8A-4147-A177-3AD203B41FA5}">
                      <a16:colId xmlns:a16="http://schemas.microsoft.com/office/drawing/2014/main" val="2711142744"/>
                    </a:ext>
                  </a:extLst>
                </a:gridCol>
                <a:gridCol w="3265162">
                  <a:extLst>
                    <a:ext uri="{9D8B030D-6E8A-4147-A177-3AD203B41FA5}">
                      <a16:colId xmlns:a16="http://schemas.microsoft.com/office/drawing/2014/main" val="2130918747"/>
                    </a:ext>
                  </a:extLst>
                </a:gridCol>
                <a:gridCol w="3244464">
                  <a:extLst>
                    <a:ext uri="{9D8B030D-6E8A-4147-A177-3AD203B41FA5}">
                      <a16:colId xmlns:a16="http://schemas.microsoft.com/office/drawing/2014/main" val="1471828949"/>
                    </a:ext>
                  </a:extLst>
                </a:gridCol>
              </a:tblGrid>
              <a:tr h="0">
                <a:tc>
                  <a:txBody>
                    <a:bodyPr/>
                    <a:lstStyle/>
                    <a:p>
                      <a:pPr marL="36195" marR="36195">
                        <a:spcBef>
                          <a:spcPts val="300"/>
                        </a:spcBef>
                        <a:spcAft>
                          <a:spcPts val="300"/>
                        </a:spcAft>
                      </a:pPr>
                      <a:r>
                        <a:rPr lang="cs-CZ" sz="1800" dirty="false">
                          <a:effectLst/>
                        </a:rPr>
                        <a:t>Název jednotky </a:t>
                      </a:r>
                      <a:endParaRPr lang="cs-CZ" sz="1800" b="true" dirty="false">
                        <a:solidFill>
                          <a:srgbClr val="084A8B"/>
                        </a:solidFill>
                        <a:effectLst/>
                        <a:latin typeface="Arial" panose="020B0604020202020204" pitchFamily="34" charset="0"/>
                        <a:ea typeface="Arial" panose="020B0604020202020204" pitchFamily="34" charset="0"/>
                        <a:cs typeface="Times New Roman" panose="02020603050405020304" pitchFamily="18" charset="0"/>
                      </a:endParaRPr>
                    </a:p>
                  </a:txBody>
                  <a:tcPr marL="18109" marR="18109" marT="0" marB="0"/>
                </a:tc>
                <a:tc>
                  <a:txBody>
                    <a:bodyPr/>
                    <a:lstStyle/>
                    <a:p>
                      <a:pPr marL="36195" marR="36195">
                        <a:spcBef>
                          <a:spcPts val="300"/>
                        </a:spcBef>
                        <a:spcAft>
                          <a:spcPts val="300"/>
                        </a:spcAft>
                      </a:pPr>
                      <a:r>
                        <a:rPr lang="cs-CZ" sz="1800">
                          <a:effectLst/>
                        </a:rPr>
                        <a:t>Doklady předkládané jako příloha zprávy o realizaci projektu</a:t>
                      </a:r>
                      <a:endParaRPr lang="cs-CZ" sz="1800" b="true">
                        <a:solidFill>
                          <a:srgbClr val="084A8B"/>
                        </a:solidFill>
                        <a:effectLst/>
                        <a:latin typeface="Arial" panose="020B0604020202020204" pitchFamily="34" charset="0"/>
                        <a:ea typeface="Arial" panose="020B0604020202020204" pitchFamily="34" charset="0"/>
                        <a:cs typeface="Times New Roman" panose="02020603050405020304" pitchFamily="18" charset="0"/>
                      </a:endParaRPr>
                    </a:p>
                  </a:txBody>
                  <a:tcPr marL="18109" marR="18109" marT="0" marB="0"/>
                </a:tc>
                <a:tc>
                  <a:txBody>
                    <a:bodyPr/>
                    <a:lstStyle/>
                    <a:p>
                      <a:pPr marL="36195" marR="36195">
                        <a:spcBef>
                          <a:spcPts val="300"/>
                        </a:spcBef>
                        <a:spcAft>
                          <a:spcPts val="300"/>
                        </a:spcAft>
                      </a:pPr>
                      <a:r>
                        <a:rPr lang="cs-CZ" sz="1800">
                          <a:effectLst/>
                        </a:rPr>
                        <a:t>Ověření při kontrole projektu na místě </a:t>
                      </a:r>
                      <a:endParaRPr lang="cs-CZ" sz="1800" b="true">
                        <a:solidFill>
                          <a:srgbClr val="084A8B"/>
                        </a:solidFill>
                        <a:effectLst/>
                        <a:latin typeface="Arial" panose="020B0604020202020204" pitchFamily="34" charset="0"/>
                        <a:ea typeface="Arial" panose="020B0604020202020204" pitchFamily="34" charset="0"/>
                        <a:cs typeface="Times New Roman" panose="02020603050405020304" pitchFamily="18" charset="0"/>
                      </a:endParaRPr>
                    </a:p>
                  </a:txBody>
                  <a:tcPr marL="18109" marR="18109" marT="0" marB="0"/>
                </a:tc>
                <a:extLst>
                  <a:ext uri="{0D108BD9-81ED-4DB2-BD59-A6C34878D82A}">
                    <a16:rowId xmlns:a16="http://schemas.microsoft.com/office/drawing/2014/main" val="800398613"/>
                  </a:ext>
                </a:extLst>
              </a:tr>
              <a:tr h="627906">
                <a:tc>
                  <a:txBody>
                    <a:bodyPr/>
                    <a:lstStyle/>
                    <a:p>
                      <a:pPr algn="l">
                        <a:spcBef>
                          <a:spcPts val="300"/>
                        </a:spcBef>
                        <a:spcAft>
                          <a:spcPts val="300"/>
                        </a:spcAft>
                      </a:pPr>
                      <a:r>
                        <a:rPr lang="cs-CZ" sz="1800">
                          <a:effectLst/>
                        </a:rPr>
                        <a:t>Příplatek za zahraniční stáž</a:t>
                      </a:r>
                      <a:endParaRPr lang="cs-CZ" sz="1800">
                        <a:effectLst/>
                        <a:latin typeface="Arial" panose="020B0604020202020204" pitchFamily="34" charset="0"/>
                        <a:ea typeface="Arial" panose="020B0604020202020204" pitchFamily="34" charset="0"/>
                        <a:cs typeface="Times New Roman" panose="02020603050405020304" pitchFamily="18" charset="0"/>
                      </a:endParaRPr>
                    </a:p>
                  </a:txBody>
                  <a:tcPr marL="18109" marR="18109" marT="0" marB="0"/>
                </a:tc>
                <a:tc>
                  <a:txBody>
                    <a:bodyPr/>
                    <a:lstStyle/>
                    <a:p>
                      <a:pPr marL="51435" marR="36195" algn="l">
                        <a:spcBef>
                          <a:spcPts val="300"/>
                        </a:spcBef>
                        <a:spcAft>
                          <a:spcPts val="300"/>
                        </a:spcAft>
                      </a:pPr>
                      <a:r>
                        <a:rPr lang="cs-CZ" sz="1800" dirty="false">
                          <a:effectLst/>
                        </a:rPr>
                        <a:t>(nad rámec dokladů potřebných k doložení jednotky „Mobilita mládeže“)</a:t>
                      </a:r>
                    </a:p>
                    <a:p>
                      <a:pPr marL="342900" marR="36195" lvl="0" indent="-342900" algn="l">
                        <a:spcBef>
                          <a:spcPts val="300"/>
                        </a:spcBef>
                        <a:spcAft>
                          <a:spcPts val="300"/>
                        </a:spcAft>
                        <a:buClr>
                          <a:srgbClr val="084A8B"/>
                        </a:buClr>
                        <a:buFont typeface="Symbol" panose="05050102010706020507" pitchFamily="18" charset="2"/>
                        <a:buChar char=""/>
                      </a:pPr>
                      <a:r>
                        <a:rPr lang="cs-CZ" sz="1800" dirty="false">
                          <a:effectLst/>
                        </a:rPr>
                        <a:t>sken dokladu potvrzujícího, ve které zemi EU se konala zahraniční stáž</a:t>
                      </a:r>
                      <a:endParaRPr lang="cs-CZ" sz="1800" dirty="false">
                        <a:effectLst/>
                        <a:latin typeface="Arial" panose="020B0604020202020204" pitchFamily="34" charset="0"/>
                        <a:ea typeface="Arial" panose="020B0604020202020204" pitchFamily="34" charset="0"/>
                        <a:cs typeface="Times New Roman" panose="02020603050405020304" pitchFamily="18" charset="0"/>
                      </a:endParaRPr>
                    </a:p>
                  </a:txBody>
                  <a:tcPr marL="18109" marR="18109" marT="0" marB="0"/>
                </a:tc>
                <a:tc>
                  <a:txBody>
                    <a:bodyPr/>
                    <a:lstStyle/>
                    <a:p>
                      <a:pPr marL="51435" marR="36195" algn="l">
                        <a:spcBef>
                          <a:spcPts val="300"/>
                        </a:spcBef>
                        <a:spcAft>
                          <a:spcPts val="300"/>
                        </a:spcAft>
                      </a:pPr>
                      <a:r>
                        <a:rPr lang="cs-CZ" sz="1800" dirty="false">
                          <a:effectLst/>
                        </a:rPr>
                        <a:t>(nad rámec dokladů potřebných k doložení jednotky „Mobilita mládeže“)</a:t>
                      </a:r>
                    </a:p>
                    <a:p>
                      <a:pPr marL="342900" marR="36195" lvl="0" indent="-342900" algn="l">
                        <a:spcBef>
                          <a:spcPts val="300"/>
                        </a:spcBef>
                        <a:spcAft>
                          <a:spcPts val="300"/>
                        </a:spcAft>
                        <a:buClr>
                          <a:srgbClr val="084A8B"/>
                        </a:buClr>
                        <a:buFont typeface="Symbol" panose="05050102010706020507" pitchFamily="18" charset="2"/>
                        <a:buChar char=""/>
                      </a:pPr>
                      <a:r>
                        <a:rPr lang="cs-CZ" sz="1800" dirty="false">
                          <a:effectLst/>
                        </a:rPr>
                        <a:t>originál dokladu potvrzujícího, ve které zemi EU se konala zahraniční stáž</a:t>
                      </a:r>
                      <a:endParaRPr lang="cs-CZ" sz="1800" dirty="false">
                        <a:effectLst/>
                        <a:latin typeface="Arial" panose="020B0604020202020204" pitchFamily="34" charset="0"/>
                        <a:ea typeface="Arial" panose="020B0604020202020204" pitchFamily="34" charset="0"/>
                        <a:cs typeface="Times New Roman" panose="02020603050405020304" pitchFamily="18" charset="0"/>
                      </a:endParaRPr>
                    </a:p>
                  </a:txBody>
                  <a:tcPr marL="18109" marR="18109" marT="0" marB="0"/>
                </a:tc>
                <a:extLst>
                  <a:ext uri="{0D108BD9-81ED-4DB2-BD59-A6C34878D82A}">
                    <a16:rowId xmlns:a16="http://schemas.microsoft.com/office/drawing/2014/main" val="4293312259"/>
                  </a:ext>
                </a:extLst>
              </a:tr>
            </a:tbl>
          </a:graphicData>
        </a:graphic>
      </p:graphicFrame>
    </p:spTree>
    <p:extLst>
      <p:ext uri="{BB962C8B-B14F-4D97-AF65-F5344CB8AC3E}">
        <p14:creationId xmlns:p14="http://schemas.microsoft.com/office/powerpoint/2010/main" val="41541855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BF07EF7-B662-0930-76BB-96B6ECC68A70}"/>
              </a:ext>
            </a:extLst>
          </p:cNvPr>
          <p:cNvSpPr>
            <a:spLocks noGrp="true"/>
          </p:cNvSpPr>
          <p:nvPr>
            <p:ph type="title"/>
          </p:nvPr>
        </p:nvSpPr>
        <p:spPr>
          <a:xfrm>
            <a:off x="360000" y="0"/>
            <a:ext cx="8424000" cy="1080000"/>
          </a:xfrm>
        </p:spPr>
        <p:txBody>
          <a:bodyPr/>
          <a:lstStyle/>
          <a:p>
            <a:r>
              <a:rPr lang="cs-CZ" dirty="false"/>
              <a:t>Dokladování jednotek - Kapesné</a:t>
            </a:r>
            <a:endParaRPr lang="en-US" dirty="false"/>
          </a:p>
        </p:txBody>
      </p:sp>
      <p:sp>
        <p:nvSpPr>
          <p:cNvPr id="6" name="Zástupný symbol pro číslo snímku 5">
            <a:extLst>
              <a:ext uri="{FF2B5EF4-FFF2-40B4-BE49-F238E27FC236}">
                <a16:creationId xmlns:a16="http://schemas.microsoft.com/office/drawing/2014/main" id="{D91D7394-0CF6-B802-FB0F-80278FE8D27D}"/>
              </a:ext>
            </a:extLst>
          </p:cNvPr>
          <p:cNvSpPr>
            <a:spLocks noGrp="true"/>
          </p:cNvSpPr>
          <p:nvPr>
            <p:ph type="sldNum" sz="quarter" idx="15"/>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87</a:t>
            </a:fld>
            <a:endParaRPr lang="cs-CZ"/>
          </a:p>
        </p:txBody>
      </p:sp>
      <p:graphicFrame>
        <p:nvGraphicFramePr>
          <p:cNvPr id="7" name="Zástupný obsah 6">
            <a:extLst>
              <a:ext uri="{FF2B5EF4-FFF2-40B4-BE49-F238E27FC236}">
                <a16:creationId xmlns:a16="http://schemas.microsoft.com/office/drawing/2014/main" id="{AF984D08-22A0-D456-537E-83D96B270E35}"/>
              </a:ext>
            </a:extLst>
          </p:cNvPr>
          <p:cNvGraphicFramePr>
            <a:graphicFrameLocks noGrp="true"/>
          </p:cNvGraphicFramePr>
          <p:nvPr>
            <p:ph idx="10"/>
          </p:nvPr>
        </p:nvGraphicFramePr>
        <p:xfrm>
          <a:off x="540000" y="1988840"/>
          <a:ext cx="8064002" cy="3810000"/>
        </p:xfrm>
        <a:graphic>
          <a:graphicData uri="http://schemas.openxmlformats.org/drawingml/2006/table">
            <a:tbl>
              <a:tblPr firstRow="true" firstCol="true" bandRow="true">
                <a:tableStyleId>{5C22544A-7EE6-4342-B048-85BDC9FD1C3A}</a:tableStyleId>
              </a:tblPr>
              <a:tblGrid>
                <a:gridCol w="1552339">
                  <a:extLst>
                    <a:ext uri="{9D8B030D-6E8A-4147-A177-3AD203B41FA5}">
                      <a16:colId xmlns:a16="http://schemas.microsoft.com/office/drawing/2014/main" val="335367688"/>
                    </a:ext>
                  </a:extLst>
                </a:gridCol>
                <a:gridCol w="3266199">
                  <a:extLst>
                    <a:ext uri="{9D8B030D-6E8A-4147-A177-3AD203B41FA5}">
                      <a16:colId xmlns:a16="http://schemas.microsoft.com/office/drawing/2014/main" val="1215077364"/>
                    </a:ext>
                  </a:extLst>
                </a:gridCol>
                <a:gridCol w="3245464">
                  <a:extLst>
                    <a:ext uri="{9D8B030D-6E8A-4147-A177-3AD203B41FA5}">
                      <a16:colId xmlns:a16="http://schemas.microsoft.com/office/drawing/2014/main" val="53251162"/>
                    </a:ext>
                  </a:extLst>
                </a:gridCol>
              </a:tblGrid>
              <a:tr h="164558">
                <a:tc>
                  <a:txBody>
                    <a:bodyPr/>
                    <a:lstStyle/>
                    <a:p>
                      <a:pPr marL="36195" marR="36195">
                        <a:spcBef>
                          <a:spcPts val="300"/>
                        </a:spcBef>
                        <a:spcAft>
                          <a:spcPts val="300"/>
                        </a:spcAft>
                      </a:pPr>
                      <a:r>
                        <a:rPr lang="cs-CZ" sz="1600">
                          <a:effectLst/>
                        </a:rPr>
                        <a:t>Název jednotky </a:t>
                      </a:r>
                      <a:endParaRPr lang="cs-CZ" sz="1600" b="true">
                        <a:solidFill>
                          <a:srgbClr val="084A8B"/>
                        </a:solidFill>
                        <a:effectLst/>
                        <a:latin typeface="Arial" panose="020B0604020202020204" pitchFamily="34" charset="0"/>
                        <a:ea typeface="Arial" panose="020B0604020202020204" pitchFamily="34" charset="0"/>
                        <a:cs typeface="Times New Roman" panose="02020603050405020304" pitchFamily="18" charset="0"/>
                      </a:endParaRPr>
                    </a:p>
                  </a:txBody>
                  <a:tcPr marL="15728" marR="15728" marT="0" marB="0"/>
                </a:tc>
                <a:tc>
                  <a:txBody>
                    <a:bodyPr/>
                    <a:lstStyle/>
                    <a:p>
                      <a:pPr marL="36195" marR="36195">
                        <a:spcBef>
                          <a:spcPts val="300"/>
                        </a:spcBef>
                        <a:spcAft>
                          <a:spcPts val="300"/>
                        </a:spcAft>
                      </a:pPr>
                      <a:r>
                        <a:rPr lang="cs-CZ" sz="1600">
                          <a:effectLst/>
                        </a:rPr>
                        <a:t>Doklady předkládané jako příloha zprávy o realizaci projektu</a:t>
                      </a:r>
                      <a:endParaRPr lang="cs-CZ" sz="1600" b="true">
                        <a:solidFill>
                          <a:srgbClr val="084A8B"/>
                        </a:solidFill>
                        <a:effectLst/>
                        <a:latin typeface="Arial" panose="020B0604020202020204" pitchFamily="34" charset="0"/>
                        <a:ea typeface="Arial" panose="020B0604020202020204" pitchFamily="34" charset="0"/>
                        <a:cs typeface="Times New Roman" panose="02020603050405020304" pitchFamily="18" charset="0"/>
                      </a:endParaRPr>
                    </a:p>
                  </a:txBody>
                  <a:tcPr marL="15728" marR="15728" marT="0" marB="0"/>
                </a:tc>
                <a:tc>
                  <a:txBody>
                    <a:bodyPr/>
                    <a:lstStyle/>
                    <a:p>
                      <a:pPr marL="36195" marR="36195">
                        <a:spcBef>
                          <a:spcPts val="300"/>
                        </a:spcBef>
                        <a:spcAft>
                          <a:spcPts val="300"/>
                        </a:spcAft>
                      </a:pPr>
                      <a:r>
                        <a:rPr lang="cs-CZ" sz="1600">
                          <a:effectLst/>
                        </a:rPr>
                        <a:t>Ověření při kontrole projektu na místě </a:t>
                      </a:r>
                      <a:endParaRPr lang="cs-CZ" sz="1600" b="true">
                        <a:solidFill>
                          <a:srgbClr val="084A8B"/>
                        </a:solidFill>
                        <a:effectLst/>
                        <a:latin typeface="Arial" panose="020B0604020202020204" pitchFamily="34" charset="0"/>
                        <a:ea typeface="Arial" panose="020B0604020202020204" pitchFamily="34" charset="0"/>
                        <a:cs typeface="Times New Roman" panose="02020603050405020304" pitchFamily="18" charset="0"/>
                      </a:endParaRPr>
                    </a:p>
                  </a:txBody>
                  <a:tcPr marL="15728" marR="15728" marT="0" marB="0"/>
                </a:tc>
                <a:extLst>
                  <a:ext uri="{0D108BD9-81ED-4DB2-BD59-A6C34878D82A}">
                    <a16:rowId xmlns:a16="http://schemas.microsoft.com/office/drawing/2014/main" val="435678558"/>
                  </a:ext>
                </a:extLst>
              </a:tr>
              <a:tr h="1226217">
                <a:tc>
                  <a:txBody>
                    <a:bodyPr/>
                    <a:lstStyle/>
                    <a:p>
                      <a:pPr algn="l">
                        <a:spcBef>
                          <a:spcPts val="300"/>
                        </a:spcBef>
                        <a:spcAft>
                          <a:spcPts val="300"/>
                        </a:spcAft>
                      </a:pPr>
                      <a:r>
                        <a:rPr lang="cs-CZ" sz="1600" dirty="false">
                          <a:effectLst/>
                        </a:rPr>
                        <a:t>Kapesné</a:t>
                      </a:r>
                      <a:endParaRPr lang="cs-CZ" sz="1600" dirty="false">
                        <a:effectLst/>
                        <a:latin typeface="Arial" panose="020B0604020202020204" pitchFamily="34" charset="0"/>
                        <a:ea typeface="Arial" panose="020B0604020202020204" pitchFamily="34" charset="0"/>
                        <a:cs typeface="Times New Roman" panose="02020603050405020304" pitchFamily="18" charset="0"/>
                      </a:endParaRPr>
                    </a:p>
                  </a:txBody>
                  <a:tcPr marL="15728" marR="15728" marT="0" marB="0"/>
                </a:tc>
                <a:tc>
                  <a:txBody>
                    <a:bodyPr/>
                    <a:lstStyle/>
                    <a:p>
                      <a:pPr marL="51435" marR="36195" algn="l">
                        <a:spcBef>
                          <a:spcPts val="300"/>
                        </a:spcBef>
                        <a:spcAft>
                          <a:spcPts val="300"/>
                        </a:spcAft>
                      </a:pPr>
                      <a:r>
                        <a:rPr lang="cs-CZ" sz="1600" dirty="false">
                          <a:effectLst/>
                        </a:rPr>
                        <a:t>(nad rámec dokladů potřebných k doložení jednotky „Mobilita mládeže“)</a:t>
                      </a:r>
                    </a:p>
                    <a:p>
                      <a:pPr marL="342900" marR="36195" lvl="0" indent="-342900" algn="l">
                        <a:spcBef>
                          <a:spcPts val="300"/>
                        </a:spcBef>
                        <a:spcAft>
                          <a:spcPts val="300"/>
                        </a:spcAft>
                        <a:buClr>
                          <a:srgbClr val="084A8B"/>
                        </a:buClr>
                        <a:buFont typeface="Symbol" panose="05050102010706020507" pitchFamily="18" charset="2"/>
                        <a:buChar char=""/>
                      </a:pPr>
                      <a:r>
                        <a:rPr lang="cs-CZ" sz="1600" dirty="false">
                          <a:effectLst/>
                        </a:rPr>
                        <a:t>sken dokladu potvrzujícího, ve které zemi EU se konala zahraniční stáž</a:t>
                      </a:r>
                    </a:p>
                    <a:p>
                      <a:pPr marL="342900" marR="36195" lvl="0" indent="-342900" algn="l">
                        <a:spcBef>
                          <a:spcPts val="300"/>
                        </a:spcBef>
                        <a:spcAft>
                          <a:spcPts val="300"/>
                        </a:spcAft>
                        <a:buClr>
                          <a:srgbClr val="084A8B"/>
                        </a:buClr>
                        <a:buFont typeface="Symbol" panose="05050102010706020507" pitchFamily="18" charset="2"/>
                        <a:buChar char=""/>
                      </a:pPr>
                      <a:r>
                        <a:rPr lang="cs-CZ" sz="1600" dirty="false">
                          <a:effectLst/>
                        </a:rPr>
                        <a:t>sken dokladu potvrzujícího, že příjemce vyplatil účastníkovi projektu částku odpovídající součinu výše jednotky kapesné a vykazovaného počtu jednotek za daného účastníka</a:t>
                      </a:r>
                      <a:endParaRPr lang="cs-CZ" sz="1600" dirty="false">
                        <a:effectLst/>
                        <a:latin typeface="Arial" panose="020B0604020202020204" pitchFamily="34" charset="0"/>
                        <a:ea typeface="Arial" panose="020B0604020202020204" pitchFamily="34" charset="0"/>
                        <a:cs typeface="Times New Roman" panose="02020603050405020304" pitchFamily="18" charset="0"/>
                      </a:endParaRPr>
                    </a:p>
                  </a:txBody>
                  <a:tcPr marL="15728" marR="15728" marT="0" marB="0"/>
                </a:tc>
                <a:tc>
                  <a:txBody>
                    <a:bodyPr/>
                    <a:lstStyle/>
                    <a:p>
                      <a:pPr marL="51435" marR="36195" algn="l">
                        <a:spcBef>
                          <a:spcPts val="300"/>
                        </a:spcBef>
                        <a:spcAft>
                          <a:spcPts val="300"/>
                        </a:spcAft>
                      </a:pPr>
                      <a:r>
                        <a:rPr lang="cs-CZ" sz="1600" dirty="false">
                          <a:effectLst/>
                        </a:rPr>
                        <a:t>(nad rámec dokladů potřebných k doložení jednotky „Mobilita mládeže“)</a:t>
                      </a:r>
                    </a:p>
                    <a:p>
                      <a:pPr marL="342900" marR="36195" lvl="0" indent="-342900" algn="l">
                        <a:spcBef>
                          <a:spcPts val="300"/>
                        </a:spcBef>
                        <a:spcAft>
                          <a:spcPts val="300"/>
                        </a:spcAft>
                        <a:buClr>
                          <a:srgbClr val="084A8B"/>
                        </a:buClr>
                        <a:buFont typeface="Symbol" panose="05050102010706020507" pitchFamily="18" charset="2"/>
                        <a:buChar char=""/>
                      </a:pPr>
                      <a:r>
                        <a:rPr lang="cs-CZ" sz="1600" dirty="false">
                          <a:effectLst/>
                        </a:rPr>
                        <a:t>originál dokladu potvrzujícího, ve které zemi EU se konala zahraniční stáž</a:t>
                      </a:r>
                    </a:p>
                    <a:p>
                      <a:pPr marL="342900" marR="36195" lvl="0" indent="-342900" algn="l">
                        <a:spcBef>
                          <a:spcPts val="300"/>
                        </a:spcBef>
                        <a:spcAft>
                          <a:spcPts val="300"/>
                        </a:spcAft>
                        <a:buClr>
                          <a:srgbClr val="084A8B"/>
                        </a:buClr>
                        <a:buFont typeface="Symbol" panose="05050102010706020507" pitchFamily="18" charset="2"/>
                        <a:buChar char=""/>
                      </a:pPr>
                      <a:r>
                        <a:rPr lang="cs-CZ" sz="1600" dirty="false">
                          <a:effectLst/>
                        </a:rPr>
                        <a:t>originál dokladu potvrzujícího, že příjemce vyplatil účastníkovi projektu částku odpovídající součinu výše jednotky kapesné a vykazovaného počtu jednotek za daného účastníka</a:t>
                      </a:r>
                      <a:endParaRPr lang="cs-CZ" sz="1600" dirty="false">
                        <a:effectLst/>
                        <a:latin typeface="Arial" panose="020B0604020202020204" pitchFamily="34" charset="0"/>
                        <a:ea typeface="Arial" panose="020B0604020202020204" pitchFamily="34" charset="0"/>
                        <a:cs typeface="Times New Roman" panose="02020603050405020304" pitchFamily="18" charset="0"/>
                      </a:endParaRPr>
                    </a:p>
                  </a:txBody>
                  <a:tcPr marL="15728" marR="15728" marT="0" marB="0"/>
                </a:tc>
                <a:extLst>
                  <a:ext uri="{0D108BD9-81ED-4DB2-BD59-A6C34878D82A}">
                    <a16:rowId xmlns:a16="http://schemas.microsoft.com/office/drawing/2014/main" val="1846320487"/>
                  </a:ext>
                </a:extLst>
              </a:tr>
            </a:tbl>
          </a:graphicData>
        </a:graphic>
      </p:graphicFrame>
    </p:spTree>
    <p:extLst>
      <p:ext uri="{BB962C8B-B14F-4D97-AF65-F5344CB8AC3E}">
        <p14:creationId xmlns:p14="http://schemas.microsoft.com/office/powerpoint/2010/main" val="36938393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3EB9CE-2586-1A8E-BE89-34B5448A2F49}"/>
              </a:ext>
            </a:extLst>
          </p:cNvPr>
          <p:cNvSpPr>
            <a:spLocks noGrp="true"/>
          </p:cNvSpPr>
          <p:nvPr>
            <p:ph type="title"/>
          </p:nvPr>
        </p:nvSpPr>
        <p:spPr/>
        <p:txBody>
          <a:bodyPr/>
          <a:lstStyle/>
          <a:p>
            <a:r>
              <a:rPr lang="cs-CZ" dirty="false"/>
              <a:t>Obrazovka žádost o platbu I</a:t>
            </a:r>
          </a:p>
        </p:txBody>
      </p:sp>
      <p:sp>
        <p:nvSpPr>
          <p:cNvPr id="3" name="Zástupný obsah 2">
            <a:extLst>
              <a:ext uri="{FF2B5EF4-FFF2-40B4-BE49-F238E27FC236}">
                <a16:creationId xmlns:a16="http://schemas.microsoft.com/office/drawing/2014/main" id="{89779135-F504-2697-635D-02BEBB73B8BD}"/>
              </a:ext>
            </a:extLst>
          </p:cNvPr>
          <p:cNvSpPr>
            <a:spLocks noGrp="true"/>
          </p:cNvSpPr>
          <p:nvPr>
            <p:ph idx="1"/>
          </p:nvPr>
        </p:nvSpPr>
        <p:spPr>
          <a:xfrm>
            <a:off x="576000" y="1556792"/>
            <a:ext cx="8064000" cy="4320000"/>
          </a:xfrm>
        </p:spPr>
        <p:txBody>
          <a:bodyPr/>
          <a:lstStyle/>
          <a:p>
            <a:r>
              <a:rPr lang="cs-CZ" dirty="false">
                <a:effectLst/>
                <a:latin typeface="Arial" panose="020B0604020202020204" pitchFamily="34" charset="0"/>
                <a:ea typeface="Arial" panose="020B0604020202020204" pitchFamily="34" charset="0"/>
                <a:cs typeface="Times New Roman" panose="02020603050405020304" pitchFamily="18" charset="0"/>
              </a:rPr>
              <a:t>Žádost o platbu je </a:t>
            </a:r>
            <a:r>
              <a:rPr lang="cs-CZ" b="true" dirty="false">
                <a:effectLst/>
                <a:latin typeface="Arial" panose="020B0604020202020204" pitchFamily="34" charset="0"/>
                <a:ea typeface="Arial" panose="020B0604020202020204" pitchFamily="34" charset="0"/>
                <a:cs typeface="Times New Roman" panose="02020603050405020304" pitchFamily="18" charset="0"/>
              </a:rPr>
              <a:t>samostatná obrazovka </a:t>
            </a:r>
            <a:r>
              <a:rPr lang="cs-CZ" dirty="false">
                <a:effectLst/>
                <a:latin typeface="Arial" panose="020B0604020202020204" pitchFamily="34" charset="0"/>
                <a:ea typeface="Arial" panose="020B0604020202020204" pitchFamily="34" charset="0"/>
                <a:cs typeface="Times New Roman" panose="02020603050405020304" pitchFamily="18" charset="0"/>
              </a:rPr>
              <a:t>v rámci zprávy o realizaci. Žádost o platbu se u projektů s jednotkovými náklady samostatně nefinalizuje ani nepodepisuje. Příjemce vytvoří žádost o platbu stiskem tlačítka VYTVOŘIT NOVOU ŽÁDOST O PLATBU.</a:t>
            </a:r>
          </a:p>
          <a:p>
            <a:r>
              <a:rPr lang="cs-CZ" dirty="false">
                <a:effectLst/>
                <a:latin typeface="Arial" panose="020B0604020202020204" pitchFamily="34" charset="0"/>
                <a:ea typeface="Arial" panose="020B0604020202020204" pitchFamily="34" charset="0"/>
                <a:cs typeface="Times New Roman" panose="02020603050405020304" pitchFamily="18" charset="0"/>
              </a:rPr>
              <a:t>Část </a:t>
            </a:r>
            <a:r>
              <a:rPr lang="cs-CZ" b="true" dirty="false">
                <a:effectLst/>
                <a:latin typeface="Arial" panose="020B0604020202020204" pitchFamily="34" charset="0"/>
                <a:ea typeface="Arial" panose="020B0604020202020204" pitchFamily="34" charset="0"/>
                <a:cs typeface="Times New Roman" panose="02020603050405020304" pitchFamily="18" charset="0"/>
              </a:rPr>
              <a:t>Způsobilé výdaje</a:t>
            </a:r>
            <a:r>
              <a:rPr lang="cs-CZ" dirty="false">
                <a:effectLst/>
                <a:latin typeface="Arial" panose="020B0604020202020204" pitchFamily="34" charset="0"/>
                <a:ea typeface="Arial" panose="020B0604020202020204" pitchFamily="34" charset="0"/>
                <a:cs typeface="Times New Roman" panose="02020603050405020304" pitchFamily="18" charset="0"/>
              </a:rPr>
              <a:t>:</a:t>
            </a:r>
          </a:p>
          <a:p>
            <a:pPr lvl="1"/>
            <a:r>
              <a:rPr lang="cs-CZ" dirty="false">
                <a:effectLst/>
                <a:latin typeface="Arial" panose="020B0604020202020204" pitchFamily="34" charset="0"/>
                <a:ea typeface="Arial" panose="020B0604020202020204" pitchFamily="34" charset="0"/>
                <a:cs typeface="Times New Roman" panose="02020603050405020304" pitchFamily="18" charset="0"/>
              </a:rPr>
              <a:t>Aby došlo k automatickému dotažení částek na základě dat zadaných příjemcem na obrazovce AKTIVITY a v poli ČISTÉ JINÉ PENĚŽNÍ PŘÍJMY, příjemce stiskne tlačítko NAPLNIT DATA JEDNOTEK AKTIVIT ZP (a to i v případě, kdy na aktuální zprávě o realizaci nejsou vykazovány žádné přírůstky v jednotkách aktivit).</a:t>
            </a:r>
            <a:endParaRPr lang="cs-CZ" dirty="false"/>
          </a:p>
        </p:txBody>
      </p:sp>
      <p:sp>
        <p:nvSpPr>
          <p:cNvPr id="4" name="Zástupný symbol pro číslo snímku 3">
            <a:extLst>
              <a:ext uri="{FF2B5EF4-FFF2-40B4-BE49-F238E27FC236}">
                <a16:creationId xmlns:a16="http://schemas.microsoft.com/office/drawing/2014/main" id="{85F8B057-A6E4-99EE-3D33-FF9094DBFEFD}"/>
              </a:ext>
            </a:extLst>
          </p:cNvPr>
          <p:cNvSpPr>
            <a:spLocks noGrp="true"/>
          </p:cNvSpPr>
          <p:nvPr>
            <p:ph type="sldNum" sz="quarter" idx="12"/>
          </p:nvPr>
        </p:nvSpPr>
        <p:spPr/>
        <p:txBody>
          <a:bodyPr/>
          <a:lstStyle/>
          <a:p>
            <a:fld id="{479BF083-4774-43B1-9AB0-5CC1AC5DD8EE}" type="slidenum">
              <a:rPr lang="cs-CZ" smtClean="false"/>
              <a:pPr/>
              <a:t>88</a:t>
            </a:fld>
            <a:endParaRPr lang="cs-CZ" dirty="false"/>
          </a:p>
        </p:txBody>
      </p:sp>
    </p:spTree>
    <p:extLst>
      <p:ext uri="{BB962C8B-B14F-4D97-AF65-F5344CB8AC3E}">
        <p14:creationId xmlns:p14="http://schemas.microsoft.com/office/powerpoint/2010/main" val="13815586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3EB9CE-2586-1A8E-BE89-34B5448A2F49}"/>
              </a:ext>
            </a:extLst>
          </p:cNvPr>
          <p:cNvSpPr>
            <a:spLocks noGrp="true"/>
          </p:cNvSpPr>
          <p:nvPr>
            <p:ph type="title"/>
          </p:nvPr>
        </p:nvSpPr>
        <p:spPr/>
        <p:txBody>
          <a:bodyPr/>
          <a:lstStyle/>
          <a:p>
            <a:r>
              <a:rPr lang="cs-CZ" dirty="false"/>
              <a:t>Obrazovka žádost o platbu II</a:t>
            </a:r>
          </a:p>
        </p:txBody>
      </p:sp>
      <p:sp>
        <p:nvSpPr>
          <p:cNvPr id="3" name="Zástupný obsah 2">
            <a:extLst>
              <a:ext uri="{FF2B5EF4-FFF2-40B4-BE49-F238E27FC236}">
                <a16:creationId xmlns:a16="http://schemas.microsoft.com/office/drawing/2014/main" id="{89779135-F504-2697-635D-02BEBB73B8BD}"/>
              </a:ext>
            </a:extLst>
          </p:cNvPr>
          <p:cNvSpPr>
            <a:spLocks noGrp="true"/>
          </p:cNvSpPr>
          <p:nvPr>
            <p:ph idx="1"/>
          </p:nvPr>
        </p:nvSpPr>
        <p:spPr>
          <a:xfrm>
            <a:off x="576000" y="1556792"/>
            <a:ext cx="8064000" cy="4320000"/>
          </a:xfrm>
        </p:spPr>
        <p:txBody>
          <a:bodyPr/>
          <a:lstStyle/>
          <a:p>
            <a:r>
              <a:rPr lang="cs-CZ" dirty="false">
                <a:effectLst/>
                <a:latin typeface="Arial" panose="020B0604020202020204" pitchFamily="34" charset="0"/>
                <a:ea typeface="Arial" panose="020B0604020202020204" pitchFamily="34" charset="0"/>
                <a:cs typeface="Times New Roman" panose="02020603050405020304" pitchFamily="18" charset="0"/>
              </a:rPr>
              <a:t>Část </a:t>
            </a:r>
            <a:r>
              <a:rPr lang="cs-CZ" b="true" dirty="false">
                <a:effectLst/>
                <a:latin typeface="Arial" panose="020B0604020202020204" pitchFamily="34" charset="0"/>
                <a:ea typeface="Arial" panose="020B0604020202020204" pitchFamily="34" charset="0"/>
                <a:cs typeface="Times New Roman" panose="02020603050405020304" pitchFamily="18" charset="0"/>
              </a:rPr>
              <a:t>Částka na krytí výdajů - neinvestiční</a:t>
            </a:r>
            <a:r>
              <a:rPr lang="cs-CZ" dirty="false">
                <a:effectLst/>
                <a:latin typeface="Arial" panose="020B0604020202020204" pitchFamily="34" charset="0"/>
                <a:ea typeface="Arial" panose="020B0604020202020204" pitchFamily="34" charset="0"/>
                <a:cs typeface="Times New Roman" panose="02020603050405020304" pitchFamily="18" charset="0"/>
              </a:rPr>
              <a:t>:</a:t>
            </a:r>
          </a:p>
          <a:p>
            <a:pPr lvl="1"/>
            <a:r>
              <a:rPr lang="cs-CZ" dirty="false">
                <a:effectLst/>
                <a:latin typeface="Arial" panose="020B0604020202020204" pitchFamily="34" charset="0"/>
                <a:ea typeface="Arial" panose="020B0604020202020204" pitchFamily="34" charset="0"/>
                <a:cs typeface="Times New Roman" panose="02020603050405020304" pitchFamily="18" charset="0"/>
              </a:rPr>
              <a:t>Součet částek na krytí budoucích výdajů ve většině případů odpovídá částce prokazovaných výdajů </a:t>
            </a:r>
            <a:r>
              <a:rPr lang="cs-CZ" dirty="false">
                <a:latin typeface="Arial" panose="020B0604020202020204" pitchFamily="34" charset="0"/>
                <a:ea typeface="Arial" panose="020B0604020202020204" pitchFamily="34" charset="0"/>
                <a:cs typeface="Times New Roman" panose="02020603050405020304" pitchFamily="18" charset="0"/>
              </a:rPr>
              <a:t>/</a:t>
            </a:r>
            <a:r>
              <a:rPr lang="cs-CZ" dirty="false">
                <a:effectLst/>
                <a:latin typeface="Arial" panose="020B0604020202020204" pitchFamily="34" charset="0"/>
                <a:ea typeface="Arial" panose="020B0604020202020204" pitchFamily="34" charset="0"/>
                <a:cs typeface="Times New Roman" panose="02020603050405020304" pitchFamily="18" charset="0"/>
              </a:rPr>
              <a:t>jednotek v dané žádosti o platbu (toto navazuje na princip, že příjemce na další záloze získává tolik prostředků, kolik způsobilých výdajů/jednotek prokáže, po zohlednění čistých příjmů). Vždy je však nutné zohlednit právní akt o poskytnutí podpory a kde jsou maxima pro tyto částky prostředků dotace/podpory.</a:t>
            </a:r>
          </a:p>
          <a:p>
            <a:pPr lvl="1"/>
            <a:r>
              <a:rPr lang="cs-CZ" dirty="false">
                <a:latin typeface="Arial" panose="020B0604020202020204" pitchFamily="34" charset="0"/>
                <a:ea typeface="Arial" panose="020B0604020202020204" pitchFamily="34" charset="0"/>
                <a:cs typeface="Times New Roman" panose="02020603050405020304" pitchFamily="18" charset="0"/>
              </a:rPr>
              <a:t>Částka na krytí výdajů se zadává </a:t>
            </a:r>
            <a:r>
              <a:rPr lang="cs-CZ" dirty="false">
                <a:solidFill>
                  <a:srgbClr val="FF0000"/>
                </a:solidFill>
                <a:latin typeface="Arial" panose="020B0604020202020204" pitchFamily="34" charset="0"/>
                <a:ea typeface="Arial" panose="020B0604020202020204" pitchFamily="34" charset="0"/>
                <a:cs typeface="Times New Roman" panose="02020603050405020304" pitchFamily="18" charset="0"/>
              </a:rPr>
              <a:t>ručně</a:t>
            </a:r>
            <a:r>
              <a:rPr lang="cs-CZ" dirty="false">
                <a:latin typeface="Arial" panose="020B0604020202020204" pitchFamily="34" charset="0"/>
                <a:ea typeface="Arial" panose="020B0604020202020204" pitchFamily="34" charset="0"/>
                <a:cs typeface="Times New Roman" panose="02020603050405020304" pitchFamily="18" charset="0"/>
              </a:rPr>
              <a:t>!</a:t>
            </a:r>
            <a:endParaRPr lang="cs-CZ" dirty="false">
              <a:effectLst/>
              <a:latin typeface="Arial" panose="020B0604020202020204" pitchFamily="34" charset="0"/>
              <a:ea typeface="Arial" panose="020B0604020202020204" pitchFamily="34" charset="0"/>
              <a:cs typeface="Times New Roman" panose="02020603050405020304" pitchFamily="18" charset="0"/>
            </a:endParaRPr>
          </a:p>
          <a:p>
            <a:pPr lvl="1"/>
            <a:r>
              <a:rPr lang="cs-CZ" dirty="false">
                <a:latin typeface="Arial" panose="020B0604020202020204" pitchFamily="34" charset="0"/>
                <a:ea typeface="Arial" panose="020B0604020202020204" pitchFamily="34" charset="0"/>
                <a:cs typeface="Times New Roman" panose="02020603050405020304" pitchFamily="18" charset="0"/>
              </a:rPr>
              <a:t>Pro výpočet jednotek, které je možné za uplynulé období nárokovat, slouží pomůcka </a:t>
            </a:r>
            <a:r>
              <a:rPr lang="cs-CZ" b="true" dirty="false">
                <a:latin typeface="Arial" panose="020B0604020202020204" pitchFamily="34" charset="0"/>
                <a:ea typeface="Arial" panose="020B0604020202020204" pitchFamily="34" charset="0"/>
                <a:cs typeface="Times New Roman" panose="02020603050405020304" pitchFamily="18" charset="0"/>
              </a:rPr>
              <a:t>Kalkulačka pro </a:t>
            </a:r>
            <a:r>
              <a:rPr lang="cs-CZ" b="true" dirty="false" err="true">
                <a:latin typeface="Arial" panose="020B0604020202020204" pitchFamily="34" charset="0"/>
                <a:ea typeface="Arial" panose="020B0604020202020204" pitchFamily="34" charset="0"/>
                <a:cs typeface="Times New Roman" panose="02020603050405020304" pitchFamily="18" charset="0"/>
              </a:rPr>
              <a:t>ZoR</a:t>
            </a:r>
            <a:r>
              <a:rPr lang="cs-CZ" b="true" dirty="false">
                <a:latin typeface="Arial" panose="020B0604020202020204" pitchFamily="34" charset="0"/>
                <a:ea typeface="Arial" panose="020B0604020202020204" pitchFamily="34" charset="0"/>
                <a:cs typeface="Times New Roman" panose="02020603050405020304" pitchFamily="18" charset="0"/>
              </a:rPr>
              <a:t>, </a:t>
            </a:r>
            <a:r>
              <a:rPr lang="cs-CZ" dirty="false">
                <a:latin typeface="Arial" panose="020B0604020202020204" pitchFamily="34" charset="0"/>
                <a:ea typeface="Arial" panose="020B0604020202020204" pitchFamily="34" charset="0"/>
                <a:cs typeface="Times New Roman" panose="02020603050405020304" pitchFamily="18" charset="0"/>
              </a:rPr>
              <a:t>která má závazný formát a je ke stažení v klubu ALMA a na webových stránkách výzvy.</a:t>
            </a:r>
            <a:endParaRPr lang="cs-CZ" b="true" dirty="false">
              <a:effectLst/>
              <a:latin typeface="Arial" panose="020B0604020202020204" pitchFamily="34" charset="0"/>
              <a:ea typeface="Arial" panose="020B0604020202020204" pitchFamily="34" charset="0"/>
              <a:cs typeface="Times New Roman" panose="02020603050405020304" pitchFamily="18" charset="0"/>
            </a:endParaRPr>
          </a:p>
          <a:p>
            <a:pPr marL="414000" lvl="1" indent="0">
              <a:buNone/>
            </a:pPr>
            <a:endParaRPr lang="cs-CZ" dirty="false">
              <a:latin typeface="Arial" panose="020B0604020202020204" pitchFamily="34" charset="0"/>
              <a:cs typeface="Times New Roman" panose="02020603050405020304" pitchFamily="18" charset="0"/>
            </a:endParaRPr>
          </a:p>
        </p:txBody>
      </p:sp>
      <p:sp>
        <p:nvSpPr>
          <p:cNvPr id="4" name="Zástupný symbol pro číslo snímku 3">
            <a:extLst>
              <a:ext uri="{FF2B5EF4-FFF2-40B4-BE49-F238E27FC236}">
                <a16:creationId xmlns:a16="http://schemas.microsoft.com/office/drawing/2014/main" id="{85F8B057-A6E4-99EE-3D33-FF9094DBFEFD}"/>
              </a:ext>
            </a:extLst>
          </p:cNvPr>
          <p:cNvSpPr>
            <a:spLocks noGrp="true"/>
          </p:cNvSpPr>
          <p:nvPr>
            <p:ph type="sldNum" sz="quarter" idx="12"/>
          </p:nvPr>
        </p:nvSpPr>
        <p:spPr/>
        <p:txBody>
          <a:bodyPr/>
          <a:lstStyle/>
          <a:p>
            <a:fld id="{479BF083-4774-43B1-9AB0-5CC1AC5DD8EE}" type="slidenum">
              <a:rPr lang="cs-CZ" smtClean="false"/>
              <a:pPr/>
              <a:t>89</a:t>
            </a:fld>
            <a:endParaRPr lang="cs-CZ" dirty="false"/>
          </a:p>
        </p:txBody>
      </p:sp>
    </p:spTree>
    <p:extLst>
      <p:ext uri="{BB962C8B-B14F-4D97-AF65-F5344CB8AC3E}">
        <p14:creationId xmlns:p14="http://schemas.microsoft.com/office/powerpoint/2010/main" val="360261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Plán aktivit projektu I</a:t>
            </a:r>
          </a:p>
        </p:txBody>
      </p:sp>
      <p:sp>
        <p:nvSpPr>
          <p:cNvPr id="3" name="Zástupný symbol pro obsah 2"/>
          <p:cNvSpPr>
            <a:spLocks noGrp="true"/>
          </p:cNvSpPr>
          <p:nvPr>
            <p:ph idx="1"/>
          </p:nvPr>
        </p:nvSpPr>
        <p:spPr>
          <a:xfrm>
            <a:off x="540000" y="1484784"/>
            <a:ext cx="8064000" cy="4175984"/>
          </a:xfrm>
        </p:spPr>
        <p:txBody>
          <a:bodyPr/>
          <a:lstStyle/>
          <a:p>
            <a:r>
              <a:rPr lang="cs-CZ" dirty="false"/>
              <a:t>ŘO má možnost vyžádat si od příjemce informace o plánovaných aktivitách:</a:t>
            </a:r>
          </a:p>
          <a:p>
            <a:pPr lvl="1"/>
            <a:r>
              <a:rPr lang="pl-PL" sz="1800" dirty="false"/>
              <a:t>Pouze po určité časové období, nebo po celou dobu realizace projektu</a:t>
            </a:r>
            <a:r>
              <a:rPr lang="cs-CZ" sz="1800" dirty="false"/>
              <a:t>;</a:t>
            </a:r>
          </a:p>
          <a:p>
            <a:pPr lvl="1"/>
            <a:r>
              <a:rPr lang="cs-CZ" sz="1800" dirty="false"/>
              <a:t>V požadavku ŘO stanoven interval – od jednoho kalendářního měsíce až 6 za sebou navazujících kalendářních měsíců;</a:t>
            </a:r>
          </a:p>
          <a:p>
            <a:pPr lvl="1"/>
            <a:r>
              <a:rPr lang="cs-CZ" sz="1800" dirty="false"/>
              <a:t>Výzva k předkládání informací o plánovaných aktivitách projektu příjemci zasílána prostřednictvím MS2021+</a:t>
            </a:r>
          </a:p>
          <a:p>
            <a:pPr lvl="1"/>
            <a:r>
              <a:rPr lang="cs-CZ" sz="1800" dirty="false"/>
              <a:t>Zadat a předložit plánovanou aktivitu ŘO může osoba s rolí hlavní zástupce příjemce nebo zástupce příjemce zaregistrovaná u daného projektu v IS ESF;</a:t>
            </a:r>
          </a:p>
          <a:p>
            <a:pPr lvl="1"/>
            <a:r>
              <a:rPr lang="cs-CZ" sz="1800" dirty="false"/>
              <a:t>Za nepředložení plánu aktivit projektu do stanoveného termínu bude uložena finanční oprava ve výši, jaká je v právním aktu stanovena pro případ nepředložení </a:t>
            </a:r>
            <a:r>
              <a:rPr lang="cs-CZ" sz="1800" dirty="false" err="true"/>
              <a:t>ZoR</a:t>
            </a:r>
            <a:r>
              <a:rPr lang="cs-CZ" sz="1800" dirty="false"/>
              <a: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a:t>
            </a:fld>
            <a:endParaRPr lang="cs-CZ" dirty="false"/>
          </a:p>
        </p:txBody>
      </p:sp>
    </p:spTree>
    <p:extLst>
      <p:ext uri="{BB962C8B-B14F-4D97-AF65-F5344CB8AC3E}">
        <p14:creationId xmlns:p14="http://schemas.microsoft.com/office/powerpoint/2010/main" val="12967150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A1DE26B-4ED7-940D-914C-92FB6A20E195}"/>
              </a:ext>
            </a:extLst>
          </p:cNvPr>
          <p:cNvSpPr>
            <a:spLocks noGrp="true"/>
          </p:cNvSpPr>
          <p:nvPr>
            <p:ph type="title"/>
          </p:nvPr>
        </p:nvSpPr>
        <p:spPr>
          <a:xfrm>
            <a:off x="360000" y="0"/>
            <a:ext cx="8424000" cy="1080000"/>
          </a:xfrm>
        </p:spPr>
        <p:txBody>
          <a:bodyPr/>
          <a:lstStyle/>
          <a:p>
            <a:r>
              <a:rPr lang="cs-CZ" dirty="false"/>
              <a:t>Pomůcka - Kalkulačka pro </a:t>
            </a:r>
            <a:r>
              <a:rPr lang="cs-CZ" dirty="false" err="true"/>
              <a:t>ZoR</a:t>
            </a:r>
            <a:r>
              <a:rPr lang="cs-CZ" dirty="false"/>
              <a:t> I</a:t>
            </a:r>
            <a:endParaRPr lang="en-US" dirty="false"/>
          </a:p>
        </p:txBody>
      </p:sp>
      <p:sp>
        <p:nvSpPr>
          <p:cNvPr id="6" name="Zástupný symbol pro číslo snímku 5">
            <a:extLst>
              <a:ext uri="{FF2B5EF4-FFF2-40B4-BE49-F238E27FC236}">
                <a16:creationId xmlns:a16="http://schemas.microsoft.com/office/drawing/2014/main" id="{B05FEC11-04B4-3705-48C4-385DF2B106B1}"/>
              </a:ext>
            </a:extLst>
          </p:cNvPr>
          <p:cNvSpPr>
            <a:spLocks noGrp="true"/>
          </p:cNvSpPr>
          <p:nvPr>
            <p:ph type="sldNum" sz="quarter" idx="12"/>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90</a:t>
            </a:fld>
            <a:endParaRPr lang="cs-CZ"/>
          </a:p>
        </p:txBody>
      </p:sp>
      <p:graphicFrame>
        <p:nvGraphicFramePr>
          <p:cNvPr id="7" name="Tabulka 6">
            <a:extLst>
              <a:ext uri="{FF2B5EF4-FFF2-40B4-BE49-F238E27FC236}">
                <a16:creationId xmlns:a16="http://schemas.microsoft.com/office/drawing/2014/main" id="{E34A232E-8DE9-3B96-873A-18CF63E8800B}"/>
              </a:ext>
            </a:extLst>
          </p:cNvPr>
          <p:cNvGraphicFramePr>
            <a:graphicFrameLocks noGrp="true"/>
          </p:cNvGraphicFramePr>
          <p:nvPr>
            <p:extLst>
              <p:ext uri="{D42A27DB-BD31-4B8C-83A1-F6EECF244321}">
                <p14:modId xmlns:p14="http://schemas.microsoft.com/office/powerpoint/2010/main" val="437790686"/>
              </p:ext>
            </p:extLst>
          </p:nvPr>
        </p:nvGraphicFramePr>
        <p:xfrm>
          <a:off x="965650" y="3811002"/>
          <a:ext cx="7212705" cy="2498318"/>
        </p:xfrm>
        <a:graphic>
          <a:graphicData uri="http://schemas.openxmlformats.org/drawingml/2006/table">
            <a:tbl>
              <a:tblPr/>
              <a:tblGrid>
                <a:gridCol w="778641">
                  <a:extLst>
                    <a:ext uri="{9D8B030D-6E8A-4147-A177-3AD203B41FA5}">
                      <a16:colId xmlns:a16="http://schemas.microsoft.com/office/drawing/2014/main" val="862580425"/>
                    </a:ext>
                  </a:extLst>
                </a:gridCol>
                <a:gridCol w="811596">
                  <a:extLst>
                    <a:ext uri="{9D8B030D-6E8A-4147-A177-3AD203B41FA5}">
                      <a16:colId xmlns:a16="http://schemas.microsoft.com/office/drawing/2014/main" val="3371232384"/>
                    </a:ext>
                  </a:extLst>
                </a:gridCol>
                <a:gridCol w="622637">
                  <a:extLst>
                    <a:ext uri="{9D8B030D-6E8A-4147-A177-3AD203B41FA5}">
                      <a16:colId xmlns:a16="http://schemas.microsoft.com/office/drawing/2014/main" val="2855484634"/>
                    </a:ext>
                  </a:extLst>
                </a:gridCol>
                <a:gridCol w="601495">
                  <a:extLst>
                    <a:ext uri="{9D8B030D-6E8A-4147-A177-3AD203B41FA5}">
                      <a16:colId xmlns:a16="http://schemas.microsoft.com/office/drawing/2014/main" val="2032961621"/>
                    </a:ext>
                  </a:extLst>
                </a:gridCol>
                <a:gridCol w="586695">
                  <a:extLst>
                    <a:ext uri="{9D8B030D-6E8A-4147-A177-3AD203B41FA5}">
                      <a16:colId xmlns:a16="http://schemas.microsoft.com/office/drawing/2014/main" val="922921291"/>
                    </a:ext>
                  </a:extLst>
                </a:gridCol>
                <a:gridCol w="609098">
                  <a:extLst>
                    <a:ext uri="{9D8B030D-6E8A-4147-A177-3AD203B41FA5}">
                      <a16:colId xmlns:a16="http://schemas.microsoft.com/office/drawing/2014/main" val="385128090"/>
                    </a:ext>
                  </a:extLst>
                </a:gridCol>
                <a:gridCol w="401880">
                  <a:extLst>
                    <a:ext uri="{9D8B030D-6E8A-4147-A177-3AD203B41FA5}">
                      <a16:colId xmlns:a16="http://schemas.microsoft.com/office/drawing/2014/main" val="757761259"/>
                    </a:ext>
                  </a:extLst>
                </a:gridCol>
                <a:gridCol w="601495">
                  <a:extLst>
                    <a:ext uri="{9D8B030D-6E8A-4147-A177-3AD203B41FA5}">
                      <a16:colId xmlns:a16="http://schemas.microsoft.com/office/drawing/2014/main" val="2686160953"/>
                    </a:ext>
                  </a:extLst>
                </a:gridCol>
                <a:gridCol w="586695">
                  <a:extLst>
                    <a:ext uri="{9D8B030D-6E8A-4147-A177-3AD203B41FA5}">
                      <a16:colId xmlns:a16="http://schemas.microsoft.com/office/drawing/2014/main" val="1542777919"/>
                    </a:ext>
                  </a:extLst>
                </a:gridCol>
                <a:gridCol w="609098">
                  <a:extLst>
                    <a:ext uri="{9D8B030D-6E8A-4147-A177-3AD203B41FA5}">
                      <a16:colId xmlns:a16="http://schemas.microsoft.com/office/drawing/2014/main" val="556983182"/>
                    </a:ext>
                  </a:extLst>
                </a:gridCol>
                <a:gridCol w="401880">
                  <a:extLst>
                    <a:ext uri="{9D8B030D-6E8A-4147-A177-3AD203B41FA5}">
                      <a16:colId xmlns:a16="http://schemas.microsoft.com/office/drawing/2014/main" val="720145958"/>
                    </a:ext>
                  </a:extLst>
                </a:gridCol>
                <a:gridCol w="601495">
                  <a:extLst>
                    <a:ext uri="{9D8B030D-6E8A-4147-A177-3AD203B41FA5}">
                      <a16:colId xmlns:a16="http://schemas.microsoft.com/office/drawing/2014/main" val="3518343246"/>
                    </a:ext>
                  </a:extLst>
                </a:gridCol>
              </a:tblGrid>
              <a:tr h="246095">
                <a:tc>
                  <a:txBody>
                    <a:bodyPr/>
                    <a:lstStyle/>
                    <a:p>
                      <a:pPr algn="l" fontAlgn="b">
                        <a:spcBef>
                          <a:spcPts val="0"/>
                        </a:spcBef>
                        <a:spcAft>
                          <a:spcPts val="0"/>
                        </a:spcAft>
                      </a:pPr>
                      <a:r>
                        <a:rPr lang="cs-CZ" sz="900" b="tru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spcBef>
                          <a:spcPts val="0"/>
                        </a:spcBef>
                        <a:spcAft>
                          <a:spcPts val="0"/>
                        </a:spcAft>
                      </a:pPr>
                      <a:r>
                        <a:rPr lang="cs-CZ" sz="900" b="true" i="false" u="none" strike="noStrike" dirty="false">
                          <a:solidFill>
                            <a:srgbClr val="000000"/>
                          </a:solidFill>
                          <a:effectLst/>
                          <a:latin typeface="Calibri" panose="020F0502020204030204" pitchFamily="34" charset="0"/>
                        </a:rPr>
                        <a:t>Vyskočil Marek</a:t>
                      </a:r>
                      <a:endParaRPr lang="cs-CZ" sz="1500" b="false" i="false" u="none" strike="noStrike" dirty="false">
                        <a:effectLst/>
                        <a:latin typeface="Arial" panose="020B0604020202020204" pitchFamily="34" charset="0"/>
                      </a:endParaRPr>
                    </a:p>
                  </a:txBody>
                  <a:tcPr marL="76112" marR="76112" marT="38056" marB="3805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hMerge="true">
                  <a:txBody>
                    <a:bodyPr/>
                    <a:lstStyle/>
                    <a:p>
                      <a:endParaRPr lang="cs-CZ"/>
                    </a:p>
                  </a:txBody>
                  <a:tcPr/>
                </a:tc>
                <a:tc hMerge="true">
                  <a:txBody>
                    <a:bodyPr/>
                    <a:lstStyle/>
                    <a:p>
                      <a:endParaRPr lang="cs-CZ"/>
                    </a:p>
                  </a:txBody>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spcBef>
                          <a:spcPts val="0"/>
                        </a:spcBef>
                        <a:spcAft>
                          <a:spcPts val="0"/>
                        </a:spcAft>
                      </a:pPr>
                      <a:r>
                        <a:rPr lang="cs-CZ" sz="900" b="true" i="false" u="none" strike="noStrike">
                          <a:solidFill>
                            <a:srgbClr val="000000"/>
                          </a:solidFill>
                          <a:effectLst/>
                          <a:latin typeface="Calibri" panose="020F0502020204030204" pitchFamily="34" charset="0"/>
                        </a:rPr>
                        <a:t>Novák Jan</a:t>
                      </a:r>
                      <a:endParaRPr lang="cs-CZ" sz="1500" b="false" i="false" u="none" strike="noStrike">
                        <a:effectLst/>
                        <a:latin typeface="Arial" panose="020B0604020202020204" pitchFamily="34" charset="0"/>
                      </a:endParaRPr>
                    </a:p>
                  </a:txBody>
                  <a:tcPr marL="76112" marR="76112" marT="38056" marB="3805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hMerge="true">
                  <a:txBody>
                    <a:bodyPr/>
                    <a:lstStyle/>
                    <a:p>
                      <a:endParaRPr lang="cs-CZ"/>
                    </a:p>
                  </a:txBody>
                  <a:tcPr/>
                </a:tc>
                <a:tc hMerge="true">
                  <a:txBody>
                    <a:bodyPr/>
                    <a:lstStyle/>
                    <a:p>
                      <a:endParaRPr lang="cs-CZ"/>
                    </a:p>
                  </a:txBody>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spcBef>
                          <a:spcPts val="0"/>
                        </a:spcBef>
                        <a:spcAft>
                          <a:spcPts val="0"/>
                        </a:spcAft>
                      </a:pPr>
                      <a:r>
                        <a:rPr lang="cs-CZ" sz="900" b="true" i="false" u="none" strike="noStrike">
                          <a:solidFill>
                            <a:srgbClr val="000000"/>
                          </a:solidFill>
                          <a:effectLst/>
                          <a:latin typeface="Calibri" panose="020F0502020204030204" pitchFamily="34" charset="0"/>
                        </a:rPr>
                        <a:t>dgdfg </a:t>
                      </a:r>
                      <a:endParaRPr lang="cs-CZ" sz="1500" b="false" i="false" u="none" strike="noStrike">
                        <a:effectLst/>
                        <a:latin typeface="Arial" panose="020B0604020202020204" pitchFamily="34" charset="0"/>
                      </a:endParaRPr>
                    </a:p>
                  </a:txBody>
                  <a:tcPr marL="76112" marR="76112" marT="38056" marB="3805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hMerge="true">
                  <a:txBody>
                    <a:bodyPr/>
                    <a:lstStyle/>
                    <a:p>
                      <a:endParaRPr lang="cs-CZ"/>
                    </a:p>
                  </a:txBody>
                  <a:tcPr/>
                </a:tc>
                <a:tc hMerge="true">
                  <a:txBody>
                    <a:bodyPr/>
                    <a:lstStyle/>
                    <a:p>
                      <a:endParaRPr lang="cs-CZ"/>
                    </a:p>
                  </a:txBody>
                  <a:tcPr/>
                </a:tc>
                <a:extLst>
                  <a:ext uri="{0D108BD9-81ED-4DB2-BD59-A6C34878D82A}">
                    <a16:rowId xmlns:a16="http://schemas.microsoft.com/office/drawing/2014/main" val="3973619419"/>
                  </a:ext>
                </a:extLst>
              </a:tr>
              <a:tr h="177912">
                <a:tc>
                  <a:txBody>
                    <a:bodyPr/>
                    <a:lstStyle/>
                    <a:p>
                      <a:pPr algn="l" fontAlgn="b">
                        <a:spcBef>
                          <a:spcPts val="0"/>
                        </a:spcBef>
                        <a:spcAft>
                          <a:spcPts val="0"/>
                        </a:spcAft>
                      </a:pPr>
                      <a:r>
                        <a:rPr lang="cs-CZ" sz="900" b="true" i="false" u="none" strike="noStrike">
                          <a:solidFill>
                            <a:srgbClr val="000000"/>
                          </a:solidFill>
                          <a:effectLst/>
                          <a:latin typeface="Calibri" panose="020F0502020204030204" pitchFamily="34" charset="0"/>
                        </a:rPr>
                        <a:t>Datum</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l" fontAlgn="b">
                        <a:spcBef>
                          <a:spcPts val="0"/>
                        </a:spcBef>
                        <a:spcAft>
                          <a:spcPts val="0"/>
                        </a:spcAft>
                      </a:pPr>
                      <a:r>
                        <a:rPr lang="cs-CZ" sz="900" b="true" i="false" u="none" strike="noStrike">
                          <a:solidFill>
                            <a:srgbClr val="000000"/>
                          </a:solidFill>
                          <a:effectLst/>
                          <a:latin typeface="Calibri" panose="020F0502020204030204" pitchFamily="34" charset="0"/>
                        </a:rPr>
                        <a:t>Aktivita</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l" fontAlgn="b">
                        <a:spcBef>
                          <a:spcPts val="0"/>
                        </a:spcBef>
                        <a:spcAft>
                          <a:spcPts val="0"/>
                        </a:spcAft>
                      </a:pPr>
                      <a:r>
                        <a:rPr lang="cs-CZ" sz="900" b="true" i="false" u="none" strike="noStrike" dirty="false">
                          <a:solidFill>
                            <a:srgbClr val="000000"/>
                          </a:solidFill>
                          <a:effectLst/>
                          <a:latin typeface="Calibri" panose="020F0502020204030204" pitchFamily="34" charset="0"/>
                        </a:rPr>
                        <a:t>Akce</a:t>
                      </a:r>
                      <a:endParaRPr lang="cs-CZ" sz="1500" b="false" i="false" u="none" strike="noStrike" dirty="fals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l" fontAlgn="b">
                        <a:spcBef>
                          <a:spcPts val="0"/>
                        </a:spcBef>
                        <a:spcAft>
                          <a:spcPts val="0"/>
                        </a:spcAft>
                      </a:pPr>
                      <a:r>
                        <a:rPr lang="cs-CZ" sz="900" b="true" i="false" u="none" strike="noStrike">
                          <a:solidFill>
                            <a:srgbClr val="000000"/>
                          </a:solidFill>
                          <a:effectLst/>
                          <a:latin typeface="Calibri" panose="020F0502020204030204" pitchFamily="34" charset="0"/>
                        </a:rPr>
                        <a:t>Poznámka</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900" b="true" i="false" u="none" strike="noStrike">
                          <a:solidFill>
                            <a:srgbClr val="000000"/>
                          </a:solidFill>
                          <a:effectLst/>
                          <a:latin typeface="Calibri" panose="020F0502020204030204" pitchFamily="34" charset="0"/>
                        </a:rPr>
                        <a:t>Aktivita</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l" fontAlgn="b">
                        <a:spcBef>
                          <a:spcPts val="0"/>
                        </a:spcBef>
                        <a:spcAft>
                          <a:spcPts val="0"/>
                        </a:spcAft>
                      </a:pPr>
                      <a:r>
                        <a:rPr lang="cs-CZ" sz="900" b="true" i="false" u="none" strike="noStrike">
                          <a:solidFill>
                            <a:srgbClr val="000000"/>
                          </a:solidFill>
                          <a:effectLst/>
                          <a:latin typeface="Calibri" panose="020F0502020204030204" pitchFamily="34" charset="0"/>
                        </a:rPr>
                        <a:t>Akce</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l" fontAlgn="b">
                        <a:spcBef>
                          <a:spcPts val="0"/>
                        </a:spcBef>
                        <a:spcAft>
                          <a:spcPts val="0"/>
                        </a:spcAft>
                      </a:pPr>
                      <a:r>
                        <a:rPr lang="cs-CZ" sz="900" b="true" i="false" u="none" strike="noStrike">
                          <a:solidFill>
                            <a:srgbClr val="000000"/>
                          </a:solidFill>
                          <a:effectLst/>
                          <a:latin typeface="Calibri" panose="020F0502020204030204" pitchFamily="34" charset="0"/>
                        </a:rPr>
                        <a:t>Poznámka</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900" b="true" i="false" u="none" strike="noStrike">
                          <a:solidFill>
                            <a:srgbClr val="000000"/>
                          </a:solidFill>
                          <a:effectLst/>
                          <a:latin typeface="Calibri" panose="020F0502020204030204" pitchFamily="34" charset="0"/>
                        </a:rPr>
                        <a:t>Aktivita</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l" fontAlgn="b">
                        <a:spcBef>
                          <a:spcPts val="0"/>
                        </a:spcBef>
                        <a:spcAft>
                          <a:spcPts val="0"/>
                        </a:spcAft>
                      </a:pPr>
                      <a:r>
                        <a:rPr lang="cs-CZ" sz="900" b="true" i="false" u="none" strike="noStrike">
                          <a:solidFill>
                            <a:srgbClr val="000000"/>
                          </a:solidFill>
                          <a:effectLst/>
                          <a:latin typeface="Calibri" panose="020F0502020204030204" pitchFamily="34" charset="0"/>
                        </a:rPr>
                        <a:t>Akce</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l" fontAlgn="b">
                        <a:spcBef>
                          <a:spcPts val="0"/>
                        </a:spcBef>
                        <a:spcAft>
                          <a:spcPts val="0"/>
                        </a:spcAft>
                      </a:pPr>
                      <a:r>
                        <a:rPr lang="cs-CZ" sz="900" b="true" i="false" u="none" strike="noStrike">
                          <a:solidFill>
                            <a:srgbClr val="000000"/>
                          </a:solidFill>
                          <a:effectLst/>
                          <a:latin typeface="Calibri" panose="020F0502020204030204" pitchFamily="34" charset="0"/>
                        </a:rPr>
                        <a:t>Poznámka</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175960305"/>
                  </a:ext>
                </a:extLst>
              </a:tr>
              <a:tr h="596527">
                <a:tc>
                  <a:txBody>
                    <a:bodyPr/>
                    <a:lstStyle/>
                    <a:p>
                      <a:pPr algn="r" fontAlgn="b">
                        <a:spcBef>
                          <a:spcPts val="0"/>
                        </a:spcBef>
                        <a:spcAft>
                          <a:spcPts val="0"/>
                        </a:spcAft>
                      </a:pPr>
                      <a:r>
                        <a:rPr lang="cs-CZ" sz="900" b="false" i="false" u="none" strike="noStrike">
                          <a:solidFill>
                            <a:srgbClr val="000000"/>
                          </a:solidFill>
                          <a:effectLst/>
                          <a:latin typeface="Calibri" panose="020F0502020204030204" pitchFamily="34" charset="0"/>
                        </a:rPr>
                        <a:t>01.01.2023</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Přípravná_fáze</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pl-PL" sz="900" b="false" i="false" u="none" strike="noStrike" dirty="false">
                          <a:solidFill>
                            <a:srgbClr val="000000"/>
                          </a:solidFill>
                          <a:effectLst/>
                          <a:latin typeface="Calibri" panose="020F0502020204030204" pitchFamily="34" charset="0"/>
                        </a:rPr>
                        <a:t>kombinace akcí (uvést do poznámky)</a:t>
                      </a:r>
                      <a:endParaRPr lang="pl-PL" sz="1500" b="false" i="false" u="none" strike="noStrike" dirty="fals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dirty="false">
                          <a:solidFill>
                            <a:srgbClr val="000000"/>
                          </a:solidFill>
                          <a:effectLst/>
                          <a:latin typeface="Calibri" panose="020F0502020204030204" pitchFamily="34" charset="0"/>
                        </a:rPr>
                        <a:t> </a:t>
                      </a:r>
                      <a:endParaRPr lang="cs-CZ" sz="1500" b="false" i="false" u="none" strike="noStrike" dirty="fals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10078058"/>
                  </a:ext>
                </a:extLst>
              </a:tr>
              <a:tr h="177912">
                <a:tc>
                  <a:txBody>
                    <a:bodyPr/>
                    <a:lstStyle/>
                    <a:p>
                      <a:pPr algn="r" fontAlgn="b">
                        <a:spcBef>
                          <a:spcPts val="0"/>
                        </a:spcBef>
                        <a:spcAft>
                          <a:spcPts val="0"/>
                        </a:spcAft>
                      </a:pPr>
                      <a:r>
                        <a:rPr lang="cs-CZ" sz="900" b="false" i="false" u="none" strike="noStrike">
                          <a:solidFill>
                            <a:srgbClr val="000000"/>
                          </a:solidFill>
                          <a:effectLst/>
                          <a:latin typeface="Calibri" panose="020F0502020204030204" pitchFamily="34" charset="0"/>
                        </a:rPr>
                        <a:t>02.01.2023</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dirty="false">
                          <a:solidFill>
                            <a:srgbClr val="000000"/>
                          </a:solidFill>
                          <a:effectLst/>
                          <a:latin typeface="Calibri" panose="020F0502020204030204" pitchFamily="34" charset="0"/>
                        </a:rPr>
                        <a:t> </a:t>
                      </a:r>
                      <a:endParaRPr lang="cs-CZ" sz="1500" b="false" i="false" u="none" strike="noStrike" dirty="fals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636181121"/>
                  </a:ext>
                </a:extLst>
              </a:tr>
              <a:tr h="177912">
                <a:tc>
                  <a:txBody>
                    <a:bodyPr/>
                    <a:lstStyle/>
                    <a:p>
                      <a:pPr algn="r" fontAlgn="b">
                        <a:spcBef>
                          <a:spcPts val="0"/>
                        </a:spcBef>
                        <a:spcAft>
                          <a:spcPts val="0"/>
                        </a:spcAft>
                      </a:pPr>
                      <a:r>
                        <a:rPr lang="cs-CZ" sz="900" b="false" i="false" u="none" strike="noStrike">
                          <a:solidFill>
                            <a:srgbClr val="000000"/>
                          </a:solidFill>
                          <a:effectLst/>
                          <a:latin typeface="Calibri" panose="020F0502020204030204" pitchFamily="34" charset="0"/>
                        </a:rPr>
                        <a:t>03.01.2023</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dirty="false">
                          <a:solidFill>
                            <a:srgbClr val="000000"/>
                          </a:solidFill>
                          <a:effectLst/>
                          <a:latin typeface="Calibri" panose="020F0502020204030204" pitchFamily="34" charset="0"/>
                        </a:rPr>
                        <a:t> </a:t>
                      </a:r>
                      <a:endParaRPr lang="cs-CZ" sz="1500" b="false" i="false" u="none" strike="noStrike" dirty="fals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dirty="false">
                          <a:solidFill>
                            <a:srgbClr val="000000"/>
                          </a:solidFill>
                          <a:effectLst/>
                          <a:latin typeface="Calibri" panose="020F0502020204030204" pitchFamily="34" charset="0"/>
                        </a:rPr>
                        <a:t> </a:t>
                      </a:r>
                      <a:endParaRPr lang="cs-CZ" sz="1500" b="false" i="false" u="none" strike="noStrike" dirty="fals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43396512"/>
                  </a:ext>
                </a:extLst>
              </a:tr>
              <a:tr h="177912">
                <a:tc>
                  <a:txBody>
                    <a:bodyPr/>
                    <a:lstStyle/>
                    <a:p>
                      <a:pPr algn="r" fontAlgn="b">
                        <a:spcBef>
                          <a:spcPts val="0"/>
                        </a:spcBef>
                        <a:spcAft>
                          <a:spcPts val="0"/>
                        </a:spcAft>
                      </a:pPr>
                      <a:r>
                        <a:rPr lang="cs-CZ" sz="900" b="false" i="false" u="none" strike="noStrike">
                          <a:solidFill>
                            <a:srgbClr val="000000"/>
                          </a:solidFill>
                          <a:effectLst/>
                          <a:latin typeface="Calibri" panose="020F0502020204030204" pitchFamily="34" charset="0"/>
                        </a:rPr>
                        <a:t>04.01.2023</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24757895"/>
                  </a:ext>
                </a:extLst>
              </a:tr>
              <a:tr h="177912">
                <a:tc>
                  <a:txBody>
                    <a:bodyPr/>
                    <a:lstStyle/>
                    <a:p>
                      <a:pPr algn="r" fontAlgn="b">
                        <a:spcBef>
                          <a:spcPts val="0"/>
                        </a:spcBef>
                        <a:spcAft>
                          <a:spcPts val="0"/>
                        </a:spcAft>
                      </a:pPr>
                      <a:r>
                        <a:rPr lang="cs-CZ" sz="900" b="false" i="false" u="none" strike="noStrike">
                          <a:solidFill>
                            <a:srgbClr val="000000"/>
                          </a:solidFill>
                          <a:effectLst/>
                          <a:latin typeface="Calibri" panose="020F0502020204030204" pitchFamily="34" charset="0"/>
                        </a:rPr>
                        <a:t>05.01.2023</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70261105"/>
                  </a:ext>
                </a:extLst>
              </a:tr>
              <a:tr h="177912">
                <a:tc>
                  <a:txBody>
                    <a:bodyPr/>
                    <a:lstStyle/>
                    <a:p>
                      <a:pPr algn="r" fontAlgn="b">
                        <a:spcBef>
                          <a:spcPts val="0"/>
                        </a:spcBef>
                        <a:spcAft>
                          <a:spcPts val="0"/>
                        </a:spcAft>
                      </a:pPr>
                      <a:r>
                        <a:rPr lang="cs-CZ" sz="900" b="false" i="false" u="none" strike="noStrike">
                          <a:solidFill>
                            <a:srgbClr val="000000"/>
                          </a:solidFill>
                          <a:effectLst/>
                          <a:latin typeface="Calibri" panose="020F0502020204030204" pitchFamily="34" charset="0"/>
                        </a:rPr>
                        <a:t>06.01.2023</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74377486"/>
                  </a:ext>
                </a:extLst>
              </a:tr>
              <a:tr h="177912">
                <a:tc>
                  <a:txBody>
                    <a:bodyPr/>
                    <a:lstStyle/>
                    <a:p>
                      <a:pPr algn="r" fontAlgn="b">
                        <a:spcBef>
                          <a:spcPts val="0"/>
                        </a:spcBef>
                        <a:spcAft>
                          <a:spcPts val="0"/>
                        </a:spcAft>
                      </a:pPr>
                      <a:r>
                        <a:rPr lang="cs-CZ" sz="900" b="false" i="false" u="none" strike="noStrike">
                          <a:solidFill>
                            <a:srgbClr val="000000"/>
                          </a:solidFill>
                          <a:effectLst/>
                          <a:latin typeface="Calibri" panose="020F0502020204030204" pitchFamily="34" charset="0"/>
                        </a:rPr>
                        <a:t>07.01.2023</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l" fontAlgn="b">
                        <a:spcBef>
                          <a:spcPts val="0"/>
                        </a:spcBef>
                        <a:spcAft>
                          <a:spcPts val="0"/>
                        </a:spcAft>
                      </a:pPr>
                      <a:r>
                        <a:rPr lang="cs-CZ" sz="900" b="false" i="false" u="none" strike="noStrike" dirty="false">
                          <a:solidFill>
                            <a:srgbClr val="000000"/>
                          </a:solidFill>
                          <a:effectLst/>
                          <a:latin typeface="Calibri" panose="020F0502020204030204" pitchFamily="34" charset="0"/>
                        </a:rPr>
                        <a:t> </a:t>
                      </a:r>
                      <a:endParaRPr lang="cs-CZ" sz="1500" b="false" i="false" u="none" strike="noStrike" dirty="fals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endParaRPr lang="cs-CZ" sz="1500" b="false" i="false" u="none" strike="noStrike" dirty="fals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a:solidFill>
                            <a:srgbClr val="000000"/>
                          </a:solidFill>
                          <a:effectLst/>
                          <a:latin typeface="Calibri" panose="020F0502020204030204" pitchFamily="34" charset="0"/>
                        </a:rPr>
                        <a:t> </a:t>
                      </a:r>
                      <a:endParaRPr lang="cs-CZ" sz="1500" b="false" i="false" u="none" strike="noStrik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900" b="false" i="false" u="none" strike="noStrike" dirty="false">
                          <a:solidFill>
                            <a:srgbClr val="000000"/>
                          </a:solidFill>
                          <a:effectLst/>
                          <a:latin typeface="Calibri" panose="020F0502020204030204" pitchFamily="34" charset="0"/>
                        </a:rPr>
                        <a:t> </a:t>
                      </a:r>
                      <a:endParaRPr lang="cs-CZ" sz="1500" b="false" i="false" u="none" strike="noStrike" dirty="false">
                        <a:effectLst/>
                        <a:latin typeface="Arial" panose="020B0604020202020204" pitchFamily="34" charset="0"/>
                      </a:endParaRPr>
                    </a:p>
                  </a:txBody>
                  <a:tcPr marL="7928" marR="7928" marT="7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83489593"/>
                  </a:ext>
                </a:extLst>
              </a:tr>
            </a:tbl>
          </a:graphicData>
        </a:graphic>
      </p:graphicFrame>
      <p:sp>
        <p:nvSpPr>
          <p:cNvPr id="9" name="TextovéPole 8">
            <a:extLst>
              <a:ext uri="{FF2B5EF4-FFF2-40B4-BE49-F238E27FC236}">
                <a16:creationId xmlns:a16="http://schemas.microsoft.com/office/drawing/2014/main" id="{196A4642-671E-230A-0E71-F76975846391}"/>
              </a:ext>
            </a:extLst>
          </p:cNvPr>
          <p:cNvSpPr txBox="true"/>
          <p:nvPr/>
        </p:nvSpPr>
        <p:spPr>
          <a:xfrm>
            <a:off x="467544" y="1484784"/>
            <a:ext cx="8064896" cy="2728952"/>
          </a:xfrm>
          <a:prstGeom prst="rect">
            <a:avLst/>
          </a:prstGeom>
          <a:noFill/>
        </p:spPr>
        <p:txBody>
          <a:bodyPr wrap="square" rtlCol="false">
            <a:spAutoFit/>
          </a:bodyPr>
          <a:lstStyle/>
          <a:p>
            <a:pPr marL="432000" indent="-432000">
              <a:lnSpc>
                <a:spcPts val="2880"/>
              </a:lnSpc>
              <a:spcBef>
                <a:spcPts val="600"/>
              </a:spcBef>
              <a:spcAft>
                <a:spcPts val="600"/>
              </a:spcAft>
              <a:buClr>
                <a:schemeClr val="accent2"/>
              </a:buClr>
              <a:buSzPct val="100000"/>
              <a:buFont typeface="Wingdings" panose="05000000000000000000" pitchFamily="2" charset="2"/>
              <a:buChar char=""/>
            </a:pPr>
            <a:r>
              <a:rPr lang="cs-CZ" sz="2400" dirty="false"/>
              <a:t>Tabulka se souhrnným přehledem dosažených jednotek</a:t>
            </a:r>
            <a:endParaRPr lang="cs-CZ" sz="2000" dirty="false"/>
          </a:p>
          <a:p>
            <a:pPr marL="742950" lvl="1" indent="-285750">
              <a:buFont typeface="Courier New" panose="02070309020205020404" pitchFamily="49" charset="0"/>
              <a:buChar char="o"/>
            </a:pPr>
            <a:r>
              <a:rPr lang="cs-CZ" sz="2000" dirty="false"/>
              <a:t>Vyplnění údajů o projektu a sledovaném období.</a:t>
            </a:r>
          </a:p>
          <a:p>
            <a:pPr marL="742950" lvl="1" indent="-285750">
              <a:buFont typeface="Courier New" panose="02070309020205020404" pitchFamily="49" charset="0"/>
              <a:buChar char="o"/>
            </a:pPr>
            <a:r>
              <a:rPr lang="cs-CZ" sz="2000" dirty="false"/>
              <a:t>Vyplnění absolvovaných aktivit a akcí za sledované období pro jednotlivé účastníky.</a:t>
            </a:r>
          </a:p>
          <a:p>
            <a:pPr marL="742950" lvl="1" indent="-285750">
              <a:buFont typeface="Courier New" panose="02070309020205020404" pitchFamily="49" charset="0"/>
              <a:buChar char="o"/>
            </a:pPr>
            <a:r>
              <a:rPr lang="cs-CZ" sz="2000" dirty="false"/>
              <a:t>Výběr aktivit a akcí z </a:t>
            </a:r>
            <a:r>
              <a:rPr lang="cs-CZ" sz="2000" dirty="false" err="true"/>
              <a:t>rozevíratelného</a:t>
            </a:r>
            <a:r>
              <a:rPr lang="cs-CZ" sz="2000" dirty="false"/>
              <a:t> menu.</a:t>
            </a:r>
          </a:p>
          <a:p>
            <a:pPr marL="285750" indent="-285750">
              <a:buFont typeface="Courier New" panose="02070309020205020404" pitchFamily="49" charset="0"/>
              <a:buChar char="o"/>
            </a:pPr>
            <a:endParaRPr lang="cs-CZ" sz="2000" dirty="false"/>
          </a:p>
          <a:p>
            <a:endParaRPr lang="cs-CZ" dirty="false"/>
          </a:p>
        </p:txBody>
      </p:sp>
    </p:spTree>
    <p:extLst>
      <p:ext uri="{BB962C8B-B14F-4D97-AF65-F5344CB8AC3E}">
        <p14:creationId xmlns:p14="http://schemas.microsoft.com/office/powerpoint/2010/main" val="9478829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1F39C6F-7671-4038-C9CD-80FF8D446F52}"/>
              </a:ext>
            </a:extLst>
          </p:cNvPr>
          <p:cNvSpPr>
            <a:spLocks noGrp="true"/>
          </p:cNvSpPr>
          <p:nvPr>
            <p:ph type="title"/>
          </p:nvPr>
        </p:nvSpPr>
        <p:spPr>
          <a:xfrm>
            <a:off x="360000" y="0"/>
            <a:ext cx="8424000" cy="1080000"/>
          </a:xfrm>
        </p:spPr>
        <p:txBody>
          <a:bodyPr anchor="ctr">
            <a:normAutofit/>
          </a:bodyPr>
          <a:lstStyle/>
          <a:p>
            <a:r>
              <a:rPr lang="cs-CZ" dirty="false"/>
              <a:t>Pomůcka - Kalkulačka PRO ZOR II</a:t>
            </a:r>
            <a:endParaRPr lang="en-US" dirty="false"/>
          </a:p>
        </p:txBody>
      </p:sp>
      <p:sp>
        <p:nvSpPr>
          <p:cNvPr id="6" name="Zástupný symbol pro číslo snímku 5">
            <a:extLst>
              <a:ext uri="{FF2B5EF4-FFF2-40B4-BE49-F238E27FC236}">
                <a16:creationId xmlns:a16="http://schemas.microsoft.com/office/drawing/2014/main" id="{1C808C5B-BC1E-397A-2DCB-DBA084F6A94D}"/>
              </a:ext>
            </a:extLst>
          </p:cNvPr>
          <p:cNvSpPr>
            <a:spLocks noGrp="true"/>
          </p:cNvSpPr>
          <p:nvPr>
            <p:ph type="sldNum" sz="quarter" idx="12"/>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91</a:t>
            </a:fld>
            <a:endParaRPr lang="cs-CZ"/>
          </a:p>
        </p:txBody>
      </p:sp>
      <p:graphicFrame>
        <p:nvGraphicFramePr>
          <p:cNvPr id="8" name="Tabulka 7">
            <a:extLst>
              <a:ext uri="{FF2B5EF4-FFF2-40B4-BE49-F238E27FC236}">
                <a16:creationId xmlns:a16="http://schemas.microsoft.com/office/drawing/2014/main" id="{58E4CFAF-8EF9-652F-EFFB-599FC7530027}"/>
              </a:ext>
            </a:extLst>
          </p:cNvPr>
          <p:cNvGraphicFramePr>
            <a:graphicFrameLocks noGrp="true"/>
          </p:cNvGraphicFramePr>
          <p:nvPr>
            <p:extLst>
              <p:ext uri="{D42A27DB-BD31-4B8C-83A1-F6EECF244321}">
                <p14:modId xmlns:p14="http://schemas.microsoft.com/office/powerpoint/2010/main" val="3059710416"/>
              </p:ext>
            </p:extLst>
          </p:nvPr>
        </p:nvGraphicFramePr>
        <p:xfrm>
          <a:off x="584471" y="2238154"/>
          <a:ext cx="7975061" cy="4359198"/>
        </p:xfrm>
        <a:graphic>
          <a:graphicData uri="http://schemas.openxmlformats.org/drawingml/2006/table">
            <a:tbl>
              <a:tblPr/>
              <a:tblGrid>
                <a:gridCol w="1963961">
                  <a:extLst>
                    <a:ext uri="{9D8B030D-6E8A-4147-A177-3AD203B41FA5}">
                      <a16:colId xmlns:a16="http://schemas.microsoft.com/office/drawing/2014/main" val="917357255"/>
                    </a:ext>
                  </a:extLst>
                </a:gridCol>
                <a:gridCol w="1334493">
                  <a:extLst>
                    <a:ext uri="{9D8B030D-6E8A-4147-A177-3AD203B41FA5}">
                      <a16:colId xmlns:a16="http://schemas.microsoft.com/office/drawing/2014/main" val="3580759940"/>
                    </a:ext>
                  </a:extLst>
                </a:gridCol>
                <a:gridCol w="956513">
                  <a:extLst>
                    <a:ext uri="{9D8B030D-6E8A-4147-A177-3AD203B41FA5}">
                      <a16:colId xmlns:a16="http://schemas.microsoft.com/office/drawing/2014/main" val="3934282849"/>
                    </a:ext>
                  </a:extLst>
                </a:gridCol>
                <a:gridCol w="756049">
                  <a:extLst>
                    <a:ext uri="{9D8B030D-6E8A-4147-A177-3AD203B41FA5}">
                      <a16:colId xmlns:a16="http://schemas.microsoft.com/office/drawing/2014/main" val="382662306"/>
                    </a:ext>
                  </a:extLst>
                </a:gridCol>
                <a:gridCol w="1001583">
                  <a:extLst>
                    <a:ext uri="{9D8B030D-6E8A-4147-A177-3AD203B41FA5}">
                      <a16:colId xmlns:a16="http://schemas.microsoft.com/office/drawing/2014/main" val="3212220421"/>
                    </a:ext>
                  </a:extLst>
                </a:gridCol>
                <a:gridCol w="1005949">
                  <a:extLst>
                    <a:ext uri="{9D8B030D-6E8A-4147-A177-3AD203B41FA5}">
                      <a16:colId xmlns:a16="http://schemas.microsoft.com/office/drawing/2014/main" val="353302399"/>
                    </a:ext>
                  </a:extLst>
                </a:gridCol>
                <a:gridCol w="956513">
                  <a:extLst>
                    <a:ext uri="{9D8B030D-6E8A-4147-A177-3AD203B41FA5}">
                      <a16:colId xmlns:a16="http://schemas.microsoft.com/office/drawing/2014/main" val="1442640589"/>
                    </a:ext>
                  </a:extLst>
                </a:gridCol>
              </a:tblGrid>
              <a:tr h="160939">
                <a:tc>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Registrační číslo projektu</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4">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2480" marR="52480" marT="26240" marB="262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true">
                  <a:txBody>
                    <a:bodyPr/>
                    <a:lstStyle/>
                    <a:p>
                      <a:endParaRPr lang="cs-CZ"/>
                    </a:p>
                  </a:txBody>
                  <a:tcPr/>
                </a:tc>
                <a:tc hMerge="true">
                  <a:txBody>
                    <a:bodyPr/>
                    <a:lstStyle/>
                    <a:p>
                      <a:endParaRPr lang="cs-CZ"/>
                    </a:p>
                  </a:txBody>
                  <a:tcPr/>
                </a:tc>
                <a:tc hMerge="true">
                  <a:txBody>
                    <a:bodyPr/>
                    <a:lstStyle/>
                    <a:p>
                      <a:endParaRPr lang="cs-CZ"/>
                    </a:p>
                  </a:txBody>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3746790982"/>
                  </a:ext>
                </a:extLst>
              </a:tr>
              <a:tr h="160939">
                <a:tc>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Název projektu</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4">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2480" marR="52480" marT="26240" marB="262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true">
                  <a:txBody>
                    <a:bodyPr/>
                    <a:lstStyle/>
                    <a:p>
                      <a:endParaRPr lang="cs-CZ"/>
                    </a:p>
                  </a:txBody>
                  <a:tcPr/>
                </a:tc>
                <a:tc hMerge="true">
                  <a:txBody>
                    <a:bodyPr/>
                    <a:lstStyle/>
                    <a:p>
                      <a:endParaRPr lang="cs-CZ"/>
                    </a:p>
                  </a:txBody>
                  <a:tcPr/>
                </a:tc>
                <a:tc hMerge="true">
                  <a:txBody>
                    <a:bodyPr/>
                    <a:lstStyle/>
                    <a:p>
                      <a:endParaRPr lang="cs-CZ"/>
                    </a:p>
                  </a:txBody>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3547998211"/>
                  </a:ext>
                </a:extLst>
              </a:tr>
              <a:tr h="160939">
                <a:tc>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Název příjemce</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4">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2480" marR="52480" marT="26240" marB="262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true">
                  <a:txBody>
                    <a:bodyPr/>
                    <a:lstStyle/>
                    <a:p>
                      <a:endParaRPr lang="cs-CZ"/>
                    </a:p>
                  </a:txBody>
                  <a:tcPr/>
                </a:tc>
                <a:tc hMerge="true">
                  <a:txBody>
                    <a:bodyPr/>
                    <a:lstStyle/>
                    <a:p>
                      <a:endParaRPr lang="cs-CZ"/>
                    </a:p>
                  </a:txBody>
                  <a:tcPr/>
                </a:tc>
                <a:tc hMerge="true">
                  <a:txBody>
                    <a:bodyPr/>
                    <a:lstStyle/>
                    <a:p>
                      <a:endParaRPr lang="cs-CZ"/>
                    </a:p>
                  </a:txBody>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1294664218"/>
                  </a:ext>
                </a:extLst>
              </a:tr>
              <a:tr h="113926">
                <a:tc>
                  <a:txBody>
                    <a:bodyPr/>
                    <a:lstStyle/>
                    <a:p>
                      <a:pPr algn="l" fontAlgn="ctr">
                        <a:spcBef>
                          <a:spcPts val="0"/>
                        </a:spcBef>
                        <a:spcAft>
                          <a:spcPts val="0"/>
                        </a:spcAft>
                      </a:pPr>
                      <a:r>
                        <a:rPr lang="cs-CZ" sz="600" b="true" i="false" u="none" strike="noStrike" dirty="false">
                          <a:solidFill>
                            <a:srgbClr val="000000"/>
                          </a:solidFill>
                          <a:effectLst/>
                          <a:latin typeface="Arial" panose="020B0604020202020204" pitchFamily="34" charset="0"/>
                        </a:rPr>
                        <a:t>Realizace projektu</a:t>
                      </a:r>
                      <a:endParaRPr lang="cs-CZ" sz="1000" b="false" i="false" u="none" strike="noStrike" dirty="fals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spcBef>
                          <a:spcPts val="0"/>
                        </a:spcBef>
                        <a:spcAft>
                          <a:spcPts val="0"/>
                        </a:spcAft>
                      </a:pPr>
                      <a:r>
                        <a:rPr lang="cs-CZ" sz="600" b="true" i="false" u="none" strike="noStrike">
                          <a:solidFill>
                            <a:srgbClr val="000000"/>
                          </a:solidFill>
                          <a:effectLst/>
                          <a:latin typeface="Arial" panose="020B0604020202020204" pitchFamily="34" charset="0"/>
                        </a:rPr>
                        <a:t>Od:</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spcBef>
                          <a:spcPts val="0"/>
                        </a:spcBef>
                        <a:spcAft>
                          <a:spcPts val="0"/>
                        </a:spcAft>
                      </a:pPr>
                      <a:r>
                        <a:rPr lang="cs-CZ" sz="600" b="true" i="false" u="none" strike="noStrike">
                          <a:solidFill>
                            <a:srgbClr val="000000"/>
                          </a:solidFill>
                          <a:effectLst/>
                          <a:latin typeface="Arial" panose="020B0604020202020204" pitchFamily="34" charset="0"/>
                        </a:rPr>
                        <a:t>01.01.2023</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spcBef>
                          <a:spcPts val="0"/>
                        </a:spcBef>
                        <a:spcAft>
                          <a:spcPts val="0"/>
                        </a:spcAft>
                      </a:pPr>
                      <a:r>
                        <a:rPr lang="cs-CZ" sz="600" b="true" i="false" u="none" strike="noStrike">
                          <a:solidFill>
                            <a:srgbClr val="000000"/>
                          </a:solidFill>
                          <a:effectLst/>
                          <a:latin typeface="Arial" panose="020B0604020202020204" pitchFamily="34" charset="0"/>
                        </a:rPr>
                        <a:t>Do:</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spcBef>
                          <a:spcPts val="0"/>
                        </a:spcBef>
                        <a:spcAft>
                          <a:spcPts val="0"/>
                        </a:spcAft>
                      </a:pPr>
                      <a:r>
                        <a:rPr lang="cs-CZ" sz="600" b="true" i="false" u="none" strike="noStrike">
                          <a:solidFill>
                            <a:srgbClr val="000000"/>
                          </a:solidFill>
                          <a:effectLst/>
                          <a:latin typeface="Arial" panose="020B0604020202020204" pitchFamily="34" charset="0"/>
                        </a:rPr>
                        <a:t>31.12.2023</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3776937601"/>
                  </a:ext>
                </a:extLst>
              </a:tr>
              <a:tr h="160939">
                <a:tc>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Země EU, ve které se koná zahraniční stáž</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4">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Finsko</a:t>
                      </a:r>
                      <a:endParaRPr lang="cs-CZ" sz="1000" b="false" i="false" u="none" strike="noStrike">
                        <a:effectLst/>
                        <a:latin typeface="Arial" panose="020B0604020202020204" pitchFamily="34" charset="0"/>
                      </a:endParaRPr>
                    </a:p>
                  </a:txBody>
                  <a:tcPr marL="52480" marR="52480" marT="26240" marB="262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true">
                  <a:txBody>
                    <a:bodyPr/>
                    <a:lstStyle/>
                    <a:p>
                      <a:endParaRPr lang="cs-CZ"/>
                    </a:p>
                  </a:txBody>
                  <a:tcPr/>
                </a:tc>
                <a:tc hMerge="true">
                  <a:txBody>
                    <a:bodyPr/>
                    <a:lstStyle/>
                    <a:p>
                      <a:endParaRPr lang="cs-CZ"/>
                    </a:p>
                  </a:txBody>
                  <a:tcPr/>
                </a:tc>
                <a:tc hMerge="true">
                  <a:txBody>
                    <a:bodyPr/>
                    <a:lstStyle/>
                    <a:p>
                      <a:endParaRPr lang="cs-CZ"/>
                    </a:p>
                  </a:txBody>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1223500015"/>
                  </a:ext>
                </a:extLst>
              </a:tr>
              <a:tr h="113926">
                <a:tc>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Sledované období (od)</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spcBef>
                          <a:spcPts val="0"/>
                        </a:spcBef>
                        <a:spcAft>
                          <a:spcPts val="0"/>
                        </a:spcAft>
                      </a:pPr>
                      <a:r>
                        <a:rPr lang="cs-CZ" sz="600" b="true" i="false" u="none" strike="noStrike">
                          <a:solidFill>
                            <a:srgbClr val="000000"/>
                          </a:solidFill>
                          <a:effectLst/>
                          <a:latin typeface="Arial" panose="020B0604020202020204" pitchFamily="34" charset="0"/>
                        </a:rPr>
                        <a:t>Od:</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spcBef>
                          <a:spcPts val="0"/>
                        </a:spcBef>
                        <a:spcAft>
                          <a:spcPts val="0"/>
                        </a:spcAft>
                      </a:pPr>
                      <a:r>
                        <a:rPr lang="cs-CZ" sz="600" b="true" i="false" u="none" strike="noStrike">
                          <a:solidFill>
                            <a:srgbClr val="000000"/>
                          </a:solidFill>
                          <a:effectLst/>
                          <a:latin typeface="Arial" panose="020B0604020202020204" pitchFamily="34" charset="0"/>
                        </a:rPr>
                        <a:t>01.01.2023</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spcBef>
                          <a:spcPts val="0"/>
                        </a:spcBef>
                        <a:spcAft>
                          <a:spcPts val="0"/>
                        </a:spcAft>
                      </a:pPr>
                      <a:r>
                        <a:rPr lang="cs-CZ" sz="600" b="true" i="false" u="none" strike="noStrike">
                          <a:solidFill>
                            <a:srgbClr val="000000"/>
                          </a:solidFill>
                          <a:effectLst/>
                          <a:latin typeface="Arial" panose="020B0604020202020204" pitchFamily="34" charset="0"/>
                        </a:rPr>
                        <a:t>Do:</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spcBef>
                          <a:spcPts val="0"/>
                        </a:spcBef>
                        <a:spcAft>
                          <a:spcPts val="0"/>
                        </a:spcAft>
                      </a:pPr>
                      <a:r>
                        <a:rPr lang="cs-CZ" sz="600" b="true" i="false" u="none" strike="noStrike">
                          <a:solidFill>
                            <a:srgbClr val="000000"/>
                          </a:solidFill>
                          <a:effectLst/>
                          <a:latin typeface="Arial" panose="020B0604020202020204" pitchFamily="34" charset="0"/>
                        </a:rPr>
                        <a:t>10.01.2023</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1103969738"/>
                  </a:ext>
                </a:extLst>
              </a:tr>
              <a:tr h="215387">
                <a:tc>
                  <a:txBody>
                    <a:bodyPr/>
                    <a:lstStyle/>
                    <a:p>
                      <a:pPr algn="l" fontAlgn="ctr">
                        <a:spcBef>
                          <a:spcPts val="0"/>
                        </a:spcBef>
                        <a:spcAft>
                          <a:spcPts val="0"/>
                        </a:spcAft>
                      </a:pPr>
                      <a:endParaRPr lang="cs-CZ" sz="1000" b="false" i="false" u="none" strike="noStrike">
                        <a:effectLst/>
                        <a:latin typeface="Arial" panose="020B0604020202020204" pitchFamily="34" charset="0"/>
                      </a:endParaRPr>
                    </a:p>
                  </a:txBody>
                  <a:tcPr marL="5467" marR="5467" marT="5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spcBef>
                          <a:spcPts val="0"/>
                        </a:spcBef>
                        <a:spcAft>
                          <a:spcPts val="0"/>
                        </a:spcAft>
                      </a:pPr>
                      <a:endParaRPr lang="cs-CZ" sz="1000" b="false" i="false" u="none" strike="noStrike">
                        <a:effectLst/>
                        <a:latin typeface="Arial" panose="020B0604020202020204" pitchFamily="34" charset="0"/>
                      </a:endParaRPr>
                    </a:p>
                  </a:txBody>
                  <a:tcPr marL="5467" marR="5467" marT="546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spcBef>
                          <a:spcPts val="0"/>
                        </a:spcBef>
                        <a:spcAft>
                          <a:spcPts val="0"/>
                        </a:spcAft>
                      </a:pPr>
                      <a:endParaRPr lang="cs-CZ" sz="1000" b="false" i="false" u="none" strike="noStrike">
                        <a:effectLst/>
                        <a:latin typeface="Arial" panose="020B0604020202020204" pitchFamily="34" charset="0"/>
                      </a:endParaRPr>
                    </a:p>
                  </a:txBody>
                  <a:tcPr marL="5467" marR="5467" marT="546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spcBef>
                          <a:spcPts val="0"/>
                        </a:spcBef>
                        <a:spcAft>
                          <a:spcPts val="0"/>
                        </a:spcAft>
                      </a:pPr>
                      <a:endParaRPr lang="cs-CZ" sz="1000" b="false" i="false" u="none" strike="noStrike">
                        <a:effectLst/>
                        <a:latin typeface="Arial" panose="020B0604020202020204" pitchFamily="34" charset="0"/>
                      </a:endParaRPr>
                    </a:p>
                  </a:txBody>
                  <a:tcPr marL="5467" marR="5467" marT="546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spcBef>
                          <a:spcPts val="0"/>
                        </a:spcBef>
                        <a:spcAft>
                          <a:spcPts val="0"/>
                        </a:spcAft>
                      </a:pPr>
                      <a:endParaRPr lang="cs-CZ" sz="1000" b="false" i="false" u="none" strike="noStrike">
                        <a:effectLst/>
                        <a:latin typeface="Arial" panose="020B0604020202020204" pitchFamily="34" charset="0"/>
                      </a:endParaRPr>
                    </a:p>
                  </a:txBody>
                  <a:tcPr marL="5467" marR="5467" marT="546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19951304"/>
                  </a:ext>
                </a:extLst>
              </a:tr>
              <a:tr h="113926">
                <a:tc>
                  <a:txBody>
                    <a:bodyPr/>
                    <a:lstStyle/>
                    <a:p>
                      <a:pPr algn="l" fontAlgn="b">
                        <a:spcBef>
                          <a:spcPts val="0"/>
                        </a:spcBef>
                        <a:spcAft>
                          <a:spcPts val="0"/>
                        </a:spcAft>
                      </a:pPr>
                      <a:r>
                        <a:rPr lang="cs-CZ" sz="600" b="true" i="false" u="none" strike="noStrike">
                          <a:solidFill>
                            <a:srgbClr val="000000"/>
                          </a:solidFill>
                          <a:effectLst/>
                          <a:latin typeface="Arial" panose="020B0604020202020204" pitchFamily="34" charset="0"/>
                        </a:rPr>
                        <a:t>Výpočet za sledované období</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spcBef>
                          <a:spcPts val="0"/>
                        </a:spcBef>
                        <a:spcAft>
                          <a:spcPts val="0"/>
                        </a:spcAft>
                      </a:pP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spcBef>
                          <a:spcPts val="0"/>
                        </a:spcBef>
                        <a:spcAft>
                          <a:spcPts val="0"/>
                        </a:spcAft>
                      </a:pPr>
                      <a:endParaRPr lang="cs-CZ" sz="1000" b="false" i="false" u="none" strike="noStrike">
                        <a:effectLst/>
                        <a:latin typeface="Arial" panose="020B0604020202020204" pitchFamily="34" charset="0"/>
                      </a:endParaRPr>
                    </a:p>
                  </a:txBody>
                  <a:tcPr marL="5467" marR="5467" marT="5467" marB="0" anchor="ctr">
                    <a:lnL>
                      <a:noFill/>
                    </a:lnL>
                    <a:lnR>
                      <a:noFill/>
                    </a:lnR>
                    <a:lnT>
                      <a:noFill/>
                    </a:lnT>
                    <a:lnB>
                      <a:noFill/>
                    </a:lnB>
                  </a:tcPr>
                </a:tc>
                <a:tc>
                  <a:txBody>
                    <a:bodyPr/>
                    <a:lstStyle/>
                    <a:p>
                      <a:pPr algn="r" fontAlgn="ctr">
                        <a:spcBef>
                          <a:spcPts val="0"/>
                        </a:spcBef>
                        <a:spcAft>
                          <a:spcPts val="0"/>
                        </a:spcAft>
                      </a:pPr>
                      <a:endParaRPr lang="cs-CZ" sz="1000" b="false" i="false" u="none" strike="noStrike">
                        <a:effectLst/>
                        <a:latin typeface="Arial" panose="020B0604020202020204" pitchFamily="34" charset="0"/>
                      </a:endParaRPr>
                    </a:p>
                  </a:txBody>
                  <a:tcPr marL="5467" marR="5467" marT="5467" marB="0" anchor="ctr">
                    <a:lnL>
                      <a:noFill/>
                    </a:lnL>
                    <a:lnR>
                      <a:noFill/>
                    </a:lnR>
                    <a:lnT>
                      <a:noFill/>
                    </a:lnT>
                    <a:lnB>
                      <a:noFill/>
                    </a:lnB>
                  </a:tcPr>
                </a:tc>
                <a:tc>
                  <a:txBody>
                    <a:bodyPr/>
                    <a:lstStyle/>
                    <a:p>
                      <a:pPr algn="r" fontAlgn="ctr">
                        <a:spcBef>
                          <a:spcPts val="0"/>
                        </a:spcBef>
                        <a:spcAft>
                          <a:spcPts val="0"/>
                        </a:spcAft>
                      </a:pPr>
                      <a:endParaRPr lang="cs-CZ" sz="1000" b="false" i="false" u="none" strike="noStrike">
                        <a:effectLst/>
                        <a:latin typeface="Arial" panose="020B0604020202020204" pitchFamily="34" charset="0"/>
                      </a:endParaRPr>
                    </a:p>
                  </a:txBody>
                  <a:tcPr marL="5467" marR="5467" marT="5467" marB="0" anchor="ctr">
                    <a:lnL>
                      <a:noFill/>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1823196796"/>
                  </a:ext>
                </a:extLst>
              </a:tr>
              <a:tr h="215387">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tc>
                  <a:txBody>
                    <a:bodyPr/>
                    <a:lstStyle/>
                    <a:p>
                      <a:pPr algn="l" fontAlgn="b">
                        <a:spcBef>
                          <a:spcPts val="0"/>
                        </a:spcBef>
                        <a:spcAft>
                          <a:spcPts val="0"/>
                        </a:spcAft>
                      </a:pPr>
                      <a:endParaRPr lang="cs-CZ" sz="1000" b="false" i="false" u="none" strike="noStrike" dirty="fals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23932591"/>
                  </a:ext>
                </a:extLst>
              </a:tr>
              <a:tr h="113926">
                <a:tc>
                  <a:txBody>
                    <a:bodyPr/>
                    <a:lstStyle/>
                    <a:p>
                      <a:pPr algn="l" fontAlgn="b">
                        <a:spcBef>
                          <a:spcPts val="0"/>
                        </a:spcBef>
                        <a:spcAft>
                          <a:spcPts val="0"/>
                        </a:spcAft>
                      </a:pPr>
                      <a:r>
                        <a:rPr lang="cs-CZ" sz="600" b="true" i="false" u="none" strike="noStrike">
                          <a:solidFill>
                            <a:srgbClr val="000000"/>
                          </a:solidFill>
                          <a:effectLst/>
                          <a:latin typeface="Arial" panose="020B0604020202020204" pitchFamily="34" charset="0"/>
                        </a:rPr>
                        <a:t>Jednotky</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spcBef>
                          <a:spcPts val="0"/>
                        </a:spcBef>
                        <a:spcAft>
                          <a:spcPts val="0"/>
                        </a:spcAft>
                      </a:pPr>
                      <a:r>
                        <a:rPr lang="cs-CZ" sz="600" b="true" i="false" u="none" strike="noStrike">
                          <a:solidFill>
                            <a:srgbClr val="000000"/>
                          </a:solidFill>
                          <a:effectLst/>
                          <a:latin typeface="Arial" panose="020B0604020202020204" pitchFamily="34" charset="0"/>
                        </a:rPr>
                        <a:t>Počet dosažených jednotek</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spcBef>
                          <a:spcPts val="0"/>
                        </a:spcBef>
                        <a:spcAft>
                          <a:spcPts val="0"/>
                        </a:spcAft>
                      </a:pPr>
                      <a:r>
                        <a:rPr lang="cs-CZ" sz="600" b="true" i="false" u="none" strike="noStrike">
                          <a:solidFill>
                            <a:srgbClr val="000000"/>
                          </a:solidFill>
                          <a:effectLst/>
                          <a:latin typeface="Arial" panose="020B0604020202020204" pitchFamily="34" charset="0"/>
                        </a:rPr>
                        <a:t>Jednotková cena</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spcBef>
                          <a:spcPts val="0"/>
                        </a:spcBef>
                        <a:spcAft>
                          <a:spcPts val="0"/>
                        </a:spcAft>
                      </a:pPr>
                      <a:r>
                        <a:rPr lang="cs-CZ" sz="600" b="true" i="false" u="none" strike="noStrike">
                          <a:solidFill>
                            <a:srgbClr val="000000"/>
                          </a:solidFill>
                          <a:effectLst/>
                          <a:latin typeface="Arial" panose="020B0604020202020204" pitchFamily="34" charset="0"/>
                        </a:rPr>
                        <a:t>Celkem</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723825980"/>
                  </a:ext>
                </a:extLst>
              </a:tr>
              <a:tr h="113926">
                <a:tc>
                  <a:txBody>
                    <a:bodyPr/>
                    <a:lstStyle/>
                    <a:p>
                      <a:pPr algn="l" fontAlgn="b">
                        <a:spcBef>
                          <a:spcPts val="0"/>
                        </a:spcBef>
                        <a:spcAft>
                          <a:spcPts val="0"/>
                        </a:spcAft>
                      </a:pPr>
                      <a:r>
                        <a:rPr lang="cs-CZ" sz="600" b="true" i="false" u="none" strike="noStrike">
                          <a:solidFill>
                            <a:srgbClr val="000000"/>
                          </a:solidFill>
                          <a:effectLst/>
                          <a:latin typeface="Arial" panose="020B0604020202020204" pitchFamily="34" charset="0"/>
                        </a:rPr>
                        <a:t>Mobilita mládeže</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spcBef>
                          <a:spcPts val="0"/>
                        </a:spcBef>
                        <a:spcAft>
                          <a:spcPts val="0"/>
                        </a:spcAft>
                      </a:pPr>
                      <a:r>
                        <a:rPr lang="cs-CZ" sz="600" b="false" i="false" u="none" strike="noStrike">
                          <a:solidFill>
                            <a:srgbClr val="000000"/>
                          </a:solidFill>
                          <a:effectLst/>
                          <a:latin typeface="Arial" panose="020B0604020202020204" pitchFamily="34" charset="0"/>
                        </a:rPr>
                        <a:t>1</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spcBef>
                          <a:spcPts val="0"/>
                        </a:spcBef>
                        <a:spcAft>
                          <a:spcPts val="0"/>
                        </a:spcAft>
                      </a:pPr>
                      <a:r>
                        <a:rPr lang="cs-CZ" sz="600" b="false" i="false" u="none" strike="noStrike">
                          <a:solidFill>
                            <a:srgbClr val="000000"/>
                          </a:solidFill>
                          <a:effectLst/>
                          <a:latin typeface="Arial" panose="020B0604020202020204" pitchFamily="34" charset="0"/>
                        </a:rPr>
                        <a:t>1 089,70 Kč</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spcBef>
                          <a:spcPts val="0"/>
                        </a:spcBef>
                        <a:spcAft>
                          <a:spcPts val="0"/>
                        </a:spcAft>
                      </a:pPr>
                      <a:r>
                        <a:rPr lang="cs-CZ" sz="600" b="true" i="false" u="none" strike="noStrike">
                          <a:solidFill>
                            <a:srgbClr val="000000"/>
                          </a:solidFill>
                          <a:effectLst/>
                          <a:latin typeface="Arial" panose="020B0604020202020204" pitchFamily="34" charset="0"/>
                        </a:rPr>
                        <a:t>1 089,70 Kč</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tc>
                  <a:txBody>
                    <a:bodyPr/>
                    <a:lstStyle/>
                    <a:p>
                      <a:pPr algn="l" fontAlgn="b">
                        <a:spcBef>
                          <a:spcPts val="0"/>
                        </a:spcBef>
                        <a:spcAft>
                          <a:spcPts val="0"/>
                        </a:spcAft>
                      </a:pPr>
                      <a:endParaRPr lang="cs-CZ" sz="1000" b="false" i="false" u="none" strike="noStrike" dirty="fals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65735816"/>
                  </a:ext>
                </a:extLst>
              </a:tr>
              <a:tr h="113926">
                <a:tc>
                  <a:txBody>
                    <a:bodyPr/>
                    <a:lstStyle/>
                    <a:p>
                      <a:pPr algn="l" fontAlgn="b">
                        <a:spcBef>
                          <a:spcPts val="0"/>
                        </a:spcBef>
                        <a:spcAft>
                          <a:spcPts val="0"/>
                        </a:spcAft>
                      </a:pPr>
                      <a:r>
                        <a:rPr lang="cs-CZ" sz="600" b="true" i="false" u="none" strike="noStrike">
                          <a:solidFill>
                            <a:srgbClr val="000000"/>
                          </a:solidFill>
                          <a:effectLst/>
                          <a:latin typeface="Arial" panose="020B0604020202020204" pitchFamily="34" charset="0"/>
                        </a:rPr>
                        <a:t>Příplatek za zahraniční stáž</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spcBef>
                          <a:spcPts val="0"/>
                        </a:spcBef>
                        <a:spcAft>
                          <a:spcPts val="0"/>
                        </a:spcAft>
                      </a:pPr>
                      <a:r>
                        <a:rPr lang="cs-CZ" sz="600" b="false" i="false" u="none" strike="noStrike">
                          <a:solidFill>
                            <a:srgbClr val="000000"/>
                          </a:solidFill>
                          <a:effectLst/>
                          <a:latin typeface="Arial" panose="020B0604020202020204" pitchFamily="34" charset="0"/>
                        </a:rPr>
                        <a:t>0</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spcBef>
                          <a:spcPts val="0"/>
                        </a:spcBef>
                        <a:spcAft>
                          <a:spcPts val="0"/>
                        </a:spcAft>
                      </a:pPr>
                      <a:r>
                        <a:rPr lang="cs-CZ" sz="600" b="false" i="false" u="none" strike="noStrike">
                          <a:solidFill>
                            <a:srgbClr val="000000"/>
                          </a:solidFill>
                          <a:effectLst/>
                          <a:latin typeface="Arial" panose="020B0604020202020204" pitchFamily="34" charset="0"/>
                        </a:rPr>
                        <a:t>404,91 Kč</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spcBef>
                          <a:spcPts val="0"/>
                        </a:spcBef>
                        <a:spcAft>
                          <a:spcPts val="0"/>
                        </a:spcAft>
                      </a:pPr>
                      <a:r>
                        <a:rPr lang="cs-CZ" sz="600" b="true" i="false" u="none" strike="noStrike">
                          <a:solidFill>
                            <a:srgbClr val="000000"/>
                          </a:solidFill>
                          <a:effectLst/>
                          <a:latin typeface="Arial" panose="020B0604020202020204" pitchFamily="34" charset="0"/>
                        </a:rPr>
                        <a:t>0,00 Kč</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1510246881"/>
                  </a:ext>
                </a:extLst>
              </a:tr>
              <a:tr h="113926">
                <a:tc>
                  <a:txBody>
                    <a:bodyPr/>
                    <a:lstStyle/>
                    <a:p>
                      <a:pPr algn="l" fontAlgn="b">
                        <a:spcBef>
                          <a:spcPts val="0"/>
                        </a:spcBef>
                        <a:spcAft>
                          <a:spcPts val="0"/>
                        </a:spcAft>
                      </a:pPr>
                      <a:r>
                        <a:rPr lang="cs-CZ" sz="600" b="true" i="false" u="none" strike="noStrike">
                          <a:solidFill>
                            <a:srgbClr val="000000"/>
                          </a:solidFill>
                          <a:effectLst/>
                          <a:latin typeface="Arial" panose="020B0604020202020204" pitchFamily="34" charset="0"/>
                        </a:rPr>
                        <a:t>Kapesné</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spcBef>
                          <a:spcPts val="0"/>
                        </a:spcBef>
                        <a:spcAft>
                          <a:spcPts val="0"/>
                        </a:spcAft>
                      </a:pPr>
                      <a:r>
                        <a:rPr lang="cs-CZ" sz="600" b="false" i="false" u="none" strike="noStrike">
                          <a:solidFill>
                            <a:srgbClr val="000000"/>
                          </a:solidFill>
                          <a:effectLst/>
                          <a:latin typeface="Arial" panose="020B0604020202020204" pitchFamily="34" charset="0"/>
                        </a:rPr>
                        <a:t>0</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spcBef>
                          <a:spcPts val="0"/>
                        </a:spcBef>
                        <a:spcAft>
                          <a:spcPts val="0"/>
                        </a:spcAft>
                      </a:pPr>
                      <a:r>
                        <a:rPr lang="cs-CZ" sz="600" b="false" i="false" u="none" strike="noStrike">
                          <a:solidFill>
                            <a:srgbClr val="000000"/>
                          </a:solidFill>
                          <a:effectLst/>
                          <a:latin typeface="Arial" panose="020B0604020202020204" pitchFamily="34" charset="0"/>
                        </a:rPr>
                        <a:t>961,15 Kč</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spcBef>
                          <a:spcPts val="0"/>
                        </a:spcBef>
                        <a:spcAft>
                          <a:spcPts val="0"/>
                        </a:spcAft>
                      </a:pPr>
                      <a:r>
                        <a:rPr lang="cs-CZ" sz="600" b="true" i="false" u="none" strike="noStrike">
                          <a:solidFill>
                            <a:srgbClr val="000000"/>
                          </a:solidFill>
                          <a:effectLst/>
                          <a:latin typeface="Arial" panose="020B0604020202020204" pitchFamily="34" charset="0"/>
                        </a:rPr>
                        <a:t>0,00 Kč</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3248351286"/>
                  </a:ext>
                </a:extLst>
              </a:tr>
              <a:tr h="215387">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1640231558"/>
                  </a:ext>
                </a:extLst>
              </a:tr>
              <a:tr h="160939">
                <a:tc gridSpan="2">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Celkové způsobilé výdaje v aktuální ZoR</a:t>
                      </a:r>
                      <a:endParaRPr lang="cs-CZ" sz="1000" b="false" i="false" u="none" strike="noStrike">
                        <a:effectLst/>
                        <a:latin typeface="Arial" panose="020B0604020202020204" pitchFamily="34" charset="0"/>
                      </a:endParaRPr>
                    </a:p>
                  </a:txBody>
                  <a:tcPr marL="52480" marR="52480" marT="26240" marB="262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true">
                  <a:txBody>
                    <a:bodyPr/>
                    <a:lstStyle/>
                    <a:p>
                      <a:endParaRPr lang="cs-CZ"/>
                    </a:p>
                  </a:txBody>
                  <a:tcPr/>
                </a:tc>
                <a:tc>
                  <a:txBody>
                    <a:bodyPr/>
                    <a:lstStyle/>
                    <a:p>
                      <a:pPr algn="r" fontAlgn="ctr">
                        <a:spcBef>
                          <a:spcPts val="0"/>
                        </a:spcBef>
                        <a:spcAft>
                          <a:spcPts val="0"/>
                        </a:spcAft>
                      </a:pPr>
                      <a:r>
                        <a:rPr lang="cs-CZ" sz="600" b="false" i="false" u="none" strike="noStrike">
                          <a:solidFill>
                            <a:srgbClr val="000000"/>
                          </a:solidFill>
                          <a:effectLst/>
                          <a:latin typeface="Arial" panose="020B0604020202020204" pitchFamily="34" charset="0"/>
                        </a:rPr>
                        <a:t>1 089,70 Kč</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1322661962"/>
                  </a:ext>
                </a:extLst>
              </a:tr>
              <a:tr h="160939">
                <a:tc gridSpan="2">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Procento vlastního financování dle právního aktu</a:t>
                      </a:r>
                      <a:endParaRPr lang="cs-CZ" sz="1000" b="false" i="false" u="none" strike="noStrike">
                        <a:effectLst/>
                        <a:latin typeface="Arial" panose="020B0604020202020204" pitchFamily="34" charset="0"/>
                      </a:endParaRPr>
                    </a:p>
                  </a:txBody>
                  <a:tcPr marL="52480" marR="52480" marT="26240" marB="262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true">
                  <a:txBody>
                    <a:bodyPr/>
                    <a:lstStyle/>
                    <a:p>
                      <a:endParaRPr lang="cs-CZ"/>
                    </a:p>
                  </a:txBody>
                  <a:tcPr/>
                </a:tc>
                <a:tc>
                  <a:txBody>
                    <a:bodyPr/>
                    <a:lstStyle/>
                    <a:p>
                      <a:pPr algn="r" fontAlgn="ctr">
                        <a:spcBef>
                          <a:spcPts val="0"/>
                        </a:spcBef>
                        <a:spcAft>
                          <a:spcPts val="0"/>
                        </a:spcAft>
                      </a:pPr>
                      <a:r>
                        <a:rPr lang="cs-CZ" sz="600" b="false" i="false" u="none" strike="noStrike">
                          <a:solidFill>
                            <a:srgbClr val="000000"/>
                          </a:solidFill>
                          <a:effectLst/>
                          <a:latin typeface="Arial" panose="020B0604020202020204" pitchFamily="34" charset="0"/>
                        </a:rPr>
                        <a:t>0,00%</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spcBef>
                          <a:spcPts val="0"/>
                        </a:spcBef>
                        <a:spcAft>
                          <a:spcPts val="0"/>
                        </a:spcAft>
                      </a:pPr>
                      <a:r>
                        <a:rPr lang="cs-CZ" sz="600" b="false" i="false" u="none" strike="noStrike">
                          <a:solidFill>
                            <a:srgbClr val="000000"/>
                          </a:solidFill>
                          <a:effectLst/>
                          <a:latin typeface="Arial" panose="020B0604020202020204" pitchFamily="34" charset="0"/>
                        </a:rPr>
                        <a:t>OK</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1484603567"/>
                  </a:ext>
                </a:extLst>
              </a:tr>
              <a:tr h="160939">
                <a:tc gridSpan="2">
                  <a:txBody>
                    <a:bodyPr/>
                    <a:lstStyle/>
                    <a:p>
                      <a:pPr algn="l" fontAlgn="ctr">
                        <a:spcBef>
                          <a:spcPts val="0"/>
                        </a:spcBef>
                        <a:spcAft>
                          <a:spcPts val="0"/>
                        </a:spcAft>
                      </a:pPr>
                      <a:r>
                        <a:rPr lang="cs-CZ" sz="600" b="true" i="false" u="none" strike="noStrike">
                          <a:solidFill>
                            <a:srgbClr val="000000"/>
                          </a:solidFill>
                          <a:effectLst/>
                          <a:latin typeface="Arial" panose="020B0604020202020204" pitchFamily="34" charset="0"/>
                        </a:rPr>
                        <a:t>Výdaje připadající na veřejné prostředky (ČÁSTKA K PROPLACENÍ)</a:t>
                      </a:r>
                      <a:endParaRPr lang="cs-CZ" sz="1000" b="false" i="false" u="none" strike="noStrike">
                        <a:effectLst/>
                        <a:latin typeface="Arial" panose="020B0604020202020204" pitchFamily="34" charset="0"/>
                      </a:endParaRPr>
                    </a:p>
                  </a:txBody>
                  <a:tcPr marL="52480" marR="52480" marT="26240" marB="262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true">
                  <a:txBody>
                    <a:bodyPr/>
                    <a:lstStyle/>
                    <a:p>
                      <a:endParaRPr lang="cs-CZ"/>
                    </a:p>
                  </a:txBody>
                  <a:tcPr/>
                </a:tc>
                <a:tc>
                  <a:txBody>
                    <a:bodyPr/>
                    <a:lstStyle/>
                    <a:p>
                      <a:pPr algn="r" fontAlgn="ctr">
                        <a:spcBef>
                          <a:spcPts val="0"/>
                        </a:spcBef>
                        <a:spcAft>
                          <a:spcPts val="0"/>
                        </a:spcAft>
                      </a:pPr>
                      <a:r>
                        <a:rPr lang="cs-CZ" sz="600" b="true" i="false" u="none" strike="noStrike">
                          <a:solidFill>
                            <a:srgbClr val="000000"/>
                          </a:solidFill>
                          <a:effectLst/>
                          <a:latin typeface="Arial" panose="020B0604020202020204" pitchFamily="34" charset="0"/>
                        </a:rPr>
                        <a:t>1 089,70 Kč</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3298611739"/>
                  </a:ext>
                </a:extLst>
              </a:tr>
              <a:tr h="215387">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spcBef>
                          <a:spcPts val="0"/>
                        </a:spcBef>
                        <a:spcAft>
                          <a:spcPts val="0"/>
                        </a:spcAft>
                      </a:pPr>
                      <a:endParaRPr lang="cs-CZ" sz="1000" b="false" i="false" u="none" strike="noStrike">
                        <a:effectLst/>
                        <a:latin typeface="Arial" panose="020B0604020202020204" pitchFamily="34" charset="0"/>
                      </a:endParaRPr>
                    </a:p>
                  </a:txBody>
                  <a:tcPr marL="5467" marR="5467" marT="546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spcBef>
                          <a:spcPts val="0"/>
                        </a:spcBef>
                        <a:spcAft>
                          <a:spcPts val="0"/>
                        </a:spcAft>
                      </a:pPr>
                      <a:endParaRPr lang="cs-CZ" sz="1000" b="false" i="false" u="none" strike="noStrike">
                        <a:effectLst/>
                        <a:latin typeface="Arial" panose="020B0604020202020204" pitchFamily="34" charset="0"/>
                      </a:endParaRPr>
                    </a:p>
                  </a:txBody>
                  <a:tcPr marL="5467" marR="5467" marT="5467" marB="0" anchor="ctr">
                    <a:lnL>
                      <a:noFill/>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extLst>
                  <a:ext uri="{0D108BD9-81ED-4DB2-BD59-A6C34878D82A}">
                    <a16:rowId xmlns:a16="http://schemas.microsoft.com/office/drawing/2014/main" val="2752508694"/>
                  </a:ext>
                </a:extLst>
              </a:tr>
              <a:tr h="113926">
                <a:tc>
                  <a:txBody>
                    <a:bodyPr/>
                    <a:lstStyle/>
                    <a:p>
                      <a:pPr algn="l" fontAlgn="b">
                        <a:spcBef>
                          <a:spcPts val="0"/>
                        </a:spcBef>
                        <a:spcAft>
                          <a:spcPts val="0"/>
                        </a:spcAft>
                      </a:pPr>
                      <a:r>
                        <a:rPr lang="cs-CZ" sz="600" b="true" i="false" u="none" strike="noStrike">
                          <a:solidFill>
                            <a:srgbClr val="000000"/>
                          </a:solidFill>
                          <a:effectLst/>
                          <a:latin typeface="Arial" panose="020B0604020202020204" pitchFamily="34" charset="0"/>
                        </a:rPr>
                        <a:t>Aktivita projektu</a:t>
                      </a:r>
                      <a:endParaRPr lang="cs-CZ" sz="1000" b="false" i="false" u="none" strike="noStrike">
                        <a:effectLst/>
                        <a:latin typeface="Arial" panose="020B0604020202020204" pitchFamily="34" charset="0"/>
                      </a:endParaRPr>
                    </a:p>
                  </a:txBody>
                  <a:tcPr marL="5467" marR="5467" marT="5467"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r>
                        <a:rPr lang="cs-CZ" sz="600" b="true" i="false" u="none" strike="noStrike">
                          <a:solidFill>
                            <a:srgbClr val="000000"/>
                          </a:solidFill>
                          <a:effectLst/>
                          <a:latin typeface="Arial" panose="020B0604020202020204" pitchFamily="34" charset="0"/>
                        </a:rPr>
                        <a:t>Přípravná fáze</a:t>
                      </a:r>
                      <a:endParaRPr lang="cs-CZ" sz="1000" b="false" i="false" u="none" strike="noStrike">
                        <a:effectLst/>
                        <a:latin typeface="Arial" panose="020B0604020202020204" pitchFamily="34" charset="0"/>
                      </a:endParaRPr>
                    </a:p>
                  </a:txBody>
                  <a:tcPr marL="5467" marR="5467" marT="5467"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a:noFill/>
                    </a:lnL>
                    <a:lnR>
                      <a:noFill/>
                    </a:lnR>
                    <a:lnT>
                      <a:noFill/>
                    </a:lnT>
                    <a:lnB>
                      <a:noFill/>
                    </a:lnB>
                  </a:tcPr>
                </a:tc>
                <a:tc>
                  <a:txBody>
                    <a:bodyPr/>
                    <a:lstStyle/>
                    <a:p>
                      <a:pPr algn="l" fontAlgn="b">
                        <a:spcBef>
                          <a:spcPts val="0"/>
                        </a:spcBef>
                        <a:spcAft>
                          <a:spcPts val="0"/>
                        </a:spcAft>
                      </a:pPr>
                      <a:r>
                        <a:rPr lang="cs-CZ" sz="600" b="true" i="false" u="none" strike="noStrike">
                          <a:solidFill>
                            <a:srgbClr val="000000"/>
                          </a:solidFill>
                          <a:effectLst/>
                          <a:latin typeface="Arial" panose="020B0604020202020204" pitchFamily="34" charset="0"/>
                        </a:rPr>
                        <a:t>Aktivita projektu</a:t>
                      </a:r>
                      <a:endParaRPr lang="cs-CZ" sz="1000" b="false" i="false" u="none" strike="noStrike">
                        <a:effectLst/>
                        <a:latin typeface="Arial" panose="020B0604020202020204" pitchFamily="34" charset="0"/>
                      </a:endParaRPr>
                    </a:p>
                  </a:txBody>
                  <a:tcPr marL="5467" marR="5467" marT="5467"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r>
                        <a:rPr lang="cs-CZ" sz="600" b="true" i="false" u="none" strike="noStrike">
                          <a:solidFill>
                            <a:srgbClr val="000000"/>
                          </a:solidFill>
                          <a:effectLst/>
                          <a:latin typeface="Arial" panose="020B0604020202020204" pitchFamily="34" charset="0"/>
                        </a:rPr>
                        <a:t>Zahraniční stáž</a:t>
                      </a:r>
                      <a:endParaRPr lang="cs-CZ" sz="1000" b="false" i="false" u="none" strike="noStrike">
                        <a:effectLst/>
                        <a:latin typeface="Arial" panose="020B0604020202020204" pitchFamily="34" charset="0"/>
                      </a:endParaRPr>
                    </a:p>
                  </a:txBody>
                  <a:tcPr marL="5467" marR="5467" marT="5467"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79353831"/>
                  </a:ext>
                </a:extLst>
              </a:tr>
              <a:tr h="160939">
                <a:tc gridSpan="2">
                  <a:txBody>
                    <a:bodyPr/>
                    <a:lstStyle/>
                    <a:p>
                      <a:pPr algn="ctr" fontAlgn="b">
                        <a:spcBef>
                          <a:spcPts val="0"/>
                        </a:spcBef>
                        <a:spcAft>
                          <a:spcPts val="0"/>
                        </a:spcAft>
                      </a:pPr>
                      <a:r>
                        <a:rPr lang="pl-PL" sz="600" b="false" i="false" u="none" strike="noStrike">
                          <a:solidFill>
                            <a:srgbClr val="000000"/>
                          </a:solidFill>
                          <a:effectLst/>
                          <a:latin typeface="Arial" panose="020B0604020202020204" pitchFamily="34" charset="0"/>
                        </a:rPr>
                        <a:t>Údaje o osobách z cílové skupiny projektu</a:t>
                      </a:r>
                      <a:endParaRPr lang="pl-PL" sz="1000" b="false" i="false" u="none" strike="noStrike">
                        <a:effectLst/>
                        <a:latin typeface="Arial" panose="020B0604020202020204" pitchFamily="34" charset="0"/>
                      </a:endParaRPr>
                    </a:p>
                  </a:txBody>
                  <a:tcPr marL="52480" marR="52480" marT="26240" marB="262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true">
                  <a:txBody>
                    <a:bodyPr/>
                    <a:lstStyle/>
                    <a:p>
                      <a:endParaRPr lang="cs-CZ"/>
                    </a:p>
                  </a:txBody>
                  <a:tcPr/>
                </a:tc>
                <a:tc rowSpan="2">
                  <a:txBody>
                    <a:bodyPr/>
                    <a:lstStyle/>
                    <a:p>
                      <a:pPr algn="ctr" fontAlgn="ctr">
                        <a:spcBef>
                          <a:spcPts val="0"/>
                        </a:spcBef>
                        <a:spcAft>
                          <a:spcPts val="0"/>
                        </a:spcAft>
                      </a:pPr>
                      <a:r>
                        <a:rPr lang="cs-CZ" sz="600" b="false" i="false" u="none" strike="noStrike">
                          <a:solidFill>
                            <a:srgbClr val="000000"/>
                          </a:solidFill>
                          <a:effectLst/>
                          <a:latin typeface="Arial" panose="020B0604020202020204" pitchFamily="34" charset="0"/>
                        </a:rPr>
                        <a:t>Počet dní účasti</a:t>
                      </a:r>
                      <a:endParaRPr lang="cs-CZ" sz="1000" b="false" i="false" u="none" strike="noStrike">
                        <a:effectLst/>
                        <a:latin typeface="Arial" panose="020B0604020202020204" pitchFamily="34" charset="0"/>
                      </a:endParaRPr>
                    </a:p>
                  </a:txBody>
                  <a:tcPr marL="52480" marR="52480" marT="26240" marB="2624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spcBef>
                          <a:spcPts val="0"/>
                        </a:spcBef>
                        <a:spcAft>
                          <a:spcPts val="0"/>
                        </a:spcAft>
                      </a:pPr>
                      <a:r>
                        <a:rPr lang="pl-PL" sz="600" b="false" i="false" u="none" strike="noStrike">
                          <a:solidFill>
                            <a:srgbClr val="000000"/>
                          </a:solidFill>
                          <a:effectLst/>
                          <a:latin typeface="Arial" panose="020B0604020202020204" pitchFamily="34" charset="0"/>
                        </a:rPr>
                        <a:t>Údaje o osobách z cílové skupiny projektu</a:t>
                      </a:r>
                      <a:endParaRPr lang="pl-PL" sz="1000" b="false" i="false" u="none" strike="noStrike">
                        <a:effectLst/>
                        <a:latin typeface="Arial" panose="020B0604020202020204" pitchFamily="34" charset="0"/>
                      </a:endParaRPr>
                    </a:p>
                  </a:txBody>
                  <a:tcPr marL="52480" marR="52480" marT="26240" marB="262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true">
                  <a:txBody>
                    <a:bodyPr/>
                    <a:lstStyle/>
                    <a:p>
                      <a:endParaRPr lang="cs-CZ"/>
                    </a:p>
                  </a:txBody>
                  <a:tcPr/>
                </a:tc>
                <a:tc rowSpan="2">
                  <a:txBody>
                    <a:bodyPr/>
                    <a:lstStyle/>
                    <a:p>
                      <a:pPr algn="ctr" fontAlgn="ctr">
                        <a:spcBef>
                          <a:spcPts val="0"/>
                        </a:spcBef>
                        <a:spcAft>
                          <a:spcPts val="0"/>
                        </a:spcAft>
                      </a:pPr>
                      <a:r>
                        <a:rPr lang="cs-CZ" sz="600" b="false" i="false" u="none" strike="noStrike">
                          <a:solidFill>
                            <a:srgbClr val="000000"/>
                          </a:solidFill>
                          <a:effectLst/>
                          <a:latin typeface="Arial" panose="020B0604020202020204" pitchFamily="34" charset="0"/>
                        </a:rPr>
                        <a:t>Počet dní účasti</a:t>
                      </a:r>
                      <a:endParaRPr lang="cs-CZ" sz="1000" b="false" i="false" u="none" strike="noStrike">
                        <a:effectLst/>
                        <a:latin typeface="Arial" panose="020B0604020202020204" pitchFamily="34" charset="0"/>
                      </a:endParaRPr>
                    </a:p>
                  </a:txBody>
                  <a:tcPr marL="52480" marR="52480" marT="26240" marB="2624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22709333"/>
                  </a:ext>
                </a:extLst>
              </a:tr>
              <a:tr h="113926">
                <a:tc>
                  <a:txBody>
                    <a:bodyPr/>
                    <a:lstStyle/>
                    <a:p>
                      <a:pPr algn="ctr" fontAlgn="b">
                        <a:spcBef>
                          <a:spcPts val="0"/>
                        </a:spcBef>
                        <a:spcAft>
                          <a:spcPts val="0"/>
                        </a:spcAft>
                      </a:pPr>
                      <a:r>
                        <a:rPr lang="cs-CZ" sz="600" b="false" i="false" u="none" strike="noStrike">
                          <a:solidFill>
                            <a:srgbClr val="000000"/>
                          </a:solidFill>
                          <a:effectLst/>
                          <a:latin typeface="Arial" panose="020B0604020202020204" pitchFamily="34" charset="0"/>
                        </a:rPr>
                        <a:t>Příjmení</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spcBef>
                          <a:spcPts val="0"/>
                        </a:spcBef>
                        <a:spcAft>
                          <a:spcPts val="0"/>
                        </a:spcAft>
                      </a:pPr>
                      <a:r>
                        <a:rPr lang="cs-CZ" sz="600" b="false" i="false" u="none" strike="noStrike">
                          <a:solidFill>
                            <a:srgbClr val="000000"/>
                          </a:solidFill>
                          <a:effectLst/>
                          <a:latin typeface="Arial" panose="020B0604020202020204" pitchFamily="34" charset="0"/>
                        </a:rPr>
                        <a:t>Jméno</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true">
                  <a:txBody>
                    <a:bodyPr/>
                    <a:lstStyle/>
                    <a:p>
                      <a:endParaRPr lang="cs-CZ"/>
                    </a:p>
                  </a:txBody>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cs-CZ" sz="600" b="false" i="false" u="none" strike="noStrike">
                          <a:solidFill>
                            <a:srgbClr val="000000"/>
                          </a:solidFill>
                          <a:effectLst/>
                          <a:latin typeface="Arial" panose="020B0604020202020204" pitchFamily="34" charset="0"/>
                        </a:rPr>
                        <a:t>Příjmení</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spcBef>
                          <a:spcPts val="0"/>
                        </a:spcBef>
                        <a:spcAft>
                          <a:spcPts val="0"/>
                        </a:spcAft>
                      </a:pPr>
                      <a:r>
                        <a:rPr lang="cs-CZ" sz="600" b="false" i="false" u="none" strike="noStrike">
                          <a:solidFill>
                            <a:srgbClr val="000000"/>
                          </a:solidFill>
                          <a:effectLst/>
                          <a:latin typeface="Arial" panose="020B0604020202020204" pitchFamily="34" charset="0"/>
                        </a:rPr>
                        <a:t>Jméno</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true">
                  <a:txBody>
                    <a:bodyPr/>
                    <a:lstStyle/>
                    <a:p>
                      <a:endParaRPr lang="cs-CZ"/>
                    </a:p>
                  </a:txBody>
                  <a:tcPr/>
                </a:tc>
                <a:extLst>
                  <a:ext uri="{0D108BD9-81ED-4DB2-BD59-A6C34878D82A}">
                    <a16:rowId xmlns:a16="http://schemas.microsoft.com/office/drawing/2014/main" val="1666218402"/>
                  </a:ext>
                </a:extLst>
              </a:tr>
              <a:tr h="113926">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Vyskočil</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Marek</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spcBef>
                          <a:spcPts val="0"/>
                        </a:spcBef>
                        <a:spcAft>
                          <a:spcPts val="0"/>
                        </a:spcAft>
                      </a:pPr>
                      <a:r>
                        <a:rPr lang="cs-CZ" sz="600" b="false" i="false" u="none" strike="noStrike">
                          <a:solidFill>
                            <a:srgbClr val="000000"/>
                          </a:solidFill>
                          <a:effectLst/>
                          <a:latin typeface="Arial" panose="020B0604020202020204" pitchFamily="34" charset="0"/>
                        </a:rPr>
                        <a:t>1</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spcBef>
                          <a:spcPts val="0"/>
                        </a:spcBef>
                        <a:spcAft>
                          <a:spcPts val="0"/>
                        </a:spcAft>
                      </a:pPr>
                      <a:r>
                        <a:rPr lang="cs-CZ" sz="600" b="false" i="false" u="none" strike="noStrike">
                          <a:solidFill>
                            <a:srgbClr val="000000"/>
                          </a:solidFill>
                          <a:effectLst/>
                          <a:latin typeface="Arial" panose="020B0604020202020204" pitchFamily="34" charset="0"/>
                        </a:rPr>
                        <a:t>0</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0216019"/>
                  </a:ext>
                </a:extLst>
              </a:tr>
              <a:tr h="113926">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Novák</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Jan</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59607167"/>
                  </a:ext>
                </a:extLst>
              </a:tr>
              <a:tr h="113926">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dgdfg</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20731650"/>
                  </a:ext>
                </a:extLst>
              </a:tr>
              <a:tr h="113926">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aaa</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24264557"/>
                  </a:ext>
                </a:extLst>
              </a:tr>
              <a:tr h="113926">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spcBef>
                          <a:spcPts val="0"/>
                        </a:spcBef>
                        <a:spcAft>
                          <a:spcPts val="0"/>
                        </a:spcAft>
                      </a:pP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a:solidFill>
                            <a:srgbClr val="000000"/>
                          </a:solidFill>
                          <a:effectLst/>
                          <a:latin typeface="Arial" panose="020B0604020202020204" pitchFamily="34" charset="0"/>
                        </a:rPr>
                        <a:t> </a:t>
                      </a:r>
                      <a:endParaRPr lang="cs-CZ" sz="1000" b="false" i="false" u="none" strike="noStrik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spcBef>
                          <a:spcPts val="0"/>
                        </a:spcBef>
                        <a:spcAft>
                          <a:spcPts val="0"/>
                        </a:spcAft>
                      </a:pPr>
                      <a:r>
                        <a:rPr lang="cs-CZ" sz="600" b="false" i="false" u="none" strike="noStrike" dirty="false">
                          <a:solidFill>
                            <a:srgbClr val="000000"/>
                          </a:solidFill>
                          <a:effectLst/>
                          <a:latin typeface="Arial" panose="020B0604020202020204" pitchFamily="34" charset="0"/>
                        </a:rPr>
                        <a:t> </a:t>
                      </a:r>
                      <a:endParaRPr lang="cs-CZ" sz="1000" b="false" i="false" u="none" strike="noStrike" dirty="false">
                        <a:effectLst/>
                        <a:latin typeface="Arial" panose="020B0604020202020204" pitchFamily="34" charset="0"/>
                      </a:endParaRPr>
                    </a:p>
                  </a:txBody>
                  <a:tcPr marL="5467" marR="5467" marT="5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54435090"/>
                  </a:ext>
                </a:extLst>
              </a:tr>
            </a:tbl>
          </a:graphicData>
        </a:graphic>
      </p:graphicFrame>
      <p:sp>
        <p:nvSpPr>
          <p:cNvPr id="9" name="TextovéPole 8">
            <a:extLst>
              <a:ext uri="{FF2B5EF4-FFF2-40B4-BE49-F238E27FC236}">
                <a16:creationId xmlns:a16="http://schemas.microsoft.com/office/drawing/2014/main" id="{56F9549A-0CDA-2009-ACA9-49F2CC551369}"/>
              </a:ext>
            </a:extLst>
          </p:cNvPr>
          <p:cNvSpPr txBox="true"/>
          <p:nvPr/>
        </p:nvSpPr>
        <p:spPr>
          <a:xfrm>
            <a:off x="360000" y="1196752"/>
            <a:ext cx="8424000" cy="1015663"/>
          </a:xfrm>
          <a:prstGeom prst="rect">
            <a:avLst/>
          </a:prstGeom>
          <a:noFill/>
        </p:spPr>
        <p:txBody>
          <a:bodyPr wrap="square" rtlCol="false">
            <a:spAutoFit/>
          </a:bodyPr>
          <a:lstStyle/>
          <a:p>
            <a:r>
              <a:rPr lang="cs-CZ" sz="2000" dirty="false"/>
              <a:t>Na svodném listu se pak automaticky propíše součet jednotek za jednotlivé účastníky a celkový počet jednotek za aktivity v daném období a vyčíslí se celkové způsobilé výdaje v aktuální </a:t>
            </a:r>
            <a:r>
              <a:rPr lang="cs-CZ" sz="2000" dirty="false" err="true"/>
              <a:t>ZoR</a:t>
            </a:r>
            <a:r>
              <a:rPr lang="cs-CZ" sz="2000" dirty="false"/>
              <a:t>.</a:t>
            </a:r>
          </a:p>
        </p:txBody>
      </p:sp>
    </p:spTree>
    <p:extLst>
      <p:ext uri="{BB962C8B-B14F-4D97-AF65-F5344CB8AC3E}">
        <p14:creationId xmlns:p14="http://schemas.microsoft.com/office/powerpoint/2010/main" val="5055218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B4F26C-A4F2-C7C0-3225-AEB61C2E19D1}"/>
              </a:ext>
            </a:extLst>
          </p:cNvPr>
          <p:cNvSpPr>
            <a:spLocks noGrp="true"/>
          </p:cNvSpPr>
          <p:nvPr>
            <p:ph type="title"/>
          </p:nvPr>
        </p:nvSpPr>
        <p:spPr/>
        <p:txBody>
          <a:bodyPr/>
          <a:lstStyle/>
          <a:p>
            <a:r>
              <a:rPr lang="cs-CZ" dirty="false"/>
              <a:t>Podání zprávy o realizaci</a:t>
            </a:r>
          </a:p>
        </p:txBody>
      </p:sp>
      <p:sp>
        <p:nvSpPr>
          <p:cNvPr id="3" name="Zástupný obsah 2">
            <a:extLst>
              <a:ext uri="{FF2B5EF4-FFF2-40B4-BE49-F238E27FC236}">
                <a16:creationId xmlns:a16="http://schemas.microsoft.com/office/drawing/2014/main" id="{298DC4B3-6AB3-3877-AF1A-3AAE1C139818}"/>
              </a:ext>
            </a:extLst>
          </p:cNvPr>
          <p:cNvSpPr>
            <a:spLocks noGrp="true"/>
          </p:cNvSpPr>
          <p:nvPr>
            <p:ph idx="1"/>
          </p:nvPr>
        </p:nvSpPr>
        <p:spPr/>
        <p:txBody>
          <a:bodyPr/>
          <a:lstStyle/>
          <a:p>
            <a:r>
              <a:rPr lang="cs-CZ" sz="2400" dirty="false">
                <a:latin typeface="Arial" panose="020B0604020202020204" pitchFamily="34" charset="0"/>
                <a:cs typeface="Times New Roman" panose="02020603050405020304" pitchFamily="18" charset="0"/>
              </a:rPr>
              <a:t>Podpisem je zpráva o realizaci projektu (vč. žádosti o platbu) automaticky podána na řídicí orgán. Příjemce si ověří, že na obrazovce ZÁKLADNÍ INFORMACE je v poli STAV hodnota PODÁNA. </a:t>
            </a:r>
          </a:p>
          <a:p>
            <a:endParaRPr lang="cs-CZ" dirty="false"/>
          </a:p>
        </p:txBody>
      </p:sp>
      <p:sp>
        <p:nvSpPr>
          <p:cNvPr id="4" name="Zástupný symbol pro číslo snímku 3">
            <a:extLst>
              <a:ext uri="{FF2B5EF4-FFF2-40B4-BE49-F238E27FC236}">
                <a16:creationId xmlns:a16="http://schemas.microsoft.com/office/drawing/2014/main" id="{8D4D9D84-E941-E263-7096-96936FD1A90E}"/>
              </a:ext>
            </a:extLst>
          </p:cNvPr>
          <p:cNvSpPr>
            <a:spLocks noGrp="true"/>
          </p:cNvSpPr>
          <p:nvPr>
            <p:ph type="sldNum" sz="quarter" idx="12"/>
          </p:nvPr>
        </p:nvSpPr>
        <p:spPr/>
        <p:txBody>
          <a:bodyPr/>
          <a:lstStyle/>
          <a:p>
            <a:fld id="{479BF083-4774-43B1-9AB0-5CC1AC5DD8EE}" type="slidenum">
              <a:rPr lang="cs-CZ" smtClean="false"/>
              <a:pPr/>
              <a:t>92</a:t>
            </a:fld>
            <a:endParaRPr lang="cs-CZ" dirty="false"/>
          </a:p>
        </p:txBody>
      </p:sp>
    </p:spTree>
    <p:extLst>
      <p:ext uri="{BB962C8B-B14F-4D97-AF65-F5344CB8AC3E}">
        <p14:creationId xmlns:p14="http://schemas.microsoft.com/office/powerpoint/2010/main" val="7018336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Indikátory</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5527635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368698" y="-33833"/>
            <a:ext cx="8424000" cy="1080000"/>
          </a:xfrm>
        </p:spPr>
        <p:txBody>
          <a:bodyPr/>
          <a:lstStyle/>
          <a:p>
            <a:r>
              <a:rPr lang="cs-CZ" dirty="false"/>
              <a:t>INDIKÁTORY se závazkem I	</a:t>
            </a:r>
          </a:p>
        </p:txBody>
      </p:sp>
      <p:sp>
        <p:nvSpPr>
          <p:cNvPr id="3" name="Zástupný symbol pro obsah 2"/>
          <p:cNvSpPr>
            <a:spLocks noGrp="true"/>
          </p:cNvSpPr>
          <p:nvPr>
            <p:ph idx="1"/>
          </p:nvPr>
        </p:nvSpPr>
        <p:spPr>
          <a:xfrm>
            <a:off x="548250" y="1306935"/>
            <a:ext cx="8064000" cy="4392488"/>
          </a:xfrm>
        </p:spPr>
        <p:txBody>
          <a:bodyPr/>
          <a:lstStyle/>
          <a:p>
            <a:pPr marL="0" indent="0">
              <a:buNone/>
            </a:pPr>
            <a:r>
              <a:rPr lang="cs-CZ" sz="2200" dirty="false"/>
              <a:t>Indikátory závazné (je pro ně stanovena závazná hodnota):</a:t>
            </a:r>
          </a:p>
          <a:p>
            <a:r>
              <a:rPr lang="cs-CZ" dirty="false"/>
              <a:t>	</a:t>
            </a:r>
            <a:r>
              <a:rPr lang="cs-CZ" sz="2000" dirty="false"/>
              <a:t>Minimální hodnoty indikátorů:</a:t>
            </a:r>
          </a:p>
          <a:p>
            <a:endParaRPr lang="cs-CZ" dirty="false"/>
          </a:p>
        </p:txBody>
      </p:sp>
      <p:sp>
        <p:nvSpPr>
          <p:cNvPr id="4" name="Zástupný symbol pro číslo snímku 3"/>
          <p:cNvSpPr>
            <a:spLocks noGrp="true"/>
          </p:cNvSpPr>
          <p:nvPr>
            <p:ph type="sldNum" sz="quarter" idx="12"/>
          </p:nvPr>
        </p:nvSpPr>
        <p:spPr>
          <a:xfrm>
            <a:off x="8648698" y="6482167"/>
            <a:ext cx="468000" cy="180000"/>
          </a:xfrm>
        </p:spPr>
        <p:txBody>
          <a:bodyPr/>
          <a:lstStyle/>
          <a:p>
            <a:fld id="{479BF083-4774-43B1-9AB0-5CC1AC5DD8EE}" type="slidenum">
              <a:rPr lang="cs-CZ" smtClean="false"/>
              <a:pPr/>
              <a:t>94</a:t>
            </a:fld>
            <a:endParaRPr lang="cs-CZ" dirty="false"/>
          </a:p>
        </p:txBody>
      </p:sp>
      <p:sp>
        <p:nvSpPr>
          <p:cNvPr id="6" name="Rectangle 1"/>
          <p:cNvSpPr>
            <a:spLocks noChangeArrowheads="true"/>
          </p:cNvSpPr>
          <p:nvPr/>
        </p:nvSpPr>
        <p:spPr bwMode="auto">
          <a:xfrm>
            <a:off x="1664461" y="30887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true" fontAlgn="base" latinLnBrk="false" hangingPunct="tru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itchFamily="34" charset="0"/>
                <a:cs typeface="Arial" pitchFamily="34" charset="0"/>
              </a:rPr>
            </a:br>
            <a:endParaRPr kumimoji="false" lang="cs-CZ" altLang="cs-CZ" sz="1800" b="false" i="false" u="none" strike="noStrike" cap="none" normalizeH="false" baseline="0">
              <a:ln>
                <a:noFill/>
              </a:ln>
              <a:solidFill>
                <a:schemeClr val="tx1"/>
              </a:solidFill>
              <a:effectLst/>
              <a:latin typeface="Arial" pitchFamily="34" charset="0"/>
              <a:cs typeface="Arial" pitchFamily="34" charset="0"/>
            </a:endParaRPr>
          </a:p>
        </p:txBody>
      </p:sp>
      <p:graphicFrame>
        <p:nvGraphicFramePr>
          <p:cNvPr id="10" name="Tabulka 9">
            <a:extLst>
              <a:ext uri="{FF2B5EF4-FFF2-40B4-BE49-F238E27FC236}">
                <a16:creationId xmlns:a16="http://schemas.microsoft.com/office/drawing/2014/main" id="{691ECB08-454B-0DE4-1AD3-3AA6E5F01DD9}"/>
              </a:ext>
            </a:extLst>
          </p:cNvPr>
          <p:cNvGraphicFramePr>
            <a:graphicFrameLocks noGrp="true"/>
          </p:cNvGraphicFramePr>
          <p:nvPr/>
        </p:nvGraphicFramePr>
        <p:xfrm>
          <a:off x="548448" y="2276872"/>
          <a:ext cx="8064499" cy="2099195"/>
        </p:xfrm>
        <a:graphic>
          <a:graphicData uri="http://schemas.openxmlformats.org/drawingml/2006/table">
            <a:tbl>
              <a:tblPr firstRow="true" firstCol="true" bandRow="true">
                <a:tableStyleId>{5C22544A-7EE6-4342-B048-85BDC9FD1C3A}</a:tableStyleId>
              </a:tblPr>
              <a:tblGrid>
                <a:gridCol w="1071943">
                  <a:extLst>
                    <a:ext uri="{9D8B030D-6E8A-4147-A177-3AD203B41FA5}">
                      <a16:colId xmlns:a16="http://schemas.microsoft.com/office/drawing/2014/main" val="1536091914"/>
                    </a:ext>
                  </a:extLst>
                </a:gridCol>
                <a:gridCol w="3383657">
                  <a:extLst>
                    <a:ext uri="{9D8B030D-6E8A-4147-A177-3AD203B41FA5}">
                      <a16:colId xmlns:a16="http://schemas.microsoft.com/office/drawing/2014/main" val="163620380"/>
                    </a:ext>
                  </a:extLst>
                </a:gridCol>
                <a:gridCol w="1203261">
                  <a:extLst>
                    <a:ext uri="{9D8B030D-6E8A-4147-A177-3AD203B41FA5}">
                      <a16:colId xmlns:a16="http://schemas.microsoft.com/office/drawing/2014/main" val="2692680195"/>
                    </a:ext>
                  </a:extLst>
                </a:gridCol>
                <a:gridCol w="1258909">
                  <a:extLst>
                    <a:ext uri="{9D8B030D-6E8A-4147-A177-3AD203B41FA5}">
                      <a16:colId xmlns:a16="http://schemas.microsoft.com/office/drawing/2014/main" val="736142307"/>
                    </a:ext>
                  </a:extLst>
                </a:gridCol>
                <a:gridCol w="1146729">
                  <a:extLst>
                    <a:ext uri="{9D8B030D-6E8A-4147-A177-3AD203B41FA5}">
                      <a16:colId xmlns:a16="http://schemas.microsoft.com/office/drawing/2014/main" val="920866288"/>
                    </a:ext>
                  </a:extLst>
                </a:gridCol>
              </a:tblGrid>
              <a:tr h="741535">
                <a:tc>
                  <a:txBody>
                    <a:bodyPr/>
                    <a:lstStyle/>
                    <a:p>
                      <a:pPr>
                        <a:lnSpc>
                          <a:spcPct val="107000"/>
                        </a:lnSpc>
                        <a:spcAft>
                          <a:spcPts val="800"/>
                        </a:spcAft>
                      </a:pPr>
                      <a:r>
                        <a:rPr lang="cs-CZ" sz="1800">
                          <a:effectLst/>
                        </a:rPr>
                        <a:t>Kód</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7412" marR="67412" marT="9363" marB="0"/>
                </a:tc>
                <a:tc>
                  <a:txBody>
                    <a:bodyPr/>
                    <a:lstStyle/>
                    <a:p>
                      <a:pPr>
                        <a:lnSpc>
                          <a:spcPct val="107000"/>
                        </a:lnSpc>
                        <a:spcAft>
                          <a:spcPts val="800"/>
                        </a:spcAft>
                      </a:pPr>
                      <a:r>
                        <a:rPr lang="cs-CZ" sz="1800" dirty="false">
                          <a:effectLst/>
                        </a:rPr>
                        <a:t>Název indikátoru</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txBody>
                  <a:tcPr marL="67412" marR="67412" marT="9363" marB="0"/>
                </a:tc>
                <a:tc>
                  <a:txBody>
                    <a:bodyPr/>
                    <a:lstStyle/>
                    <a:p>
                      <a:pPr>
                        <a:lnSpc>
                          <a:spcPct val="107000"/>
                        </a:lnSpc>
                        <a:spcAft>
                          <a:spcPts val="800"/>
                        </a:spcAft>
                      </a:pPr>
                      <a:r>
                        <a:rPr lang="cs-CZ" sz="1800">
                          <a:effectLst/>
                        </a:rPr>
                        <a:t>jednotka</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7412" marR="67412" marT="9363" marB="0"/>
                </a:tc>
                <a:tc>
                  <a:txBody>
                    <a:bodyPr/>
                    <a:lstStyle/>
                    <a:p>
                      <a:pPr>
                        <a:lnSpc>
                          <a:spcPct val="107000"/>
                        </a:lnSpc>
                        <a:spcAft>
                          <a:spcPts val="800"/>
                        </a:spcAft>
                      </a:pPr>
                      <a:r>
                        <a:rPr lang="cs-CZ" sz="1800">
                          <a:effectLst/>
                        </a:rPr>
                        <a:t>Typ</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7412" marR="67412" marT="9363" marB="0"/>
                </a:tc>
                <a:tc>
                  <a:txBody>
                    <a:bodyPr/>
                    <a:lstStyle/>
                    <a:p>
                      <a:pPr>
                        <a:lnSpc>
                          <a:spcPct val="107000"/>
                        </a:lnSpc>
                        <a:spcAft>
                          <a:spcPts val="800"/>
                        </a:spcAft>
                      </a:pPr>
                      <a:r>
                        <a:rPr lang="cs-CZ" sz="1800">
                          <a:effectLst/>
                        </a:rPr>
                        <a:t>Min.</a:t>
                      </a:r>
                    </a:p>
                    <a:p>
                      <a:pPr>
                        <a:lnSpc>
                          <a:spcPct val="107000"/>
                        </a:lnSpc>
                        <a:spcAft>
                          <a:spcPts val="800"/>
                        </a:spcAft>
                      </a:pPr>
                      <a:r>
                        <a:rPr lang="cs-CZ" sz="1800">
                          <a:effectLst/>
                        </a:rPr>
                        <a:t>hodnota</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7412" marR="67412" marT="9363" marB="0"/>
                </a:tc>
                <a:extLst>
                  <a:ext uri="{0D108BD9-81ED-4DB2-BD59-A6C34878D82A}">
                    <a16:rowId xmlns:a16="http://schemas.microsoft.com/office/drawing/2014/main" val="1000965618"/>
                  </a:ext>
                </a:extLst>
              </a:tr>
              <a:tr h="482601">
                <a:tc>
                  <a:txBody>
                    <a:bodyPr/>
                    <a:lstStyle/>
                    <a:p>
                      <a:pPr>
                        <a:lnSpc>
                          <a:spcPct val="107000"/>
                        </a:lnSpc>
                        <a:spcAft>
                          <a:spcPts val="800"/>
                        </a:spcAft>
                      </a:pPr>
                      <a:r>
                        <a:rPr lang="cs-CZ" sz="1800">
                          <a:effectLst/>
                        </a:rPr>
                        <a:t>600 000</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7412" marR="67412" marT="9363" marB="0"/>
                </a:tc>
                <a:tc>
                  <a:txBody>
                    <a:bodyPr/>
                    <a:lstStyle/>
                    <a:p>
                      <a:pPr>
                        <a:lnSpc>
                          <a:spcPct val="107000"/>
                        </a:lnSpc>
                        <a:spcAft>
                          <a:spcPts val="800"/>
                        </a:spcAft>
                      </a:pPr>
                      <a:r>
                        <a:rPr lang="cs-CZ" sz="1800" dirty="false">
                          <a:effectLst/>
                        </a:rPr>
                        <a:t>Celkový počet účastníků</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txBody>
                  <a:tcPr marL="67412" marR="67412" marT="9363" marB="0"/>
                </a:tc>
                <a:tc>
                  <a:txBody>
                    <a:bodyPr/>
                    <a:lstStyle/>
                    <a:p>
                      <a:pPr>
                        <a:lnSpc>
                          <a:spcPct val="107000"/>
                        </a:lnSpc>
                        <a:spcAft>
                          <a:spcPts val="800"/>
                        </a:spcAft>
                      </a:pPr>
                      <a:r>
                        <a:rPr lang="cs-CZ" sz="1800">
                          <a:effectLst/>
                        </a:rPr>
                        <a:t>Účastníci</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7412" marR="67412" marT="9363" marB="0"/>
                </a:tc>
                <a:tc>
                  <a:txBody>
                    <a:bodyPr/>
                    <a:lstStyle/>
                    <a:p>
                      <a:pPr>
                        <a:lnSpc>
                          <a:spcPct val="107000"/>
                        </a:lnSpc>
                        <a:spcAft>
                          <a:spcPts val="800"/>
                        </a:spcAft>
                      </a:pPr>
                      <a:r>
                        <a:rPr lang="cs-CZ" sz="1800">
                          <a:effectLst/>
                        </a:rPr>
                        <a:t>Výstup</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7412" marR="67412" marT="9363" marB="0"/>
                </a:tc>
                <a:tc>
                  <a:txBody>
                    <a:bodyPr/>
                    <a:lstStyle/>
                    <a:p>
                      <a:pPr>
                        <a:lnSpc>
                          <a:spcPct val="107000"/>
                        </a:lnSpc>
                        <a:spcAft>
                          <a:spcPts val="800"/>
                        </a:spcAft>
                      </a:pPr>
                      <a:r>
                        <a:rPr lang="cs-CZ" sz="1800">
                          <a:effectLst/>
                        </a:rPr>
                        <a:t>12</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7412" marR="67412" marT="9363" marB="0"/>
                </a:tc>
                <a:extLst>
                  <a:ext uri="{0D108BD9-81ED-4DB2-BD59-A6C34878D82A}">
                    <a16:rowId xmlns:a16="http://schemas.microsoft.com/office/drawing/2014/main" val="2742183787"/>
                  </a:ext>
                </a:extLst>
              </a:tr>
              <a:tr h="636671">
                <a:tc>
                  <a:txBody>
                    <a:bodyPr/>
                    <a:lstStyle/>
                    <a:p>
                      <a:pPr>
                        <a:lnSpc>
                          <a:spcPct val="107000"/>
                        </a:lnSpc>
                        <a:spcAft>
                          <a:spcPts val="800"/>
                        </a:spcAft>
                      </a:pPr>
                      <a:r>
                        <a:rPr lang="cs-CZ" sz="1800" dirty="false">
                          <a:effectLst/>
                        </a:rPr>
                        <a:t>626 000</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txBody>
                  <a:tcPr marL="67412" marR="67412" marT="9363" marB="0"/>
                </a:tc>
                <a:tc>
                  <a:txBody>
                    <a:bodyPr/>
                    <a:lstStyle/>
                    <a:p>
                      <a:pPr>
                        <a:lnSpc>
                          <a:spcPct val="107000"/>
                        </a:lnSpc>
                        <a:spcAft>
                          <a:spcPts val="800"/>
                        </a:spcAft>
                      </a:pPr>
                      <a:r>
                        <a:rPr lang="cs-CZ" sz="1800">
                          <a:effectLst/>
                        </a:rPr>
                        <a:t>Účastníci, kteří získali kvalifikaci po ukončení své účasti</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7412" marR="67412" marT="9363" marB="0"/>
                </a:tc>
                <a:tc>
                  <a:txBody>
                    <a:bodyPr/>
                    <a:lstStyle/>
                    <a:p>
                      <a:pPr>
                        <a:lnSpc>
                          <a:spcPct val="107000"/>
                        </a:lnSpc>
                        <a:spcAft>
                          <a:spcPts val="800"/>
                        </a:spcAft>
                      </a:pPr>
                      <a:r>
                        <a:rPr lang="cs-CZ" sz="1800">
                          <a:effectLst/>
                        </a:rPr>
                        <a:t>Účastníci</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7412" marR="67412" marT="9363" marB="0"/>
                </a:tc>
                <a:tc>
                  <a:txBody>
                    <a:bodyPr/>
                    <a:lstStyle/>
                    <a:p>
                      <a:pPr>
                        <a:lnSpc>
                          <a:spcPct val="107000"/>
                        </a:lnSpc>
                        <a:spcAft>
                          <a:spcPts val="800"/>
                        </a:spcAft>
                      </a:pPr>
                      <a:r>
                        <a:rPr lang="cs-CZ" sz="1800">
                          <a:effectLst/>
                        </a:rPr>
                        <a:t>Výsledek</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7412" marR="67412" marT="9363" marB="0"/>
                </a:tc>
                <a:tc>
                  <a:txBody>
                    <a:bodyPr/>
                    <a:lstStyle/>
                    <a:p>
                      <a:pPr>
                        <a:lnSpc>
                          <a:spcPct val="107000"/>
                        </a:lnSpc>
                        <a:spcAft>
                          <a:spcPts val="800"/>
                        </a:spcAft>
                      </a:pPr>
                      <a:r>
                        <a:rPr lang="cs-CZ" sz="1800" dirty="false">
                          <a:effectLst/>
                        </a:rPr>
                        <a:t>8</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txBody>
                  <a:tcPr marL="67412" marR="67412" marT="9363" marB="0"/>
                </a:tc>
                <a:extLst>
                  <a:ext uri="{0D108BD9-81ED-4DB2-BD59-A6C34878D82A}">
                    <a16:rowId xmlns:a16="http://schemas.microsoft.com/office/drawing/2014/main" val="384188419"/>
                  </a:ext>
                </a:extLst>
              </a:tr>
            </a:tbl>
          </a:graphicData>
        </a:graphic>
      </p:graphicFrame>
      <p:sp>
        <p:nvSpPr>
          <p:cNvPr id="7" name="TextovéPole 6">
            <a:extLst>
              <a:ext uri="{FF2B5EF4-FFF2-40B4-BE49-F238E27FC236}">
                <a16:creationId xmlns:a16="http://schemas.microsoft.com/office/drawing/2014/main" id="{CD9AB4B1-D30F-3859-B58C-AED14F55DAC7}"/>
              </a:ext>
            </a:extLst>
          </p:cNvPr>
          <p:cNvSpPr txBox="true"/>
          <p:nvPr/>
        </p:nvSpPr>
        <p:spPr>
          <a:xfrm flipH="true">
            <a:off x="455447" y="4509120"/>
            <a:ext cx="8180250" cy="2106218"/>
          </a:xfrm>
          <a:prstGeom prst="rect">
            <a:avLst/>
          </a:prstGeom>
          <a:noFill/>
        </p:spPr>
        <p:txBody>
          <a:bodyPr wrap="square" rtlCol="false">
            <a:spAutoFit/>
          </a:bodyPr>
          <a:lstStyle/>
          <a:p>
            <a:pPr algn="just">
              <a:lnSpc>
                <a:spcPct val="107000"/>
              </a:lnSpc>
              <a:spcAft>
                <a:spcPts val="800"/>
              </a:spcAft>
            </a:pPr>
            <a:r>
              <a:rPr lang="cs-CZ" sz="2000" b="true" dirty="false">
                <a:effectLst/>
                <a:latin typeface="Arial" panose="020B0604020202020204" pitchFamily="34" charset="0"/>
                <a:ea typeface="Calibri" panose="020F0502020204030204" pitchFamily="34" charset="0"/>
                <a:cs typeface="Times New Roman" panose="02020603050405020304" pitchFamily="18" charset="0"/>
              </a:rPr>
              <a:t>Účastníkem, který získal kvalifikaci po ukončení své účasti, je osoba z cílové skupiny projektu, která ukončila stáž v zahraničí a získala osvědčení o úspěšném ukončení stáže.</a:t>
            </a:r>
            <a:endParaRPr lang="cs-CZ" sz="2000" dirty="false">
              <a:effectLst/>
              <a:latin typeface="Arial" panose="020B0604020202020204" pitchFamily="34" charset="0"/>
              <a:ea typeface="Calibri" panose="020F0502020204030204" pitchFamily="34" charset="0"/>
              <a:cs typeface="Times New Roman" panose="02020603050405020304" pitchFamily="18" charset="0"/>
            </a:endParaRPr>
          </a:p>
          <a:p>
            <a:r>
              <a:rPr lang="cs-CZ" sz="2000" dirty="false">
                <a:effectLst/>
                <a:latin typeface="Arial" panose="020B0604020202020204" pitchFamily="34" charset="0"/>
                <a:ea typeface="Calibri" panose="020F0502020204030204" pitchFamily="34" charset="0"/>
                <a:cs typeface="Times New Roman" panose="02020603050405020304" pitchFamily="18" charset="0"/>
              </a:rPr>
              <a:t>Úspěšným ukončením stáže se rozumí docházka do zaměstnání na stáži odpovídající alespoň 75 % z celkového fondu stanovené pracovní doby odborné praxe.</a:t>
            </a:r>
          </a:p>
        </p:txBody>
      </p:sp>
    </p:spTree>
    <p:extLst>
      <p:ext uri="{BB962C8B-B14F-4D97-AF65-F5344CB8AC3E}">
        <p14:creationId xmlns:p14="http://schemas.microsoft.com/office/powerpoint/2010/main" val="33018533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 Indikátory se závazkem II</a:t>
            </a:r>
          </a:p>
        </p:txBody>
      </p:sp>
      <p:sp>
        <p:nvSpPr>
          <p:cNvPr id="3" name="Zástupný symbol pro obsah 2"/>
          <p:cNvSpPr>
            <a:spLocks noGrp="true"/>
          </p:cNvSpPr>
          <p:nvPr>
            <p:ph idx="1"/>
          </p:nvPr>
        </p:nvSpPr>
        <p:spPr>
          <a:xfrm>
            <a:off x="539776" y="1556792"/>
            <a:ext cx="8064448" cy="3168352"/>
          </a:xfrm>
        </p:spPr>
        <p:txBody>
          <a:bodyPr/>
          <a:lstStyle/>
          <a:p>
            <a:pPr marL="0" indent="0">
              <a:buNone/>
            </a:pPr>
            <a:r>
              <a:rPr lang="cs-CZ" b="true" dirty="false"/>
              <a:t>Cílové hodnoty závazné, změnit lze jen podstatnou změnou</a:t>
            </a:r>
          </a:p>
          <a:p>
            <a:pPr marL="0" indent="0">
              <a:buNone/>
            </a:pPr>
            <a:r>
              <a:rPr lang="cs-CZ" b="true" dirty="false"/>
              <a:t>Sankce při nenaplnění cílových hodnot</a:t>
            </a:r>
          </a:p>
          <a:p>
            <a:r>
              <a:rPr lang="cs-CZ" dirty="false"/>
              <a:t>Výše odvodu v procentech z dotace podle míry nenaplnění všech povinných indikátorů (průměr)</a:t>
            </a:r>
          </a:p>
          <a:p>
            <a:r>
              <a:rPr lang="cs-CZ" dirty="false"/>
              <a:t>Do doby zprovoznění IS ESF nebudou v </a:t>
            </a:r>
            <a:r>
              <a:rPr lang="cs-CZ" dirty="false" err="true"/>
              <a:t>ZoR</a:t>
            </a:r>
            <a:r>
              <a:rPr lang="cs-CZ" dirty="false"/>
              <a:t> vykazovány indikátory s příznakem IS ESF (např. indikátor 600 000 apod.).</a:t>
            </a:r>
          </a:p>
          <a:p>
            <a:pPr marL="0" indent="0">
              <a:buNone/>
            </a:pPr>
            <a:endParaRPr lang="cs-CZ" b="true" dirty="false"/>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95</a:t>
            </a:fld>
            <a:endParaRPr lang="cs-CZ" dirty="false"/>
          </a:p>
        </p:txBody>
      </p:sp>
    </p:spTree>
    <p:extLst>
      <p:ext uri="{BB962C8B-B14F-4D97-AF65-F5344CB8AC3E}">
        <p14:creationId xmlns:p14="http://schemas.microsoft.com/office/powerpoint/2010/main" val="3625059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360000" y="0"/>
            <a:ext cx="8424000" cy="1080000"/>
          </a:xfrm>
        </p:spPr>
        <p:txBody>
          <a:bodyPr anchor="ctr">
            <a:normAutofit/>
          </a:bodyPr>
          <a:lstStyle/>
          <a:p>
            <a:r>
              <a:rPr lang="cs-CZ" dirty="false"/>
              <a:t>INDIKÁTORY - SANKCE	</a:t>
            </a:r>
            <a:endParaRPr lang="cs-CZ" b="false" dirty="false"/>
          </a:p>
        </p:txBody>
      </p:sp>
      <p:sp>
        <p:nvSpPr>
          <p:cNvPr id="4" name="Zástupný symbol pro číslo snímku 3"/>
          <p:cNvSpPr>
            <a:spLocks noGrp="true"/>
          </p:cNvSpPr>
          <p:nvPr>
            <p:ph type="sldNum" sz="quarter" idx="12"/>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96</a:t>
            </a:fld>
            <a:endParaRPr lang="cs-CZ"/>
          </a:p>
        </p:txBody>
      </p:sp>
      <p:graphicFrame>
        <p:nvGraphicFramePr>
          <p:cNvPr id="8" name="Tabulka 7">
            <a:extLst>
              <a:ext uri="{FF2B5EF4-FFF2-40B4-BE49-F238E27FC236}">
                <a16:creationId xmlns:a16="http://schemas.microsoft.com/office/drawing/2014/main" id="{A526B047-C282-49E3-CBAE-3ED052494A27}"/>
              </a:ext>
            </a:extLst>
          </p:cNvPr>
          <p:cNvGraphicFramePr>
            <a:graphicFrameLocks noGrp="true"/>
          </p:cNvGraphicFramePr>
          <p:nvPr/>
        </p:nvGraphicFramePr>
        <p:xfrm>
          <a:off x="540000" y="1844824"/>
          <a:ext cx="8064001" cy="2039424"/>
        </p:xfrm>
        <a:graphic>
          <a:graphicData uri="http://schemas.openxmlformats.org/drawingml/2006/table">
            <a:tbl>
              <a:tblPr firstRow="true" bandRow="true">
                <a:tableStyleId>{5C22544A-7EE6-4342-B048-85BDC9FD1C3A}</a:tableStyleId>
              </a:tblPr>
              <a:tblGrid>
                <a:gridCol w="4235961">
                  <a:extLst>
                    <a:ext uri="{9D8B030D-6E8A-4147-A177-3AD203B41FA5}">
                      <a16:colId xmlns:a16="http://schemas.microsoft.com/office/drawing/2014/main" val="691296249"/>
                    </a:ext>
                  </a:extLst>
                </a:gridCol>
                <a:gridCol w="3828040">
                  <a:extLst>
                    <a:ext uri="{9D8B030D-6E8A-4147-A177-3AD203B41FA5}">
                      <a16:colId xmlns:a16="http://schemas.microsoft.com/office/drawing/2014/main" val="4196652877"/>
                    </a:ext>
                  </a:extLst>
                </a:gridCol>
              </a:tblGrid>
              <a:tr h="809040">
                <a:tc>
                  <a:txBody>
                    <a:bodyPr/>
                    <a:lstStyle/>
                    <a:p>
                      <a:pPr marL="36195" marR="36195">
                        <a:lnSpc>
                          <a:spcPct val="107000"/>
                        </a:lnSpc>
                        <a:spcBef>
                          <a:spcPts val="100"/>
                        </a:spcBef>
                        <a:spcAft>
                          <a:spcPts val="100"/>
                        </a:spcAft>
                      </a:pPr>
                      <a:r>
                        <a:rPr lang="cs-CZ" sz="1800" dirty="false">
                          <a:effectLst/>
                        </a:rPr>
                        <a:t>Celková míra naplnění závazkových indikátorů výstupů</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txBody>
                  <a:tcPr marL="68149" marR="68149" marT="0" marB="0"/>
                </a:tc>
                <a:tc>
                  <a:txBody>
                    <a:bodyPr/>
                    <a:lstStyle/>
                    <a:p>
                      <a:pPr marL="36195" marR="36195">
                        <a:lnSpc>
                          <a:spcPct val="107000"/>
                        </a:lnSpc>
                        <a:spcBef>
                          <a:spcPts val="100"/>
                        </a:spcBef>
                        <a:spcAft>
                          <a:spcPts val="100"/>
                        </a:spcAft>
                      </a:pPr>
                      <a:r>
                        <a:rPr lang="cs-CZ" sz="1800" dirty="false">
                          <a:effectLst/>
                        </a:rPr>
                        <a:t>Procento odvodu z částky, ve které byla </a:t>
                      </a:r>
                      <a:r>
                        <a:rPr lang="cs-CZ" sz="1800" b="true" kern="1200" dirty="false">
                          <a:solidFill>
                            <a:schemeClr val="lt1"/>
                          </a:solidFill>
                          <a:effectLst/>
                          <a:latin typeface="+mn-lt"/>
                          <a:ea typeface="+mn-ea"/>
                          <a:cs typeface="+mn-cs"/>
                        </a:rPr>
                        <a:t>porušena</a:t>
                      </a:r>
                      <a:r>
                        <a:rPr lang="cs-CZ" sz="1800" dirty="false">
                          <a:effectLst/>
                        </a:rPr>
                        <a:t> rozpočtová kázeň</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txBody>
                  <a:tcPr marL="68149" marR="68149" marT="0" marB="0"/>
                </a:tc>
                <a:extLst>
                  <a:ext uri="{0D108BD9-81ED-4DB2-BD59-A6C34878D82A}">
                    <a16:rowId xmlns:a16="http://schemas.microsoft.com/office/drawing/2014/main" val="1911645470"/>
                  </a:ext>
                </a:extLst>
              </a:tr>
              <a:tr h="293432">
                <a:tc>
                  <a:txBody>
                    <a:bodyPr/>
                    <a:lstStyle/>
                    <a:p>
                      <a:pPr marL="36195" marR="36195">
                        <a:lnSpc>
                          <a:spcPct val="107000"/>
                        </a:lnSpc>
                        <a:spcBef>
                          <a:spcPts val="100"/>
                        </a:spcBef>
                        <a:spcAft>
                          <a:spcPts val="100"/>
                        </a:spcAft>
                      </a:pPr>
                      <a:r>
                        <a:rPr lang="cs-CZ" sz="1800" dirty="false">
                          <a:effectLst/>
                        </a:rPr>
                        <a:t>méně než 85 % až 70 %</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txBody>
                  <a:tcPr marL="68149" marR="68149" marT="0" marB="0" anchor="ctr"/>
                </a:tc>
                <a:tc>
                  <a:txBody>
                    <a:bodyPr/>
                    <a:lstStyle/>
                    <a:p>
                      <a:pPr marL="36195" marR="36195">
                        <a:lnSpc>
                          <a:spcPct val="107000"/>
                        </a:lnSpc>
                        <a:spcBef>
                          <a:spcPts val="100"/>
                        </a:spcBef>
                        <a:spcAft>
                          <a:spcPts val="100"/>
                        </a:spcAft>
                      </a:pPr>
                      <a:r>
                        <a:rPr lang="cs-CZ" sz="1800">
                          <a:effectLst/>
                        </a:rPr>
                        <a:t>15 %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149" marR="68149" marT="0" marB="0"/>
                </a:tc>
                <a:extLst>
                  <a:ext uri="{0D108BD9-81ED-4DB2-BD59-A6C34878D82A}">
                    <a16:rowId xmlns:a16="http://schemas.microsoft.com/office/drawing/2014/main" val="838923407"/>
                  </a:ext>
                </a:extLst>
              </a:tr>
              <a:tr h="293432">
                <a:tc>
                  <a:txBody>
                    <a:bodyPr/>
                    <a:lstStyle/>
                    <a:p>
                      <a:pPr marL="36195" marR="36195">
                        <a:lnSpc>
                          <a:spcPct val="107000"/>
                        </a:lnSpc>
                        <a:spcBef>
                          <a:spcPts val="100"/>
                        </a:spcBef>
                        <a:spcAft>
                          <a:spcPts val="100"/>
                        </a:spcAft>
                      </a:pPr>
                      <a:r>
                        <a:rPr lang="cs-CZ" sz="1800" dirty="false">
                          <a:effectLst/>
                        </a:rPr>
                        <a:t>méně než 70 % až 55 %</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txBody>
                  <a:tcPr marL="68149" marR="68149" marT="0" marB="0" anchor="ctr"/>
                </a:tc>
                <a:tc>
                  <a:txBody>
                    <a:bodyPr/>
                    <a:lstStyle/>
                    <a:p>
                      <a:pPr marL="36195" marR="36195">
                        <a:lnSpc>
                          <a:spcPct val="107000"/>
                        </a:lnSpc>
                        <a:spcBef>
                          <a:spcPts val="100"/>
                        </a:spcBef>
                        <a:spcAft>
                          <a:spcPts val="100"/>
                        </a:spcAft>
                      </a:pPr>
                      <a:r>
                        <a:rPr lang="cs-CZ" sz="1800" dirty="false">
                          <a:effectLst/>
                        </a:rPr>
                        <a:t>20 %</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txBody>
                  <a:tcPr marL="68149" marR="68149" marT="0" marB="0"/>
                </a:tc>
                <a:extLst>
                  <a:ext uri="{0D108BD9-81ED-4DB2-BD59-A6C34878D82A}">
                    <a16:rowId xmlns:a16="http://schemas.microsoft.com/office/drawing/2014/main" val="968402784"/>
                  </a:ext>
                </a:extLst>
              </a:tr>
              <a:tr h="293432">
                <a:tc>
                  <a:txBody>
                    <a:bodyPr/>
                    <a:lstStyle/>
                    <a:p>
                      <a:pPr marL="36195" marR="36195">
                        <a:lnSpc>
                          <a:spcPct val="107000"/>
                        </a:lnSpc>
                        <a:spcBef>
                          <a:spcPts val="100"/>
                        </a:spcBef>
                        <a:spcAft>
                          <a:spcPts val="100"/>
                        </a:spcAft>
                      </a:pPr>
                      <a:r>
                        <a:rPr lang="cs-CZ" sz="1800" dirty="false">
                          <a:effectLst/>
                        </a:rPr>
                        <a:t>méně než 55 % až 40 %</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txBody>
                  <a:tcPr marL="68149" marR="68149" marT="0" marB="0" anchor="ctr"/>
                </a:tc>
                <a:tc>
                  <a:txBody>
                    <a:bodyPr/>
                    <a:lstStyle/>
                    <a:p>
                      <a:pPr marL="36195" marR="36195">
                        <a:lnSpc>
                          <a:spcPct val="107000"/>
                        </a:lnSpc>
                        <a:spcBef>
                          <a:spcPts val="100"/>
                        </a:spcBef>
                        <a:spcAft>
                          <a:spcPts val="100"/>
                        </a:spcAft>
                      </a:pPr>
                      <a:r>
                        <a:rPr lang="cs-CZ" sz="1800" dirty="false">
                          <a:effectLst/>
                        </a:rPr>
                        <a:t>30 %</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txBody>
                  <a:tcPr marL="68149" marR="68149" marT="0" marB="0"/>
                </a:tc>
                <a:extLst>
                  <a:ext uri="{0D108BD9-81ED-4DB2-BD59-A6C34878D82A}">
                    <a16:rowId xmlns:a16="http://schemas.microsoft.com/office/drawing/2014/main" val="1125803703"/>
                  </a:ext>
                </a:extLst>
              </a:tr>
              <a:tr h="293432">
                <a:tc>
                  <a:txBody>
                    <a:bodyPr/>
                    <a:lstStyle/>
                    <a:p>
                      <a:pPr marL="36195" marR="36195">
                        <a:lnSpc>
                          <a:spcPct val="107000"/>
                        </a:lnSpc>
                        <a:spcBef>
                          <a:spcPts val="100"/>
                        </a:spcBef>
                        <a:spcAft>
                          <a:spcPts val="100"/>
                        </a:spcAft>
                      </a:pPr>
                      <a:r>
                        <a:rPr lang="cs-CZ" sz="1800">
                          <a:effectLst/>
                        </a:rPr>
                        <a:t>méně než 40 %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149" marR="68149" marT="0" marB="0" anchor="ctr"/>
                </a:tc>
                <a:tc>
                  <a:txBody>
                    <a:bodyPr/>
                    <a:lstStyle/>
                    <a:p>
                      <a:pPr marL="36195" marR="36195">
                        <a:lnSpc>
                          <a:spcPct val="107000"/>
                        </a:lnSpc>
                        <a:spcBef>
                          <a:spcPts val="100"/>
                        </a:spcBef>
                        <a:spcAft>
                          <a:spcPts val="100"/>
                        </a:spcAft>
                      </a:pPr>
                      <a:r>
                        <a:rPr lang="cs-CZ" sz="1800" dirty="false">
                          <a:effectLst/>
                        </a:rPr>
                        <a:t>50 %</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txBody>
                  <a:tcPr marL="68149" marR="68149" marT="0" marB="0"/>
                </a:tc>
                <a:extLst>
                  <a:ext uri="{0D108BD9-81ED-4DB2-BD59-A6C34878D82A}">
                    <a16:rowId xmlns:a16="http://schemas.microsoft.com/office/drawing/2014/main" val="429407167"/>
                  </a:ext>
                </a:extLst>
              </a:tr>
            </a:tbl>
          </a:graphicData>
        </a:graphic>
      </p:graphicFrame>
      <p:graphicFrame>
        <p:nvGraphicFramePr>
          <p:cNvPr id="13" name="Tabulka 12">
            <a:extLst>
              <a:ext uri="{FF2B5EF4-FFF2-40B4-BE49-F238E27FC236}">
                <a16:creationId xmlns:a16="http://schemas.microsoft.com/office/drawing/2014/main" id="{6F4BD82F-2261-E597-F4A6-2F3C150CED04}"/>
              </a:ext>
            </a:extLst>
          </p:cNvPr>
          <p:cNvGraphicFramePr>
            <a:graphicFrameLocks noGrp="true"/>
          </p:cNvGraphicFramePr>
          <p:nvPr/>
        </p:nvGraphicFramePr>
        <p:xfrm>
          <a:off x="539999" y="4337352"/>
          <a:ext cx="8064001" cy="1446083"/>
        </p:xfrm>
        <a:graphic>
          <a:graphicData uri="http://schemas.openxmlformats.org/drawingml/2006/table">
            <a:tbl>
              <a:tblPr firstRow="true" bandRow="true">
                <a:tableStyleId>{5C22544A-7EE6-4342-B048-85BDC9FD1C3A}</a:tableStyleId>
              </a:tblPr>
              <a:tblGrid>
                <a:gridCol w="4235961">
                  <a:extLst>
                    <a:ext uri="{9D8B030D-6E8A-4147-A177-3AD203B41FA5}">
                      <a16:colId xmlns:a16="http://schemas.microsoft.com/office/drawing/2014/main" val="691296249"/>
                    </a:ext>
                  </a:extLst>
                </a:gridCol>
                <a:gridCol w="3828040">
                  <a:extLst>
                    <a:ext uri="{9D8B030D-6E8A-4147-A177-3AD203B41FA5}">
                      <a16:colId xmlns:a16="http://schemas.microsoft.com/office/drawing/2014/main" val="4196652877"/>
                    </a:ext>
                  </a:extLst>
                </a:gridCol>
              </a:tblGrid>
              <a:tr h="809040">
                <a:tc>
                  <a:txBody>
                    <a:bodyPr/>
                    <a:lstStyle/>
                    <a:p>
                      <a:pPr marL="36195" marR="36195">
                        <a:lnSpc>
                          <a:spcPct val="107000"/>
                        </a:lnSpc>
                        <a:spcBef>
                          <a:spcPts val="100"/>
                        </a:spcBef>
                        <a:spcAft>
                          <a:spcPts val="100"/>
                        </a:spcAft>
                      </a:pPr>
                      <a:r>
                        <a:rPr lang="cs-CZ" sz="1800" dirty="false">
                          <a:effectLst/>
                        </a:rPr>
                        <a:t>Celková míra naplnění závazkových indikátorů výsledků</a:t>
                      </a:r>
                    </a:p>
                  </a:txBody>
                  <a:tcPr marL="68149" marR="68149" marT="0" marB="0"/>
                </a:tc>
                <a:tc>
                  <a:txBody>
                    <a:bodyPr/>
                    <a:lstStyle/>
                    <a:p>
                      <a:pPr marL="36195" marR="36195">
                        <a:lnSpc>
                          <a:spcPct val="107000"/>
                        </a:lnSpc>
                        <a:spcBef>
                          <a:spcPts val="100"/>
                        </a:spcBef>
                        <a:spcAft>
                          <a:spcPts val="100"/>
                        </a:spcAft>
                      </a:pPr>
                      <a:r>
                        <a:rPr lang="cs-CZ" sz="1800" dirty="false">
                          <a:effectLst/>
                        </a:rPr>
                        <a:t>Procento odvodu z částky, ve které byla porušena rozpočtová kázeň</a:t>
                      </a:r>
                    </a:p>
                  </a:txBody>
                  <a:tcPr marL="68149" marR="68149" marT="0" marB="0"/>
                </a:tc>
                <a:extLst>
                  <a:ext uri="{0D108BD9-81ED-4DB2-BD59-A6C34878D82A}">
                    <a16:rowId xmlns:a16="http://schemas.microsoft.com/office/drawing/2014/main" val="1911645470"/>
                  </a:ext>
                </a:extLst>
              </a:tr>
              <a:tr h="293432">
                <a:tc>
                  <a:txBody>
                    <a:bodyPr/>
                    <a:lstStyle/>
                    <a:p>
                      <a:pPr marL="36195" marR="36195">
                        <a:lnSpc>
                          <a:spcPct val="107000"/>
                        </a:lnSpc>
                        <a:spcBef>
                          <a:spcPts val="100"/>
                        </a:spcBef>
                        <a:spcAft>
                          <a:spcPts val="100"/>
                        </a:spcAft>
                      </a:pPr>
                      <a:r>
                        <a:rPr lang="cs-CZ" sz="1800" dirty="false">
                          <a:effectLst/>
                        </a:rPr>
                        <a:t>méně než 75 % až 50 %</a:t>
                      </a:r>
                    </a:p>
                  </a:txBody>
                  <a:tcPr marL="68149" marR="68149" marT="0" marB="0" anchor="ctr"/>
                </a:tc>
                <a:tc>
                  <a:txBody>
                    <a:bodyPr/>
                    <a:lstStyle/>
                    <a:p>
                      <a:pPr marL="36195" marR="36195">
                        <a:lnSpc>
                          <a:spcPct val="107000"/>
                        </a:lnSpc>
                        <a:spcBef>
                          <a:spcPts val="100"/>
                        </a:spcBef>
                        <a:spcAft>
                          <a:spcPts val="100"/>
                        </a:spcAft>
                      </a:pPr>
                      <a:r>
                        <a:rPr lang="cs-CZ" sz="1800" dirty="false">
                          <a:effectLst/>
                        </a:rPr>
                        <a:t>10 %</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txBody>
                  <a:tcPr marL="68149" marR="68149" marT="0" marB="0"/>
                </a:tc>
                <a:extLst>
                  <a:ext uri="{0D108BD9-81ED-4DB2-BD59-A6C34878D82A}">
                    <a16:rowId xmlns:a16="http://schemas.microsoft.com/office/drawing/2014/main" val="838923407"/>
                  </a:ext>
                </a:extLst>
              </a:tr>
              <a:tr h="293432">
                <a:tc>
                  <a:txBody>
                    <a:bodyPr/>
                    <a:lstStyle/>
                    <a:p>
                      <a:pPr marL="36195" marR="36195">
                        <a:lnSpc>
                          <a:spcPct val="107000"/>
                        </a:lnSpc>
                        <a:spcBef>
                          <a:spcPts val="100"/>
                        </a:spcBef>
                        <a:spcAft>
                          <a:spcPts val="100"/>
                        </a:spcAft>
                      </a:pPr>
                      <a:r>
                        <a:rPr lang="cs-CZ" sz="1800" dirty="false">
                          <a:effectLst/>
                        </a:rPr>
                        <a:t>méně než 50 % </a:t>
                      </a:r>
                    </a:p>
                  </a:txBody>
                  <a:tcPr marL="68149" marR="68149" marT="0" marB="0" anchor="ctr"/>
                </a:tc>
                <a:tc>
                  <a:txBody>
                    <a:bodyPr/>
                    <a:lstStyle/>
                    <a:p>
                      <a:pPr marL="36195" marR="36195">
                        <a:lnSpc>
                          <a:spcPct val="107000"/>
                        </a:lnSpc>
                        <a:spcBef>
                          <a:spcPts val="100"/>
                        </a:spcBef>
                        <a:spcAft>
                          <a:spcPts val="100"/>
                        </a:spcAft>
                      </a:pPr>
                      <a:r>
                        <a:rPr lang="cs-CZ" sz="1800" dirty="false">
                          <a:effectLst/>
                        </a:rPr>
                        <a:t>20 %</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txBody>
                  <a:tcPr marL="68149" marR="68149" marT="0" marB="0"/>
                </a:tc>
                <a:extLst>
                  <a:ext uri="{0D108BD9-81ED-4DB2-BD59-A6C34878D82A}">
                    <a16:rowId xmlns:a16="http://schemas.microsoft.com/office/drawing/2014/main" val="968402784"/>
                  </a:ext>
                </a:extLst>
              </a:tr>
            </a:tbl>
          </a:graphicData>
        </a:graphic>
      </p:graphicFrame>
    </p:spTree>
    <p:extLst>
      <p:ext uri="{BB962C8B-B14F-4D97-AF65-F5344CB8AC3E}">
        <p14:creationId xmlns:p14="http://schemas.microsoft.com/office/powerpoint/2010/main" val="41172321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INDIKÁTORY bez závazku	</a:t>
            </a:r>
          </a:p>
        </p:txBody>
      </p:sp>
      <p:sp>
        <p:nvSpPr>
          <p:cNvPr id="3" name="Zástupný symbol pro obsah 2"/>
          <p:cNvSpPr>
            <a:spLocks noGrp="true"/>
          </p:cNvSpPr>
          <p:nvPr>
            <p:ph idx="1"/>
          </p:nvPr>
        </p:nvSpPr>
        <p:spPr>
          <a:xfrm>
            <a:off x="539552" y="1556792"/>
            <a:ext cx="8064000" cy="4320000"/>
          </a:xfrm>
        </p:spPr>
        <p:txBody>
          <a:bodyPr/>
          <a:lstStyle/>
          <a:p>
            <a:r>
              <a:rPr lang="cs-CZ" sz="2200" dirty="false"/>
              <a:t>Indikátory bez závazku (v IS KP21+ není stanovena cílová hodnota):</a:t>
            </a:r>
          </a:p>
          <a:p>
            <a:r>
              <a:rPr lang="cs-CZ" sz="2200" dirty="false"/>
              <a:t>Příjemce má povinnost kromě indikátorů se závazkem vykazovat dosažené hodnoty pro:</a:t>
            </a:r>
          </a:p>
          <a:p>
            <a:pPr marL="756900" lvl="1" indent="-342900">
              <a:buFont typeface="+mj-lt"/>
              <a:buAutoNum type="alphaLcParenR"/>
            </a:pPr>
            <a:r>
              <a:rPr lang="cs-CZ" sz="1800" dirty="false"/>
              <a:t>	</a:t>
            </a:r>
            <a:r>
              <a:rPr lang="cs-CZ" dirty="false"/>
              <a:t>všechny indikátory, které se týkají účastníků stanovené v Obecné části pravidel pro žadatele a příjemce v rámci OPZ+ </a:t>
            </a:r>
          </a:p>
          <a:p>
            <a:pPr marL="756900" lvl="1" indent="-342900">
              <a:buFont typeface="+mj-lt"/>
              <a:buAutoNum type="alphaLcParenR"/>
            </a:pPr>
            <a:r>
              <a:rPr lang="cs-CZ" dirty="false"/>
              <a:t>	indikátory z následující tabulky:</a:t>
            </a:r>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97</a:t>
            </a:fld>
            <a:endParaRPr lang="cs-CZ" dirty="false"/>
          </a:p>
        </p:txBody>
      </p:sp>
      <p:sp>
        <p:nvSpPr>
          <p:cNvPr id="6" name="Rectangle 1"/>
          <p:cNvSpPr>
            <a:spLocks noChangeArrowheads="true"/>
          </p:cNvSpPr>
          <p:nvPr/>
        </p:nvSpPr>
        <p:spPr bwMode="auto">
          <a:xfrm>
            <a:off x="1655763" y="312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true" fontAlgn="base" latinLnBrk="false" hangingPunct="tru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itchFamily="34" charset="0"/>
                <a:cs typeface="Arial" pitchFamily="34" charset="0"/>
              </a:rPr>
            </a:br>
            <a:endParaRPr kumimoji="false" lang="cs-CZ" altLang="cs-CZ" sz="1800" b="false" i="false" u="none" strike="noStrike" cap="none" normalizeH="false" baseline="0">
              <a:ln>
                <a:noFill/>
              </a:ln>
              <a:solidFill>
                <a:schemeClr val="tx1"/>
              </a:solidFill>
              <a:effectLst/>
              <a:latin typeface="Arial" pitchFamily="34" charset="0"/>
              <a:cs typeface="Arial" pitchFamily="34" charset="0"/>
            </a:endParaRPr>
          </a:p>
        </p:txBody>
      </p:sp>
      <p:graphicFrame>
        <p:nvGraphicFramePr>
          <p:cNvPr id="7" name="Tabulka 6"/>
          <p:cNvGraphicFramePr>
            <a:graphicFrameLocks noGrp="true"/>
          </p:cNvGraphicFramePr>
          <p:nvPr/>
        </p:nvGraphicFramePr>
        <p:xfrm>
          <a:off x="369827" y="4876838"/>
          <a:ext cx="8424935" cy="1216458"/>
        </p:xfrm>
        <a:graphic>
          <a:graphicData uri="http://schemas.openxmlformats.org/drawingml/2006/table">
            <a:tbl>
              <a:tblPr firstRow="true" firstCol="true" bandRow="true">
                <a:tableStyleId>{5C22544A-7EE6-4342-B048-85BDC9FD1C3A}</a:tableStyleId>
              </a:tblPr>
              <a:tblGrid>
                <a:gridCol w="1080120">
                  <a:extLst>
                    <a:ext uri="{9D8B030D-6E8A-4147-A177-3AD203B41FA5}">
                      <a16:colId xmlns:a16="http://schemas.microsoft.com/office/drawing/2014/main" val="20000"/>
                    </a:ext>
                  </a:extLst>
                </a:gridCol>
                <a:gridCol w="3675119">
                  <a:extLst>
                    <a:ext uri="{9D8B030D-6E8A-4147-A177-3AD203B41FA5}">
                      <a16:colId xmlns:a16="http://schemas.microsoft.com/office/drawing/2014/main" val="20001"/>
                    </a:ext>
                  </a:extLst>
                </a:gridCol>
                <a:gridCol w="1989233">
                  <a:extLst>
                    <a:ext uri="{9D8B030D-6E8A-4147-A177-3AD203B41FA5}">
                      <a16:colId xmlns:a16="http://schemas.microsoft.com/office/drawing/2014/main" val="20002"/>
                    </a:ext>
                  </a:extLst>
                </a:gridCol>
                <a:gridCol w="1680463">
                  <a:extLst>
                    <a:ext uri="{9D8B030D-6E8A-4147-A177-3AD203B41FA5}">
                      <a16:colId xmlns:a16="http://schemas.microsoft.com/office/drawing/2014/main" val="20003"/>
                    </a:ext>
                  </a:extLst>
                </a:gridCol>
              </a:tblGrid>
              <a:tr h="429058">
                <a:tc>
                  <a:txBody>
                    <a:bodyPr/>
                    <a:lstStyle/>
                    <a:p>
                      <a:pPr marL="36195" marR="36195">
                        <a:spcBef>
                          <a:spcPts val="300"/>
                        </a:spcBef>
                        <a:spcAft>
                          <a:spcPts val="300"/>
                        </a:spcAft>
                      </a:pPr>
                      <a:r>
                        <a:rPr lang="cs-CZ" sz="1800" dirty="false">
                          <a:effectLst/>
                        </a:rPr>
                        <a:t>Kód</a:t>
                      </a:r>
                      <a:endParaRPr lang="cs-CZ" sz="1800" b="true" dirty="false">
                        <a:solidFill>
                          <a:srgbClr val="080808"/>
                        </a:solidFill>
                        <a:effectLst/>
                        <a:latin typeface="Calibri"/>
                        <a:ea typeface="Calibri"/>
                        <a:cs typeface="Times New Roman"/>
                      </a:endParaRPr>
                    </a:p>
                  </a:txBody>
                  <a:tcPr marL="68580" marR="68580" marT="0" marB="0"/>
                </a:tc>
                <a:tc>
                  <a:txBody>
                    <a:bodyPr/>
                    <a:lstStyle/>
                    <a:p>
                      <a:pPr marL="36195" marR="36195">
                        <a:spcBef>
                          <a:spcPts val="300"/>
                        </a:spcBef>
                        <a:spcAft>
                          <a:spcPts val="300"/>
                        </a:spcAft>
                      </a:pPr>
                      <a:r>
                        <a:rPr lang="cs-CZ" sz="1800" dirty="false">
                          <a:effectLst/>
                          <a:latin typeface="+mj-lt"/>
                        </a:rPr>
                        <a:t>Název indikátoru</a:t>
                      </a:r>
                      <a:endParaRPr lang="cs-CZ" sz="1800" b="true" dirty="false">
                        <a:solidFill>
                          <a:srgbClr val="080808"/>
                        </a:solidFill>
                        <a:effectLst/>
                        <a:latin typeface="+mj-lt"/>
                        <a:ea typeface="Calibri"/>
                        <a:cs typeface="Times New Roman"/>
                      </a:endParaRPr>
                    </a:p>
                  </a:txBody>
                  <a:tcPr marL="68580" marR="68580" marT="0" marB="0"/>
                </a:tc>
                <a:tc>
                  <a:txBody>
                    <a:bodyPr/>
                    <a:lstStyle/>
                    <a:p>
                      <a:pPr marL="36195" marR="36195">
                        <a:spcBef>
                          <a:spcPts val="300"/>
                        </a:spcBef>
                        <a:spcAft>
                          <a:spcPts val="300"/>
                        </a:spcAft>
                      </a:pPr>
                      <a:r>
                        <a:rPr lang="cs-CZ" sz="1800" dirty="false">
                          <a:effectLst/>
                          <a:latin typeface="+mj-lt"/>
                        </a:rPr>
                        <a:t>Měrná jednotka</a:t>
                      </a:r>
                      <a:endParaRPr lang="cs-CZ" sz="1800" b="true" dirty="false">
                        <a:solidFill>
                          <a:srgbClr val="080808"/>
                        </a:solidFill>
                        <a:effectLst/>
                        <a:latin typeface="+mj-lt"/>
                        <a:ea typeface="Calibri"/>
                        <a:cs typeface="Times New Roman"/>
                      </a:endParaRPr>
                    </a:p>
                  </a:txBody>
                  <a:tcPr marL="68580" marR="68580" marT="0" marB="0"/>
                </a:tc>
                <a:tc>
                  <a:txBody>
                    <a:bodyPr/>
                    <a:lstStyle/>
                    <a:p>
                      <a:pPr marL="36195" marR="36195">
                        <a:spcBef>
                          <a:spcPts val="300"/>
                        </a:spcBef>
                        <a:spcAft>
                          <a:spcPts val="300"/>
                        </a:spcAft>
                      </a:pPr>
                      <a:r>
                        <a:rPr lang="cs-CZ" sz="1800">
                          <a:effectLst/>
                          <a:latin typeface="+mj-lt"/>
                        </a:rPr>
                        <a:t>Typ indikátoru</a:t>
                      </a:r>
                      <a:endParaRPr lang="cs-CZ" sz="1800" b="true">
                        <a:solidFill>
                          <a:srgbClr val="080808"/>
                        </a:solidFill>
                        <a:effectLst/>
                        <a:latin typeface="+mj-lt"/>
                        <a:ea typeface="Calibri"/>
                        <a:cs typeface="Times New Roman"/>
                      </a:endParaRPr>
                    </a:p>
                  </a:txBody>
                  <a:tcPr marL="68580" marR="68580" marT="0" marB="0"/>
                </a:tc>
                <a:extLst>
                  <a:ext uri="{0D108BD9-81ED-4DB2-BD59-A6C34878D82A}">
                    <a16:rowId xmlns:a16="http://schemas.microsoft.com/office/drawing/2014/main" val="10000"/>
                  </a:ext>
                </a:extLst>
              </a:tr>
              <a:tr h="667818">
                <a:tc>
                  <a:txBody>
                    <a:bodyPr/>
                    <a:lstStyle/>
                    <a:p>
                      <a:pPr marL="36195" marR="36195" algn="l">
                        <a:lnSpc>
                          <a:spcPct val="107000"/>
                        </a:lnSpc>
                        <a:spcBef>
                          <a:spcPts val="300"/>
                        </a:spcBef>
                        <a:spcAft>
                          <a:spcPts val="300"/>
                        </a:spcAft>
                      </a:pPr>
                      <a:r>
                        <a:rPr lang="cs-CZ" sz="1800" b="true" kern="1200" dirty="false">
                          <a:solidFill>
                            <a:schemeClr val="lt1"/>
                          </a:solidFill>
                          <a:effectLst/>
                          <a:latin typeface="+mn-lt"/>
                          <a:ea typeface="+mn-ea"/>
                          <a:cs typeface="+mn-cs"/>
                        </a:rPr>
                        <a:t>679 001</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Bef>
                          <a:spcPts val="300"/>
                        </a:spcBef>
                        <a:spcAft>
                          <a:spcPts val="300"/>
                        </a:spcAft>
                      </a:pPr>
                      <a:r>
                        <a:rPr lang="cs-CZ" sz="1800" kern="1200" dirty="false">
                          <a:solidFill>
                            <a:schemeClr val="dk1"/>
                          </a:solidFill>
                          <a:effectLst/>
                          <a:latin typeface="+mj-lt"/>
                          <a:ea typeface="+mn-ea"/>
                          <a:cs typeface="+mn-cs"/>
                        </a:rPr>
                        <a:t>Počet podpořených Romů</a:t>
                      </a:r>
                      <a:endParaRPr lang="cs-CZ" sz="1800" kern="1200" dirty="false">
                        <a:solidFill>
                          <a:schemeClr val="dk1"/>
                        </a:solidFill>
                        <a:effectLst/>
                        <a:latin typeface="+mj-lt"/>
                        <a:ea typeface="Calibri" panose="020F0502020204030204" pitchFamily="34" charset="0"/>
                        <a:cs typeface="Arial" panose="020B0604020202020204" pitchFamily="34" charset="0"/>
                      </a:endParaRPr>
                    </a:p>
                  </a:txBody>
                  <a:tcPr marL="68580" marR="68580" marT="0" marB="0"/>
                </a:tc>
                <a:tc>
                  <a:txBody>
                    <a:bodyPr/>
                    <a:lstStyle/>
                    <a:p>
                      <a:pPr marL="36195" marR="36195" algn="l">
                        <a:lnSpc>
                          <a:spcPct val="107000"/>
                        </a:lnSpc>
                        <a:spcBef>
                          <a:spcPts val="300"/>
                        </a:spcBef>
                        <a:spcAft>
                          <a:spcPts val="300"/>
                        </a:spcAft>
                      </a:pPr>
                      <a:r>
                        <a:rPr lang="cs-CZ" sz="1800" kern="1200" dirty="false">
                          <a:solidFill>
                            <a:schemeClr val="dk1"/>
                          </a:solidFill>
                          <a:effectLst/>
                          <a:latin typeface="+mj-lt"/>
                          <a:ea typeface="Calibri" panose="020F0502020204030204" pitchFamily="34" charset="0"/>
                          <a:cs typeface="Arial" panose="020B0604020202020204" pitchFamily="34" charset="0"/>
                        </a:rPr>
                        <a:t>Osoby </a:t>
                      </a:r>
                    </a:p>
                  </a:txBody>
                  <a:tcPr marL="68580" marR="68580" marT="0" marB="0"/>
                </a:tc>
                <a:tc>
                  <a:txBody>
                    <a:bodyPr/>
                    <a:lstStyle/>
                    <a:p>
                      <a:pPr marL="36195" marR="36195" algn="l">
                        <a:lnSpc>
                          <a:spcPct val="107000"/>
                        </a:lnSpc>
                        <a:spcBef>
                          <a:spcPts val="300"/>
                        </a:spcBef>
                        <a:spcAft>
                          <a:spcPts val="300"/>
                        </a:spcAft>
                      </a:pPr>
                      <a:r>
                        <a:rPr lang="cs-CZ" sz="1800" kern="1200" dirty="false">
                          <a:solidFill>
                            <a:schemeClr val="dk1"/>
                          </a:solidFill>
                          <a:effectLst/>
                          <a:latin typeface="+mj-lt"/>
                          <a:ea typeface="Calibri" panose="020F0502020204030204" pitchFamily="34" charset="0"/>
                          <a:cs typeface="Arial" panose="020B0604020202020204" pitchFamily="34" charset="0"/>
                        </a:rPr>
                        <a:t>Výstup</a:t>
                      </a:r>
                    </a:p>
                  </a:txBody>
                  <a:tcPr marL="68580" marR="68580" marT="0" marB="0"/>
                </a:tc>
                <a:extLst>
                  <a:ext uri="{0D108BD9-81ED-4DB2-BD59-A6C34878D82A}">
                    <a16:rowId xmlns:a16="http://schemas.microsoft.com/office/drawing/2014/main" val="10001"/>
                  </a:ext>
                </a:extLst>
              </a:tr>
            </a:tbl>
          </a:graphicData>
        </a:graphic>
      </p:graphicFrame>
      <p:sp>
        <p:nvSpPr>
          <p:cNvPr id="8" name="Rectangle 1"/>
          <p:cNvSpPr>
            <a:spLocks noChangeArrowheads="true"/>
          </p:cNvSpPr>
          <p:nvPr/>
        </p:nvSpPr>
        <p:spPr bwMode="auto">
          <a:xfrm>
            <a:off x="1627188" y="3351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true" fontAlgn="base" latinLnBrk="false" hangingPunct="tru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itchFamily="34" charset="0"/>
                <a:cs typeface="Arial" pitchFamily="34" charset="0"/>
              </a:rPr>
            </a:br>
            <a:endParaRPr kumimoji="false" lang="cs-CZ" altLang="cs-CZ" sz="1800" b="false" i="false" u="none" strike="noStrike" cap="none" normalizeH="false"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30253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Účastníci / indikátory</a:t>
            </a:r>
          </a:p>
        </p:txBody>
      </p:sp>
      <p:sp>
        <p:nvSpPr>
          <p:cNvPr id="4" name="Zástupný symbol pro číslo snímku 3"/>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0"/>
                </a:spcAft>
                <a:buClrTx/>
                <a:buSzTx/>
                <a:buFontTx/>
                <a:buNone/>
                <a:tabLst/>
                <a:defRPr/>
              </a:pPr>
              <a:t>98</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graphicFrame>
        <p:nvGraphicFramePr>
          <p:cNvPr id="6" name="Diagram 5"/>
          <p:cNvGraphicFramePr/>
          <p:nvPr/>
        </p:nvGraphicFramePr>
        <p:xfrm>
          <a:off x="35512" y="1772816"/>
          <a:ext cx="8604488" cy="4464496"/>
        </p:xfrm>
        <a:graphic>
          <a:graphicData uri="http://schemas.openxmlformats.org/drawingml/2006/diagram">
            <dgm:relIds r:dm="rId3" r:lo="rId4" r:qs="rId5" r:cs="rId6"/>
          </a:graphicData>
        </a:graphic>
      </p:graphicFrame>
      <p:grpSp>
        <p:nvGrpSpPr>
          <p:cNvPr id="9" name="Skupina 8">
            <a:extLst>
              <a:ext uri="{FF2B5EF4-FFF2-40B4-BE49-F238E27FC236}">
                <a16:creationId xmlns:a16="http://schemas.microsoft.com/office/drawing/2014/main" id="{22A84778-F0AE-4013-850B-D6C422E49C29}"/>
              </a:ext>
            </a:extLst>
          </p:cNvPr>
          <p:cNvGrpSpPr/>
          <p:nvPr/>
        </p:nvGrpSpPr>
        <p:grpSpPr>
          <a:xfrm>
            <a:off x="539750" y="1398872"/>
            <a:ext cx="8064500" cy="608400"/>
            <a:chOff x="0" y="251152"/>
            <a:chExt cx="8064500" cy="608400"/>
          </a:xfrm>
        </p:grpSpPr>
        <p:sp>
          <p:nvSpPr>
            <p:cNvPr id="10" name="Obdélník: se zakulacenými rohy 9">
              <a:extLst>
                <a:ext uri="{FF2B5EF4-FFF2-40B4-BE49-F238E27FC236}">
                  <a16:creationId xmlns:a16="http://schemas.microsoft.com/office/drawing/2014/main" id="{37BD4BCA-89CF-46D6-9D30-AA94756CC971}"/>
                </a:ext>
              </a:extLst>
            </p:cNvPr>
            <p:cNvSpPr/>
            <p:nvPr/>
          </p:nvSpPr>
          <p:spPr>
            <a:xfrm>
              <a:off x="0" y="251152"/>
              <a:ext cx="8064500" cy="608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bdélník: se zakulacenými rohy 4">
              <a:extLst>
                <a:ext uri="{FF2B5EF4-FFF2-40B4-BE49-F238E27FC236}">
                  <a16:creationId xmlns:a16="http://schemas.microsoft.com/office/drawing/2014/main" id="{49619CBC-32BF-4F96-8A66-6F3B8EDEA538}"/>
                </a:ext>
              </a:extLst>
            </p:cNvPr>
            <p:cNvSpPr txBox="true"/>
            <p:nvPr/>
          </p:nvSpPr>
          <p:spPr>
            <a:xfrm>
              <a:off x="29700" y="280852"/>
              <a:ext cx="8005100" cy="549000"/>
            </a:xfrm>
            <a:prstGeom prst="rect">
              <a:avLst/>
            </a:prstGeom>
          </p:spPr>
          <p:style>
            <a:lnRef idx="0">
              <a:scrgbClr r="0" g="0" b="0"/>
            </a:lnRef>
            <a:fillRef idx="0">
              <a:scrgbClr r="0" g="0" b="0"/>
            </a:fillRef>
            <a:effectRef idx="0">
              <a:scrgbClr r="0" g="0" b="0"/>
            </a:effectRef>
            <a:fontRef idx="minor">
              <a:schemeClr val="lt1"/>
            </a:fontRef>
          </p:style>
          <p:txBody>
            <a:bodyPr spcFirstLastPara="false" vert="horz" wrap="square" lIns="99060" tIns="99060" rIns="99060" bIns="99060" numCol="1" spcCol="1270" anchor="ctr" anchorCtr="false">
              <a:noAutofit/>
            </a:bodyPr>
            <a:lstStyle/>
            <a:p>
              <a:pPr marL="0" marR="0" lvl="0" indent="0" algn="l" defTabSz="1155700" rtl="false" eaLnBrk="true" fontAlgn="auto" latinLnBrk="false" hangingPunct="true">
                <a:lnSpc>
                  <a:spcPct val="90000"/>
                </a:lnSpc>
                <a:spcBef>
                  <a:spcPct val="0"/>
                </a:spcBef>
                <a:spcAft>
                  <a:spcPct val="35000"/>
                </a:spcAft>
                <a:buClrTx/>
                <a:buSzTx/>
                <a:buFontTx/>
                <a:buNone/>
                <a:tabLst/>
                <a:defRPr/>
              </a:pPr>
              <a:r>
                <a:rPr kumimoji="false" lang="cs-CZ" sz="2600" b="false" i="false" u="none" strike="noStrike" kern="1200" cap="none" spc="0" normalizeH="false" baseline="0" noProof="false" dirty="false">
                  <a:ln>
                    <a:noFill/>
                  </a:ln>
                  <a:solidFill>
                    <a:srgbClr val="F5F5F5"/>
                  </a:solidFill>
                  <a:effectLst/>
                  <a:uLnTx/>
                  <a:uFillTx/>
                  <a:latin typeface="Arial"/>
                  <a:ea typeface="+mn-ea"/>
                  <a:cs typeface="+mn-cs"/>
                </a:rPr>
                <a:t>Průchod účastníka projektem</a:t>
              </a:r>
            </a:p>
          </p:txBody>
        </p:sp>
      </p:grpSp>
    </p:spTree>
    <p:extLst>
      <p:ext uri="{BB962C8B-B14F-4D97-AF65-F5344CB8AC3E}">
        <p14:creationId xmlns:p14="http://schemas.microsoft.com/office/powerpoint/2010/main" val="7652950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 Indikátory</a:t>
            </a:r>
          </a:p>
        </p:txBody>
      </p:sp>
      <p:sp>
        <p:nvSpPr>
          <p:cNvPr id="3" name="Zástupný symbol pro obsah 2"/>
          <p:cNvSpPr>
            <a:spLocks noGrp="true"/>
          </p:cNvSpPr>
          <p:nvPr>
            <p:ph idx="1"/>
          </p:nvPr>
        </p:nvSpPr>
        <p:spPr>
          <a:xfrm>
            <a:off x="539552" y="1484784"/>
            <a:ext cx="8064448" cy="5112568"/>
          </a:xfrm>
        </p:spPr>
        <p:txBody>
          <a:bodyPr/>
          <a:lstStyle/>
          <a:p>
            <a:pPr marL="0" indent="0">
              <a:buNone/>
            </a:pPr>
            <a:r>
              <a:rPr lang="cs-CZ" sz="2800" b="true" dirty="false"/>
              <a:t>Indikátory</a:t>
            </a:r>
          </a:p>
          <a:p>
            <a:pPr marL="0" indent="0">
              <a:buNone/>
            </a:pPr>
            <a:r>
              <a:rPr lang="cs-CZ" dirty="false"/>
              <a:t>Na záložce Indikátory v </a:t>
            </a:r>
            <a:r>
              <a:rPr lang="cs-CZ" dirty="false" err="true"/>
              <a:t>ZoR</a:t>
            </a:r>
            <a:r>
              <a:rPr lang="cs-CZ" dirty="false"/>
              <a:t> je uveden seznam všech indikátorů relevantních pro projekt, které vykazuje příjemce v </a:t>
            </a:r>
            <a:r>
              <a:rPr lang="cs-CZ" dirty="false" err="true"/>
              <a:t>ZoR</a:t>
            </a:r>
            <a:r>
              <a:rPr lang="cs-CZ" dirty="false"/>
              <a:t>.</a:t>
            </a:r>
          </a:p>
          <a:p>
            <a:pPr marL="0" indent="0">
              <a:buNone/>
            </a:pPr>
            <a:r>
              <a:rPr lang="cs-CZ" b="true" dirty="false"/>
              <a:t>Způsoby vykázání dosažených hodnot</a:t>
            </a:r>
          </a:p>
          <a:p>
            <a:r>
              <a:rPr lang="cs-CZ" dirty="false"/>
              <a:t>Přímá editace hodnot v IS KP 21+ pro indikátory, které nesledují účastníky projektů;</a:t>
            </a:r>
          </a:p>
          <a:p>
            <a:r>
              <a:rPr lang="cs-CZ" dirty="false"/>
              <a:t>Automatické dotažení hodnot ze systému IS ESF 2021+ pro indikátory, které sledují účastníky projektů.</a:t>
            </a:r>
          </a:p>
          <a:p>
            <a:pPr lvl="1"/>
            <a:r>
              <a:rPr lang="cs-CZ" dirty="false"/>
              <a:t>Je třeba vyplnit předem údaje v IS ESF 2021+ o podpořených osobách</a:t>
            </a:r>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99</a:t>
            </a:fld>
            <a:endParaRPr lang="cs-CZ" dirty="false"/>
          </a:p>
        </p:txBody>
      </p:sp>
    </p:spTree>
    <p:extLst>
      <p:ext uri="{BB962C8B-B14F-4D97-AF65-F5344CB8AC3E}">
        <p14:creationId xmlns:p14="http://schemas.microsoft.com/office/powerpoint/2010/main" val="551406437"/>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Props1.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3.xml><?xml version="1.0" encoding="utf-8"?>
<ds:datastoreItem xmlns:ds="http://schemas.openxmlformats.org/officeDocument/2006/customXml" ds:itemID="{93D88155-0E86-4D14-B6AF-C6806AEE9525}">
  <ds:schemaRefs>
    <ds:schemaRef ds:uri="http://purl.org/dc/dcmitype/"/>
    <ds:schemaRef ds:uri="http://schemas.microsoft.com/office/2006/documentManagement/types"/>
    <ds:schemaRef ds:uri="http://schemas.microsoft.com/office/infopath/2007/PartnerControls"/>
    <ds:schemaRef ds:uri="dfed548f-0517-4d39-90e3-3947398480c0"/>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Properties xmlns:properties="http://schemas.openxmlformats.org/officeDocument/2006/extended-properties" xmlns:vt="http://schemas.openxmlformats.org/officeDocument/2006/docPropsVTypes">
  <properties:Template>prezentace</properties:Template>
  <properties:Words>12066</properties:Words>
  <properties:PresentationFormat>Předvádění na obrazovce (4:3)</properties:PresentationFormat>
  <properties:Paragraphs>1603</properties:Paragraphs>
  <properties:Slides>118</properties:Slides>
  <properties:Notes>66</properties:Notes>
  <properties:TotalTime>4929</properties:TotalTime>
  <properties:HiddenSlides>0</properties:HiddenSlides>
  <properties:MMClips>0</properties:MMClips>
  <properties:ScaleCrop>false</properties:ScaleCrop>
  <properties:HeadingPairs>
    <vt:vector baseType="variant" size="6">
      <vt:variant>
        <vt:lpstr>Použitá písma</vt:lpstr>
      </vt:variant>
      <vt:variant>
        <vt:i4>7</vt:i4>
      </vt:variant>
      <vt:variant>
        <vt:lpstr>Motiv</vt:lpstr>
      </vt:variant>
      <vt:variant>
        <vt:i4>1</vt:i4>
      </vt:variant>
      <vt:variant>
        <vt:lpstr>Nadpisy snímků</vt:lpstr>
      </vt:variant>
      <vt:variant>
        <vt:i4>118</vt:i4>
      </vt:variant>
    </vt:vector>
  </properties:HeadingPairs>
  <properties:TitlesOfParts>
    <vt:vector baseType="lpstr" size="126">
      <vt:lpstr>Arial</vt:lpstr>
      <vt:lpstr>Calibri</vt:lpstr>
      <vt:lpstr>Courier New</vt:lpstr>
      <vt:lpstr>Symbol</vt:lpstr>
      <vt:lpstr>Trebuchet MS</vt:lpstr>
      <vt:lpstr>Wingdings</vt:lpstr>
      <vt:lpstr>Wingdings 3</vt:lpstr>
      <vt:lpstr>prezentace</vt:lpstr>
      <vt:lpstr>Seminář pro příjemce výzva č. 03_23_096  PLNÁ VERZE PREZENTACE  </vt:lpstr>
      <vt:lpstr>OBSAH</vt:lpstr>
      <vt:lpstr>Realizace projektu</vt:lpstr>
      <vt:lpstr>Realizace projektu</vt:lpstr>
      <vt:lpstr>Komunikace a setkávání</vt:lpstr>
      <vt:lpstr>Kontroly projektu</vt:lpstr>
      <vt:lpstr>Kontroly na místě</vt:lpstr>
      <vt:lpstr>Neohlášené kontroly na místě</vt:lpstr>
      <vt:lpstr>Plán aktivit projektu I</vt:lpstr>
      <vt:lpstr>Plán aktivit projektu II</vt:lpstr>
      <vt:lpstr>Plán aktivit projektu III</vt:lpstr>
      <vt:lpstr>Plán aktivit projektu - provádění změn</vt:lpstr>
      <vt:lpstr>Aktivity versus Akce</vt:lpstr>
      <vt:lpstr>aktivity</vt:lpstr>
      <vt:lpstr>Prezentace aplikace PowerPoint</vt:lpstr>
      <vt:lpstr>Prezentace aplikace PowerPoint</vt:lpstr>
      <vt:lpstr>Prezentace aplikace PowerPoint</vt:lpstr>
      <vt:lpstr>Zajištění Zahraniční stážE</vt:lpstr>
      <vt:lpstr>Partner Search Database</vt:lpstr>
      <vt:lpstr>Zahraniční stáž – podmínky realizace</vt:lpstr>
      <vt:lpstr>Zahraniční stáž – Povinné akce I</vt:lpstr>
      <vt:lpstr>Zahraniční stáž – Povinné akce II</vt:lpstr>
      <vt:lpstr>Prezentace aplikace PowerPoint</vt:lpstr>
      <vt:lpstr>Součinnost při Evaluaci</vt:lpstr>
      <vt:lpstr>Zadávací řízení I</vt:lpstr>
      <vt:lpstr>Zadávací řízení II</vt:lpstr>
      <vt:lpstr>Veřejné zakázky - Základní informace - předpisy</vt:lpstr>
      <vt:lpstr>Dokumentace k cílové skupině a aktivitám</vt:lpstr>
      <vt:lpstr>Cílová Skupina</vt:lpstr>
      <vt:lpstr>Evidence k Podpoře cílové skupinY</vt:lpstr>
      <vt:lpstr>Dotazníky pro CS I</vt:lpstr>
      <vt:lpstr>Dotazníky pro CS II</vt:lpstr>
      <vt:lpstr>Individuální vzdělávací a rozvojový plán</vt:lpstr>
      <vt:lpstr>Profil účastníka</vt:lpstr>
      <vt:lpstr>Dohoda o vstupu do projektu</vt:lpstr>
      <vt:lpstr>Prezenční listiny</vt:lpstr>
      <vt:lpstr>Povinné náležitosti prezenční listiny</vt:lpstr>
      <vt:lpstr>Doložení online akcí</vt:lpstr>
      <vt:lpstr>Další dokumentace k Akcím I</vt:lpstr>
      <vt:lpstr>Další dokumentace k Akcím II</vt:lpstr>
      <vt:lpstr>Další dokumentace k Akcím III</vt:lpstr>
      <vt:lpstr>Další dokumentace k Akcím IV</vt:lpstr>
      <vt:lpstr>Jednotky v projektech ALMA</vt:lpstr>
      <vt:lpstr>JEDNOTKY</vt:lpstr>
      <vt:lpstr>Jednotka mobilita mládeže</vt:lpstr>
      <vt:lpstr>Jednotka Příplatek za zahraniční stáž</vt:lpstr>
      <vt:lpstr>Jednotka kapesné</vt:lpstr>
      <vt:lpstr>Úvod do is kp21+</vt:lpstr>
      <vt:lpstr>IS KP21+</vt:lpstr>
      <vt:lpstr>ISKP a přístupy</vt:lpstr>
      <vt:lpstr>Změny v projektu</vt:lpstr>
      <vt:lpstr>Změny v projektech</vt:lpstr>
      <vt:lpstr>Podstatné a Nepodstatné změny</vt:lpstr>
      <vt:lpstr>Nepodstatné změny I</vt:lpstr>
      <vt:lpstr>Nepodstatné změny II</vt:lpstr>
      <vt:lpstr>Změna rozpočtu</vt:lpstr>
      <vt:lpstr>Nepodstatné změny III</vt:lpstr>
      <vt:lpstr>Změna v harmonogramu aktivit projektu</vt:lpstr>
      <vt:lpstr>Podstatné změny I</vt:lpstr>
      <vt:lpstr>Změna ve způsobu provádění povinných akcí</vt:lpstr>
      <vt:lpstr>Podstatné změny II</vt:lpstr>
      <vt:lpstr>Změny projektu</vt:lpstr>
      <vt:lpstr>Změnové řízení v Is kp21+ </vt:lpstr>
      <vt:lpstr>Změny vyžádané příjemcem – IS KP21+</vt:lpstr>
      <vt:lpstr>Změny vyžádané příjemcem – IS KP21+</vt:lpstr>
      <vt:lpstr>Změny vyžádané příjemcem – ŘO</vt:lpstr>
      <vt:lpstr>Změny vyžádané ŘO</vt:lpstr>
      <vt:lpstr>Zpráva o Realizaci (ZoR) </vt:lpstr>
      <vt:lpstr>Zpráva o realizaci I</vt:lpstr>
      <vt:lpstr>Zpráva o realizaci II</vt:lpstr>
      <vt:lpstr>Zpráva o realizaci III</vt:lpstr>
      <vt:lpstr>Zpráva o realizaci IV</vt:lpstr>
      <vt:lpstr>Zpráva o realizaci v ISKP21+</vt:lpstr>
      <vt:lpstr>Monitorovací období v 1.zor</vt:lpstr>
      <vt:lpstr>Obrazovka Popis Realizace</vt:lpstr>
      <vt:lpstr>Obrazovka Specifické datové položky</vt:lpstr>
      <vt:lpstr>Obrazovka Publicita</vt:lpstr>
      <vt:lpstr>Povinné prvky Publicity</vt:lpstr>
      <vt:lpstr>Povinné nástroje Publicity</vt:lpstr>
      <vt:lpstr>Obrazovka aktivity – Popis realizace</vt:lpstr>
      <vt:lpstr>Obrazovka aktivity – vykázání jednotek I</vt:lpstr>
      <vt:lpstr>Obrazovka aktivity – Vykázání jednotek II</vt:lpstr>
      <vt:lpstr>Přílohy zor – Dokumenty zprávy</vt:lpstr>
      <vt:lpstr>Dokladování Jednotek a akcí </vt:lpstr>
      <vt:lpstr>Dokladování jednotek – mobilita mládeže</vt:lpstr>
      <vt:lpstr>Dokladování jednotek – Příplatek za zahraniční stáž</vt:lpstr>
      <vt:lpstr>Dokladování jednotek - Kapesné</vt:lpstr>
      <vt:lpstr>Obrazovka žádost o platbu I</vt:lpstr>
      <vt:lpstr>Obrazovka žádost o platbu II</vt:lpstr>
      <vt:lpstr>Pomůcka - Kalkulačka pro ZoR I</vt:lpstr>
      <vt:lpstr>Pomůcka - Kalkulačka PRO ZOR II</vt:lpstr>
      <vt:lpstr>Podání zprávy o realizaci</vt:lpstr>
      <vt:lpstr>Indikátory</vt:lpstr>
      <vt:lpstr>INDIKÁTORY se závazkem I </vt:lpstr>
      <vt:lpstr> Indikátory se závazkem II</vt:lpstr>
      <vt:lpstr>INDIKÁTORY - SANKCE </vt:lpstr>
      <vt:lpstr>INDIKÁTORY bez závazku </vt:lpstr>
      <vt:lpstr>Účastníci / indikátory</vt:lpstr>
      <vt:lpstr>Zpráva o realizaci - Indikátory</vt:lpstr>
      <vt:lpstr>Zpráva o realizaci - indikátory </vt:lpstr>
      <vt:lpstr>Zpráva o realizaci - indikátory</vt:lpstr>
      <vt:lpstr>IS ESF 2021+</vt:lpstr>
      <vt:lpstr>IS ESF 2021+</vt:lpstr>
      <vt:lpstr>IS ESF 2021+</vt:lpstr>
      <vt:lpstr>IS ESF 2021+</vt:lpstr>
      <vt:lpstr>IS ESF 2021+</vt:lpstr>
      <vt:lpstr>IS ESF 2021+</vt:lpstr>
      <vt:lpstr>PUBLICITA v OPZ+</vt:lpstr>
      <vt:lpstr>POVINNOSTI PŘÍJEMCŮ</vt:lpstr>
      <vt:lpstr>Vizuální identita</vt:lpstr>
      <vt:lpstr>Vizuální identita</vt:lpstr>
      <vt:lpstr>Vizuální identita</vt:lpstr>
      <vt:lpstr>VIZUÁLNÍ IDENTITA - použití</vt:lpstr>
      <vt:lpstr>Povinný plakát I</vt:lpstr>
      <vt:lpstr>Povinný plakát II</vt:lpstr>
      <vt:lpstr>sankce</vt:lpstr>
      <vt:lpstr>Www.esfcr.cz</vt:lpstr>
      <vt:lpstr>Prezentace aplikace PowerPoint</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2023-08-18T07:37:51Z</dcterms:modified>
  <cp:revision>308</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