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autoCompressPictures="false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horzBarState="maximized">
    <p:restoredLeft sz="14995" autoAdjust="false"/>
    <p:restoredTop sz="94660"/>
  </p:normalViewPr>
  <p:slideViewPr>
    <p:cSldViewPr snapToGrid="false">
      <p:cViewPr varScale="true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presProps.xml" Type="http://schemas.openxmlformats.org/officeDocument/2006/relationships/presProps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.xml" Type="http://schemas.openxmlformats.org/officeDocument/2006/relationships/slide" Id="rId2"/>
    <Relationship Target="tableStyles.xml" Type="http://schemas.openxmlformats.org/officeDocument/2006/relationships/tableStyle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4.xml" Type="http://schemas.openxmlformats.org/officeDocument/2006/relationships/slide" Id="rId5"/>
    <Relationship Target="theme/theme1.xml" Type="http://schemas.openxmlformats.org/officeDocument/2006/relationships/theme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viewProps.xml" Type="http://schemas.openxmlformats.org/officeDocument/2006/relationships/viewProps" Id="rId14"/>
</Relationships>

</file>

<file path=ppt/slideLayouts/_rels/slideLayout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 showMasterSp="fals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true" noChangeArrowheads="true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true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false"/>
            <a:tileRect/>
          </a:gradFill>
        </p:grpSpPr>
        <p:sp>
          <p:nvSpPr>
            <p:cNvPr id="12" name="Rectangle 5"/>
            <p:cNvSpPr>
              <a:spLocks noChangeArrowheads="true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true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true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true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true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true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true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true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true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true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true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true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true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true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true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true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true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true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true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true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true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true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true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true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true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true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true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true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true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true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true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false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false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12" name="Text Placeholder 3"/>
          <p:cNvSpPr>
            <a:spLocks noGrp="true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  <p:sp>
        <p:nvSpPr>
          <p:cNvPr id="60" name="TextBox 59"/>
          <p:cNvSpPr txBox="true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false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false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false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true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false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false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false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true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7" name="Text Placeholder 2"/>
          <p:cNvSpPr>
            <a:spLocks noGrp="true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true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true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true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true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true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19" name="Text Placeholder 2"/>
          <p:cNvSpPr>
            <a:spLocks noGrp="true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true" noChangeAspect="true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false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false" anchor="t">
            <a:normAutofit/>
          </a:bodyPr>
          <a:lstStyle>
            <a:lvl1pPr>
              <a:buNone/>
              <a:defRPr lang="en-US" sz="2000" dirty="false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21" name="Text Placeholder 3"/>
          <p:cNvSpPr>
            <a:spLocks noGrp="true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true" noChangeAspect="true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false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false" anchor="t">
            <a:normAutofit/>
          </a:bodyPr>
          <a:lstStyle>
            <a:lvl1pPr>
              <a:buNone/>
              <a:defRPr lang="en-US" sz="2000" dirty="false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24" name="Text Placeholder 3"/>
          <p:cNvSpPr>
            <a:spLocks noGrp="true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true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true" noChangeAspect="true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false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false" anchor="t">
            <a:normAutofit/>
          </a:bodyPr>
          <a:lstStyle>
            <a:lvl1pPr>
              <a:buNone/>
              <a:defRPr lang="en-US" sz="2000" dirty="false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27" name="Text Placeholder 3"/>
          <p:cNvSpPr>
            <a:spLocks noGrp="true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false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false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false"/>
              <a:t>12/1/2023</a:t>
            </a:fld>
            <a:endParaRPr lang="en-US" dirty="false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false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false"/>
              <a:t>‹#›</a:t>
            </a:fld>
            <a:endParaRPr lang="en-US" dirty="fals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13.xml" Type="http://schemas.openxmlformats.org/officeDocument/2006/relationships/slideLayout" Id="rId13"/>
    <Relationship Target="../theme/theme1.xml" Type="http://schemas.openxmlformats.org/officeDocument/2006/relationships/theme" Id="rId1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17.xml" Type="http://schemas.openxmlformats.org/officeDocument/2006/relationships/slideLayout" Id="rId17"/>
    <Relationship Target="../slideLayouts/slideLayout2.xml" Type="http://schemas.openxmlformats.org/officeDocument/2006/relationships/slideLayout" Id="rId2"/>
    <Relationship Target="../slideLayouts/slideLayout16.xml" Type="http://schemas.openxmlformats.org/officeDocument/2006/relationships/slideLayout" Id="rId16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5.xml" Type="http://schemas.openxmlformats.org/officeDocument/2006/relationships/slideLayout" Id="rId15"/>
    <Relationship Target="../slideLayouts/slideLayout10.xml" Type="http://schemas.openxmlformats.org/officeDocument/2006/relationships/slideLayout" Id="rId10"/>
    <Relationship Target="../media/image2.png" Type="http://schemas.openxmlformats.org/officeDocument/2006/relationships/image" Id="rId19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slideLayouts/slideLayout14.xml" Type="http://schemas.openxmlformats.org/officeDocument/2006/relationships/slideLayout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true" noChangeArrowheads="true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true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false"/>
              <a:tileRect/>
            </a:gradFill>
          </p:grpSpPr>
          <p:sp>
            <p:nvSpPr>
              <p:cNvPr id="21" name="Rectangle 5"/>
              <p:cNvSpPr>
                <a:spLocks noChangeArrowheads="true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true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true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true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true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true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true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true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true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true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true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true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true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true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true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true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false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true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true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true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true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true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true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false"/>
              <a:pPr/>
              <a:t>12/1/2023</a:t>
            </a:fld>
            <a:endParaRPr lang="en-US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false"/>
              <a:pPr/>
              <a:t>‹#›</a:t>
            </a:fld>
            <a:endParaRPr lang="en-US" dirty="fals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6EB050-3636-4AF5-AAB9-D7D7CF81B85E}"/>
              </a:ext>
            </a:extLst>
          </p:cNvPr>
          <p:cNvSpPr>
            <a:spLocks noGrp="true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false"/>
              <a:t>Průběžný monitoring projektů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E9B4FD-E397-41C1-88C8-D34EEB0ADB3D}"/>
              </a:ext>
            </a:extLst>
          </p:cNvPr>
          <p:cNvSpPr>
            <a:spLocks noGrp="true"/>
          </p:cNvSpPr>
          <p:nvPr>
            <p:ph type="subTitle" idx="1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23943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73FDF-1B23-481E-813F-A342E468DDE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Podpora rodin s dětmi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9A0B81-8240-49D5-A52F-42B13694F3CC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false"/>
              <a:t>Individuální forma monitoringu. Popis situace rodiny, průběžné sledování vývoje situace.</a:t>
            </a:r>
          </a:p>
          <a:p>
            <a:r>
              <a:rPr lang="cs-CZ" dirty="false"/>
              <a:t>Pokud v rámci podpory rodiny spolupracujete s dalšími institucemi realizovat společné hodnocení situace (případové setkání/případová konference).</a:t>
            </a:r>
          </a:p>
          <a:p>
            <a:r>
              <a:rPr lang="cs-CZ" dirty="false"/>
              <a:t>Prezenční listiny z informačních setkání, záznamy z individuálních konzultací vždy s uvedeným časovým rozsahem a stručným OBSAHEM setkání (konkretizace problémů, .</a:t>
            </a:r>
          </a:p>
          <a:p>
            <a:r>
              <a:rPr lang="cs-CZ" dirty="false"/>
              <a:t>Při popisu komunitního rozměru aktivit se inspirovat monitoringem v rámci komunitní sociální práce.</a:t>
            </a:r>
          </a:p>
          <a:p>
            <a:r>
              <a:rPr lang="cs-CZ" dirty="false"/>
              <a:t>Zapojení samotných dětí do hodnocení, plánování (se souhlasem rodiče).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0694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25B20B-6B1D-4087-829A-D95E1B501B8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Sdílení informací o klientech se spolupracujícími institucemi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49A4620-5841-4511-8EF5-609B5B0E1C1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Souhlas zákonného zástupce nezletilého s poskytnutím osobních a citlivých údajů. Multidisciplinární spolupráce.</a:t>
            </a:r>
          </a:p>
          <a:p>
            <a:r>
              <a:rPr lang="cs-CZ" dirty="false"/>
              <a:t>Obdobně platí i pro dospělé klienty.</a:t>
            </a:r>
          </a:p>
          <a:p>
            <a:r>
              <a:rPr lang="cs-CZ" dirty="false"/>
              <a:t>Případové setkání/konference za účasti klienta prostor pro sdílení informací.</a:t>
            </a:r>
          </a:p>
        </p:txBody>
      </p:sp>
    </p:spTree>
    <p:extLst>
      <p:ext uri="{BB962C8B-B14F-4D97-AF65-F5344CB8AC3E}">
        <p14:creationId xmlns:p14="http://schemas.microsoft.com/office/powerpoint/2010/main" val="301238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D8A080-92D7-4CC6-AD29-F162912E290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Komunitní 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6BD447-F1AF-4C7D-B3E0-F44E0819744F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false"/>
              <a:t>Pořizujte průběžnou dokumentaci k tomu jaké METODY pro mapování potřeb jste využili a jak tyto metody odpovídaly potřebám komunity (pracovní skupiny, individuální rozhovory, veřejná setkání, záznamy ze společných pracovních jednání lokálních aktérů apod.). Vždy prezenční listina, ideálně zápis i z individuálního rozhovoru.</a:t>
            </a:r>
          </a:p>
          <a:p>
            <a:r>
              <a:rPr lang="cs-CZ" dirty="false"/>
              <a:t>Nezapomínejte na fotodokumentaci (často si myslíme, že to někdo fotil, ale ne, nebo s tím odešel a fotky nám neposkytl).</a:t>
            </a:r>
          </a:p>
          <a:p>
            <a:r>
              <a:rPr lang="cs-CZ" dirty="false"/>
              <a:t>Abyste byli schopni popsat jaké konkrétní  PROBLÉMY jste v rámci komunity řešily musíte mít OBSAHOVÉ záznamy ze společných setkání (ideálně v rámci pořizovaného zápisu).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5658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49245-B1E9-4702-BC45-2FB31FA0F00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Komunitní 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E0D951-E5EC-4F1E-A4C9-B6353F5737A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false"/>
              <a:t>Kronika komunitního centra – vizuálně atraktivní, záznamy z aktivit – identifikace řešených problémů i metody práce.</a:t>
            </a:r>
          </a:p>
          <a:p>
            <a:r>
              <a:rPr lang="cs-CZ" dirty="false"/>
              <a:t>Požádat lidi z vnějšku jak vidí činnost komunitního centra a co jim přináší (např. někdo z vedení obce, zástupci ostatních NNO).</a:t>
            </a:r>
          </a:p>
          <a:p>
            <a:r>
              <a:rPr lang="cs-CZ" dirty="false"/>
              <a:t>K evaluaci a zároveň prezentaci co se podařilo – anonymizované kauzy. Např. žena samoživitelka díky aktivitám KC dokázala, získala.. Přiblížení problémů cílových skupin veřejnosti, zvýšení zájmu o sociální a komunitní problematiku, zvýšení šancí na získání dalších zdrojů.</a:t>
            </a:r>
          </a:p>
        </p:txBody>
      </p:sp>
    </p:spTree>
    <p:extLst>
      <p:ext uri="{BB962C8B-B14F-4D97-AF65-F5344CB8AC3E}">
        <p14:creationId xmlns:p14="http://schemas.microsoft.com/office/powerpoint/2010/main" val="380029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B9BB69-B48C-4887-B875-27DFA5E1F3A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Komunitní 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9D7819-137C-4B36-B7C6-C1F3065E707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false"/>
              <a:t>Vliv AKTIVIT projektu na osoby z CS – realizovat podrobnější šetření v rámci vzorku CS – strukturovaný dotazník k hodnocení realizovaných aktivit, popis co konkrétně se v jejich životě díky účasti v projektu změnilo. </a:t>
            </a:r>
          </a:p>
          <a:p>
            <a:r>
              <a:rPr lang="cs-CZ" dirty="false"/>
              <a:t>Tomuto tématu může sloužit i například společné setkání, v rámci kterého budete hodnotit realizované aktivity a jejich případnou úpravu. V tomto případě bude vhodné dělat audiozáznam.</a:t>
            </a:r>
          </a:p>
          <a:p>
            <a:r>
              <a:rPr lang="cs-CZ" dirty="false"/>
              <a:t>Z částí CS udělat vstupní rozhovor v rámci kterého zmapujete situaci při vstupu do projektu a pak jej zopakovat při ukončení účasti v projektu.</a:t>
            </a:r>
          </a:p>
          <a:p>
            <a:r>
              <a:rPr lang="cs-CZ" dirty="false"/>
              <a:t>Anketa – méně podrobná, ale může být zacílena na větší počet návštěvníků KC – co jim konkrétně KC přináší.</a:t>
            </a:r>
          </a:p>
        </p:txBody>
      </p:sp>
    </p:spTree>
    <p:extLst>
      <p:ext uri="{BB962C8B-B14F-4D97-AF65-F5344CB8AC3E}">
        <p14:creationId xmlns:p14="http://schemas.microsoft.com/office/powerpoint/2010/main" val="187131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3D7821-5ADE-4996-A85C-D9BABB47F85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E30615-0AA2-4DDE-A662-BB9FBE6B43F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false"/>
              <a:t>Individuální sledování. Schopnost identifikovat konkrétní problémy a posun u jednotlivců, pak můžeme zobecnit – nejvíce jsme řešili…..</a:t>
            </a:r>
          </a:p>
          <a:p>
            <a:r>
              <a:rPr lang="cs-CZ" dirty="false"/>
              <a:t>Prezenční listiny z informačních setkání, záznamy z individuálních konzultací vždy s uvedeným časovým rozsahem.</a:t>
            </a:r>
          </a:p>
          <a:p>
            <a:r>
              <a:rPr lang="cs-CZ" dirty="false"/>
              <a:t>Individuální plán podpory – dohoda s klientem na čem se bude společně pracovat. V jeho rámci realizovat průběžné záznamy, abychom mohli vyhodnotit jak se případ vyvíjí. </a:t>
            </a:r>
          </a:p>
          <a:p>
            <a:r>
              <a:rPr lang="cs-CZ" dirty="false"/>
              <a:t>Případové setkání/ případová konference – řešení situace klienta společně s dalšími aktéry (škola, OSPOD, poskytovatelé sociálních služeb, pediatr). Vždy zápis, ten pak můžeme využít k hodnocení situace klienta (více pohledů).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9146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6884AD-C529-4167-BD6A-9E9E12A6707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FBE46F-D29E-4133-893F-C5448EA0CE7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141412" y="2277768"/>
            <a:ext cx="9905999" cy="3541714"/>
          </a:xfrm>
        </p:spPr>
        <p:txBody>
          <a:bodyPr>
            <a:normAutofit fontScale="77500" lnSpcReduction="20000"/>
          </a:bodyPr>
          <a:lstStyle/>
          <a:p>
            <a:r>
              <a:rPr lang="cs-CZ" dirty="false"/>
              <a:t>Hodnocení vývoje situace z pohledu klíčového sociálního pracovníka. Může být využita nějaká škála (zlepšení, mírné zlepšení, stejná situace, zhoršení). Může být zkresleno pokud bude hodnocení záviste pouze na jednom pracovníkovi, přeci jen se jedná o nějakou vizitku jeho práce.</a:t>
            </a:r>
          </a:p>
          <a:p>
            <a:r>
              <a:rPr lang="cs-CZ" dirty="false"/>
              <a:t>Dobré nastavit nějaký společný konzultační mechanizmus, kdy je situace nahlížena z více pohledů.</a:t>
            </a:r>
          </a:p>
          <a:p>
            <a:r>
              <a:rPr lang="cs-CZ" dirty="false"/>
              <a:t>Zájem nás všech i sociálních pracovníků – aby pomoc byla účinná, jinak to nemá cenu.</a:t>
            </a:r>
          </a:p>
          <a:p>
            <a:r>
              <a:rPr lang="cs-CZ" dirty="false"/>
              <a:t>Spolupráce s dalšími aktéry – požádat JE o hodnocení úrovně spolupráce a komunikace, prezenční listiny a další evidence společné komunikace. Vždy upřednostnit písemnou komunikaci (emaily, archivace). Pokud telefonická komunikace, udělat záznam a pak ještě shrnout do emailu.</a:t>
            </a:r>
          </a:p>
        </p:txBody>
      </p:sp>
    </p:spTree>
    <p:extLst>
      <p:ext uri="{BB962C8B-B14F-4D97-AF65-F5344CB8AC3E}">
        <p14:creationId xmlns:p14="http://schemas.microsoft.com/office/powerpoint/2010/main" val="4931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7F5CE4-470F-40C3-A12D-D432C79A0CE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err="true"/>
              <a:t>SOCIální</a:t>
            </a:r>
            <a:r>
              <a:rPr lang="cs-CZ" dirty="false"/>
              <a:t>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F6BB59-CA94-46DD-B5E8-098C2E50405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Zejména při aktivitách zaměřených na ohrožené děti se na vás někdy může obrátit například policie (trestní oznámení na rodiče kvůli zanedbání péče). Můžete doložit spolupráci s rodičem i dalšími spolupracujícími organizacemi. Může sloužit rovněž jako důkazní materiál u soudu, když se bude rozhodovat o svěření dětí do péče…</a:t>
            </a:r>
          </a:p>
        </p:txBody>
      </p:sp>
    </p:spTree>
    <p:extLst>
      <p:ext uri="{BB962C8B-B14F-4D97-AF65-F5344CB8AC3E}">
        <p14:creationId xmlns:p14="http://schemas.microsoft.com/office/powerpoint/2010/main" val="1212744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3BED7-D1BB-4122-AD0B-3D39055B7DC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Sdílená neformální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25B5AC-6E1E-4D08-B1F1-D16FCF982496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false"/>
              <a:t>Monitoring aktivit – svépomocné skupiny, nezapomínat na evidenci včetně fotodokumentace, i když se scházejí například samostatně (bez přítomnosti vašich pracovníků). Poprosit je stručný záznam témat která řešili.</a:t>
            </a:r>
          </a:p>
          <a:p>
            <a:r>
              <a:rPr lang="cs-CZ" dirty="false"/>
              <a:t>V případě hodnocení individuálního prospěchu z poskytovaných aktivit ověřit dotazníkem či rozhovorem. </a:t>
            </a:r>
          </a:p>
          <a:p>
            <a:r>
              <a:rPr lang="cs-CZ" dirty="false"/>
              <a:t>Pokud jsou aktivity zaměřeny například na pracovní rozvoj pečujících vytvořit zjednodušenou formu individuálního plánu na jehož základě můžete situaci průběžně hodnotit.</a:t>
            </a:r>
          </a:p>
        </p:txBody>
      </p:sp>
    </p:spTree>
    <p:extLst>
      <p:ext uri="{BB962C8B-B14F-4D97-AF65-F5344CB8AC3E}">
        <p14:creationId xmlns:p14="http://schemas.microsoft.com/office/powerpoint/2010/main" val="3592005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87726B-4BD3-4E62-9AFC-D025BBA959B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zaměstnanost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0A70BB-F69F-42F5-9489-8E6F33769ED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false"/>
              <a:t>Prezenční listiny z poradenství včetně přesného času doby jeho trvání a popisu obsahu setkání (co se řešilo – bydlení, dluhy, </a:t>
            </a:r>
            <a:r>
              <a:rPr lang="cs-CZ" dirty="false" err="true"/>
              <a:t>psychopodpora</a:t>
            </a:r>
            <a:r>
              <a:rPr lang="cs-CZ" dirty="false"/>
              <a:t> apod.), vytvořit anamnézu a plán osobního rozvoje dle dobrého vzoru, archivovat.</a:t>
            </a:r>
          </a:p>
          <a:p>
            <a:r>
              <a:rPr lang="cs-CZ" dirty="false"/>
              <a:t>Archivovat si komunikaci se zaměstnavateli, pracovníky ÚP a dalšími zapojenými aktéry. Pokud telefonní rozhovor vždy krátký písemný záznam. Zapomínáme.</a:t>
            </a:r>
          </a:p>
          <a:p>
            <a:r>
              <a:rPr lang="cs-CZ" dirty="false"/>
              <a:t>Archivovat kopii certifikátu z rekvalifikace se souhlasem účastníka.</a:t>
            </a:r>
          </a:p>
          <a:p>
            <a:r>
              <a:rPr lang="cs-CZ" dirty="false"/>
              <a:t>Pokud budete sledovat jak se účastníkovi dále daří například po rekvalifikaci – domluvit si společně jak kontakt bude probíhat, ověřovat průběžně dostupnost mobilního telefonu, případně zvolit jiný kontakt.</a:t>
            </a:r>
          </a:p>
        </p:txBody>
      </p:sp>
    </p:spTree>
    <p:extLst>
      <p:ext uri="{BB962C8B-B14F-4D97-AF65-F5344CB8AC3E}">
        <p14:creationId xmlns:p14="http://schemas.microsoft.com/office/powerpoint/2010/main" val="3569337319"/>
      </p:ext>
    </p:extLst>
  </p:cSld>
  <p:clrMapOvr>
    <a:masterClrMapping/>
  </p:clrMapOvr>
</p:sld>
</file>

<file path=ppt/theme/_rels/theme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1"/>
</Relationships>
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true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false"/>
        </a:gradFill>
        <a:gradFill rotWithShape="true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false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false"/>
        </a:gradFill>
        <a:blipFill>
          <a:blip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0AC2F7E7-15F5-431C-B2A2-456FE929F56C}" name="Circuit" vid="{0911B802-464C-4241-8DD9-B60FF88E379F}"/>
    </a:ext>
  </a:extLst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TM04033919[[fn=Obvod]]</properties:Template>
  <properties:Words>895</properties:Words>
  <properties:PresentationFormat>Širokoúhlá obrazovka</properties:PresentationFormat>
  <properties:Paragraphs>45</properties:Paragraphs>
  <properties:Slides>11</properties:Slides>
  <properties:Notes>0</properties:Notes>
  <properties:TotalTime>231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properties:HeadingPairs>
  <properties:TitlesOfParts>
    <vt:vector baseType="lpstr" size="14">
      <vt:lpstr>Arial</vt:lpstr>
      <vt:lpstr>Tw Cen MT</vt:lpstr>
      <vt:lpstr>Obvod</vt:lpstr>
      <vt:lpstr>Průběžný monitoring projektů</vt:lpstr>
      <vt:lpstr>Komunitní sociální práce</vt:lpstr>
      <vt:lpstr>Komunitní sociální práce</vt:lpstr>
      <vt:lpstr>Komunitní sociální práce</vt:lpstr>
      <vt:lpstr>Sociální práce</vt:lpstr>
      <vt:lpstr>Sociální práce</vt:lpstr>
      <vt:lpstr>SOCIální práce</vt:lpstr>
      <vt:lpstr>Sdílená neformální péče</vt:lpstr>
      <vt:lpstr>zaměstnanost</vt:lpstr>
      <vt:lpstr>Podpora rodin s dětmi</vt:lpstr>
      <vt:lpstr>Sdílení informací o klientech se spolupracujícími institucemi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2023-05-10T05:26:34Z</dcterms:created>
  <dc:creator/>
  <cp:lastModifiedBy/>
  <dcterms:modified xmlns:xsi="http://www.w3.org/2001/XMLSchema-instance" xsi:type="dcterms:W3CDTF">2023-12-01T11:58:06Z</dcterms:modified>
  <cp:revision>9</cp:revision>
  <dc:title>Průběžný monitoring projektů</dc:title>
</cp:coreProperties>
</file>