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1"/>
  </p:sldMasterIdLst>
  <p:notesMasterIdLst>
    <p:notesMasterId r:id="rId30"/>
  </p:notesMasterIdLst>
  <p:sldIdLst>
    <p:sldId id="256" r:id="rId2"/>
    <p:sldId id="382" r:id="rId3"/>
    <p:sldId id="383" r:id="rId4"/>
    <p:sldId id="339" r:id="rId5"/>
    <p:sldId id="406" r:id="rId6"/>
    <p:sldId id="378" r:id="rId7"/>
    <p:sldId id="385" r:id="rId8"/>
    <p:sldId id="413" r:id="rId9"/>
    <p:sldId id="414" r:id="rId10"/>
    <p:sldId id="415" r:id="rId11"/>
    <p:sldId id="416" r:id="rId12"/>
    <p:sldId id="417" r:id="rId13"/>
    <p:sldId id="418" r:id="rId14"/>
    <p:sldId id="419" r:id="rId15"/>
    <p:sldId id="420" r:id="rId16"/>
    <p:sldId id="421" r:id="rId17"/>
    <p:sldId id="422" r:id="rId18"/>
    <p:sldId id="423" r:id="rId19"/>
    <p:sldId id="424" r:id="rId20"/>
    <p:sldId id="426" r:id="rId21"/>
    <p:sldId id="427" r:id="rId22"/>
    <p:sldId id="428" r:id="rId23"/>
    <p:sldId id="429" r:id="rId24"/>
    <p:sldId id="430" r:id="rId25"/>
    <p:sldId id="431" r:id="rId26"/>
    <p:sldId id="432" r:id="rId27"/>
    <p:sldId id="381" r:id="rId28"/>
    <p:sldId id="337" r:id="rId29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 vertBarState="maximized">
    <p:restoredLeft sz="34587" autoAdjust="false"/>
    <p:restoredTop sz="83352" autoAdjust="false"/>
  </p:normalViewPr>
  <p:slideViewPr>
    <p:cSldViewPr showGuides="true">
      <p:cViewPr>
        <p:scale>
          <a:sx n="100" d="100"/>
          <a:sy n="100" d="100"/>
        </p:scale>
        <p:origin x="-1866" y="36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slides/slide12.xml" Type="http://schemas.openxmlformats.org/officeDocument/2006/relationships/slide" Id="rId13"/>
    <Relationship Target="slides/slide17.xml" Type="http://schemas.openxmlformats.org/officeDocument/2006/relationships/slide" Id="rId18"/>
    <Relationship Target="slides/slide25.xml" Type="http://schemas.openxmlformats.org/officeDocument/2006/relationships/slide" Id="rId26"/>
    <Relationship Target="slides/slide2.xml" Type="http://schemas.openxmlformats.org/officeDocument/2006/relationships/slide" Id="rId3"/>
    <Relationship Target="slides/slide20.xml" Type="http://schemas.openxmlformats.org/officeDocument/2006/relationships/slide" Id="rId21"/>
    <Relationship Target="tableStyles.xml" Type="http://schemas.openxmlformats.org/officeDocument/2006/relationships/tableStyles" Id="rId34"/>
    <Relationship Target="slides/slide6.xml" Type="http://schemas.openxmlformats.org/officeDocument/2006/relationships/slide" Id="rId7"/>
    <Relationship Target="slides/slide11.xml" Type="http://schemas.openxmlformats.org/officeDocument/2006/relationships/slide" Id="rId12"/>
    <Relationship Target="slides/slide16.xml" Type="http://schemas.openxmlformats.org/officeDocument/2006/relationships/slide" Id="rId17"/>
    <Relationship Target="slides/slide24.xml" Type="http://schemas.openxmlformats.org/officeDocument/2006/relationships/slide" Id="rId25"/>
    <Relationship Target="theme/theme1.xml" Type="http://schemas.openxmlformats.org/officeDocument/2006/relationships/theme" Id="rId33"/>
    <Relationship Target="slides/slide1.xml" Type="http://schemas.openxmlformats.org/officeDocument/2006/relationships/slide" Id="rId2"/>
    <Relationship Target="slides/slide15.xml" Type="http://schemas.openxmlformats.org/officeDocument/2006/relationships/slide" Id="rId16"/>
    <Relationship Target="slides/slide19.xml" Type="http://schemas.openxmlformats.org/officeDocument/2006/relationships/slide" Id="rId20"/>
    <Relationship Target="slides/slide28.xml" Type="http://schemas.openxmlformats.org/officeDocument/2006/relationships/slide" Id="rId29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slides/slide23.xml" Type="http://schemas.openxmlformats.org/officeDocument/2006/relationships/slide" Id="rId24"/>
    <Relationship Target="viewProps.xml" Type="http://schemas.openxmlformats.org/officeDocument/2006/relationships/viewProps" Id="rId32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slides/slide22.xml" Type="http://schemas.openxmlformats.org/officeDocument/2006/relationships/slide" Id="rId23"/>
    <Relationship Target="slides/slide27.xml" Type="http://schemas.openxmlformats.org/officeDocument/2006/relationships/slide" Id="rId28"/>
    <Relationship Target="slides/slide9.xml" Type="http://schemas.openxmlformats.org/officeDocument/2006/relationships/slide" Id="rId10"/>
    <Relationship Target="slides/slide18.xml" Type="http://schemas.openxmlformats.org/officeDocument/2006/relationships/slide" Id="rId19"/>
    <Relationship Target="presProps.xml" Type="http://schemas.openxmlformats.org/officeDocument/2006/relationships/presProps" Id="rId31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    <Relationship Target="slides/slide21.xml" Type="http://schemas.openxmlformats.org/officeDocument/2006/relationships/slide" Id="rId22"/>
    <Relationship Target="slides/slide26.xml" Type="http://schemas.openxmlformats.org/officeDocument/2006/relationships/slide" Id="rId27"/>
    <Relationship Target="notesMasters/notesMaster1.xml" Type="http://schemas.openxmlformats.org/officeDocument/2006/relationships/notesMaster" Id="rId30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13.9.2017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8.xml.rels><?xml version="1.0" encoding="UTF-8" standalone="yes"?>
<Relationships xmlns="http://schemas.openxmlformats.org/package/2006/relationships">
    <Relationship Target="../slides/slide2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9.xml.rels><?xml version="1.0" encoding="UTF-8" standalone="yes"?>
<Relationships xmlns="http://schemas.openxmlformats.org/package/2006/relationships">
    <Relationship Target="../slides/slide2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0.xml.rels><?xml version="1.0" encoding="UTF-8" standalone="yes"?>
<Relationships xmlns="http://schemas.openxmlformats.org/package/2006/relationships">
    <Relationship Target="../slides/slide2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1.xml.rels><?xml version="1.0" encoding="UTF-8" standalone="yes"?>
<Relationships xmlns="http://schemas.openxmlformats.org/package/2006/relationships">
    <Relationship Target="../slides/slide2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947863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endParaRPr lang="cs-CZ" altLang="cs-CZ" dirty="false" smtClean="false"/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true" dirty="false" smtClean="false"/>
              <a:t>VIERKA</a:t>
            </a:r>
          </a:p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true" dirty="false" smtClean="false"/>
          </a:p>
          <a:p>
            <a:r>
              <a:rPr lang="cs-CZ" altLang="cs-CZ" dirty="false" smtClean="false"/>
              <a:t>Stanovení výše hodinové sazby</a:t>
            </a:r>
          </a:p>
          <a:p>
            <a:r>
              <a:rPr lang="cs-CZ" altLang="cs-CZ" dirty="false" smtClean="false"/>
              <a:t>Při stanovení výše hodinové sazby za práci pro projekt u osob, které vykonávají stejnou či obdobnou práci i mimo realizaci projektu, je příjemce povinen brát v úvahu výši sazeb těchto zaměstnanců za činnosti mimo projekt. Pokud zaměstnanec zajišťuje v projektu stejnou či obdobnou činnost, jakou vykonává mimo projekt, pak se výše sazby za práci pro projekt a za stejnou či obdobnou práci bez vazby na projekt nemohou lišit. Vyšší hodinová sazba za práci pro projekt může být stanovena pouze v odůvodněných případech a s ohledem na charakter vykonávané činnosti s projektem nesouvisející.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30649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9347375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999856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endParaRPr lang="cs-CZ" alt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992351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652911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294474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605136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382787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121600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5603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449738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="true" dirty="false" smtClean="false"/>
              <a:t>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41293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992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b="true" baseline="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5901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84562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07076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45959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67893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1626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50141556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Mode="External" Target="https://www.esfcr.cz/obvykle-ceny-a-mzdy-platy-opz" Type="http://schemas.openxmlformats.org/officeDocument/2006/relationships/hyperlink" Id="rId3"/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mpsv.cz/ISPV.php" Type="http://schemas.openxmlformats.org/officeDocument/2006/relationships/hyperlink" Id="rId4"/>
</Relationships>

</file>

<file path=ppt/slides/_rels/slide15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notesSlides/notesSlide1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notesSlides/notesSlide1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notesSlides/notesSlide2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Mode="External" Target="mailto:hana.bartonickova@mpsv.cz" Type="http://schemas.openxmlformats.org/officeDocument/2006/relationships/hyperlink" Id="rId3"/>
    <Relationship TargetMode="External" Target="mailto:petra.piglova@mpsv.cz" Type="http://schemas.openxmlformats.org/officeDocument/2006/relationships/hyperlink" Id="rId7"/>
    <Relationship Target="../notesSlides/notesSlide21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mailto:vera.nouzova@mpsv.cz" Type="http://schemas.openxmlformats.org/officeDocument/2006/relationships/hyperlink" Id="rId6"/>
    <Relationship TargetMode="External" Target="mailto:viera.hudecova@mpsv.cz" Type="http://schemas.openxmlformats.org/officeDocument/2006/relationships/hyperlink" Id="rId5"/>
    <Relationship TargetMode="External" Target="mailto:veronika.dankova@mpsv.cz" Type="http://schemas.openxmlformats.org/officeDocument/2006/relationships/hyperlink" Id="rId4"/>
</Relationships>

</file>

<file path=ppt/slides/_rels/slide28.xml.rels><?xml version="1.0" encoding="UTF-8" standalone="yes"?>
<Relationships xmlns="http://schemas.openxmlformats.org/package/2006/relationships">
    <Relationship Target="../media/image5.jpe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Mode="External" Target="https://www.esfcr.cz/pokyny-k-vyplneni-zpravy-o-realizaci-zadosti-o-platbu-a-zadosti-o-zmenu-opz/-/dokument/809732" Type="http://schemas.openxmlformats.org/officeDocument/2006/relationships/hyperlink" Id="rId3"/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Mode="External" Target="https://www.esfcr.cz/pravidla-pro-zadatele-a-prijemce-opz/-/dokument/797894" Type="http://schemas.openxmlformats.org/officeDocument/2006/relationships/hyperlink" Id="rId3"/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475656" y="1988840"/>
            <a:ext cx="7272000" cy="1224000"/>
          </a:xfrm>
        </p:spPr>
        <p:txBody>
          <a:bodyPr/>
          <a:lstStyle/>
          <a:p>
            <a:r>
              <a:rPr lang="cs-CZ" dirty="false" smtClean="false"/>
              <a:t>seminář pro příjemce</a:t>
            </a:r>
            <a:br>
              <a:rPr lang="cs-CZ" dirty="false" smtClean="false"/>
            </a:br>
            <a:r>
              <a:rPr lang="cs-CZ" dirty="false" smtClean="false"/>
              <a:t>Výzva č. 03_16_063</a:t>
            </a:r>
            <a:br>
              <a:rPr lang="cs-CZ" dirty="false" smtClean="false"/>
            </a:br>
            <a:r>
              <a:rPr lang="cs-CZ" sz="3200" i="true" dirty="false"/>
              <a:t>Pravidla realizace projektů</a:t>
            </a:r>
            <a:r>
              <a:rPr lang="cs-CZ" dirty="false" smtClean="false"/>
              <a:t/>
            </a:r>
            <a:br>
              <a:rPr lang="cs-CZ" dirty="false" smtClean="false"/>
            </a:br>
            <a:endParaRPr lang="cs-CZ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false"/>
              <a:t>Oddělení projektů systému služeb </a:t>
            </a:r>
            <a:r>
              <a:rPr lang="cs-CZ" dirty="false" smtClean="false"/>
              <a:t>(874</a:t>
            </a:r>
            <a:r>
              <a:rPr lang="cs-CZ" dirty="false"/>
              <a:t>)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47664" y="4941168"/>
            <a:ext cx="7272000" cy="540000"/>
          </a:xfrm>
        </p:spPr>
        <p:txBody>
          <a:bodyPr/>
          <a:lstStyle/>
          <a:p>
            <a:r>
              <a:rPr lang="cs-CZ" dirty="false" smtClean="false"/>
              <a:t>září, říjen 2017</a:t>
            </a:r>
            <a:endParaRPr lang="cs-CZ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885200"/>
            <a:ext cx="540000" cy="540000"/>
          </a:xfrm>
        </p:spPr>
      </p:pic>
      <p:pic>
        <p:nvPicPr>
          <p:cNvPr id="9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323528" y="-99392"/>
            <a:ext cx="8424000" cy="1080000"/>
          </a:xfrm>
        </p:spPr>
        <p:txBody>
          <a:bodyPr/>
          <a:lstStyle/>
          <a:p>
            <a:pPr algn="ctr"/>
            <a:r>
              <a:rPr lang="cs-CZ" sz="2800" dirty="false"/>
              <a:t>Projekty s nepřímými </a:t>
            </a:r>
            <a:r>
              <a:rPr lang="cs-CZ" sz="2800" dirty="false" smtClean="false"/>
              <a:t>náklady 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32000" lvl="2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false"/>
              <a:t>Ke změně podílu přímých nákladů a nepřímých nákladů může dojít na základě provedení podstatné změny rozpočtu, nebo na základě závěrečného vyúčtování projektu, a to pouze směrem dolů (snížení </a:t>
            </a:r>
            <a:r>
              <a:rPr lang="cs-CZ" sz="1800" dirty="false" smtClean="false"/>
              <a:t>procenta nepřímých nákladů).</a:t>
            </a:r>
            <a:endParaRPr lang="cs-CZ" sz="1800" dirty="false"/>
          </a:p>
          <a:p>
            <a:pPr marL="432000" lvl="2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false" smtClean="false"/>
              <a:t>Prostředky </a:t>
            </a:r>
            <a:r>
              <a:rPr lang="cs-CZ" sz="1800" dirty="false"/>
              <a:t>na nepřímé náklady jsou poskytovány průběžně, vždy společně s prostředky na způsobilé přímé náklady:</a:t>
            </a:r>
          </a:p>
          <a:p>
            <a:pPr marL="486000" lvl="2" indent="-225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sz="1800" b="true" dirty="false" smtClean="false"/>
              <a:t>Platba příjemci = prostředky na přímé náklady + nepřímé náklady </a:t>
            </a:r>
          </a:p>
          <a:p>
            <a:pPr marL="486000" lvl="2" indent="-225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sz="1800" dirty="false" smtClean="false"/>
              <a:t>(v poměru </a:t>
            </a:r>
            <a:r>
              <a:rPr lang="cs-CZ" sz="1800" dirty="false"/>
              <a:t>stanoveném právním aktem</a:t>
            </a:r>
            <a:r>
              <a:rPr lang="cs-CZ" sz="1800" dirty="false" smtClean="false"/>
              <a:t>).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800" dirty="false" smtClean="false"/>
              <a:t>Využití </a:t>
            </a:r>
            <a:r>
              <a:rPr lang="cs-CZ" sz="1800" dirty="false"/>
              <a:t>nepřímých nákladů není předmětem kontrol ze strany Řídicího orgánu (administrativních, ani </a:t>
            </a:r>
            <a:r>
              <a:rPr lang="cs-CZ" sz="1800" dirty="false" smtClean="false"/>
              <a:t>kontrol </a:t>
            </a:r>
            <a:r>
              <a:rPr lang="cs-CZ" sz="1800" dirty="false"/>
              <a:t>na místě).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745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Charakteristika</a:t>
            </a:r>
            <a:r>
              <a:rPr lang="cs-CZ" dirty="false"/>
              <a:t> způsobilého </a:t>
            </a:r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výdaje 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60851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/>
              <a:t>Podpora z OPZ je určena výhradně na způsobilé výdaje. Řídící orgán je oprávněn vyžádat si od příjemce jakýkoliv dokument nezbytný pro ověření způsobilosti výdajů v rámci projektu (může jít i o dokument, který vznikl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v </a:t>
            </a:r>
            <a:r>
              <a:rPr lang="cs-CZ" sz="1800" dirty="false"/>
              <a:t>době před zahájením realizace projektu</a:t>
            </a:r>
            <a:r>
              <a:rPr lang="cs-CZ" sz="1800" dirty="false" smtClean="false"/>
              <a:t>).</a:t>
            </a:r>
            <a:endParaRPr lang="cs-CZ" sz="1800" b="true" u="sng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Způsobilý </a:t>
            </a:r>
            <a:r>
              <a:rPr lang="cs-CZ" sz="1800" dirty="false"/>
              <a:t>výdaj musí být v souladu s právními předpisy, v souladu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s </a:t>
            </a:r>
            <a:r>
              <a:rPr lang="cs-CZ" sz="1800" dirty="false"/>
              <a:t>pravidly programu </a:t>
            </a:r>
            <a:r>
              <a:rPr lang="cs-CZ" sz="1800" dirty="false" smtClean="false"/>
              <a:t>OPZ a </a:t>
            </a:r>
            <a:r>
              <a:rPr lang="cs-CZ" sz="1800" dirty="false"/>
              <a:t>s podmínkami poskytnutí podpory, musí být přiměřený, vzniknul v době realizace, splňuje podmínky územní způsobilosti, je řádně identifikovaný, prokazatelný a doložitelný, je nezbytný pro dosažení cílů projektu. </a:t>
            </a:r>
            <a:r>
              <a:rPr lang="cs-CZ" sz="1800" b="true" dirty="false"/>
              <a:t>Podmínky musí být splněny zároveň</a:t>
            </a:r>
            <a:r>
              <a:rPr lang="cs-CZ" sz="1800" b="true" dirty="false" smtClean="false"/>
              <a:t>.</a:t>
            </a:r>
          </a:p>
          <a:p>
            <a:pPr marL="447675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altLang="cs-CZ" sz="1800" b="true" u="sng" dirty="false"/>
              <a:t>Přiměřenost výdaje </a:t>
            </a:r>
            <a:r>
              <a:rPr lang="cs-CZ" altLang="cs-CZ" sz="1800" b="true" dirty="false"/>
              <a:t>= dosažení optimálního vztahu mezi</a:t>
            </a:r>
            <a:r>
              <a:rPr lang="cs-CZ" altLang="cs-CZ" sz="1800" b="true" dirty="false" smtClean="false"/>
              <a:t>:</a:t>
            </a:r>
            <a:endParaRPr lang="cs-CZ" altLang="cs-CZ" sz="1800" b="true" dirty="false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800" b="true" dirty="false"/>
              <a:t>Hospodárností,</a:t>
            </a:r>
            <a:r>
              <a:rPr lang="cs-CZ" altLang="cs-CZ" sz="1800" dirty="false"/>
              <a:t> tj. zajištěním kvalitně dosažených úkolů s co nejnižším vynaložením veřejných </a:t>
            </a:r>
            <a:r>
              <a:rPr lang="cs-CZ" altLang="cs-CZ" sz="1800" dirty="false" smtClean="false"/>
              <a:t>prostředků</a:t>
            </a:r>
            <a:endParaRPr lang="cs-CZ" altLang="cs-CZ" sz="1600" b="tru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008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Charakteristika </a:t>
            </a:r>
            <a:r>
              <a:rPr lang="cs-CZ" sz="2800" dirty="false" err="true" smtClean="false"/>
              <a:t>ZpůsobiléHO</a:t>
            </a:r>
            <a:r>
              <a:rPr lang="cs-CZ" sz="2800" dirty="false" smtClean="false"/>
              <a:t/>
            </a:r>
            <a:br>
              <a:rPr lang="cs-CZ" sz="2800" dirty="false" smtClean="false"/>
            </a:br>
            <a:r>
              <a:rPr lang="cs-CZ" sz="2800" dirty="false" smtClean="false"/>
              <a:t> výdaje 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779232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b="true" dirty="false"/>
              <a:t>Účelností, </a:t>
            </a:r>
            <a:r>
              <a:rPr lang="cs-CZ" altLang="cs-CZ" sz="2000" dirty="false"/>
              <a:t>tj. využitím veřejných prostředků k zajištění optimální míry dosažení cílů</a:t>
            </a:r>
            <a:r>
              <a:rPr lang="cs-CZ" altLang="cs-CZ" sz="2000" dirty="false" smtClean="false"/>
              <a:t>.</a:t>
            </a:r>
            <a:endParaRPr lang="cs-CZ" altLang="cs-CZ" sz="2000" b="true" dirty="false" smtClean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b="true" dirty="false" smtClean="false"/>
              <a:t>Efektivností</a:t>
            </a:r>
            <a:r>
              <a:rPr lang="cs-CZ" altLang="cs-CZ" sz="2000" b="true" dirty="false"/>
              <a:t>, tj. </a:t>
            </a:r>
            <a:r>
              <a:rPr lang="cs-CZ" altLang="cs-CZ" sz="1800" dirty="false"/>
              <a:t>vynaložením veřejných prostředků tak, aby se ve srovnání s jejich objemem dosáhlo maximálního rozsahu, kvality a přínosu.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altLang="cs-CZ" sz="1800" dirty="false"/>
              <a:t>Pokud výdaje vykazované příjemcem nejsou přiměřené, ŘO je oprávněn výdaj jako způsobilý neschválit, nebo jej schválit pouze do určité výše</a:t>
            </a:r>
            <a:r>
              <a:rPr lang="cs-CZ" altLang="cs-CZ" sz="1800" dirty="false" smtClean="false"/>
              <a:t>.</a:t>
            </a:r>
            <a:endParaRPr lang="cs-CZ" sz="2000" b="true" u="sng" dirty="false" smtClean="false"/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sz="1800" b="true" u="sng" dirty="false" smtClean="false"/>
              <a:t>Časová </a:t>
            </a:r>
            <a:r>
              <a:rPr lang="cs-CZ" sz="1800" b="true" u="sng" dirty="false"/>
              <a:t>způsobilost výdaje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1800" dirty="false"/>
              <a:t>Výdaj vznikl v době realizace </a:t>
            </a:r>
            <a:r>
              <a:rPr lang="cs-CZ" sz="1800" dirty="false" smtClean="false"/>
              <a:t>projektu.</a:t>
            </a:r>
            <a:r>
              <a:rPr lang="cs-CZ" sz="1800" dirty="false"/>
              <a:t> </a:t>
            </a:r>
            <a:r>
              <a:rPr lang="cs-CZ" sz="1800" dirty="false" smtClean="false"/>
              <a:t>Tato podmínka musí být ověřitelná,  např. datem vzniku nákladu na </a:t>
            </a:r>
            <a:r>
              <a:rPr lang="cs-CZ" sz="1800" dirty="false"/>
              <a:t>příslušném účetním </a:t>
            </a:r>
            <a:r>
              <a:rPr lang="cs-CZ" sz="1800" dirty="false" smtClean="false"/>
              <a:t>dokladu.</a:t>
            </a:r>
            <a:endParaRPr lang="cs-CZ" sz="2000" b="true" u="sng" dirty="false" smtClean="false"/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800" b="true" u="sng" dirty="false" smtClean="false"/>
              <a:t>Úhrada </a:t>
            </a:r>
            <a:r>
              <a:rPr lang="cs-CZ" sz="1800" b="true" u="sng" dirty="false"/>
              <a:t>výdaje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800" dirty="false"/>
              <a:t>Podmínkou způsobilosti je, že výdaj musí být ze strany příjemce, příp. jeho partnerů, skutečně zaplacen, tj. úhrada musí být doložena bankovními výpisy či výdajovými pokladními doklady. </a:t>
            </a:r>
            <a:endParaRPr lang="cs-CZ" sz="1800" dirty="false" smtClean="false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sz="1800" dirty="false"/>
          </a:p>
          <a:p>
            <a:pPr marL="0" indent="0">
              <a:buNone/>
            </a:pPr>
            <a:endParaRPr lang="cs-CZ" sz="20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057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556792"/>
            <a:ext cx="8064000" cy="4707224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altLang="cs-CZ" sz="1800" b="true" u="sng" dirty="false" smtClean="false"/>
              <a:t>Způsobilé výdaje - Osobní náklady členů RT</a:t>
            </a:r>
            <a:r>
              <a:rPr lang="cs-CZ" altLang="cs-CZ" sz="1800" b="true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Mzdy a platy zaměstnanců příjemce nebo partnera s finančním </a:t>
            </a:r>
            <a:r>
              <a:rPr lang="cs-CZ" altLang="cs-CZ" sz="1800" dirty="false" smtClean="false"/>
              <a:t>příspěvkem pracujících </a:t>
            </a:r>
            <a:r>
              <a:rPr lang="cs-CZ" altLang="cs-CZ" sz="1800" dirty="false"/>
              <a:t>výhradně pro projekt.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Příslušná část mezd nebo platů zaměstnanců příjemce nebo partnera </a:t>
            </a:r>
            <a:r>
              <a:rPr lang="cs-CZ" altLang="cs-CZ" sz="1800" dirty="false" smtClean="false"/>
              <a:t/>
            </a:r>
            <a:br>
              <a:rPr lang="cs-CZ" altLang="cs-CZ" sz="1800" dirty="false" smtClean="false"/>
            </a:br>
            <a:r>
              <a:rPr lang="cs-CZ" altLang="cs-CZ" sz="1800" dirty="false" smtClean="false"/>
              <a:t>s </a:t>
            </a:r>
            <a:r>
              <a:rPr lang="cs-CZ" altLang="cs-CZ" sz="1800" dirty="false"/>
              <a:t>finančním příspěvkem podílejících se na projektu pouze částí svého </a:t>
            </a:r>
            <a:r>
              <a:rPr lang="cs-CZ" altLang="cs-CZ" sz="1800" dirty="false" smtClean="false"/>
              <a:t>úvazku.</a:t>
            </a:r>
            <a:endParaRPr lang="cs-CZ" altLang="cs-CZ" sz="1800" dirty="false"/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Odměny zaměstnanců příjemce nebo partnera s finančním příspěvkem zaměstnaných na  dohodu o pracovní činnosti anebo dohodu o provedení </a:t>
            </a:r>
            <a:r>
              <a:rPr lang="cs-CZ" altLang="cs-CZ" sz="1800" dirty="false" smtClean="false"/>
              <a:t>práce.</a:t>
            </a:r>
            <a:endParaRPr lang="cs-CZ" altLang="cs-CZ" sz="1800" dirty="false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false"/>
              <a:t>Odměna příjemce nebo partnera s finančním příspěvkem, který je </a:t>
            </a:r>
            <a:r>
              <a:rPr lang="cs-CZ" altLang="cs-CZ" sz="1800" dirty="false" smtClean="false"/>
              <a:t>OSVČ.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dirty="false" smtClean="false"/>
              <a:t>Osobní náklady pracovníků příjemce nebo partnera s finančním příspěvkem (členů RT), kteří vykonávají pro projekt činnosti, které patří </a:t>
            </a:r>
            <a:r>
              <a:rPr lang="cs-CZ" sz="1800" dirty="false"/>
              <a:t>na základě vymezení nepřímých nákladů </a:t>
            </a:r>
            <a:r>
              <a:rPr lang="cs-CZ" sz="1800" dirty="false" smtClean="false"/>
              <a:t>mezi </a:t>
            </a:r>
            <a:r>
              <a:rPr lang="cs-CZ" sz="1800" dirty="false"/>
              <a:t>nepřímé </a:t>
            </a:r>
            <a:r>
              <a:rPr lang="cs-CZ" sz="1800" dirty="false" smtClean="false"/>
              <a:t>náklady, patří do nepřímých nákladů. </a:t>
            </a:r>
            <a:endParaRPr lang="cs-CZ" altLang="cs-CZ" sz="1800" dirty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4050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800" b="true" dirty="false" smtClean="false"/>
              <a:t>Způsobilé osobní náklady</a:t>
            </a:r>
            <a:r>
              <a:rPr lang="cs-CZ" sz="1800" dirty="false" smtClean="false"/>
              <a:t> </a:t>
            </a:r>
            <a:r>
              <a:rPr lang="cs-CZ" sz="1800" dirty="false"/>
              <a:t>- součet hrubé mzdy/platu/odměny z dohody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odvodů na sociální a zdravotní pojištění hrazených </a:t>
            </a:r>
            <a:r>
              <a:rPr lang="cs-CZ" sz="1800" dirty="false" smtClean="false"/>
              <a:t>zaměstnavatelem </a:t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případně dalších výdajů na zaměstnance, které je zaměstnavatel povinen hradit na základě platných právních předpisů (např. odvody do FKSP, zákonné pojištění odpovědnosti zaměstnavatele za škodu při pracovním úrazu nebo nemoci z povolání apod.).</a:t>
            </a:r>
            <a:endParaRPr lang="cs-CZ" alt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false"/>
              <a:t>Způsobilé osobní náklady </a:t>
            </a:r>
            <a:r>
              <a:rPr lang="cs-CZ" altLang="cs-CZ" sz="1800" dirty="false" smtClean="false"/>
              <a:t>by měly respektovat obvyklou </a:t>
            </a:r>
            <a:r>
              <a:rPr lang="cs-CZ" altLang="cs-CZ" sz="1800" dirty="false"/>
              <a:t>výši v daném místě, čase a oboru. </a:t>
            </a:r>
            <a:r>
              <a:rPr lang="cs-CZ" altLang="cs-CZ" sz="1800" dirty="false" smtClean="false"/>
              <a:t>V případě nárokování vyšších mzdových sazeb - nutné odůvodnění.</a:t>
            </a:r>
            <a:endParaRPr lang="cs-CZ" altLang="cs-CZ" sz="1800" dirty="false"/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altLang="cs-CZ" sz="1800" dirty="false" smtClean="false"/>
              <a:t>Informace </a:t>
            </a:r>
            <a:r>
              <a:rPr lang="cs-CZ" altLang="cs-CZ" sz="1800" dirty="false"/>
              <a:t>k obvyklých mzdám a platům: </a:t>
            </a:r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altLang="cs-CZ" sz="1600" dirty="false"/>
              <a:t>Na stránkách ww.esfcr.cz:</a:t>
            </a:r>
            <a:r>
              <a:rPr lang="cs-CZ" altLang="cs-CZ" sz="1400" dirty="false"/>
              <a:t>   </a:t>
            </a:r>
            <a:r>
              <a:rPr lang="cs-CZ" altLang="cs-CZ" sz="1600" b="true" dirty="false">
                <a:hlinkClick r:id="rId3"/>
              </a:rPr>
              <a:t>https://www.esfcr.cz/obvykle-ceny-a-mzdy-platy-opz</a:t>
            </a:r>
            <a:endParaRPr lang="cs-CZ" altLang="cs-CZ" sz="1600" b="true" dirty="false"/>
          </a:p>
          <a:p>
            <a:pPr marL="486000" lvl="2" indent="0">
              <a:lnSpc>
                <a:spcPct val="100000"/>
              </a:lnSpc>
              <a:buNone/>
              <a:defRPr/>
            </a:pPr>
            <a:r>
              <a:rPr lang="cs-CZ" sz="1600" dirty="false"/>
              <a:t>Na stránkách www.mpsv.cz:  Informační systém o průměrném výdělku (ISPV): </a:t>
            </a:r>
            <a:r>
              <a:rPr lang="cs-CZ" sz="1600" b="true" dirty="false">
                <a:hlinkClick r:id="rId4"/>
              </a:rPr>
              <a:t>www.mpsv.cz/ISPV.php</a:t>
            </a:r>
            <a:endParaRPr lang="cs-CZ" altLang="cs-CZ" sz="1600" b="true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594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III.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dirty="false" smtClean="false"/>
              <a:t>Pracovní </a:t>
            </a:r>
            <a:r>
              <a:rPr lang="cs-CZ" altLang="cs-CZ" sz="1800" dirty="false"/>
              <a:t>smlouvy a dohody o pracích konaných mimo pracovní poměr (DPP/DPČ) musí být v souladu se </a:t>
            </a:r>
            <a:r>
              <a:rPr lang="cs-CZ" altLang="cs-CZ" sz="1800" dirty="false" smtClean="false"/>
              <a:t>zákoníkem </a:t>
            </a:r>
            <a:r>
              <a:rPr lang="cs-CZ" altLang="cs-CZ" sz="1800" dirty="false"/>
              <a:t>práce</a:t>
            </a:r>
            <a:r>
              <a:rPr lang="cs-CZ" altLang="cs-CZ" sz="1800" dirty="false" smtClean="false"/>
              <a:t>.</a:t>
            </a:r>
            <a:endParaRPr 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sz="1800" b="true" dirty="false" smtClean="false"/>
              <a:t>DPČ</a:t>
            </a:r>
            <a:r>
              <a:rPr lang="cs-CZ" sz="1800" dirty="false" smtClean="false"/>
              <a:t> </a:t>
            </a:r>
            <a:r>
              <a:rPr lang="cs-CZ" sz="1800" dirty="false"/>
              <a:t>- týdenní rozsah nesmí v průměru </a:t>
            </a:r>
            <a:r>
              <a:rPr lang="cs-CZ" sz="1800" dirty="false" smtClean="false"/>
              <a:t>překračovat 20 hodin, maximálně </a:t>
            </a:r>
            <a:r>
              <a:rPr lang="cs-CZ" sz="1800" dirty="false"/>
              <a:t>za dobu 52 </a:t>
            </a:r>
            <a:r>
              <a:rPr lang="cs-CZ" sz="1800" dirty="false" smtClean="false"/>
              <a:t>týdnů. </a:t>
            </a:r>
            <a:endParaRPr lang="cs-CZ" sz="1800" dirty="false"/>
          </a:p>
          <a:p>
            <a:pPr marL="504000" lvl="3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sz="1600" dirty="false"/>
              <a:t>Do částky 2499 Kč za měsíc </a:t>
            </a:r>
            <a:r>
              <a:rPr lang="cs-CZ" sz="1600" dirty="false" smtClean="false"/>
              <a:t>– se nehradí </a:t>
            </a:r>
            <a:r>
              <a:rPr lang="cs-CZ" sz="1600" dirty="false"/>
              <a:t>odvody na zdravotní a sociální </a:t>
            </a:r>
            <a:r>
              <a:rPr lang="cs-CZ" sz="1600" dirty="false" smtClean="false"/>
              <a:t>pojištění (zaměstnání malého rozsahu). </a:t>
            </a:r>
          </a:p>
          <a:p>
            <a:pPr marL="504000" lvl="3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sz="1600" dirty="false"/>
              <a:t>Od částky 2500 Kč za měsíc vzniká povinnost platby zdravotního a sociálního pojištění</a:t>
            </a:r>
            <a:r>
              <a:rPr lang="cs-CZ" sz="1800" dirty="false"/>
              <a:t>.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800" b="true" dirty="false"/>
              <a:t>DPP</a:t>
            </a:r>
            <a:r>
              <a:rPr lang="cs-CZ" sz="1800" dirty="false"/>
              <a:t> - rozsah práce nesmí překročit 300 hodin v kalendářním roce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u </a:t>
            </a:r>
            <a:r>
              <a:rPr lang="cs-CZ" sz="1800" dirty="false"/>
              <a:t>jednoho </a:t>
            </a:r>
            <a:r>
              <a:rPr lang="cs-CZ" sz="1800" dirty="false" smtClean="false"/>
              <a:t>zaměstnavatele. </a:t>
            </a:r>
            <a:endParaRPr lang="cs-CZ" sz="1800" dirty="false"/>
          </a:p>
          <a:p>
            <a:pPr marL="542925" lvl="3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sz="1600" dirty="false"/>
              <a:t>Odvody na zdravotní a sociální pojištění </a:t>
            </a:r>
            <a:r>
              <a:rPr lang="cs-CZ" sz="1600" dirty="false" smtClean="false"/>
              <a:t>se hradí, pokud odměna DPP v  měsíci přesáhne 10.000 </a:t>
            </a:r>
            <a:r>
              <a:rPr lang="cs-CZ" sz="1600" dirty="false"/>
              <a:t>Kč. </a:t>
            </a:r>
          </a:p>
          <a:p>
            <a:pPr marL="542925" lvl="3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altLang="cs-CZ" sz="1600" dirty="false"/>
              <a:t>Pokud má zaměstnanec více DPP u jednoho zaměstnavatele a součet zúčtovaných příjmů z těchto dohod přesáhne v měsíci </a:t>
            </a:r>
            <a:r>
              <a:rPr lang="cs-CZ" altLang="cs-CZ" sz="1600" dirty="false" smtClean="false"/>
              <a:t>10.000 </a:t>
            </a:r>
            <a:r>
              <a:rPr lang="cs-CZ" altLang="cs-CZ" sz="1600" dirty="false"/>
              <a:t>Kč, pak se hradí odvody na zdravotní </a:t>
            </a:r>
            <a:r>
              <a:rPr lang="cs-CZ" sz="1600" dirty="false"/>
              <a:t>a sociální </a:t>
            </a:r>
            <a:r>
              <a:rPr lang="cs-CZ" altLang="cs-CZ" sz="1600" dirty="false" smtClean="false"/>
              <a:t>pojištění</a:t>
            </a:r>
            <a:r>
              <a:rPr lang="cs-CZ" altLang="cs-CZ" sz="1600" dirty="false"/>
              <a:t>. </a:t>
            </a:r>
          </a:p>
          <a:p>
            <a:endParaRPr lang="cs-CZ" sz="16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0125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IV.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268760"/>
            <a:ext cx="8064000" cy="5256584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1200" u="sng" dirty="false"/>
              <a:t> </a:t>
            </a:r>
            <a:r>
              <a:rPr lang="cs-CZ" sz="1800" b="true" u="sng" dirty="false" smtClean="false"/>
              <a:t>Povinné náležitosti pracovních smluv, DPČ a DPP v OPZ</a:t>
            </a:r>
            <a:r>
              <a:rPr lang="cs-CZ" sz="1800" dirty="false" smtClean="false"/>
              <a:t>: 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Identifikace </a:t>
            </a:r>
            <a:r>
              <a:rPr lang="cs-CZ" sz="1800" dirty="false"/>
              <a:t>projektu (název či registrační číslo</a:t>
            </a:r>
            <a:r>
              <a:rPr lang="cs-CZ" sz="1800" dirty="false" smtClean="false"/>
              <a:t>),</a:t>
            </a:r>
          </a:p>
          <a:p>
            <a:pPr algn="just">
              <a:lnSpc>
                <a:spcPct val="100000"/>
              </a:lnSpc>
            </a:pPr>
            <a:r>
              <a:rPr lang="cs-CZ" sz="1600" dirty="false"/>
              <a:t>P</a:t>
            </a:r>
            <a:r>
              <a:rPr lang="cs-CZ" sz="1800" dirty="false"/>
              <a:t>opis pracovní činnosti</a:t>
            </a:r>
            <a:r>
              <a:rPr lang="cs-CZ" sz="1800" dirty="false" smtClean="false"/>
              <a:t>,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Rozsah </a:t>
            </a:r>
            <a:r>
              <a:rPr lang="cs-CZ" sz="1800" dirty="false"/>
              <a:t>činnosti, tzn. úvazek nebo  počet hodin za časovou </a:t>
            </a:r>
            <a:r>
              <a:rPr lang="cs-CZ" sz="1800" dirty="false" smtClean="false"/>
              <a:t>jednotku,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Výše odměny.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altLang="cs-CZ" sz="1800" b="true" u="sng" dirty="false" smtClean="false"/>
              <a:t>Úvazek 1,0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altLang="cs-CZ" sz="1800" dirty="false" smtClean="false"/>
              <a:t>Úvazek </a:t>
            </a:r>
            <a:r>
              <a:rPr lang="cs-CZ" altLang="cs-CZ" sz="1800" dirty="false"/>
              <a:t>pracovníka zapojeného do realizace projektu OPZ může být maximálně 1,0 dohromady u všech subjektů (příjemce a partneři) zapojených do daného projektu, a to po celou dobu zapojení daného pracovníka do realizace projektu OPZ.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b="true" dirty="false" smtClean="false"/>
              <a:t>Výpočet úvazku pro projekt: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b="true" dirty="false" smtClean="false"/>
              <a:t>Úvazek 1,0 - neprojektové úvazky = projektový úvazek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b="true" dirty="false" smtClean="false"/>
              <a:t>Příklad:</a:t>
            </a:r>
            <a:r>
              <a:rPr lang="cs-CZ" sz="1600" dirty="false" smtClean="false"/>
              <a:t>  Pracovník má pracovní smlouvu s úvazkem 0,8 mimo projekt,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cs-CZ" sz="1600" dirty="false" smtClean="false"/>
              <a:t>              Maximální úvazek pro projekt je možný ve výši 0,2. </a:t>
            </a:r>
          </a:p>
          <a:p>
            <a:pPr marL="0" lvl="0" indent="0" algn="just">
              <a:lnSpc>
                <a:spcPct val="100000"/>
              </a:lnSpc>
              <a:buNone/>
            </a:pPr>
            <a:endParaRPr lang="cs-CZ" sz="1600" dirty="false" smtClean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sz="1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8791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</a:t>
            </a:r>
            <a:r>
              <a:rPr lang="cs-CZ" sz="2800" dirty="false" smtClean="false"/>
              <a:t>V.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b="true" u="sng" dirty="false" smtClean="false"/>
              <a:t>Odvody </a:t>
            </a:r>
            <a:r>
              <a:rPr lang="cs-CZ" sz="1800" b="true" u="sng" dirty="false"/>
              <a:t>zaměstnavatele na sociální a zdravotní pojištění</a:t>
            </a:r>
            <a:r>
              <a:rPr lang="cs-CZ" sz="1800" b="true" dirty="false"/>
              <a:t> </a:t>
            </a:r>
            <a:endParaRPr lang="cs-CZ" sz="1800" b="true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Způsobilé jsou odvody na </a:t>
            </a:r>
            <a:r>
              <a:rPr lang="cs-CZ" sz="1800" dirty="false"/>
              <a:t>sociální a zdravotní pojištění</a:t>
            </a:r>
            <a:r>
              <a:rPr lang="cs-CZ" sz="1800" b="true" dirty="false"/>
              <a:t> </a:t>
            </a:r>
            <a:r>
              <a:rPr lang="cs-CZ" sz="1800" dirty="false" smtClean="false"/>
              <a:t>spojené </a:t>
            </a:r>
            <a:r>
              <a:rPr lang="cs-CZ" sz="1800" dirty="false"/>
              <a:t>se zaměstnancem hrazené zaměstnavatelem povinně na základě právních předpisů</a:t>
            </a:r>
            <a:r>
              <a:rPr lang="cs-CZ" sz="1800" dirty="false" smtClean="false"/>
              <a:t>. </a:t>
            </a:r>
          </a:p>
          <a:p>
            <a:pPr marL="0" indent="0" algn="just">
              <a:buNone/>
            </a:pPr>
            <a:r>
              <a:rPr lang="cs-CZ" sz="1800" b="true" u="sng" dirty="false" smtClean="false"/>
              <a:t>Odměny</a:t>
            </a:r>
            <a:endParaRPr lang="cs-CZ" sz="1800" b="true" u="sng" dirty="false"/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Způsobilé </a:t>
            </a:r>
            <a:r>
              <a:rPr lang="cs-CZ" altLang="cs-CZ" sz="1800" dirty="false" smtClean="false"/>
              <a:t>jsou odměny za </a:t>
            </a:r>
            <a:r>
              <a:rPr lang="cs-CZ" altLang="cs-CZ" sz="1800" dirty="false"/>
              <a:t>splnění mimořádného nebo zvlášť významného úkolu apod</a:t>
            </a:r>
            <a:r>
              <a:rPr lang="cs-CZ" altLang="cs-CZ" sz="1800" dirty="false" smtClean="false"/>
              <a:t>. </a:t>
            </a:r>
            <a:r>
              <a:rPr lang="cs-CZ" sz="1800" dirty="false"/>
              <a:t>Zdůvodnění vyplacených odměn je nezbytnou podmínkou jejich způsobilosti. </a:t>
            </a:r>
            <a:r>
              <a:rPr lang="cs-CZ" altLang="cs-CZ" sz="1800" dirty="false" smtClean="false"/>
              <a:t>Příjemce </a:t>
            </a:r>
            <a:r>
              <a:rPr lang="cs-CZ" altLang="cs-CZ" sz="1800" dirty="false"/>
              <a:t>stanoví kritéria, při jejichž splnění lze odměny zaměstnanci poskytnout. </a:t>
            </a:r>
            <a:endParaRPr lang="cs-CZ" altLang="cs-CZ" sz="1800" dirty="false" smtClean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dirty="false" smtClean="false"/>
              <a:t>Způsobilé </a:t>
            </a:r>
            <a:r>
              <a:rPr lang="cs-CZ" altLang="cs-CZ" sz="1800" dirty="false"/>
              <a:t>jsou odměny, které nepřekročí 25 </a:t>
            </a:r>
            <a:r>
              <a:rPr lang="cs-CZ" altLang="cs-CZ" sz="1800" dirty="false" smtClean="false"/>
              <a:t>% ročního úhrnu nejvyššího platového tarifu a nejvýše přípustného osobního příplatku v příslušné platové třídě, nebo roční mzdy/odměny z dohody, kdy se vychází z částky dle poslední platné verze pracovní smlouvy/dohody o pracovní činnosti/dohody o provedení práce.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6666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</a:t>
            </a:r>
            <a:r>
              <a:rPr lang="cs-CZ" sz="2800" dirty="false" smtClean="false"/>
              <a:t>náklady VI.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Náhrady za </a:t>
            </a:r>
            <a:r>
              <a:rPr lang="cs-CZ" sz="1800" b="true" u="sng" dirty="false"/>
              <a:t>dovolenou </a:t>
            </a:r>
            <a:endParaRPr lang="cs-CZ" sz="1800" b="true" u="sng" dirty="false" smtClean="false"/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Náhrady za dovolenou jsou způsobilé </a:t>
            </a:r>
            <a:r>
              <a:rPr lang="cs-CZ" altLang="cs-CZ" sz="1800" dirty="false" smtClean="false"/>
              <a:t>pouze </a:t>
            </a:r>
            <a:r>
              <a:rPr lang="cs-CZ" altLang="cs-CZ" sz="1800" dirty="false"/>
              <a:t>v rozsahu, v jakém odpovídají míře zapojení zaměstnance do realizace projektu v měsíci, v němž je dovolená čerpána (= </a:t>
            </a:r>
            <a:r>
              <a:rPr lang="cs-CZ" altLang="cs-CZ" sz="1800" dirty="false" smtClean="false"/>
              <a:t>úvazek dle pracovní smlouvy, DPČ, DPP </a:t>
            </a:r>
            <a:br>
              <a:rPr lang="cs-CZ" altLang="cs-CZ" sz="1800" dirty="false" smtClean="false"/>
            </a:br>
            <a:r>
              <a:rPr lang="cs-CZ" altLang="cs-CZ" sz="1800" dirty="false" smtClean="false"/>
              <a:t>v </a:t>
            </a:r>
            <a:r>
              <a:rPr lang="cs-CZ" altLang="cs-CZ" sz="1800" dirty="false"/>
              <a:t>projektu</a:t>
            </a:r>
            <a:r>
              <a:rPr lang="cs-CZ" altLang="cs-CZ" sz="1800" dirty="false" smtClean="false"/>
              <a:t>).</a:t>
            </a:r>
            <a:endParaRPr lang="cs-CZ" altLang="cs-CZ" sz="1800" dirty="false"/>
          </a:p>
          <a:p>
            <a:pPr algn="just">
              <a:lnSpc>
                <a:spcPct val="100000"/>
              </a:lnSpc>
            </a:pPr>
            <a:r>
              <a:rPr lang="cs-CZ" altLang="cs-CZ" sz="1800" dirty="false"/>
              <a:t>Způsobilým výdajem je náhrada mzdy nebo platu za dovolenou v rozsahu, který zaměstnavatel musí zaměstnanci poskytnout na základě platného právního předpisu, kolektivní smlouvy nebo vnitřního předpisu </a:t>
            </a:r>
            <a:r>
              <a:rPr lang="cs-CZ" altLang="cs-CZ" sz="1800" dirty="false" smtClean="false"/>
              <a:t>zaměstnavatele.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altLang="cs-CZ" sz="1800" b="true" u="sng" dirty="false" smtClean="false"/>
              <a:t>F</a:t>
            </a:r>
            <a:r>
              <a:rPr lang="pt-BR" altLang="cs-CZ" sz="1800" b="true" u="sng" dirty="false"/>
              <a:t>ond kulturních a sociálních potřeb</a:t>
            </a:r>
            <a:endParaRPr lang="cs-CZ" sz="1800" b="true" u="sng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FKSP je způsobilým nákladem u organizací, které musí povinně tvořit FKSP dle zákona.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Způsobilé jsou náklady na tvorbu, ne na čerpání FKSP.</a:t>
            </a:r>
          </a:p>
          <a:p>
            <a:pPr algn="just">
              <a:lnSpc>
                <a:spcPct val="100000"/>
              </a:lnSpc>
            </a:pPr>
            <a:endParaRPr lang="cs-CZ" altLang="cs-CZ" sz="1800" dirty="false"/>
          </a:p>
          <a:p>
            <a:pPr algn="just">
              <a:lnSpc>
                <a:spcPct val="100000"/>
              </a:lnSpc>
            </a:pPr>
            <a:endParaRPr lang="cs-CZ" altLang="cs-CZ" sz="1800" dirty="false" smtClean="false"/>
          </a:p>
          <a:p>
            <a:pPr algn="just"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15763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</a:t>
            </a:r>
            <a:r>
              <a:rPr lang="cs-CZ" sz="2800" dirty="false" err="true" smtClean="false"/>
              <a:t>VIi</a:t>
            </a:r>
            <a:r>
              <a:rPr lang="cs-CZ" sz="2800" dirty="false" smtClean="false"/>
              <a:t>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800" b="true" u="sng" dirty="false" smtClean="false"/>
              <a:t>Pracovní neschopnost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Způsobilým výdajem je náhrada </a:t>
            </a:r>
            <a:r>
              <a:rPr lang="cs-CZ" sz="1800" dirty="false"/>
              <a:t>mzdy nebo platu, nebo odměny z dohody (resp. poměrná část) za dny dočasné pracovní neschopnosti nebo nařízené karantény</a:t>
            </a:r>
            <a:r>
              <a:rPr lang="cs-CZ" sz="1800" b="true" dirty="false"/>
              <a:t> </a:t>
            </a:r>
            <a:r>
              <a:rPr lang="cs-CZ" sz="1800" dirty="false"/>
              <a:t>ve výši a trvání, ve kterých je zaměstnavatel povinen tuto náhradu mzdy, nebo platu, nebo odměny z dohody poskytovat podle platných právních předpisů, podle kolektivní smlouvy nebo vnitřního předpisu </a:t>
            </a:r>
            <a:r>
              <a:rPr lang="cs-CZ" sz="1800" dirty="false" smtClean="false"/>
              <a:t>zaměstnavatele.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Další překážky v práci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Způsobilá je také </a:t>
            </a:r>
            <a:r>
              <a:rPr lang="cs-CZ" sz="1800" b="true" dirty="false"/>
              <a:t>náhrada mzdy nebo platu </a:t>
            </a:r>
            <a:r>
              <a:rPr lang="cs-CZ" sz="1800" dirty="false"/>
              <a:t>(resp. poměrná část)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b="true" dirty="false" smtClean="false"/>
              <a:t>v </a:t>
            </a:r>
            <a:r>
              <a:rPr lang="cs-CZ" sz="1800" b="true" dirty="false"/>
              <a:t>případě dalších překážek v práci</a:t>
            </a:r>
            <a:r>
              <a:rPr lang="cs-CZ" sz="1800" dirty="false"/>
              <a:t>, za které v souladu se zákoníkem </a:t>
            </a:r>
            <a:r>
              <a:rPr lang="cs-CZ" sz="1800" dirty="false" smtClean="false"/>
              <a:t>práce, </a:t>
            </a:r>
            <a:r>
              <a:rPr lang="cs-CZ" sz="1800" dirty="false"/>
              <a:t>nebo s kolektivní </a:t>
            </a:r>
            <a:r>
              <a:rPr lang="cs-CZ" sz="1800" dirty="false" smtClean="false"/>
              <a:t>smlouvou, </a:t>
            </a:r>
            <a:r>
              <a:rPr lang="cs-CZ" sz="1800" dirty="false"/>
              <a:t>nebo s vnitřním předpisem zaměstnavatele </a:t>
            </a:r>
            <a:r>
              <a:rPr lang="cs-CZ" sz="1800" dirty="false" smtClean="false"/>
              <a:t>přísluší </a:t>
            </a:r>
            <a:r>
              <a:rPr lang="cs-CZ" sz="1800" dirty="false"/>
              <a:t>zaměstnanci náhrada mzdy/platu hrazená zaměstnavatelem (např. svatba, narození dítěte, studijní volno, </a:t>
            </a:r>
            <a:r>
              <a:rPr lang="cs-CZ" sz="1800" dirty="false" smtClean="false"/>
              <a:t>promoce, překážky na straně zaměstnavatele apod</a:t>
            </a:r>
            <a:r>
              <a:rPr lang="cs-CZ" sz="1800" dirty="false"/>
              <a:t>.).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1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Obsah semináře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4752528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cs-CZ" sz="1800" b="true" u="sng" dirty="false" smtClean="false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dirty="false" smtClean="false"/>
              <a:t>Rozhodnutí </a:t>
            </a:r>
            <a:r>
              <a:rPr lang="cs-CZ" dirty="false"/>
              <a:t>o poskytnutí dotace</a:t>
            </a:r>
          </a:p>
          <a:p>
            <a:pPr>
              <a:lnSpc>
                <a:spcPct val="100000"/>
              </a:lnSpc>
            </a:pPr>
            <a:r>
              <a:rPr lang="cs-CZ" dirty="false" smtClean="false"/>
              <a:t>Zdroje informací</a:t>
            </a:r>
          </a:p>
          <a:p>
            <a:pPr>
              <a:lnSpc>
                <a:spcPct val="100000"/>
              </a:lnSpc>
            </a:pPr>
            <a:r>
              <a:rPr lang="cs-CZ" dirty="false"/>
              <a:t>Změny v projektu</a:t>
            </a:r>
          </a:p>
          <a:p>
            <a:pPr>
              <a:lnSpc>
                <a:spcPct val="100000"/>
              </a:lnSpc>
            </a:pPr>
            <a:r>
              <a:rPr lang="cs-CZ" dirty="false" smtClean="false"/>
              <a:t>Zálohová </a:t>
            </a:r>
            <a:r>
              <a:rPr lang="cs-CZ" dirty="false"/>
              <a:t>platba</a:t>
            </a:r>
          </a:p>
          <a:p>
            <a:pPr>
              <a:lnSpc>
                <a:spcPct val="100000"/>
              </a:lnSpc>
            </a:pPr>
            <a:r>
              <a:rPr lang="cs-CZ" dirty="false"/>
              <a:t>Finanční část – ne/způsobilé výdaje, PN/NN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1414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/>
              <a:t>Způsobilé výdaje – nákup zařízení </a:t>
            </a:r>
            <a:r>
              <a:rPr lang="cs-CZ" sz="2800" dirty="false" smtClean="false"/>
              <a:t/>
            </a:r>
            <a:br>
              <a:rPr lang="cs-CZ" sz="2800" dirty="false" smtClean="false"/>
            </a:br>
            <a:r>
              <a:rPr lang="cs-CZ" sz="2800" dirty="false" smtClean="false"/>
              <a:t>a vybavení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12776"/>
            <a:ext cx="8064000" cy="482453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u="sng" dirty="false"/>
              <a:t>Investiční výdaje</a:t>
            </a:r>
            <a:r>
              <a:rPr lang="cs-CZ" altLang="cs-CZ" sz="1800" dirty="false"/>
              <a:t> - odpisovaný hmotný majetek (pořizovací hodnota vyšší než 40 tis. Kč) a nehmotný majetek (pořizovací cena vyšší než 60 tis. Kč</a:t>
            </a:r>
            <a:r>
              <a:rPr lang="cs-CZ" altLang="cs-CZ" sz="1800" dirty="false" smtClean="false"/>
              <a:t>).</a:t>
            </a:r>
            <a:endParaRPr lang="cs-CZ" altLang="cs-CZ" sz="1800" dirty="false"/>
          </a:p>
          <a:p>
            <a:pPr algn="just">
              <a:lnSpc>
                <a:spcPct val="100000"/>
              </a:lnSpc>
            </a:pPr>
            <a:r>
              <a:rPr lang="cs-CZ" altLang="cs-CZ" sz="1800" u="sng" dirty="false"/>
              <a:t>Neinvestiční výdaje</a:t>
            </a:r>
            <a:r>
              <a:rPr lang="cs-CZ" altLang="cs-CZ" sz="1800" dirty="false"/>
              <a:t> – neodpisovaný hmotný majetek (pořizovací hodnota </a:t>
            </a:r>
            <a:r>
              <a:rPr lang="cs-CZ" altLang="cs-CZ" sz="1800" dirty="false" smtClean="false"/>
              <a:t>nepřesáhne 40 </a:t>
            </a:r>
            <a:r>
              <a:rPr lang="cs-CZ" altLang="cs-CZ" sz="1800" dirty="false"/>
              <a:t>tis. Kč) a nehmotný majetek (pořizovací cena </a:t>
            </a:r>
            <a:r>
              <a:rPr lang="cs-CZ" altLang="cs-CZ" sz="1800" dirty="false" smtClean="false"/>
              <a:t>nepřesáhne 60 </a:t>
            </a:r>
            <a:r>
              <a:rPr lang="cs-CZ" altLang="cs-CZ" sz="1800" dirty="false"/>
              <a:t>tis. Kč</a:t>
            </a:r>
            <a:r>
              <a:rPr lang="cs-CZ" altLang="cs-CZ" sz="1800" dirty="false" smtClean="false"/>
              <a:t>).</a:t>
            </a:r>
            <a:endParaRPr lang="cs-CZ" altLang="cs-CZ" sz="1800" dirty="false"/>
          </a:p>
          <a:p>
            <a:pPr algn="just">
              <a:lnSpc>
                <a:spcPct val="100000"/>
              </a:lnSpc>
            </a:pPr>
            <a:r>
              <a:rPr lang="cs-CZ" sz="1800" dirty="false"/>
              <a:t>Pro nákup zařízení a vybavení pro </a:t>
            </a:r>
            <a:r>
              <a:rPr lang="cs-CZ" sz="1800" dirty="false" smtClean="false"/>
              <a:t>RT platí</a:t>
            </a:r>
            <a:r>
              <a:rPr lang="cs-CZ" sz="1800" dirty="false"/>
              <a:t>, že nárokovat a proplácet lze pouze takovou výši nákladů na zařízení a vybavení, která odpovídá předpokládané výši úvazku člena </a:t>
            </a:r>
            <a:r>
              <a:rPr lang="cs-CZ" sz="1800" dirty="false" smtClean="false"/>
              <a:t>RT ve </a:t>
            </a:r>
            <a:r>
              <a:rPr lang="cs-CZ" sz="1800" dirty="false"/>
              <a:t>vztahu k jeho zapojení do </a:t>
            </a:r>
            <a:r>
              <a:rPr lang="cs-CZ" sz="1800" dirty="false" smtClean="false"/>
              <a:t>projektu, např. </a:t>
            </a:r>
            <a:r>
              <a:rPr lang="cs-CZ" altLang="cs-CZ" sz="1800" dirty="false" smtClean="false"/>
              <a:t>0,3 </a:t>
            </a:r>
            <a:r>
              <a:rPr lang="cs-CZ" altLang="cs-CZ" sz="1800" dirty="false"/>
              <a:t>úvazek </a:t>
            </a:r>
            <a:r>
              <a:rPr lang="cs-CZ" altLang="cs-CZ" sz="1800" dirty="false" smtClean="false"/>
              <a:t>pro projekt = </a:t>
            </a:r>
            <a:r>
              <a:rPr lang="cs-CZ" altLang="cs-CZ" sz="1800" dirty="false"/>
              <a:t>max. 0,3 ks zařízení a </a:t>
            </a:r>
            <a:r>
              <a:rPr lang="cs-CZ" altLang="cs-CZ" sz="1800" dirty="false" smtClean="false"/>
              <a:t>vybavení. Úvazky </a:t>
            </a:r>
            <a:r>
              <a:rPr lang="cs-CZ" sz="1800" dirty="false" smtClean="false"/>
              <a:t>členů RT je možné sčítat, např. </a:t>
            </a:r>
            <a:r>
              <a:rPr lang="cs-CZ" altLang="cs-CZ" sz="1800" dirty="false" smtClean="false"/>
              <a:t>2 pracovníci RT na 0,5 </a:t>
            </a:r>
            <a:r>
              <a:rPr lang="cs-CZ" altLang="cs-CZ" sz="1800" dirty="false"/>
              <a:t>úvazek </a:t>
            </a:r>
            <a:r>
              <a:rPr lang="cs-CZ" altLang="cs-CZ" sz="1800" dirty="false" smtClean="false"/>
              <a:t>pro projekt = max.1 ks  zařízení a vybavení </a:t>
            </a:r>
            <a:r>
              <a:rPr lang="cs-CZ" sz="1800" dirty="false" smtClean="false"/>
              <a:t>(kontroluje </a:t>
            </a:r>
            <a:r>
              <a:rPr lang="cs-CZ" sz="1800" dirty="false"/>
              <a:t>se vůči poslednímu platnému právnímu aktu nebo poslednímu ŘO schválenému rozpočtu v době </a:t>
            </a:r>
            <a:r>
              <a:rPr lang="cs-CZ" sz="1800" dirty="false" smtClean="false"/>
              <a:t>nákupu zařízení a vybavení).</a:t>
            </a:r>
            <a:r>
              <a:rPr lang="cs-CZ" altLang="cs-CZ" sz="1800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 smtClean="false"/>
              <a:t>Zařízení </a:t>
            </a:r>
            <a:r>
              <a:rPr lang="cs-CZ" altLang="cs-CZ" sz="1800" dirty="false"/>
              <a:t>a vybavení </a:t>
            </a:r>
            <a:r>
              <a:rPr lang="cs-CZ" altLang="cs-CZ" sz="1800" u="sng" dirty="false" smtClean="false"/>
              <a:t>pro cílovou skupinu </a:t>
            </a:r>
            <a:r>
              <a:rPr lang="cs-CZ" altLang="cs-CZ" sz="1800" dirty="false" smtClean="false"/>
              <a:t>patří do přímých nákladů a </a:t>
            </a:r>
            <a:r>
              <a:rPr lang="cs-CZ" altLang="cs-CZ" sz="1800" u="sng" dirty="false" smtClean="false"/>
              <a:t>nekrátí se dle úvazku členů RT.</a:t>
            </a:r>
            <a:endParaRPr lang="cs-CZ" u="sng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8380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Způsobilé výdaje – nákup zařízení </a:t>
            </a:r>
            <a:br>
              <a:rPr lang="cs-CZ" dirty="false"/>
            </a:br>
            <a:r>
              <a:rPr lang="cs-CZ" dirty="false"/>
              <a:t>a vybavení </a:t>
            </a:r>
            <a:r>
              <a:rPr lang="cs-CZ" dirty="false" smtClean="false"/>
              <a:t>II.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844824"/>
            <a:ext cx="8064000" cy="43200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 smtClean="false"/>
              <a:t>Případné </a:t>
            </a:r>
            <a:r>
              <a:rPr lang="cs-CZ" sz="1800" dirty="false"/>
              <a:t>využívání zařízení a vybavení pro </a:t>
            </a:r>
            <a:r>
              <a:rPr lang="cs-CZ" sz="1800" dirty="false" smtClean="false"/>
              <a:t>administraci projektu </a:t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současně pro cílovou skupinu </a:t>
            </a:r>
            <a:r>
              <a:rPr lang="cs-CZ" sz="1800" dirty="false" smtClean="false"/>
              <a:t>(např. tiskárna) vyžaduje </a:t>
            </a:r>
            <a:r>
              <a:rPr lang="cs-CZ" sz="1800" dirty="false"/>
              <a:t>rozdělení dotčených výdajů </a:t>
            </a:r>
            <a:r>
              <a:rPr lang="cs-CZ" sz="1800" dirty="false" smtClean="false"/>
              <a:t>v adekvátním poměru mezi přímé a nepřímé náklady.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Případné využívání zařízení a vybavení pro </a:t>
            </a:r>
            <a:r>
              <a:rPr lang="cs-CZ" sz="1800" dirty="false" smtClean="false"/>
              <a:t>účely </a:t>
            </a:r>
            <a:r>
              <a:rPr lang="cs-CZ" sz="1800" dirty="false"/>
              <a:t>i mimo projekt vyžaduje rozdělení dotčených výdajů na část relevantní pro projekt a zbývající část</a:t>
            </a:r>
            <a:r>
              <a:rPr lang="cs-CZ" sz="1800" dirty="false" smtClean="false"/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1800" dirty="false"/>
              <a:t>Nárokovat lze jeden druh výpočetní techniky (pokud je zakoupen např. stolní počítač, není možné koupit pro daného </a:t>
            </a:r>
            <a:r>
              <a:rPr lang="cs-CZ" sz="1800" dirty="false" smtClean="false"/>
              <a:t>pracovníka ještě </a:t>
            </a:r>
            <a:r>
              <a:rPr lang="cs-CZ" sz="1800" dirty="false"/>
              <a:t>notebook apod.). </a:t>
            </a:r>
            <a:r>
              <a:rPr lang="cs-CZ" sz="1800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800" b="true" u="sng" dirty="false" smtClean="false"/>
              <a:t>Do nepřímých nákladů patří: </a:t>
            </a:r>
            <a:r>
              <a:rPr lang="cs-CZ" sz="1800" dirty="false" smtClean="false"/>
              <a:t>např. nákup zařízení </a:t>
            </a:r>
            <a:r>
              <a:rPr lang="cs-CZ" sz="1800" dirty="false"/>
              <a:t>a vybavení </a:t>
            </a:r>
            <a:r>
              <a:rPr lang="cs-CZ" sz="1800" dirty="false" smtClean="false"/>
              <a:t>určených pro administraci projektu, nákup </a:t>
            </a:r>
            <a:r>
              <a:rPr lang="cs-CZ" altLang="cs-CZ" sz="1800" dirty="false" smtClean="false"/>
              <a:t>zařízení </a:t>
            </a:r>
            <a:r>
              <a:rPr lang="cs-CZ" altLang="cs-CZ" sz="1800" dirty="false"/>
              <a:t>a vybavení pro pracovníky, jejíchž mzdy jsou hrazené z nepřímých </a:t>
            </a:r>
            <a:r>
              <a:rPr lang="cs-CZ" altLang="cs-CZ" sz="1800" dirty="false" smtClean="false"/>
              <a:t>nákladů, </a:t>
            </a:r>
            <a:r>
              <a:rPr lang="cs-CZ" sz="1800" dirty="false"/>
              <a:t>nosiče pro záznam dat, spotřební </a:t>
            </a:r>
            <a:r>
              <a:rPr lang="cs-CZ" sz="1800" dirty="false" smtClean="false"/>
              <a:t>materiál – podrobně viz. Příručka </a:t>
            </a:r>
            <a:r>
              <a:rPr lang="cs-CZ" sz="1800" dirty="false"/>
              <a:t>Specifická část pravidel pro žadatele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příjemce v rámci OPZ pro projekty se skutečně vzniklými výdaji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a </a:t>
            </a:r>
            <a:r>
              <a:rPr lang="cs-CZ" sz="1800" dirty="false"/>
              <a:t>případně také s nepřímými náklady </a:t>
            </a:r>
            <a:endParaRPr lang="cs-CZ" altLang="cs-CZ" sz="1800" dirty="false"/>
          </a:p>
          <a:p>
            <a:pPr marL="0" indent="0">
              <a:lnSpc>
                <a:spcPct val="100000"/>
              </a:lnSpc>
              <a:buNone/>
            </a:pPr>
            <a:endParaRPr lang="cs-CZ" altLang="cs-CZ" sz="1800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0805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 </a:t>
            </a:r>
            <a:r>
              <a:rPr lang="cs-CZ" dirty="false" smtClean="false"/>
              <a:t>– Nákup služeb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b="true" dirty="false"/>
              <a:t>Předmětem nákupu </a:t>
            </a:r>
            <a:r>
              <a:rPr lang="cs-CZ" sz="1800" b="true" dirty="false" smtClean="false"/>
              <a:t>služeb</a:t>
            </a:r>
            <a:r>
              <a:rPr lang="cs-CZ" sz="1800" dirty="false" smtClean="false"/>
              <a:t> mohou </a:t>
            </a:r>
            <a:r>
              <a:rPr lang="cs-CZ" sz="1800" dirty="false"/>
              <a:t>být </a:t>
            </a:r>
            <a:r>
              <a:rPr lang="cs-CZ" sz="1800" dirty="false" smtClean="false"/>
              <a:t>zejména: zpracování </a:t>
            </a:r>
            <a:r>
              <a:rPr lang="cs-CZ" sz="1800" dirty="false"/>
              <a:t>analýz, </a:t>
            </a:r>
            <a:r>
              <a:rPr lang="cs-CZ" sz="1800" dirty="false" smtClean="false"/>
              <a:t>průzkumů, studií, </a:t>
            </a:r>
            <a:r>
              <a:rPr lang="cs-CZ" sz="1800" dirty="false"/>
              <a:t>lektorské </a:t>
            </a:r>
            <a:r>
              <a:rPr lang="cs-CZ" sz="1800" dirty="false" smtClean="false"/>
              <a:t>služby, školení </a:t>
            </a:r>
            <a:r>
              <a:rPr lang="cs-CZ" sz="1800" dirty="false"/>
              <a:t>a kurzy, </a:t>
            </a:r>
            <a:r>
              <a:rPr lang="cs-CZ" sz="1800" dirty="false" smtClean="false"/>
              <a:t>vytvoření </a:t>
            </a:r>
            <a:r>
              <a:rPr lang="cs-CZ" sz="1800" dirty="false"/>
              <a:t>nových publikací, školicích materiálů nebo </a:t>
            </a:r>
            <a:r>
              <a:rPr lang="cs-CZ" sz="1800" dirty="false" smtClean="false"/>
              <a:t>manuálů, pronájem </a:t>
            </a:r>
            <a:r>
              <a:rPr lang="cs-CZ" sz="1800" dirty="false"/>
              <a:t>prostor pro práci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s </a:t>
            </a:r>
            <a:r>
              <a:rPr lang="cs-CZ" sz="1800" dirty="false"/>
              <a:t>cílovou skupinou (např. pronájem </a:t>
            </a:r>
            <a:r>
              <a:rPr lang="cs-CZ" sz="1800" dirty="false" smtClean="false"/>
              <a:t>učebny) apod.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Způsobilými </a:t>
            </a:r>
            <a:r>
              <a:rPr lang="cs-CZ" sz="1800" b="true" dirty="false"/>
              <a:t>výdaji nejsou výdaje na nákup lektorských služeb/školení/kurzů, na které má příjemce či partner platnou akreditaci. </a:t>
            </a:r>
            <a:r>
              <a:rPr lang="cs-CZ" sz="1800" dirty="false"/>
              <a:t>U těchto kurzů se má za to, že zapojení externího dodavatele nenaplňuje podmínku hospodárnosti. </a:t>
            </a:r>
            <a:r>
              <a:rPr lang="cs-CZ" sz="1800" dirty="false" smtClean="false"/>
              <a:t>Nákupem </a:t>
            </a:r>
            <a:r>
              <a:rPr lang="cs-CZ" sz="1800" dirty="false"/>
              <a:t>lektorských služeb se rozumí i situace, kdy danou akci organizačně zajišťuje příjemce či partner, nicméně lektor by lektorskou činnost prováděl na základě objednávky či smlouvy a následně by poskytnutou službu fakturoval</a:t>
            </a:r>
            <a:r>
              <a:rPr lang="cs-CZ" sz="1800" dirty="false" smtClean="false"/>
              <a:t>.</a:t>
            </a:r>
            <a:endParaRPr lang="cs-CZ" sz="1800" dirty="false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sz="1800" dirty="false" smtClean="false"/>
              <a:t>Při </a:t>
            </a:r>
            <a:r>
              <a:rPr lang="cs-CZ" altLang="cs-CZ" sz="1800" dirty="false"/>
              <a:t>výběru dodavatele je nutné postupovat v souladu s příručkou </a:t>
            </a:r>
            <a:r>
              <a:rPr lang="cs-CZ" sz="1800" dirty="false" smtClean="false"/>
              <a:t>Obecná </a:t>
            </a:r>
            <a:r>
              <a:rPr lang="cs-CZ" sz="1800" dirty="false"/>
              <a:t>část pravidel pro žadatele a příjemce v rámci </a:t>
            </a:r>
            <a:r>
              <a:rPr lang="cs-CZ" sz="1800" dirty="false" smtClean="false"/>
              <a:t>OPZ, část Pravidla </a:t>
            </a:r>
            <a:r>
              <a:rPr lang="cs-CZ" sz="1800" dirty="false"/>
              <a:t>pro zadávání </a:t>
            </a:r>
            <a:r>
              <a:rPr lang="cs-CZ" sz="1800" dirty="false" smtClean="false"/>
              <a:t>zakázek</a:t>
            </a:r>
            <a:r>
              <a:rPr lang="cs-CZ" dirty="false" smtClean="false"/>
              <a:t>. </a:t>
            </a:r>
            <a:endParaRPr lang="cs-CZ" dirty="false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altLang="cs-CZ" dirty="false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7434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Způsobilé výdaje </a:t>
            </a:r>
            <a:r>
              <a:rPr lang="cs-CZ" dirty="false" smtClean="false"/>
              <a:t>– přímá podpora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true" u="sng" dirty="false" smtClean="false"/>
              <a:t>Náklady na jízdní výdaje a ubytování cílové skupiny v rámci ČR </a:t>
            </a:r>
          </a:p>
          <a:p>
            <a:pPr marL="828900" lvl="2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false" smtClean="false"/>
              <a:t>Cestovní </a:t>
            </a:r>
            <a:r>
              <a:rPr lang="cs-CZ" dirty="false"/>
              <a:t>náhrady (jízdní výdaje a ubytování) cílové skupiny, která je zaměstnancem příjemce nebo partnera s finančním příspěvkem a její zapojení do projektu probíhá v rámci pracovní cesty této osoby v režimu dle zákona č. 262/2006 Sb., zákoník práce. </a:t>
            </a:r>
          </a:p>
          <a:p>
            <a:pPr marL="828900" lvl="2" indent="-342900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false" smtClean="false"/>
              <a:t>Jízdní </a:t>
            </a:r>
            <a:r>
              <a:rPr lang="cs-CZ" dirty="false"/>
              <a:t>výdaje a ubytování pro cílovou skupinu – účastníky, kteří nejsou zaměstnanci příjemce </a:t>
            </a:r>
            <a:r>
              <a:rPr lang="cs-CZ" dirty="false" smtClean="false"/>
              <a:t>nebo partnera s finančním příspěvkem (ubytování lze hradit v </a:t>
            </a:r>
            <a:r>
              <a:rPr lang="cs-CZ" dirty="false"/>
              <a:t>cenách místně obvyklých </a:t>
            </a:r>
            <a:r>
              <a:rPr lang="cs-CZ" dirty="false" smtClean="false"/>
              <a:t>- max</a:t>
            </a:r>
            <a:r>
              <a:rPr lang="cs-CZ" dirty="false"/>
              <a:t>. </a:t>
            </a:r>
            <a:r>
              <a:rPr lang="cs-CZ" dirty="false" smtClean="false"/>
              <a:t>do limitu </a:t>
            </a:r>
            <a:r>
              <a:rPr lang="pl-PL" dirty="false" smtClean="false"/>
              <a:t>1.000 </a:t>
            </a:r>
            <a:r>
              <a:rPr lang="pl-PL" dirty="false"/>
              <a:t>Kč za </a:t>
            </a:r>
            <a:r>
              <a:rPr lang="pl-PL" dirty="false" smtClean="false"/>
              <a:t>noc).</a:t>
            </a:r>
          </a:p>
          <a:p>
            <a:pPr marL="486000" lvl="2" indent="0" algn="just">
              <a:lnSpc>
                <a:spcPct val="100000"/>
              </a:lnSpc>
              <a:buNone/>
            </a:pPr>
            <a:endParaRPr lang="pl-PL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2314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Vedení účetnictví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Příjemci jsou povinni vést účetnictví nebo daňovou evidenci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v souladu s </a:t>
            </a:r>
            <a:r>
              <a:rPr lang="cs-CZ" sz="2000" dirty="false"/>
              <a:t>předpisy ČR. Příjemci, kteří vedou účetnictví v plném nebo zjednodušeném rozsahu podle zákona č. 563/1991 Sb.,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o </a:t>
            </a:r>
            <a:r>
              <a:rPr lang="cs-CZ" sz="2000" dirty="false"/>
              <a:t>účetnictví, vedou účetnictví způsobem, který zajistí </a:t>
            </a:r>
            <a:r>
              <a:rPr lang="cs-CZ" sz="2000" b="true" dirty="false"/>
              <a:t>jednoznačné přiřazení účetních položek spadajících do přímých nákladů ke konkrétnímu projektu</a:t>
            </a:r>
            <a:r>
              <a:rPr lang="cs-CZ" sz="2000" dirty="false"/>
              <a:t>, tj. zejména výnosů a nákladů a zařazení do evidence majetku (u příjemců postupujících podle § 38a zákona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o </a:t>
            </a:r>
            <a:r>
              <a:rPr lang="cs-CZ" sz="2000" dirty="false"/>
              <a:t>účetnictví se jedná o přiřazení zejména příjmů a výdajů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a </a:t>
            </a:r>
            <a:r>
              <a:rPr lang="cs-CZ" sz="2000" dirty="false"/>
              <a:t>zařazení do evidence majetku). </a:t>
            </a:r>
          </a:p>
          <a:p>
            <a:pPr algn="just">
              <a:lnSpc>
                <a:spcPct val="100000"/>
              </a:lnSpc>
              <a:spcAft>
                <a:spcPts val="1000"/>
              </a:spcAft>
              <a:defRPr/>
            </a:pPr>
            <a:endParaRPr lang="cs-CZ" dirty="false" smtClean="false"/>
          </a:p>
          <a:p>
            <a:pPr algn="just">
              <a:lnSpc>
                <a:spcPct val="100000"/>
              </a:lnSpc>
              <a:defRPr/>
            </a:pPr>
            <a:endParaRPr lang="cs-CZ" dirty="false"/>
          </a:p>
          <a:p>
            <a:pPr marL="0" indent="0" algn="just">
              <a:lnSpc>
                <a:spcPct val="100000"/>
              </a:lnSpc>
              <a:buNone/>
              <a:defRPr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0364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false"/>
              <a:t>Dokladování </a:t>
            </a:r>
            <a:r>
              <a:rPr lang="cs-CZ" altLang="cs-CZ" sz="2800" dirty="false" smtClean="false"/>
              <a:t>výdajů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altLang="cs-CZ" sz="1800" dirty="false"/>
              <a:t>Všechny způsobilé výdaje spadající do </a:t>
            </a:r>
            <a:r>
              <a:rPr lang="cs-CZ" altLang="cs-CZ" sz="1800" dirty="false" smtClean="false"/>
              <a:t>přímých nákladů musí být </a:t>
            </a:r>
            <a:r>
              <a:rPr lang="cs-CZ" altLang="cs-CZ" sz="1800" dirty="false"/>
              <a:t>příjemce </a:t>
            </a:r>
            <a:r>
              <a:rPr lang="cs-CZ" altLang="cs-CZ" sz="1800" dirty="false" smtClean="false"/>
              <a:t>schopný doložit. Na </a:t>
            </a:r>
            <a:r>
              <a:rPr lang="cs-CZ" altLang="cs-CZ" sz="1800" dirty="false"/>
              <a:t>Řídící orgán se dokládají </a:t>
            </a:r>
            <a:r>
              <a:rPr lang="cs-CZ" altLang="cs-CZ" sz="1800" dirty="false" err="true" smtClean="false"/>
              <a:t>skeny</a:t>
            </a:r>
            <a:r>
              <a:rPr lang="cs-CZ" altLang="cs-CZ" sz="1800" dirty="false" smtClean="false"/>
              <a:t> dokladů v systému IS KP14+, </a:t>
            </a:r>
            <a:r>
              <a:rPr lang="cs-CZ" altLang="cs-CZ" sz="1800" dirty="false"/>
              <a:t>originály archivuje </a:t>
            </a:r>
            <a:r>
              <a:rPr lang="cs-CZ" altLang="cs-CZ" sz="1800" dirty="false" smtClean="false"/>
              <a:t>příjemce. </a:t>
            </a:r>
            <a:endParaRPr lang="cs-CZ" altLang="cs-CZ" sz="1800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b="true" dirty="false"/>
              <a:t>Příjemce je povinen zajistit označení každého originálu účetního dokladu, který dokládá přímý způsobilý výdaj projektu, registračním číslem daného </a:t>
            </a:r>
            <a:r>
              <a:rPr lang="cs-CZ" altLang="cs-CZ" sz="1800" b="true" dirty="false" smtClean="false"/>
              <a:t>projektu. </a:t>
            </a:r>
            <a:r>
              <a:rPr lang="cs-CZ" sz="1800" dirty="false"/>
              <a:t>Označení může provést vepsáním textu, razítkem apod. Pravidla pro zadávání zakázek nad rámec toho stanovují, že příjemce má povinnost zavázat dodavatele k tomu, aby k proplacení předkládal pouze </a:t>
            </a:r>
            <a:r>
              <a:rPr lang="cs-CZ" sz="1800" b="true" dirty="false"/>
              <a:t>faktury, které obsahují název a číslo projektu</a:t>
            </a:r>
            <a:r>
              <a:rPr lang="cs-CZ" sz="1800" dirty="false"/>
              <a:t>.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V </a:t>
            </a:r>
            <a:r>
              <a:rPr lang="cs-CZ" sz="1800" dirty="false"/>
              <a:t>odůvodněných případech je příjemci umožněno, aby faktury označil názvem a číslem projektu sám před jejich uplatněním v žádosti o platbu. </a:t>
            </a:r>
            <a:endParaRPr lang="cs-CZ" altLang="cs-CZ" sz="1800" b="true" dirty="false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b="true" dirty="false"/>
              <a:t>K žádosti o platbu je nutné do IS KP14+ naskenovat účetní doklad </a:t>
            </a:r>
            <a:r>
              <a:rPr lang="cs-CZ" altLang="cs-CZ" sz="1800" b="true" dirty="false" smtClean="false"/>
              <a:t/>
            </a:r>
            <a:br>
              <a:rPr lang="cs-CZ" altLang="cs-CZ" sz="1800" b="true" dirty="false" smtClean="false"/>
            </a:br>
            <a:r>
              <a:rPr lang="cs-CZ" altLang="cs-CZ" sz="1800" b="true" dirty="false" smtClean="false"/>
              <a:t>v </a:t>
            </a:r>
            <a:r>
              <a:rPr lang="cs-CZ" altLang="cs-CZ" sz="1800" b="true" dirty="false"/>
              <a:t>tom případě, pokud částka, která je z něj nárokována v žádosti </a:t>
            </a:r>
            <a:r>
              <a:rPr lang="cs-CZ" altLang="cs-CZ" sz="1800" b="true" dirty="false" smtClean="false"/>
              <a:t/>
            </a:r>
            <a:br>
              <a:rPr lang="cs-CZ" altLang="cs-CZ" sz="1800" b="true" dirty="false" smtClean="false"/>
            </a:br>
            <a:r>
              <a:rPr lang="cs-CZ" altLang="cs-CZ" sz="1800" b="true" dirty="false" smtClean="false"/>
              <a:t>o platbu, jako </a:t>
            </a:r>
            <a:r>
              <a:rPr lang="cs-CZ" altLang="cs-CZ" sz="1800" b="true" dirty="false"/>
              <a:t>výdaj projektu, přesahuje </a:t>
            </a:r>
            <a:r>
              <a:rPr lang="cs-CZ" altLang="cs-CZ" sz="1800" b="true" dirty="false" smtClean="false"/>
              <a:t>10.000 Kč. </a:t>
            </a:r>
            <a:r>
              <a:rPr lang="cs-CZ" sz="1800" dirty="false"/>
              <a:t>Doklady, z nichž je do projektu nárokována menší částka, není třeba do IS KP14+ jako přílohu soupisky dokladů v rámci žádosti o platbu skenovat. </a:t>
            </a:r>
            <a:endParaRPr lang="cs-CZ" altLang="cs-CZ" sz="1800" b="true" dirty="false"/>
          </a:p>
          <a:p>
            <a:pPr marL="0" indent="0" algn="just">
              <a:lnSpc>
                <a:spcPct val="100000"/>
              </a:lnSpc>
              <a:spcAft>
                <a:spcPts val="1000"/>
              </a:spcAft>
              <a:buNone/>
              <a:defRPr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8005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false"/>
              <a:t>Dokladování </a:t>
            </a:r>
            <a:r>
              <a:rPr lang="cs-CZ" altLang="cs-CZ" sz="2800" dirty="false" smtClean="false"/>
              <a:t>výdajů II.</a:t>
            </a:r>
            <a:br>
              <a:rPr lang="cs-CZ" altLang="cs-CZ" sz="2800" dirty="false" smtClean="false"/>
            </a:br>
            <a:r>
              <a:rPr lang="cs-CZ" altLang="cs-CZ" sz="2800" dirty="false" smtClean="false"/>
              <a:t> DPH, Bankovní účet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482453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altLang="cs-CZ" sz="1800" dirty="false" smtClean="false"/>
              <a:t>Pravidla </a:t>
            </a:r>
            <a:r>
              <a:rPr lang="cs-CZ" altLang="cs-CZ" sz="1800" dirty="false"/>
              <a:t>pro dokladování výdajů v rámci žádosti o platbu a při kontrole na místě </a:t>
            </a:r>
            <a:r>
              <a:rPr lang="cs-CZ" altLang="cs-CZ" sz="1800" dirty="false" smtClean="false"/>
              <a:t>– </a:t>
            </a:r>
            <a:r>
              <a:rPr lang="cs-CZ" sz="1800" dirty="false" smtClean="false"/>
              <a:t>tab</a:t>
            </a:r>
            <a:r>
              <a:rPr lang="cs-CZ" sz="1800" dirty="false"/>
              <a:t>. č. </a:t>
            </a:r>
            <a:r>
              <a:rPr lang="cs-CZ" sz="1800" dirty="false" smtClean="false"/>
              <a:t>8 v příručce </a:t>
            </a:r>
            <a:r>
              <a:rPr lang="cs-CZ" altLang="cs-CZ" sz="1800" dirty="false" smtClean="false"/>
              <a:t>Specifická </a:t>
            </a:r>
            <a:r>
              <a:rPr lang="cs-CZ" altLang="cs-CZ" sz="1800" dirty="false"/>
              <a:t>část pravidel pro žadatele a příjemce v rámci OPZ pro projekty se skutečně vzniklými výdaji a případně také s nepřímými </a:t>
            </a:r>
            <a:r>
              <a:rPr lang="cs-CZ" altLang="cs-CZ" sz="1800" dirty="false" smtClean="false"/>
              <a:t>náklady, kapitola </a:t>
            </a:r>
            <a:r>
              <a:rPr lang="cs-CZ" sz="1800" dirty="false" smtClean="false"/>
              <a:t>6.5 </a:t>
            </a:r>
            <a:r>
              <a:rPr lang="cs-CZ" sz="1800" dirty="false"/>
              <a:t>Dokladování </a:t>
            </a:r>
            <a:r>
              <a:rPr lang="cs-CZ" sz="1800" dirty="false" smtClean="false"/>
              <a:t>výdajů.</a:t>
            </a:r>
            <a:endParaRPr lang="cs-CZ" altLang="cs-CZ" sz="1800" dirty="false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1800" b="true" u="sng" dirty="false" smtClean="false"/>
              <a:t>DPH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dirty="false" smtClean="false"/>
              <a:t>U </a:t>
            </a:r>
            <a:r>
              <a:rPr lang="cs-CZ" sz="1800" dirty="false"/>
              <a:t>neplátce je DPH způsobilým </a:t>
            </a:r>
            <a:r>
              <a:rPr lang="cs-CZ" sz="1800" dirty="false" smtClean="false"/>
              <a:t>výdajem.</a:t>
            </a:r>
            <a:endParaRPr lang="cs-CZ" sz="1800" dirty="false"/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Ø"/>
            </a:pPr>
            <a:r>
              <a:rPr lang="cs-CZ" sz="1800" dirty="false"/>
              <a:t>U plátců je DPH způsobilým výdajem, pokud nevzniká nárok na </a:t>
            </a:r>
            <a:r>
              <a:rPr lang="cs-CZ" sz="1800" dirty="false" smtClean="false"/>
              <a:t>odpočet.</a:t>
            </a:r>
            <a:endParaRPr lang="cs-CZ" sz="1800" dirty="false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800" dirty="false"/>
              <a:t>Akreditované kurzy – bez DPH</a:t>
            </a:r>
            <a:r>
              <a:rPr lang="cs-CZ" sz="1800" dirty="false" smtClean="false"/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false" smtClean="false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true" u="sng" dirty="false" smtClean="false"/>
              <a:t>Bankovní účet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false"/>
              <a:t>Podmínkou podpory z OPZ není samostatný bankovní </a:t>
            </a:r>
            <a:r>
              <a:rPr lang="cs-CZ" sz="1800" dirty="false" smtClean="false"/>
              <a:t>účet pro projekt. Řídící orgán </a:t>
            </a:r>
            <a:r>
              <a:rPr lang="cs-CZ" sz="1800" dirty="false"/>
              <a:t>poskytuje prostředky podpory na bankovní účet, který mu příjemce </a:t>
            </a:r>
            <a:r>
              <a:rPr lang="cs-CZ" sz="1800" dirty="false" smtClean="false"/>
              <a:t>nahlásí. Výdaje </a:t>
            </a:r>
            <a:r>
              <a:rPr lang="cs-CZ" sz="1800" dirty="false"/>
              <a:t>projektu mohou být hrazeny z libovolného bankovního účtu příjemce. </a:t>
            </a:r>
            <a:r>
              <a:rPr lang="cs-CZ" sz="1800" dirty="false" smtClean="false"/>
              <a:t>Úhrada se prokazuje kopií </a:t>
            </a:r>
            <a:r>
              <a:rPr lang="cs-CZ" sz="1800" dirty="false"/>
              <a:t>výpisu toho bankovního účtu, ze kterého byla platba skutečně provedena. Přitom musí být z výpisu zřejmé, že se jedná o bankovní účet příjemce.</a:t>
            </a:r>
          </a:p>
          <a:p>
            <a:pPr marL="0" indent="0">
              <a:buNone/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  <p:sp>
        <p:nvSpPr>
          <p:cNvPr id="5" name="Obdélník 4"/>
          <p:cNvSpPr/>
          <p:nvPr/>
        </p:nvSpPr>
        <p:spPr>
          <a:xfrm>
            <a:off x="2286000" y="20670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0000"/>
              </a:lnSpc>
              <a:defRPr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8288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KONTAKTY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65333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 smtClean="false"/>
              <a:t>Mgr. Hana Bartoníčková, </a:t>
            </a:r>
            <a:r>
              <a:rPr lang="cs-CZ" sz="1800" dirty="false" smtClean="false">
                <a:hlinkClick r:id="rId3"/>
              </a:rPr>
              <a:t>hana.bartonickova@mpsv.cz</a:t>
            </a:r>
            <a:r>
              <a:rPr lang="cs-CZ" sz="1800" dirty="false" smtClean="false"/>
              <a:t>, 221 922 177</a:t>
            </a:r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Ing. Veronika Daňková, </a:t>
            </a:r>
            <a:r>
              <a:rPr lang="cs-CZ" sz="1800" dirty="false" smtClean="false">
                <a:hlinkClick r:id="rId4"/>
              </a:rPr>
              <a:t>veronika.dankova@mpsv.cz</a:t>
            </a:r>
            <a:r>
              <a:rPr lang="cs-CZ" sz="1800" dirty="false" smtClean="false"/>
              <a:t>, 221 923 614</a:t>
            </a:r>
            <a:endParaRPr lang="cs-CZ" sz="1800" dirty="false"/>
          </a:p>
          <a:p>
            <a:pPr lvl="0" algn="just">
              <a:lnSpc>
                <a:spcPct val="100000"/>
              </a:lnSpc>
            </a:pPr>
            <a:r>
              <a:rPr lang="cs-CZ" sz="1800" dirty="false"/>
              <a:t>Ing. Viera Hudecová, </a:t>
            </a:r>
            <a:r>
              <a:rPr lang="cs-CZ" sz="1800" dirty="false">
                <a:hlinkClick r:id="rId5"/>
              </a:rPr>
              <a:t>viera.hudecova@mpsv.cz</a:t>
            </a:r>
            <a:r>
              <a:rPr lang="cs-CZ" sz="1800" dirty="false"/>
              <a:t>, 221 922 859</a:t>
            </a:r>
          </a:p>
          <a:p>
            <a:pPr lvl="0" algn="just">
              <a:lnSpc>
                <a:spcPct val="100000"/>
              </a:lnSpc>
            </a:pPr>
            <a:r>
              <a:rPr lang="cs-CZ" sz="1800" dirty="false" smtClean="false"/>
              <a:t>Ing</a:t>
            </a:r>
            <a:r>
              <a:rPr lang="cs-CZ" sz="1800" dirty="false"/>
              <a:t>. Věra Nouzová, </a:t>
            </a:r>
            <a:r>
              <a:rPr lang="cs-CZ" sz="1800" dirty="false">
                <a:hlinkClick r:id="rId6"/>
              </a:rPr>
              <a:t>vera.nouzova@mpsv.cz</a:t>
            </a:r>
            <a:r>
              <a:rPr lang="cs-CZ" sz="1800" dirty="false"/>
              <a:t>, 221 922 896</a:t>
            </a:r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Ing</a:t>
            </a:r>
            <a:r>
              <a:rPr lang="cs-CZ" sz="1800" dirty="false"/>
              <a:t>. Petra Píglová, </a:t>
            </a:r>
            <a:r>
              <a:rPr lang="cs-CZ" sz="1800" dirty="false" smtClean="false">
                <a:hlinkClick r:id="rId7"/>
              </a:rPr>
              <a:t>petra.piglova@mpsv.cz</a:t>
            </a:r>
            <a:r>
              <a:rPr lang="cs-CZ" sz="1800" dirty="false" smtClean="false"/>
              <a:t>, 221 922 174</a:t>
            </a:r>
            <a:endParaRPr lang="cs-CZ" sz="1800" dirty="false"/>
          </a:p>
          <a:p>
            <a:pPr marL="0" lvl="0" indent="0" algn="just">
              <a:lnSpc>
                <a:spcPct val="100000"/>
              </a:lnSpc>
              <a:buNone/>
            </a:pPr>
            <a:endParaRPr lang="cs-CZ" sz="1800" dirty="false"/>
          </a:p>
          <a:p>
            <a:pPr algn="just">
              <a:lnSpc>
                <a:spcPct val="100000"/>
              </a:lnSpc>
            </a:pPr>
            <a:endParaRPr lang="cs-CZ" sz="1600" dirty="false"/>
          </a:p>
          <a:p>
            <a:pPr lvl="0" algn="just"/>
            <a:endParaRPr lang="cs-CZ" sz="1600" dirty="false"/>
          </a:p>
          <a:p>
            <a:pPr marL="0" lvl="0" indent="0" algn="just">
              <a:buNone/>
            </a:pPr>
            <a:endParaRPr lang="cs-CZ" sz="1800" b="true" dirty="false" smtClean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0803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196752"/>
            <a:ext cx="8136456" cy="4923248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/>
          </a:p>
          <a:p>
            <a:pPr marL="0" indent="0" algn="ctr">
              <a:lnSpc>
                <a:spcPct val="150000"/>
              </a:lnSpc>
              <a:buNone/>
            </a:pPr>
            <a:r>
              <a:rPr lang="cs-CZ" sz="3200" b="true" dirty="false" smtClean="false"/>
              <a:t>DĚKUJEME  </a:t>
            </a:r>
            <a:r>
              <a:rPr lang="cs-CZ" sz="3200" b="true" dirty="false"/>
              <a:t>ZA POZORNOST 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>
              <a:solidFill>
                <a:srgbClr val="FF0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cs-CZ" sz="3200" b="true" dirty="false" smtClean="false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sz="3200" b="true" dirty="false" smtClean="false"/>
          </a:p>
          <a:p>
            <a:pPr marL="0" indent="0" algn="ctr"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  <p:pic>
        <p:nvPicPr>
          <p:cNvPr id="1026" name="Picture 2"/>
          <p:cNvPicPr>
            <a:picLocks noChangeAspect="true" noChangeArrowheads="true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56992"/>
            <a:ext cx="1945656" cy="1935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796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ROZHODNUTÍ O POSKYTNUTÍ DOTACE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72534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/>
              <a:t>Akceptováním textu právního aktu o poskytnutí podpory </a:t>
            </a:r>
            <a:r>
              <a:rPr lang="cs-CZ" sz="2000" dirty="false" smtClean="false"/>
              <a:t>(Rozhodnutí o poskytnutí dotace) - po </a:t>
            </a:r>
            <a:r>
              <a:rPr lang="cs-CZ" sz="2000" dirty="false"/>
              <a:t>předchozím podpisu </a:t>
            </a:r>
            <a:r>
              <a:rPr lang="cs-CZ" sz="2000" dirty="false" smtClean="false"/>
              <a:t>ŘO - žadatel se stává </a:t>
            </a:r>
            <a:r>
              <a:rPr lang="cs-CZ" sz="2000" dirty="false"/>
              <a:t>příjemcem </a:t>
            </a:r>
            <a:r>
              <a:rPr lang="cs-CZ" sz="2000" dirty="false" smtClean="false"/>
              <a:t>podpory. </a:t>
            </a:r>
          </a:p>
          <a:p>
            <a:pPr algn="just">
              <a:lnSpc>
                <a:spcPct val="100000"/>
              </a:lnSpc>
            </a:pPr>
            <a:r>
              <a:rPr lang="cs-CZ" sz="2000" dirty="false" smtClean="false"/>
              <a:t>Všechna Rozhodnutí o poskytnutí dotace vydána. Několik projektů je už realizováno.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Rozhodnutí jsou pouze v elektronické podobě </a:t>
            </a:r>
            <a:r>
              <a:rPr lang="cs-CZ" sz="2000" dirty="false" smtClean="false"/>
              <a:t>v IS KP14+. </a:t>
            </a:r>
          </a:p>
          <a:p>
            <a:pPr algn="just">
              <a:lnSpc>
                <a:spcPct val="100000"/>
              </a:lnSpc>
            </a:pPr>
            <a:r>
              <a:rPr lang="cs-CZ" sz="2000" dirty="false"/>
              <a:t>S textem právního aktu, je potřeba se podrobně </a:t>
            </a:r>
            <a:r>
              <a:rPr lang="cs-CZ" sz="2000" dirty="false" smtClean="false"/>
              <a:t>seznámit.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err="true" smtClean="false"/>
              <a:t>RoD</a:t>
            </a:r>
            <a:r>
              <a:rPr lang="cs-CZ" sz="2000" b="true" dirty="false" smtClean="false"/>
              <a:t> upravuje</a:t>
            </a:r>
            <a:r>
              <a:rPr lang="cs-CZ" sz="2000" dirty="false" smtClean="false"/>
              <a:t>: finanční rámec a platební podmínky</a:t>
            </a:r>
            <a:r>
              <a:rPr lang="cs-CZ" sz="2000" dirty="false"/>
              <a:t>, účel dotace, zahájení a ukončení </a:t>
            </a:r>
            <a:r>
              <a:rPr lang="cs-CZ" sz="2000" dirty="false" smtClean="false"/>
              <a:t>realizace, povinnosti příjemce, sankce </a:t>
            </a:r>
            <a:br>
              <a:rPr lang="cs-CZ" sz="2000" dirty="false" smtClean="false"/>
            </a:br>
            <a:r>
              <a:rPr lang="cs-CZ" sz="2000" dirty="false" smtClean="false"/>
              <a:t>a </a:t>
            </a:r>
            <a:r>
              <a:rPr lang="cs-CZ" sz="2000" dirty="false"/>
              <a:t>přílohu ve které jsou uvedeny informace o projektu </a:t>
            </a:r>
            <a:r>
              <a:rPr lang="cs-CZ" sz="2000" dirty="false" smtClean="false"/>
              <a:t>(partneři, CS, KA, indikátory, rozpočet, FP). </a:t>
            </a:r>
          </a:p>
          <a:p>
            <a:pPr marL="0" indent="0" algn="just">
              <a:buNone/>
            </a:pPr>
            <a:endParaRPr lang="cs-CZ" dirty="false" smtClean="false"/>
          </a:p>
          <a:p>
            <a:pPr marL="0" indent="0" algn="just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2995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ZDROJ INFORMACÍ A informační SYSTÉMY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0405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true" dirty="false"/>
              <a:t>www.esfcr.cz</a:t>
            </a:r>
          </a:p>
          <a:p>
            <a:pPr lvl="1">
              <a:lnSpc>
                <a:spcPct val="100000"/>
              </a:lnSpc>
            </a:pPr>
            <a:r>
              <a:rPr lang="cs-CZ" sz="1800" dirty="false" smtClean="false"/>
              <a:t>Obecná </a:t>
            </a:r>
            <a:r>
              <a:rPr lang="cs-CZ" sz="1800" dirty="false"/>
              <a:t>část pravidel pro žadatele a </a:t>
            </a:r>
            <a:r>
              <a:rPr lang="cs-CZ" sz="1800" dirty="false" smtClean="false"/>
              <a:t>příjemce v rámci OPZ</a:t>
            </a:r>
          </a:p>
          <a:p>
            <a:pPr lvl="1" algn="just">
              <a:lnSpc>
                <a:spcPct val="100000"/>
              </a:lnSpc>
            </a:pPr>
            <a:r>
              <a:rPr lang="cs-CZ" sz="1800" dirty="false"/>
              <a:t>Specifická část pravidel pro žadatele a příjemce v rámci OPZ pro projekty se skutečně vzniklými výdaji a případně také s nepřímými náklady </a:t>
            </a:r>
            <a:endParaRPr lang="cs-CZ" sz="1800" dirty="false" smtClean="false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b="true" dirty="false" smtClean="false"/>
              <a:t>https</a:t>
            </a:r>
            <a:r>
              <a:rPr lang="cs-CZ" sz="1800" b="true" dirty="false"/>
              <a:t>://</a:t>
            </a:r>
            <a:r>
              <a:rPr lang="cs-CZ" sz="1800" b="true" dirty="false" smtClean="false"/>
              <a:t>www.esfcr.cz/pravidla-pro-zadatele-a-prijemce-opz</a:t>
            </a:r>
            <a:endParaRPr lang="cs-CZ" sz="1800" dirty="false" smtClean="false"/>
          </a:p>
          <a:p>
            <a:pPr lvl="1" algn="just">
              <a:lnSpc>
                <a:spcPct val="100000"/>
              </a:lnSpc>
            </a:pPr>
            <a:r>
              <a:rPr lang="cs-CZ" sz="1800" dirty="false" smtClean="false"/>
              <a:t>Další potřebné příručky a vzory ke stažení – např. návod pro vyplnění 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, pracovní výkaz, monitorování osob, šablony pro vizuální identitu, časté dotazy, </a:t>
            </a:r>
            <a:r>
              <a:rPr lang="cs-CZ" sz="1800" dirty="false"/>
              <a:t>Pokyny pro příjemce pro práci s IS ESF 2014+ </a:t>
            </a:r>
            <a:r>
              <a:rPr lang="cs-CZ" sz="1800" dirty="false" smtClean="false"/>
              <a:t>a další. </a:t>
            </a:r>
          </a:p>
          <a:p>
            <a:pPr marL="432000" lvl="2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true" dirty="false" smtClean="false"/>
              <a:t>Informační systémy</a:t>
            </a:r>
            <a:r>
              <a:rPr lang="cs-CZ" sz="1800" dirty="false" smtClean="false"/>
              <a:t>: </a:t>
            </a:r>
            <a:endParaRPr lang="cs-CZ" sz="1800" dirty="false"/>
          </a:p>
          <a:p>
            <a:pPr marL="447675" lvl="2" indent="219075">
              <a:lnSpc>
                <a:spcPct val="100000"/>
              </a:lnSpc>
            </a:pPr>
            <a:r>
              <a:rPr lang="cs-CZ" sz="1800" b="true" dirty="false" smtClean="false"/>
              <a:t>IS KP14+ </a:t>
            </a:r>
            <a:r>
              <a:rPr lang="cs-CZ" sz="1800" dirty="false" smtClean="false"/>
              <a:t>(pro žadatele a příjemce)</a:t>
            </a:r>
          </a:p>
          <a:p>
            <a:pPr marL="914400" lvl="2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dirty="false" smtClean="false"/>
              <a:t> Komunikace prostřednictvím depeší – odesílat z projektu.</a:t>
            </a:r>
          </a:p>
          <a:p>
            <a:pPr marL="914400" lvl="2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1800" dirty="false"/>
              <a:t> </a:t>
            </a:r>
            <a:r>
              <a:rPr lang="cs-CZ" sz="1800" dirty="false" smtClean="false"/>
              <a:t>Řešení technických požadavků: </a:t>
            </a:r>
            <a:r>
              <a:rPr lang="cs-CZ" sz="1800" dirty="false" err="true" smtClean="false"/>
              <a:t>ServiceDesk</a:t>
            </a:r>
            <a:r>
              <a:rPr lang="cs-CZ" sz="1800" dirty="false"/>
              <a:t> </a:t>
            </a:r>
            <a:r>
              <a:rPr lang="cs-CZ" sz="1800" dirty="false" smtClean="false"/>
              <a:t>- </a:t>
            </a:r>
            <a:r>
              <a:rPr lang="cs-CZ" sz="1800" b="true" dirty="false" smtClean="false"/>
              <a:t>iskp@mpsv.cz</a:t>
            </a:r>
            <a:endParaRPr lang="cs-CZ" sz="1800" b="true" dirty="false"/>
          </a:p>
          <a:p>
            <a:pPr marL="447675" lvl="2" indent="219075">
              <a:lnSpc>
                <a:spcPct val="100000"/>
              </a:lnSpc>
            </a:pPr>
            <a:r>
              <a:rPr lang="cs-CZ" sz="1800" b="true" dirty="false" smtClean="false"/>
              <a:t>MS2014+</a:t>
            </a:r>
            <a:r>
              <a:rPr lang="cs-CZ" sz="1800" dirty="false" smtClean="false"/>
              <a:t> (zaměstnanci ŘO)</a:t>
            </a:r>
          </a:p>
          <a:p>
            <a:pPr marL="447675" lvl="2" indent="219075">
              <a:lnSpc>
                <a:spcPct val="100000"/>
              </a:lnSpc>
            </a:pPr>
            <a:r>
              <a:rPr lang="cs-CZ" sz="1800" b="true" dirty="false" smtClean="false"/>
              <a:t>IS ESF14+ </a:t>
            </a:r>
            <a:r>
              <a:rPr lang="cs-CZ" sz="1800" dirty="false" smtClean="false"/>
              <a:t>(monitorování podpořených osob)</a:t>
            </a:r>
          </a:p>
          <a:p>
            <a:pPr marL="447675" lvl="2" indent="219075">
              <a:lnSpc>
                <a:spcPct val="100000"/>
              </a:lnSpc>
            </a:pPr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943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Změny v projektu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Změny </a:t>
            </a:r>
            <a:r>
              <a:rPr lang="cs-CZ" sz="2000" b="true" dirty="false"/>
              <a:t>zadává příjemce v systému IS </a:t>
            </a:r>
            <a:r>
              <a:rPr lang="cs-CZ" sz="2000" b="true" dirty="false" smtClean="false"/>
              <a:t>KP14+ </a:t>
            </a:r>
            <a:r>
              <a:rPr lang="cs-CZ" sz="2000" dirty="false" smtClean="false"/>
              <a:t>v podobě změnových řízení prostřednictvím </a:t>
            </a:r>
            <a:r>
              <a:rPr lang="cs-CZ" sz="2000" dirty="false"/>
              <a:t>formuláře žádosti o změnu </a:t>
            </a:r>
            <a:r>
              <a:rPr lang="cs-CZ" sz="2000" dirty="false" smtClean="false"/>
              <a:t/>
            </a:r>
            <a:br>
              <a:rPr lang="cs-CZ" sz="2000" dirty="false" smtClean="false"/>
            </a:br>
            <a:r>
              <a:rPr lang="cs-CZ" sz="2000" dirty="false" smtClean="false"/>
              <a:t>s </a:t>
            </a:r>
            <a:r>
              <a:rPr lang="cs-CZ" sz="2000" dirty="false"/>
              <a:t>elektronickým podpisem oprávněné </a:t>
            </a:r>
            <a:r>
              <a:rPr lang="cs-CZ" sz="2000" dirty="false" smtClean="false"/>
              <a:t>osoby. </a:t>
            </a:r>
            <a:r>
              <a:rPr lang="cs-CZ" sz="2000" dirty="false"/>
              <a:t>Všechny změny jsou administrovány v MS2014</a:t>
            </a:r>
            <a:r>
              <a:rPr lang="cs-CZ" sz="2000" dirty="false" smtClean="false"/>
              <a:t>+ </a:t>
            </a:r>
            <a:r>
              <a:rPr lang="cs-CZ" sz="2000" dirty="false">
                <a:solidFill>
                  <a:schemeClr val="accent1"/>
                </a:solidFill>
              </a:rPr>
              <a:t>(schválení, zamítnutí, vrácení </a:t>
            </a:r>
            <a:r>
              <a:rPr lang="cs-CZ" sz="2000" dirty="false" err="true" smtClean="false">
                <a:solidFill>
                  <a:schemeClr val="accent1"/>
                </a:solidFill>
              </a:rPr>
              <a:t>ŽoZ</a:t>
            </a:r>
            <a:r>
              <a:rPr lang="cs-CZ" sz="2000" dirty="false" smtClean="false">
                <a:solidFill>
                  <a:schemeClr val="accent1"/>
                </a:solidFill>
              </a:rPr>
              <a:t> </a:t>
            </a:r>
            <a:br>
              <a:rPr lang="cs-CZ" sz="2000" dirty="false" smtClean="false">
                <a:solidFill>
                  <a:schemeClr val="accent1"/>
                </a:solidFill>
              </a:rPr>
            </a:br>
            <a:r>
              <a:rPr lang="cs-CZ" sz="2000" dirty="false" smtClean="false">
                <a:solidFill>
                  <a:schemeClr val="accent1"/>
                </a:solidFill>
              </a:rPr>
              <a:t>k </a:t>
            </a:r>
            <a:r>
              <a:rPr lang="cs-CZ" sz="2000" dirty="false">
                <a:solidFill>
                  <a:schemeClr val="accent1"/>
                </a:solidFill>
              </a:rPr>
              <a:t>dopracování ze strany ŘO; možnost stažení </a:t>
            </a:r>
            <a:r>
              <a:rPr lang="cs-CZ" sz="2000" dirty="false" err="true" smtClean="false">
                <a:solidFill>
                  <a:schemeClr val="accent1"/>
                </a:solidFill>
              </a:rPr>
              <a:t>ŽoZ</a:t>
            </a:r>
            <a:r>
              <a:rPr lang="cs-CZ" sz="2000" dirty="false" smtClean="false">
                <a:solidFill>
                  <a:schemeClr val="accent1"/>
                </a:solidFill>
              </a:rPr>
              <a:t> </a:t>
            </a:r>
            <a:r>
              <a:rPr lang="cs-CZ" sz="2000" dirty="false">
                <a:solidFill>
                  <a:schemeClr val="accent1"/>
                </a:solidFill>
              </a:rPr>
              <a:t>příjemcem).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 smtClean="false"/>
              <a:t>Rozlišujeme 3 typy změn: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Nepodstatné změny projektu </a:t>
            </a:r>
            <a:endParaRPr lang="cs-CZ" sz="1800" dirty="false" smtClean="false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Podstatné změny, které nevyžadují vydání změnového právního aktu </a:t>
            </a:r>
            <a:endParaRPr lang="cs-CZ" sz="1800" dirty="false" smtClean="false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800" dirty="false"/>
              <a:t>Podstatné změny, které vyžadují vydání změnového právního aktu </a:t>
            </a:r>
            <a:endParaRPr lang="cs-CZ" sz="1800" b="true" dirty="false"/>
          </a:p>
          <a:p>
            <a:pPr algn="just">
              <a:lnSpc>
                <a:spcPct val="100000"/>
              </a:lnSpc>
            </a:pPr>
            <a:r>
              <a:rPr lang="cs-CZ" sz="2000" b="true" dirty="false"/>
              <a:t>Pokyny ke zpracování žádosti o změnu v IS KP14+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u="sng" dirty="false">
                <a:hlinkClick r:id="rId3"/>
              </a:rPr>
              <a:t>https://www.esfcr.cz/pokyny-k-vyplneni-zpravy-o-realizaci-zadosti-o-platbu-a-zadosti-o-zmenu-opz/-/</a:t>
            </a:r>
            <a:r>
              <a:rPr lang="cs-CZ" sz="2000" u="sng" dirty="false" smtClean="false">
                <a:hlinkClick r:id="rId3"/>
              </a:rPr>
              <a:t>dokument/809732</a:t>
            </a:r>
            <a:endParaRPr lang="cs-CZ" dirty="false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81198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Nepodstatné změny PROJEKTU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25658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b="true" dirty="false" smtClean="false"/>
              <a:t>Nepodstatné změny </a:t>
            </a:r>
            <a:r>
              <a:rPr lang="cs-CZ" sz="1600" dirty="false" smtClean="false"/>
              <a:t>- neovlivní </a:t>
            </a:r>
            <a:r>
              <a:rPr lang="cs-CZ" sz="1600" dirty="false"/>
              <a:t>charakter projektu a splnění cíle, možné provádět bez </a:t>
            </a:r>
            <a:r>
              <a:rPr lang="cs-CZ" sz="1600" dirty="false" smtClean="false"/>
              <a:t>předchozího souhlasu </a:t>
            </a:r>
            <a:r>
              <a:rPr lang="cs-CZ" sz="1600" dirty="false"/>
              <a:t>ŘO a nevyžadují vydání změnového právního </a:t>
            </a:r>
            <a:r>
              <a:rPr lang="cs-CZ" sz="1600" dirty="false" smtClean="false"/>
              <a:t>aktu.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1) </a:t>
            </a:r>
            <a:r>
              <a:rPr lang="cs-CZ" sz="1600" b="true" dirty="false" smtClean="false"/>
              <a:t>Povinnost odeslat žádost o změnu bez prodlení </a:t>
            </a:r>
            <a:r>
              <a:rPr lang="cs-CZ" sz="1600" dirty="false" smtClean="false"/>
              <a:t>– </a:t>
            </a:r>
            <a:r>
              <a:rPr lang="cs-CZ" sz="1600" dirty="false"/>
              <a:t>změna názvu, sídla, kontaktní osoby, </a:t>
            </a:r>
            <a:r>
              <a:rPr lang="cs-CZ" sz="1600" dirty="false" smtClean="false"/>
              <a:t>statutárního zástupce. 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2) </a:t>
            </a:r>
            <a:r>
              <a:rPr lang="cs-CZ" sz="1600" b="true" dirty="false" smtClean="false"/>
              <a:t>Žádost o změnu odeslat nejpozději </a:t>
            </a:r>
            <a:r>
              <a:rPr lang="cs-CZ" sz="1600" b="true" dirty="false"/>
              <a:t>10 pracovních dní před termínem předložení </a:t>
            </a:r>
            <a:r>
              <a:rPr lang="cs-CZ" sz="1600" b="true" dirty="false" err="true"/>
              <a:t>ZoR</a:t>
            </a:r>
            <a:r>
              <a:rPr lang="cs-CZ" sz="1600" b="true" dirty="false"/>
              <a:t> </a:t>
            </a:r>
            <a:r>
              <a:rPr lang="cs-CZ" sz="1600" dirty="false"/>
              <a:t>za monitorovací období, ve kterém k nepodstatné změně </a:t>
            </a:r>
            <a:r>
              <a:rPr lang="cs-CZ" sz="1600" dirty="false" smtClean="false"/>
              <a:t>došlo: </a:t>
            </a:r>
            <a:endParaRPr lang="cs-CZ" sz="1600" dirty="false"/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/>
              <a:t>změna rozpočtu projektu (přesun prostředků mezi položkami, vytváření nových položek) v rámci jedné kapitoly rozpočtu; 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1600" dirty="false" smtClean="false"/>
              <a:t>přesun prostředků mezi jednotlivými kapitolami rozpočtu do výše </a:t>
            </a:r>
            <a:r>
              <a:rPr lang="cs-CZ" sz="1600" dirty="false"/>
              <a:t>20 % celkových způsobilých výdajů projektu v režimu financování skutečně prokazovaných výdajů </a:t>
            </a:r>
            <a:r>
              <a:rPr lang="cs-CZ" sz="1600" dirty="false" smtClean="false"/>
              <a:t>(z přímých nákladů) - kumulovaně od podpisu právního aktu, příp. změnového právního aktu či od poslední schválené podstatné změny týkající se rozpočtu, podle toho, která z těchto skutečností nastala později), přičemž se nesmí jednat </a:t>
            </a:r>
            <a:br>
              <a:rPr lang="cs-CZ" sz="1600" dirty="false" smtClean="false"/>
            </a:br>
            <a:r>
              <a:rPr lang="cs-CZ" sz="1600" dirty="false" smtClean="false"/>
              <a:t>o navýšení kapitoly Křížové financování. 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3) </a:t>
            </a:r>
            <a:r>
              <a:rPr lang="cs-CZ" sz="1600" b="true" dirty="false" smtClean="false"/>
              <a:t>Jiné nepodstatné změny </a:t>
            </a:r>
            <a:r>
              <a:rPr lang="cs-CZ" sz="1600" dirty="false" smtClean="false"/>
              <a:t>– </a:t>
            </a:r>
            <a:r>
              <a:rPr lang="cs-CZ" sz="1600" b="true" dirty="false" smtClean="false"/>
              <a:t>odeslat žádost o změnu spolu se </a:t>
            </a:r>
            <a:r>
              <a:rPr lang="cs-CZ" sz="1600" b="true" dirty="false" err="true" smtClean="false"/>
              <a:t>ZoR</a:t>
            </a:r>
            <a:r>
              <a:rPr lang="cs-CZ" sz="1600" b="true" dirty="false" smtClean="false"/>
              <a:t> </a:t>
            </a:r>
            <a:r>
              <a:rPr lang="cs-CZ" sz="1600" dirty="false" smtClean="false"/>
              <a:t>(změna místa realizace klíčových aktivit, změna ve způsobu jejich provádění, navýšení počtu osob z cílové skupiny, změna plátcovství DPH atd.)</a:t>
            </a:r>
          </a:p>
          <a:p>
            <a:pPr algn="just">
              <a:lnSpc>
                <a:spcPct val="100000"/>
              </a:lnSpc>
            </a:pPr>
            <a:r>
              <a:rPr lang="cs-CZ" sz="1600" dirty="false" smtClean="false"/>
              <a:t>Výčet změn uveden ve Specifické části pravidel. </a:t>
            </a:r>
            <a:endParaRPr lang="cs-CZ" sz="1600" dirty="false"/>
          </a:p>
          <a:p>
            <a:pPr algn="just">
              <a:lnSpc>
                <a:spcPct val="100000"/>
              </a:lnSpc>
            </a:pPr>
            <a:endParaRPr lang="cs-CZ" sz="1400" dirty="false"/>
          </a:p>
          <a:p>
            <a:pPr marL="0" indent="0" algn="just">
              <a:lnSpc>
                <a:spcPct val="100000"/>
              </a:lnSpc>
              <a:buNone/>
            </a:pPr>
            <a:endParaRPr lang="cs-CZ" sz="1200" b="true" dirty="false"/>
          </a:p>
          <a:p>
            <a:endParaRPr lang="cs-CZ" dirty="false"/>
          </a:p>
          <a:p>
            <a:pPr algn="just">
              <a:lnSpc>
                <a:spcPct val="100000"/>
              </a:lnSpc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6949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Podstatné změny projektu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false" smtClean="false"/>
          </a:p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Podstatné </a:t>
            </a:r>
            <a:r>
              <a:rPr lang="cs-CZ" sz="1800" b="true" dirty="false"/>
              <a:t>změny</a:t>
            </a:r>
            <a:r>
              <a:rPr lang="cs-CZ" sz="1800" dirty="false"/>
              <a:t> </a:t>
            </a:r>
            <a:r>
              <a:rPr lang="cs-CZ" sz="1800" b="true" dirty="false"/>
              <a:t>nesmí být provedeny před schválením ze strany ŘO </a:t>
            </a:r>
            <a:r>
              <a:rPr lang="cs-CZ" sz="1800" dirty="false"/>
              <a:t>resp. před vydáním změnového právního aktu, pokud je jeho vydání dle následujícího </a:t>
            </a:r>
            <a:r>
              <a:rPr lang="cs-CZ" sz="1800" dirty="false" smtClean="false"/>
              <a:t>nutné (</a:t>
            </a:r>
            <a:r>
              <a:rPr lang="cs-CZ" sz="1800" dirty="false"/>
              <a:t>lhůta pro ŘO – minimálně 20 pracovních dnů).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1) Podstatné změny, které nevyžadují vydání změnového právního aktu</a:t>
            </a:r>
            <a:r>
              <a:rPr lang="cs-CZ" sz="1800" dirty="false" smtClean="false"/>
              <a:t>: např. přidání </a:t>
            </a:r>
            <a:r>
              <a:rPr lang="cs-CZ" sz="1800" dirty="false"/>
              <a:t>či zrušení </a:t>
            </a:r>
            <a:r>
              <a:rPr lang="cs-CZ" sz="1800" dirty="false" smtClean="false"/>
              <a:t>KA, </a:t>
            </a:r>
            <a:r>
              <a:rPr lang="cs-CZ" sz="1800" dirty="false"/>
              <a:t>nová </a:t>
            </a:r>
            <a:r>
              <a:rPr lang="cs-CZ" sz="1800" dirty="false" smtClean="false"/>
              <a:t>CS, </a:t>
            </a:r>
            <a:r>
              <a:rPr lang="cs-CZ" sz="1800" dirty="false"/>
              <a:t>přesun prostředků mezi jednotlivými kapitolami rozpočtu vyšší než 20 % celkových způsobilých výdajů projektu v režimu financování skutečně prokazovaných výdajů </a:t>
            </a:r>
            <a:r>
              <a:rPr lang="cs-CZ" sz="1800" dirty="false" smtClean="false"/>
              <a:t/>
            </a:r>
            <a:br>
              <a:rPr lang="cs-CZ" sz="1800" dirty="false" smtClean="false"/>
            </a:br>
            <a:r>
              <a:rPr lang="cs-CZ" sz="1800" dirty="false" smtClean="false"/>
              <a:t>(</a:t>
            </a:r>
            <a:r>
              <a:rPr lang="cs-CZ" sz="1800" dirty="false"/>
              <a:t>z přímých nákladů</a:t>
            </a:r>
            <a:r>
              <a:rPr lang="cs-CZ" sz="1800" dirty="false" smtClean="false"/>
              <a:t>), změna bankovního účtu, změna vymezení monitorovacího období.  </a:t>
            </a:r>
            <a:r>
              <a:rPr lang="cs-CZ" sz="1800" b="true" dirty="false" smtClean="false"/>
              <a:t> 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 smtClean="false"/>
              <a:t>2) Podstatné </a:t>
            </a:r>
            <a:r>
              <a:rPr lang="cs-CZ" sz="1800" b="true" dirty="false"/>
              <a:t>změny, které vyžadují vydání změnového právního </a:t>
            </a:r>
            <a:r>
              <a:rPr lang="cs-CZ" sz="1800" b="true" dirty="false" smtClean="false"/>
              <a:t>aktu</a:t>
            </a:r>
            <a:r>
              <a:rPr lang="cs-CZ" sz="1800" dirty="false" smtClean="false"/>
              <a:t>: např. změna cílových hodnot indikátorů (ne překročení a nedosažení), změna termínu ukončení realizace, vypuštění či nahrazení partnera jiným subjektem. </a:t>
            </a:r>
            <a:r>
              <a:rPr lang="cs-CZ" sz="1800" b="true" dirty="false" smtClean="false"/>
              <a:t> </a:t>
            </a:r>
            <a:endParaRPr lang="cs-CZ" sz="1800" b="true" dirty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Výčet </a:t>
            </a:r>
            <a:r>
              <a:rPr lang="cs-CZ" sz="1800" dirty="false"/>
              <a:t>změn uveden ve Specifické části </a:t>
            </a:r>
            <a:r>
              <a:rPr lang="cs-CZ" sz="1800" dirty="false" smtClean="false"/>
              <a:t>pravidel</a:t>
            </a:r>
            <a:r>
              <a:rPr lang="cs-CZ" sz="1800" dirty="false"/>
              <a:t> </a:t>
            </a:r>
            <a:r>
              <a:rPr lang="cs-CZ" sz="1800" dirty="false" smtClean="false"/>
              <a:t>(kap. 5)</a:t>
            </a: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9925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Zálohová platba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false" smtClean="false"/>
              <a:t>Zálohová platba - </a:t>
            </a:r>
            <a:r>
              <a:rPr lang="cs-CZ" sz="1800" dirty="false"/>
              <a:t>vyplacena </a:t>
            </a:r>
            <a:r>
              <a:rPr lang="cs-CZ" sz="1800" b="true" dirty="false"/>
              <a:t>bez žádosti o </a:t>
            </a:r>
            <a:r>
              <a:rPr lang="cs-CZ" sz="1800" b="true" dirty="false" smtClean="false"/>
              <a:t>platbu ze strany příjemce</a:t>
            </a:r>
            <a:r>
              <a:rPr lang="cs-CZ" sz="1800" dirty="false" smtClean="false"/>
              <a:t>, </a:t>
            </a:r>
            <a:r>
              <a:rPr lang="cs-CZ" sz="1800" dirty="false"/>
              <a:t>na základě právního </a:t>
            </a:r>
            <a:r>
              <a:rPr lang="cs-CZ" sz="1800" dirty="false" smtClean="false"/>
              <a:t>aktu, žádost o platbu vytváří ŘO.  </a:t>
            </a:r>
            <a:endParaRPr lang="cs-CZ" sz="1800" b="true" dirty="false" smtClean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Zálohová platba – poskytnuta </a:t>
            </a:r>
            <a:r>
              <a:rPr lang="cs-CZ" sz="1800" b="true" dirty="false" smtClean="false"/>
              <a:t>do </a:t>
            </a:r>
            <a:r>
              <a:rPr lang="cs-CZ" sz="1800" b="true" dirty="false"/>
              <a:t>20 pracovních dnů od akceptace vydaného právního aktu</a:t>
            </a:r>
            <a:r>
              <a:rPr lang="cs-CZ" sz="1800" dirty="false"/>
              <a:t> ze strany </a:t>
            </a:r>
            <a:r>
              <a:rPr lang="cs-CZ" sz="1800" dirty="false" smtClean="false"/>
              <a:t>příjemce. Projekt</a:t>
            </a:r>
            <a:r>
              <a:rPr lang="cs-CZ" sz="1800" dirty="false"/>
              <a:t>, který bude zahájen později než 1 měsíc od akceptace vydaného právního aktu – </a:t>
            </a:r>
            <a:r>
              <a:rPr lang="cs-CZ" sz="1800" dirty="false" smtClean="false"/>
              <a:t>záloha vyplacena nejpozději </a:t>
            </a:r>
            <a:r>
              <a:rPr lang="cs-CZ" sz="1800" b="true" dirty="false"/>
              <a:t>k datu zahájení </a:t>
            </a:r>
            <a:r>
              <a:rPr lang="cs-CZ" sz="1800" b="true" dirty="false" smtClean="false"/>
              <a:t>projektu</a:t>
            </a:r>
            <a:r>
              <a:rPr lang="cs-CZ" sz="1800" dirty="false" smtClean="false"/>
              <a:t>. </a:t>
            </a:r>
            <a:endParaRPr lang="cs-CZ" sz="1800" b="true" dirty="false"/>
          </a:p>
          <a:p>
            <a:pPr algn="just">
              <a:lnSpc>
                <a:spcPct val="100000"/>
              </a:lnSpc>
            </a:pPr>
            <a:r>
              <a:rPr lang="cs-CZ" sz="1800" dirty="false" smtClean="false"/>
              <a:t>Výše zálohové platby – </a:t>
            </a:r>
            <a:r>
              <a:rPr lang="cs-CZ" sz="1800" b="true" dirty="false" smtClean="false"/>
              <a:t>40 % z částky dotace dle právního aktu bez spolufinancování </a:t>
            </a:r>
            <a:r>
              <a:rPr lang="cs-CZ" sz="1800" dirty="false" smtClean="false"/>
              <a:t>(případně jiná výše dle individuálního nastavení, např. </a:t>
            </a:r>
            <a:br>
              <a:rPr lang="cs-CZ" sz="1800" dirty="false" smtClean="false"/>
            </a:br>
            <a:r>
              <a:rPr lang="cs-CZ" sz="1800" dirty="false" smtClean="false"/>
              <a:t>u kratších projektů je možné 50 %). </a:t>
            </a:r>
            <a:endParaRPr lang="cs-CZ" sz="1800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1537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false" smtClean="false"/>
              <a:t>Projekty s nepřímými náklady I.</a:t>
            </a:r>
            <a:endParaRPr lang="cs-CZ" sz="2800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392488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sz="1800" b="true" dirty="false" smtClean="false"/>
              <a:t>Celkové způsobilé náklady projektu = přímé + nepřímé náklady </a:t>
            </a:r>
            <a:endParaRPr lang="cs-CZ" sz="1800" dirty="false"/>
          </a:p>
          <a:p>
            <a:pPr marL="486000" lvl="2" indent="0" algn="just">
              <a:lnSpc>
                <a:spcPct val="100000"/>
              </a:lnSpc>
              <a:buNone/>
            </a:pPr>
            <a:r>
              <a:rPr lang="cs-CZ" sz="1800" dirty="false" smtClean="false"/>
              <a:t>Nepřímé náklady </a:t>
            </a:r>
            <a:r>
              <a:rPr lang="cs-CZ" sz="1800" dirty="false"/>
              <a:t>příjemce prokazuje procentuálním poměrem vůči skutečně vynaloženým způsobilým přímým nákladům, a to v rámci předložené </a:t>
            </a:r>
            <a:r>
              <a:rPr lang="cs-CZ" sz="1800" dirty="false" smtClean="false"/>
              <a:t>Zprávy </a:t>
            </a:r>
            <a:r>
              <a:rPr lang="cs-CZ" sz="1800" dirty="false"/>
              <a:t>o realizaci projektu </a:t>
            </a:r>
            <a:r>
              <a:rPr lang="cs-CZ" sz="1800" dirty="false" smtClean="false"/>
              <a:t>(</a:t>
            </a:r>
            <a:r>
              <a:rPr lang="cs-CZ" sz="1800" dirty="false" err="true" smtClean="false"/>
              <a:t>ZoR</a:t>
            </a:r>
            <a:r>
              <a:rPr lang="cs-CZ" sz="1800" dirty="false" smtClean="false"/>
              <a:t>) s </a:t>
            </a:r>
            <a:r>
              <a:rPr lang="cs-CZ" sz="1800" dirty="false"/>
              <a:t>žádostí o </a:t>
            </a:r>
            <a:r>
              <a:rPr lang="cs-CZ" sz="1800" dirty="false" smtClean="false"/>
              <a:t>platbu.</a:t>
            </a:r>
            <a:endParaRPr lang="cs-CZ" sz="1800" b="true" dirty="false" smtClean="false"/>
          </a:p>
          <a:p>
            <a:r>
              <a:rPr lang="cs-CZ" sz="1800" b="true" dirty="false"/>
              <a:t>Pomůcka k identifikaci přímých a nepřímých </a:t>
            </a:r>
            <a:r>
              <a:rPr lang="cs-CZ" sz="1800" b="true" dirty="false" smtClean="false"/>
              <a:t>nákladů: </a:t>
            </a:r>
            <a:r>
              <a:rPr lang="cs-CZ" sz="1800" dirty="false" smtClean="false"/>
              <a:t>na www.esfcr.cz: </a:t>
            </a:r>
            <a:r>
              <a:rPr lang="cs-CZ" sz="1600" b="true" dirty="false" smtClean="false">
                <a:hlinkClick r:id="rId3"/>
              </a:rPr>
              <a:t>https</a:t>
            </a:r>
            <a:r>
              <a:rPr lang="cs-CZ" sz="1600" b="true" dirty="false">
                <a:hlinkClick r:id="rId3"/>
              </a:rPr>
              <a:t>://www.esfcr.cz/pravidla-pro-zadatele-a-prijemce-opz/-/</a:t>
            </a:r>
            <a:r>
              <a:rPr lang="cs-CZ" sz="1600" b="true" dirty="false" smtClean="false">
                <a:hlinkClick r:id="rId3"/>
              </a:rPr>
              <a:t>dokument/797894</a:t>
            </a:r>
            <a:r>
              <a:rPr lang="cs-CZ" sz="1600" b="true" dirty="false" smtClean="false"/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dirty="false"/>
              <a:t>Nepřímé náklady mohou dosahovat maximálně 25 % přímých způsobilých nákladů </a:t>
            </a:r>
            <a:r>
              <a:rPr lang="cs-CZ" sz="1800" dirty="false" smtClean="false"/>
              <a:t>projektu. </a:t>
            </a:r>
            <a:r>
              <a:rPr lang="cs-CZ" sz="1800" dirty="false"/>
              <a:t>Pro projekty, u nichž podstatná většina nákladů vznikne formou nákupu </a:t>
            </a:r>
            <a:r>
              <a:rPr lang="cs-CZ" sz="1800" dirty="false" smtClean="false"/>
              <a:t>služeb, </a:t>
            </a:r>
            <a:r>
              <a:rPr lang="cs-CZ" sz="1800" dirty="false"/>
              <a:t>jsou </a:t>
            </a:r>
            <a:r>
              <a:rPr lang="cs-CZ" sz="1800" dirty="false" smtClean="false"/>
              <a:t>procenta </a:t>
            </a:r>
            <a:r>
              <a:rPr lang="cs-CZ" sz="1800" dirty="false"/>
              <a:t>nepřímých nákladů snížena. </a:t>
            </a:r>
            <a:endParaRPr lang="cs-CZ" sz="1800" dirty="false" smtClean="false"/>
          </a:p>
          <a:p>
            <a:pPr marL="447675" lvl="2" indent="0" algn="just">
              <a:lnSpc>
                <a:spcPct val="100000"/>
              </a:lnSpc>
              <a:buNone/>
              <a:defRPr/>
            </a:pPr>
            <a:r>
              <a:rPr lang="cs-CZ" sz="1800" dirty="false" smtClean="false"/>
              <a:t>Pokud podíl nákupu služeb na celkových přímých způsobilých nákladech projektu činí v</a:t>
            </a:r>
            <a:r>
              <a:rPr lang="pt-BR" sz="1800" dirty="false" smtClean="false"/>
              <a:t>íce než 60 % a méně než 90 %</a:t>
            </a:r>
            <a:r>
              <a:rPr lang="cs-CZ" sz="1800" dirty="false" smtClean="false"/>
              <a:t>,</a:t>
            </a:r>
            <a:r>
              <a:rPr lang="pt-BR" sz="1800" dirty="false" smtClean="false"/>
              <a:t> </a:t>
            </a:r>
            <a:r>
              <a:rPr lang="cs-CZ" sz="1800" dirty="false" smtClean="false"/>
              <a:t>je procento nepřímých nákladů sníženo na 15 %. Pokud podíl nákupu </a:t>
            </a:r>
            <a:r>
              <a:rPr lang="cs-CZ" sz="1800" dirty="false"/>
              <a:t>služeb na celkových přímých způsobilých nákladech </a:t>
            </a:r>
            <a:r>
              <a:rPr lang="cs-CZ" sz="1800" dirty="false" smtClean="false"/>
              <a:t>projektu činí 90 % a výše, je procento nepřímých nákladů sníženo na 5 % (viz podmínky výzvy č.063).</a:t>
            </a:r>
          </a:p>
          <a:p>
            <a:pPr>
              <a:lnSpc>
                <a:spcPct val="100000"/>
              </a:lnSpc>
            </a:pPr>
            <a:endParaRPr lang="cs-CZ" sz="1800" dirty="false" smtClean="false"/>
          </a:p>
          <a:p>
            <a:pPr>
              <a:lnSpc>
                <a:spcPct val="100000"/>
              </a:lnSpc>
            </a:pPr>
            <a:endParaRPr lang="cs-CZ" sz="18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2947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/>
  <properties:Words>2272</properties:Words>
  <properties:PresentationFormat>Předvádění na obrazovce (4:3)</properties:PresentationFormat>
  <properties:Paragraphs>245</properties:Paragraphs>
  <properties:Slides>28</properties:Slides>
  <properties:Notes>21</properties:Notes>
  <properties:TotalTime>18751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properties:HeadingPairs>
  <properties:TitlesOfParts>
    <vt:vector baseType="lpstr" size="29">
      <vt:lpstr>prezentace</vt:lpstr>
      <vt:lpstr>seminář pro příjemce Výzva č. 03_16_063 Pravidla realizace projektů </vt:lpstr>
      <vt:lpstr>Obsah semináře</vt:lpstr>
      <vt:lpstr>ROZHODNUTÍ O POSKYTNUTÍ DOTACE</vt:lpstr>
      <vt:lpstr>ZDROJ INFORMACÍ A informační SYSTÉMY</vt:lpstr>
      <vt:lpstr>Změny v projektu </vt:lpstr>
      <vt:lpstr>Nepodstatné změny PROJEKTU</vt:lpstr>
      <vt:lpstr>Podstatné změny projektu</vt:lpstr>
      <vt:lpstr>Zálohová platba</vt:lpstr>
      <vt:lpstr>Projekty s nepřímými náklady I.</vt:lpstr>
      <vt:lpstr>Projekty s nepřímými náklady II.</vt:lpstr>
      <vt:lpstr>Charakteristika způsobilého  výdaje I.</vt:lpstr>
      <vt:lpstr>Charakteristika ZpůsobiléHO  výdaje II.</vt:lpstr>
      <vt:lpstr>Způsobilé výdaje – osobní náklady I.</vt:lpstr>
      <vt:lpstr>Způsobilé výdaje – osobní náklady II.</vt:lpstr>
      <vt:lpstr>Způsobilé výdaje – osobní náklady III.</vt:lpstr>
      <vt:lpstr>Způsobilé výdaje – osobní náklady IV.</vt:lpstr>
      <vt:lpstr>Způsobilé výdaje – osobní náklady V.</vt:lpstr>
      <vt:lpstr>Způsobilé výdaje – osobní náklady VI.</vt:lpstr>
      <vt:lpstr>Způsobilé výdaje – osobní náklady VIi.</vt:lpstr>
      <vt:lpstr>Způsobilé výdaje – nákup zařízení  a vybavení I.</vt:lpstr>
      <vt:lpstr>Způsobilé výdaje – nákup zařízení  a vybavení II.</vt:lpstr>
      <vt:lpstr>Způsobilé výdaje – Nákup služeb</vt:lpstr>
      <vt:lpstr>Způsobilé výdaje – přímá podpora</vt:lpstr>
      <vt:lpstr>Vedení účetnictví</vt:lpstr>
      <vt:lpstr>Dokladování výdajů I.</vt:lpstr>
      <vt:lpstr>Dokladování výdajů II.  DPH, Bankovní účet</vt:lpstr>
      <vt:lpstr>KONTAKTY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2017-09-13T05:13:41Z</dcterms:modified>
  <cp:revision>733</cp:revision>
  <dc:title>ROZLOŽENÍ SNÍMKŮ A TISK PREZENTACÍ</dc:title>
</cp:coreProperties>
</file>