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1" r:id="rId1"/>
  </p:sldMasterIdLst>
  <p:notesMasterIdLst>
    <p:notesMasterId r:id="rId27"/>
  </p:notesMasterIdLst>
  <p:handoutMasterIdLst>
    <p:handoutMasterId r:id="rId28"/>
  </p:handoutMasterIdLst>
  <p:sldIdLst>
    <p:sldId id="256" r:id="rId2"/>
    <p:sldId id="297" r:id="rId3"/>
    <p:sldId id="346" r:id="rId4"/>
    <p:sldId id="320" r:id="rId5"/>
    <p:sldId id="341" r:id="rId6"/>
    <p:sldId id="328" r:id="rId7"/>
    <p:sldId id="325" r:id="rId8"/>
    <p:sldId id="345" r:id="rId9"/>
    <p:sldId id="309" r:id="rId10"/>
    <p:sldId id="310" r:id="rId11"/>
    <p:sldId id="332" r:id="rId12"/>
    <p:sldId id="331" r:id="rId13"/>
    <p:sldId id="336" r:id="rId14"/>
    <p:sldId id="338" r:id="rId15"/>
    <p:sldId id="339" r:id="rId16"/>
    <p:sldId id="340" r:id="rId17"/>
    <p:sldId id="337" r:id="rId18"/>
    <p:sldId id="347" r:id="rId19"/>
    <p:sldId id="348" r:id="rId20"/>
    <p:sldId id="349" r:id="rId21"/>
    <p:sldId id="317" r:id="rId22"/>
    <p:sldId id="343" r:id="rId23"/>
    <p:sldId id="350" r:id="rId24"/>
    <p:sldId id="302" r:id="rId25"/>
    <p:sldId id="301" r:id="rId26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913">
          <p15:clr>
            <a:srgbClr val="A4A3A4"/>
          </p15:clr>
        </p15:guide>
        <p15:guide id="2" orient="horz" pos="3884">
          <p15:clr>
            <a:srgbClr val="A4A3A4"/>
          </p15:clr>
        </p15:guide>
        <p15:guide id="3" pos="5420">
          <p15:clr>
            <a:srgbClr val="A4A3A4"/>
          </p15:clr>
        </p15:guide>
        <p15:guide id="4" pos="3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2101" autoAdjust="0"/>
  </p:normalViewPr>
  <p:slideViewPr>
    <p:cSldViewPr showGuides="1">
      <p:cViewPr varScale="1">
        <p:scale>
          <a:sx n="117" d="100"/>
          <a:sy n="117" d="100"/>
        </p:scale>
        <p:origin x="-1464" y="-10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F970F5-ECC3-4DCB-8E0D-A87A46D9DD23}" type="datetimeFigureOut">
              <a:rPr lang="cs-CZ" smtClean="0"/>
              <a:t>27.6.2017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0BD541-97B4-4D8D-B29A-271C41D153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4599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27.6.2017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1174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monitorovani-podporenych-osob-opz/-/dokument/798878" TargetMode="External"/><Relationship Id="rId2" Type="http://schemas.openxmlformats.org/officeDocument/2006/relationships/hyperlink" Target="https://www.esfcr.cz/monitorovani-podporenych-osob-opz/-/dokument/79892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sfcr.cz/pravidla-pro-zadatele-a-prijemce-opz/-/dokument/797767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sf2014.esfcr.cz/" TargetMode="External"/><Relationship Id="rId2" Type="http://schemas.openxmlformats.org/officeDocument/2006/relationships/hyperlink" Target="https://www.esfcr.cz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technicka-podpora" TargetMode="External"/><Relationship Id="rId2" Type="http://schemas.openxmlformats.org/officeDocument/2006/relationships/hyperlink" Target="mailto:esf@mpsv.cz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691680" y="2780928"/>
            <a:ext cx="7920880" cy="755990"/>
          </a:xfrm>
        </p:spPr>
        <p:txBody>
          <a:bodyPr/>
          <a:lstStyle/>
          <a:p>
            <a:r>
              <a:rPr lang="cs-CZ" sz="3600" dirty="0" smtClean="0"/>
              <a:t>IS ESF 2014</a:t>
            </a:r>
            <a:r>
              <a:rPr lang="en-US" sz="3600" dirty="0" smtClean="0"/>
              <a:t>+</a:t>
            </a:r>
            <a:endParaRPr lang="cs-CZ" sz="3600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80928"/>
            <a:ext cx="540000" cy="540000"/>
          </a:xfrm>
        </p:spPr>
      </p:pic>
      <p:pic>
        <p:nvPicPr>
          <p:cNvPr id="4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5376379"/>
            <a:ext cx="540000" cy="540000"/>
          </a:xfrm>
        </p:spPr>
      </p:pic>
      <p:sp>
        <p:nvSpPr>
          <p:cNvPr id="2" name="TextovéPole 1"/>
          <p:cNvSpPr txBox="1"/>
          <p:nvPr/>
        </p:nvSpPr>
        <p:spPr>
          <a:xfrm>
            <a:off x="1547664" y="536894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Praha</a:t>
            </a:r>
            <a:r>
              <a:rPr lang="cs-CZ" sz="3200" smtClean="0"/>
              <a:t>, </a:t>
            </a:r>
            <a:r>
              <a:rPr lang="cs-CZ" sz="3200" smtClean="0"/>
              <a:t>26. </a:t>
            </a:r>
            <a:r>
              <a:rPr lang="cs-CZ" sz="3200" dirty="0" smtClean="0"/>
              <a:t>6. 2017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6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221088"/>
            <a:ext cx="540000" cy="540000"/>
          </a:xfrm>
        </p:spPr>
      </p:pic>
      <p:sp>
        <p:nvSpPr>
          <p:cNvPr id="3" name="Obdélník 2"/>
          <p:cNvSpPr/>
          <p:nvPr/>
        </p:nvSpPr>
        <p:spPr>
          <a:xfrm>
            <a:off x="1522400" y="4221088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/>
              <a:t>Vendula Hrstková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1. Podpořené osoby – přidání nové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6000" y="1901754"/>
            <a:ext cx="8064000" cy="4320000"/>
          </a:xfrm>
        </p:spPr>
        <p:txBody>
          <a:bodyPr/>
          <a:lstStyle/>
          <a:p>
            <a:pPr lvl="1"/>
            <a:endParaRPr lang="cs-CZ" dirty="0" smtClean="0"/>
          </a:p>
          <a:p>
            <a:pPr lvl="1"/>
            <a:r>
              <a:rPr lang="cs-CZ" sz="2400" dirty="0" smtClean="0">
                <a:solidFill>
                  <a:schemeClr val="accent1"/>
                </a:solidFill>
              </a:rPr>
              <a:t>Krok 1: </a:t>
            </a:r>
            <a:r>
              <a:rPr lang="cs-CZ" sz="2400" b="1" dirty="0" smtClean="0">
                <a:solidFill>
                  <a:schemeClr val="accent1"/>
                </a:solidFill>
              </a:rPr>
              <a:t>Základní informace </a:t>
            </a:r>
            <a:r>
              <a:rPr lang="cs-CZ" sz="2400" dirty="0" smtClean="0">
                <a:solidFill>
                  <a:schemeClr val="accent1"/>
                </a:solidFill>
              </a:rPr>
              <a:t>(potvrzení „Následující“)</a:t>
            </a:r>
          </a:p>
          <a:p>
            <a:pPr lvl="3"/>
            <a:r>
              <a:rPr lang="cs-CZ" sz="2200" dirty="0" smtClean="0">
                <a:solidFill>
                  <a:schemeClr val="accent1"/>
                </a:solidFill>
              </a:rPr>
              <a:t>Výběr adresy z RÚIAN přes </a:t>
            </a:r>
          </a:p>
          <a:p>
            <a:pPr lvl="1"/>
            <a:r>
              <a:rPr lang="cs-CZ" sz="2400" dirty="0" smtClean="0">
                <a:solidFill>
                  <a:schemeClr val="accent1"/>
                </a:solidFill>
              </a:rPr>
              <a:t>Krok 2: </a:t>
            </a:r>
            <a:r>
              <a:rPr lang="cs-CZ" sz="2400" b="1" dirty="0">
                <a:solidFill>
                  <a:schemeClr val="accent1"/>
                </a:solidFill>
              </a:rPr>
              <a:t>Ztotožnění osoby </a:t>
            </a:r>
            <a:r>
              <a:rPr lang="cs-CZ" sz="2400" dirty="0">
                <a:solidFill>
                  <a:schemeClr val="accent1"/>
                </a:solidFill>
              </a:rPr>
              <a:t>(potvrzení „Následující</a:t>
            </a:r>
            <a:r>
              <a:rPr lang="cs-CZ" sz="2400" dirty="0" smtClean="0">
                <a:solidFill>
                  <a:schemeClr val="accent1"/>
                </a:solidFill>
              </a:rPr>
              <a:t>“)</a:t>
            </a:r>
          </a:p>
          <a:p>
            <a:pPr lvl="3"/>
            <a:r>
              <a:rPr lang="cs-CZ" sz="2200" dirty="0">
                <a:solidFill>
                  <a:schemeClr val="accent1"/>
                </a:solidFill>
              </a:rPr>
              <a:t>Založit jako novou podpořenou osobu</a:t>
            </a:r>
          </a:p>
          <a:p>
            <a:pPr lvl="3"/>
            <a:r>
              <a:rPr lang="cs-CZ" sz="2200" dirty="0">
                <a:solidFill>
                  <a:schemeClr val="accent1"/>
                </a:solidFill>
              </a:rPr>
              <a:t>Převzít údaje o podpořené </a:t>
            </a:r>
            <a:r>
              <a:rPr lang="cs-CZ" sz="2200" dirty="0" smtClean="0">
                <a:solidFill>
                  <a:schemeClr val="accent1"/>
                </a:solidFill>
              </a:rPr>
              <a:t>osobě </a:t>
            </a:r>
          </a:p>
          <a:p>
            <a:pPr lvl="3"/>
            <a:r>
              <a:rPr lang="cs-CZ" sz="2200" dirty="0" smtClean="0">
                <a:solidFill>
                  <a:schemeClr val="accent1"/>
                </a:solidFill>
              </a:rPr>
              <a:t>Ztotožnit </a:t>
            </a:r>
            <a:r>
              <a:rPr lang="cs-CZ" sz="2200" dirty="0">
                <a:solidFill>
                  <a:schemeClr val="accent1"/>
                </a:solidFill>
              </a:rPr>
              <a:t>s existující podpořenou </a:t>
            </a:r>
            <a:r>
              <a:rPr lang="cs-CZ" sz="2200" dirty="0" smtClean="0">
                <a:solidFill>
                  <a:schemeClr val="accent1"/>
                </a:solidFill>
              </a:rPr>
              <a:t>osobou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cs-CZ" sz="2200" dirty="0" smtClean="0">
                <a:solidFill>
                  <a:schemeClr val="accent1"/>
                </a:solidFill>
              </a:rPr>
              <a:t>validace s ROB („osoba byla ztotožněna s ROB“ x „</a:t>
            </a:r>
            <a:r>
              <a:rPr lang="cs-CZ" sz="2200" dirty="0" smtClean="0">
                <a:solidFill>
                  <a:srgbClr val="FF0000"/>
                </a:solidFill>
              </a:rPr>
              <a:t>Nepodařilo se ztotožnit osobu s ROB</a:t>
            </a:r>
            <a:r>
              <a:rPr lang="cs-CZ" sz="2200" dirty="0" smtClean="0">
                <a:solidFill>
                  <a:schemeClr val="accent1"/>
                </a:solidFill>
              </a:rPr>
              <a:t>“ – ověřit údaje)</a:t>
            </a:r>
            <a:endParaRPr lang="cs-CZ" sz="2200" dirty="0">
              <a:solidFill>
                <a:schemeClr val="accent1"/>
              </a:solidFill>
            </a:endParaRPr>
          </a:p>
          <a:p>
            <a:pPr lvl="1"/>
            <a:r>
              <a:rPr lang="cs-CZ" sz="2400" dirty="0" smtClean="0">
                <a:solidFill>
                  <a:schemeClr val="accent1"/>
                </a:solidFill>
              </a:rPr>
              <a:t>Krok </a:t>
            </a:r>
            <a:r>
              <a:rPr lang="cs-CZ" sz="2400" dirty="0">
                <a:solidFill>
                  <a:schemeClr val="accent1"/>
                </a:solidFill>
              </a:rPr>
              <a:t>3</a:t>
            </a:r>
            <a:r>
              <a:rPr lang="cs-CZ" sz="2400" dirty="0" smtClean="0">
                <a:solidFill>
                  <a:schemeClr val="accent1"/>
                </a:solidFill>
              </a:rPr>
              <a:t>: </a:t>
            </a:r>
            <a:r>
              <a:rPr lang="cs-CZ" sz="2400" b="1" dirty="0" smtClean="0"/>
              <a:t>Doplňkové </a:t>
            </a:r>
            <a:r>
              <a:rPr lang="cs-CZ" sz="2400" b="1" dirty="0"/>
              <a:t>informace </a:t>
            </a:r>
            <a:r>
              <a:rPr lang="cs-CZ" sz="2400" dirty="0"/>
              <a:t>(potvrzení „OK</a:t>
            </a:r>
            <a:r>
              <a:rPr lang="cs-CZ" sz="2400" dirty="0" smtClean="0"/>
              <a:t>“)</a:t>
            </a:r>
          </a:p>
          <a:p>
            <a:pPr lvl="3"/>
            <a:r>
              <a:rPr lang="cs-CZ" sz="2200" dirty="0" smtClean="0"/>
              <a:t>Pohlaví, datum vstupu do projektu</a:t>
            </a:r>
            <a:endParaRPr lang="cs-CZ" sz="2200" dirty="0"/>
          </a:p>
          <a:p>
            <a:pPr lvl="1"/>
            <a:endParaRPr lang="cs-CZ" dirty="0" smtClean="0"/>
          </a:p>
          <a:p>
            <a:pPr marL="3657600" lvl="8" indent="0">
              <a:buNone/>
            </a:pPr>
            <a:r>
              <a:rPr lang="cs-CZ" dirty="0" smtClean="0"/>
              <a:t>	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21" y="1340768"/>
            <a:ext cx="3225667" cy="56098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636912"/>
            <a:ext cx="552061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7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900" dirty="0" smtClean="0"/>
              <a:t>1. Podpořené osoby – Charakteristiky</a:t>
            </a:r>
            <a:endParaRPr lang="cs-CZ" sz="29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268760"/>
            <a:ext cx="8568952" cy="4509320"/>
          </a:xfrm>
        </p:spPr>
        <p:txBody>
          <a:bodyPr/>
          <a:lstStyle/>
          <a:p>
            <a:pPr marL="414000" lvl="1" indent="0">
              <a:buNone/>
            </a:pPr>
            <a:r>
              <a:rPr lang="cs-CZ" dirty="0" smtClean="0"/>
              <a:t>= povinnost příjemce vykazovat další MI konkretizující podpořené osoby</a:t>
            </a:r>
            <a:endParaRPr lang="cs-CZ" dirty="0"/>
          </a:p>
          <a:p>
            <a:pPr marL="414000" lvl="1" indent="0">
              <a:buNone/>
            </a:pPr>
            <a:endParaRPr lang="cs-CZ" dirty="0"/>
          </a:p>
          <a:p>
            <a:pPr marL="414000" lvl="1" indent="0">
              <a:buNone/>
            </a:pPr>
            <a:endParaRPr lang="cs-CZ" sz="1900" b="1" dirty="0" smtClean="0">
              <a:solidFill>
                <a:srgbClr val="FF0000"/>
              </a:solidFill>
            </a:endParaRPr>
          </a:p>
          <a:p>
            <a:pPr marL="414000" lvl="1" indent="0">
              <a:buNone/>
            </a:pPr>
            <a:r>
              <a:rPr lang="cs-CZ" sz="1900" b="1" dirty="0" smtClean="0">
                <a:solidFill>
                  <a:srgbClr val="FF0000"/>
                </a:solidFill>
              </a:rPr>
              <a:t>Údaje </a:t>
            </a:r>
            <a:r>
              <a:rPr lang="cs-CZ" sz="1900" b="1" dirty="0">
                <a:solidFill>
                  <a:srgbClr val="FF0000"/>
                </a:solidFill>
              </a:rPr>
              <a:t>zaznamenávané nejpozději před ukončením účasti osoby </a:t>
            </a:r>
            <a:r>
              <a:rPr lang="cs-CZ" sz="1900" b="1" dirty="0" smtClean="0">
                <a:solidFill>
                  <a:srgbClr val="FF0000"/>
                </a:solidFill>
              </a:rPr>
              <a:t>          v </a:t>
            </a:r>
            <a:r>
              <a:rPr lang="cs-CZ" sz="1900" b="1" dirty="0">
                <a:solidFill>
                  <a:srgbClr val="FF0000"/>
                </a:solidFill>
              </a:rPr>
              <a:t>projektu</a:t>
            </a:r>
            <a:r>
              <a:rPr lang="cs-CZ" sz="1900" b="1" dirty="0"/>
              <a:t> </a:t>
            </a:r>
            <a:r>
              <a:rPr lang="cs-CZ" dirty="0"/>
              <a:t>(</a:t>
            </a:r>
            <a:r>
              <a:rPr lang="pl-PL" dirty="0"/>
              <a:t>k datu zahájení účasti osoby v projektu</a:t>
            </a:r>
            <a:r>
              <a:rPr lang="pl-PL" dirty="0" smtClean="0"/>
              <a:t>)</a:t>
            </a:r>
          </a:p>
          <a:p>
            <a:pPr lvl="1"/>
            <a:r>
              <a:rPr lang="cs-CZ" dirty="0"/>
              <a:t>Monitorovací list podpořené osoby:</a:t>
            </a:r>
          </a:p>
          <a:p>
            <a:pPr lvl="3"/>
            <a:r>
              <a:rPr lang="cs-CZ" sz="1800" dirty="0"/>
              <a:t>Pohlaví</a:t>
            </a:r>
          </a:p>
          <a:p>
            <a:pPr lvl="3"/>
            <a:r>
              <a:rPr lang="cs-CZ" sz="1800" dirty="0"/>
              <a:t>Postavení na trhu </a:t>
            </a:r>
            <a:r>
              <a:rPr lang="cs-CZ" sz="1800" dirty="0" smtClean="0"/>
              <a:t>práce </a:t>
            </a:r>
          </a:p>
          <a:p>
            <a:pPr lvl="3"/>
            <a:r>
              <a:rPr lang="cs-CZ" sz="1800" dirty="0" smtClean="0"/>
              <a:t>Nejvyšší dosažené vzdělání </a:t>
            </a:r>
          </a:p>
          <a:p>
            <a:pPr lvl="3"/>
            <a:r>
              <a:rPr lang="cs-CZ" sz="1800" dirty="0" smtClean="0"/>
              <a:t>Typ </a:t>
            </a:r>
            <a:r>
              <a:rPr lang="cs-CZ" sz="1800" dirty="0"/>
              <a:t>znevýhodnění (citlivý údaj – účastník může odmítnout)</a:t>
            </a:r>
          </a:p>
          <a:p>
            <a:pPr lvl="3"/>
            <a:r>
              <a:rPr lang="cs-CZ" sz="1800" dirty="0"/>
              <a:t>Přístup k bydlení </a:t>
            </a:r>
            <a:r>
              <a:rPr lang="cs-CZ" sz="1800" dirty="0" smtClean="0"/>
              <a:t>(ano x ne)</a:t>
            </a:r>
            <a:endParaRPr lang="cs-CZ" sz="1800" dirty="0"/>
          </a:p>
          <a:p>
            <a:pPr lvl="3"/>
            <a:r>
              <a:rPr lang="cs-CZ" sz="1800" dirty="0"/>
              <a:t>Situace osob sdílejících stejnou domácnost</a:t>
            </a:r>
          </a:p>
          <a:p>
            <a:pPr lvl="3"/>
            <a:r>
              <a:rPr lang="cs-CZ" sz="1800" dirty="0"/>
              <a:t>Sektor ekonomiky, v němž je osoba ekonomicky aktivní</a:t>
            </a:r>
          </a:p>
          <a:p>
            <a:pPr lvl="3"/>
            <a:r>
              <a:rPr lang="cs-CZ" sz="1800" dirty="0"/>
              <a:t>Specifikace působení ve veřejném </a:t>
            </a:r>
            <a:r>
              <a:rPr lang="cs-CZ" sz="1800" dirty="0" smtClean="0"/>
              <a:t>sektoru</a:t>
            </a:r>
            <a:endParaRPr lang="cs-CZ" sz="1800" b="1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cs-CZ" b="1" dirty="0"/>
          </a:p>
          <a:p>
            <a:pPr lvl="1">
              <a:buFont typeface="Courier New" panose="02070309020205020404" pitchFamily="49" charset="0"/>
              <a:buChar char="o"/>
            </a:pPr>
            <a:endParaRPr lang="pl-PL" b="1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2" y="1700808"/>
            <a:ext cx="5248275" cy="7048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6160925"/>
            <a:ext cx="10763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6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900" dirty="0" smtClean="0"/>
              <a:t>1. </a:t>
            </a:r>
            <a:r>
              <a:rPr lang="cs-CZ" sz="2900" dirty="0"/>
              <a:t>Podpořené osoby – Charakteristiky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800000"/>
            <a:ext cx="8352480" cy="4509320"/>
          </a:xfrm>
        </p:spPr>
        <p:txBody>
          <a:bodyPr/>
          <a:lstStyle/>
          <a:p>
            <a:pPr lvl="1"/>
            <a:endParaRPr lang="cs-CZ" dirty="0" smtClean="0"/>
          </a:p>
          <a:p>
            <a:pPr marL="414000" lvl="1" indent="0">
              <a:buNone/>
            </a:pPr>
            <a:r>
              <a:rPr lang="pl-PL" b="1" dirty="0" smtClean="0">
                <a:solidFill>
                  <a:srgbClr val="FF0000"/>
                </a:solidFill>
              </a:rPr>
              <a:t>Údaje </a:t>
            </a:r>
            <a:r>
              <a:rPr lang="pl-PL" b="1" dirty="0">
                <a:solidFill>
                  <a:srgbClr val="FF0000"/>
                </a:solidFill>
              </a:rPr>
              <a:t>zaznamenávané po ukončení účasti osoby v </a:t>
            </a:r>
            <a:r>
              <a:rPr lang="pl-PL" b="1" dirty="0" smtClean="0">
                <a:solidFill>
                  <a:srgbClr val="FF0000"/>
                </a:solidFill>
              </a:rPr>
              <a:t>projektu </a:t>
            </a:r>
            <a:r>
              <a:rPr lang="pl-PL" dirty="0" smtClean="0"/>
              <a:t>(</a:t>
            </a:r>
            <a:r>
              <a:rPr lang="pl-PL" dirty="0"/>
              <a:t>nejpozději do 4 týdnů od ukončení účasti osoby v </a:t>
            </a:r>
            <a:r>
              <a:rPr lang="pl-PL" dirty="0" smtClean="0"/>
              <a:t>projektu)</a:t>
            </a:r>
            <a:endParaRPr lang="cs-CZ" dirty="0"/>
          </a:p>
          <a:p>
            <a:pPr marL="414000" lvl="1" indent="0">
              <a:buNone/>
            </a:pPr>
            <a:endParaRPr lang="cs-CZ" b="1" dirty="0"/>
          </a:p>
          <a:p>
            <a:pPr lvl="1"/>
            <a:r>
              <a:rPr lang="cs-CZ" dirty="0" smtClean="0"/>
              <a:t>Situace po ukončení účasti v projektu</a:t>
            </a:r>
          </a:p>
          <a:p>
            <a:pPr lvl="3"/>
            <a:r>
              <a:rPr lang="cs-CZ" dirty="0" smtClean="0"/>
              <a:t>pro výzvu 60:</a:t>
            </a:r>
          </a:p>
          <a:p>
            <a:pPr lvl="5"/>
            <a:r>
              <a:rPr lang="cs-CZ" sz="1700" dirty="0" smtClean="0"/>
              <a:t>6 25 00</a:t>
            </a:r>
          </a:p>
          <a:p>
            <a:pPr lvl="5"/>
            <a:r>
              <a:rPr lang="cs-CZ" sz="1700" dirty="0" smtClean="0"/>
              <a:t>6 26 00</a:t>
            </a:r>
          </a:p>
          <a:p>
            <a:pPr lvl="8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r>
              <a:rPr lang="cs-CZ" dirty="0" smtClean="0"/>
              <a:t>Vyplnit datum ukončení účasti v projektu</a:t>
            </a:r>
          </a:p>
          <a:p>
            <a:pPr marL="414000" lvl="1" indent="0">
              <a:buNone/>
            </a:pPr>
            <a:endParaRPr lang="cs-CZ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pl-PL" b="1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340768"/>
            <a:ext cx="5248275" cy="7048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270" y="5085184"/>
            <a:ext cx="5191125" cy="6477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047047"/>
            <a:ext cx="39052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972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FORMULÁŘE PO – import údajů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340768"/>
            <a:ext cx="8244448" cy="4653336"/>
          </a:xfrm>
        </p:spPr>
        <p:txBody>
          <a:bodyPr/>
          <a:lstStyle/>
          <a:p>
            <a:pPr marL="414000" lvl="1" indent="0">
              <a:buNone/>
            </a:pPr>
            <a:r>
              <a:rPr lang="cs-CZ" sz="2400" dirty="0"/>
              <a:t>M</a:t>
            </a:r>
            <a:r>
              <a:rPr lang="cs-CZ" sz="2400" dirty="0" smtClean="0"/>
              <a:t>onitorovací </a:t>
            </a:r>
            <a:r>
              <a:rPr lang="cs-CZ" sz="2400" dirty="0"/>
              <a:t>list podpořené </a:t>
            </a:r>
            <a:r>
              <a:rPr lang="cs-CZ" sz="2400" dirty="0" smtClean="0"/>
              <a:t>osoby</a:t>
            </a:r>
          </a:p>
          <a:p>
            <a:pPr marL="414000" lvl="1" indent="0">
              <a:buNone/>
            </a:pPr>
            <a:endParaRPr lang="cs-CZ" sz="2400" dirty="0" smtClean="0"/>
          </a:p>
          <a:p>
            <a:pPr marL="414000" lvl="1" indent="0">
              <a:buNone/>
            </a:pPr>
            <a:r>
              <a:rPr lang="cs-CZ" sz="2400" dirty="0" smtClean="0"/>
              <a:t>Vložení pomocí:</a:t>
            </a:r>
          </a:p>
          <a:p>
            <a:pPr lvl="2"/>
            <a:r>
              <a:rPr lang="cs-CZ" sz="2400" b="1" dirty="0"/>
              <a:t>C</a:t>
            </a:r>
            <a:r>
              <a:rPr lang="cs-CZ" sz="2400" b="1" dirty="0" smtClean="0"/>
              <a:t>SV</a:t>
            </a:r>
            <a:r>
              <a:rPr lang="cs-CZ" sz="2400" dirty="0" smtClean="0"/>
              <a:t> šablona</a:t>
            </a:r>
          </a:p>
          <a:p>
            <a:pPr lvl="2"/>
            <a:r>
              <a:rPr lang="cs-CZ" sz="2400" b="1" dirty="0" smtClean="0"/>
              <a:t>PDF</a:t>
            </a:r>
            <a:r>
              <a:rPr lang="cs-CZ" sz="2400" dirty="0" smtClean="0"/>
              <a:t> formuláře</a:t>
            </a:r>
          </a:p>
          <a:p>
            <a:pPr lvl="2"/>
            <a:r>
              <a:rPr lang="cs-CZ" sz="2400" b="1" dirty="0"/>
              <a:t>O</a:t>
            </a:r>
            <a:r>
              <a:rPr lang="cs-CZ" sz="2400" b="1" dirty="0" smtClean="0"/>
              <a:t>n-line</a:t>
            </a:r>
            <a:r>
              <a:rPr lang="cs-CZ" sz="2400" dirty="0" smtClean="0"/>
              <a:t> formuláře</a:t>
            </a:r>
          </a:p>
          <a:p>
            <a:pPr lvl="2"/>
            <a:r>
              <a:rPr lang="cs-CZ" sz="2400" dirty="0" smtClean="0"/>
              <a:t>Ručně</a:t>
            </a:r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5883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</a:t>
            </a:r>
            <a:r>
              <a:rPr lang="cs-CZ" dirty="0"/>
              <a:t>FORMULÁŘE PO – import údajů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3" y="1340768"/>
            <a:ext cx="8781512" cy="4653336"/>
          </a:xfrm>
        </p:spPr>
        <p:txBody>
          <a:bodyPr/>
          <a:lstStyle/>
          <a:p>
            <a:pPr marL="414000" lvl="1" indent="0">
              <a:buNone/>
            </a:pPr>
            <a:r>
              <a:rPr lang="cs-CZ" dirty="0" smtClean="0"/>
              <a:t>Prostřednictvím </a:t>
            </a:r>
            <a:r>
              <a:rPr lang="cs-CZ" dirty="0" smtClean="0">
                <a:solidFill>
                  <a:srgbClr val="FF0000"/>
                </a:solidFill>
              </a:rPr>
              <a:t>CSV šablony</a:t>
            </a:r>
            <a:r>
              <a:rPr lang="cs-CZ" dirty="0" smtClean="0"/>
              <a:t>:</a:t>
            </a:r>
          </a:p>
          <a:p>
            <a:pPr marL="414000" lvl="1" indent="0">
              <a:buNone/>
            </a:pPr>
            <a:r>
              <a:rPr lang="cs-CZ" dirty="0" smtClean="0"/>
              <a:t>1. Krok: </a:t>
            </a:r>
            <a:r>
              <a:rPr lang="cs-CZ" b="1" dirty="0" smtClean="0"/>
              <a:t>Stažení CSV šablony </a:t>
            </a:r>
            <a:r>
              <a:rPr lang="cs-CZ" dirty="0" smtClean="0"/>
              <a:t>– záložka  „Formuláře PO“</a:t>
            </a:r>
          </a:p>
          <a:p>
            <a:pPr lvl="2"/>
            <a:r>
              <a:rPr lang="cs-CZ" sz="1800" dirty="0" smtClean="0"/>
              <a:t>Nutné </a:t>
            </a:r>
            <a:r>
              <a:rPr lang="cs-CZ" sz="1800" dirty="0"/>
              <a:t>dodržet strukturu </a:t>
            </a:r>
            <a:r>
              <a:rPr lang="cs-CZ" sz="1800" dirty="0" smtClean="0"/>
              <a:t>šablony</a:t>
            </a:r>
            <a:endParaRPr lang="cs-CZ" dirty="0" smtClean="0"/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dirty="0"/>
              <a:t>2</a:t>
            </a:r>
            <a:r>
              <a:rPr lang="cs-CZ" dirty="0" smtClean="0"/>
              <a:t>. Krok: </a:t>
            </a:r>
            <a:r>
              <a:rPr lang="cs-CZ" b="1" dirty="0" smtClean="0"/>
              <a:t>Nahrání CSV dokumentu s vyplněnými údaji</a:t>
            </a:r>
            <a:endParaRPr lang="cs-CZ" b="1" strike="sngStrike" dirty="0" smtClean="0">
              <a:solidFill>
                <a:srgbClr val="FF0000"/>
              </a:solidFill>
            </a:endParaRPr>
          </a:p>
          <a:p>
            <a:pPr lvl="2"/>
            <a:r>
              <a:rPr lang="cs-CZ" sz="1800" dirty="0" smtClean="0"/>
              <a:t>Záložka „Formuláře PO“ („Vybrat“ a „Otevřít“ NEBO přetáhnout myší)</a:t>
            </a:r>
          </a:p>
          <a:p>
            <a:pPr lvl="1"/>
            <a:endParaRPr lang="cs-CZ" dirty="0"/>
          </a:p>
          <a:p>
            <a:pPr marL="414000" lvl="1" indent="0">
              <a:buNone/>
            </a:pPr>
            <a:endParaRPr lang="cs-CZ" dirty="0" smtClean="0"/>
          </a:p>
          <a:p>
            <a:pPr lvl="2"/>
            <a:r>
              <a:rPr lang="cs-CZ" sz="1800" dirty="0"/>
              <a:t>Výsledek importu („Stav vložení formulářů za posledních 24h“)</a:t>
            </a:r>
          </a:p>
          <a:p>
            <a:pPr lvl="2"/>
            <a:r>
              <a:rPr lang="cs-CZ" sz="1800" dirty="0" smtClean="0"/>
              <a:t>Validace (v případě chyby stav „vložen s chybami“ / „nevložen“)</a:t>
            </a:r>
          </a:p>
          <a:p>
            <a:pPr lvl="2"/>
            <a:r>
              <a:rPr lang="cs-CZ" sz="1800" dirty="0" smtClean="0"/>
              <a:t>Seznam </a:t>
            </a:r>
            <a:r>
              <a:rPr lang="cs-CZ" sz="1800" dirty="0"/>
              <a:t>osob se propíše na záložku „Formuláře PO“ </a:t>
            </a:r>
            <a:r>
              <a:rPr lang="cs-CZ" sz="1800" dirty="0" smtClean="0"/>
              <a:t>(lze filtrovat)</a:t>
            </a:r>
            <a:endParaRPr lang="cs-CZ" sz="1800" dirty="0"/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dirty="0" smtClean="0"/>
              <a:t>3. Krok: </a:t>
            </a:r>
            <a:r>
              <a:rPr lang="cs-CZ" b="1" dirty="0" smtClean="0"/>
              <a:t>Předání podepsaného formuláře PO příjemci</a:t>
            </a:r>
            <a:endParaRPr lang="cs-CZ" b="1" dirty="0" smtClean="0">
              <a:solidFill>
                <a:srgbClr val="FF0000"/>
              </a:solidFill>
            </a:endParaRPr>
          </a:p>
          <a:p>
            <a:pPr lvl="2"/>
            <a:r>
              <a:rPr lang="cs-CZ" sz="1800" dirty="0" smtClean="0"/>
              <a:t>Lze podepsat elektronicky i fyzicky a poslat/předat příjemci</a:t>
            </a:r>
          </a:p>
          <a:p>
            <a:pPr marL="414000" lvl="1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14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3501008"/>
            <a:ext cx="6536223" cy="86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1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</a:t>
            </a:r>
            <a:r>
              <a:rPr lang="cs-CZ" dirty="0"/>
              <a:t>FORMULÁŘE PO – import údajů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340768"/>
            <a:ext cx="8961025" cy="4653336"/>
          </a:xfrm>
        </p:spPr>
        <p:txBody>
          <a:bodyPr/>
          <a:lstStyle/>
          <a:p>
            <a:pPr marL="414000" lvl="1" indent="0">
              <a:buNone/>
            </a:pPr>
            <a:r>
              <a:rPr lang="cs-CZ" dirty="0" smtClean="0"/>
              <a:t>Prostřednictvím </a:t>
            </a:r>
            <a:r>
              <a:rPr lang="cs-CZ" dirty="0" smtClean="0">
                <a:solidFill>
                  <a:srgbClr val="FF0000"/>
                </a:solidFill>
              </a:rPr>
              <a:t>PDF formuláře</a:t>
            </a:r>
            <a:r>
              <a:rPr lang="cs-CZ" dirty="0" smtClean="0"/>
              <a:t>:</a:t>
            </a:r>
          </a:p>
          <a:p>
            <a:pPr marL="414000" lvl="1" indent="0">
              <a:buNone/>
            </a:pPr>
            <a:r>
              <a:rPr lang="cs-CZ" dirty="0" smtClean="0"/>
              <a:t>1. Krok</a:t>
            </a:r>
            <a:r>
              <a:rPr lang="cs-CZ" dirty="0"/>
              <a:t>: </a:t>
            </a:r>
            <a:r>
              <a:rPr lang="cs-CZ" b="1" dirty="0" smtClean="0"/>
              <a:t>Poskytnutí PDF formuláře </a:t>
            </a:r>
            <a:r>
              <a:rPr lang="cs-CZ" dirty="0" smtClean="0"/>
              <a:t>monitorovacího listu PO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600" dirty="0" smtClean="0">
                <a:solidFill>
                  <a:schemeClr val="accent1"/>
                </a:solidFill>
              </a:rPr>
              <a:t>Stažení PDF </a:t>
            </a:r>
            <a:r>
              <a:rPr lang="cs-CZ" sz="1600" dirty="0">
                <a:solidFill>
                  <a:schemeClr val="accent1"/>
                </a:solidFill>
              </a:rPr>
              <a:t>formuláře – záložka  „Formuláře PO</a:t>
            </a:r>
            <a:r>
              <a:rPr lang="cs-CZ" sz="1600" dirty="0" smtClean="0">
                <a:solidFill>
                  <a:schemeClr val="accent1"/>
                </a:solidFill>
              </a:rPr>
              <a:t>“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600" dirty="0">
                <a:solidFill>
                  <a:schemeClr val="accent1"/>
                </a:solidFill>
              </a:rPr>
              <a:t>Odkaz na </a:t>
            </a:r>
            <a:r>
              <a:rPr lang="cs-CZ" sz="1600" dirty="0" smtClean="0">
                <a:solidFill>
                  <a:schemeClr val="accent1"/>
                </a:solidFill>
              </a:rPr>
              <a:t>PDF </a:t>
            </a:r>
            <a:r>
              <a:rPr lang="cs-CZ" sz="1600" dirty="0">
                <a:solidFill>
                  <a:schemeClr val="accent1"/>
                </a:solidFill>
              </a:rPr>
              <a:t>formulář – záložka „Informace o projektu</a:t>
            </a:r>
            <a:r>
              <a:rPr lang="cs-CZ" sz="1600" dirty="0" smtClean="0">
                <a:solidFill>
                  <a:schemeClr val="accent1"/>
                </a:solidFill>
              </a:rPr>
              <a:t>“ – Nastavení  </a:t>
            </a:r>
            <a:r>
              <a:rPr lang="cs-CZ" sz="1600" dirty="0">
                <a:solidFill>
                  <a:schemeClr val="accent1"/>
                </a:solidFill>
              </a:rPr>
              <a:t>(zatrnout </a:t>
            </a:r>
            <a:r>
              <a:rPr lang="cs-CZ" sz="1600" dirty="0" err="1">
                <a:solidFill>
                  <a:schemeClr val="accent1"/>
                </a:solidFill>
              </a:rPr>
              <a:t>checkbox</a:t>
            </a:r>
            <a:r>
              <a:rPr lang="cs-CZ" sz="1600" dirty="0">
                <a:solidFill>
                  <a:schemeClr val="accent1"/>
                </a:solidFill>
              </a:rPr>
              <a:t> „povolit vyplnění</a:t>
            </a:r>
            <a:r>
              <a:rPr lang="cs-CZ" sz="1600" dirty="0" smtClean="0">
                <a:solidFill>
                  <a:schemeClr val="accent1"/>
                </a:solidFill>
              </a:rPr>
              <a:t>“ – zobrazí se odkaz na formulář)</a:t>
            </a:r>
          </a:p>
          <a:p>
            <a:pPr marL="414000" lvl="1" indent="0">
              <a:buNone/>
            </a:pPr>
            <a:r>
              <a:rPr lang="cs-CZ" dirty="0" smtClean="0"/>
              <a:t>2. Krok: </a:t>
            </a:r>
            <a:r>
              <a:rPr lang="cs-CZ" b="1" dirty="0" smtClean="0"/>
              <a:t>Vyplnění PDF formuláře a odeslání zpět</a:t>
            </a:r>
            <a:r>
              <a:rPr lang="cs-CZ" dirty="0" smtClean="0"/>
              <a:t> (</a:t>
            </a:r>
            <a:r>
              <a:rPr lang="cs-CZ" dirty="0" err="1" smtClean="0"/>
              <a:t>Acrobat</a:t>
            </a:r>
            <a:r>
              <a:rPr lang="cs-CZ" dirty="0" smtClean="0"/>
              <a:t> </a:t>
            </a:r>
            <a:r>
              <a:rPr lang="cs-CZ" dirty="0" err="1" smtClean="0"/>
              <a:t>Reader</a:t>
            </a:r>
            <a:r>
              <a:rPr lang="cs-CZ" dirty="0" smtClean="0"/>
              <a:t>)</a:t>
            </a:r>
            <a:endParaRPr lang="cs-CZ" b="1" dirty="0" smtClean="0"/>
          </a:p>
          <a:p>
            <a:pPr lvl="3"/>
            <a:r>
              <a:rPr lang="cs-CZ" sz="1600" dirty="0" smtClean="0"/>
              <a:t>Povinně žlutá pole / Nepovinně šedivá pole / zaškrtávací otázky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500" dirty="0" smtClean="0"/>
              <a:t>Připojení na internet – přímé odeslání do systému – vygenerování evidenčního čísla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500" dirty="0" smtClean="0"/>
              <a:t>Bez připojení – tisk – vygenerování evidenčního čísla – uložit – PDF – odeslat příjemci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500" dirty="0" smtClean="0"/>
              <a:t>Vyplněno PO manuálně – příjemce nahraje (záložka „Formuláře PO“)</a:t>
            </a:r>
            <a:endParaRPr lang="cs-CZ" sz="1500" dirty="0"/>
          </a:p>
          <a:p>
            <a:pPr marL="414000" lvl="1" indent="0">
              <a:buNone/>
            </a:pPr>
            <a:r>
              <a:rPr lang="cs-CZ" dirty="0"/>
              <a:t>3</a:t>
            </a:r>
            <a:r>
              <a:rPr lang="cs-CZ" dirty="0" smtClean="0"/>
              <a:t>. </a:t>
            </a:r>
            <a:r>
              <a:rPr lang="cs-CZ" dirty="0"/>
              <a:t>Krok: </a:t>
            </a:r>
            <a:r>
              <a:rPr lang="cs-CZ" b="1" dirty="0" smtClean="0"/>
              <a:t>Předání podepsaného formuláře PO příjemci</a:t>
            </a:r>
            <a:endParaRPr lang="cs-CZ" dirty="0" smtClean="0"/>
          </a:p>
          <a:p>
            <a:pPr lvl="3"/>
            <a:r>
              <a:rPr lang="cs-CZ" sz="1500" dirty="0" smtClean="0"/>
              <a:t>Lze podepsat elektronicky i fyzicky a poslat/předat příjemci</a:t>
            </a:r>
          </a:p>
          <a:p>
            <a:pPr marL="414000" lvl="1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3936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FORMULÁŘE PO – import údajů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3" y="1340768"/>
            <a:ext cx="8496943" cy="4653336"/>
          </a:xfrm>
        </p:spPr>
        <p:txBody>
          <a:bodyPr/>
          <a:lstStyle/>
          <a:p>
            <a:pPr marL="414000" lvl="1" indent="0">
              <a:buNone/>
            </a:pPr>
            <a:r>
              <a:rPr lang="cs-CZ" dirty="0" smtClean="0"/>
              <a:t>Prostřednictvím </a:t>
            </a:r>
            <a:r>
              <a:rPr lang="cs-CZ" dirty="0" smtClean="0">
                <a:solidFill>
                  <a:srgbClr val="FF0000"/>
                </a:solidFill>
              </a:rPr>
              <a:t>On-line formuláře</a:t>
            </a:r>
            <a:r>
              <a:rPr lang="cs-CZ" dirty="0" smtClean="0"/>
              <a:t>:</a:t>
            </a:r>
          </a:p>
          <a:p>
            <a:pPr marL="414000" lvl="1" indent="0">
              <a:buNone/>
            </a:pPr>
            <a:r>
              <a:rPr lang="cs-CZ" dirty="0" smtClean="0"/>
              <a:t>1. Krok</a:t>
            </a:r>
            <a:r>
              <a:rPr lang="cs-CZ" dirty="0"/>
              <a:t>: </a:t>
            </a:r>
            <a:r>
              <a:rPr lang="cs-CZ" b="1" dirty="0" smtClean="0"/>
              <a:t>Poskytnutí PDF formuláře </a:t>
            </a:r>
            <a:r>
              <a:rPr lang="cs-CZ" dirty="0" smtClean="0"/>
              <a:t>monitorovacího listu PO</a:t>
            </a:r>
            <a:endParaRPr lang="cs-CZ" b="1" dirty="0">
              <a:solidFill>
                <a:srgbClr val="FF0000"/>
              </a:solidFill>
            </a:endParaRPr>
          </a:p>
          <a:p>
            <a:pPr lvl="3"/>
            <a:r>
              <a:rPr lang="cs-CZ" sz="1600" dirty="0" smtClean="0">
                <a:solidFill>
                  <a:schemeClr val="accent1"/>
                </a:solidFill>
              </a:rPr>
              <a:t>Odkaz </a:t>
            </a:r>
            <a:r>
              <a:rPr lang="cs-CZ" sz="1600" dirty="0">
                <a:solidFill>
                  <a:schemeClr val="accent1"/>
                </a:solidFill>
              </a:rPr>
              <a:t>na on-line formulář </a:t>
            </a:r>
            <a:r>
              <a:rPr lang="cs-CZ" sz="1600" dirty="0" smtClean="0">
                <a:solidFill>
                  <a:schemeClr val="accent1"/>
                </a:solidFill>
              </a:rPr>
              <a:t>– </a:t>
            </a:r>
            <a:r>
              <a:rPr lang="cs-CZ" sz="1600" dirty="0">
                <a:solidFill>
                  <a:schemeClr val="accent1"/>
                </a:solidFill>
              </a:rPr>
              <a:t>záložka „Informace o projektu“ – Nastavení  (zatrnout </a:t>
            </a:r>
            <a:r>
              <a:rPr lang="cs-CZ" sz="1600" dirty="0" err="1">
                <a:solidFill>
                  <a:schemeClr val="accent1"/>
                </a:solidFill>
              </a:rPr>
              <a:t>checkbox</a:t>
            </a:r>
            <a:r>
              <a:rPr lang="cs-CZ" sz="1600" dirty="0">
                <a:solidFill>
                  <a:schemeClr val="accent1"/>
                </a:solidFill>
              </a:rPr>
              <a:t> „povolit vyplnění“ – zobrazí se odkaz na formulář</a:t>
            </a:r>
            <a:r>
              <a:rPr lang="cs-CZ" sz="1600" dirty="0" smtClean="0">
                <a:solidFill>
                  <a:schemeClr val="accent1"/>
                </a:solidFill>
              </a:rPr>
              <a:t>)</a:t>
            </a:r>
          </a:p>
          <a:p>
            <a:pPr marL="414000" lvl="1" indent="0">
              <a:buNone/>
            </a:pPr>
            <a:r>
              <a:rPr lang="cs-CZ" dirty="0" smtClean="0">
                <a:solidFill>
                  <a:schemeClr val="accent1"/>
                </a:solidFill>
              </a:rPr>
              <a:t>2. Krok: </a:t>
            </a:r>
            <a:r>
              <a:rPr lang="cs-CZ" b="1" dirty="0" smtClean="0">
                <a:solidFill>
                  <a:schemeClr val="accent1"/>
                </a:solidFill>
              </a:rPr>
              <a:t>Vyplnění On-line formuláře </a:t>
            </a:r>
            <a:r>
              <a:rPr lang="cs-CZ" dirty="0" smtClean="0">
                <a:solidFill>
                  <a:schemeClr val="accent1"/>
                </a:solidFill>
              </a:rPr>
              <a:t>a </a:t>
            </a:r>
            <a:r>
              <a:rPr lang="cs-CZ" b="1" dirty="0" smtClean="0">
                <a:solidFill>
                  <a:schemeClr val="accent1"/>
                </a:solidFill>
              </a:rPr>
              <a:t>odeslání zpět</a:t>
            </a:r>
            <a:r>
              <a:rPr lang="cs-CZ" dirty="0" smtClean="0">
                <a:solidFill>
                  <a:schemeClr val="accent1"/>
                </a:solidFill>
              </a:rPr>
              <a:t>: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Předvyplněná pole v části Identifikace projektu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Trvalé bydliště zvolit přes „Vybrat adresu“ – „Vyhledat“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Důležité evidenční číslo – možná editace („Načíst uložený“)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Lze ověřit zadané údaje před odesláním – „Ověřit“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Vyplnění ověřovacího kódu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„Odeslat a vytisknout do PDF“ – odeslání do systému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Vytisknutí přes uvedený odkaz</a:t>
            </a:r>
          </a:p>
          <a:p>
            <a:pPr marL="414000" lvl="1" indent="0">
              <a:buNone/>
            </a:pPr>
            <a:r>
              <a:rPr lang="cs-CZ" dirty="0"/>
              <a:t>3. Krok: </a:t>
            </a:r>
            <a:r>
              <a:rPr lang="cs-CZ" b="1" dirty="0"/>
              <a:t>Předání podepsaného formuláře PO </a:t>
            </a:r>
            <a:r>
              <a:rPr lang="cs-CZ" b="1" dirty="0" smtClean="0"/>
              <a:t>příjemci</a:t>
            </a:r>
            <a:endParaRPr lang="cs-CZ" dirty="0" smtClean="0"/>
          </a:p>
          <a:p>
            <a:pPr lvl="3"/>
            <a:r>
              <a:rPr lang="cs-CZ" sz="1600" dirty="0" smtClean="0"/>
              <a:t>Lze podepsat elektronicky i fyzicky a poslat/předat příjemci</a:t>
            </a:r>
          </a:p>
          <a:p>
            <a:pPr marL="414000" lvl="1" indent="0">
              <a:buNone/>
            </a:pPr>
            <a:endParaRPr lang="cs-CZ" dirty="0">
              <a:solidFill>
                <a:schemeClr val="accent1"/>
              </a:solidFill>
            </a:endParaRPr>
          </a:p>
          <a:p>
            <a:pPr lvl="1"/>
            <a:endParaRPr lang="cs-CZ" dirty="0"/>
          </a:p>
          <a:p>
            <a:pPr marL="414000" lvl="1" indent="0">
              <a:buNone/>
            </a:pPr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63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</a:t>
            </a:r>
            <a:r>
              <a:rPr lang="cs-CZ" dirty="0"/>
              <a:t>FORMULÁŘE PO </a:t>
            </a:r>
            <a:r>
              <a:rPr lang="cs-CZ" dirty="0" smtClean="0"/>
              <a:t>– zpracování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244000" cy="4320000"/>
          </a:xfrm>
        </p:spPr>
        <p:txBody>
          <a:bodyPr/>
          <a:lstStyle/>
          <a:p>
            <a:pPr lvl="1"/>
            <a:r>
              <a:rPr lang="cs-CZ" dirty="0" smtClean="0"/>
              <a:t>Na záložce „</a:t>
            </a:r>
            <a:r>
              <a:rPr lang="cs-CZ" b="1" dirty="0" smtClean="0"/>
              <a:t>Formuláře PO</a:t>
            </a:r>
            <a:r>
              <a:rPr lang="cs-CZ" dirty="0" smtClean="0"/>
              <a:t>“</a:t>
            </a:r>
          </a:p>
          <a:p>
            <a:pPr lvl="1"/>
            <a:r>
              <a:rPr lang="cs-CZ" dirty="0" smtClean="0"/>
              <a:t>Způsob jakým byl formulář vložen – sloupec „Způsob vložení“</a:t>
            </a:r>
          </a:p>
          <a:p>
            <a:pPr lvl="1"/>
            <a:r>
              <a:rPr lang="cs-CZ" dirty="0" smtClean="0">
                <a:solidFill>
                  <a:srgbClr val="FF0000"/>
                </a:solidFill>
              </a:rPr>
              <a:t>BEZ ZPRACOVÁNÍ nevstupuje osoba do podpořených osob</a:t>
            </a:r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u="sng" dirty="0" smtClean="0"/>
              <a:t>ZPRACOVÁNÍ postup:</a:t>
            </a:r>
            <a:endParaRPr lang="cs-CZ" u="sng" dirty="0"/>
          </a:p>
          <a:p>
            <a:pPr lvl="1"/>
            <a:r>
              <a:rPr lang="cs-CZ" b="1" dirty="0" smtClean="0"/>
              <a:t>CSV šablona</a:t>
            </a:r>
            <a:r>
              <a:rPr lang="cs-CZ" dirty="0" smtClean="0"/>
              <a:t>:</a:t>
            </a:r>
          </a:p>
          <a:p>
            <a:pPr lvl="2"/>
            <a:r>
              <a:rPr lang="cs-CZ" sz="1800" dirty="0" smtClean="0"/>
              <a:t>Vyfiltrování </a:t>
            </a:r>
            <a:r>
              <a:rPr lang="cs-CZ" sz="1800" dirty="0"/>
              <a:t>ve sloupci „Způsob vložení“ dle typu vložení – zaškrtnutí konkrétních osob a dát „Zpracovat formulář“ (ztotožnění s ROB) – stav se změní na „Zpracován</a:t>
            </a:r>
            <a:r>
              <a:rPr lang="cs-CZ" sz="1800" dirty="0" smtClean="0"/>
              <a:t>“</a:t>
            </a:r>
            <a:endParaRPr lang="cs-CZ" sz="1800" dirty="0"/>
          </a:p>
          <a:p>
            <a:pPr lvl="1"/>
            <a:r>
              <a:rPr lang="cs-CZ" b="1" dirty="0" smtClean="0"/>
              <a:t>PDF formulář / </a:t>
            </a:r>
            <a:r>
              <a:rPr lang="cs-CZ" b="1" dirty="0"/>
              <a:t>O</a:t>
            </a:r>
            <a:r>
              <a:rPr lang="cs-CZ" b="1" dirty="0" smtClean="0"/>
              <a:t>n-line formulář</a:t>
            </a:r>
            <a:r>
              <a:rPr lang="cs-CZ" dirty="0" smtClean="0"/>
              <a:t>:</a:t>
            </a:r>
          </a:p>
          <a:p>
            <a:pPr lvl="2"/>
            <a:r>
              <a:rPr lang="cs-CZ" sz="1800" dirty="0"/>
              <a:t>Stejný postup viz CSV šablona</a:t>
            </a:r>
          </a:p>
          <a:p>
            <a:pPr lvl="2"/>
            <a:r>
              <a:rPr lang="cs-CZ" sz="1800" dirty="0" smtClean="0"/>
              <a:t>Nahrání a zpracování formuláře provádět až s podepsanou verzí   (ověřit evidenční číslo formuláře)</a:t>
            </a:r>
          </a:p>
          <a:p>
            <a:pPr lvl="2"/>
            <a:r>
              <a:rPr lang="cs-CZ" sz="1800" dirty="0" smtClean="0"/>
              <a:t>Hromadné zpracování – pouze se stejným datem vstupu do projektu</a:t>
            </a:r>
          </a:p>
          <a:p>
            <a:pPr marL="666000" lvl="2" indent="0">
              <a:buNone/>
            </a:pPr>
            <a:endParaRPr lang="cs-CZ" sz="18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2350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748504" cy="1080000"/>
          </a:xfrm>
        </p:spPr>
        <p:txBody>
          <a:bodyPr/>
          <a:lstStyle/>
          <a:p>
            <a:r>
              <a:rPr lang="cs-CZ" sz="2700" dirty="0"/>
              <a:t>3</a:t>
            </a:r>
            <a:r>
              <a:rPr lang="cs-CZ" sz="2700" dirty="0" smtClean="0"/>
              <a:t>. Podpořené osoby – zadání nové podpory</a:t>
            </a:r>
            <a:endParaRPr lang="cs-CZ" sz="27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0000" y="1800000"/>
            <a:ext cx="8424000" cy="4509320"/>
          </a:xfrm>
        </p:spPr>
        <p:txBody>
          <a:bodyPr/>
          <a:lstStyle/>
          <a:p>
            <a:pPr lvl="1"/>
            <a:endParaRPr lang="cs-CZ" dirty="0" smtClean="0"/>
          </a:p>
          <a:p>
            <a:pPr marL="414000" lvl="1" indent="0">
              <a:buNone/>
            </a:pPr>
            <a:endParaRPr lang="cs-CZ" b="1" dirty="0" smtClean="0"/>
          </a:p>
          <a:p>
            <a:pPr marL="414000" lvl="1" indent="0">
              <a:buNone/>
            </a:pPr>
            <a:r>
              <a:rPr lang="cs-CZ" b="1" dirty="0" smtClean="0"/>
              <a:t>1) Záznamy o podpoře</a:t>
            </a:r>
            <a:endParaRPr lang="cs-CZ" b="1" dirty="0"/>
          </a:p>
          <a:p>
            <a:pPr lvl="1"/>
            <a:r>
              <a:rPr lang="cs-CZ" dirty="0" smtClean="0"/>
              <a:t>Ke každé osobě uvést, </a:t>
            </a:r>
            <a:r>
              <a:rPr lang="cs-CZ" b="1" dirty="0" smtClean="0"/>
              <a:t>jakých podpor </a:t>
            </a:r>
            <a:r>
              <a:rPr lang="cs-CZ" dirty="0" smtClean="0"/>
              <a:t>využila a v </a:t>
            </a:r>
            <a:r>
              <a:rPr lang="cs-CZ" b="1" dirty="0" smtClean="0"/>
              <a:t>jakém rozsahu</a:t>
            </a:r>
          </a:p>
          <a:p>
            <a:pPr lvl="1"/>
            <a:r>
              <a:rPr lang="cs-CZ" dirty="0" smtClean="0"/>
              <a:t>Vzdělávání – elektronickou formou nebo ne</a:t>
            </a:r>
          </a:p>
          <a:p>
            <a:pPr lvl="1"/>
            <a:r>
              <a:rPr lang="cs-CZ" dirty="0" smtClean="0"/>
              <a:t>Číselné údaje s přesností na max. 1 desetinné místo</a:t>
            </a:r>
          </a:p>
          <a:p>
            <a:pPr lvl="1"/>
            <a:r>
              <a:rPr lang="cs-CZ" dirty="0" smtClean="0"/>
              <a:t>Výjimky (jazykové vzdělávání – rozsah podpory odhadem)</a:t>
            </a:r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b="1" dirty="0" smtClean="0"/>
              <a:t>2) Zápis podpory</a:t>
            </a:r>
            <a:endParaRPr lang="cs-CZ" b="1" dirty="0"/>
          </a:p>
          <a:p>
            <a:pPr lvl="1"/>
            <a:r>
              <a:rPr lang="cs-CZ" dirty="0" smtClean="0"/>
              <a:t>V okamžiku, kdy lze využití podpory považovat za ukončené</a:t>
            </a:r>
            <a:endParaRPr lang="cs-CZ" dirty="0"/>
          </a:p>
          <a:p>
            <a:pPr marL="414000" lvl="1" indent="0">
              <a:buNone/>
            </a:pPr>
            <a:endParaRPr lang="cs-CZ" dirty="0"/>
          </a:p>
          <a:p>
            <a:pPr lvl="1">
              <a:buFont typeface="Courier New" panose="02070309020205020404" pitchFamily="49" charset="0"/>
              <a:buChar char="o"/>
            </a:pPr>
            <a:endParaRPr lang="pl-PL" b="1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18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461862"/>
            <a:ext cx="5219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95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532480" cy="1080000"/>
          </a:xfrm>
        </p:spPr>
        <p:txBody>
          <a:bodyPr/>
          <a:lstStyle/>
          <a:p>
            <a:r>
              <a:rPr lang="cs-CZ" sz="2700" dirty="0"/>
              <a:t>3</a:t>
            </a:r>
            <a:r>
              <a:rPr lang="cs-CZ" sz="2700" dirty="0" smtClean="0"/>
              <a:t>. </a:t>
            </a:r>
            <a:r>
              <a:rPr lang="cs-CZ" sz="2700" dirty="0"/>
              <a:t>Podpořené osoby – zadání nové podpory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61538" y="1799999"/>
            <a:ext cx="8424000" cy="4509320"/>
          </a:xfrm>
        </p:spPr>
        <p:txBody>
          <a:bodyPr/>
          <a:lstStyle/>
          <a:p>
            <a:pPr lvl="1"/>
            <a:endParaRPr lang="cs-CZ" dirty="0" smtClean="0"/>
          </a:p>
          <a:p>
            <a:pPr marL="414000" lvl="1" indent="0">
              <a:buNone/>
            </a:pPr>
            <a:r>
              <a:rPr lang="cs-CZ" b="1" dirty="0" smtClean="0"/>
              <a:t>3) Zadání nové podpory</a:t>
            </a:r>
            <a:endParaRPr lang="cs-CZ" b="1" dirty="0"/>
          </a:p>
          <a:p>
            <a:pPr lvl="1"/>
            <a:r>
              <a:rPr lang="cs-CZ" sz="1900" dirty="0" smtClean="0"/>
              <a:t>Detail PO – „Přidat </a:t>
            </a:r>
            <a:r>
              <a:rPr lang="cs-CZ" sz="1900" dirty="0"/>
              <a:t>záznam o podpoře</a:t>
            </a:r>
            <a:r>
              <a:rPr lang="cs-CZ" sz="1900" dirty="0" smtClean="0"/>
              <a:t>“ – „Založení záznamu o podpoře“</a:t>
            </a:r>
          </a:p>
          <a:p>
            <a:pPr lvl="1"/>
            <a:r>
              <a:rPr lang="cs-CZ" dirty="0" smtClean="0"/>
              <a:t>HROMADNĚ Přes CSV šablonu (záložka „Podpora“, návod šablony)</a:t>
            </a:r>
          </a:p>
          <a:p>
            <a:pPr lvl="1"/>
            <a:r>
              <a:rPr lang="cs-CZ" dirty="0" smtClean="0"/>
              <a:t>Povinně vyplnit pole:</a:t>
            </a:r>
          </a:p>
          <a:p>
            <a:pPr lvl="3"/>
            <a:r>
              <a:rPr lang="cs-CZ" dirty="0" smtClean="0"/>
              <a:t>Specifikace typu podpory (Vzdělávání = rozhodující </a:t>
            </a:r>
            <a:r>
              <a:rPr lang="cs-CZ" dirty="0"/>
              <a:t>je obsah kurzu, příp. dle oboru práce</a:t>
            </a:r>
            <a:r>
              <a:rPr lang="cs-CZ" dirty="0" smtClean="0"/>
              <a:t>)</a:t>
            </a:r>
          </a:p>
          <a:p>
            <a:pPr lvl="3"/>
            <a:r>
              <a:rPr lang="cs-CZ" dirty="0" smtClean="0"/>
              <a:t>Rozsah podpory (hodina 60 minut)</a:t>
            </a:r>
          </a:p>
          <a:p>
            <a:pPr lvl="3"/>
            <a:r>
              <a:rPr lang="cs-CZ" dirty="0" smtClean="0"/>
              <a:t>Rozsah podpory prezenčně </a:t>
            </a:r>
          </a:p>
          <a:p>
            <a:pPr lvl="3"/>
            <a:r>
              <a:rPr lang="cs-CZ" dirty="0" smtClean="0"/>
              <a:t>Rozsah podpory elektronicky</a:t>
            </a:r>
          </a:p>
          <a:p>
            <a:pPr lvl="3"/>
            <a:r>
              <a:rPr lang="cs-CZ" dirty="0" smtClean="0"/>
              <a:t>Datum od</a:t>
            </a:r>
          </a:p>
          <a:p>
            <a:pPr lvl="3"/>
            <a:r>
              <a:rPr lang="cs-CZ" dirty="0" smtClean="0"/>
              <a:t>Datum do</a:t>
            </a:r>
          </a:p>
          <a:p>
            <a:pPr lvl="1"/>
            <a:endParaRPr lang="cs-CZ" dirty="0"/>
          </a:p>
          <a:p>
            <a:pPr marL="414000" lvl="1" indent="0">
              <a:buNone/>
            </a:pPr>
            <a:endParaRPr lang="cs-CZ" dirty="0"/>
          </a:p>
          <a:p>
            <a:pPr lvl="1">
              <a:buFont typeface="Courier New" panose="02070309020205020404" pitchFamily="49" charset="0"/>
              <a:buChar char="o"/>
            </a:pPr>
            <a:endParaRPr lang="pl-PL" b="1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19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461862"/>
            <a:ext cx="5219700" cy="6762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6010221"/>
            <a:ext cx="16192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IS ESF2014+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0000" y="1700808"/>
            <a:ext cx="8244000" cy="4419192"/>
          </a:xfrm>
        </p:spPr>
        <p:txBody>
          <a:bodyPr/>
          <a:lstStyle/>
          <a:p>
            <a:pPr marL="414000" lvl="1" indent="0">
              <a:buNone/>
            </a:pPr>
            <a:r>
              <a:rPr lang="cs-CZ" sz="2400" dirty="0" smtClean="0"/>
              <a:t>Účel systému: </a:t>
            </a:r>
          </a:p>
          <a:p>
            <a:pPr lvl="1"/>
            <a:r>
              <a:rPr lang="cs-CZ" sz="2400" dirty="0" smtClean="0"/>
              <a:t>Monitoring podpořených osob projektu</a:t>
            </a:r>
          </a:p>
          <a:p>
            <a:pPr lvl="1"/>
            <a:r>
              <a:rPr lang="cs-CZ" sz="2400" dirty="0" smtClean="0"/>
              <a:t>Automatizovaný výpočet indikátorů podpořených osob</a:t>
            </a:r>
          </a:p>
          <a:p>
            <a:pPr lvl="1"/>
            <a:r>
              <a:rPr lang="cs-CZ" sz="2400" dirty="0" smtClean="0"/>
              <a:t>Přenos dosažených hodnot indikátorů do IS KP14</a:t>
            </a:r>
            <a:r>
              <a:rPr lang="en-US" sz="2400" dirty="0" smtClean="0"/>
              <a:t>+</a:t>
            </a:r>
            <a:endParaRPr lang="cs-CZ" sz="2400" dirty="0"/>
          </a:p>
          <a:p>
            <a:pPr lvl="1"/>
            <a:endParaRPr lang="cs-CZ" sz="2400" dirty="0" smtClean="0"/>
          </a:p>
          <a:p>
            <a:pPr marL="414000" lvl="1" indent="0">
              <a:buNone/>
            </a:pPr>
            <a:r>
              <a:rPr lang="cs-CZ" sz="2400" dirty="0" smtClean="0"/>
              <a:t>Zápis</a:t>
            </a:r>
          </a:p>
          <a:p>
            <a:pPr lvl="1"/>
            <a:r>
              <a:rPr lang="cs-CZ" sz="2400" dirty="0" smtClean="0"/>
              <a:t>Každý účastník projektu (PODPOŘENÁ OSOBA) se do systému zapisuje s využitím:</a:t>
            </a:r>
          </a:p>
          <a:p>
            <a:pPr lvl="5"/>
            <a:r>
              <a:rPr lang="cs-CZ" sz="2400" b="1" dirty="0" smtClean="0"/>
              <a:t>Jména</a:t>
            </a:r>
          </a:p>
          <a:p>
            <a:pPr lvl="5"/>
            <a:r>
              <a:rPr lang="cs-CZ" sz="2400" b="1" dirty="0" smtClean="0"/>
              <a:t>Příjmení</a:t>
            </a:r>
          </a:p>
          <a:p>
            <a:pPr lvl="5"/>
            <a:r>
              <a:rPr lang="cs-CZ" sz="2400" b="1" dirty="0" smtClean="0"/>
              <a:t>Bydliště</a:t>
            </a:r>
          </a:p>
          <a:p>
            <a:pPr lvl="5"/>
            <a:r>
              <a:rPr lang="cs-CZ" sz="2400" b="1" dirty="0" smtClean="0"/>
              <a:t>Data narození</a:t>
            </a:r>
          </a:p>
          <a:p>
            <a:pPr lvl="5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  <p:sp>
        <p:nvSpPr>
          <p:cNvPr id="5" name="Šipka doprava 4"/>
          <p:cNvSpPr/>
          <p:nvPr/>
        </p:nvSpPr>
        <p:spPr>
          <a:xfrm>
            <a:off x="4932040" y="5307595"/>
            <a:ext cx="936104" cy="50405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ovéPole 5"/>
          <p:cNvSpPr txBox="1"/>
          <p:nvPr/>
        </p:nvSpPr>
        <p:spPr>
          <a:xfrm>
            <a:off x="4932040" y="5374957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NENÍ</a:t>
            </a:r>
            <a:r>
              <a:rPr lang="cs-CZ" dirty="0" smtClean="0"/>
              <a:t> </a:t>
            </a:r>
            <a:endParaRPr lang="en-US" dirty="0"/>
          </a:p>
        </p:txBody>
      </p:sp>
      <p:sp>
        <p:nvSpPr>
          <p:cNvPr id="7" name="TextovéPole 6"/>
          <p:cNvSpPr txBox="1"/>
          <p:nvPr/>
        </p:nvSpPr>
        <p:spPr>
          <a:xfrm>
            <a:off x="6156176" y="5097958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Nelze započítat mezi podpořené osoby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2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748504" cy="1080000"/>
          </a:xfrm>
        </p:spPr>
        <p:txBody>
          <a:bodyPr/>
          <a:lstStyle/>
          <a:p>
            <a:r>
              <a:rPr lang="cs-CZ" sz="2700" dirty="0"/>
              <a:t>3</a:t>
            </a:r>
            <a:r>
              <a:rPr lang="cs-CZ" sz="2700" dirty="0" smtClean="0"/>
              <a:t>. Podpořené osoby – zadání nové podpory</a:t>
            </a:r>
            <a:endParaRPr lang="cs-CZ" sz="27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970695"/>
            <a:ext cx="8532480" cy="4509320"/>
          </a:xfrm>
        </p:spPr>
        <p:txBody>
          <a:bodyPr/>
          <a:lstStyle/>
          <a:p>
            <a:pPr lvl="1"/>
            <a:endParaRPr lang="cs-CZ" dirty="0" smtClean="0"/>
          </a:p>
          <a:p>
            <a:pPr lvl="1"/>
            <a:endParaRPr lang="cs-CZ" dirty="0"/>
          </a:p>
          <a:p>
            <a:pPr marL="414000" lvl="1" indent="0">
              <a:buNone/>
            </a:pPr>
            <a:r>
              <a:rPr lang="cs-CZ" b="1" u="sng" dirty="0" smtClean="0">
                <a:solidFill>
                  <a:srgbClr val="FF0000"/>
                </a:solidFill>
              </a:rPr>
              <a:t>UPOZORNĚNÍ</a:t>
            </a:r>
            <a:r>
              <a:rPr lang="cs-CZ" b="1" u="sng" dirty="0">
                <a:solidFill>
                  <a:srgbClr val="FF0000"/>
                </a:solidFill>
              </a:rPr>
              <a:t>:</a:t>
            </a:r>
            <a:r>
              <a:rPr lang="cs-CZ" dirty="0"/>
              <a:t> Ke každé osobě </a:t>
            </a:r>
            <a:r>
              <a:rPr lang="cs-CZ" dirty="0" smtClean="0"/>
              <a:t>je nutné uvést </a:t>
            </a:r>
            <a:r>
              <a:rPr lang="cs-CZ" dirty="0"/>
              <a:t>počet skutečně absolvovaných </a:t>
            </a:r>
            <a:r>
              <a:rPr lang="cs-CZ" dirty="0" err="1"/>
              <a:t>osobohodin</a:t>
            </a:r>
            <a:r>
              <a:rPr lang="cs-CZ" dirty="0"/>
              <a:t> (v délce 60 minut) podporovaného vzdělávání bez </a:t>
            </a:r>
            <a:r>
              <a:rPr lang="cs-CZ" dirty="0" smtClean="0"/>
              <a:t>ohledu na </a:t>
            </a:r>
            <a:r>
              <a:rPr lang="cs-CZ" dirty="0"/>
              <a:t>následné proplacení v dotčené </a:t>
            </a:r>
            <a:r>
              <a:rPr lang="cs-CZ" dirty="0" err="1"/>
              <a:t>ZoR</a:t>
            </a:r>
            <a:r>
              <a:rPr lang="cs-CZ" dirty="0"/>
              <a:t> </a:t>
            </a:r>
            <a:endParaRPr lang="cs-CZ" dirty="0" smtClean="0"/>
          </a:p>
          <a:p>
            <a:pPr marL="414000" lvl="1" indent="0">
              <a:buNone/>
            </a:pP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Např</a:t>
            </a:r>
            <a:r>
              <a:rPr lang="cs-CZ" dirty="0"/>
              <a:t>. osoba absolvovala v kurzu </a:t>
            </a:r>
            <a:r>
              <a:rPr lang="cs-CZ" b="1" dirty="0"/>
              <a:t>45h v prezenční formě studia </a:t>
            </a:r>
            <a:r>
              <a:rPr lang="cs-CZ" dirty="0"/>
              <a:t>(splňující definici podporovaného vzdělávání</a:t>
            </a:r>
            <a:r>
              <a:rPr lang="cs-CZ" dirty="0" smtClean="0"/>
              <a:t>)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cs-CZ" dirty="0" smtClean="0"/>
              <a:t> </a:t>
            </a:r>
            <a:r>
              <a:rPr lang="cs-CZ" b="1" dirty="0"/>
              <a:t>MAX způsobilá délka k proplacení je </a:t>
            </a:r>
            <a:r>
              <a:rPr lang="cs-CZ" b="1" dirty="0" smtClean="0"/>
              <a:t>16h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cs-CZ" dirty="0" smtClean="0"/>
              <a:t> </a:t>
            </a:r>
            <a:r>
              <a:rPr lang="cs-CZ" dirty="0"/>
              <a:t>V</a:t>
            </a:r>
            <a:r>
              <a:rPr lang="cs-CZ" dirty="0" smtClean="0"/>
              <a:t> </a:t>
            </a:r>
            <a:r>
              <a:rPr lang="cs-CZ" dirty="0"/>
              <a:t>IS ESF2014+ </a:t>
            </a:r>
            <a:r>
              <a:rPr lang="cs-CZ" b="1" dirty="0"/>
              <a:t>příjemce zadá k osobě </a:t>
            </a:r>
            <a:r>
              <a:rPr lang="cs-CZ" b="1" dirty="0" smtClean="0"/>
              <a:t>45h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cs-CZ" b="1" dirty="0" smtClean="0"/>
              <a:t>Osoba vstupuje </a:t>
            </a:r>
            <a:r>
              <a:rPr lang="cs-CZ" b="1" dirty="0"/>
              <a:t>do indikátorů</a:t>
            </a:r>
            <a:r>
              <a:rPr lang="cs-CZ" dirty="0"/>
              <a:t> = překročení bagatelní </a:t>
            </a:r>
            <a:r>
              <a:rPr lang="cs-CZ" dirty="0" smtClean="0"/>
              <a:t>podpory (40h)</a:t>
            </a:r>
            <a:endParaRPr lang="cs-CZ" dirty="0">
              <a:solidFill>
                <a:srgbClr val="FF0000"/>
              </a:solidFill>
            </a:endParaRPr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20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910" y="1484784"/>
            <a:ext cx="5219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8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/>
              <a:t>4</a:t>
            </a:r>
            <a:r>
              <a:rPr lang="cs-CZ" sz="2800" dirty="0" smtClean="0"/>
              <a:t>. indikátory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340768"/>
            <a:ext cx="8352928" cy="4320000"/>
          </a:xfrm>
        </p:spPr>
        <p:txBody>
          <a:bodyPr/>
          <a:lstStyle/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  <a:defRPr/>
            </a:pPr>
            <a:r>
              <a:rPr lang="cs-CZ" sz="2400" b="1" dirty="0" smtClean="0"/>
              <a:t>Vypočítány pro:</a:t>
            </a:r>
            <a:endParaRPr lang="cs-CZ" sz="2400" dirty="0" smtClean="0"/>
          </a:p>
          <a:p>
            <a:pPr marL="936000" lvl="3" indent="-432000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"/>
              <a:defRPr/>
            </a:pPr>
            <a:r>
              <a:rPr lang="cs-CZ" dirty="0" smtClean="0"/>
              <a:t>Osoby ze „Schváleného seznamu PO“</a:t>
            </a:r>
          </a:p>
          <a:p>
            <a:pPr marL="936000" lvl="3" indent="-432000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"/>
              <a:defRPr/>
            </a:pPr>
            <a:r>
              <a:rPr lang="cs-CZ" dirty="0"/>
              <a:t>O</a:t>
            </a:r>
            <a:r>
              <a:rPr lang="cs-CZ" dirty="0" smtClean="0"/>
              <a:t>soby ztotožněné s ROB </a:t>
            </a:r>
          </a:p>
          <a:p>
            <a:pPr marL="936000" lvl="3" indent="-432000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"/>
              <a:defRPr/>
            </a:pPr>
            <a:r>
              <a:rPr lang="cs-CZ" dirty="0" smtClean="0"/>
              <a:t>Osoby, u </a:t>
            </a:r>
            <a:r>
              <a:rPr lang="cs-CZ" dirty="0"/>
              <a:t>nichž </a:t>
            </a:r>
            <a:r>
              <a:rPr lang="cs-CZ" dirty="0" smtClean="0"/>
              <a:t>je souhrn evidovaných podpor </a:t>
            </a:r>
            <a:r>
              <a:rPr lang="cs-CZ" b="1" dirty="0" smtClean="0"/>
              <a:t>&gt;</a:t>
            </a:r>
            <a:r>
              <a:rPr lang="cs-CZ" dirty="0" smtClean="0"/>
              <a:t> bagatelní</a:t>
            </a:r>
            <a:r>
              <a:rPr lang="cs-CZ" sz="2400" b="1" dirty="0" smtClean="0"/>
              <a:t>*</a:t>
            </a:r>
          </a:p>
          <a:p>
            <a:pPr marL="936000" lvl="3" indent="-432000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"/>
              <a:defRPr/>
            </a:pPr>
            <a:endParaRPr lang="cs-CZ" b="1" dirty="0"/>
          </a:p>
          <a:p>
            <a:pPr marL="285750" lvl="1" indent="-28575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cs-CZ" sz="1800" dirty="0" smtClean="0"/>
              <a:t>Příjemce </a:t>
            </a:r>
            <a:r>
              <a:rPr lang="cs-CZ" sz="1800" dirty="0"/>
              <a:t>údaje zajišťuje </a:t>
            </a:r>
            <a:r>
              <a:rPr lang="cs-CZ" sz="1800" dirty="0" smtClean="0"/>
              <a:t>průběžně </a:t>
            </a:r>
            <a:r>
              <a:rPr lang="cs-CZ" sz="1800" dirty="0"/>
              <a:t>a </a:t>
            </a:r>
            <a:r>
              <a:rPr lang="cs-CZ" sz="1800" dirty="0" smtClean="0"/>
              <a:t>poskytuje je ŘO v </a:t>
            </a:r>
            <a:r>
              <a:rPr lang="cs-CZ" sz="1800" dirty="0" err="1" smtClean="0"/>
              <a:t>ZoR</a:t>
            </a:r>
            <a:r>
              <a:rPr lang="cs-CZ" sz="1800" dirty="0" smtClean="0"/>
              <a:t> (pololetně)</a:t>
            </a:r>
          </a:p>
          <a:p>
            <a:pPr marL="285750" lvl="1" indent="-28575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cs-CZ" sz="1800" dirty="0"/>
              <a:t>Dosažené hodnoty MI se v </a:t>
            </a:r>
            <a:r>
              <a:rPr lang="cs-CZ" sz="1800" dirty="0" err="1"/>
              <a:t>ZoR</a:t>
            </a:r>
            <a:r>
              <a:rPr lang="cs-CZ" sz="1800" dirty="0"/>
              <a:t> uvádí </a:t>
            </a:r>
            <a:r>
              <a:rPr lang="cs-CZ" sz="1800" dirty="0" smtClean="0"/>
              <a:t>kumulativně (od počátku do konce MO)</a:t>
            </a:r>
          </a:p>
          <a:p>
            <a:pPr marL="285750" lvl="1" indent="-28575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cs-CZ" sz="1800" dirty="0" smtClean="0"/>
              <a:t>IS </a:t>
            </a:r>
            <a:r>
              <a:rPr lang="cs-CZ" sz="1800" dirty="0"/>
              <a:t>z vyplněných údajů generuje hodnoty pro všechny indikátory týkající se účastníků a přenáší hodnoty </a:t>
            </a:r>
            <a:r>
              <a:rPr lang="cs-CZ" sz="1800" dirty="0" smtClean="0"/>
              <a:t>do IS KP14+</a:t>
            </a:r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  <a:defRPr/>
            </a:pPr>
            <a:endParaRPr lang="cs-CZ" sz="1900" dirty="0" smtClean="0"/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  <a:defRPr/>
            </a:pPr>
            <a:endParaRPr lang="cs-CZ" sz="1900" dirty="0"/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  <a:defRPr/>
            </a:pPr>
            <a:r>
              <a:rPr lang="cs-CZ" sz="1900" dirty="0" smtClean="0"/>
              <a:t>*</a:t>
            </a:r>
            <a:r>
              <a:rPr lang="cs-CZ" sz="1900" b="1" dirty="0"/>
              <a:t>IS automaticky hlídá u jednotlivých osob limit bagatelní podpory</a:t>
            </a:r>
          </a:p>
          <a:p>
            <a:pPr marL="414000" lvl="1" indent="0">
              <a:buNone/>
            </a:pPr>
            <a:endParaRPr lang="cs-CZ" dirty="0" smtClean="0"/>
          </a:p>
          <a:p>
            <a:pPr lvl="2"/>
            <a:endParaRPr lang="cs-CZ" dirty="0"/>
          </a:p>
          <a:p>
            <a:pPr lvl="2"/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676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/>
              <a:t>4</a:t>
            </a:r>
            <a:r>
              <a:rPr lang="cs-CZ" sz="2800" dirty="0" smtClean="0"/>
              <a:t>. Indikátory – výpočet a přenesení </a:t>
            </a:r>
            <a:r>
              <a:rPr lang="cs-CZ" sz="2800" dirty="0"/>
              <a:t>do </a:t>
            </a:r>
            <a:r>
              <a:rPr lang="cs-CZ" sz="2800" dirty="0" smtClean="0"/>
              <a:t>    IS </a:t>
            </a:r>
            <a:r>
              <a:rPr lang="cs-CZ" sz="2800" dirty="0"/>
              <a:t>KP14+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5021" y="1552042"/>
            <a:ext cx="8443444" cy="4320000"/>
          </a:xfrm>
        </p:spPr>
        <p:txBody>
          <a:bodyPr/>
          <a:lstStyle/>
          <a:p>
            <a:pPr marL="0" indent="0">
              <a:buNone/>
            </a:pPr>
            <a:r>
              <a:rPr lang="cs-CZ" altLang="en-US" dirty="0" smtClean="0"/>
              <a:t>Kontrola údajů </a:t>
            </a:r>
            <a:r>
              <a:rPr lang="cs-CZ" altLang="en-US" dirty="0"/>
              <a:t>o podpořených osobách za sledované období</a:t>
            </a:r>
          </a:p>
          <a:p>
            <a:pPr lvl="1"/>
            <a:r>
              <a:rPr lang="cs-CZ" dirty="0" smtClean="0"/>
              <a:t>1. Krok – Záložka „Podpořené osoby“ – „</a:t>
            </a:r>
            <a:r>
              <a:rPr lang="cs-CZ" b="1" dirty="0" smtClean="0"/>
              <a:t>Schválit seznam podpořených osob projektu</a:t>
            </a:r>
            <a:r>
              <a:rPr lang="cs-CZ" dirty="0" smtClean="0"/>
              <a:t>“ </a:t>
            </a:r>
            <a:endParaRPr lang="cs-CZ" dirty="0"/>
          </a:p>
          <a:p>
            <a:pPr marL="414000" lvl="1" indent="0">
              <a:buNone/>
            </a:pPr>
            <a:endParaRPr lang="cs-CZ" dirty="0" smtClean="0"/>
          </a:p>
          <a:p>
            <a:pPr lvl="1"/>
            <a:r>
              <a:rPr lang="cs-CZ" dirty="0" smtClean="0"/>
              <a:t>2. Krok – Záložka „Indikátory“ – „</a:t>
            </a:r>
            <a:r>
              <a:rPr lang="cs-CZ" b="1" dirty="0" smtClean="0"/>
              <a:t>Spuštění výpočtu indikátorů</a:t>
            </a:r>
            <a:r>
              <a:rPr lang="cs-CZ" dirty="0" smtClean="0"/>
              <a:t>“ (automaticky provádí systém po prvním kroku)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r>
              <a:rPr lang="cs-CZ" dirty="0" smtClean="0"/>
              <a:t>3. Krok – IS KP14+ záložka „Indikátory“ – „</a:t>
            </a:r>
            <a:r>
              <a:rPr lang="cs-CZ" b="1" dirty="0" smtClean="0"/>
              <a:t>Aktualizace z IS </a:t>
            </a:r>
            <a:r>
              <a:rPr lang="cs-CZ" b="1" dirty="0"/>
              <a:t>ESF 2014 </a:t>
            </a:r>
            <a:r>
              <a:rPr lang="cs-CZ" b="1" dirty="0" smtClean="0"/>
              <a:t>+“</a:t>
            </a:r>
            <a:r>
              <a:rPr lang="cs-CZ" dirty="0" smtClean="0"/>
              <a:t> (dotažení </a:t>
            </a:r>
            <a:r>
              <a:rPr lang="cs-CZ" dirty="0"/>
              <a:t>hodnot do IS </a:t>
            </a:r>
            <a:r>
              <a:rPr lang="cs-CZ" dirty="0" smtClean="0"/>
              <a:t>KP14+) </a:t>
            </a:r>
            <a:endParaRPr lang="cs-CZ" dirty="0"/>
          </a:p>
          <a:p>
            <a:pPr lvl="2"/>
            <a:endParaRPr lang="cs-CZ" dirty="0"/>
          </a:p>
          <a:p>
            <a:pPr lvl="2"/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22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495" y="3861048"/>
            <a:ext cx="5562600" cy="57606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2820" y="5517232"/>
            <a:ext cx="25812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smtClean="0"/>
              <a:t>Nápověda systému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096" y="1437642"/>
            <a:ext cx="8443444" cy="4320000"/>
          </a:xfrm>
        </p:spPr>
        <p:txBody>
          <a:bodyPr/>
          <a:lstStyle/>
          <a:p>
            <a:pPr lvl="2"/>
            <a:endParaRPr lang="cs-CZ" dirty="0" smtClean="0"/>
          </a:p>
          <a:p>
            <a:pPr lvl="2"/>
            <a:r>
              <a:rPr lang="cs-CZ" dirty="0" smtClean="0"/>
              <a:t>Užitečné rady a ukázkové případy</a:t>
            </a:r>
          </a:p>
          <a:p>
            <a:pPr lvl="2"/>
            <a:r>
              <a:rPr lang="cs-CZ" dirty="0" smtClean="0"/>
              <a:t>Záložka „Formuláře PO“ – dole pod CSV šablonou „Průvodce pro vytvoření CSV souboru pro import podpořených osob“ – „</a:t>
            </a:r>
            <a:r>
              <a:rPr lang="cs-CZ" b="1" dirty="0" smtClean="0"/>
              <a:t>Import podpořených osob ze záložky Formuláře PO</a:t>
            </a:r>
            <a:r>
              <a:rPr lang="cs-CZ" dirty="0" smtClean="0"/>
              <a:t>“</a:t>
            </a:r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marL="666000" lvl="2" indent="0">
              <a:buNone/>
            </a:pPr>
            <a:endParaRPr lang="cs-CZ" dirty="0"/>
          </a:p>
          <a:p>
            <a:pPr lvl="2"/>
            <a:endParaRPr lang="cs-CZ" dirty="0" smtClean="0">
              <a:solidFill>
                <a:srgbClr val="FF0000"/>
              </a:solidFill>
            </a:endParaRPr>
          </a:p>
          <a:p>
            <a:pPr lvl="2"/>
            <a:endParaRPr lang="cs-CZ" dirty="0" smtClean="0">
              <a:solidFill>
                <a:srgbClr val="FF0000"/>
              </a:solidFill>
            </a:endParaRPr>
          </a:p>
          <a:p>
            <a:pPr lvl="2"/>
            <a:r>
              <a:rPr lang="cs-CZ" dirty="0" smtClean="0">
                <a:solidFill>
                  <a:srgbClr val="FF0000"/>
                </a:solidFill>
              </a:rPr>
              <a:t>POZOR</a:t>
            </a:r>
            <a:r>
              <a:rPr lang="cs-CZ" dirty="0" smtClean="0"/>
              <a:t> na automatické odhlašování systému v nečinnosti</a:t>
            </a:r>
          </a:p>
          <a:p>
            <a:pPr lvl="2"/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23</a:t>
            </a:fld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89615"/>
            <a:ext cx="56769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540" y="239299"/>
            <a:ext cx="152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293096"/>
            <a:ext cx="35528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33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Důležité odkazy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7920880" cy="4536024"/>
          </a:xfrm>
        </p:spPr>
        <p:txBody>
          <a:bodyPr/>
          <a:lstStyle/>
          <a:p>
            <a:r>
              <a:rPr lang="cs-CZ" dirty="0"/>
              <a:t>Pokyny </a:t>
            </a:r>
            <a:r>
              <a:rPr lang="cs-CZ" dirty="0" smtClean="0"/>
              <a:t>pro evidenci podpory poskytnuté účastníkům projektu</a:t>
            </a:r>
          </a:p>
          <a:p>
            <a:pPr lvl="1"/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://www.esfcr.cz/monitorovani-podporenych-osob-opz</a:t>
            </a:r>
            <a:r>
              <a:rPr lang="cs-CZ" dirty="0" smtClean="0">
                <a:hlinkClick r:id="rId2"/>
              </a:rPr>
              <a:t>/-/dokument/798928</a:t>
            </a:r>
            <a:endParaRPr lang="cs-CZ" dirty="0" smtClean="0"/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cs-CZ" dirty="0"/>
          </a:p>
          <a:p>
            <a:r>
              <a:rPr lang="cs-CZ" dirty="0" smtClean="0"/>
              <a:t>Monitorovací list podpořené osoby</a:t>
            </a:r>
          </a:p>
          <a:p>
            <a:pPr lvl="1"/>
            <a:r>
              <a:rPr lang="cs-CZ" dirty="0" smtClean="0">
                <a:hlinkClick r:id="rId3"/>
              </a:rPr>
              <a:t>https</a:t>
            </a:r>
            <a:r>
              <a:rPr lang="cs-CZ" dirty="0">
                <a:hlinkClick r:id="rId3"/>
              </a:rPr>
              <a:t>://www.esfcr.cz/monitorovani-podporenych-osob-opz/-/dokument/798878</a:t>
            </a:r>
            <a:endParaRPr lang="cs-CZ" dirty="0"/>
          </a:p>
          <a:p>
            <a:endParaRPr lang="cs-CZ" dirty="0" smtClean="0"/>
          </a:p>
          <a:p>
            <a:r>
              <a:rPr lang="cs-CZ" dirty="0" smtClean="0"/>
              <a:t>Obecná část pravidel pro žadatele a příjemce</a:t>
            </a:r>
          </a:p>
          <a:p>
            <a:pPr lvl="1"/>
            <a:r>
              <a:rPr lang="cs-CZ" dirty="0">
                <a:hlinkClick r:id="rId4"/>
              </a:rPr>
              <a:t>https://www.esfcr.cz/pravidla-pro-zadatele-a-prijemce-opz/-/</a:t>
            </a:r>
            <a:r>
              <a:rPr lang="cs-CZ" dirty="0" smtClean="0">
                <a:hlinkClick r:id="rId4"/>
              </a:rPr>
              <a:t>dokument/797767</a:t>
            </a:r>
            <a:endParaRPr lang="cs-CZ" dirty="0" smtClean="0"/>
          </a:p>
          <a:p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552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8632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Provoz a systémové požadavky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106704"/>
            <a:ext cx="8244000" cy="5130190"/>
          </a:xfrm>
        </p:spPr>
        <p:txBody>
          <a:bodyPr/>
          <a:lstStyle/>
          <a:p>
            <a:pPr marL="414000" lvl="1" indent="0">
              <a:buNone/>
            </a:pPr>
            <a:endParaRPr lang="cs-CZ" dirty="0" smtClean="0"/>
          </a:p>
          <a:p>
            <a:pPr marL="0" indent="0">
              <a:buNone/>
              <a:defRPr/>
            </a:pPr>
            <a:r>
              <a:rPr lang="cs-CZ" sz="2300" u="sng" dirty="0" smtClean="0"/>
              <a:t>Přístup on-line: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cs-CZ" sz="2300" dirty="0" smtClean="0"/>
              <a:t>Přes portál </a:t>
            </a:r>
            <a:r>
              <a:rPr lang="cs-CZ" sz="2300" dirty="0"/>
              <a:t>ESF </a:t>
            </a:r>
            <a:r>
              <a:rPr lang="cs-CZ" sz="2300" b="1" u="sng" dirty="0">
                <a:hlinkClick r:id="rId2"/>
              </a:rPr>
              <a:t>https://www.esfcr.cz</a:t>
            </a:r>
            <a:r>
              <a:rPr lang="cs-CZ" sz="2300" b="1" u="sng" dirty="0" smtClean="0">
                <a:hlinkClick r:id="rId2"/>
              </a:rPr>
              <a:t>/</a:t>
            </a:r>
            <a:r>
              <a:rPr lang="cs-CZ" sz="2300" b="1" dirty="0"/>
              <a:t> </a:t>
            </a:r>
            <a:r>
              <a:rPr lang="cs-CZ" sz="2300" dirty="0" smtClean="0"/>
              <a:t>(„</a:t>
            </a:r>
            <a:r>
              <a:rPr lang="cs-CZ" sz="2300" i="1" dirty="0" smtClean="0"/>
              <a:t>Správa dat</a:t>
            </a:r>
            <a:r>
              <a:rPr lang="cs-CZ" sz="2300" dirty="0" smtClean="0"/>
              <a:t>“)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cs-CZ" sz="2300" dirty="0" smtClean="0"/>
              <a:t>Přímý odkaz </a:t>
            </a:r>
            <a:r>
              <a:rPr lang="cs-CZ" sz="2300" b="1" dirty="0" smtClean="0">
                <a:hlinkClick r:id="rId3"/>
              </a:rPr>
              <a:t>https</a:t>
            </a:r>
            <a:r>
              <a:rPr lang="cs-CZ" sz="2300" b="1" dirty="0">
                <a:hlinkClick r:id="rId3"/>
              </a:rPr>
              <a:t>://esf2014.esfcr.cz</a:t>
            </a:r>
            <a:r>
              <a:rPr lang="cs-CZ" sz="2300" b="1" dirty="0" smtClean="0">
                <a:hlinkClick r:id="rId3"/>
              </a:rPr>
              <a:t>/</a:t>
            </a:r>
            <a:endParaRPr lang="cs-CZ" sz="2300" b="1" dirty="0" smtClean="0"/>
          </a:p>
          <a:p>
            <a:pPr marL="0" indent="0">
              <a:buNone/>
              <a:defRPr/>
            </a:pPr>
            <a:endParaRPr lang="cs-CZ" sz="2300" dirty="0"/>
          </a:p>
          <a:p>
            <a:pPr>
              <a:defRPr/>
            </a:pPr>
            <a:r>
              <a:rPr lang="cs-CZ" dirty="0"/>
              <a:t>Bezproblémové fungování aplikace v prohlížečích Internet Explorer </a:t>
            </a:r>
            <a:r>
              <a:rPr lang="cs-CZ" dirty="0" smtClean="0"/>
              <a:t>10 </a:t>
            </a:r>
            <a:r>
              <a:rPr lang="cs-CZ" dirty="0"/>
              <a:t>a novější, Google Chrome, </a:t>
            </a:r>
            <a:r>
              <a:rPr lang="cs-CZ" dirty="0" err="1"/>
              <a:t>Mozilla</a:t>
            </a:r>
            <a:r>
              <a:rPr lang="cs-CZ" dirty="0"/>
              <a:t> </a:t>
            </a:r>
            <a:r>
              <a:rPr lang="cs-CZ" dirty="0" err="1"/>
              <a:t>Firefox</a:t>
            </a:r>
            <a:r>
              <a:rPr lang="cs-CZ" dirty="0"/>
              <a:t> a </a:t>
            </a:r>
            <a:r>
              <a:rPr lang="cs-CZ" dirty="0" smtClean="0"/>
              <a:t>Safari v aktuální verzi</a:t>
            </a:r>
            <a:endParaRPr lang="cs-CZ" dirty="0"/>
          </a:p>
          <a:p>
            <a:pPr>
              <a:defRPr/>
            </a:pPr>
            <a:r>
              <a:rPr lang="cs-CZ" dirty="0"/>
              <a:t>Žádné speciální hardwarové požadavky pro </a:t>
            </a:r>
            <a:r>
              <a:rPr lang="cs-CZ" dirty="0" smtClean="0"/>
              <a:t>uživatele</a:t>
            </a:r>
          </a:p>
          <a:p>
            <a:pPr marL="414000" lvl="1" indent="0">
              <a:buNone/>
            </a:pPr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240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 případě problémů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064000" cy="4320000"/>
          </a:xfrm>
        </p:spPr>
        <p:txBody>
          <a:bodyPr/>
          <a:lstStyle/>
          <a:p>
            <a:pPr lvl="1"/>
            <a:endParaRPr lang="cs-CZ" dirty="0" smtClean="0"/>
          </a:p>
          <a:p>
            <a:pPr lvl="1"/>
            <a:r>
              <a:rPr lang="cs-CZ" sz="2400" dirty="0" smtClean="0"/>
              <a:t>TECHNICKÉ problémy – kontaktovat </a:t>
            </a:r>
            <a:r>
              <a:rPr lang="cs-CZ" sz="2400" dirty="0" err="1" smtClean="0"/>
              <a:t>prac</a:t>
            </a:r>
            <a:r>
              <a:rPr lang="cs-CZ" sz="2400" dirty="0" smtClean="0"/>
              <a:t>. technické podpory </a:t>
            </a:r>
          </a:p>
          <a:p>
            <a:pPr lvl="2"/>
            <a:r>
              <a:rPr lang="cs-CZ" sz="2400" dirty="0" smtClean="0"/>
              <a:t>E-mail: </a:t>
            </a:r>
            <a:r>
              <a:rPr lang="cs-CZ" sz="2400" b="1" dirty="0" smtClean="0">
                <a:hlinkClick r:id="rId2"/>
              </a:rPr>
              <a:t>esf@mpsv.cz</a:t>
            </a:r>
            <a:endParaRPr lang="cs-CZ" sz="2400" b="1" dirty="0" smtClean="0"/>
          </a:p>
          <a:p>
            <a:pPr lvl="2"/>
            <a:r>
              <a:rPr lang="cs-CZ" sz="2400" dirty="0" smtClean="0"/>
              <a:t>Fórum: </a:t>
            </a:r>
            <a:r>
              <a:rPr lang="cs-CZ" sz="2400" u="sng" dirty="0">
                <a:hlinkClick r:id="rId3"/>
              </a:rPr>
              <a:t>https://</a:t>
            </a:r>
            <a:r>
              <a:rPr lang="cs-CZ" sz="2400" u="sng" dirty="0" smtClean="0">
                <a:hlinkClick r:id="rId3"/>
              </a:rPr>
              <a:t>www.esfcr.cz/technicka-podpora</a:t>
            </a:r>
            <a:endParaRPr lang="cs-CZ" sz="2400" u="sng" dirty="0" smtClean="0"/>
          </a:p>
          <a:p>
            <a:pPr lvl="2"/>
            <a:r>
              <a:rPr lang="cs-CZ" sz="2400" dirty="0" smtClean="0"/>
              <a:t>Např.: </a:t>
            </a:r>
            <a:r>
              <a:rPr lang="cs-CZ" sz="2400" dirty="0"/>
              <a:t>p</a:t>
            </a:r>
            <a:r>
              <a:rPr lang="cs-CZ" sz="2400" dirty="0" smtClean="0"/>
              <a:t>roblémy s přihlášením, nefunkčnost systému</a:t>
            </a:r>
            <a:endParaRPr lang="cs-CZ" sz="2400" dirty="0"/>
          </a:p>
          <a:p>
            <a:pPr marL="666000" lvl="2" indent="0">
              <a:buNone/>
            </a:pPr>
            <a:endParaRPr lang="cs-CZ" sz="2400" dirty="0" smtClean="0"/>
          </a:p>
          <a:p>
            <a:pPr lvl="1"/>
            <a:r>
              <a:rPr lang="cs-CZ" sz="2400" dirty="0" smtClean="0"/>
              <a:t>VĚCNÉ problémy – kontaktovat příslušného PM</a:t>
            </a:r>
          </a:p>
          <a:p>
            <a:pPr lvl="2"/>
            <a:r>
              <a:rPr lang="cs-CZ" sz="2400" dirty="0" smtClean="0"/>
              <a:t>Poslat depeši</a:t>
            </a:r>
          </a:p>
          <a:p>
            <a:pPr lvl="2"/>
            <a:r>
              <a:rPr lang="cs-CZ" sz="2400" dirty="0" smtClean="0"/>
              <a:t>Např.: propadlý aktivační kód, přidání hl. zástupce příjemce, neztotožnění s ROB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887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VĚCNÉ PROBLÉMY V SYSTÉMU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3905" y="1772816"/>
            <a:ext cx="8064000" cy="4320000"/>
          </a:xfrm>
        </p:spPr>
        <p:txBody>
          <a:bodyPr/>
          <a:lstStyle/>
          <a:p>
            <a:pPr marL="414000" lvl="1" indent="0">
              <a:buNone/>
            </a:pPr>
            <a:r>
              <a:rPr lang="cs-CZ" sz="2400" b="1" dirty="0"/>
              <a:t>Kdy kontaktovat konkrétního PM depeší</a:t>
            </a:r>
            <a:r>
              <a:rPr lang="cs-CZ" sz="2400" b="1" dirty="0" smtClean="0"/>
              <a:t>?</a:t>
            </a:r>
          </a:p>
          <a:p>
            <a:pPr marL="414000" lvl="1" indent="0">
              <a:buNone/>
            </a:pPr>
            <a:endParaRPr lang="cs-CZ" sz="2400" b="1" dirty="0"/>
          </a:p>
          <a:p>
            <a:pPr lvl="1"/>
            <a:r>
              <a:rPr lang="cs-CZ" sz="2400" dirty="0" smtClean="0"/>
              <a:t>Vypršení </a:t>
            </a:r>
            <a:r>
              <a:rPr lang="cs-CZ" sz="2400" b="1" dirty="0" smtClean="0"/>
              <a:t>platnosti aktivačního kódu </a:t>
            </a:r>
            <a:r>
              <a:rPr lang="cs-CZ" sz="2400" dirty="0" smtClean="0"/>
              <a:t>(platnost kódu 20 kal. dní od předání kódu datovou schránkou)</a:t>
            </a:r>
          </a:p>
          <a:p>
            <a:pPr lvl="1"/>
            <a:r>
              <a:rPr lang="cs-CZ" sz="2400" dirty="0" smtClean="0"/>
              <a:t>Připojování </a:t>
            </a:r>
            <a:r>
              <a:rPr lang="cs-CZ" sz="2400" b="1" dirty="0"/>
              <a:t>nového hl. zástupce příjemce </a:t>
            </a:r>
            <a:r>
              <a:rPr lang="cs-CZ" sz="2400" dirty="0"/>
              <a:t>(např. </a:t>
            </a:r>
            <a:r>
              <a:rPr lang="cs-CZ" sz="2400" dirty="0" smtClean="0"/>
              <a:t>     1 </a:t>
            </a:r>
            <a:r>
              <a:rPr lang="cs-CZ" sz="2400" dirty="0"/>
              <a:t>hl. zástupce příjemce ukončí pracovní poměr)</a:t>
            </a:r>
          </a:p>
          <a:p>
            <a:pPr lvl="1"/>
            <a:r>
              <a:rPr lang="cs-CZ" sz="2400" b="1" dirty="0"/>
              <a:t>Neztotožnění s Registrem obyvatel </a:t>
            </a:r>
            <a:r>
              <a:rPr lang="cs-CZ" sz="2400" dirty="0"/>
              <a:t>(ROB):</a:t>
            </a:r>
          </a:p>
          <a:p>
            <a:pPr marL="1627200" lvl="4" indent="-457200">
              <a:buFont typeface="+mj-lt"/>
              <a:buAutoNum type="arabicPeriod"/>
            </a:pPr>
            <a:r>
              <a:rPr lang="cs-CZ" sz="2400" dirty="0"/>
              <a:t>Kontrola správnosti vložených dat</a:t>
            </a:r>
          </a:p>
          <a:p>
            <a:pPr marL="1627200" lvl="4" indent="-457200">
              <a:buFont typeface="+mj-lt"/>
              <a:buAutoNum type="arabicPeriod"/>
            </a:pPr>
            <a:r>
              <a:rPr lang="cs-CZ" sz="2400" dirty="0"/>
              <a:t>Kontaktování podpořené osoby a ověření údajů</a:t>
            </a:r>
          </a:p>
          <a:p>
            <a:pPr marL="1627200" lvl="4" indent="-457200">
              <a:buFont typeface="+mj-lt"/>
              <a:buAutoNum type="arabicPeriod"/>
            </a:pPr>
            <a:r>
              <a:rPr lang="cs-CZ" sz="2400" dirty="0"/>
              <a:t>Žádost o povolení potvrzení identity </a:t>
            </a:r>
            <a:r>
              <a:rPr lang="cs-CZ" sz="2400" dirty="0" smtClean="0"/>
              <a:t>PO</a:t>
            </a:r>
            <a:endParaRPr lang="cs-CZ" sz="2400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286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První PŘIHLÁŠENÍ DO SYSTÉMU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106704"/>
            <a:ext cx="8928488" cy="5130190"/>
          </a:xfrm>
        </p:spPr>
        <p:txBody>
          <a:bodyPr/>
          <a:lstStyle/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sz="2400" b="1" dirty="0" smtClean="0"/>
              <a:t>REGISTRACE</a:t>
            </a:r>
          </a:p>
          <a:p>
            <a:pPr marL="414000" lvl="1" indent="0">
              <a:buNone/>
            </a:pPr>
            <a:r>
              <a:rPr lang="cs-CZ" sz="2400" dirty="0" smtClean="0"/>
              <a:t>Podmínka</a:t>
            </a:r>
            <a:r>
              <a:rPr lang="cs-CZ" sz="2400" dirty="0"/>
              <a:t>: každý uživatel musí být v systému </a:t>
            </a:r>
            <a:r>
              <a:rPr lang="cs-CZ" sz="2400" dirty="0" smtClean="0"/>
              <a:t>registrován</a:t>
            </a:r>
            <a:endParaRPr lang="cs-CZ" sz="2400" b="1" dirty="0" smtClean="0"/>
          </a:p>
          <a:p>
            <a:pPr marL="414000" lvl="1" indent="0">
              <a:buNone/>
            </a:pPr>
            <a:endParaRPr lang="cs-CZ" sz="2400" b="1" dirty="0" smtClean="0"/>
          </a:p>
          <a:p>
            <a:pPr marL="414000" lvl="1" indent="0">
              <a:buNone/>
            </a:pPr>
            <a:r>
              <a:rPr lang="cs-CZ" sz="2400" b="1" dirty="0" smtClean="0"/>
              <a:t>Zjednodušená </a:t>
            </a:r>
            <a:r>
              <a:rPr lang="cs-CZ" sz="2400" b="1" dirty="0"/>
              <a:t>registrace do IS ESF 2014</a:t>
            </a:r>
            <a:r>
              <a:rPr lang="cs-CZ" sz="2400" b="1" dirty="0" smtClean="0"/>
              <a:t>+</a:t>
            </a:r>
          </a:p>
          <a:p>
            <a:pPr marL="1123200" lvl="2" indent="-457200">
              <a:buFont typeface="+mj-lt"/>
              <a:buAutoNum type="arabicPeriod"/>
              <a:defRPr/>
            </a:pPr>
            <a:r>
              <a:rPr lang="cs-CZ" sz="2400" dirty="0" smtClean="0"/>
              <a:t>pro kontaktní osoby uvedené v IS KP14+ systém automaticky založí uživatelský účet</a:t>
            </a:r>
          </a:p>
          <a:p>
            <a:pPr marL="1123200" lvl="2" indent="-457200">
              <a:buFont typeface="+mj-lt"/>
              <a:buAutoNum type="arabicPeriod"/>
              <a:defRPr/>
            </a:pPr>
            <a:r>
              <a:rPr lang="cs-CZ" sz="2400" dirty="0" smtClean="0"/>
              <a:t>emailem informuje osobu o uživatelském jménu a ověřovacím kódu pro přihlášení</a:t>
            </a:r>
          </a:p>
          <a:p>
            <a:pPr marL="1123200" lvl="2" indent="-457200">
              <a:buFont typeface="+mj-lt"/>
              <a:buAutoNum type="arabicPeriod"/>
              <a:defRPr/>
            </a:pPr>
            <a:r>
              <a:rPr lang="cs-CZ" sz="2400" dirty="0" smtClean="0"/>
              <a:t>aktivační kód s odkazem zaslán do datové schránky příjemce</a:t>
            </a:r>
          </a:p>
          <a:p>
            <a:pPr marL="414000" lvl="1" indent="0">
              <a:buNone/>
              <a:defRPr/>
            </a:pPr>
            <a:endParaRPr lang="cs-CZ" sz="2400" b="1" dirty="0" smtClean="0"/>
          </a:p>
          <a:p>
            <a:pPr marL="414000" lvl="1" indent="0">
              <a:buNone/>
              <a:defRPr/>
            </a:pPr>
            <a:r>
              <a:rPr lang="cs-CZ" sz="2400" b="1" dirty="0" smtClean="0"/>
              <a:t>Standardní </a:t>
            </a:r>
            <a:r>
              <a:rPr lang="cs-CZ" sz="2400" b="1" dirty="0"/>
              <a:t>registrace přes portál ESFcr.cz</a:t>
            </a:r>
          </a:p>
          <a:p>
            <a:pPr lvl="2"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Hlavní kontaktní osoba spravuje přístupy ostatním</a:t>
            </a:r>
            <a:endParaRPr lang="cs-CZ" dirty="0" smtClean="0"/>
          </a:p>
          <a:p>
            <a:pPr marL="414000" lvl="1" indent="0">
              <a:buNone/>
            </a:pPr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2533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000" dirty="0" smtClean="0"/>
              <a:t>Orientace v záložkách systému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412776"/>
            <a:ext cx="9324528" cy="4320000"/>
          </a:xfrm>
        </p:spPr>
        <p:txBody>
          <a:bodyPr/>
          <a:lstStyle/>
          <a:p>
            <a:pPr lvl="1"/>
            <a:r>
              <a:rPr lang="cs-CZ" sz="2400" dirty="0"/>
              <a:t>Záložka „Projekty“ – „Seznam projektů“ – konkrétní </a:t>
            </a:r>
            <a:r>
              <a:rPr lang="cs-CZ" sz="2400" dirty="0" smtClean="0"/>
              <a:t>projekt</a:t>
            </a:r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sz="1800" dirty="0" smtClean="0"/>
          </a:p>
          <a:p>
            <a:pPr marL="756900" lvl="1" indent="-342900">
              <a:buFont typeface="+mj-lt"/>
              <a:buAutoNum type="arabicPeriod"/>
            </a:pPr>
            <a:endParaRPr lang="cs-CZ" sz="1800" dirty="0" smtClean="0"/>
          </a:p>
          <a:p>
            <a:pPr marL="414000" lvl="1" indent="0">
              <a:buNone/>
            </a:pPr>
            <a:r>
              <a:rPr lang="cs-CZ" sz="1900" b="1" dirty="0" smtClean="0"/>
              <a:t>Informace </a:t>
            </a:r>
            <a:r>
              <a:rPr lang="cs-CZ" sz="1900" b="1" dirty="0"/>
              <a:t>o projektu </a:t>
            </a:r>
            <a:r>
              <a:rPr lang="cs-CZ" sz="1900" dirty="0"/>
              <a:t>– </a:t>
            </a:r>
            <a:r>
              <a:rPr lang="cs-CZ" sz="1700" dirty="0"/>
              <a:t>předvyplněné (needitovatelné – pouze „Co projekt nabízí</a:t>
            </a:r>
            <a:r>
              <a:rPr lang="cs-CZ" sz="1700" dirty="0" smtClean="0"/>
              <a:t>“)</a:t>
            </a:r>
            <a:endParaRPr lang="cs-CZ" sz="1700" b="1" dirty="0" smtClean="0"/>
          </a:p>
          <a:p>
            <a:pPr marL="414000" lvl="1" indent="0">
              <a:buNone/>
            </a:pPr>
            <a:r>
              <a:rPr lang="cs-CZ" b="1" dirty="0" smtClean="0"/>
              <a:t>Odpovědní uživatelé </a:t>
            </a:r>
            <a:r>
              <a:rPr lang="cs-CZ" dirty="0" smtClean="0"/>
              <a:t>– </a:t>
            </a:r>
            <a:r>
              <a:rPr lang="cs-CZ" sz="1700" dirty="0" smtClean="0"/>
              <a:t>přidělení rolí hl. zástupce/zástupce příjemce</a:t>
            </a:r>
          </a:p>
          <a:p>
            <a:pPr marL="414000" lvl="1" indent="0">
              <a:buNone/>
            </a:pPr>
            <a:r>
              <a:rPr lang="cs-CZ" b="1" dirty="0" smtClean="0"/>
              <a:t>Indikátory</a:t>
            </a:r>
            <a:r>
              <a:rPr lang="cs-CZ" dirty="0" smtClean="0"/>
              <a:t> – </a:t>
            </a:r>
            <a:r>
              <a:rPr lang="cs-CZ" sz="1700" dirty="0" smtClean="0"/>
              <a:t>přehled </a:t>
            </a:r>
            <a:r>
              <a:rPr lang="cs-CZ" sz="1700" dirty="0"/>
              <a:t>všech indikátorů („Spuštění výpočtu indikátorů</a:t>
            </a:r>
            <a:r>
              <a:rPr lang="cs-CZ" sz="1700" dirty="0" smtClean="0"/>
              <a:t>“)</a:t>
            </a:r>
          </a:p>
          <a:p>
            <a:pPr marL="414000" lvl="1" indent="0">
              <a:buNone/>
            </a:pPr>
            <a:r>
              <a:rPr lang="cs-CZ" b="1" dirty="0" smtClean="0"/>
              <a:t>Podpořené </a:t>
            </a:r>
            <a:r>
              <a:rPr lang="cs-CZ" b="1" dirty="0"/>
              <a:t>osoby </a:t>
            </a:r>
            <a:r>
              <a:rPr lang="cs-CZ" dirty="0"/>
              <a:t>– </a:t>
            </a:r>
            <a:r>
              <a:rPr lang="cs-CZ" sz="1700" dirty="0"/>
              <a:t>evidence podpořených osob (Přidání </a:t>
            </a:r>
            <a:r>
              <a:rPr lang="cs-CZ" sz="1700" dirty="0" smtClean="0"/>
              <a:t>nové, šablona CSV)</a:t>
            </a:r>
            <a:endParaRPr lang="cs-CZ" sz="1700" dirty="0"/>
          </a:p>
          <a:p>
            <a:pPr marL="414000" lvl="1" indent="0">
              <a:buNone/>
            </a:pPr>
            <a:r>
              <a:rPr lang="cs-CZ" b="1" dirty="0"/>
              <a:t>Formuláře PO </a:t>
            </a:r>
            <a:r>
              <a:rPr lang="cs-CZ" dirty="0"/>
              <a:t>– </a:t>
            </a:r>
            <a:r>
              <a:rPr lang="cs-CZ" sz="1700" dirty="0"/>
              <a:t>nahrávání a evidence formulářů podpořených </a:t>
            </a:r>
            <a:r>
              <a:rPr lang="cs-CZ" sz="1700" dirty="0" smtClean="0"/>
              <a:t>osob</a:t>
            </a:r>
          </a:p>
          <a:p>
            <a:pPr marL="414000" lvl="1" indent="0">
              <a:buNone/>
            </a:pPr>
            <a:r>
              <a:rPr lang="cs-CZ" b="1" dirty="0"/>
              <a:t>Podpora</a:t>
            </a:r>
            <a:r>
              <a:rPr lang="cs-CZ" dirty="0"/>
              <a:t> – </a:t>
            </a:r>
            <a:r>
              <a:rPr lang="cs-CZ" sz="1700" dirty="0"/>
              <a:t>nelze </a:t>
            </a:r>
            <a:r>
              <a:rPr lang="cs-CZ" sz="1700" dirty="0" smtClean="0"/>
              <a:t>editovat, pouze filtrovat (Šablona CSV – nápověda)</a:t>
            </a:r>
            <a:endParaRPr lang="cs-CZ" sz="1700" dirty="0">
              <a:solidFill>
                <a:schemeClr val="bg1">
                  <a:lumMod val="10000"/>
                </a:schemeClr>
              </a:solidFill>
            </a:endParaRPr>
          </a:p>
          <a:p>
            <a:pPr marL="414000" lvl="1" indent="0">
              <a:buNone/>
            </a:pPr>
            <a:r>
              <a:rPr lang="cs-CZ" b="1" dirty="0"/>
              <a:t>Přílohy</a:t>
            </a:r>
            <a:r>
              <a:rPr lang="cs-CZ" dirty="0"/>
              <a:t> – </a:t>
            </a:r>
            <a:r>
              <a:rPr lang="cs-CZ" sz="1700" dirty="0"/>
              <a:t>možnost vkládání příloh</a:t>
            </a:r>
          </a:p>
          <a:p>
            <a:pPr marL="414000" lvl="1" indent="0">
              <a:buNone/>
            </a:pPr>
            <a:r>
              <a:rPr lang="cs-CZ" b="1" dirty="0"/>
              <a:t>Události</a:t>
            </a:r>
            <a:r>
              <a:rPr lang="cs-CZ" dirty="0"/>
              <a:t> – </a:t>
            </a:r>
            <a:r>
              <a:rPr lang="cs-CZ" sz="1700" dirty="0"/>
              <a:t>záznam o všech úkonech na projektu</a:t>
            </a:r>
          </a:p>
          <a:p>
            <a:pPr marL="414000" lvl="1" indent="0">
              <a:buNone/>
            </a:pPr>
            <a:endParaRPr lang="cs-CZ" dirty="0"/>
          </a:p>
          <a:p>
            <a:pPr marL="756900" lvl="1" indent="-342900">
              <a:buFont typeface="+mj-lt"/>
              <a:buAutoNum type="arabicPeriod"/>
            </a:pPr>
            <a:endParaRPr lang="cs-CZ" dirty="0" smtClean="0"/>
          </a:p>
          <a:p>
            <a:pPr marL="414000" lvl="1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88840"/>
            <a:ext cx="866775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9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vyplňování</a:t>
            </a:r>
            <a:endParaRPr lang="cs-CZ" sz="406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4320000"/>
          </a:xfrm>
        </p:spPr>
        <p:txBody>
          <a:bodyPr/>
          <a:lstStyle/>
          <a:p>
            <a:pPr lvl="1"/>
            <a:r>
              <a:rPr lang="cs-CZ" sz="2400" dirty="0" smtClean="0"/>
              <a:t>Záložka „Projekty“ – „Seznam projektů“ – konkrétní projekt</a:t>
            </a:r>
          </a:p>
          <a:p>
            <a:pPr lvl="1"/>
            <a:endParaRPr lang="cs-CZ" dirty="0"/>
          </a:p>
          <a:p>
            <a:pPr marL="414000" lvl="1" indent="0">
              <a:buNone/>
            </a:pPr>
            <a:r>
              <a:rPr lang="cs-CZ" sz="2200" dirty="0" smtClean="0"/>
              <a:t>KROKY VYPLŇOVÁNÍ:</a:t>
            </a:r>
          </a:p>
          <a:p>
            <a:pPr marL="414000" lvl="1" indent="0">
              <a:buNone/>
            </a:pPr>
            <a:endParaRPr lang="cs-CZ" sz="2200" dirty="0" smtClean="0"/>
          </a:p>
          <a:p>
            <a:pPr marL="7569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2400" b="1" dirty="0" smtClean="0"/>
              <a:t>Podpořené </a:t>
            </a:r>
            <a:r>
              <a:rPr lang="cs-CZ" sz="2400" b="1" dirty="0"/>
              <a:t>osoby </a:t>
            </a:r>
            <a:r>
              <a:rPr lang="cs-CZ" sz="2400" dirty="0"/>
              <a:t>– </a:t>
            </a:r>
            <a:r>
              <a:rPr lang="cs-CZ" sz="2100" dirty="0" smtClean="0"/>
              <a:t>přidání nové (ručně), vyplnění charakteristik </a:t>
            </a:r>
          </a:p>
          <a:p>
            <a:pPr marL="7569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2400" b="1" dirty="0" smtClean="0"/>
              <a:t>Formuláře </a:t>
            </a:r>
            <a:r>
              <a:rPr lang="cs-CZ" sz="2400" b="1" dirty="0"/>
              <a:t>PO </a:t>
            </a:r>
            <a:r>
              <a:rPr lang="cs-CZ" sz="2400" dirty="0"/>
              <a:t>– </a:t>
            </a:r>
            <a:r>
              <a:rPr lang="cs-CZ" sz="2100" dirty="0" smtClean="0"/>
              <a:t>import údajů, zpracování formulářů</a:t>
            </a:r>
          </a:p>
          <a:p>
            <a:pPr marL="7569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2400" b="1" dirty="0" smtClean="0"/>
              <a:t>Podpořené osoby</a:t>
            </a:r>
            <a:r>
              <a:rPr lang="cs-CZ" sz="2400" dirty="0" smtClean="0"/>
              <a:t> – </a:t>
            </a:r>
            <a:r>
              <a:rPr lang="cs-CZ" sz="2100" dirty="0" smtClean="0"/>
              <a:t>zadání nové podpory, schválení seznamu PO</a:t>
            </a:r>
          </a:p>
          <a:p>
            <a:pPr marL="7569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2400" b="1" dirty="0" smtClean="0"/>
              <a:t>Indikátory </a:t>
            </a:r>
            <a:r>
              <a:rPr lang="cs-CZ" sz="2400" dirty="0" smtClean="0"/>
              <a:t>– </a:t>
            </a:r>
            <a:r>
              <a:rPr lang="cs-CZ" sz="2100" dirty="0" smtClean="0"/>
              <a:t>výpočet indikátorů a přenesení do IS KP14+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453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1. Podpořené osoby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32646" y="1412776"/>
            <a:ext cx="8694732" cy="4509320"/>
          </a:xfrm>
        </p:spPr>
        <p:txBody>
          <a:bodyPr/>
          <a:lstStyle/>
          <a:p>
            <a:pPr lvl="1"/>
            <a:r>
              <a:rPr lang="cs-CZ" dirty="0" smtClean="0"/>
              <a:t>Každá </a:t>
            </a:r>
            <a:r>
              <a:rPr lang="cs-CZ" dirty="0"/>
              <a:t>osoba evidována 1x (unikátní osoba</a:t>
            </a:r>
            <a:r>
              <a:rPr lang="cs-CZ" dirty="0" smtClean="0"/>
              <a:t>)</a:t>
            </a:r>
          </a:p>
          <a:p>
            <a:pPr lvl="1"/>
            <a:r>
              <a:rPr lang="cs-CZ" dirty="0" smtClean="0"/>
              <a:t>Každý </a:t>
            </a:r>
            <a:r>
              <a:rPr lang="cs-CZ" dirty="0"/>
              <a:t>účastník </a:t>
            </a:r>
            <a:r>
              <a:rPr lang="cs-CZ" dirty="0" smtClean="0"/>
              <a:t>projektu se </a:t>
            </a:r>
            <a:r>
              <a:rPr lang="cs-CZ" dirty="0"/>
              <a:t>zapisuje s:</a:t>
            </a:r>
          </a:p>
          <a:p>
            <a:pPr lvl="3"/>
            <a:r>
              <a:rPr lang="cs-CZ" dirty="0"/>
              <a:t>Jméno</a:t>
            </a:r>
          </a:p>
          <a:p>
            <a:pPr lvl="3"/>
            <a:r>
              <a:rPr lang="cs-CZ" dirty="0"/>
              <a:t>Příjmení</a:t>
            </a:r>
          </a:p>
          <a:p>
            <a:pPr lvl="3"/>
            <a:r>
              <a:rPr lang="cs-CZ" dirty="0"/>
              <a:t>Bydliště</a:t>
            </a:r>
          </a:p>
          <a:p>
            <a:pPr lvl="3"/>
            <a:r>
              <a:rPr lang="cs-CZ" dirty="0"/>
              <a:t>Datum </a:t>
            </a:r>
            <a:r>
              <a:rPr lang="cs-CZ" dirty="0" smtClean="0"/>
              <a:t>narození</a:t>
            </a:r>
            <a:endParaRPr lang="cs-CZ" sz="2400" dirty="0" smtClean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Dále </a:t>
            </a:r>
            <a:r>
              <a:rPr lang="cs-CZ" dirty="0"/>
              <a:t>se uvádí </a:t>
            </a:r>
            <a:r>
              <a:rPr lang="cs-CZ" b="1" dirty="0"/>
              <a:t>charakteristiky</a:t>
            </a:r>
            <a:r>
              <a:rPr lang="cs-CZ" dirty="0"/>
              <a:t> jednotlivých </a:t>
            </a:r>
            <a:r>
              <a:rPr lang="cs-CZ" dirty="0" smtClean="0"/>
              <a:t>účastníků </a:t>
            </a:r>
            <a:r>
              <a:rPr lang="cs-CZ" b="1" dirty="0" smtClean="0"/>
              <a:t>PŘED a PO ukončení účasti</a:t>
            </a:r>
            <a:r>
              <a:rPr lang="cs-CZ" dirty="0" smtClean="0"/>
              <a:t> (podklad </a:t>
            </a:r>
            <a:r>
              <a:rPr lang="cs-CZ" dirty="0"/>
              <a:t>pro sledování jednotlivých </a:t>
            </a:r>
            <a:r>
              <a:rPr lang="cs-CZ" dirty="0" smtClean="0"/>
              <a:t>MI)</a:t>
            </a:r>
            <a:endParaRPr lang="cs-CZ" dirty="0"/>
          </a:p>
          <a:p>
            <a:pPr marL="414000" lvl="1" indent="0">
              <a:spcBef>
                <a:spcPts val="0"/>
              </a:spcBef>
              <a:spcAft>
                <a:spcPts val="0"/>
              </a:spcAft>
              <a:buNone/>
            </a:pPr>
            <a:endParaRPr lang="cs-CZ" b="1" u="sng" dirty="0" smtClean="0"/>
          </a:p>
          <a:p>
            <a:pPr marL="3657600" lvl="8" indent="0">
              <a:buNone/>
            </a:pPr>
            <a:endParaRPr lang="cs-CZ" sz="2400" dirty="0" smtClean="0">
              <a:solidFill>
                <a:srgbClr val="FF0000"/>
              </a:solidFill>
            </a:endParaRPr>
          </a:p>
          <a:p>
            <a:pPr marL="1170000" lvl="4" indent="0">
              <a:buNone/>
            </a:pPr>
            <a:endParaRPr lang="cs-CZ" dirty="0" smtClean="0"/>
          </a:p>
        </p:txBody>
      </p:sp>
      <p:sp>
        <p:nvSpPr>
          <p:cNvPr id="6" name="Šipka doprava 5"/>
          <p:cNvSpPr/>
          <p:nvPr/>
        </p:nvSpPr>
        <p:spPr>
          <a:xfrm>
            <a:off x="4211960" y="2490925"/>
            <a:ext cx="936104" cy="50405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ovéPole 7"/>
          <p:cNvSpPr txBox="1"/>
          <p:nvPr/>
        </p:nvSpPr>
        <p:spPr>
          <a:xfrm>
            <a:off x="4211960" y="257504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NENÍ</a:t>
            </a:r>
            <a:r>
              <a:rPr lang="cs-CZ" dirty="0" smtClean="0"/>
              <a:t> </a:t>
            </a:r>
            <a:endParaRPr lang="en-US" dirty="0"/>
          </a:p>
        </p:txBody>
      </p:sp>
      <p:sp>
        <p:nvSpPr>
          <p:cNvPr id="9" name="TextovéPole 8"/>
          <p:cNvSpPr txBox="1"/>
          <p:nvPr/>
        </p:nvSpPr>
        <p:spPr>
          <a:xfrm>
            <a:off x="5631684" y="2365519"/>
            <a:ext cx="2180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Nelze započítat mezi podpořené osoby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7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0</TotalTime>
  <Words>1720</Words>
  <Application>Microsoft Office PowerPoint</Application>
  <PresentationFormat>Předvádění na obrazovce (4:3)</PresentationFormat>
  <Paragraphs>297</Paragraphs>
  <Slides>25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prezentace</vt:lpstr>
      <vt:lpstr>IS ESF 2014+</vt:lpstr>
      <vt:lpstr>IS ESF2014+</vt:lpstr>
      <vt:lpstr>Provoz a systémové požadavky</vt:lpstr>
      <vt:lpstr>v případě problémů</vt:lpstr>
      <vt:lpstr>VĚCNÉ PROBLÉMY V SYSTÉMU</vt:lpstr>
      <vt:lpstr>První PŘIHLÁŠENÍ DO SYSTÉMU </vt:lpstr>
      <vt:lpstr>Orientace v záložkách systému</vt:lpstr>
      <vt:lpstr>postup vyplňování</vt:lpstr>
      <vt:lpstr>1. Podpořené osoby</vt:lpstr>
      <vt:lpstr>1. Podpořené osoby – přidání nové</vt:lpstr>
      <vt:lpstr>1. Podpořené osoby – Charakteristiky</vt:lpstr>
      <vt:lpstr>1. Podpořené osoby – Charakteristiky</vt:lpstr>
      <vt:lpstr>2. FORMULÁŘE PO – import údajů</vt:lpstr>
      <vt:lpstr>2. FORMULÁŘE PO – import údajů</vt:lpstr>
      <vt:lpstr>2. FORMULÁŘE PO – import údajů</vt:lpstr>
      <vt:lpstr>2. FORMULÁŘE PO – import údajů</vt:lpstr>
      <vt:lpstr>2. FORMULÁŘE PO – zpracování</vt:lpstr>
      <vt:lpstr>3. Podpořené osoby – zadání nové podpory</vt:lpstr>
      <vt:lpstr>3. Podpořené osoby – zadání nové podpory</vt:lpstr>
      <vt:lpstr>3. Podpořené osoby – zadání nové podpory</vt:lpstr>
      <vt:lpstr>4. indikátory</vt:lpstr>
      <vt:lpstr>4. Indikátory – výpočet a přenesení do     IS KP14+</vt:lpstr>
      <vt:lpstr>Nápověda systému</vt:lpstr>
      <vt:lpstr>Důležité odkazy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2015-02-20T08:23:15Z</dcterms:created>
  <dcterms:modified xsi:type="dcterms:W3CDTF">2017-06-27T07:02:42Z</dcterms:modified>
</cp:coreProperties>
</file>