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slide+xml" PartName="/ppt/slides/slide46.xml"/>
  <Override ContentType="application/vnd.openxmlformats-officedocument.presentationml.slide+xml" PartName="/ppt/slides/slide47.xml"/>
  <Override ContentType="application/vnd.openxmlformats-officedocument.presentationml.slide+xml" PartName="/ppt/slides/slide48.xml"/>
  <Override ContentType="application/vnd.openxmlformats-officedocument.presentationml.slide+xml" PartName="/ppt/slides/slide49.xml"/>
  <Override ContentType="application/vnd.openxmlformats-officedocument.presentationml.slide+xml" PartName="/ppt/slides/slide5.xml"/>
  <Override ContentType="application/vnd.openxmlformats-officedocument.presentationml.slide+xml" PartName="/ppt/slides/slide50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app.xml" Type="http://schemas.openxmlformats.org/officeDocument/2006/relationships/extended-properties" Id="rId3"/>
    <Relationship Target="docProps/core.xml" Type="http://schemas.openxmlformats.org/package/2006/relationships/metadata/core-properties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aveSubsetFonts="true">
  <p:sldMasterIdLst>
    <p:sldMasterId id="2147483661" r:id="rId4"/>
    <p:sldMasterId id="2147483672" r:id="rId5"/>
    <p:sldMasterId id="2147483683" r:id="rId6"/>
  </p:sldMasterIdLst>
  <p:sldIdLst>
    <p:sldId id="264" r:id="rId7"/>
    <p:sldId id="265" r:id="rId8"/>
    <p:sldId id="308" r:id="rId9"/>
    <p:sldId id="266" r:id="rId10"/>
    <p:sldId id="269" r:id="rId11"/>
    <p:sldId id="270" r:id="rId12"/>
    <p:sldId id="267" r:id="rId13"/>
    <p:sldId id="311" r:id="rId14"/>
    <p:sldId id="271" r:id="rId15"/>
    <p:sldId id="272" r:id="rId16"/>
    <p:sldId id="273" r:id="rId17"/>
    <p:sldId id="274" r:id="rId18"/>
    <p:sldId id="275" r:id="rId19"/>
    <p:sldId id="280" r:id="rId20"/>
    <p:sldId id="276" r:id="rId21"/>
    <p:sldId id="281" r:id="rId22"/>
    <p:sldId id="277" r:id="rId23"/>
    <p:sldId id="278" r:id="rId24"/>
    <p:sldId id="279" r:id="rId25"/>
    <p:sldId id="282" r:id="rId26"/>
    <p:sldId id="313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10" r:id="rId48"/>
    <p:sldId id="303" r:id="rId49"/>
    <p:sldId id="304" r:id="rId50"/>
    <p:sldId id="305" r:id="rId51"/>
    <p:sldId id="306" r:id="rId52"/>
    <p:sldId id="307" r:id="rId53"/>
    <p:sldId id="268" r:id="rId54"/>
    <p:sldId id="314" r:id="rId55"/>
    <p:sldId id="263" r:id="rId56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 vertBarState="maximized">
    <p:restoredLeft sz="34587" autoAdjust="false"/>
    <p:restoredTop sz="94629" autoAdjust="false"/>
  </p:normalViewPr>
  <p:slideViewPr>
    <p:cSldViewPr>
      <p:cViewPr varScale="true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7.xml" Type="http://schemas.openxmlformats.org/officeDocument/2006/relationships/slide" Id="rId13"/>
    <Relationship Target="slides/slide12.xml" Type="http://schemas.openxmlformats.org/officeDocument/2006/relationships/slide" Id="rId18"/>
    <Relationship Target="slides/slide20.xml" Type="http://schemas.openxmlformats.org/officeDocument/2006/relationships/slide" Id="rId26"/>
    <Relationship Target="slides/slide33.xml" Type="http://schemas.openxmlformats.org/officeDocument/2006/relationships/slide" Id="rId39"/>
    <Relationship Target="slides/slide15.xml" Type="http://schemas.openxmlformats.org/officeDocument/2006/relationships/slide" Id="rId21"/>
    <Relationship Target="slides/slide28.xml" Type="http://schemas.openxmlformats.org/officeDocument/2006/relationships/slide" Id="rId34"/>
    <Relationship Target="slides/slide36.xml" Type="http://schemas.openxmlformats.org/officeDocument/2006/relationships/slide" Id="rId42"/>
    <Relationship Target="slides/slide41.xml" Type="http://schemas.openxmlformats.org/officeDocument/2006/relationships/slide" Id="rId47"/>
    <Relationship Target="slides/slide44.xml" Type="http://schemas.openxmlformats.org/officeDocument/2006/relationships/slide" Id="rId50"/>
    <Relationship Target="slides/slide49.xml" Type="http://schemas.openxmlformats.org/officeDocument/2006/relationships/slide" Id="rId55"/>
    <Relationship Target="slides/slide1.xml" Type="http://schemas.openxmlformats.org/officeDocument/2006/relationships/slide" Id="rId7"/>
    <Relationship Target="slides/slide6.xml" Type="http://schemas.openxmlformats.org/officeDocument/2006/relationships/slide" Id="rId12"/>
    <Relationship Target="slides/slide11.xml" Type="http://schemas.openxmlformats.org/officeDocument/2006/relationships/slide" Id="rId17"/>
    <Relationship Target="slides/slide19.xml" Type="http://schemas.openxmlformats.org/officeDocument/2006/relationships/slide" Id="rId25"/>
    <Relationship Target="slides/slide27.xml" Type="http://schemas.openxmlformats.org/officeDocument/2006/relationships/slide" Id="rId33"/>
    <Relationship Target="slides/slide32.xml" Type="http://schemas.openxmlformats.org/officeDocument/2006/relationships/slide" Id="rId38"/>
    <Relationship Target="slides/slide40.xml" Type="http://schemas.openxmlformats.org/officeDocument/2006/relationships/slide" Id="rId46"/>
    <Relationship Target="theme/theme1.xml" Type="http://schemas.openxmlformats.org/officeDocument/2006/relationships/theme" Id="rId59"/>
    <Relationship Target="../customXml/item2.xml" Type="http://schemas.openxmlformats.org/officeDocument/2006/relationships/customXml" Id="rId2"/>
    <Relationship Target="slides/slide10.xml" Type="http://schemas.openxmlformats.org/officeDocument/2006/relationships/slide" Id="rId16"/>
    <Relationship Target="slides/slide14.xml" Type="http://schemas.openxmlformats.org/officeDocument/2006/relationships/slide" Id="rId20"/>
    <Relationship Target="slides/slide23.xml" Type="http://schemas.openxmlformats.org/officeDocument/2006/relationships/slide" Id="rId29"/>
    <Relationship Target="slides/slide35.xml" Type="http://schemas.openxmlformats.org/officeDocument/2006/relationships/slide" Id="rId41"/>
    <Relationship Target="slides/slide48.xml" Type="http://schemas.openxmlformats.org/officeDocument/2006/relationships/slide" Id="rId54"/>
    <Relationship Target="../customXml/item1.xml" Type="http://schemas.openxmlformats.org/officeDocument/2006/relationships/customXml" Id="rId1"/>
    <Relationship Target="slideMasters/slideMaster3.xml" Type="http://schemas.openxmlformats.org/officeDocument/2006/relationships/slideMaster" Id="rId6"/>
    <Relationship Target="slides/slide5.xml" Type="http://schemas.openxmlformats.org/officeDocument/2006/relationships/slide" Id="rId11"/>
    <Relationship Target="slides/slide18.xml" Type="http://schemas.openxmlformats.org/officeDocument/2006/relationships/slide" Id="rId24"/>
    <Relationship Target="slides/slide26.xml" Type="http://schemas.openxmlformats.org/officeDocument/2006/relationships/slide" Id="rId32"/>
    <Relationship Target="slides/slide31.xml" Type="http://schemas.openxmlformats.org/officeDocument/2006/relationships/slide" Id="rId37"/>
    <Relationship Target="slides/slide34.xml" Type="http://schemas.openxmlformats.org/officeDocument/2006/relationships/slide" Id="rId40"/>
    <Relationship Target="slides/slide39.xml" Type="http://schemas.openxmlformats.org/officeDocument/2006/relationships/slide" Id="rId45"/>
    <Relationship Target="slides/slide47.xml" Type="http://schemas.openxmlformats.org/officeDocument/2006/relationships/slide" Id="rId53"/>
    <Relationship Target="viewProps.xml" Type="http://schemas.openxmlformats.org/officeDocument/2006/relationships/viewProps" Id="rId58"/>
    <Relationship Target="slideMasters/slideMaster2.xml" Type="http://schemas.openxmlformats.org/officeDocument/2006/relationships/slideMaster" Id="rId5"/>
    <Relationship Target="slides/slide9.xml" Type="http://schemas.openxmlformats.org/officeDocument/2006/relationships/slide" Id="rId15"/>
    <Relationship Target="slides/slide17.xml" Type="http://schemas.openxmlformats.org/officeDocument/2006/relationships/slide" Id="rId23"/>
    <Relationship Target="slides/slide22.xml" Type="http://schemas.openxmlformats.org/officeDocument/2006/relationships/slide" Id="rId28"/>
    <Relationship Target="slides/slide30.xml" Type="http://schemas.openxmlformats.org/officeDocument/2006/relationships/slide" Id="rId36"/>
    <Relationship Target="slides/slide43.xml" Type="http://schemas.openxmlformats.org/officeDocument/2006/relationships/slide" Id="rId49"/>
    <Relationship Target="presProps.xml" Type="http://schemas.openxmlformats.org/officeDocument/2006/relationships/presProps" Id="rId57"/>
    <Relationship Target="slides/slide4.xml" Type="http://schemas.openxmlformats.org/officeDocument/2006/relationships/slide" Id="rId10"/>
    <Relationship Target="slides/slide13.xml" Type="http://schemas.openxmlformats.org/officeDocument/2006/relationships/slide" Id="rId19"/>
    <Relationship Target="slides/slide25.xml" Type="http://schemas.openxmlformats.org/officeDocument/2006/relationships/slide" Id="rId31"/>
    <Relationship Target="slides/slide38.xml" Type="http://schemas.openxmlformats.org/officeDocument/2006/relationships/slide" Id="rId44"/>
    <Relationship Target="slides/slide46.xml" Type="http://schemas.openxmlformats.org/officeDocument/2006/relationships/slide" Id="rId52"/>
    <Relationship Target="tableStyles.xml" Type="http://schemas.openxmlformats.org/officeDocument/2006/relationships/tableStyles" Id="rId60"/>
    <Relationship Target="slideMasters/slideMaster1.xml" Type="http://schemas.openxmlformats.org/officeDocument/2006/relationships/slideMaster" Id="rId4"/>
    <Relationship Target="slides/slide3.xml" Type="http://schemas.openxmlformats.org/officeDocument/2006/relationships/slide" Id="rId9"/>
    <Relationship Target="slides/slide8.xml" Type="http://schemas.openxmlformats.org/officeDocument/2006/relationships/slide" Id="rId14"/>
    <Relationship Target="slides/slide16.xml" Type="http://schemas.openxmlformats.org/officeDocument/2006/relationships/slide" Id="rId22"/>
    <Relationship Target="slides/slide21.xml" Type="http://schemas.openxmlformats.org/officeDocument/2006/relationships/slide" Id="rId27"/>
    <Relationship Target="slides/slide24.xml" Type="http://schemas.openxmlformats.org/officeDocument/2006/relationships/slide" Id="rId30"/>
    <Relationship Target="slides/slide29.xml" Type="http://schemas.openxmlformats.org/officeDocument/2006/relationships/slide" Id="rId35"/>
    <Relationship Target="slides/slide37.xml" Type="http://schemas.openxmlformats.org/officeDocument/2006/relationships/slide" Id="rId43"/>
    <Relationship Target="slides/slide42.xml" Type="http://schemas.openxmlformats.org/officeDocument/2006/relationships/slide" Id="rId48"/>
    <Relationship Target="slides/slide50.xml" Type="http://schemas.openxmlformats.org/officeDocument/2006/relationships/slide" Id="rId56"/>
    <Relationship Target="slides/slide2.xml" Type="http://schemas.openxmlformats.org/officeDocument/2006/relationships/slide" Id="rId8"/>
    <Relationship Target="slides/slide45.xml" Type="http://schemas.openxmlformats.org/officeDocument/2006/relationships/slide" Id="rId51"/>
    <Relationship Target="../customXml/item3.xml" Type="http://schemas.openxmlformats.org/officeDocument/2006/relationships/customXml" Id="rId3"/>
</Relationships>

</file>

<file path=ppt/slideLayouts/_rels/slideLayout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2.xml" Type="http://schemas.openxmlformats.org/officeDocument/2006/relationships/slideMaster" Id="rId1"/>
</Relationships>

</file>

<file path=ppt/slideLayouts/_rels/slideLayout12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3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4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5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2.xml" Type="http://schemas.openxmlformats.org/officeDocument/2006/relationships/slideMaster" Id="rId1"/>
</Relationships>

</file>

<file path=ppt/slideLayouts/_rels/slideLayout17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8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9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0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2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3.xml" Type="http://schemas.openxmlformats.org/officeDocument/2006/relationships/slideMaster" Id="rId1"/>
</Relationships>

</file>

<file path=ppt/slideLayouts/_rels/slideLayout22.xml.rels><?xml version="1.0" encoding="UTF-8" standalone="yes"?>
<Relationships xmlns="http://schemas.openxmlformats.org/package/2006/relationships">
    <Relationship Target="../slideMasters/slideMaster3.xml" Type="http://schemas.openxmlformats.org/officeDocument/2006/relationships/slideMaster" Id="rId1"/>
</Relationships>

</file>

<file path=ppt/slideLayouts/_rels/slideLayout23.xml.rels><?xml version="1.0" encoding="UTF-8" standalone="yes"?>
<Relationships xmlns="http://schemas.openxmlformats.org/package/2006/relationships">
    <Relationship Target="../slideMasters/slideMaster3.xml" Type="http://schemas.openxmlformats.org/officeDocument/2006/relationships/slideMaster" Id="rId1"/>
</Relationships>

</file>

<file path=ppt/slideLayouts/_rels/slideLayout24.xml.rels><?xml version="1.0" encoding="UTF-8" standalone="yes"?>
<Relationships xmlns="http://schemas.openxmlformats.org/package/2006/relationships">
    <Relationship Target="../slideMasters/slideMaster3.xml" Type="http://schemas.openxmlformats.org/officeDocument/2006/relationships/slideMaster" Id="rId1"/>
</Relationships>

</file>

<file path=ppt/slideLayouts/_rels/slideLayout25.xml.rels><?xml version="1.0" encoding="UTF-8" standalone="yes"?>
<Relationships xmlns="http://schemas.openxmlformats.org/package/2006/relationships">
    <Relationship Target="../slideMasters/slideMaster3.xml" Type="http://schemas.openxmlformats.org/officeDocument/2006/relationships/slideMaster" Id="rId1"/>
</Relationships>

</file>

<file path=ppt/slideLayouts/_rels/slideLayout2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3.xml" Type="http://schemas.openxmlformats.org/officeDocument/2006/relationships/slideMaster" Id="rId1"/>
</Relationships>

</file>

<file path=ppt/slideLayouts/_rels/slideLayout27.xml.rels><?xml version="1.0" encoding="UTF-8" standalone="yes"?>
<Relationships xmlns="http://schemas.openxmlformats.org/package/2006/relationships">
    <Relationship Target="../slideMasters/slideMaster3.xml" Type="http://schemas.openxmlformats.org/officeDocument/2006/relationships/slideMaster" Id="rId1"/>
</Relationships>

</file>

<file path=ppt/slideLayouts/_rels/slideLayout28.xml.rels><?xml version="1.0" encoding="UTF-8" standalone="yes"?>
<Relationships xmlns="http://schemas.openxmlformats.org/package/2006/relationships">
    <Relationship Target="../slideMasters/slideMaster3.xml" Type="http://schemas.openxmlformats.org/officeDocument/2006/relationships/slideMaster" Id="rId1"/>
</Relationships>

</file>

<file path=ppt/slideLayouts/_rels/slideLayout29.xml.rels><?xml version="1.0" encoding="UTF-8" standalone="yes"?>
<Relationships xmlns="http://schemas.openxmlformats.org/package/2006/relationships">
    <Relationship Target="../slideMasters/slideMaster3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0.xml.rels><?xml version="1.0" encoding="UTF-8" standalone="yes"?>
<Relationships xmlns="http://schemas.openxmlformats.org/package/2006/relationships">
    <Relationship Target="../slideMasters/slideMaster3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E2E1005A-3476-4C5D-A1DD-BEB4AFA13508}" type="datetime1">
              <a:rPr lang="cs-CZ" smtClean="false">
                <a:solidFill>
                  <a:srgbClr val="084A8B"/>
                </a:solidFill>
              </a:rPr>
              <a:pPr/>
              <a:t>17.1.2019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true"/>
          </p:cNvPicPr>
          <p:nvPr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7753258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565B30E-844C-44A1-878A-1DB494D29BB3}" type="datetime1">
              <a:rPr lang="cs-CZ" smtClean="false">
                <a:solidFill>
                  <a:srgbClr val="084A8B"/>
                </a:solidFill>
              </a:rPr>
              <a:pPr/>
              <a:t>17.1.2019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166436326"/>
      </p:ext>
    </p:extLst>
  </p:cSld>
  <p:clrMapOvr>
    <a:masterClrMapping/>
  </p:clrMapOvr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E2E1005A-3476-4C5D-A1DD-BEB4AFA13508}" type="datetime1">
              <a:rPr lang="cs-CZ" smtClean="false">
                <a:solidFill>
                  <a:srgbClr val="084A8B"/>
                </a:solidFill>
              </a:rPr>
              <a:pPr/>
              <a:t>17.1.2019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true"/>
          </p:cNvPicPr>
          <p:nvPr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7500575"/>
      </p:ext>
    </p:extLst>
  </p:cSld>
  <p:clrMapOvr>
    <a:masterClrMapping/>
  </p:clrMapOvr>
</p:sldLayout>
</file>

<file path=ppt/slideLayouts/slideLayout1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2D556CC8-969E-4284-A896-559516F5D5DC}" type="datetime1">
              <a:rPr lang="cs-CZ" smtClean="false">
                <a:solidFill>
                  <a:srgbClr val="084A8B"/>
                </a:solidFill>
              </a:rPr>
              <a:pPr/>
              <a:t>17.1.2019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067431"/>
      </p:ext>
    </p:extLst>
  </p:cSld>
  <p:clrMapOvr>
    <a:masterClrMapping/>
  </p:clrMapOvr>
</p:sldLayout>
</file>

<file path=ppt/slideLayouts/slideLayout1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fld id="{78938E48-3003-4D11-A6B5-730B6DA2AE65}" type="datetime1">
              <a:rPr lang="cs-CZ" smtClean="false">
                <a:solidFill>
                  <a:srgbClr val="084A8B"/>
                </a:solidFill>
              </a:rPr>
              <a:pPr/>
              <a:t>17.1.2019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491020"/>
      </p:ext>
    </p:extLst>
  </p:cSld>
  <p:clrMapOvr>
    <a:masterClrMapping/>
  </p:clrMapOvr>
</p:sldLayout>
</file>

<file path=ppt/slideLayouts/slideLayout1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fld id="{60628419-2E1F-4A55-ADDB-79AF00F7D957}" type="datetime1">
              <a:rPr lang="cs-CZ" smtClean="false">
                <a:solidFill>
                  <a:srgbClr val="084A8B"/>
                </a:solidFill>
              </a:rPr>
              <a:pPr/>
              <a:t>17.1.2019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338436"/>
      </p:ext>
    </p:extLst>
  </p:cSld>
  <p:clrMapOvr>
    <a:masterClrMapping/>
  </p:clrMapOvr>
</p:sldLayout>
</file>

<file path=ppt/slideLayouts/slideLayout1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fld id="{DEE43472-717C-4B36-93E2-217175BDF408}" type="datetime1">
              <a:rPr lang="cs-CZ" smtClean="false">
                <a:solidFill>
                  <a:srgbClr val="084A8B"/>
                </a:solidFill>
              </a:rPr>
              <a:pPr/>
              <a:t>17.1.2019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632763"/>
      </p:ext>
    </p:extLst>
  </p:cSld>
  <p:clrMapOvr>
    <a:masterClrMapping/>
  </p:clrMapOvr>
</p:sldLayout>
</file>

<file path=ppt/slideLayouts/slideLayout1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true"/>
          </p:cNvPicPr>
          <p:nvPr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857707"/>
      </p:ext>
    </p:extLst>
  </p:cSld>
  <p:clrMapOvr>
    <a:masterClrMapping/>
  </p:clrMapOvr>
</p:sldLayout>
</file>

<file path=ppt/slideLayouts/slideLayout1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C25A7269-00A7-4D14-AC54-F93D9523183C}" type="datetime1">
              <a:rPr lang="cs-CZ" smtClean="false">
                <a:solidFill>
                  <a:srgbClr val="084A8B"/>
                </a:solidFill>
              </a:rPr>
              <a:pPr/>
              <a:t>17.1.2019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630788"/>
      </p:ext>
    </p:extLst>
  </p:cSld>
  <p:clrMapOvr>
    <a:masterClrMapping/>
  </p:clrMapOvr>
</p:sldLayout>
</file>

<file path=ppt/slideLayouts/slideLayout1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3F512E2-599A-4D04-83E5-658ACBA6DC75}" type="datetime1">
              <a:rPr lang="cs-CZ" smtClean="false">
                <a:solidFill>
                  <a:srgbClr val="084A8B"/>
                </a:solidFill>
              </a:rPr>
              <a:pPr/>
              <a:t>17.1.2019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73824671"/>
      </p:ext>
    </p:extLst>
  </p:cSld>
  <p:clrMapOvr>
    <a:masterClrMapping/>
  </p:clrMapOvr>
</p:sldLayout>
</file>

<file path=ppt/slideLayouts/slideLayout1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088231-7386-4B7B-82DD-60E715E890F8}" type="datetime1">
              <a:rPr lang="cs-CZ" smtClean="false">
                <a:solidFill>
                  <a:srgbClr val="084A8B"/>
                </a:solidFill>
              </a:rPr>
              <a:pPr/>
              <a:t>17.1.2019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41280478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2D556CC8-969E-4284-A896-559516F5D5DC}" type="datetime1">
              <a:rPr lang="cs-CZ" smtClean="false">
                <a:solidFill>
                  <a:srgbClr val="084A8B"/>
                </a:solidFill>
              </a:rPr>
              <a:pPr/>
              <a:t>17.1.2019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26015"/>
      </p:ext>
    </p:extLst>
  </p:cSld>
  <p:clrMapOvr>
    <a:masterClrMapping/>
  </p:clrMapOvr>
</p:sldLayout>
</file>

<file path=ppt/slideLayouts/slideLayout2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565B30E-844C-44A1-878A-1DB494D29BB3}" type="datetime1">
              <a:rPr lang="cs-CZ" smtClean="false">
                <a:solidFill>
                  <a:srgbClr val="084A8B"/>
                </a:solidFill>
              </a:rPr>
              <a:pPr/>
              <a:t>17.1.2019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851191941"/>
      </p:ext>
    </p:extLst>
  </p:cSld>
  <p:clrMapOvr>
    <a:masterClrMapping/>
  </p:clrMapOvr>
</p:sldLayout>
</file>

<file path=ppt/slideLayouts/slideLayout2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E2E1005A-3476-4C5D-A1DD-BEB4AFA13508}" type="datetime1">
              <a:rPr lang="cs-CZ" smtClean="false">
                <a:solidFill>
                  <a:srgbClr val="084A8B"/>
                </a:solidFill>
              </a:rPr>
              <a:pPr/>
              <a:t>17.1.2019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true"/>
          </p:cNvPicPr>
          <p:nvPr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2676"/>
      </p:ext>
    </p:extLst>
  </p:cSld>
  <p:clrMapOvr>
    <a:masterClrMapping/>
  </p:clrMapOvr>
</p:sldLayout>
</file>

<file path=ppt/slideLayouts/slideLayout2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2D556CC8-969E-4284-A896-559516F5D5DC}" type="datetime1">
              <a:rPr lang="cs-CZ" smtClean="false">
                <a:solidFill>
                  <a:srgbClr val="084A8B"/>
                </a:solidFill>
              </a:rPr>
              <a:pPr/>
              <a:t>17.1.2019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309610"/>
      </p:ext>
    </p:extLst>
  </p:cSld>
  <p:clrMapOvr>
    <a:masterClrMapping/>
  </p:clrMapOvr>
</p:sldLayout>
</file>

<file path=ppt/slideLayouts/slideLayout2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fld id="{78938E48-3003-4D11-A6B5-730B6DA2AE65}" type="datetime1">
              <a:rPr lang="cs-CZ" smtClean="false">
                <a:solidFill>
                  <a:srgbClr val="084A8B"/>
                </a:solidFill>
              </a:rPr>
              <a:pPr/>
              <a:t>17.1.2019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623279"/>
      </p:ext>
    </p:extLst>
  </p:cSld>
  <p:clrMapOvr>
    <a:masterClrMapping/>
  </p:clrMapOvr>
</p:sldLayout>
</file>

<file path=ppt/slideLayouts/slideLayout2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fld id="{60628419-2E1F-4A55-ADDB-79AF00F7D957}" type="datetime1">
              <a:rPr lang="cs-CZ" smtClean="false">
                <a:solidFill>
                  <a:srgbClr val="084A8B"/>
                </a:solidFill>
              </a:rPr>
              <a:pPr/>
              <a:t>17.1.2019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966627"/>
      </p:ext>
    </p:extLst>
  </p:cSld>
  <p:clrMapOvr>
    <a:masterClrMapping/>
  </p:clrMapOvr>
</p:sldLayout>
</file>

<file path=ppt/slideLayouts/slideLayout2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fld id="{DEE43472-717C-4B36-93E2-217175BDF408}" type="datetime1">
              <a:rPr lang="cs-CZ" smtClean="false">
                <a:solidFill>
                  <a:srgbClr val="084A8B"/>
                </a:solidFill>
              </a:rPr>
              <a:pPr/>
              <a:t>17.1.2019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543180"/>
      </p:ext>
    </p:extLst>
  </p:cSld>
  <p:clrMapOvr>
    <a:masterClrMapping/>
  </p:clrMapOvr>
</p:sldLayout>
</file>

<file path=ppt/slideLayouts/slideLayout2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true"/>
          </p:cNvPicPr>
          <p:nvPr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1058042"/>
      </p:ext>
    </p:extLst>
  </p:cSld>
  <p:clrMapOvr>
    <a:masterClrMapping/>
  </p:clrMapOvr>
</p:sldLayout>
</file>

<file path=ppt/slideLayouts/slideLayout2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C25A7269-00A7-4D14-AC54-F93D9523183C}" type="datetime1">
              <a:rPr lang="cs-CZ" smtClean="false">
                <a:solidFill>
                  <a:srgbClr val="084A8B"/>
                </a:solidFill>
              </a:rPr>
              <a:pPr/>
              <a:t>17.1.2019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221134"/>
      </p:ext>
    </p:extLst>
  </p:cSld>
  <p:clrMapOvr>
    <a:masterClrMapping/>
  </p:clrMapOvr>
</p:sldLayout>
</file>

<file path=ppt/slideLayouts/slideLayout2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3F512E2-599A-4D04-83E5-658ACBA6DC75}" type="datetime1">
              <a:rPr lang="cs-CZ" smtClean="false">
                <a:solidFill>
                  <a:srgbClr val="084A8B"/>
                </a:solidFill>
              </a:rPr>
              <a:pPr/>
              <a:t>17.1.2019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03812016"/>
      </p:ext>
    </p:extLst>
  </p:cSld>
  <p:clrMapOvr>
    <a:masterClrMapping/>
  </p:clrMapOvr>
</p:sldLayout>
</file>

<file path=ppt/slideLayouts/slideLayout2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088231-7386-4B7B-82DD-60E715E890F8}" type="datetime1">
              <a:rPr lang="cs-CZ" smtClean="false">
                <a:solidFill>
                  <a:srgbClr val="084A8B"/>
                </a:solidFill>
              </a:rPr>
              <a:pPr/>
              <a:t>17.1.2019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62517217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fld id="{78938E48-3003-4D11-A6B5-730B6DA2AE65}" type="datetime1">
              <a:rPr lang="cs-CZ" smtClean="false">
                <a:solidFill>
                  <a:srgbClr val="084A8B"/>
                </a:solidFill>
              </a:rPr>
              <a:pPr/>
              <a:t>17.1.2019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148189"/>
      </p:ext>
    </p:extLst>
  </p:cSld>
  <p:clrMapOvr>
    <a:masterClrMapping/>
  </p:clrMapOvr>
</p:sldLayout>
</file>

<file path=ppt/slideLayouts/slideLayout3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565B30E-844C-44A1-878A-1DB494D29BB3}" type="datetime1">
              <a:rPr lang="cs-CZ" smtClean="false">
                <a:solidFill>
                  <a:srgbClr val="084A8B"/>
                </a:solidFill>
              </a:rPr>
              <a:pPr/>
              <a:t>17.1.2019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5479260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fld id="{60628419-2E1F-4A55-ADDB-79AF00F7D957}" type="datetime1">
              <a:rPr lang="cs-CZ" smtClean="false">
                <a:solidFill>
                  <a:srgbClr val="084A8B"/>
                </a:solidFill>
              </a:rPr>
              <a:pPr/>
              <a:t>17.1.2019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280187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fld id="{DEE43472-717C-4B36-93E2-217175BDF408}" type="datetime1">
              <a:rPr lang="cs-CZ" smtClean="false">
                <a:solidFill>
                  <a:srgbClr val="084A8B"/>
                </a:solidFill>
              </a:rPr>
              <a:pPr/>
              <a:t>17.1.2019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730400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true"/>
          </p:cNvPicPr>
          <p:nvPr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5097137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C25A7269-00A7-4D14-AC54-F93D9523183C}" type="datetime1">
              <a:rPr lang="cs-CZ" smtClean="false">
                <a:solidFill>
                  <a:srgbClr val="084A8B"/>
                </a:solidFill>
              </a:rPr>
              <a:pPr/>
              <a:t>17.1.2019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658940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3F512E2-599A-4D04-83E5-658ACBA6DC75}" type="datetime1">
              <a:rPr lang="cs-CZ" smtClean="false">
                <a:solidFill>
                  <a:srgbClr val="084A8B"/>
                </a:solidFill>
              </a:rPr>
              <a:pPr/>
              <a:t>17.1.2019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49474856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088231-7386-4B7B-82DD-60E715E890F8}" type="datetime1">
              <a:rPr lang="cs-CZ" smtClean="false">
                <a:solidFill>
                  <a:srgbClr val="084A8B"/>
                </a:solidFill>
              </a:rPr>
              <a:pPr/>
              <a:t>17.1.2019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968928659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_rels/slideMaster2.xml.rels><?xml version="1.0" encoding="UTF-8" standalone="yes"?>
<Relationships xmlns="http://schemas.openxmlformats.org/package/2006/relationships">
    <Relationship Target="../slideLayouts/slideLayout18.xml" Type="http://schemas.openxmlformats.org/officeDocument/2006/relationships/slideLayout" Id="rId8"/>
    <Relationship Target="../slideLayouts/slideLayout13.xml" Type="http://schemas.openxmlformats.org/officeDocument/2006/relationships/slideLayout" Id="rId3"/>
    <Relationship Target="../slideLayouts/slideLayout17.xml" Type="http://schemas.openxmlformats.org/officeDocument/2006/relationships/slideLayout" Id="rId7"/>
    <Relationship Target="../slideLayouts/slideLayout12.xml" Type="http://schemas.openxmlformats.org/officeDocument/2006/relationships/slideLayout" Id="rId2"/>
    <Relationship Target="../slideLayouts/slideLayout11.xml" Type="http://schemas.openxmlformats.org/officeDocument/2006/relationships/slideLayout" Id="rId1"/>
    <Relationship Target="../slideLayouts/slideLayout16.xml" Type="http://schemas.openxmlformats.org/officeDocument/2006/relationships/slideLayout" Id="rId6"/>
    <Relationship Target="../theme/theme2.xml" Type="http://schemas.openxmlformats.org/officeDocument/2006/relationships/theme" Id="rId11"/>
    <Relationship Target="../slideLayouts/slideLayout15.xml" Type="http://schemas.openxmlformats.org/officeDocument/2006/relationships/slideLayout" Id="rId5"/>
    <Relationship Target="../slideLayouts/slideLayout20.xml" Type="http://schemas.openxmlformats.org/officeDocument/2006/relationships/slideLayout" Id="rId10"/>
    <Relationship Target="../slideLayouts/slideLayout14.xml" Type="http://schemas.openxmlformats.org/officeDocument/2006/relationships/slideLayout" Id="rId4"/>
    <Relationship Target="../slideLayouts/slideLayout19.xml" Type="http://schemas.openxmlformats.org/officeDocument/2006/relationships/slideLayout" Id="rId9"/>
</Relationships>

</file>

<file path=ppt/slideMasters/_rels/slideMaster3.xml.rels><?xml version="1.0" encoding="UTF-8" standalone="yes"?>
<Relationships xmlns="http://schemas.openxmlformats.org/package/2006/relationships">
    <Relationship Target="../slideLayouts/slideLayout28.xml" Type="http://schemas.openxmlformats.org/officeDocument/2006/relationships/slideLayout" Id="rId8"/>
    <Relationship Target="../slideLayouts/slideLayout23.xml" Type="http://schemas.openxmlformats.org/officeDocument/2006/relationships/slideLayout" Id="rId3"/>
    <Relationship Target="../slideLayouts/slideLayout27.xml" Type="http://schemas.openxmlformats.org/officeDocument/2006/relationships/slideLayout" Id="rId7"/>
    <Relationship Target="../slideLayouts/slideLayout22.xml" Type="http://schemas.openxmlformats.org/officeDocument/2006/relationships/slideLayout" Id="rId2"/>
    <Relationship Target="../slideLayouts/slideLayout21.xml" Type="http://schemas.openxmlformats.org/officeDocument/2006/relationships/slideLayout" Id="rId1"/>
    <Relationship Target="../slideLayouts/slideLayout26.xml" Type="http://schemas.openxmlformats.org/officeDocument/2006/relationships/slideLayout" Id="rId6"/>
    <Relationship Target="../theme/theme3.xml" Type="http://schemas.openxmlformats.org/officeDocument/2006/relationships/theme" Id="rId11"/>
    <Relationship Target="../slideLayouts/slideLayout25.xml" Type="http://schemas.openxmlformats.org/officeDocument/2006/relationships/slideLayout" Id="rId5"/>
    <Relationship Target="../slideLayouts/slideLayout30.xml" Type="http://schemas.openxmlformats.org/officeDocument/2006/relationships/slideLayout" Id="rId10"/>
    <Relationship Target="../slideLayouts/slideLayout24.xml" Type="http://schemas.openxmlformats.org/officeDocument/2006/relationships/slideLayout" Id="rId4"/>
    <Relationship Target="../slideLayouts/slideLayout2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46AEEAA-C336-406E-9184-4087C50DE434}" type="datetime1">
              <a:rPr lang="cs-CZ" smtClean="false">
                <a:solidFill>
                  <a:srgbClr val="084A8B"/>
                </a:solidFill>
              </a:rPr>
              <a:pPr/>
              <a:t>17.1.2019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247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sldNum="false"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46AEEAA-C336-406E-9184-4087C50DE434}" type="datetime1">
              <a:rPr lang="cs-CZ" smtClean="false">
                <a:solidFill>
                  <a:srgbClr val="084A8B"/>
                </a:solidFill>
              </a:rPr>
              <a:pPr/>
              <a:t>17.1.2019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318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hf sldNum="false"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46AEEAA-C336-406E-9184-4087C50DE434}" type="datetime1">
              <a:rPr lang="cs-CZ" smtClean="false">
                <a:solidFill>
                  <a:srgbClr val="084A8B"/>
                </a:solidFill>
              </a:rPr>
              <a:pPr/>
              <a:t>17.1.2019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6DF6B975-8A22-45CE-9D6A-92884159C68C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46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</p:sldLayoutIdLst>
  <p:hf sldNum="false"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slideLayouts/slideLayout21.xml" Type="http://schemas.openxmlformats.org/officeDocument/2006/relationships/slideLayout" Id="rId1"/>
</Relationships>

</file>

<file path=ppt/slides/_rels/slide1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Mode="External" Target="https://www.esfcr.cz/pravidla-pro-zadatele-a-prijemce-opz/-/dokument/797767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Mode="External" Target="https://www.esfcr.cz/pokyny-k-vyplneni-zpravy-o-realizaci-zadosti-o-platbu-a-zadosti-o-zmenu-opz/-/dokument/4874047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Mode="External" Target="mailto:iskp@mpsv.cz" Type="http://schemas.openxmlformats.org/officeDocument/2006/relationships/hyperlink" Id="rId3"/>
    <Relationship TargetMode="External" Target="https://www.esfcr.cz/pokyny-k-vyplneni-zpravy-o-realizaci-zadosti-o-platbu-a-zadosti-o-zmenu-opz/-/dokument/809712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media/image3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media/image4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media/image5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0.xml.rels><?xml version="1.0" encoding="UTF-8" standalone="yes"?>
<Relationships xmlns="http://schemas.openxmlformats.org/package/2006/relationships">
    <Relationship Target="../media/image6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3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2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33.xml.rels><?xml version="1.0" encoding="UTF-8" standalone="yes"?>
<Relationships xmlns="http://schemas.openxmlformats.org/package/2006/relationships">
    <Relationship Target="../media/image8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3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6.xml.rels><?xml version="1.0" encoding="UTF-8" standalone="yes"?>
<Relationships xmlns="http://schemas.openxmlformats.org/package/2006/relationships">
    <Relationship TargetMode="External" Target="https://www.esfcr.cz/monitorovani-podporenych-osob-opz/-/dokument/798928" Type="http://schemas.openxmlformats.org/officeDocument/2006/relationships/hyperlink" Id="rId3"/>
    <Relationship TargetMode="External" Target="http://www.esfcr.cz/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37.xml.rels><?xml version="1.0" encoding="UTF-8" standalone="yes"?>
<Relationships xmlns="http://schemas.openxmlformats.org/package/2006/relationships">
    <Relationship TargetMode="External" Target="https://www.esfcr.cz/monitorovani-podporenych-osob-opz/-/dokument/798878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3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1.xml.rels><?xml version="1.0" encoding="UTF-8" standalone="yes"?>
<Relationships xmlns="http://schemas.openxmlformats.org/package/2006/relationships">
    <Relationship TargetMode="External" Target="https://www.esfcr.cz/vzory-pro-zadavaci-vyberova-rizeni-opz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4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3.xml.rels><?xml version="1.0" encoding="UTF-8" standalone="yes"?>
<Relationships xmlns="http://schemas.openxmlformats.org/package/2006/relationships">
    <Relationship Target="../media/image9.png" Type="http://schemas.openxmlformats.org/officeDocument/2006/relationships/image" Id="rId3"/>
    <Relationship TargetMode="External" Target="https://www.esfcr.cz/pokyny-k-vyplneni-zpravy-o-realizaci-zadosti-o-platbu-a-zadosti-o-zmenu-opz/-/dokument/809732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44.xml.rels><?xml version="1.0" encoding="UTF-8" standalone="yes"?>
<Relationships xmlns="http://schemas.openxmlformats.org/package/2006/relationships">
    <Relationship TargetMode="External" Target="https://www.esfcr.cz/pravidla-pro-zadatele-a-prijemce-opz/-/dokument/797817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4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8.xml.rels><?xml version="1.0" encoding="UTF-8" standalone="yes"?>
<Relationships xmlns="http://schemas.openxmlformats.org/package/2006/relationships">
    <Relationship Target="../media/image10.jp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49.xml.rels><?xml version="1.0" encoding="UTF-8" standalone="yes"?>
<Relationships xmlns="http://schemas.openxmlformats.org/package/2006/relationships">
    <Relationship TargetMode="External" Target="mailto:ivana.kurkova@mpsv.cz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50.xml.rels><?xml version="1.0" encoding="UTF-8" standalone="yes"?>
<Relationships xmlns="http://schemas.openxmlformats.org/package/2006/relationships">
    <Relationship Target="../slideLayouts/slideLayout11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Mode="External" Target="mailto:iskp@mpsv.cz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Mode="External" Target="https://www.esfcr.cz/pravidla-pro-zadatele-a-prijemce-opz/-/dokument/797817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611560" y="1700808"/>
            <a:ext cx="8208912" cy="4176464"/>
          </a:xfrm>
        </p:spPr>
        <p:txBody>
          <a:bodyPr/>
          <a:lstStyle/>
          <a:p>
            <a:pPr algn="ctr"/>
            <a:r>
              <a:rPr lang="cs-CZ" dirty="false" smtClean="false"/>
              <a:t>  </a:t>
            </a:r>
            <a:br>
              <a:rPr lang="cs-CZ" dirty="false" smtClean="false"/>
            </a:br>
            <a:r>
              <a:rPr lang="cs-CZ" dirty="false" smtClean="false"/>
              <a:t>Seminář pro příjemce </a:t>
            </a:r>
            <a:br>
              <a:rPr lang="cs-CZ" dirty="false" smtClean="false"/>
            </a:br>
            <a:r>
              <a:rPr lang="cs-CZ" dirty="false" smtClean="false"/>
              <a:t>ve výzvě č. 079 </a:t>
            </a:r>
            <a:br>
              <a:rPr lang="cs-CZ" dirty="false" smtClean="false"/>
            </a:br>
            <a:r>
              <a:rPr lang="cs-CZ" dirty="false" smtClean="false"/>
              <a:t>Age </a:t>
            </a:r>
            <a:r>
              <a:rPr lang="cs-CZ" dirty="false"/>
              <a:t>management - chytrá změna v řízení, příležitost k </a:t>
            </a:r>
            <a:r>
              <a:rPr lang="cs-CZ" dirty="false" smtClean="false"/>
              <a:t>růstu</a:t>
            </a:r>
            <a:br>
              <a:rPr lang="cs-CZ" dirty="false" smtClean="false"/>
            </a:b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/>
              <a:t/>
            </a:r>
            <a:br>
              <a:rPr lang="cs-CZ" dirty="false"/>
            </a:b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1338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0" indent="0">
              <a:buNone/>
            </a:pP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Osobní náklady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Spadají sem mzdové náklady členů realizačního týmu, nikoli mzdové příspěvky (náhrada mzdy za členy cílové skupiny, kteří se účastní školení)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Zde vykazovaní zaměstnanci musí mít s příjemcem uzavřenou HPP/DPČ/DPP – </a:t>
            </a:r>
            <a:br>
              <a:rPr lang="cs-CZ" sz="1600" dirty="false" smtClean="false"/>
            </a:br>
            <a:r>
              <a:rPr lang="cs-CZ" sz="1600" dirty="false" smtClean="false"/>
              <a:t>v rozpočtu má každá varianta svou podkapitolu. Lze upravit prostřednictvím žádosti o změnu rozpočtu. U HPP/DPČ je v rozpočtu uvedená sazba včetně odvodů.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Úvazek osoby, u které je odměňování i jen částečně hrazeno z </a:t>
            </a:r>
            <a:r>
              <a:rPr lang="cs-CZ" sz="1600" dirty="false" smtClean="false"/>
              <a:t>prostředků projektu </a:t>
            </a:r>
            <a:r>
              <a:rPr lang="cs-CZ" sz="1600" dirty="false"/>
              <a:t>OPZ, může být </a:t>
            </a:r>
            <a:r>
              <a:rPr lang="cs-CZ" sz="1600" dirty="false" smtClean="false"/>
              <a:t>u příjemce maximálně </a:t>
            </a:r>
            <a:r>
              <a:rPr lang="cs-CZ" sz="1600" dirty="false"/>
              <a:t>1,0 </a:t>
            </a:r>
            <a:r>
              <a:rPr lang="cs-CZ" sz="1600" dirty="false" smtClean="false"/>
              <a:t>dohromady (součet veškerých úvazků včetně DPČ a DPP této osoby u příjemce nesmí přesáhnout 1 celý úvazek), platí to po celou dobu realizace projektu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Náplň práce člena RT hrazeného z přímých nákladů musí obsahovat pouze činnosti spadající do přímých nákladů (viz kapitola 6.4.16) </a:t>
            </a:r>
          </a:p>
          <a:p>
            <a:pPr>
              <a:buFontTx/>
              <a:buChar char="-"/>
            </a:pPr>
            <a:endParaRPr lang="cs-CZ" dirty="false"/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/>
          </a:p>
          <a:p>
            <a:pPr marL="0" indent="0">
              <a:buNone/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5944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412776"/>
            <a:ext cx="8280920" cy="496855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b="true" dirty="false" smtClean="false"/>
              <a:t>Pracovní výkazy </a:t>
            </a:r>
            <a:r>
              <a:rPr lang="cs-CZ" sz="1600" dirty="false" smtClean="false"/>
              <a:t>vyplňuje člen realizačního týmu jen při výskytu alespoň jedné </a:t>
            </a:r>
            <a:br>
              <a:rPr lang="cs-CZ" sz="1600" dirty="false" smtClean="false"/>
            </a:br>
            <a:r>
              <a:rPr lang="cs-CZ" sz="1600" dirty="false" smtClean="false"/>
              <a:t>z následujících dvou okolností: </a:t>
            </a:r>
          </a:p>
          <a:p>
            <a:pPr marL="576900" lvl="1" indent="-342900">
              <a:spcBef>
                <a:spcPts val="0"/>
              </a:spcBef>
              <a:spcAft>
                <a:spcPts val="0"/>
              </a:spcAft>
              <a:buAutoNum type="alphaUcParenR"/>
            </a:pPr>
            <a:r>
              <a:rPr lang="cs-CZ" sz="1600" dirty="false" smtClean="false"/>
              <a:t>jedná </a:t>
            </a:r>
            <a:r>
              <a:rPr lang="cs-CZ" sz="1600" dirty="false"/>
              <a:t>se o pracovníka, který v rámci daného pracovně právního </a:t>
            </a:r>
            <a:r>
              <a:rPr lang="cs-CZ" sz="1600" dirty="false" smtClean="false"/>
              <a:t>vztahu </a:t>
            </a:r>
            <a:r>
              <a:rPr lang="cs-CZ" sz="1600" dirty="false"/>
              <a:t>vykonává činnosti pro projekt i mimo </a:t>
            </a:r>
            <a:r>
              <a:rPr lang="cs-CZ" sz="1600" dirty="false" smtClean="false"/>
              <a:t>projekt (jde o jednu konkrétní pracovní smlouvu/DPČ/DPP, bez ohledu na to, kolik jich má u zaměstnavatele celkem)</a:t>
            </a:r>
          </a:p>
          <a:p>
            <a:pPr marL="576900" lvl="1" indent="-342900">
              <a:spcBef>
                <a:spcPts val="0"/>
              </a:spcBef>
              <a:spcAft>
                <a:spcPts val="0"/>
              </a:spcAft>
              <a:buAutoNum type="alphaUcParenR"/>
            </a:pPr>
            <a:r>
              <a:rPr lang="cs-CZ" sz="1600" dirty="false" smtClean="false"/>
              <a:t>popis </a:t>
            </a:r>
            <a:r>
              <a:rPr lang="cs-CZ" sz="1600" dirty="false"/>
              <a:t>pracovní činnosti u dané pracovní pozice obsahuje činnosti spadající jak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do </a:t>
            </a:r>
            <a:r>
              <a:rPr lang="cs-CZ" sz="1600" dirty="false"/>
              <a:t>přímých, tak do nepřímých </a:t>
            </a:r>
            <a:r>
              <a:rPr lang="cs-CZ" sz="1600" dirty="false" smtClean="false"/>
              <a:t>nákladů </a:t>
            </a:r>
          </a:p>
          <a:p>
            <a:pPr marL="576900" lvl="1" indent="-342900">
              <a:spcBef>
                <a:spcPts val="0"/>
              </a:spcBef>
              <a:spcAft>
                <a:spcPts val="0"/>
              </a:spcAft>
              <a:buAutoNum type="alphaUcParenR"/>
            </a:pPr>
            <a:endParaRPr lang="cs-CZ" sz="1600" dirty="false"/>
          </a:p>
          <a:p>
            <a:pPr marL="2340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Pokud bude mít člen RT uzavřenou pracovní smlouvu/DPČ/DPP samostatně pro projekt a v náplni práce bude mít uvedeny pouze aktivity, které spadají do přímých nákladů projektu, nemusí jako podklad pro nárokování mzdy vyplňovat pracovní výkaz. 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AutoNum type="alphaUcParenR"/>
            </a:pP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 </a:t>
            </a:r>
            <a:r>
              <a:rPr lang="cs-CZ" sz="1600" dirty="false" smtClean="false"/>
              <a:t>   V případě vyplňování pracovního výkazu pozor na činnosti spadající do nepřímých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 </a:t>
            </a:r>
            <a:r>
              <a:rPr lang="cs-CZ" sz="1600" dirty="false" smtClean="false"/>
              <a:t>   nákladů (vyplňování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/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, koordinace aktivit, účtování, jednání s dodavatelem apod.)</a:t>
            </a: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381424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196752"/>
            <a:ext cx="8208912" cy="5328592"/>
          </a:xfrm>
        </p:spPr>
        <p:txBody>
          <a:bodyPr/>
          <a:lstStyle/>
          <a:p>
            <a:pPr marL="0" indent="0">
              <a:buNone/>
            </a:pP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Cestovné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Místo realizace a území dopadu je pouze ČR bez hlavního města Prahy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Do této kapitoly tak v případě výzvy č. 079 spadají pouze cestovní náhrady </a:t>
            </a:r>
            <a:br>
              <a:rPr lang="cs-CZ" sz="1600" dirty="false" smtClean="false"/>
            </a:br>
            <a:r>
              <a:rPr lang="cs-CZ" sz="1600" dirty="false" smtClean="false"/>
              <a:t>pro zahraniční experty – per </a:t>
            </a:r>
            <a:r>
              <a:rPr lang="cs-CZ" sz="1600" dirty="false" err="true" smtClean="false"/>
              <a:t>diems</a:t>
            </a:r>
            <a:r>
              <a:rPr lang="cs-CZ" sz="1600" dirty="false" smtClean="false"/>
              <a:t> ve výši 230 EUR za noc; pokud expert přicestuje pouze na den, paušál je ve výši 75 EUR (nekombinují se), případně doprava do/z ČR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Nákup zařízení a vybavení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Pokud je počet jednotek určen podle celkového úvazku RT jako desetinné číslo, je třeba skutečnou částku nárokovat podle uvedeného úvazku. Příklad: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 rozpočtu je cena za notebook stanovena: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 </a:t>
            </a:r>
            <a:r>
              <a:rPr lang="cs-CZ" sz="1600" dirty="false" smtClean="false"/>
              <a:t>       0,5 x jednotková cena 17 000 Kč, tj. na položce je 8 500 Kč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 </a:t>
            </a:r>
            <a:r>
              <a:rPr lang="cs-CZ" sz="1600" dirty="false" smtClean="false"/>
              <a:t>       Příjemce pořídí notebook za 15 000 Kč, z přímých nákladů projektu ale může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 </a:t>
            </a:r>
            <a:r>
              <a:rPr lang="cs-CZ" sz="1600" dirty="false" smtClean="false"/>
              <a:t>       nárokovat jen 0,5 kusu, tedy 7 500 Kč. Na položce zbyde  nevyužitých 1 000 Kč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 </a:t>
            </a:r>
            <a:r>
              <a:rPr lang="cs-CZ" sz="1600" dirty="false" smtClean="false"/>
              <a:t>       (lze je převést v rámci změny rozpočtu) </a:t>
            </a: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116128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340768"/>
            <a:ext cx="8064000" cy="446449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Nákup služeb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Doporučujeme pečlivě </a:t>
            </a:r>
            <a:r>
              <a:rPr lang="cs-CZ" sz="1600" dirty="false"/>
              <a:t>nastudovat kapitolu </a:t>
            </a:r>
            <a:r>
              <a:rPr lang="cs-CZ" sz="1600" dirty="false" smtClean="false"/>
              <a:t>20 Pravidla pro zadávání zakázek </a:t>
            </a:r>
            <a:br>
              <a:rPr lang="cs-CZ" sz="1600" dirty="false" smtClean="false"/>
            </a:br>
            <a:r>
              <a:rPr lang="cs-CZ" sz="1600" dirty="false" smtClean="false"/>
              <a:t>v Obecné části pravidel pro žadatele a příjemce v rámci OPZ </a:t>
            </a:r>
            <a:r>
              <a:rPr lang="cs-CZ" sz="1600" dirty="false" smtClean="false">
                <a:hlinkClick r:id="rId2"/>
              </a:rPr>
              <a:t>https</a:t>
            </a:r>
            <a:r>
              <a:rPr lang="cs-CZ" sz="1600" dirty="false">
                <a:hlinkClick r:id="rId2"/>
              </a:rPr>
              <a:t>://www.esfcr.cz/pravidla-pro-zadatele-a-prijemce-opz/-/</a:t>
            </a:r>
            <a:r>
              <a:rPr lang="cs-CZ" sz="1600" dirty="false" smtClean="false">
                <a:hlinkClick r:id="rId2"/>
              </a:rPr>
              <a:t>dokument/797767</a:t>
            </a:r>
            <a:r>
              <a:rPr lang="cs-CZ" sz="1600" dirty="false" smtClean="false"/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Zde uvedená pravidla a zásady pro výběr dodavatele platí pro </a:t>
            </a:r>
            <a:r>
              <a:rPr lang="cs-CZ" sz="1600" u="sng" dirty="false" smtClean="false"/>
              <a:t>všechny</a:t>
            </a:r>
            <a:r>
              <a:rPr lang="cs-CZ" sz="1600" dirty="false" smtClean="false"/>
              <a:t> zakázky zadávané v projektech (spolu)financovaných z OPZ (tedy nejen zakázek s předpokládanou hodnotou vyšší než 400 000 Kč bez DPH!). Zejména upozorňujeme na bod 4 v kapitole 20.2, který se týká </a:t>
            </a:r>
            <a:r>
              <a:rPr lang="cs-CZ" sz="1600" b="true" dirty="false" smtClean="false"/>
              <a:t>střetu zájmů </a:t>
            </a:r>
            <a:r>
              <a:rPr lang="cs-CZ" sz="1600" dirty="false"/>
              <a:t>- </a:t>
            </a:r>
            <a:r>
              <a:rPr lang="cs-CZ" sz="1600" dirty="false" smtClean="false"/>
              <a:t>za </a:t>
            </a:r>
            <a:r>
              <a:rPr lang="cs-CZ" sz="1600" dirty="false"/>
              <a:t>střet zájmů se považuje situace, kdy zájmy osob, které a) se podílejí na průběhu výběrového řízení, nebo b) mají nebo by mohly mít vliv na výsledek výběrového/zadávacího řízení, ohrožují jejich nestrannost nebo nezávislost v souvislosti s výběrovým řízením. </a:t>
            </a:r>
            <a:r>
              <a:rPr lang="cs-CZ" sz="1600" dirty="false" smtClean="false"/>
              <a:t>Tedy osoby, které jsou potenciálně ve střetu zájmů, nesmí být v projektu dodavatelem služeb. 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851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340768"/>
            <a:ext cx="8280920" cy="504056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Ve </a:t>
            </a:r>
            <a:r>
              <a:rPr lang="cs-CZ" sz="1600" dirty="false"/>
              <a:t>střetu zájmů se ocitají zejména</a:t>
            </a:r>
            <a:r>
              <a:rPr lang="cs-CZ" sz="1600" dirty="false" smtClean="false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600" dirty="false"/>
              <a:t>zaměstnanci zadavatele </a:t>
            </a:r>
            <a:r>
              <a:rPr lang="cs-CZ" sz="1600" dirty="false" smtClean="false"/>
              <a:t>(tzn. příjemce) či </a:t>
            </a:r>
            <a:r>
              <a:rPr lang="cs-CZ" sz="1600" dirty="false"/>
              <a:t>členů statutárního orgánu </a:t>
            </a:r>
            <a:r>
              <a:rPr lang="cs-CZ" sz="1600" dirty="false" smtClean="false"/>
              <a:t>zadavatele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600" dirty="false" smtClean="false"/>
              <a:t>prokuristé zastupující </a:t>
            </a:r>
            <a:r>
              <a:rPr lang="cs-CZ" sz="1600" dirty="false"/>
              <a:t>zadavatele </a:t>
            </a:r>
            <a:endParaRPr lang="cs-CZ" sz="1600" dirty="false" smtClean="false"/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600" dirty="false" smtClean="false"/>
              <a:t>členové </a:t>
            </a:r>
            <a:r>
              <a:rPr lang="cs-CZ" sz="1600" dirty="false"/>
              <a:t>realizačního týmu projektu </a:t>
            </a:r>
            <a:endParaRPr lang="cs-CZ" sz="1600" dirty="false" smtClean="false"/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600" dirty="false" smtClean="false"/>
              <a:t>osoby</a:t>
            </a:r>
            <a:r>
              <a:rPr lang="cs-CZ" sz="1600" dirty="false"/>
              <a:t>, které se </a:t>
            </a:r>
            <a:r>
              <a:rPr lang="cs-CZ" sz="1600" dirty="false" smtClean="false"/>
              <a:t>podílely </a:t>
            </a:r>
            <a:r>
              <a:rPr lang="cs-CZ" sz="1600" dirty="false"/>
              <a:t>na přípravě nebo zadávání předmětné </a:t>
            </a:r>
            <a:r>
              <a:rPr lang="cs-CZ" sz="1600" dirty="false" smtClean="false"/>
              <a:t>zakázky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600" dirty="false" smtClean="false"/>
              <a:t>osoby</a:t>
            </a:r>
            <a:r>
              <a:rPr lang="cs-CZ" sz="1600" dirty="false"/>
              <a:t>, které se podílely na zpracování žádosti o podporu na projekt, v němž je realizována předmětná </a:t>
            </a:r>
            <a:r>
              <a:rPr lang="cs-CZ" sz="1600" dirty="false" smtClean="false"/>
              <a:t>zakázka (tedy případně i osoba, která zpracovávala audit </a:t>
            </a:r>
            <a:r>
              <a:rPr lang="cs-CZ" sz="1600" dirty="false" err="true" smtClean="false"/>
              <a:t>age</a:t>
            </a:r>
            <a:r>
              <a:rPr lang="cs-CZ" sz="1600" dirty="false" smtClean="false"/>
              <a:t> managementu, který byl přílohou žádosti!).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Tyto osoby zejména </a:t>
            </a:r>
            <a:r>
              <a:rPr lang="cs-CZ" sz="1600" u="sng" dirty="false" smtClean="false"/>
              <a:t>nesmí</a:t>
            </a:r>
            <a:r>
              <a:rPr lang="cs-CZ" sz="1600" dirty="false" smtClean="false"/>
              <a:t>: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600" dirty="false" smtClean="false"/>
              <a:t>podílet se na </a:t>
            </a:r>
            <a:r>
              <a:rPr lang="cs-CZ" sz="1600" dirty="false"/>
              <a:t>zpracování </a:t>
            </a:r>
            <a:r>
              <a:rPr lang="cs-CZ" sz="1600" dirty="false" smtClean="false"/>
              <a:t>nabídky</a:t>
            </a:r>
            <a:endParaRPr lang="cs-CZ" sz="1600" dirty="false"/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600" dirty="false" smtClean="false"/>
              <a:t>podat </a:t>
            </a:r>
            <a:r>
              <a:rPr lang="cs-CZ" sz="1600" dirty="false"/>
              <a:t>nabídku a být dodavatel plnění zakázky či dodavatelem ve sdružení ani působit jako </a:t>
            </a:r>
            <a:r>
              <a:rPr lang="cs-CZ" sz="1600" dirty="false" smtClean="false"/>
              <a:t>poddodavatel</a:t>
            </a:r>
            <a:endParaRPr lang="cs-CZ" sz="1600" dirty="false"/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600" dirty="false" smtClean="false"/>
              <a:t>být </a:t>
            </a:r>
            <a:r>
              <a:rPr lang="cs-CZ" sz="1600" dirty="false"/>
              <a:t>statutárním orgánem dodavatele, resp. jeho členem či prokuristou zastupujícím </a:t>
            </a:r>
            <a:r>
              <a:rPr lang="cs-CZ" sz="1600" dirty="false" smtClean="false"/>
              <a:t>dodavatele</a:t>
            </a:r>
            <a:endParaRPr lang="cs-CZ" sz="1600" dirty="false"/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1600" dirty="false" smtClean="false"/>
              <a:t>být </a:t>
            </a:r>
            <a:r>
              <a:rPr lang="cs-CZ" sz="1600" dirty="false"/>
              <a:t>manželem/manželkou statutárního orgánu dodavatele, resp. jeho člena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či </a:t>
            </a:r>
            <a:r>
              <a:rPr lang="cs-CZ" sz="1600" dirty="false"/>
              <a:t>prokuristy zastupujícího dodavatele.</a:t>
            </a: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329043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412776"/>
            <a:ext cx="8064000" cy="381642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Smlouva o dílo – náklady z ní plynoucí se řadí a jsou hrazeny také z kapitoly Nákup služeb. Pozor – dle výše uvedeného ani tato smlouva nesmí být uzavřena se zaměstnancem/členem realizačního týmu, jednalo by se o střet zájmů a nezpůsobilé náklady.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Při </a:t>
            </a:r>
            <a:r>
              <a:rPr lang="cs-CZ" sz="1600" dirty="false" smtClean="false"/>
              <a:t>určování </a:t>
            </a:r>
            <a:r>
              <a:rPr lang="cs-CZ" sz="1600" dirty="false"/>
              <a:t>předmětu a předpokládané hodnoty </a:t>
            </a:r>
            <a:r>
              <a:rPr lang="cs-CZ" sz="1600" dirty="false" smtClean="false"/>
              <a:t>zakázky doporučujeme vždy udělat v nějaké formě průzkum trhu (dostačující mohou být i např. </a:t>
            </a:r>
            <a:r>
              <a:rPr lang="cs-CZ" sz="1600" dirty="false" err="true" smtClean="false"/>
              <a:t>printscreeny</a:t>
            </a:r>
            <a:r>
              <a:rPr lang="cs-CZ" sz="1600" dirty="false" smtClean="false"/>
              <a:t>), i když se jedná o zakázku v nejnižším režimu a nejste povinni průzkum dokládat. Pokud by </a:t>
            </a:r>
            <a:br>
              <a:rPr lang="cs-CZ" sz="1600" dirty="false" smtClean="false"/>
            </a:br>
            <a:r>
              <a:rPr lang="cs-CZ" sz="1600" dirty="false" smtClean="false"/>
              <a:t>v budoucnu nastaly nějaké nejasnosti, je to doklad pro Vás, že jste při hledání dodavatele postupovali hospodárně a že nedošlo např. k nedovolenému dělení zakázky. 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 smtClean="false"/>
          </a:p>
        </p:txBody>
      </p:sp>
    </p:spTree>
    <p:extLst>
      <p:ext uri="{BB962C8B-B14F-4D97-AF65-F5344CB8AC3E}">
        <p14:creationId xmlns:p14="http://schemas.microsoft.com/office/powerpoint/2010/main" val="88211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268760"/>
            <a:ext cx="8496944" cy="52565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b="true" dirty="false" smtClean="false"/>
              <a:t>Vliv </a:t>
            </a:r>
            <a:r>
              <a:rPr lang="cs-CZ" sz="1600" b="true" dirty="false"/>
              <a:t>% čerpání v kapitole Nákup služeb na % nepřímých nákladů</a:t>
            </a:r>
            <a:r>
              <a:rPr lang="cs-CZ" sz="1600" dirty="false"/>
              <a:t>: </a:t>
            </a:r>
            <a:endParaRPr lang="cs-CZ" sz="1600" dirty="false" smtClean="false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600" dirty="false" smtClean="false"/>
              <a:t>% </a:t>
            </a:r>
            <a:r>
              <a:rPr lang="cs-CZ" sz="1600" dirty="false"/>
              <a:t>NN </a:t>
            </a:r>
            <a:r>
              <a:rPr lang="cs-CZ" sz="1600" dirty="false" smtClean="false"/>
              <a:t>bylo v právním </a:t>
            </a:r>
            <a:r>
              <a:rPr lang="cs-CZ" sz="1600" dirty="false"/>
              <a:t>aktu </a:t>
            </a:r>
            <a:r>
              <a:rPr lang="cs-CZ" sz="1600" dirty="false" smtClean="false"/>
              <a:t>stanoveno na </a:t>
            </a:r>
            <a:r>
              <a:rPr lang="pl-PL" sz="1600" b="true" dirty="false" smtClean="false"/>
              <a:t>25</a:t>
            </a:r>
            <a:r>
              <a:rPr lang="pl-PL" sz="1600" b="true" dirty="false"/>
              <a:t>%</a:t>
            </a:r>
            <a:r>
              <a:rPr lang="pl-PL" sz="1600" dirty="false"/>
              <a:t>, </a:t>
            </a:r>
            <a:r>
              <a:rPr lang="pl-PL" sz="1600" b="true" dirty="false"/>
              <a:t>15%</a:t>
            </a:r>
            <a:r>
              <a:rPr lang="pl-PL" sz="1600" dirty="false"/>
              <a:t> nebo </a:t>
            </a:r>
            <a:r>
              <a:rPr lang="pl-PL" sz="1600" b="true" dirty="false"/>
              <a:t>5%</a:t>
            </a:r>
            <a:r>
              <a:rPr lang="pl-PL" sz="1600" dirty="false"/>
              <a:t> </a:t>
            </a:r>
            <a:r>
              <a:rPr lang="pl-PL" sz="1600" dirty="false" smtClean="false"/>
              <a:t>na </a:t>
            </a:r>
            <a:r>
              <a:rPr lang="cs-CZ" sz="1600" dirty="false" smtClean="false"/>
              <a:t>základě předpokládaného čerpání v kapitole Nákup služeb následovně: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600" dirty="false" smtClean="false"/>
              <a:t>V případě, že dojde v průběhu realizace projektu ke změně rozpočtu a snížení % podílu v kapitole Nákup služeb, k navýšení podílu NN nedochází (% NN se nemění)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600" dirty="false" smtClean="false"/>
              <a:t>Ale pozor – </a:t>
            </a:r>
            <a:r>
              <a:rPr lang="cs-CZ" sz="1600" u="sng" dirty="false" smtClean="false"/>
              <a:t>v závěru projektu </a:t>
            </a:r>
            <a:r>
              <a:rPr lang="cs-CZ" sz="1600" dirty="false" smtClean="false"/>
              <a:t>bude ověřen podíl čerpání v kapitole Nákup služeb na celkových čerpaných přímých nákladech projektu (skutečně čerpané výdaje v kapitole Nákup služeb/skutečně čerpané výdaje v PN celkem) – pokud by čerpání v Nákupu služeb přesahovalo odpovídající podíl dle výše uvedené tabulky (projekt fakticky spadá do jiné kategorie NN, než v žádosti plánoval), dojde k odpovídajícímu krácení NN  </a:t>
            </a:r>
          </a:p>
        </p:txBody>
      </p:sp>
      <p:pic>
        <p:nvPicPr>
          <p:cNvPr id="4" name="table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2276872"/>
            <a:ext cx="6552728" cy="1924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07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412776"/>
            <a:ext cx="8064000" cy="482453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Drobné stavební úpravy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Výdaje </a:t>
            </a:r>
            <a:r>
              <a:rPr lang="cs-CZ" sz="1600" dirty="false"/>
              <a:t>na drobné stavební úpravy jsou způsobilé pouze tehdy, pokud cena všech dokončených stavebních úprav v jednom zdaňovacím období nepřesáhne v úhrnu 40.000 Kč na každou jednotlivou účetní položku </a:t>
            </a:r>
            <a:r>
              <a:rPr lang="cs-CZ" sz="1600" dirty="false" smtClean="false"/>
              <a:t>majetku.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Přímá podpora cílové skupiny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Výdaje spojené </a:t>
            </a:r>
            <a:r>
              <a:rPr lang="cs-CZ" sz="1600" dirty="false"/>
              <a:t>se zapojením cílové skupiny do projektu. Tyto náklady jsou spojené zejména se </a:t>
            </a:r>
            <a:r>
              <a:rPr lang="cs-CZ" sz="1600" dirty="false" smtClean="false"/>
              <a:t>vzděláváním </a:t>
            </a:r>
            <a:r>
              <a:rPr lang="cs-CZ" sz="1600" dirty="false"/>
              <a:t>cílové skupiny </a:t>
            </a:r>
            <a:r>
              <a:rPr lang="cs-CZ" sz="1600" dirty="false" smtClean="false"/>
              <a:t>projektu.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Ve výzvě č. 079 se bude jednat o mzdové příspěvky a cestovní náhrady (jízdné, ubytování) </a:t>
            </a:r>
            <a:r>
              <a:rPr lang="cs-CZ" sz="1600" u="sng" dirty="false" smtClean="false"/>
              <a:t>cílové skupiny </a:t>
            </a:r>
            <a:r>
              <a:rPr lang="cs-CZ" sz="1600" dirty="false" smtClean="false"/>
              <a:t>na území ČR (stravné v ČR spadá do NN).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Cestovní náhrady po ČR musí být vždy odůvodněné s ohledem na hospodárnost, efektivnost a účelnost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47686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268760"/>
            <a:ext cx="8064000" cy="52565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b="true" dirty="false" smtClean="false"/>
              <a:t>Mzdové příspěvky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false" smtClean="false"/>
              <a:t>Mzdové </a:t>
            </a:r>
            <a:r>
              <a:rPr lang="cs-CZ" sz="1600" dirty="false"/>
              <a:t>náklady za dobu účasti zaměstnance na dalším </a:t>
            </a:r>
            <a:r>
              <a:rPr lang="cs-CZ" sz="1600" dirty="false" smtClean="false"/>
              <a:t>vzdělávání – tj. náhrada mzdy zaměstnavateli za dobu, kdy se jeho zaměstnanec místo běžně vykonávané práce vzdělával (týká se vzdělávání cílové skupiny, nepřekrývá se s kapitolou Osobní náklady) 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false" smtClean="false"/>
              <a:t>Náklady za hodinu (60 min) lze hradit až </a:t>
            </a:r>
            <a:r>
              <a:rPr lang="cs-CZ" sz="1600" dirty="false"/>
              <a:t>do výše 100 % skutečně vzniklých mzdových </a:t>
            </a:r>
            <a:r>
              <a:rPr lang="cs-CZ" sz="1600" dirty="false" smtClean="false"/>
              <a:t>nákladů (tj. mzda včetně zákonných odvodů), nejvýše </a:t>
            </a:r>
            <a:r>
              <a:rPr lang="cs-CZ" sz="1600" dirty="false"/>
              <a:t>však do výše odpovídající trojnásobku základní sazby minimální mzdy za hodinu práce (§ 2 nařízení vlády č. 567/2006 Sb.) </a:t>
            </a:r>
            <a:r>
              <a:rPr lang="cs-CZ" sz="1600" dirty="false" smtClean="false"/>
              <a:t>– do konce roku 2018 je limit </a:t>
            </a:r>
            <a:r>
              <a:rPr lang="cs-CZ" sz="1600" b="true" dirty="false" smtClean="false"/>
              <a:t>219,60 Kč</a:t>
            </a:r>
            <a:r>
              <a:rPr lang="cs-CZ" sz="1600" dirty="false" smtClean="false"/>
              <a:t>, </a:t>
            </a:r>
            <a:br>
              <a:rPr lang="cs-CZ" sz="1600" dirty="false" smtClean="false"/>
            </a:br>
            <a:r>
              <a:rPr lang="cs-CZ" sz="1600" dirty="false" smtClean="false"/>
              <a:t>od 1. 1. 2019 je limit </a:t>
            </a:r>
            <a:r>
              <a:rPr lang="cs-CZ" sz="1600" b="true" dirty="false" smtClean="false"/>
              <a:t>239,40 Kč </a:t>
            </a:r>
            <a:r>
              <a:rPr lang="cs-CZ" sz="1600" dirty="false" smtClean="false"/>
              <a:t>(jedná se o částku za hodinu včetně odvodů)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false" smtClean="false"/>
              <a:t>Pouze za </a:t>
            </a:r>
            <a:r>
              <a:rPr lang="cs-CZ" sz="1600" dirty="false"/>
              <a:t>dobu vzdělávání - </a:t>
            </a:r>
            <a:r>
              <a:rPr lang="cs-CZ" sz="1600" dirty="false" smtClean="false"/>
              <a:t>lze sem řadit </a:t>
            </a:r>
            <a:r>
              <a:rPr lang="cs-CZ" sz="1600" dirty="false"/>
              <a:t>i přestávky uskutečněné během vzdělávací akce, pokud nepřekračují obvyklou/potřebnou </a:t>
            </a:r>
            <a:r>
              <a:rPr lang="cs-CZ" sz="1600" dirty="false" smtClean="false"/>
              <a:t>dobu; nelze započítávat přestávku na </a:t>
            </a:r>
            <a:r>
              <a:rPr lang="cs-CZ" sz="1600" dirty="false"/>
              <a:t>jídlo a oddech ve smyslu § 88 zákona č. 262/2006 Sb., zákoník </a:t>
            </a:r>
            <a:r>
              <a:rPr lang="cs-CZ" sz="1600" dirty="false" smtClean="false"/>
              <a:t>práce. (Tzn. je hrazeno pouze to, co musel zaměstnavatel zaměstnanci dle zákona skutečně uhradit.)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111079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968552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false"/>
              <a:t>Mzdové příspěvky se </a:t>
            </a:r>
            <a:r>
              <a:rPr lang="cs-CZ" sz="1600" dirty="false" smtClean="false"/>
              <a:t>dokládají </a:t>
            </a:r>
            <a:r>
              <a:rPr lang="cs-CZ" sz="1600" dirty="false"/>
              <a:t>prostřednictvím přehledové tabulky </a:t>
            </a:r>
            <a:r>
              <a:rPr lang="cs-CZ" sz="1600" dirty="false" smtClean="false"/>
              <a:t>v </a:t>
            </a:r>
            <a:r>
              <a:rPr lang="cs-CZ" sz="1600" dirty="false" err="true" smtClean="false"/>
              <a:t>excelovském</a:t>
            </a:r>
            <a:r>
              <a:rPr lang="cs-CZ" sz="1600" dirty="false" smtClean="false"/>
              <a:t> formátu (.</a:t>
            </a:r>
            <a:r>
              <a:rPr lang="cs-CZ" sz="1600" dirty="false" err="true"/>
              <a:t>xls</a:t>
            </a:r>
            <a:r>
              <a:rPr lang="cs-CZ" sz="1600" dirty="false"/>
              <a:t> či .</a:t>
            </a:r>
            <a:r>
              <a:rPr lang="cs-CZ" sz="1600" dirty="false" err="true" smtClean="false"/>
              <a:t>xlsx</a:t>
            </a:r>
            <a:r>
              <a:rPr lang="cs-CZ" sz="1600" dirty="false" smtClean="false"/>
              <a:t>). </a:t>
            </a:r>
            <a:r>
              <a:rPr lang="cs-CZ" sz="1600" dirty="false"/>
              <a:t>V případě náhrady mzdy zaměstnanců za hodiny strávené na školení musí obsahovat minimálně jméno účastníka, datum uskutečnění školení, název školení, počet </a:t>
            </a:r>
            <a:r>
              <a:rPr lang="cs-CZ" sz="1600" dirty="false" smtClean="false"/>
              <a:t>hodin vzdělávání, výši </a:t>
            </a:r>
            <a:r>
              <a:rPr lang="cs-CZ" sz="1600" dirty="false"/>
              <a:t>mzdové náhrady a podpis osoby odpovídající za správnost dat uvedených v tabulce. </a:t>
            </a:r>
            <a:endParaRPr lang="cs-CZ" sz="1600" dirty="false" smtClean="false"/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false" smtClean="false"/>
              <a:t>Můžete využít </a:t>
            </a:r>
            <a:r>
              <a:rPr lang="cs-CZ" sz="1600" dirty="false"/>
              <a:t>vzor zde: </a:t>
            </a:r>
            <a:r>
              <a:rPr lang="cs-CZ" sz="1600" dirty="false">
                <a:hlinkClick r:id="rId2"/>
              </a:rPr>
              <a:t>https://www.esfcr.cz/pokyny-k-vyplneni-zpravy-o-realizaci-zadosti-o-platbu-a-zadosti-o-zmenu-opz/-/</a:t>
            </a:r>
            <a:r>
              <a:rPr lang="cs-CZ" sz="1600" dirty="false" smtClean="false">
                <a:hlinkClick r:id="rId2"/>
              </a:rPr>
              <a:t>dokument/4874047</a:t>
            </a:r>
            <a:r>
              <a:rPr lang="cs-CZ" sz="1600" dirty="false" smtClean="false"/>
              <a:t>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false" smtClean="false"/>
              <a:t>K </a:t>
            </a:r>
            <a:r>
              <a:rPr lang="cs-CZ" sz="1600" dirty="false"/>
              <a:t>náhradám mezd zaměstnanců za hodiny strávené na školení se dokládají také </a:t>
            </a:r>
            <a:r>
              <a:rPr lang="cs-CZ" sz="1600" dirty="false" err="true" smtClean="false"/>
              <a:t>scany</a:t>
            </a:r>
            <a:r>
              <a:rPr lang="cs-CZ" sz="1600" dirty="false" smtClean="false"/>
              <a:t> prezenčních </a:t>
            </a:r>
            <a:r>
              <a:rPr lang="cs-CZ" sz="1600" dirty="false"/>
              <a:t>listin, které musí obsahovat minimálně tyto náležitosti: identifikační údaje účastníka </a:t>
            </a:r>
            <a:r>
              <a:rPr lang="cs-CZ" sz="1600" dirty="false" smtClean="false"/>
              <a:t>akce, časovou </a:t>
            </a:r>
            <a:r>
              <a:rPr lang="cs-CZ" sz="1600" dirty="false"/>
              <a:t>dotaci akce, všechny prvky povinného minima publicity </a:t>
            </a:r>
            <a:r>
              <a:rPr lang="cs-CZ" sz="1600" dirty="false" smtClean="false"/>
              <a:t>OPZ a podpisy všech účastníků (včetně lektora).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false" smtClean="false"/>
              <a:t>Pozor v případě </a:t>
            </a:r>
            <a:r>
              <a:rPr lang="cs-CZ" sz="1600" dirty="false" err="true" smtClean="false"/>
              <a:t>mentoringu</a:t>
            </a:r>
            <a:r>
              <a:rPr lang="cs-CZ" sz="1600" dirty="false" smtClean="false"/>
              <a:t> – záleží na tom, jakou formou probíhá. Mzdový příspěvek lze hradit pouze za dobu vzdělávání (je to náhrada </a:t>
            </a:r>
            <a:r>
              <a:rPr lang="cs-CZ" sz="1600" dirty="false"/>
              <a:t>mzdy zaměstnavateli za dobu, kdy se jeho zaměstnanec místo běžně vykonávané práce </a:t>
            </a:r>
            <a:r>
              <a:rPr lang="cs-CZ" sz="1600" dirty="false" smtClean="false"/>
              <a:t>vzdělává), tedy pokud zaměstnanec provádí běžnou činnost, není důvod pro mzdový příspěvek. </a:t>
            </a:r>
          </a:p>
        </p:txBody>
      </p:sp>
    </p:spTree>
    <p:extLst>
      <p:ext uri="{BB962C8B-B14F-4D97-AF65-F5344CB8AC3E}">
        <p14:creationId xmlns:p14="http://schemas.microsoft.com/office/powerpoint/2010/main" val="392950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Program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4824536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dirty="false" smtClean="false">
                <a:solidFill>
                  <a:srgbClr val="00B0F0"/>
                </a:solidFill>
              </a:rPr>
              <a:t>Gratulujeme k podpoře Vašeho projektu a vítáme Vás na semináři </a:t>
            </a:r>
            <a:br>
              <a:rPr lang="cs-CZ" sz="2000" dirty="false" smtClean="false">
                <a:solidFill>
                  <a:srgbClr val="00B0F0"/>
                </a:solidFill>
              </a:rPr>
            </a:br>
            <a:r>
              <a:rPr lang="cs-CZ" sz="2000" dirty="false" smtClean="false">
                <a:solidFill>
                  <a:srgbClr val="00B0F0"/>
                </a:solidFill>
              </a:rPr>
              <a:t>pro příjemce. </a:t>
            </a:r>
          </a:p>
          <a:p>
            <a:pPr marL="0" indent="0">
              <a:buNone/>
            </a:pPr>
            <a:r>
              <a:rPr lang="cs-CZ" sz="2000" dirty="false" smtClean="false"/>
              <a:t>Program semináře: </a:t>
            </a:r>
          </a:p>
          <a:p>
            <a:r>
              <a:rPr lang="cs-CZ" sz="2000" dirty="false" smtClean="false"/>
              <a:t>Registrace účastníků</a:t>
            </a:r>
          </a:p>
          <a:p>
            <a:r>
              <a:rPr lang="cs-CZ" sz="2000" dirty="false" smtClean="false"/>
              <a:t>Obecná doporučení k realizaci projektu</a:t>
            </a:r>
          </a:p>
          <a:p>
            <a:r>
              <a:rPr lang="cs-CZ" sz="2000" dirty="false" smtClean="false"/>
              <a:t>Způsobilé výdaje ve výzvě č. 079</a:t>
            </a:r>
          </a:p>
          <a:p>
            <a:r>
              <a:rPr lang="cs-CZ" sz="2000" dirty="false" smtClean="false"/>
              <a:t>Vyplňování Zprávy o realizaci projektu včetně Žádosti o platbu</a:t>
            </a:r>
          </a:p>
          <a:p>
            <a:r>
              <a:rPr lang="cs-CZ" sz="2000" dirty="false" smtClean="false"/>
              <a:t>Podstatné a nepodstatné změny projektu</a:t>
            </a:r>
          </a:p>
          <a:p>
            <a:r>
              <a:rPr lang="cs-CZ" sz="2000" dirty="false" smtClean="false"/>
              <a:t>Dotazy</a:t>
            </a:r>
            <a:endParaRPr lang="cs-CZ" sz="2000" dirty="false"/>
          </a:p>
        </p:txBody>
      </p:sp>
    </p:spTree>
    <p:extLst>
      <p:ext uri="{BB962C8B-B14F-4D97-AF65-F5344CB8AC3E}">
        <p14:creationId xmlns:p14="http://schemas.microsoft.com/office/powerpoint/2010/main" val="219143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12568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co si ještě dát pozor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Nepřímé </a:t>
            </a:r>
            <a:r>
              <a:rPr lang="cs-CZ" sz="1600" dirty="false"/>
              <a:t>náklady </a:t>
            </a:r>
            <a:r>
              <a:rPr lang="cs-CZ" sz="1600" dirty="false" smtClean="false"/>
              <a:t>(kapitola 6.2.16 Specifické části pravidel)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err="true" smtClean="false"/>
              <a:t>Teambuilding</a:t>
            </a:r>
            <a:r>
              <a:rPr lang="cs-CZ" sz="1600" dirty="false" smtClean="false"/>
              <a:t> je vždy nezpůsobilý výdaj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Investice x </a:t>
            </a:r>
            <a:r>
              <a:rPr lang="cs-CZ" sz="1600" dirty="false" err="true" smtClean="false"/>
              <a:t>neinvestice</a:t>
            </a:r>
            <a:r>
              <a:rPr lang="cs-CZ" sz="1600" dirty="false" smtClean="false"/>
              <a:t> – chybné zařazení lze vyřešit žádostí o změnu rozpočtu, ale v případech, kdy jde o nákup více kusů, ze samotné žádosti není zřejmé, co je správně – jde o způsob zaúčtování, pro který se příjemce rozhodne.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        Investice jsou: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Výdaje </a:t>
            </a:r>
            <a:r>
              <a:rPr lang="cs-CZ" sz="1600" dirty="false"/>
              <a:t>na pořízení nehmotného majetku v pořizovací ceně nad 60 000 </a:t>
            </a:r>
            <a:r>
              <a:rPr lang="cs-CZ" sz="1600" dirty="false" smtClean="false"/>
              <a:t>Kč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Výdaje </a:t>
            </a:r>
            <a:r>
              <a:rPr lang="cs-CZ" sz="1600" dirty="false"/>
              <a:t>na pořízení hmotného majetku v pořizovací ceně nad 40 000 </a:t>
            </a:r>
            <a:r>
              <a:rPr lang="cs-CZ" sz="1600" dirty="false" smtClean="false"/>
              <a:t>Kč</a:t>
            </a:r>
          </a:p>
          <a:p>
            <a:pPr marL="48600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V </a:t>
            </a:r>
            <a:r>
              <a:rPr lang="cs-CZ" sz="1600" dirty="false"/>
              <a:t>praxi může nastat situace, kdy je o každé jednotlivé položce nakupovaného zařízení příp. softwaru, </a:t>
            </a:r>
            <a:r>
              <a:rPr lang="cs-CZ" sz="1600" dirty="false" smtClean="false"/>
              <a:t>jejichž </a:t>
            </a:r>
            <a:r>
              <a:rPr lang="cs-CZ" sz="1600" dirty="false"/>
              <a:t>pořizovací cena nepřekračuje příslušnou hranici pro dlouhodobý hmotný, resp. nehmotný majetek, účtováno samostatně. Pokud </a:t>
            </a:r>
            <a:r>
              <a:rPr lang="cs-CZ" sz="1600" dirty="false" smtClean="false"/>
              <a:t>příjemce nakupuje hmotný majetek v celkové výši nad 40 000 Kč, ale po kusech, kdy každý jednotlivý kus má cenu pod tímto limitem, záleží na tom, jakým způsobem nákup zaúčtuje. 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406390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268760"/>
            <a:ext cx="8064000" cy="3915136"/>
          </a:xfrm>
        </p:spPr>
        <p:txBody>
          <a:bodyPr/>
          <a:lstStyle/>
          <a:p>
            <a:endParaRPr lang="pl-PL" dirty="false" smtClean="false"/>
          </a:p>
          <a:p>
            <a:endParaRPr lang="pl-PL" dirty="false" smtClean="false"/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4000" b="true" dirty="false" smtClean="false"/>
              <a:t>VYPLŇOVÁNÍ ZPRÁVY 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4000" b="true" dirty="false" smtClean="false"/>
              <a:t>O REALIZACI 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4000" b="true" dirty="false" smtClean="false"/>
              <a:t>VČETNĚ 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4000" b="true" dirty="false" smtClean="false"/>
              <a:t>ŽÁDOSTI O PLATBU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262325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</a:t>
            </a:r>
            <a:r>
              <a:rPr lang="cs-CZ" dirty="false" smtClean="false"/>
              <a:t>platbu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23528" y="1196752"/>
            <a:ext cx="8640960" cy="492324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Pro správné vyplnění Zprávy o realizaci (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) včetně Žádosti o platbu (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) je </a:t>
            </a:r>
            <a:br>
              <a:rPr lang="cs-CZ" sz="1600" dirty="false" smtClean="false"/>
            </a:br>
            <a:r>
              <a:rPr lang="cs-CZ" sz="1600" dirty="false" smtClean="false"/>
              <a:t>k dispozici </a:t>
            </a:r>
            <a:r>
              <a:rPr lang="cs-CZ" sz="1600" dirty="false"/>
              <a:t>příručka </a:t>
            </a:r>
            <a:r>
              <a:rPr lang="cs-CZ" sz="1600" b="true" dirty="false" smtClean="false"/>
              <a:t>Pokyny </a:t>
            </a:r>
            <a:r>
              <a:rPr lang="cs-CZ" sz="1600" b="true" dirty="false"/>
              <a:t>pro vyplnění zprávy o realizaci projektu a žádosti </a:t>
            </a:r>
            <a:r>
              <a:rPr lang="cs-CZ" sz="1600" b="true" dirty="false" smtClean="false"/>
              <a:t/>
            </a:r>
            <a:br>
              <a:rPr lang="cs-CZ" sz="1600" b="true" dirty="false" smtClean="false"/>
            </a:br>
            <a:r>
              <a:rPr lang="cs-CZ" sz="1600" b="true" dirty="false" smtClean="false"/>
              <a:t>o </a:t>
            </a:r>
            <a:r>
              <a:rPr lang="cs-CZ" sz="1600" b="true" dirty="false"/>
              <a:t>platbu v IS KP14</a:t>
            </a:r>
            <a:r>
              <a:rPr lang="cs-CZ" sz="1600" b="true" dirty="false" smtClean="false"/>
              <a:t>+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>
                <a:hlinkClick r:id="rId2"/>
              </a:rPr>
              <a:t>https://www.esfcr.cz/pokyny-k-vyplneni-zpravy-o-realizaci-zadosti-o-platbu-a-zadosti-o-zmenu-opz/-/</a:t>
            </a:r>
            <a:r>
              <a:rPr lang="cs-CZ" sz="1600" dirty="false" smtClean="false">
                <a:hlinkClick r:id="rId2"/>
              </a:rPr>
              <a:t>dokument/809712</a:t>
            </a:r>
            <a:r>
              <a:rPr lang="cs-CZ" sz="1600" dirty="false" smtClean="false"/>
              <a:t>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Příručka je poměrně podrobná a obsahuje i </a:t>
            </a:r>
            <a:r>
              <a:rPr lang="cs-CZ" sz="1600" dirty="false" err="true" smtClean="false"/>
              <a:t>printscreeny</a:t>
            </a:r>
            <a:r>
              <a:rPr lang="cs-CZ" sz="1600" dirty="false" smtClean="false"/>
              <a:t>, pokud si nebudete něčím jistí, obracejte se na svou kontaktní osobu na straně ŘO a v případě technických problémů (kdykoli něco nefunguje, jak má, </a:t>
            </a:r>
            <a:r>
              <a:rPr lang="cs-CZ" sz="1600" dirty="false" err="true" smtClean="false"/>
              <a:t>printscreeny</a:t>
            </a:r>
            <a:r>
              <a:rPr lang="cs-CZ" sz="1600" dirty="false" smtClean="false"/>
              <a:t> v příručce neodpovídají realitě apod.) pište na </a:t>
            </a:r>
            <a:r>
              <a:rPr lang="cs-CZ" sz="1600" b="true" dirty="false" smtClean="false">
                <a:hlinkClick r:id="rId3"/>
              </a:rPr>
              <a:t>iskp@mpsv.cz</a:t>
            </a:r>
            <a:r>
              <a:rPr lang="cs-CZ" sz="1600" dirty="false" smtClean="false"/>
              <a:t>. Zaměstnanci technické podpory odpovídají poměrně rychle a je možné jim případně projekt </a:t>
            </a:r>
            <a:r>
              <a:rPr lang="cs-CZ" sz="1600" dirty="false" err="true" smtClean="false"/>
              <a:t>nasdílet</a:t>
            </a:r>
            <a:r>
              <a:rPr lang="cs-CZ" sz="1600" dirty="false" smtClean="false"/>
              <a:t>, takže dokáží rychleji posoudit, v čem je problém.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Obecně platí, že žlutá pole jsou povinná a bez jejich vyplnění nepůjde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/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 finalizovat.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Při vypracovávání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 a 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 doporučujeme </a:t>
            </a:r>
            <a:r>
              <a:rPr lang="cs-CZ" sz="1600" dirty="false"/>
              <a:t>vše </a:t>
            </a:r>
            <a:r>
              <a:rPr lang="cs-CZ" sz="1600" dirty="false" smtClean="false"/>
              <a:t>průběžně ukládat, ať v případě nedobrovolného odhlášení ze systému není ztráta příliš bolestná. </a:t>
            </a:r>
            <a:endParaRPr lang="cs-CZ" sz="1600" dirty="false"/>
          </a:p>
          <a:p>
            <a:pPr marL="0" indent="0">
              <a:buNone/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3122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18457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Žádost o platbu </a:t>
            </a: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sz="2000" b="true" dirty="false" err="tru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ŽoP</a:t>
            </a: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err="true" smtClean="false"/>
              <a:t>ŽoP</a:t>
            </a:r>
            <a:r>
              <a:rPr lang="cs-CZ" sz="1600" dirty="false" smtClean="false"/>
              <a:t> je </a:t>
            </a:r>
            <a:r>
              <a:rPr lang="cs-CZ" sz="1600" dirty="false"/>
              <a:t>nedílnou součástí zprávy o realizaci </a:t>
            </a:r>
            <a:r>
              <a:rPr lang="cs-CZ" sz="1600" dirty="false" smtClean="false"/>
              <a:t>projektu, i když je za sledované období nárokováno 0 Kč. </a:t>
            </a:r>
            <a:r>
              <a:rPr lang="cs-CZ" sz="1600" dirty="false">
                <a:solidFill>
                  <a:srgbClr val="FF0000"/>
                </a:solidFill>
              </a:rPr>
              <a:t>Žádost o platbu musí být finalizována a podepsána před finalizací zprávy o realizaci </a:t>
            </a:r>
            <a:r>
              <a:rPr lang="cs-CZ" sz="1600" dirty="false" smtClean="false">
                <a:solidFill>
                  <a:srgbClr val="FF0000"/>
                </a:solidFill>
              </a:rPr>
              <a:t>projektu</a:t>
            </a:r>
            <a:r>
              <a:rPr lang="cs-CZ" sz="1600" dirty="false" smtClean="false"/>
              <a:t>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Příjemce </a:t>
            </a:r>
            <a:r>
              <a:rPr lang="cs-CZ" sz="1600" dirty="false"/>
              <a:t>vstoupí na žádost o platbu stiskem ŽÁDOST O PLATBU v levém menu a to </a:t>
            </a:r>
            <a:r>
              <a:rPr lang="cs-CZ" sz="1600" dirty="false" smtClean="false"/>
              <a:t>přímo </a:t>
            </a:r>
            <a:r>
              <a:rPr lang="cs-CZ" sz="1600" dirty="false"/>
              <a:t>ze zpráv o realizaci </a:t>
            </a:r>
            <a:r>
              <a:rPr lang="cs-CZ" sz="1600" dirty="false" smtClean="false"/>
              <a:t>projektu: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Příjemce stiskne v levém menu VYTVOŘIT NOVOU. Systém založí záznam žádosti o platbu ve stavu ROZPRACOVANÁ. Příjemce klikne na žádost o platbu ve stavu </a:t>
            </a:r>
            <a:r>
              <a:rPr lang="cs-CZ" sz="1600" dirty="false" smtClean="false"/>
              <a:t>ROZPRACOVANÁ.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</p:txBody>
      </p:sp>
      <p:pic>
        <p:nvPicPr>
          <p:cNvPr id="1027" name="Picture 3"/>
          <p:cNvPicPr>
            <a:picLocks noChangeAspect="true" noChangeArrowheads="true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45024"/>
            <a:ext cx="7200800" cy="1637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326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485124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Systém zobrazí detail žádosti o platbu. Žádost o platbu se skládá z několika záložek, které jsou zobrazeny v levém menu pod nadpisem DATOVÉ OBLASTI ŽÁDOSTI. Příjemce se mezi záložkami pohybuje tak, že na požadovanou záložku v levém menu klikne</a:t>
            </a:r>
            <a:r>
              <a:rPr lang="cs-CZ" sz="1600" dirty="false" smtClean="false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  <p:pic>
        <p:nvPicPr>
          <p:cNvPr id="2050" name="Picture 2"/>
          <p:cNvPicPr>
            <a:picLocks noChangeAspect="true" noChangeArrowheads="true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077" y="2780928"/>
            <a:ext cx="7776864" cy="3558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258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000" cy="456320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 smtClean="false"/>
              <a:t>Záložka </a:t>
            </a:r>
            <a:r>
              <a:rPr lang="cs-CZ" sz="1600" b="true" dirty="false"/>
              <a:t>IDENTIFIKAČNÍ </a:t>
            </a:r>
            <a:r>
              <a:rPr lang="cs-CZ" sz="1600" b="true" dirty="false" smtClean="false"/>
              <a:t>ÚDAJE </a:t>
            </a:r>
            <a:r>
              <a:rPr lang="cs-CZ" sz="1600" dirty="false" smtClean="false"/>
              <a:t>– pouze pole NÁZEV </a:t>
            </a:r>
            <a:r>
              <a:rPr lang="cs-CZ" sz="1600" dirty="false"/>
              <a:t>ÚČTU v části ÚČET </a:t>
            </a:r>
            <a:r>
              <a:rPr lang="cs-CZ" sz="1600" dirty="false" smtClean="false"/>
              <a:t>PŘÍJEMCE. Příjemce vybere z předvolby a stiskne ULOŽIT.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 smtClean="false"/>
              <a:t>Záložka </a:t>
            </a:r>
            <a:r>
              <a:rPr lang="cs-CZ" sz="1600" b="true" dirty="false"/>
              <a:t>SOUHRNNÁ SOUPISKA </a:t>
            </a:r>
            <a:r>
              <a:rPr lang="cs-CZ" sz="1600" dirty="false"/>
              <a:t>– </a:t>
            </a:r>
            <a:r>
              <a:rPr lang="cs-CZ" sz="1600" dirty="false" smtClean="false"/>
              <a:t>příjemce vyplní žluté pole </a:t>
            </a:r>
            <a:r>
              <a:rPr lang="cs-CZ" sz="1600" dirty="false"/>
              <a:t>EVIDENČNÍ ČÍSLO/OZNAČENÍ </a:t>
            </a:r>
            <a:r>
              <a:rPr lang="cs-CZ" sz="1600" dirty="false" smtClean="false"/>
              <a:t>SOUPISKY </a:t>
            </a:r>
            <a:r>
              <a:rPr lang="cs-CZ" sz="1600" dirty="false"/>
              <a:t>a stiskne tlačítko ULOŽIT</a:t>
            </a:r>
            <a:r>
              <a:rPr lang="cs-CZ" sz="1600" dirty="false" smtClean="false"/>
              <a:t>. Záložka </a:t>
            </a:r>
            <a:r>
              <a:rPr lang="cs-CZ" sz="1600" dirty="false"/>
              <a:t>SOUHRNNÁ SOUPISKA se naplní finančními daty poté, co příjemce vyplní dílčí soupisky dokladů (záložky SD-1 ÚČETNÍ/DAŇOVÉ DOKLADY, SD-2 LIDSKÉ ZDROJE, SD-3 CESTOVNÍ NÁHRADY a SOUPISKA PŘÍJMŮ). Na těchto dílčích soupiskách zadává příjemce jednotlivé záznamy a pro každý ze záznamů vyplňuje několik údajů</a:t>
            </a:r>
            <a:r>
              <a:rPr lang="cs-CZ" sz="1600" dirty="false" smtClean="false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dirty="false" smtClean="false"/>
              <a:t>Jaké dokumenty je třeba k jednotlivým záznamům na soupisce přikládat, je uvedeno v kapitole </a:t>
            </a:r>
            <a:r>
              <a:rPr lang="cs-CZ" sz="1600" b="true" dirty="false" smtClean="false"/>
              <a:t>6.3 Dokladování výdajů ve Specifické části pravidel (tabulka č. 8)</a:t>
            </a:r>
            <a:r>
              <a:rPr lang="cs-CZ" sz="1600" dirty="false" smtClean="false"/>
              <a:t>.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dirty="false"/>
              <a:t>Po dokončení všech úprav je možné </a:t>
            </a:r>
            <a:r>
              <a:rPr lang="cs-CZ" sz="1600" dirty="false" smtClean="false"/>
              <a:t>všechny dílčí soupisky </a:t>
            </a:r>
            <a:r>
              <a:rPr lang="cs-CZ" sz="1600" dirty="false"/>
              <a:t>vyexportovat stiskem tlačítka EXPORT </a:t>
            </a:r>
            <a:r>
              <a:rPr lang="cs-CZ" sz="1600" dirty="false" smtClean="false"/>
              <a:t>STANDARDNÍ. Tyto soupisky prosím přikládejte jako přílohy 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.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346810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04056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</a:t>
            </a:r>
            <a:r>
              <a:rPr lang="cs-CZ" sz="1600" b="true" dirty="false" smtClean="false"/>
              <a:t>SD-1 </a:t>
            </a:r>
            <a:r>
              <a:rPr lang="cs-CZ" sz="1600" b="true" dirty="false"/>
              <a:t>ÚČETNÍ/DAŇOVÉ </a:t>
            </a:r>
            <a:r>
              <a:rPr lang="cs-CZ" sz="1600" b="true" dirty="false" smtClean="false"/>
              <a:t>DOKLADY </a:t>
            </a:r>
            <a:r>
              <a:rPr lang="cs-CZ" sz="1600" dirty="false" smtClean="false"/>
              <a:t>– zde uváděné záznamy jsou náklady z kapitol rozpočtu 3-6, tj. Nákup zařízení a vybavení, Nákup služeb, Drobné stavební úpravy a Přímá podpora cílové skupiny.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        Pro </a:t>
            </a:r>
            <a:r>
              <a:rPr lang="cs-CZ" sz="1600" dirty="false"/>
              <a:t>založení nového dokladu stiskne příjemce tlačítko NOVÝ </a:t>
            </a:r>
            <a:r>
              <a:rPr lang="cs-CZ" sz="1600" dirty="false" smtClean="false"/>
              <a:t>ZÁZNAM.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  <p:pic>
        <p:nvPicPr>
          <p:cNvPr id="5122" name="Picture 2"/>
          <p:cNvPicPr>
            <a:picLocks noChangeAspect="true" noChangeArrowheads="true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881681"/>
            <a:ext cx="7221766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702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556792"/>
            <a:ext cx="8064000" cy="4851240"/>
          </a:xfrm>
        </p:spPr>
        <p:txBody>
          <a:bodyPr/>
          <a:lstStyle/>
          <a:p>
            <a:pPr marL="2340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Jaké informace vyplnit do jednotlivých polí jsou popsány v Pokynech. </a:t>
            </a:r>
          </a:p>
          <a:p>
            <a:pPr marL="2340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Na co ještě doporučujeme nezapomenout: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Do pole POPIS VÝDAJE uveďte informaci, k čemu se doklad vztahuje (např. že jde o fakturu za workshop dne 1. 4. 2019, který se vztahuje ke KA 02).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K </a:t>
            </a:r>
            <a:r>
              <a:rPr lang="cs-CZ" sz="1600" dirty="false" smtClean="false"/>
              <a:t>položkám soupisky, </a:t>
            </a:r>
            <a:r>
              <a:rPr lang="cs-CZ" sz="1600" dirty="false"/>
              <a:t>u kterých je částka výdaje navržená k zařazení mezi způsobilé výdaje projektu vyšší než 10.000 </a:t>
            </a:r>
            <a:r>
              <a:rPr lang="cs-CZ" sz="1600" dirty="false" smtClean="false"/>
              <a:t>Kč, je třeba doložit </a:t>
            </a:r>
            <a:r>
              <a:rPr lang="cs-CZ" sz="1600" dirty="false" err="true" smtClean="false"/>
              <a:t>scany</a:t>
            </a:r>
            <a:r>
              <a:rPr lang="cs-CZ" sz="1600" dirty="false"/>
              <a:t> účetních </a:t>
            </a:r>
            <a:r>
              <a:rPr lang="cs-CZ" sz="1600" dirty="false" smtClean="false"/>
              <a:t>dokladů. Mezi tyto doklady patří kromě faktury i doklad o zaúčtování (podepsaný osobou, která je za zaúčtování odpovědná), objednávka, doklad o úhradě výdaje, popř. další dokumenty, jaké jsou u účetního dokladu uloženy (košilka apod.)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Na faktuře vždy musí být povinná publicita – minimálně číslo projektu a informace, že je výdaj hrazen z OPZ. Pokud není informace uvedena přímo od dodavatele, je možné ji na originál faktury doplnit razítkem nebo ručně.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Příjemce nárokuje pouze výdaje, které byly uhrazeny a zaúčtovány do konce sledovaného období. Pokud ještě uhrazeny/zaúčtovány nebyly, lze je nárokovat až s následující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/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398198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107504" y="1196752"/>
            <a:ext cx="8784976" cy="5400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SD-2 LIDSKÉ </a:t>
            </a:r>
            <a:r>
              <a:rPr lang="cs-CZ" sz="1600" b="true" dirty="false" smtClean="false"/>
              <a:t>ZDROJE </a:t>
            </a:r>
            <a:r>
              <a:rPr lang="cs-CZ" sz="1600" dirty="false" smtClean="false"/>
              <a:t>- zde </a:t>
            </a:r>
            <a:r>
              <a:rPr lang="cs-CZ" sz="1600" dirty="false"/>
              <a:t>uváděné záznamy jsou náklady z </a:t>
            </a:r>
            <a:r>
              <a:rPr lang="cs-CZ" sz="1600" dirty="false" smtClean="false"/>
              <a:t>kapitoly </a:t>
            </a:r>
            <a:r>
              <a:rPr lang="cs-CZ" sz="1600" dirty="false"/>
              <a:t>rozpočtu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1. Osobní náklady. Instrukce (včetně příkladů) jsou </a:t>
            </a:r>
            <a:r>
              <a:rPr lang="cs-CZ" sz="1600" dirty="false"/>
              <a:t>popsány </a:t>
            </a:r>
            <a:r>
              <a:rPr lang="cs-CZ" sz="1600" dirty="false" smtClean="false"/>
              <a:t>v </a:t>
            </a:r>
            <a:r>
              <a:rPr lang="cs-CZ" sz="1600" dirty="false"/>
              <a:t>Pokynech. </a:t>
            </a:r>
            <a:r>
              <a:rPr lang="cs-CZ" sz="1600" dirty="false" smtClean="false"/>
              <a:t>Dále: </a:t>
            </a:r>
            <a:endParaRPr lang="cs-CZ" sz="1600" dirty="false"/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Vybraný DRUH </a:t>
            </a:r>
            <a:r>
              <a:rPr lang="cs-CZ" sz="1600" dirty="false"/>
              <a:t>PRACOVNĚ PRÁVNÍHO </a:t>
            </a:r>
            <a:r>
              <a:rPr lang="cs-CZ" sz="1600" dirty="false" smtClean="false"/>
              <a:t>VZTAHU (HPP, DPČ, DPP) musí odpovídat uzavřenému pracovně-právnímu vztahu i zařazení položky v rozpočtu do správné podkapitoly. Změnu rozpočtu je možné provést prostřednictvím záložky Žádost o změnu. 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FOND </a:t>
            </a:r>
            <a:r>
              <a:rPr lang="cs-CZ" sz="1600" dirty="false"/>
              <a:t>PRACOVNÍ DOBY PRACOVNÍKA U ZAMĚSTNAVATELE V DANÉM MĚSÍCI V </a:t>
            </a:r>
            <a:r>
              <a:rPr lang="cs-CZ" sz="1600" dirty="false" smtClean="false"/>
              <a:t>HODINÁCH – záleží na typu a obsahu uzavřeného pracovně-právního vztahu. V případě HPP jde většinou o fond se svátky. Jedná se o „celkový </a:t>
            </a:r>
            <a:r>
              <a:rPr lang="cs-CZ" sz="1600" dirty="false"/>
              <a:t>počet hodin v rámci daného pracovněprávního </a:t>
            </a:r>
            <a:r>
              <a:rPr lang="cs-CZ" sz="1600" dirty="false" smtClean="false"/>
              <a:t>vztahu“, takže pokud je smlouva uzavřena pouze pro projekt, bude uvedený fond odpovídat počtu odpracovaných hodin pro projekt.  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Do počtu odpracovaných hodin pro projekt se v případě HPP započítává i počet hodin dovolené odpovídající úvazku, náhrada mzdy za státní svátky odpovídající úvazku apod. 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U </a:t>
            </a:r>
            <a:r>
              <a:rPr lang="cs-CZ" sz="1600" dirty="false" smtClean="false"/>
              <a:t>nákladů </a:t>
            </a:r>
            <a:r>
              <a:rPr lang="cs-CZ" sz="1600" dirty="false"/>
              <a:t>nad 10 000 Kč osoba/měsíc je </a:t>
            </a:r>
            <a:r>
              <a:rPr lang="cs-CZ" sz="1600" dirty="false" smtClean="false"/>
              <a:t>k 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 třeba </a:t>
            </a:r>
            <a:r>
              <a:rPr lang="cs-CZ" sz="1600" dirty="false"/>
              <a:t>doložit výpis z BÚ a případně </a:t>
            </a:r>
            <a:r>
              <a:rPr lang="cs-CZ" sz="1600" dirty="false" err="true"/>
              <a:t>scan</a:t>
            </a:r>
            <a:r>
              <a:rPr lang="cs-CZ" sz="1600" dirty="false"/>
              <a:t> pracovního výkazu </a:t>
            </a:r>
            <a:r>
              <a:rPr lang="cs-CZ" sz="1600" dirty="false" smtClean="false"/>
              <a:t>(pokud </a:t>
            </a:r>
            <a:r>
              <a:rPr lang="cs-CZ" sz="1600" dirty="false"/>
              <a:t>je to </a:t>
            </a:r>
            <a:r>
              <a:rPr lang="cs-CZ" sz="1600" dirty="false" smtClean="false"/>
              <a:t>relevantní), </a:t>
            </a:r>
            <a:r>
              <a:rPr lang="cs-CZ" sz="1600" dirty="false"/>
              <a:t>ostatní se dokládá až na </a:t>
            </a:r>
            <a:r>
              <a:rPr lang="cs-CZ" sz="1600" dirty="false" smtClean="false"/>
              <a:t>vyžádání. </a:t>
            </a:r>
            <a:endParaRPr lang="cs-CZ" sz="1600" dirty="false"/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Na kopii výpisu z BÚ je třeba relevantní záznamy označit (včetně povinných odvodů, jsou-li součástí mzdových nákladů – zde stačí označit souhrnnou částku, která z účtu zaměstnavatele odchází).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333401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064000" cy="504056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SD-3 CESTOVNÍ </a:t>
            </a:r>
            <a:r>
              <a:rPr lang="cs-CZ" sz="1600" b="true" dirty="false" smtClean="false"/>
              <a:t>NÁHRADY </a:t>
            </a:r>
            <a:r>
              <a:rPr lang="cs-CZ" sz="1600" dirty="false"/>
              <a:t>- zde uváděné záznamy jsou náklady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z </a:t>
            </a:r>
            <a:r>
              <a:rPr lang="cs-CZ" sz="1600" dirty="false"/>
              <a:t>kapitoly rozpočtu </a:t>
            </a:r>
            <a:r>
              <a:rPr lang="cs-CZ" sz="1600" dirty="false" smtClean="false"/>
              <a:t>2. Cestovné. 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 praxi sem budou </a:t>
            </a:r>
            <a:r>
              <a:rPr lang="cs-CZ" sz="1600" dirty="false"/>
              <a:t>spadat pouze cestovní náhrady </a:t>
            </a:r>
            <a:r>
              <a:rPr lang="cs-CZ" sz="1600" dirty="false" smtClean="false"/>
              <a:t>pro </a:t>
            </a:r>
            <a:r>
              <a:rPr lang="cs-CZ" sz="1600" dirty="false"/>
              <a:t>zahraniční </a:t>
            </a:r>
            <a:r>
              <a:rPr lang="cs-CZ" sz="1600" dirty="false" smtClean="false"/>
              <a:t>experty, </a:t>
            </a:r>
            <a:br>
              <a:rPr lang="cs-CZ" sz="1600" dirty="false" smtClean="false"/>
            </a:br>
            <a:r>
              <a:rPr lang="cs-CZ" sz="1600" dirty="false" smtClean="false"/>
              <a:t>tedy per </a:t>
            </a:r>
            <a:r>
              <a:rPr lang="cs-CZ" sz="1600" dirty="false" err="true"/>
              <a:t>diems</a:t>
            </a:r>
            <a:r>
              <a:rPr lang="cs-CZ" sz="1600" dirty="false"/>
              <a:t> </a:t>
            </a:r>
            <a:r>
              <a:rPr lang="cs-CZ" sz="1600" dirty="false" smtClean="false"/>
              <a:t>(částka odpovídající </a:t>
            </a:r>
            <a:r>
              <a:rPr lang="cs-CZ" sz="1600" dirty="false"/>
              <a:t>230 EUR za </a:t>
            </a:r>
            <a:r>
              <a:rPr lang="cs-CZ" sz="1600" dirty="false" smtClean="false"/>
              <a:t>noc), popř. paušál (částka odpovídající výši 75 EUR), pokud expert nezůstává na noc, případně doprava do/z ČR.  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SOUPISKA </a:t>
            </a:r>
            <a:r>
              <a:rPr lang="cs-CZ" sz="1600" b="true" dirty="false" smtClean="false"/>
              <a:t>PŘÍJMŮ </a:t>
            </a:r>
            <a:r>
              <a:rPr lang="cs-CZ" sz="1600" dirty="false" smtClean="false"/>
              <a:t>– pouze pokud projekt generuje čisté příjmy.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NEZPŮSOBILÉ </a:t>
            </a:r>
            <a:r>
              <a:rPr lang="cs-CZ" sz="1600" b="true" dirty="false" smtClean="false"/>
              <a:t>VÝDAJE </a:t>
            </a:r>
            <a:r>
              <a:rPr lang="cs-CZ" sz="1600" dirty="false" smtClean="false"/>
              <a:t>– příjemce nevyplňuje.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</a:t>
            </a:r>
            <a:r>
              <a:rPr lang="cs-CZ" sz="1600" b="true" dirty="false" smtClean="false"/>
              <a:t>DOKUMENTY </a:t>
            </a:r>
            <a:r>
              <a:rPr lang="cs-CZ" sz="1600" dirty="false" smtClean="false"/>
              <a:t>– ostatní přílohy, které chce příjemce přiložit k 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, </a:t>
            </a:r>
            <a:br>
              <a:rPr lang="cs-CZ" sz="1600" dirty="false" smtClean="false"/>
            </a:br>
            <a:r>
              <a:rPr lang="cs-CZ" sz="1600" dirty="false" smtClean="false"/>
              <a:t>např. exporty soupisek (SD-1, SD-2, SD-3).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SOUHRNNÁ SOUPISKA </a:t>
            </a:r>
            <a:r>
              <a:rPr lang="cs-CZ" sz="1600" dirty="false"/>
              <a:t>- </a:t>
            </a:r>
            <a:r>
              <a:rPr lang="cs-CZ" sz="1600" dirty="false" smtClean="false"/>
              <a:t>příjemce </a:t>
            </a:r>
            <a:r>
              <a:rPr lang="cs-CZ" sz="1600" dirty="false"/>
              <a:t>stiskne tlačítko NAPLNIT DATA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Z </a:t>
            </a:r>
            <a:r>
              <a:rPr lang="cs-CZ" sz="1600" dirty="false"/>
              <a:t>DOKLADŮ </a:t>
            </a:r>
            <a:r>
              <a:rPr lang="cs-CZ" sz="1600" dirty="false" smtClean="false"/>
              <a:t>SOUPISKY a systém </a:t>
            </a:r>
            <a:r>
              <a:rPr lang="cs-CZ" sz="1600" dirty="false"/>
              <a:t>automaticky vyplní všechna </a:t>
            </a:r>
            <a:r>
              <a:rPr lang="cs-CZ" sz="1600" dirty="false" smtClean="false"/>
              <a:t>pole.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75802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endParaRPr lang="pl-PL" dirty="false" smtClean="false"/>
          </a:p>
          <a:p>
            <a:endParaRPr lang="pl-PL" dirty="false" smtClean="false"/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4000" b="true" dirty="false" smtClean="false"/>
              <a:t>OBECNÁ DOPORUČENÍ 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4000" b="true" dirty="false" smtClean="false"/>
              <a:t>K REALIZACI PROJEKTU 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330557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196752"/>
            <a:ext cx="8064000" cy="518457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ŽÁDOST O PLATBU </a:t>
            </a:r>
            <a:r>
              <a:rPr lang="cs-CZ" sz="1600" dirty="false"/>
              <a:t>- Systém by měl automaticky naplnit pole v části ZPŮSOBILÉ VÝDAJE POŽADOVÁNO ve sloupci CELKEM a v rozdělní na INVESTIČNÍ a NEINVESTIČNÍ na základě dat ze záložky SOUHRNNÁ SOUPISKA DOKLADŮ a poměrů zdrojů financování projektu. Pokud nedojde k automatickému naplnění této </a:t>
            </a:r>
            <a:r>
              <a:rPr lang="cs-CZ" sz="1600" dirty="false" smtClean="false"/>
              <a:t>záložky, </a:t>
            </a:r>
            <a:r>
              <a:rPr lang="cs-CZ" sz="1600" dirty="false"/>
              <a:t>je </a:t>
            </a:r>
            <a:r>
              <a:rPr lang="cs-CZ" sz="1600" dirty="false" smtClean="false"/>
              <a:t>třeba zde stisknout tlačítko </a:t>
            </a:r>
            <a:r>
              <a:rPr lang="cs-CZ" sz="1600" dirty="false"/>
              <a:t>NAPLNIT DATA ZE </a:t>
            </a:r>
            <a:r>
              <a:rPr lang="cs-CZ" sz="1600" dirty="false" smtClean="false"/>
              <a:t>SOUPISKY.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  <p:pic>
        <p:nvPicPr>
          <p:cNvPr id="1026" name="Picture 2"/>
          <p:cNvPicPr>
            <a:picLocks noChangeAspect="true" noChangeArrowheads="true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140968"/>
            <a:ext cx="5976664" cy="3081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236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04056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ČERPÁNÍ ROZPOČTU NA ŽÁDOSTI O PLATBU </a:t>
            </a:r>
            <a:r>
              <a:rPr lang="cs-CZ" sz="1600" dirty="false" smtClean="false"/>
              <a:t>– zde je možné zobrazit </a:t>
            </a:r>
            <a:r>
              <a:rPr lang="cs-CZ" sz="1600" dirty="false"/>
              <a:t>přehled čerpání rozpočtu zohledňující všechny schválené vyúčtované výdaje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z </a:t>
            </a:r>
            <a:r>
              <a:rPr lang="cs-CZ" sz="1600" dirty="false"/>
              <a:t>předchozích žádostí o platbu a nárokovaných v rámci aktuální žádosti o platbu. </a:t>
            </a:r>
            <a:r>
              <a:rPr lang="cs-CZ" sz="1600" dirty="false" smtClean="false"/>
              <a:t>Pozor, jedná se pouze o </a:t>
            </a:r>
            <a:r>
              <a:rPr lang="cs-CZ" sz="1600" dirty="false"/>
              <a:t>podpůrný </a:t>
            </a:r>
            <a:r>
              <a:rPr lang="cs-CZ" sz="1600" dirty="false" smtClean="false"/>
              <a:t>nástroj, doporučujeme sledovat čerpání (a hlídat možné přečerpání) ve vlastní tabulce (nejlépe v </a:t>
            </a:r>
            <a:r>
              <a:rPr lang="cs-CZ" sz="1600" dirty="false" err="true" smtClean="false"/>
              <a:t>excelu</a:t>
            </a:r>
            <a:r>
              <a:rPr lang="cs-CZ" sz="1600" dirty="false" smtClean="false"/>
              <a:t>).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ČESTNÁ PROHLÁŠENÍ </a:t>
            </a:r>
            <a:r>
              <a:rPr lang="cs-CZ" sz="1600" dirty="false" smtClean="false"/>
              <a:t>– je nutné vybrat </a:t>
            </a:r>
            <a:r>
              <a:rPr lang="cs-CZ" sz="1600" dirty="false"/>
              <a:t>jedno ze dvou předdefinovaných čestných </a:t>
            </a:r>
            <a:r>
              <a:rPr lang="cs-CZ" sz="1600" dirty="false" smtClean="false"/>
              <a:t>prohlášení </a:t>
            </a:r>
            <a:r>
              <a:rPr lang="cs-CZ" sz="1600" dirty="false"/>
              <a:t>o </a:t>
            </a:r>
            <a:r>
              <a:rPr lang="cs-CZ" sz="1600" dirty="false" smtClean="false"/>
              <a:t>insolvenci (i v případě, že je 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 na částku 0 Kč). Pravdivost potvrdí </a:t>
            </a:r>
            <a:r>
              <a:rPr lang="cs-CZ" sz="1600" dirty="false"/>
              <a:t>příjemce </a:t>
            </a:r>
            <a:r>
              <a:rPr lang="cs-CZ" sz="1600" dirty="false" smtClean="false"/>
              <a:t>zatržením </a:t>
            </a:r>
            <a:r>
              <a:rPr lang="cs-CZ" sz="1600" dirty="false"/>
              <a:t>fajfky v poli SOUHLASÍM S ČESTNÝM PROHLÁŠENÍM a stiskne tlačítko ULOŽIT. V případě, že příjemce zvolí variantu čestného prohlášení, kde uvede, že je v insolvenci/exekuci, přiloží podrobnosti této skutečnosti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v </a:t>
            </a:r>
            <a:r>
              <a:rPr lang="cs-CZ" sz="1600" dirty="false"/>
              <a:t>samostatném souboru na záložce </a:t>
            </a:r>
            <a:r>
              <a:rPr lang="cs-CZ" sz="1600" dirty="false" smtClean="false"/>
              <a:t>DOKUMENTY. </a:t>
            </a: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83026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496855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dirty="false"/>
              <a:t>Před finalizací žádosti o platbu je nutné odstranit veškeré chyby, které se zobrazí po stisku tlačítka </a:t>
            </a:r>
            <a:r>
              <a:rPr lang="cs-CZ" sz="1600" b="true" dirty="false"/>
              <a:t>KONTROLA</a:t>
            </a:r>
            <a:r>
              <a:rPr lang="cs-CZ" sz="1600" dirty="false"/>
              <a:t>. Systém nedovolí finalizovat žádost o platbu, pokud se vyskytuje některá z „červených“ finalizačních kontrol</a:t>
            </a:r>
            <a:r>
              <a:rPr lang="cs-CZ" sz="1600" dirty="false" smtClean="false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dirty="false"/>
              <a:t>Příjemce stiskne tlačítko </a:t>
            </a:r>
            <a:r>
              <a:rPr lang="cs-CZ" sz="1600" b="true" dirty="false"/>
              <a:t>FINALIZACE</a:t>
            </a:r>
            <a:r>
              <a:rPr lang="cs-CZ" sz="1600" dirty="false"/>
              <a:t>. Systém se příjemce dotáže, zda opravdu chce finalizovat žádost o platbu. Příjemce stiskne tlačítko OK event. ZRUŠIT, pokud zatím nechce přistoupit k finalizaci žádosti o platbu</a:t>
            </a:r>
            <a:r>
              <a:rPr lang="cs-CZ" sz="1600" dirty="false" smtClean="false"/>
              <a:t>. (Dokud není podepsáno, lze 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 </a:t>
            </a:r>
            <a:r>
              <a:rPr lang="cs-CZ" sz="1600" dirty="false"/>
              <a:t>znovu otevřít stiskem tlačítka ZPŘÍSTUPNIT K EDITACI</a:t>
            </a:r>
            <a:r>
              <a:rPr lang="cs-CZ" sz="1600" dirty="false" smtClean="false"/>
              <a:t>.)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dirty="false"/>
              <a:t>Záložka </a:t>
            </a:r>
            <a:r>
              <a:rPr lang="cs-CZ" sz="1600" b="true" dirty="false"/>
              <a:t>PODPIS </a:t>
            </a:r>
            <a:r>
              <a:rPr lang="cs-CZ" sz="1600" b="true" dirty="false" smtClean="false"/>
              <a:t>DOKUMENTU </a:t>
            </a:r>
            <a:r>
              <a:rPr lang="cs-CZ" sz="1600" dirty="false" smtClean="false"/>
              <a:t>– podpis přes ikonu </a:t>
            </a:r>
            <a:r>
              <a:rPr lang="cs-CZ" sz="1600" dirty="false" err="true" smtClean="false"/>
              <a:t>pečítky</a:t>
            </a:r>
            <a:r>
              <a:rPr lang="cs-CZ" sz="1600" dirty="false" smtClean="false"/>
              <a:t>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  <p:pic>
        <p:nvPicPr>
          <p:cNvPr id="2050" name="Picture 2"/>
          <p:cNvPicPr>
            <a:picLocks noChangeAspect="true" noChangeArrowheads="true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36912"/>
            <a:ext cx="7776864" cy="1661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881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268760"/>
            <a:ext cx="8064000" cy="518457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Zpráva o realizaci </a:t>
            </a: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projektu (</a:t>
            </a:r>
            <a:r>
              <a:rPr lang="cs-CZ" sz="2000" b="true" dirty="false" err="tru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ZoR</a:t>
            </a: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Po založení harmonogramu ze strany ŘO se v </a:t>
            </a:r>
            <a:r>
              <a:rPr lang="cs-CZ" sz="1600" dirty="false"/>
              <a:t>levém menu </a:t>
            </a:r>
            <a:r>
              <a:rPr lang="cs-CZ" sz="1600" dirty="false" smtClean="false"/>
              <a:t>objeví nová </a:t>
            </a:r>
            <a:r>
              <a:rPr lang="cs-CZ" sz="1600" dirty="false"/>
              <a:t>záložka ZPRÁVY O REALIZACI. Příjemce </a:t>
            </a:r>
            <a:r>
              <a:rPr lang="cs-CZ" sz="1600" dirty="false" smtClean="false"/>
              <a:t>na ni klikne a otevře se záložka </a:t>
            </a:r>
            <a:r>
              <a:rPr lang="cs-CZ" sz="1600" dirty="false"/>
              <a:t>s názvem INFORMOVÁNÍ </a:t>
            </a:r>
            <a:r>
              <a:rPr lang="cs-CZ" sz="1600" dirty="false" smtClean="false"/>
              <a:t>O </a:t>
            </a:r>
            <a:r>
              <a:rPr lang="cs-CZ" sz="1600" dirty="false"/>
              <a:t>REALIZACI. Pro založení nové zprávy o realizaci projektu klikne příjemce v levém menu na ZALOŽIT NOVOU ZPRÁVU/INFORMACI. Systém založí na záložce INFORMOVÁNÍ O REALIZACI novou zprávu o realizaci projektu se stavem ROZPRACOVÁNA.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 projektu </a:t>
            </a:r>
            <a:r>
              <a:rPr lang="cs-CZ" sz="1600" dirty="false"/>
              <a:t>se skládá z několika záložek, které jsou zobrazeny v levém menu pod nadpisem DATOVÉ OBLASTI </a:t>
            </a:r>
            <a:r>
              <a:rPr lang="cs-CZ" sz="1600" dirty="false" smtClean="false"/>
              <a:t>ŽÁDOSTI, mezi nimi příjemce při vyplňování </a:t>
            </a:r>
            <a:r>
              <a:rPr lang="cs-CZ" sz="1600" dirty="false" err="true" smtClean="false"/>
              <a:t>překlikává</a:t>
            </a:r>
            <a:r>
              <a:rPr lang="cs-CZ" sz="1600" dirty="false" smtClean="false"/>
              <a:t>.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  <p:pic>
        <p:nvPicPr>
          <p:cNvPr id="3074" name="Picture 2"/>
          <p:cNvPicPr>
            <a:picLocks noChangeAspect="true" noChangeArrowheads="true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687115"/>
            <a:ext cx="5832647" cy="220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905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280920" cy="4320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INFORMACE O </a:t>
            </a:r>
            <a:r>
              <a:rPr lang="cs-CZ" sz="1600" b="true" dirty="false" smtClean="false"/>
              <a:t>ZPRÁVĚ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Pole SLEDOVANÉ </a:t>
            </a:r>
            <a:r>
              <a:rPr lang="cs-CZ" sz="1600" dirty="false"/>
              <a:t>OBDOBÍ OD/DO, SKUTEČNÉ DATUM </a:t>
            </a:r>
            <a:r>
              <a:rPr lang="cs-CZ" sz="1600" dirty="false" smtClean="false"/>
              <a:t>ZAHÁJENÍ/UKONČENÍ – podle uzavřeného právního aktu, pokud potřebuje příjemce období upravit, vždy je třeba předem přes žádost o změnu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Kontaktní údaje na zpracovatele zprávy – pozor, depeše s výzvou k opravě (včetně stanovené lhůty pro opravu) se posílá jen na „Osoby projektu“, tedy pokud by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 zpracovával někdo další, informace přijde pouze těmto osobám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REALIZACE, PROVOZ/ÚDRŽBA </a:t>
            </a:r>
            <a:r>
              <a:rPr lang="cs-CZ" sz="1600" b="true" dirty="false" smtClean="false"/>
              <a:t>VÝSTUPU </a:t>
            </a:r>
            <a:r>
              <a:rPr lang="cs-CZ" sz="1600" dirty="false" smtClean="false"/>
              <a:t>– nevyplňuje se.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</a:t>
            </a:r>
            <a:r>
              <a:rPr lang="cs-CZ" sz="1600" b="true" dirty="false" smtClean="false"/>
              <a:t>PŘÍJMY </a:t>
            </a:r>
            <a:r>
              <a:rPr lang="cs-CZ" sz="1600" dirty="false" smtClean="false"/>
              <a:t>– pouze v případě příjmů projektu, pravděpodobně tedy zůstane prázdná.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162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268760"/>
            <a:ext cx="8064000" cy="532859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KLÍČOVÉ AKTIVITY </a:t>
            </a:r>
            <a:endParaRPr lang="cs-CZ" sz="1600" b="true" dirty="false" smtClean="false"/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Na </a:t>
            </a:r>
            <a:r>
              <a:rPr lang="cs-CZ" sz="1600" dirty="false"/>
              <a:t>záložce se zobrazí seznam klíčových aktivit projektu. </a:t>
            </a:r>
            <a:r>
              <a:rPr lang="cs-CZ" sz="1600" dirty="false" smtClean="false"/>
              <a:t>Příjemce klikne </a:t>
            </a:r>
            <a:r>
              <a:rPr lang="cs-CZ" sz="1600" dirty="false"/>
              <a:t>na konkrétní klíčovou aktivitu </a:t>
            </a:r>
            <a:r>
              <a:rPr lang="cs-CZ" sz="1600" dirty="false" smtClean="false"/>
              <a:t>a na tlačítko </a:t>
            </a:r>
            <a:r>
              <a:rPr lang="cs-CZ" sz="1600" dirty="false"/>
              <a:t>VYKÁZAT </a:t>
            </a:r>
            <a:r>
              <a:rPr lang="cs-CZ" sz="1600" dirty="false" smtClean="false"/>
              <a:t>ZMĚNU/PŘÍRŮSTEK. 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 poli </a:t>
            </a:r>
            <a:r>
              <a:rPr lang="cs-CZ" sz="1600" dirty="false"/>
              <a:t>POPIS POKROKU V REALIZACI KLÍČOVÉ AKTIVITY ZA SLEDOVANÉ OBDOBÍ </a:t>
            </a:r>
            <a:r>
              <a:rPr lang="cs-CZ" sz="1600" dirty="false" smtClean="false"/>
              <a:t>uvádí popis realizace této KA pouze </a:t>
            </a:r>
            <a:r>
              <a:rPr lang="cs-CZ" sz="1600" dirty="false"/>
              <a:t>ve vztahu k aktuálnímu </a:t>
            </a:r>
            <a:r>
              <a:rPr lang="cs-CZ" sz="1600" dirty="false" smtClean="false"/>
              <a:t>sledovanému </a:t>
            </a:r>
            <a:r>
              <a:rPr lang="cs-CZ" sz="1600" dirty="false"/>
              <a:t>období. Popíše, jakým způsobem realizoval klíčovou aktivitu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s </a:t>
            </a:r>
            <a:r>
              <a:rPr lang="cs-CZ" sz="1600" dirty="false"/>
              <a:t>ohledem na zapojení cílové skupiny, činnost realizačního týmu, vazbu na rozpočet projektu apod. Uvede přesnější vymezení období, kdy byla/je klíčová aktivita </a:t>
            </a:r>
            <a:r>
              <a:rPr lang="cs-CZ" sz="1600" dirty="false" smtClean="false"/>
              <a:t>realizována. Např. v případě školení bude uvedeno kdy a kde se konalo, počet účastníků apod. Výdaje nárokované v 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 budou navázány na zde uvedené informace (v 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 by se tak neměl objevit žádný výdaj, který by </a:t>
            </a:r>
            <a:br>
              <a:rPr lang="cs-CZ" sz="1600" dirty="false" smtClean="false"/>
            </a:br>
            <a:r>
              <a:rPr lang="cs-CZ" sz="1600" dirty="false" smtClean="false"/>
              <a:t>z informací v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 nevyplýval).  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Průběh jednotlivých klíčových aktivit vychází z obsahu KA v uzavřeném právním aktu. Pokud dochází ke změnám oproti zde uvedeným informacím (např. změnám v plánovaném harmonogramu nebo počtu účastníků, pokud jsou tak konkrétní informace v příloze Rozhodnutí o poskytnutí dotace uvedeny), bude třeba požádat o změnu (tyto drobné změny patří mezi nepodstatné změny). </a:t>
            </a: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95392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196752"/>
            <a:ext cx="8064000" cy="532859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</a:t>
            </a:r>
            <a:r>
              <a:rPr lang="cs-CZ" sz="1600" b="true" dirty="false" smtClean="false"/>
              <a:t>INDIKÁTORY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Příjemce vyplňuje indikátory, které jsou pro něj relevantní. Povinen je sledovat pouze indikátory, které má uvedeny v </a:t>
            </a:r>
            <a:r>
              <a:rPr lang="cs-CZ" sz="1600" dirty="false"/>
              <a:t>právním aktu: </a:t>
            </a:r>
            <a:r>
              <a:rPr lang="cs-CZ" sz="1600" b="true" u="sng" dirty="false"/>
              <a:t>6 00 00</a:t>
            </a:r>
            <a:r>
              <a:rPr lang="cs-CZ" sz="1600" u="sng" dirty="false"/>
              <a:t>, </a:t>
            </a:r>
            <a:r>
              <a:rPr lang="cs-CZ" sz="1600" b="true" u="sng" dirty="false"/>
              <a:t>6 07 00</a:t>
            </a:r>
            <a:r>
              <a:rPr lang="cs-CZ" sz="1600" u="sng" dirty="false"/>
              <a:t>, </a:t>
            </a:r>
            <a:r>
              <a:rPr lang="cs-CZ" sz="1600" b="true" u="sng" dirty="false"/>
              <a:t>6 26 00</a:t>
            </a:r>
            <a:r>
              <a:rPr lang="cs-CZ" sz="1600" dirty="false"/>
              <a:t>,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b="true" dirty="false" smtClean="false"/>
              <a:t>6 </a:t>
            </a:r>
            <a:r>
              <a:rPr lang="cs-CZ" sz="1600" b="true" dirty="false"/>
              <a:t>25 </a:t>
            </a:r>
            <a:r>
              <a:rPr lang="cs-CZ" sz="1600" b="true" dirty="false" smtClean="false"/>
              <a:t>00</a:t>
            </a:r>
            <a:r>
              <a:rPr lang="cs-CZ" sz="1600" dirty="false" smtClean="false"/>
              <a:t>, </a:t>
            </a:r>
            <a:r>
              <a:rPr lang="cs-CZ" sz="1600" b="true" dirty="false" smtClean="false"/>
              <a:t>6 28 00</a:t>
            </a:r>
            <a:r>
              <a:rPr lang="cs-CZ" sz="1600" dirty="false" smtClean="false"/>
              <a:t>.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Na detailu jednotlivých indikátorů je </a:t>
            </a:r>
            <a:r>
              <a:rPr lang="cs-CZ" sz="1600" dirty="false" smtClean="false"/>
              <a:t>vždy zobrazen </a:t>
            </a:r>
            <a:r>
              <a:rPr lang="cs-CZ" sz="1600" dirty="false"/>
              <a:t>příznak, zda dosažená hodnota daného indikátoru bude vykazována s využitím IS ESF 2014+ nebo editací hodnoty přímo ve zprávě o realizaci projektu, kterou příjemce zpracovává v IS KP14</a:t>
            </a:r>
            <a:r>
              <a:rPr lang="cs-CZ" sz="1600" dirty="false" smtClean="false"/>
              <a:t>+.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Pro práci v </a:t>
            </a:r>
            <a:r>
              <a:rPr lang="cs-CZ" sz="1600" b="true" dirty="false" smtClean="false"/>
              <a:t>IS </a:t>
            </a:r>
            <a:r>
              <a:rPr lang="cs-CZ" sz="1600" b="true" dirty="false"/>
              <a:t>ESF</a:t>
            </a:r>
            <a:r>
              <a:rPr lang="cs-CZ" sz="1600" dirty="false"/>
              <a:t> </a:t>
            </a:r>
            <a:r>
              <a:rPr lang="cs-CZ" sz="1600" dirty="false" smtClean="false"/>
              <a:t>na portálu </a:t>
            </a:r>
            <a:r>
              <a:rPr lang="cs-CZ" sz="1600" dirty="false" smtClean="false">
                <a:hlinkClick r:id="rId2"/>
              </a:rPr>
              <a:t>www.esfcr.cz</a:t>
            </a:r>
            <a:r>
              <a:rPr lang="cs-CZ" sz="1600" dirty="false" smtClean="false"/>
              <a:t>, existuje </a:t>
            </a:r>
            <a:r>
              <a:rPr lang="cs-CZ" sz="1600" dirty="false"/>
              <a:t>příručka Pokyny pro evidenci podpory poskytnuté účastníkům projektů: </a:t>
            </a:r>
            <a:r>
              <a:rPr lang="cs-CZ" sz="1600" dirty="false" smtClean="false">
                <a:hlinkClick r:id="rId3"/>
              </a:rPr>
              <a:t>https</a:t>
            </a:r>
            <a:r>
              <a:rPr lang="cs-CZ" sz="1600" dirty="false">
                <a:hlinkClick r:id="rId3"/>
              </a:rPr>
              <a:t>://www.esfcr.cz/monitorovani-podporenych-osob-opz/-/</a:t>
            </a:r>
            <a:r>
              <a:rPr lang="cs-CZ" sz="1600" dirty="false" smtClean="false">
                <a:hlinkClick r:id="rId3"/>
              </a:rPr>
              <a:t>dokument/798928</a:t>
            </a:r>
            <a:r>
              <a:rPr lang="cs-CZ" sz="1600" dirty="false" smtClean="false"/>
              <a:t>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Příjemce v IS KP 14+ v části Indikátory na projektu označí indikátor 6 </a:t>
            </a:r>
            <a:r>
              <a:rPr lang="cs-CZ" sz="1600" dirty="false"/>
              <a:t>00 00 </a:t>
            </a:r>
            <a:r>
              <a:rPr lang="cs-CZ" sz="1600" dirty="false" smtClean="false"/>
              <a:t>a </a:t>
            </a:r>
            <a:r>
              <a:rPr lang="cs-CZ" sz="1600" dirty="false"/>
              <a:t>klikne na možnost VYKÁZAT </a:t>
            </a:r>
            <a:r>
              <a:rPr lang="cs-CZ" sz="1600" dirty="false" smtClean="false"/>
              <a:t>ZMĚNU/PŘÍRŮSTEK, načtou se hodnoty z IS ESF.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Ke všem sledovaným indikátorům (povinně pouze těch 5 výše uvedených) je třeba v každé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 uvést komentář. V případě, že nedošlo k navýšení hodnoty, můžete uvést jen poznámku, že je indikátor ve sledovaném období pro projekt nerelevantní.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425944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23528" y="1196752"/>
            <a:ext cx="8568952" cy="5400600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Všechny </a:t>
            </a:r>
            <a:r>
              <a:rPr lang="cs-CZ" sz="1600" dirty="false"/>
              <a:t>podpořené osoby projektu budou mít v listinné podobě podepsaný </a:t>
            </a:r>
            <a:r>
              <a:rPr lang="cs-CZ" sz="1600" b="true" dirty="false"/>
              <a:t>Monitorovací list</a:t>
            </a:r>
            <a:r>
              <a:rPr lang="cs-CZ" sz="1600" dirty="false"/>
              <a:t> </a:t>
            </a:r>
            <a:r>
              <a:rPr lang="cs-CZ" sz="1600" dirty="false" smtClean="false"/>
              <a:t> (</a:t>
            </a:r>
            <a:r>
              <a:rPr lang="cs-CZ" sz="1600" dirty="false" smtClean="false">
                <a:hlinkClick r:id="rId2"/>
              </a:rPr>
              <a:t>https</a:t>
            </a:r>
            <a:r>
              <a:rPr lang="cs-CZ" sz="1600" dirty="false">
                <a:hlinkClick r:id="rId2"/>
              </a:rPr>
              <a:t>://www.esfcr.cz/monitorovani-podporenych-osob-opz/-/</a:t>
            </a:r>
            <a:r>
              <a:rPr lang="cs-CZ" sz="1600" dirty="false" smtClean="false">
                <a:hlinkClick r:id="rId2"/>
              </a:rPr>
              <a:t>dokument/798878</a:t>
            </a:r>
            <a:r>
              <a:rPr lang="cs-CZ" sz="1600" dirty="false" smtClean="false"/>
              <a:t>, k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 ani 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 se nepřikládá, ale může být vyžádán na případné kontrole na místě) a budou evidovány právě v </a:t>
            </a:r>
            <a:r>
              <a:rPr lang="cs-CZ" sz="1600" b="true" dirty="false" smtClean="false"/>
              <a:t>IS ESF </a:t>
            </a:r>
            <a:r>
              <a:rPr lang="cs-CZ" sz="1600" dirty="false" smtClean="false"/>
              <a:t>(kontrola probíhá v každé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 prostřednictvím načtených hodnot).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Pro všechny tři indikátory, kde je cílová </a:t>
            </a:r>
            <a:r>
              <a:rPr lang="cs-CZ" sz="1600" dirty="false"/>
              <a:t>hodnota </a:t>
            </a:r>
            <a:r>
              <a:rPr lang="cs-CZ" sz="1600" dirty="false" smtClean="false"/>
              <a:t>závazkem (6 </a:t>
            </a:r>
            <a:r>
              <a:rPr lang="cs-CZ" sz="1600" dirty="false"/>
              <a:t>00 00, 6 07 00, 6 26 </a:t>
            </a:r>
            <a:r>
              <a:rPr lang="cs-CZ" sz="1600" dirty="false" smtClean="false"/>
              <a:t>00), </a:t>
            </a:r>
            <a:r>
              <a:rPr lang="cs-CZ" sz="1600" dirty="false"/>
              <a:t>platí, že </a:t>
            </a:r>
            <a:r>
              <a:rPr lang="cs-CZ" sz="1600" dirty="false" smtClean="false"/>
              <a:t>se podpořená osoba „účastníkem“ stává až ve chvíli, kdy obdrží alespoň </a:t>
            </a:r>
            <a:br>
              <a:rPr lang="cs-CZ" sz="1600" dirty="false" smtClean="false"/>
            </a:br>
            <a:r>
              <a:rPr lang="cs-CZ" sz="1600" b="true" dirty="false" smtClean="false"/>
              <a:t>40 hodin podpory </a:t>
            </a:r>
            <a:r>
              <a:rPr lang="cs-CZ" sz="1600" dirty="false" smtClean="false"/>
              <a:t>(do té doby se v IS KP 14+ nenačte).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Pro </a:t>
            </a:r>
            <a:r>
              <a:rPr lang="cs-CZ" sz="1600" b="true" dirty="false" smtClean="false"/>
              <a:t>MI 6 </a:t>
            </a:r>
            <a:r>
              <a:rPr lang="cs-CZ" sz="1600" b="true" dirty="false"/>
              <a:t>07 </a:t>
            </a:r>
            <a:r>
              <a:rPr lang="cs-CZ" sz="1600" b="true" dirty="false" smtClean="false"/>
              <a:t>00 „Účastníci </a:t>
            </a:r>
            <a:r>
              <a:rPr lang="cs-CZ" sz="1600" b="true" dirty="false"/>
              <a:t>ve věku nad 54 </a:t>
            </a:r>
            <a:r>
              <a:rPr lang="cs-CZ" sz="1600" b="true" dirty="false" smtClean="false"/>
              <a:t>let“, </a:t>
            </a:r>
            <a:r>
              <a:rPr lang="cs-CZ" sz="1600" dirty="false" smtClean="false"/>
              <a:t>platí, že podpořená osoba musí být nejpozději v </a:t>
            </a:r>
            <a:r>
              <a:rPr lang="cs-CZ" sz="1600" u="sng" dirty="false" smtClean="false"/>
              <a:t>den vstupu do projektu ve věku 55 let a více</a:t>
            </a:r>
            <a:r>
              <a:rPr lang="cs-CZ" sz="1600" dirty="false" smtClean="false"/>
              <a:t>. Den vstupu do projektu je první den, kdy obdrží podporu (tzn. zúčastní se školení apod.), nikoli obecně datum zahájení projektu. Pokud nastoupí ve věku 54 let a narozeniny oslaví až v průběhu realizace, do indikátoru 6 07 00 už se nenačte.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Hodnota </a:t>
            </a:r>
            <a:r>
              <a:rPr lang="cs-CZ" sz="1600" b="true" dirty="false" smtClean="false"/>
              <a:t>MI </a:t>
            </a:r>
            <a:r>
              <a:rPr lang="cs-CZ" sz="1600" b="true" dirty="false"/>
              <a:t>6 26 00 </a:t>
            </a:r>
            <a:r>
              <a:rPr lang="cs-CZ" sz="1600" b="true" dirty="false" smtClean="false"/>
              <a:t>„Účastníci</a:t>
            </a:r>
            <a:r>
              <a:rPr lang="cs-CZ" sz="1600" b="true" dirty="false"/>
              <a:t>, kteří získali kvalifikaci po ukončení své </a:t>
            </a:r>
            <a:r>
              <a:rPr lang="cs-CZ" sz="1600" b="true" dirty="false" smtClean="false"/>
              <a:t>účasti“ </a:t>
            </a:r>
            <a:br>
              <a:rPr lang="cs-CZ" sz="1600" b="true" dirty="false" smtClean="false"/>
            </a:br>
            <a:r>
              <a:rPr lang="cs-CZ" sz="1600" dirty="false" smtClean="false"/>
              <a:t>se načte až v momentě, kdy v IS ESF uvedete, že účastník definitivně ukončil účast </a:t>
            </a:r>
            <a:br>
              <a:rPr lang="cs-CZ" sz="1600" dirty="false" smtClean="false"/>
            </a:br>
            <a:r>
              <a:rPr lang="cs-CZ" sz="1600" dirty="false" smtClean="false"/>
              <a:t>v projektu.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b="true" dirty="false" smtClean="false"/>
              <a:t>MI 6 00 00 „Celkový </a:t>
            </a:r>
            <a:r>
              <a:rPr lang="cs-CZ" sz="1600" b="true" dirty="false"/>
              <a:t>počet </a:t>
            </a:r>
            <a:r>
              <a:rPr lang="cs-CZ" sz="1600" b="true" dirty="false" smtClean="false"/>
              <a:t>účastníků“ </a:t>
            </a:r>
            <a:r>
              <a:rPr lang="cs-CZ" sz="1600" dirty="false" smtClean="false"/>
              <a:t>se navýší po absolvování 40 hodin.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 smtClean="false"/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 smtClean="false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73656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196752"/>
            <a:ext cx="8064000" cy="554461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b="true" dirty="false" smtClean="false"/>
              <a:t>Sankce u monitorovacích indikátorů (viz </a:t>
            </a:r>
            <a:r>
              <a:rPr lang="cs-CZ" sz="1600" b="true" dirty="false" err="true" smtClean="false"/>
              <a:t>RoD</a:t>
            </a:r>
            <a:r>
              <a:rPr lang="cs-CZ" sz="1600" b="true" dirty="false" smtClean="false"/>
              <a:t>, část V, body 3.6 a 3.7)</a:t>
            </a:r>
            <a:endParaRPr lang="cs-CZ" sz="1600" b="true" dirty="false"/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Indikátory</a:t>
            </a:r>
            <a:r>
              <a:rPr lang="cs-CZ" sz="1600" dirty="false"/>
              <a:t>, pro které jsou stanoveny cílové hodnoty jako závazek příjemce: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Sankce pro indikátory výstupů: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Sankce pro indikátory výsledků: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Řeší se až v závěru projektu, odvod se počítá z částky </a:t>
            </a:r>
            <a:r>
              <a:rPr lang="cs-CZ" sz="1600" u="sng" dirty="false" smtClean="false"/>
              <a:t>vyčerpané</a:t>
            </a:r>
            <a:r>
              <a:rPr lang="cs-CZ" sz="1600" dirty="false" smtClean="false"/>
              <a:t> dotace.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Na očekávanou cílovou hodnotu má vliv procento vyčerpané dotace, při nedočerpání rozpočtu tak může dojít ke snížení očekávané hodnoty.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  <p:graphicFrame>
        <p:nvGraphicFramePr>
          <p:cNvPr id="4" name="Tabulka 3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3955322297"/>
              </p:ext>
            </p:extLst>
          </p:nvPr>
        </p:nvGraphicFramePr>
        <p:xfrm>
          <a:off x="971600" y="1916832"/>
          <a:ext cx="5795150" cy="982345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998123"/>
                <a:gridCol w="2391409"/>
                <a:gridCol w="1564673"/>
                <a:gridCol w="840945"/>
              </a:tblGrid>
              <a:tr h="372745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false">
                          <a:effectLst/>
                        </a:rPr>
                        <a:t>Kód indikátoru</a:t>
                      </a:r>
                      <a:endParaRPr lang="cs-CZ" sz="10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false">
                          <a:effectLst/>
                        </a:rPr>
                        <a:t>Název</a:t>
                      </a:r>
                      <a:endParaRPr lang="cs-CZ" sz="10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Typ indikátoru</a:t>
                      </a:r>
                      <a:endParaRPr lang="cs-CZ" sz="1000" b="tru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Cílová hodnota</a:t>
                      </a:r>
                      <a:endParaRPr lang="cs-CZ" sz="1000" b="tru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false">
                          <a:effectLst/>
                        </a:rPr>
                        <a:t>6 00 00</a:t>
                      </a:r>
                      <a:endParaRPr lang="cs-CZ" sz="1000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Celkový počet účastníků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Výstup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6 07 00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false">
                          <a:effectLst/>
                        </a:rPr>
                        <a:t>Účastníci ve věku nad 54 let</a:t>
                      </a:r>
                      <a:endParaRPr lang="cs-CZ" sz="1000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Výstup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6 26 00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false">
                          <a:effectLst/>
                        </a:rPr>
                        <a:t>Účastníci, kteří získali kvalifikaci po ukončení své účasti</a:t>
                      </a:r>
                      <a:endParaRPr lang="cs-CZ" sz="1000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Výsledek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false">
                          <a:effectLst/>
                        </a:rPr>
                        <a:t>X</a:t>
                      </a:r>
                      <a:endParaRPr lang="cs-CZ" sz="1000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977201098"/>
              </p:ext>
            </p:extLst>
          </p:nvPr>
        </p:nvGraphicFramePr>
        <p:xfrm>
          <a:off x="971600" y="3429000"/>
          <a:ext cx="5400675" cy="1051560"/>
        </p:xfrm>
        <a:graphic>
          <a:graphicData uri="http://schemas.openxmlformats.org/drawingml/2006/table">
            <a:tbl>
              <a:tblPr/>
              <a:tblGrid>
                <a:gridCol w="2876550"/>
                <a:gridCol w="2524125"/>
              </a:tblGrid>
              <a:tr h="0"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Celková míra naplnění </a:t>
                      </a:r>
                      <a:r>
                        <a:rPr lang="cs-CZ" sz="1000" b="true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indikátorů výstupů </a:t>
                      </a: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uvedených v Informaci o projektu v příloze č. 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>
                          <a:effectLst/>
                          <a:latin typeface="Arial"/>
                          <a:ea typeface="Arial"/>
                          <a:cs typeface="Times New Roman"/>
                        </a:rPr>
                        <a:t>Procento odvodu z částky, ve které byla porušena rozpočtová kázeň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méně než </a:t>
                      </a:r>
                      <a:r>
                        <a:rPr lang="cs-CZ" sz="1000" b="true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85 %</a:t>
                      </a: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 až 70 %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>
                          <a:effectLst/>
                          <a:latin typeface="Arial"/>
                          <a:ea typeface="Arial"/>
                          <a:cs typeface="Times New Roman"/>
                        </a:rPr>
                        <a:t>15 %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méně než 70 % až 55 %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>
                          <a:effectLst/>
                          <a:latin typeface="Arial"/>
                          <a:ea typeface="Arial"/>
                          <a:cs typeface="Times New Roman"/>
                        </a:rPr>
                        <a:t>20 %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méně než 55 % až 40 %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>
                          <a:effectLst/>
                          <a:latin typeface="Arial"/>
                          <a:ea typeface="Arial"/>
                          <a:cs typeface="Times New Roman"/>
                        </a:rPr>
                        <a:t>30 %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>
                          <a:effectLst/>
                          <a:latin typeface="Arial"/>
                          <a:ea typeface="Arial"/>
                          <a:cs typeface="Times New Roman"/>
                        </a:rPr>
                        <a:t>méně než 40 %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50 %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3101816010"/>
              </p:ext>
            </p:extLst>
          </p:nvPr>
        </p:nvGraphicFramePr>
        <p:xfrm>
          <a:off x="971600" y="4869160"/>
          <a:ext cx="5351145" cy="701040"/>
        </p:xfrm>
        <a:graphic>
          <a:graphicData uri="http://schemas.openxmlformats.org/drawingml/2006/table">
            <a:tbl>
              <a:tblPr/>
              <a:tblGrid>
                <a:gridCol w="2876550"/>
                <a:gridCol w="2474595"/>
              </a:tblGrid>
              <a:tr h="0"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Celková míra naplnění </a:t>
                      </a:r>
                      <a:r>
                        <a:rPr lang="cs-CZ" sz="1000" b="true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indikátorů výsledků </a:t>
                      </a: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uvedených v Informaci o projektu v příloze č. 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>
                          <a:effectLst/>
                          <a:latin typeface="Arial"/>
                          <a:ea typeface="Arial"/>
                          <a:cs typeface="Times New Roman"/>
                        </a:rPr>
                        <a:t>Procento odvodu z částky, ve které byla porušena rozpočtová kázeň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méně než </a:t>
                      </a:r>
                      <a:r>
                        <a:rPr lang="cs-CZ" sz="1000" b="true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75 %</a:t>
                      </a: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 až  50%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>
                          <a:effectLst/>
                          <a:latin typeface="Arial"/>
                          <a:ea typeface="Arial"/>
                          <a:cs typeface="Times New Roman"/>
                        </a:rPr>
                        <a:t>10 %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méně než 50 %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000" dirty="false">
                          <a:effectLst/>
                          <a:latin typeface="Arial"/>
                          <a:ea typeface="Arial"/>
                          <a:cs typeface="Times New Roman"/>
                        </a:rPr>
                        <a:t>20 %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279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268760"/>
            <a:ext cx="8208912" cy="518457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 smtClean="false"/>
              <a:t>Záložka HORIZONTÁLNÍ PRINCIPY </a:t>
            </a:r>
            <a:r>
              <a:rPr lang="cs-CZ" sz="1600" dirty="false" smtClean="false"/>
              <a:t>- popis plnění vlivu je třeba uvádět pouze na horizontální principy se zvolenou variantou „Cílené zaměření na horizontální princip“ nebo „Pozitivní vliv na horizontální princip“. Stačí stručný komentář v každé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 smtClean="false"/>
              <a:t>Záložka IDENTIFIKACE PROBLÉMU </a:t>
            </a:r>
            <a:r>
              <a:rPr lang="cs-CZ" sz="1600" dirty="false" smtClean="false"/>
              <a:t>– není nutné vyplňovat. Pokud ji příjemce vyplnit chce, je třeba vyplnit všechny tři pole IDENTIFIKACE, POPIS, ŘEŠENÍ.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 smtClean="false"/>
              <a:t>Záložka ČESTNÁ PROHLÁŠENÍ </a:t>
            </a:r>
            <a:r>
              <a:rPr lang="cs-CZ" sz="1600" dirty="false" smtClean="false"/>
              <a:t>– přečíst a potvrdit pravdivost zatržením fajfkou v poli SOUHLASÍM S ČESTNÝM PROHLÁŠENÍM.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 smtClean="false"/>
              <a:t>Záložka PUBLICITA </a:t>
            </a:r>
            <a:r>
              <a:rPr lang="cs-CZ" sz="1600" dirty="false" smtClean="false"/>
              <a:t>– jako povinná publicita musí být vždy uvedeny dva nástroje: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Povinné prvky jsou uvedeny na dokumentech, webových stránkách a dalších nosičích financovaných z evropských fondů v souladu s Pravidly pro žadatele a příjemce a to v souladu s povinnými technickými parametry: ANO/PROZATÍM NE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Plakát u projektů ESF a u projektů ERDF/FS v hodnotě nižší než 500 000 EUR velikosti min </a:t>
            </a:r>
            <a:r>
              <a:rPr lang="cs-CZ" sz="1600" dirty="false" smtClean="false"/>
              <a:t>A3</a:t>
            </a:r>
            <a:r>
              <a:rPr lang="cs-CZ" sz="1600" dirty="false"/>
              <a:t>: ANO/PROZATÍM </a:t>
            </a:r>
            <a:r>
              <a:rPr lang="cs-CZ" sz="1600" dirty="false" smtClean="false"/>
              <a:t>NE</a:t>
            </a:r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Komentář může být stručný. Pokud je projekt skutečně v realizaci (nárokuje výdaje), z číselníku by měla být vybrána odpověď ANO.  </a:t>
            </a:r>
            <a:endParaRPr lang="cs-CZ" sz="1600" dirty="false"/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 smtClean="false"/>
          </a:p>
          <a:p>
            <a:pPr marL="771750" lvl="2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172462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Obecná doporučení k realizaci projektu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412776"/>
            <a:ext cx="8352928" cy="4968552"/>
          </a:xfrm>
        </p:spPr>
        <p:txBody>
          <a:bodyPr/>
          <a:lstStyle/>
          <a:p>
            <a:pPr marL="0" indent="0">
              <a:buNone/>
            </a:pP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Kontaktní osoby projektu</a:t>
            </a:r>
            <a:endParaRPr lang="cs-CZ" sz="2000" b="true" dirty="false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S ohledem na to, že od doby podání Vaší žádosti uběhla již poměrně dlouhá doba, doporučujeme zkontrolovat, zda osoba uvedená v IS KP14+ jako „hlavní kontaktní osoba“ je stále aktuální. Pro nás je to osoba, na kterou bychom se měli ve věcech projektu primárně obracet.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V případě změny kontaktní osoby aktualizujte informace přes záložku „Žádost </a:t>
            </a:r>
            <a:br>
              <a:rPr lang="cs-CZ" sz="1600" dirty="false" smtClean="false"/>
            </a:br>
            <a:r>
              <a:rPr lang="cs-CZ" sz="1600" dirty="false" smtClean="false"/>
              <a:t>o změnu“.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Doporučujeme si hlídat zastupitelnost – na projektu by měl být vždy někdo „aktivní“, </a:t>
            </a:r>
            <a:br>
              <a:rPr lang="cs-CZ" sz="1600" dirty="false" smtClean="false"/>
            </a:br>
            <a:r>
              <a:rPr lang="cs-CZ" sz="1600" dirty="false" smtClean="false"/>
              <a:t>kdo může za nepřítomnosti informovanějších osob např. požádat depeší o prodloužení lhůty.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Žádosti o prodloužení lhůty, odemčení systému apod. musí být zaslány depeší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z </a:t>
            </a:r>
            <a:r>
              <a:rPr lang="cs-CZ" sz="1600" dirty="false"/>
              <a:t>projektu a měla by je </a:t>
            </a:r>
            <a:r>
              <a:rPr lang="cs-CZ" sz="1600" dirty="false" smtClean="false"/>
              <a:t>vždy zasílat osoba, která je uvedená mezi Osobami projektu.</a:t>
            </a: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198286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Vyplňování Zprávy o realizaci projektu včetně Žádosti o platbu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064000" cy="511256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</a:t>
            </a:r>
            <a:r>
              <a:rPr lang="cs-CZ" sz="1600" b="true" dirty="false" smtClean="false"/>
              <a:t>DOKUMENTY </a:t>
            </a:r>
            <a:r>
              <a:rPr lang="cs-CZ" sz="1600" dirty="false" smtClean="false"/>
              <a:t>– pozor, tato </a:t>
            </a:r>
            <a:r>
              <a:rPr lang="cs-CZ" sz="1600" dirty="false"/>
              <a:t>záložka není určena pro přílohy zprávy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o </a:t>
            </a:r>
            <a:r>
              <a:rPr lang="cs-CZ" sz="1600" dirty="false"/>
              <a:t>realizaci </a:t>
            </a:r>
            <a:r>
              <a:rPr lang="cs-CZ" sz="1600" dirty="false" smtClean="false"/>
              <a:t>projektu, dokumenty z této záložky se po schválení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 načtou jako dokumenty </a:t>
            </a:r>
            <a:r>
              <a:rPr lang="cs-CZ" sz="1600" dirty="false"/>
              <a:t>vážící se k celé žádosti o </a:t>
            </a:r>
            <a:r>
              <a:rPr lang="cs-CZ" sz="1600" dirty="false" smtClean="false"/>
              <a:t>podporu.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Záložka DOKUMENTY </a:t>
            </a:r>
            <a:r>
              <a:rPr lang="cs-CZ" sz="1600" b="true" dirty="false" smtClean="false"/>
              <a:t>ZPRÁVY </a:t>
            </a:r>
            <a:r>
              <a:rPr lang="cs-CZ" sz="1600" dirty="false" smtClean="false"/>
              <a:t>- </a:t>
            </a:r>
            <a:r>
              <a:rPr lang="pl-PL" sz="1600" dirty="false" smtClean="false"/>
              <a:t>přílohy </a:t>
            </a:r>
            <a:r>
              <a:rPr lang="pl-PL" sz="1600" dirty="false"/>
              <a:t>ke zprávě o realizaci </a:t>
            </a:r>
            <a:r>
              <a:rPr lang="pl-PL" sz="1600" dirty="false" smtClean="false"/>
              <a:t>projektu.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pl-PL" sz="1600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Před finalizací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 projektu </a:t>
            </a:r>
            <a:r>
              <a:rPr lang="cs-CZ" sz="1600" dirty="false"/>
              <a:t>je nutné odstranit veškeré chyby, které se zobrazí po stisku tlačítka </a:t>
            </a:r>
            <a:r>
              <a:rPr lang="cs-CZ" sz="1600" b="true" dirty="false"/>
              <a:t>KONTROLA</a:t>
            </a:r>
            <a:r>
              <a:rPr lang="cs-CZ" sz="1600" dirty="false"/>
              <a:t>. Systém nedovolí finalizovat zprávu o realizaci projektu, pokud se vyskytuje některá z „červených“ finalizačních kontrol. Pokud proběhla kontrola v pořádku, stiskne příjemce tlačítko </a:t>
            </a:r>
            <a:r>
              <a:rPr lang="cs-CZ" sz="1600" b="true" dirty="false"/>
              <a:t>FINALIZACE</a:t>
            </a:r>
            <a:r>
              <a:rPr lang="cs-CZ" sz="1600" dirty="false"/>
              <a:t>. </a:t>
            </a:r>
            <a:r>
              <a:rPr lang="cs-CZ" sz="1600" dirty="false" smtClean="false"/>
              <a:t>(Dokud nedojde k podpisu, je možné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 znovu rozpracovat </a:t>
            </a:r>
            <a:r>
              <a:rPr lang="cs-CZ" sz="1600" dirty="false"/>
              <a:t>pomocí tlačítka STORNO </a:t>
            </a:r>
            <a:r>
              <a:rPr lang="cs-CZ" sz="1600" dirty="false" smtClean="false"/>
              <a:t>FINALIZACE.)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b="true" dirty="false" smtClean="false"/>
              <a:t>Záložka </a:t>
            </a:r>
            <a:r>
              <a:rPr lang="cs-CZ" sz="1600" b="true" dirty="false"/>
              <a:t>PODPIS </a:t>
            </a:r>
            <a:r>
              <a:rPr lang="cs-CZ" sz="1600" b="true" dirty="false" smtClean="false"/>
              <a:t>DOKUMENTU </a:t>
            </a:r>
            <a:r>
              <a:rPr lang="cs-CZ" sz="1600" dirty="false" smtClean="false"/>
              <a:t>– příjemce ověří, že byla podepsána 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 a poté může podepsat i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 (podpis zahájí stiskem </a:t>
            </a:r>
            <a:r>
              <a:rPr lang="cs-CZ" sz="1600" dirty="false" err="true" smtClean="false"/>
              <a:t>pečítky</a:t>
            </a:r>
            <a:r>
              <a:rPr lang="cs-CZ" sz="1600" dirty="false" smtClean="false"/>
              <a:t>).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251417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Informace nad rámec zor/</a:t>
            </a:r>
            <a:r>
              <a:rPr lang="cs-CZ" dirty="false" err="true" smtClean="false"/>
              <a:t>Žop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196752"/>
            <a:ext cx="8064000" cy="5328592"/>
          </a:xfrm>
        </p:spPr>
        <p:txBody>
          <a:bodyPr/>
          <a:lstStyle/>
          <a:p>
            <a:pPr marL="0" indent="0">
              <a:buNone/>
            </a:pPr>
            <a:r>
              <a:rPr lang="cs-CZ" sz="1600" dirty="false" smtClean="false"/>
              <a:t>Informace, které příjemce vyplňuje průběžně v modulech v hlavním menu projektu: </a:t>
            </a:r>
          </a:p>
          <a:p>
            <a:r>
              <a:rPr lang="cs-CZ" sz="1600" b="true" dirty="false" smtClean="false"/>
              <a:t>Modul VEŘEJNÉ ZAKÁZKY</a:t>
            </a:r>
            <a:r>
              <a:rPr lang="cs-CZ" sz="1600" dirty="false" smtClean="false"/>
              <a:t> </a:t>
            </a:r>
            <a:r>
              <a:rPr lang="cs-CZ" sz="1600" dirty="false"/>
              <a:t>je pro všechny projekty, v rámci kterých je předpokládána realizace zadávacích řízení, zobrazen v levém navigačním menu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v </a:t>
            </a:r>
            <a:r>
              <a:rPr lang="cs-CZ" sz="1600" dirty="false"/>
              <a:t>části "INFORMOVÁNÍ O REALIZACI". Postup vytvoření/editace zakázky v modulu „Veřejné zakázky“ je podrobně popsán v samostatném návodu (postupu), který je dostupný na portálu OPZ, v části Dokumenty, oddílu věnovanému zadávacím/výběrovým řízením (viz </a:t>
            </a:r>
            <a:r>
              <a:rPr lang="cs-CZ" sz="1600" dirty="false">
                <a:hlinkClick r:id="rId2"/>
              </a:rPr>
              <a:t>https://www.esfcr.cz/vzory-pro-</a:t>
            </a:r>
            <a:r>
              <a:rPr lang="cs-CZ" sz="1600" dirty="false" err="true">
                <a:hlinkClick r:id="rId2"/>
              </a:rPr>
              <a:t>zadavaci</a:t>
            </a:r>
            <a:r>
              <a:rPr lang="cs-CZ" sz="1600" dirty="false">
                <a:hlinkClick r:id="rId2"/>
              </a:rPr>
              <a:t>-</a:t>
            </a:r>
            <a:r>
              <a:rPr lang="cs-CZ" sz="1600" dirty="false" err="true">
                <a:hlinkClick r:id="rId2"/>
              </a:rPr>
              <a:t>vyberova-rizeni-opz</a:t>
            </a:r>
            <a:r>
              <a:rPr lang="cs-CZ" sz="1600" dirty="false" smtClean="false"/>
              <a:t>). Při aktualizaci modulu nás prosím informujte i depeší. </a:t>
            </a:r>
          </a:p>
          <a:p>
            <a:r>
              <a:rPr lang="cs-CZ" sz="1600" b="true" dirty="false" smtClean="false"/>
              <a:t>Modul KONTROLY </a:t>
            </a:r>
            <a:r>
              <a:rPr lang="cs-CZ" sz="1600" dirty="false" smtClean="false"/>
              <a:t>- Příjemce zde vyplňuje </a:t>
            </a:r>
            <a:r>
              <a:rPr lang="cs-CZ" sz="1600" dirty="false"/>
              <a:t>údaje o jakýchkoli ukončených </a:t>
            </a:r>
            <a:r>
              <a:rPr lang="cs-CZ" sz="1600" dirty="false" smtClean="false"/>
              <a:t>kontrolách/auditech vztahujících </a:t>
            </a:r>
            <a:r>
              <a:rPr lang="cs-CZ" sz="1600" dirty="false"/>
              <a:t>se k realizaci projektu. Kontrolujícím/</a:t>
            </a:r>
            <a:r>
              <a:rPr lang="cs-CZ" sz="1600" dirty="false" err="true"/>
              <a:t>auditujícím</a:t>
            </a:r>
            <a:r>
              <a:rPr lang="cs-CZ" sz="1600" dirty="false"/>
              <a:t> orgánem mohly být např. orgány finanční správy, Ministerstvo financí, Nejvyšší kontrolní úřad, Evropská komise a Evropský účetní </a:t>
            </a:r>
            <a:r>
              <a:rPr lang="cs-CZ" sz="1600" dirty="false" smtClean="false"/>
              <a:t>dvůr apod. V modulu se nepoužívá tlačítko FINALIZACE. </a:t>
            </a: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28317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endParaRPr lang="pl-PL" dirty="false" smtClean="false"/>
          </a:p>
          <a:p>
            <a:endParaRPr lang="pl-PL" dirty="false" smtClean="false"/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4000" b="true" dirty="false" smtClean="false"/>
              <a:t>PODSTATNÉ A NEPODSTATNÉ 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4000" b="true" dirty="false" smtClean="false"/>
              <a:t>ZMĚNY PROJEKTU</a:t>
            </a:r>
            <a:endParaRPr lang="pl-PL" sz="4000" b="true" dirty="false"/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2814895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Podstatné a nepodstatné změny </a:t>
            </a:r>
            <a:r>
              <a:rPr lang="pl-PL" dirty="false" smtClean="false"/>
              <a:t>projektu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064000" cy="5112568"/>
          </a:xfrm>
        </p:spPr>
        <p:txBody>
          <a:bodyPr/>
          <a:lstStyle/>
          <a:p>
            <a:pPr marL="0" indent="0">
              <a:buNone/>
            </a:pPr>
            <a:r>
              <a:rPr lang="cs-CZ" sz="1600" b="true" dirty="false"/>
              <a:t>Pokyny ke zpracování žádosti o změnu v IS KP14+</a:t>
            </a:r>
            <a:endParaRPr lang="cs-CZ" sz="1600" b="true" dirty="false" smtClean="false"/>
          </a:p>
          <a:p>
            <a:pPr marL="0" indent="0">
              <a:buNone/>
            </a:pPr>
            <a:r>
              <a:rPr lang="cs-CZ" sz="1600" dirty="false">
                <a:hlinkClick r:id="rId2"/>
              </a:rPr>
              <a:t>https://www.esfcr.cz/pokyny-k-vyplneni-zpravy-o-realizaci-zadosti-o-platbu-a-zadosti-o-zmenu-opz/-/</a:t>
            </a:r>
            <a:r>
              <a:rPr lang="cs-CZ" sz="1600" dirty="false" smtClean="false">
                <a:hlinkClick r:id="rId2"/>
              </a:rPr>
              <a:t>dokument/809732</a:t>
            </a:r>
            <a:r>
              <a:rPr lang="cs-CZ" sz="1600" dirty="false" smtClean="false"/>
              <a:t> </a:t>
            </a:r>
            <a:endParaRPr lang="cs-CZ" sz="1600" dirty="false"/>
          </a:p>
          <a:p>
            <a:pPr marL="0" indent="0">
              <a:buNone/>
            </a:pPr>
            <a:r>
              <a:rPr lang="cs-CZ" sz="1600" dirty="false" smtClean="false"/>
              <a:t>Záložka </a:t>
            </a:r>
            <a:r>
              <a:rPr lang="cs-CZ" sz="1600" b="true" dirty="false" smtClean="false"/>
              <a:t>Žádost o změnu </a:t>
            </a:r>
            <a:r>
              <a:rPr lang="cs-CZ" sz="1600" dirty="false" smtClean="false"/>
              <a:t>se nachází na </a:t>
            </a:r>
            <a:r>
              <a:rPr lang="cs-CZ" sz="1600" dirty="false"/>
              <a:t>hlavním menu </a:t>
            </a:r>
            <a:r>
              <a:rPr lang="cs-CZ" sz="1600" dirty="false" smtClean="false"/>
              <a:t>projektu: </a:t>
            </a:r>
            <a:endParaRPr lang="cs-CZ" sz="1600" dirty="false"/>
          </a:p>
        </p:txBody>
      </p:sp>
      <p:pic>
        <p:nvPicPr>
          <p:cNvPr id="5122" name="Picture 2"/>
          <p:cNvPicPr>
            <a:picLocks noChangeAspect="true" noChangeArrowheads="true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165" y="3212976"/>
            <a:ext cx="4535413" cy="3035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671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Podstatné a nepodstatné změny projektu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064000" cy="5328592"/>
          </a:xfrm>
        </p:spPr>
        <p:txBody>
          <a:bodyPr/>
          <a:lstStyle/>
          <a:p>
            <a:pPr marL="0" indent="0">
              <a:buNone/>
            </a:pPr>
            <a:r>
              <a:rPr lang="cs-CZ" sz="1600" dirty="false" smtClean="false"/>
              <a:t>Typy změn, ke kterým je v průběhu realizace projektu příjemce oprávněn, jsou uvedeny </a:t>
            </a:r>
            <a:br>
              <a:rPr lang="cs-CZ" sz="1600" dirty="false" smtClean="false"/>
            </a:br>
            <a:r>
              <a:rPr lang="cs-CZ" sz="1600" dirty="false" smtClean="false"/>
              <a:t>v kapitole 5 Změny projektu ve Specifické </a:t>
            </a:r>
            <a:r>
              <a:rPr lang="cs-CZ" sz="1600" dirty="false"/>
              <a:t>části pravidel pro žadatele a příjemce v rámci OPZ pro projekty se skutečně vzniklými výdaji a případně také s nepřímými náklady: </a:t>
            </a:r>
          </a:p>
          <a:p>
            <a:pPr marL="0" indent="0">
              <a:buNone/>
            </a:pPr>
            <a:r>
              <a:rPr lang="cs-CZ" sz="1600" dirty="false">
                <a:hlinkClick r:id="rId2"/>
              </a:rPr>
              <a:t>https://www.esfcr.cz/pravidla-pro-zadatele-a-prijemce-opz/-/</a:t>
            </a:r>
            <a:r>
              <a:rPr lang="cs-CZ" sz="1600" dirty="false" smtClean="false">
                <a:hlinkClick r:id="rId2"/>
              </a:rPr>
              <a:t>dokument/797817</a:t>
            </a:r>
            <a:r>
              <a:rPr lang="cs-CZ" sz="1600" dirty="false" smtClean="false"/>
              <a:t>  </a:t>
            </a:r>
            <a:endParaRPr lang="cs-CZ" sz="1600" dirty="false"/>
          </a:p>
          <a:p>
            <a:pPr marL="0" indent="0">
              <a:buNone/>
            </a:pPr>
            <a:r>
              <a:rPr lang="cs-CZ" sz="1600" dirty="false"/>
              <a:t>Rozlišují se změny podstatné a nepodstatné. Podstatné změny jsou změny, u kterých je před jejich provedením nezbytný souhlas ŘO, nepodstatné změny je příjemce oprávněn provádět i bez souhlasu ŘO. Podstatné změny se dále rozdělují na změny, které vyžadují změnu právního aktu o poskytnutí podpory, a změny, které změnu právního aktu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o </a:t>
            </a:r>
            <a:r>
              <a:rPr lang="cs-CZ" sz="1600" dirty="false"/>
              <a:t>poskytnutí podpory </a:t>
            </a:r>
            <a:r>
              <a:rPr lang="cs-CZ" sz="1600" dirty="false" smtClean="false"/>
              <a:t>nevyžadují. Správné zařazení mezi PZ/NZ je v kompetenci ŘO, příjemce při podání nemusí uvádět, zda se jedná o (ne)podstatnou změnu. </a:t>
            </a:r>
          </a:p>
          <a:p>
            <a:pPr marL="0" indent="0">
              <a:buNone/>
            </a:pPr>
            <a:r>
              <a:rPr lang="cs-CZ" sz="1600" dirty="false"/>
              <a:t>Všechny prováděné změny musí být pro realizaci projektu nezbytné a v souladu se zásadou efektivního nakládání s </a:t>
            </a:r>
            <a:r>
              <a:rPr lang="cs-CZ" sz="1600" dirty="false" smtClean="false"/>
              <a:t>prostředky (tomu by mělo odpovídat i uvedené </a:t>
            </a:r>
            <a:r>
              <a:rPr lang="cs-CZ" sz="1600" u="sng" dirty="false" smtClean="false"/>
              <a:t>odůvodnění</a:t>
            </a:r>
            <a:r>
              <a:rPr lang="cs-CZ" sz="1600" dirty="false" smtClean="false"/>
              <a:t>). </a:t>
            </a: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309564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Podstatné a nepodstatné změny projektu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064000" cy="4896544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Nepodstatné změny projektu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Nemusí být ze strany ŘO schváleny předem, některé jsou spíše informačního charakteru. Nejčastější: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Změna </a:t>
            </a:r>
            <a:r>
              <a:rPr lang="cs-CZ" sz="1600" dirty="false"/>
              <a:t>kontaktní osoby projektu (včetně změny kontaktních </a:t>
            </a:r>
            <a:r>
              <a:rPr lang="cs-CZ" sz="1600" dirty="false" smtClean="false"/>
              <a:t>údajů)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Změna v osobě statutárního orgánu příjemce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Změna rozpočtu (přesun prostředků/vytvoření nové položky) v rámci jedné kapitoly rozpočtu (Osobní náklady, Nákup služeb,...)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Změna rozpočtu - přesun </a:t>
            </a:r>
            <a:r>
              <a:rPr lang="cs-CZ" sz="1600" dirty="false"/>
              <a:t>prostředků mezi jednotlivými kapitolami rozpočtu do výše 20 % celkových způsobilých výdajů projektu v režimu financování skutečně prokazovaných </a:t>
            </a:r>
            <a:r>
              <a:rPr lang="cs-CZ" sz="1600" dirty="false" smtClean="false"/>
              <a:t>výdajů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Změna </a:t>
            </a:r>
            <a:r>
              <a:rPr lang="cs-CZ" sz="1600" dirty="false"/>
              <a:t>ve způsobu provádění klíčových aktivit, která nemá negativní dopad na plnění cílů </a:t>
            </a:r>
            <a:r>
              <a:rPr lang="cs-CZ" sz="1600" dirty="false" smtClean="false"/>
              <a:t>projektu (jedná </a:t>
            </a:r>
            <a:r>
              <a:rPr lang="cs-CZ" sz="1600" dirty="false"/>
              <a:t>se zejména o technické </a:t>
            </a:r>
            <a:r>
              <a:rPr lang="cs-CZ" sz="1600" dirty="false" smtClean="false"/>
              <a:t>aspekty </a:t>
            </a:r>
            <a:r>
              <a:rPr lang="cs-CZ" sz="1600" dirty="false"/>
              <a:t>jako </a:t>
            </a:r>
            <a:r>
              <a:rPr lang="cs-CZ" sz="1600" dirty="false" smtClean="false"/>
              <a:t>načasování </a:t>
            </a:r>
            <a:r>
              <a:rPr lang="cs-CZ" sz="1600" dirty="false"/>
              <a:t>provádění aktivity, </a:t>
            </a:r>
            <a:r>
              <a:rPr lang="cs-CZ" sz="1600" dirty="false" smtClean="false"/>
              <a:t>rozšíření/snížení </a:t>
            </a:r>
            <a:r>
              <a:rPr lang="cs-CZ" sz="1600" dirty="false"/>
              <a:t>počtu </a:t>
            </a:r>
            <a:r>
              <a:rPr lang="cs-CZ" sz="1600" dirty="false" smtClean="false"/>
              <a:t>činností</a:t>
            </a:r>
            <a:r>
              <a:rPr lang="cs-CZ" sz="1600" dirty="false"/>
              <a:t> </a:t>
            </a:r>
            <a:r>
              <a:rPr lang="cs-CZ" sz="1600" dirty="false" smtClean="false"/>
              <a:t>apod.).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cs-CZ" sz="1600" dirty="false" smtClean="false"/>
          </a:p>
        </p:txBody>
      </p:sp>
    </p:spTree>
    <p:extLst>
      <p:ext uri="{BB962C8B-B14F-4D97-AF65-F5344CB8AC3E}">
        <p14:creationId xmlns:p14="http://schemas.microsoft.com/office/powerpoint/2010/main" val="265501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Podstatné a nepodstatné změny projektu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196752"/>
            <a:ext cx="8064000" cy="5472608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 smtClean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Podstatné změny projektu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Podstatné změny projektu jsou takové změny, které mají vliv na charakter projektu, na splnění cílů projektu či dobu realizace </a:t>
            </a:r>
            <a:r>
              <a:rPr lang="cs-CZ" sz="1600" dirty="false" smtClean="false"/>
              <a:t>projektu. Nesmí </a:t>
            </a:r>
            <a:r>
              <a:rPr lang="cs-CZ" sz="1600" dirty="false"/>
              <a:t>být příjemcem provedeny před jejich schválením ŘO, resp. před vydáním změnového právního aktu, pokud je jeho vydání </a:t>
            </a:r>
            <a:r>
              <a:rPr lang="cs-CZ" sz="1600" dirty="false" smtClean="false"/>
              <a:t>nutné.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Nejčastější: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Zrušení nebo přidání nové klíčové aktivity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Přesun </a:t>
            </a:r>
            <a:r>
              <a:rPr lang="cs-CZ" sz="1600" dirty="false"/>
              <a:t>v rozpočtu mezi položkami na neinvestiční a investiční </a:t>
            </a:r>
            <a:r>
              <a:rPr lang="cs-CZ" sz="1600" dirty="false" smtClean="false"/>
              <a:t>výdaje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Změna </a:t>
            </a:r>
            <a:r>
              <a:rPr lang="cs-CZ" sz="1600" dirty="false"/>
              <a:t>bankovního účtu </a:t>
            </a:r>
            <a:r>
              <a:rPr lang="cs-CZ" sz="1600" dirty="false" smtClean="false"/>
              <a:t>projektu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Změna </a:t>
            </a:r>
            <a:r>
              <a:rPr lang="cs-CZ" sz="1600" dirty="false"/>
              <a:t>ve vymezení monitorovacích </a:t>
            </a:r>
            <a:r>
              <a:rPr lang="cs-CZ" sz="1600" dirty="false" smtClean="false"/>
              <a:t>období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600" dirty="false" smtClean="false"/>
              <a:t>Změna </a:t>
            </a:r>
            <a:r>
              <a:rPr lang="pl-PL" sz="1600" dirty="false"/>
              <a:t>termínu ukončení realizace </a:t>
            </a:r>
            <a:r>
              <a:rPr lang="pl-PL" sz="1600" dirty="false" smtClean="false"/>
              <a:t>projektu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600" dirty="false" smtClean="false"/>
              <a:t>Změna cílových hodnot indikátorů (MI lze pouze snížit)</a:t>
            </a: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Tyto změny se neschvalují vždy (např. změna v případě cílové hodnoty indikátorů je schvalována jen ve výjimečných případech), je možné nejprve konzultovat, zda má vůbec smysl změnu podávat.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83714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Podstatné a nepodstatné změny projektu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268760"/>
            <a:ext cx="8208912" cy="5328592"/>
          </a:xfrm>
        </p:spPr>
        <p:txBody>
          <a:bodyPr/>
          <a:lstStyle/>
          <a:p>
            <a:pPr marL="0" indent="0">
              <a:buNone/>
            </a:pPr>
            <a:r>
              <a:rPr lang="cs-CZ" sz="1600" b="true" dirty="false" smtClean="false"/>
              <a:t>Nejčastější dotazy:</a:t>
            </a:r>
            <a:r>
              <a:rPr lang="cs-CZ" sz="1600" dirty="false" smtClean="false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false" smtClean="false"/>
              <a:t>Změny projektu nesmí být v rozporu s rozhodnutím Výběrové komise, ale pokud nějaké doporučení komise navrhla s odvoláním na chybějící informace (nedostatečně odůvodněno apod.), je možné úpravu projektu znovu projednat. K navýšení celkové částky rozpočtu už dojít nemůže.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false" smtClean="false"/>
              <a:t>Jednotkové ceny v rozpočtu lze brát jako orientační, může dojít k překročení. Žádost </a:t>
            </a:r>
            <a:br>
              <a:rPr lang="cs-CZ" sz="1600" dirty="false" smtClean="false"/>
            </a:br>
            <a:r>
              <a:rPr lang="cs-CZ" sz="1600" dirty="false" smtClean="false"/>
              <a:t>o změnu rozpočtu je ale třeba podat vždy, když by překročením jednotkové ceny mělo dojít k přečerpání rozpočtové položky (to nelze). Dále také v případě, že jednotková cena byla snížena z rozhodnutí Výběrové komise, tam by bylo nutné si potvrdit, zda je překročení ceny možné (viz předchozí bod).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false" smtClean="false"/>
              <a:t>V případě, že VK krátila školení, cílovou hodnotu indikátorů snížila pouze v případě, že byl v žádosti jasný výpočet, jak. Pokud příjemce tento výpočet doloží dodatečně a bude zřejmé, jak by měly být hodnoty sníženy, může podat žádost o změnu.  </a:t>
            </a: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2041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dotazy</a:t>
            </a:r>
            <a:endParaRPr lang="cs-CZ" dirty="false"/>
          </a:p>
        </p:txBody>
      </p:sp>
      <p:pic>
        <p:nvPicPr>
          <p:cNvPr id="4" name="Zástupný symbol pro obsah 3"/>
          <p:cNvPicPr>
            <a:picLocks noGrp="true" noChangeAspect="true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437" y="2888456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08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628800"/>
            <a:ext cx="8064000" cy="4320000"/>
          </a:xfrm>
        </p:spPr>
        <p:txBody>
          <a:bodyPr/>
          <a:lstStyle/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  <a:p>
            <a:pPr marL="0" indent="0" algn="ctr">
              <a:buNone/>
            </a:pPr>
            <a:r>
              <a:rPr lang="cs-CZ" sz="2000" b="true" dirty="false" smtClean="false"/>
              <a:t>Mgr. Ivana Kůrková </a:t>
            </a:r>
          </a:p>
          <a:p>
            <a:pPr marL="0" indent="0" algn="ctr">
              <a:buNone/>
            </a:pPr>
            <a:r>
              <a:rPr lang="cs-CZ" sz="2000" b="true" dirty="false" smtClean="false">
                <a:hlinkClick r:id="rId2"/>
              </a:rPr>
              <a:t>ivana.kurkova@mpsv.cz</a:t>
            </a:r>
            <a:endParaRPr lang="cs-CZ" sz="2000" b="true" dirty="false" smtClean="false"/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67161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Obecná doporučení k realizaci projektu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000" cy="470722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Na některé úkony má kompetence pouze statutární zástupce (zástupci) příjemce, popř. jím/jimi pověřená osoba (plná moc musí být vždy nahrána na záložce Plná moc a elektronicky podepsána zmocněncem): např. podpis Zprávy o realizaci, Žádosti o platbu, Žádosti o změnu, Plán aktivit. V případě dlouhodobější nepřítomnosti této osoby zvažte, zda její podpis nebudete potřebovat a zda by pro Vás nebylo výhodnější předat někomu plnou moc (omezenou časově nebo výčtem konkrétních úkonů).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Nastavení </a:t>
            </a:r>
            <a:r>
              <a:rPr lang="cs-CZ" sz="1600" dirty="false"/>
              <a:t>notifikací – primární komunikace poskytovatele a příjemců je prostřednictvím depeší v IS KP14+ - doporučujeme zkontrolovat, že máte nastavené notifikace a neuteče Vám nic důležitého. </a:t>
            </a:r>
            <a:r>
              <a:rPr lang="cs-CZ" sz="1600" dirty="false" smtClean="false"/>
              <a:t> Pozor - pokud je Vám v depeši stanovena nějaká lhůta  (např. ve výzvě k opravě Zprávy o realizaci nebo k doložení Plánu aktivit), je pro Vás tato lhůta závazná bez ohledu na to, zda jste depeši četli! (Lhůtu lze téměř vždy prodloužit prostřednictvím depeše, ale o prodloužení musí být zažádáno včas.)</a:t>
            </a:r>
          </a:p>
          <a:p>
            <a:pPr>
              <a:buFontTx/>
              <a:buChar char="-"/>
            </a:pPr>
            <a:endParaRPr lang="cs-CZ" sz="1600" dirty="false" smtClean="false"/>
          </a:p>
        </p:txBody>
      </p:sp>
    </p:spTree>
    <p:extLst>
      <p:ext uri="{BB962C8B-B14F-4D97-AF65-F5344CB8AC3E}">
        <p14:creationId xmlns:p14="http://schemas.microsoft.com/office/powerpoint/2010/main" val="259769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0" y="2276872"/>
            <a:ext cx="9144000" cy="1728192"/>
          </a:xfrm>
        </p:spPr>
        <p:txBody>
          <a:bodyPr/>
          <a:lstStyle/>
          <a:p>
            <a:pPr algn="ctr"/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err="true" smtClean="false"/>
              <a:t>DěkujEME</a:t>
            </a:r>
            <a:r>
              <a:rPr lang="cs-CZ" dirty="false" smtClean="false"/>
              <a:t> za pozornost </a:t>
            </a:r>
            <a:br>
              <a:rPr lang="cs-CZ" dirty="false" smtClean="false"/>
            </a:br>
            <a:r>
              <a:rPr lang="cs-CZ" dirty="false" smtClean="false"/>
              <a:t>a těšíme se na spolupráci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8704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Obecná doporučení k realizaci projektu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251520" y="1268760"/>
            <a:ext cx="8568952" cy="4851240"/>
          </a:xfrm>
        </p:spPr>
        <p:txBody>
          <a:bodyPr/>
          <a:lstStyle/>
          <a:p>
            <a:pPr marL="0" indent="0">
              <a:buNone/>
            </a:pPr>
            <a:r>
              <a:rPr lang="cs-CZ" sz="2000" b="true" dirty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Lhůty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Mezi povinnosti příjemců vyplývající z uzavřeného právního aktu patří dodržování lhůt, na nesplnění některých z nich jsou navázány sankce. S ohledem na to, že o nedodržení lhůt existuje auditní stopa, </a:t>
            </a:r>
            <a:r>
              <a:rPr lang="cs-CZ" sz="1600" dirty="false" smtClean="false"/>
              <a:t>jedná se o zpětně nevyřešitelný problém.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Lhůtu </a:t>
            </a:r>
            <a:r>
              <a:rPr lang="cs-CZ" sz="1600" dirty="false"/>
              <a:t>lze téměř vždy prodloužit prostřednictvím </a:t>
            </a:r>
            <a:r>
              <a:rPr lang="cs-CZ" sz="1600" dirty="false" smtClean="false"/>
              <a:t>depeše, </a:t>
            </a:r>
            <a:r>
              <a:rPr lang="cs-CZ" sz="1600" dirty="false"/>
              <a:t>ale o prodloužení musí být </a:t>
            </a:r>
            <a:r>
              <a:rPr lang="cs-CZ" sz="1600" u="sng" dirty="false"/>
              <a:t>zažádáno</a:t>
            </a:r>
            <a:r>
              <a:rPr lang="cs-CZ" sz="1600" dirty="false"/>
              <a:t> </a:t>
            </a:r>
            <a:r>
              <a:rPr lang="cs-CZ" sz="1600" dirty="false" smtClean="false"/>
              <a:t>dříve, než tato lhůta uplyne. Depeše musí být zaslána z projektu, není třeba přikládat žádné přílohy – příjemce zpravidla uvede, že žádá o prodloužení lhůty, stručný důvod a návrh nového termínu.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Pokud </a:t>
            </a:r>
            <a:r>
              <a:rPr lang="cs-CZ" sz="1600" dirty="false"/>
              <a:t>by důvodem </a:t>
            </a:r>
            <a:r>
              <a:rPr lang="cs-CZ" sz="1600" dirty="false" smtClean="false"/>
              <a:t>pro promeškání lhůty byly </a:t>
            </a:r>
            <a:r>
              <a:rPr lang="cs-CZ" sz="1600" dirty="false"/>
              <a:t>technické problémy v IS KP14</a:t>
            </a:r>
            <a:r>
              <a:rPr lang="cs-CZ" sz="1600" dirty="false" smtClean="false"/>
              <a:t>+, je třeba mít „důkaz“ – ideálně komunikaci s technickou podporou (</a:t>
            </a:r>
            <a:r>
              <a:rPr lang="cs-CZ" sz="1600" dirty="false" smtClean="false">
                <a:hlinkClick r:id="rId2"/>
              </a:rPr>
              <a:t>iskp@mpsv.cz</a:t>
            </a:r>
            <a:r>
              <a:rPr lang="cs-CZ" sz="1600" dirty="false" smtClean="false"/>
              <a:t>), ze které je patrné, že jste problém řešili. (Pokud něco zpracováváte na poslední chvíli a zlobí Vás systém, je lepší poslat depeši a požádat o prodloužení preventivně.)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Nejčastější sankce za promeškané lhůty:  - </a:t>
            </a:r>
            <a:r>
              <a:rPr lang="cs-CZ" sz="1600" dirty="false" err="true" smtClean="false"/>
              <a:t>ZoR</a:t>
            </a:r>
            <a:r>
              <a:rPr lang="cs-CZ" sz="1600" dirty="false" smtClean="false"/>
              <a:t>/</a:t>
            </a:r>
            <a:r>
              <a:rPr lang="cs-CZ" sz="1600" dirty="false" err="true" smtClean="false"/>
              <a:t>ŽoP</a:t>
            </a:r>
            <a:r>
              <a:rPr lang="cs-CZ" sz="1600" dirty="false" smtClean="false"/>
              <a:t>, Plán aktivit</a:t>
            </a:r>
            <a:endParaRPr lang="cs-CZ" dirty="false"/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9645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Obecná doporučení k realizaci projektu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Komunikace s ŘO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Na naší straně máte vždy přiděleného projektového manažera, který má Váš projekt na starosti. Buď jím zůstane osoba, se kterou jste projednávali opravu/doplnění žádosti (kontaktní údaje Vám uvedla v depeši), nebo dostanete informaci o nové kontaktní osobě depeší. </a:t>
            </a:r>
            <a:endParaRPr lang="cs-CZ" sz="1600" dirty="false"/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Pro komunikaci si můžete vybrat e-mail, telefon nebo depeši (prostřednictvím depeše je třeba řešit vše, o čem má zůstat u projektu auditní stopa). 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 smtClean="false"/>
              <a:t>Pokud budete potřebovat něco konzultovat, doporučujeme nenechávat to na poslední chvíli – Váš PM nemusí být daný den v kanceláři. Pokud s nějakým dotazem spěcháte, doporučujeme zkusit více cest (např. když se ráno nedovoláte, pošlete e-mail apod.) 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3365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endParaRPr lang="pl-PL" dirty="false" smtClean="false"/>
          </a:p>
          <a:p>
            <a:endParaRPr lang="pl-PL" dirty="false" smtClean="false"/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4000" b="true" dirty="false" smtClean="false"/>
              <a:t>ZPŮSOBILÉ VÝDAJE 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4000" b="true" dirty="false" smtClean="false"/>
              <a:t>VE VÝZVĚ č</a:t>
            </a:r>
            <a:r>
              <a:rPr lang="pl-PL" sz="4000" b="true" dirty="false"/>
              <a:t>. 079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83548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Způsobilé výdaje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628800"/>
            <a:ext cx="8064000" cy="4320480"/>
          </a:xfrm>
        </p:spPr>
        <p:txBody>
          <a:bodyPr/>
          <a:lstStyle/>
          <a:p>
            <a:pPr marL="0" indent="0">
              <a:buNone/>
            </a:pPr>
            <a:r>
              <a:rPr lang="cs-CZ" sz="2000" dirty="false" smtClean="false"/>
              <a:t>Podrobnější informace tom, co spadá do způsobilých výdajů projektu, jsou </a:t>
            </a:r>
            <a:r>
              <a:rPr lang="cs-CZ" sz="2000" dirty="false"/>
              <a:t>uvedeny </a:t>
            </a:r>
            <a:r>
              <a:rPr lang="cs-CZ" sz="2000" dirty="false" smtClean="false"/>
              <a:t>v kapitole 6 Specifické části </a:t>
            </a:r>
            <a:r>
              <a:rPr lang="cs-CZ" sz="2000" dirty="false"/>
              <a:t>pravidel pro žadatele a příjemce v rámci OPZ pro projekty se </a:t>
            </a:r>
            <a:r>
              <a:rPr lang="cs-CZ" sz="2000" dirty="false" smtClean="false"/>
              <a:t>skutečně vzniklými </a:t>
            </a:r>
            <a:r>
              <a:rPr lang="cs-CZ" sz="2000" dirty="false"/>
              <a:t>výdaji a případně také s nepřímými </a:t>
            </a:r>
            <a:r>
              <a:rPr lang="cs-CZ" sz="2000" dirty="false" smtClean="false"/>
              <a:t>náklady: </a:t>
            </a:r>
            <a:endParaRPr lang="cs-CZ" sz="2000" dirty="false">
              <a:hlinkClick r:id="rId2"/>
            </a:endParaRPr>
          </a:p>
          <a:p>
            <a:pPr marL="0" indent="0">
              <a:buNone/>
            </a:pPr>
            <a:r>
              <a:rPr lang="cs-CZ" sz="1800" dirty="false" smtClean="false">
                <a:hlinkClick r:id="rId2"/>
              </a:rPr>
              <a:t>https</a:t>
            </a:r>
            <a:r>
              <a:rPr lang="cs-CZ" sz="1800" dirty="false">
                <a:hlinkClick r:id="rId2"/>
              </a:rPr>
              <a:t>://www.esfcr.cz/pravidla-pro-zadatele-a-prijemce-opz/-/</a:t>
            </a:r>
            <a:r>
              <a:rPr lang="cs-CZ" sz="1800" dirty="false" smtClean="false">
                <a:hlinkClick r:id="rId2"/>
              </a:rPr>
              <a:t>dokument/797817</a:t>
            </a:r>
            <a:r>
              <a:rPr lang="cs-CZ" sz="1800" dirty="false" smtClean="false"/>
              <a:t> </a:t>
            </a:r>
          </a:p>
          <a:p>
            <a:endParaRPr lang="cs-CZ" dirty="false"/>
          </a:p>
          <a:p>
            <a:pPr marL="0" indent="0">
              <a:buNone/>
            </a:pPr>
            <a:r>
              <a:rPr lang="cs-CZ" sz="2000" dirty="false" smtClean="false"/>
              <a:t>Na semináři zmíníme pouze to, nač se z této kapitoly nejčastěji ptáte, nebo kde se nejčastěji objevují chyby. </a:t>
            </a:r>
            <a:endParaRPr lang="cs-CZ" sz="2000" dirty="false"/>
          </a:p>
        </p:txBody>
      </p:sp>
    </p:spTree>
    <p:extLst>
      <p:ext uri="{BB962C8B-B14F-4D97-AF65-F5344CB8AC3E}">
        <p14:creationId xmlns:p14="http://schemas.microsoft.com/office/powerpoint/2010/main" val="334077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1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1_Motiv1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2_Motiv1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F291D2CAF791D449809C1371BC5FAF2A" ma:contentTypeName="Dokument" ma:contentTypeScope="" ma:contentTypeVersion="1" ma:versionID="26fd20a5b6d8decbe06b7f1b12531c89">
  <xsd:schema xmlns:xsd="http://www.w3.org/2001/XMLSchema" xmlns:ns2="7c48c8a8-2045-474d-b0fb-3ee17ecadba0" xmlns:p="http://schemas.microsoft.com/office/2006/metadata/properties" xmlns:xs="http://www.w3.org/2001/XMLSchema" ma:fieldsID="ff450026467c3fdb36efcce3adb619a7" ma:root="true" ns2:_="" targetNamespace="http://schemas.microsoft.com/office/2006/metadata/properties">
    <xsd:import namespace="7c48c8a8-2045-474d-b0fb-3ee17ecadba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7c48c8a8-2045-474d-b0fb-3ee17ecadba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7c48c8a8-2045-474d-b0fb-3ee17ecadba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35A43D-40D5-42A1-8C65-2729F0F6D2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48c8a8-2045-474d-b0fb-3ee17ecadb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A57AF7-2D51-40DE-8BFD-FFC5F642B135}">
  <ds:schemaRefs>
    <ds:schemaRef ds:uri="http://schemas.microsoft.com/office/2006/metadata/properties"/>
    <ds:schemaRef ds:uri="http://purl.org/dc/terms/"/>
    <ds:schemaRef ds:uri="7c48c8a8-2045-474d-b0fb-3ee17ecadba0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0B4B2F13-5513-49EA-9045-17E9203F6607}">
  <ds:schemaRefs>
    <ds:schemaRef ds:uri="http://schemas.microsoft.com/sharepoint/v3/contenttype/forms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Words>3681</properties:Words>
  <properties:PresentationFormat>Předvádění na obrazovce (4:3)</properties:PresentationFormat>
  <properties:Paragraphs>363</properties:Paragraphs>
  <properties:Slides>50</properties:Slides>
  <properties:Notes>0</properties:Notes>
  <properties:TotalTime>1230</properties:TotalTime>
  <properties:HiddenSlides>0</properties:HiddenSlides>
  <properties:MMClips>0</properties:MMClips>
  <properties:ScaleCrop>false</properties:ScaleCrop>
  <properties:HeadingPairs>
    <vt:vector baseType="variant" size="4">
      <vt:variant>
        <vt:lpstr>Motiv</vt:lpstr>
      </vt:variant>
      <vt:variant>
        <vt:i4>3</vt:i4>
      </vt:variant>
      <vt:variant>
        <vt:lpstr>Nadpisy snímků</vt:lpstr>
      </vt:variant>
      <vt:variant>
        <vt:i4>50</vt:i4>
      </vt:variant>
    </vt:vector>
  </properties:HeadingPairs>
  <properties:TitlesOfParts>
    <vt:vector baseType="lpstr" size="53">
      <vt:lpstr>Motiv1</vt:lpstr>
      <vt:lpstr>1_Motiv1</vt:lpstr>
      <vt:lpstr>2_Motiv1</vt:lpstr>
      <vt:lpstr>   Seminář pro příjemce  ve výzvě č. 079  Age management - chytrá změna v řízení, příležitost k růstu   </vt:lpstr>
      <vt:lpstr>Program</vt:lpstr>
      <vt:lpstr>Prezentace aplikace PowerPoint</vt:lpstr>
      <vt:lpstr>Obecná doporučení k realizaci projektu</vt:lpstr>
      <vt:lpstr>Obecná doporučení k realizaci projektu</vt:lpstr>
      <vt:lpstr>Obecná doporučení k realizaci projektu</vt:lpstr>
      <vt:lpstr>Obecná doporučení k realizaci projektu</vt:lpstr>
      <vt:lpstr>Prezentace aplikace PowerPoint</vt:lpstr>
      <vt:lpstr>Způsobilé výdaje</vt:lpstr>
      <vt:lpstr>Způsobilé výdaje</vt:lpstr>
      <vt:lpstr>Způsobilé výdaje</vt:lpstr>
      <vt:lpstr>Způsobilé výdaje</vt:lpstr>
      <vt:lpstr>Způsobilé výdaje</vt:lpstr>
      <vt:lpstr>Způsobilé výdaje</vt:lpstr>
      <vt:lpstr>Způsobilé výdaje</vt:lpstr>
      <vt:lpstr>Způsobilé výdaje</vt:lpstr>
      <vt:lpstr>Způsobilé výdaje</vt:lpstr>
      <vt:lpstr>Způsobilé výdaje</vt:lpstr>
      <vt:lpstr>Způsobilé výdaje</vt:lpstr>
      <vt:lpstr>Způsobilé výdaje</vt:lpstr>
      <vt:lpstr>Prezentace aplikace PowerPoint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Vyplňování Zprávy o realizaci projektu včetně Žádosti o platbu</vt:lpstr>
      <vt:lpstr>Informace nad rámec zor/Žop</vt:lpstr>
      <vt:lpstr>Prezentace aplikace PowerPoint</vt:lpstr>
      <vt:lpstr>Podstatné a nepodstatné změny projektu</vt:lpstr>
      <vt:lpstr>Podstatné a nepodstatné změny projektu</vt:lpstr>
      <vt:lpstr>Podstatné a nepodstatné změny projektu</vt:lpstr>
      <vt:lpstr>Podstatné a nepodstatné změny projektu</vt:lpstr>
      <vt:lpstr>Podstatné a nepodstatné změny projektu</vt:lpstr>
      <vt:lpstr>dotazy</vt:lpstr>
      <vt:lpstr>Prezentace aplikace PowerPoint</vt:lpstr>
      <vt:lpstr> DěkujEME za pozornost  a těšíme se na spolupráci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14.0000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2018-12-28T10:29:58Z</dcterms:created>
  <dc:creator/>
  <cp:lastModifiedBy/>
  <dcterms:modified xmlns:xsi="http://www.w3.org/2001/XMLSchema-instance" xsi:type="dcterms:W3CDTF">2019-01-17T12:05:25Z</dcterms:modified>
  <cp:revision>236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0x010100F291D2CAF791D449809C1371BC5FAF2A</vt:lpwstr>
  </prop:property>
</prop:Properties>
</file>