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</p:sldMasterIdLst>
  <p:notesMasterIdLst>
    <p:notesMasterId r:id="rId44"/>
  </p:notesMasterIdLst>
  <p:handoutMasterIdLst>
    <p:handoutMasterId r:id="rId45"/>
  </p:handoutMasterIdLst>
  <p:sldIdLst>
    <p:sldId id="277" r:id="rId5"/>
    <p:sldId id="329" r:id="rId6"/>
    <p:sldId id="358" r:id="rId7"/>
    <p:sldId id="359" r:id="rId8"/>
    <p:sldId id="379" r:id="rId9"/>
    <p:sldId id="363" r:id="rId10"/>
    <p:sldId id="360" r:id="rId11"/>
    <p:sldId id="361" r:id="rId12"/>
    <p:sldId id="371" r:id="rId13"/>
    <p:sldId id="372" r:id="rId14"/>
    <p:sldId id="373" r:id="rId15"/>
    <p:sldId id="374" r:id="rId16"/>
    <p:sldId id="375" r:id="rId17"/>
    <p:sldId id="376" r:id="rId18"/>
    <p:sldId id="377" r:id="rId19"/>
    <p:sldId id="378" r:id="rId20"/>
    <p:sldId id="380" r:id="rId21"/>
    <p:sldId id="362" r:id="rId22"/>
    <p:sldId id="364" r:id="rId23"/>
    <p:sldId id="365" r:id="rId24"/>
    <p:sldId id="366" r:id="rId25"/>
    <p:sldId id="368" r:id="rId26"/>
    <p:sldId id="369" r:id="rId27"/>
    <p:sldId id="370" r:id="rId28"/>
    <p:sldId id="354" r:id="rId29"/>
    <p:sldId id="346" r:id="rId30"/>
    <p:sldId id="331" r:id="rId31"/>
    <p:sldId id="332" r:id="rId32"/>
    <p:sldId id="333" r:id="rId33"/>
    <p:sldId id="335" r:id="rId34"/>
    <p:sldId id="337" r:id="rId35"/>
    <p:sldId id="338" r:id="rId36"/>
    <p:sldId id="339" r:id="rId37"/>
    <p:sldId id="357" r:id="rId38"/>
    <p:sldId id="341" r:id="rId39"/>
    <p:sldId id="355" r:id="rId40"/>
    <p:sldId id="356" r:id="rId41"/>
    <p:sldId id="330" r:id="rId42"/>
    <p:sldId id="296" r:id="rId43"/>
  </p:sldIdLst>
  <p:sldSz cx="9144000" cy="6858000" type="screen4x3"/>
  <p:notesSz cx="6788150" cy="99234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2743" autoAdjust="0"/>
  </p:normalViewPr>
  <p:slideViewPr>
    <p:cSldViewPr showGuides="1">
      <p:cViewPr>
        <p:scale>
          <a:sx n="81" d="100"/>
          <a:sy n="81" d="100"/>
        </p:scale>
        <p:origin x="-2484" y="-42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5048" y="0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F32D18B7-3C0B-4540-B18A-DB6256BEACFC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5567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5048" y="9425567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63E3E32E-49E3-4216-B73A-EA0CDEE762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0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5048" y="0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8815" y="4713645"/>
            <a:ext cx="5430520" cy="4465558"/>
          </a:xfrm>
          <a:prstGeom prst="rect">
            <a:avLst/>
          </a:prstGeom>
        </p:spPr>
        <p:txBody>
          <a:bodyPr vert="horz" lIns="91367" tIns="45683" rIns="91367" bIns="45683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5567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5048" y="9425567"/>
            <a:ext cx="2941532" cy="49617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949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2975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138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511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770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18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8757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4292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0187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3617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0764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13" indent="-171313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3705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007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318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300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634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866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940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573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221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436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43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  <p:sldLayoutId id="2147484318" r:id="rId11"/>
    <p:sldLayoutId id="2147484344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katerina.jechova@mpsv.cz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liska.kirchnerova@mpsv.cz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1844824"/>
            <a:ext cx="7380352" cy="15988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0" kern="1200" dirty="0" smtClean="0">
                <a:latin typeface="+mn-lt"/>
                <a:ea typeface="+mn-ea"/>
                <a:cs typeface="+mn-cs"/>
              </a:rPr>
              <a:t/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r>
              <a:rPr lang="cs-CZ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Seminář pro žadatele</a:t>
            </a:r>
            <a:r>
              <a:rPr lang="cs-CZ" sz="3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32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cs-CZ" sz="24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Výzva  </a:t>
            </a:r>
            <a:r>
              <a:rPr lang="cs-CZ" sz="2400" b="1" kern="120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č</a:t>
            </a:r>
            <a:r>
              <a:rPr lang="cs-CZ" sz="32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. </a:t>
            </a:r>
            <a:r>
              <a:rPr lang="cs-CZ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03_18_095</a:t>
            </a:r>
            <a:r>
              <a:rPr lang="cs-CZ" sz="3200" dirty="0" smtClean="0">
                <a:latin typeface="Calibri" panose="020F0502020204030204" pitchFamily="34" charset="0"/>
              </a:rPr>
              <a:t/>
            </a:r>
            <a:br>
              <a:rPr lang="cs-CZ" sz="3200" dirty="0" smtClean="0">
                <a:latin typeface="Calibri" panose="020F0502020204030204" pitchFamily="34" charset="0"/>
              </a:rPr>
            </a:br>
            <a:r>
              <a:rPr lang="cs-CZ" sz="3200" b="0" kern="1200" dirty="0" smtClean="0">
                <a:latin typeface="+mn-lt"/>
                <a:ea typeface="+mn-ea"/>
                <a:cs typeface="+mn-cs"/>
              </a:rPr>
              <a:t/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endParaRPr lang="cs-CZ" sz="3200" b="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K. Jechová, P. Ulrichová, E. Kirchnerová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Listopad 2018, Praha </a:t>
            </a:r>
            <a:endParaRPr lang="cs-CZ" sz="24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60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00808"/>
            <a:ext cx="7850834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700" b="1" dirty="0" smtClean="0">
                <a:latin typeface="Calibri" panose="020F0502020204030204" pitchFamily="34" charset="0"/>
              </a:rPr>
              <a:t>2. Podpora </a:t>
            </a:r>
            <a:r>
              <a:rPr lang="cs-CZ" sz="1700" b="1" dirty="0">
                <a:latin typeface="Calibri" panose="020F0502020204030204" pitchFamily="34" charset="0"/>
              </a:rPr>
              <a:t>osob s poruchou autistického spektra (osob s PAS), vč. podpory jejich rodina pečujících </a:t>
            </a:r>
            <a:r>
              <a:rPr lang="cs-CZ" sz="1700" b="1" dirty="0" smtClean="0">
                <a:latin typeface="Calibri" panose="020F0502020204030204" pitchFamily="34" charset="0"/>
              </a:rPr>
              <a:t>osob</a:t>
            </a:r>
            <a:endParaRPr lang="cs-CZ" sz="1700" b="1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cs-CZ" sz="1500" dirty="0" smtClean="0">
                <a:latin typeface="Calibri" panose="020F0502020204030204" pitchFamily="34" charset="0"/>
              </a:rPr>
              <a:t>Podpora </a:t>
            </a:r>
            <a:r>
              <a:rPr lang="cs-CZ" sz="1500" dirty="0">
                <a:latin typeface="Calibri" panose="020F0502020204030204" pitchFamily="34" charset="0"/>
              </a:rPr>
              <a:t>soc. </a:t>
            </a:r>
            <a:r>
              <a:rPr lang="cs-CZ" sz="1500" dirty="0" smtClean="0">
                <a:latin typeface="Calibri" panose="020F0502020204030204" pitchFamily="34" charset="0"/>
              </a:rPr>
              <a:t>služeb napomáhajících setrvání osob s PAS v domácím prostředí či k samostatnému bydlení – </a:t>
            </a:r>
            <a:r>
              <a:rPr lang="cs-CZ" sz="1500" i="1" dirty="0" smtClean="0">
                <a:latin typeface="Calibri" panose="020F0502020204030204" pitchFamily="34" charset="0"/>
              </a:rPr>
              <a:t>osobní asistence, denní a týdenní stacionáře, sociálně aktivizační služby pro osoby se zdravot. postižením, sociální rehabilitace, sociálně terapeutické dílny, chráněné bydlení, odlehčovací služby. </a:t>
            </a:r>
            <a:r>
              <a:rPr lang="cs-CZ" sz="1500" dirty="0">
                <a:latin typeface="Calibri" panose="020F0502020204030204" pitchFamily="34" charset="0"/>
              </a:rPr>
              <a:t>Podpora v zákl. činnostech soc. služby </a:t>
            </a:r>
            <a:r>
              <a:rPr lang="cs-CZ" sz="1500" dirty="0" smtClean="0">
                <a:latin typeface="Calibri" panose="020F0502020204030204" pitchFamily="34" charset="0"/>
              </a:rPr>
              <a:t>registrovaných dle </a:t>
            </a:r>
            <a:r>
              <a:rPr lang="cs-CZ" sz="1500" dirty="0">
                <a:latin typeface="Calibri" panose="020F0502020204030204" pitchFamily="34" charset="0"/>
              </a:rPr>
              <a:t>zákona 108/2006 Sb. ve znění </a:t>
            </a:r>
            <a:r>
              <a:rPr lang="cs-CZ" sz="1500" dirty="0" err="1">
                <a:latin typeface="Calibri" panose="020F0502020204030204" pitchFamily="34" charset="0"/>
              </a:rPr>
              <a:t>pozd</a:t>
            </a:r>
            <a:r>
              <a:rPr lang="cs-CZ" sz="1500" dirty="0">
                <a:latin typeface="Calibri" panose="020F0502020204030204" pitchFamily="34" charset="0"/>
              </a:rPr>
              <a:t>. p</a:t>
            </a:r>
            <a:r>
              <a:rPr lang="cs-CZ" sz="1500" dirty="0" smtClean="0">
                <a:latin typeface="Calibri" panose="020F0502020204030204" pitchFamily="34" charset="0"/>
              </a:rPr>
              <a:t>ředpisů (musí být součástí sítě soc. služeb, zahrnuty ve střednědobém plánu kraje či MPSV), </a:t>
            </a:r>
            <a:r>
              <a:rPr lang="cs-CZ" sz="1500" dirty="0">
                <a:latin typeface="Calibri" panose="020F0502020204030204" pitchFamily="34" charset="0"/>
              </a:rPr>
              <a:t>lze i </a:t>
            </a:r>
            <a:r>
              <a:rPr lang="cs-CZ" sz="1500" dirty="0" smtClean="0">
                <a:latin typeface="Calibri" panose="020F0502020204030204" pitchFamily="34" charset="0"/>
              </a:rPr>
              <a:t>fakultativní </a:t>
            </a:r>
            <a:r>
              <a:rPr lang="cs-CZ" sz="1500" dirty="0">
                <a:latin typeface="Calibri" panose="020F0502020204030204" pitchFamily="34" charset="0"/>
              </a:rPr>
              <a:t>činnosti a činnosti </a:t>
            </a:r>
            <a:r>
              <a:rPr lang="cs-CZ" sz="1500" dirty="0" err="1">
                <a:latin typeface="Calibri" panose="020F0502020204030204" pitchFamily="34" charset="0"/>
              </a:rPr>
              <a:t>nehospodářské</a:t>
            </a:r>
            <a:r>
              <a:rPr lang="cs-CZ" sz="1500" dirty="0">
                <a:latin typeface="Calibri" panose="020F0502020204030204" pitchFamily="34" charset="0"/>
              </a:rPr>
              <a:t> povahy.</a:t>
            </a:r>
          </a:p>
          <a:p>
            <a:pPr>
              <a:buFontTx/>
              <a:buChar char="-"/>
            </a:pPr>
            <a:r>
              <a:rPr lang="cs-CZ" sz="1500" dirty="0">
                <a:latin typeface="Calibri" panose="020F0502020204030204" pitchFamily="34" charset="0"/>
              </a:rPr>
              <a:t>Lze i zahrnout i náklady na </a:t>
            </a:r>
            <a:r>
              <a:rPr lang="cs-CZ" sz="1500" i="1" dirty="0">
                <a:latin typeface="Calibri" panose="020F0502020204030204" pitchFamily="34" charset="0"/>
              </a:rPr>
              <a:t>celoživotní vzdělávání pracovníků </a:t>
            </a:r>
            <a:r>
              <a:rPr lang="cs-CZ" sz="1500" dirty="0">
                <a:latin typeface="Calibri" panose="020F0502020204030204" pitchFamily="34" charset="0"/>
              </a:rPr>
              <a:t>poskytovatele dané soc. </a:t>
            </a:r>
            <a:r>
              <a:rPr lang="cs-CZ" sz="1500" dirty="0" smtClean="0">
                <a:latin typeface="Calibri" panose="020F0502020204030204" pitchFamily="34" charset="0"/>
              </a:rPr>
              <a:t>služby</a:t>
            </a:r>
          </a:p>
          <a:p>
            <a:pPr>
              <a:buFontTx/>
              <a:buChar char="-"/>
            </a:pPr>
            <a:r>
              <a:rPr lang="cs-CZ" sz="1500" dirty="0" smtClean="0">
                <a:latin typeface="Calibri" panose="020F0502020204030204" pitchFamily="34" charset="0"/>
              </a:rPr>
              <a:t>Podpora využití </a:t>
            </a:r>
            <a:r>
              <a:rPr lang="cs-CZ" sz="1500" i="1" dirty="0" smtClean="0">
                <a:latin typeface="Calibri" panose="020F0502020204030204" pitchFamily="34" charset="0"/>
              </a:rPr>
              <a:t>specifických metod a technik </a:t>
            </a:r>
            <a:r>
              <a:rPr lang="cs-CZ" sz="1500" dirty="0" smtClean="0">
                <a:latin typeface="Calibri" panose="020F0502020204030204" pitchFamily="34" charset="0"/>
              </a:rPr>
              <a:t>vedoucí k objekt. posouzení a vyhodnocení projevů chování osoby s PAS s cílem nastavení </a:t>
            </a:r>
            <a:r>
              <a:rPr lang="cs-CZ" sz="1500" dirty="0" err="1" smtClean="0">
                <a:latin typeface="Calibri" panose="020F0502020204030204" pitchFamily="34" charset="0"/>
              </a:rPr>
              <a:t>ind</a:t>
            </a:r>
            <a:r>
              <a:rPr lang="cs-CZ" sz="1500" dirty="0" smtClean="0">
                <a:latin typeface="Calibri" panose="020F0502020204030204" pitchFamily="34" charset="0"/>
              </a:rPr>
              <a:t>. plánu pomoci</a:t>
            </a:r>
            <a:endParaRPr lang="cs-CZ" sz="15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67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340768"/>
            <a:ext cx="6347714" cy="49685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7200" b="1" dirty="0" smtClean="0">
                <a:latin typeface="Calibri" panose="020F0502020204030204" pitchFamily="34" charset="0"/>
              </a:rPr>
              <a:t>3. Podpora </a:t>
            </a:r>
            <a:r>
              <a:rPr lang="cs-CZ" sz="7200" b="1" dirty="0">
                <a:latin typeface="Calibri" panose="020F0502020204030204" pitchFamily="34" charset="0"/>
              </a:rPr>
              <a:t>paliativní péče v přirozeném prostředí klienta</a:t>
            </a:r>
          </a:p>
          <a:p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Koordinace multidisciplinární domácí hospic. péče, edukace soc. pracovníků a pracovníků v soc. službách, vč. supervize týmu</a:t>
            </a:r>
          </a:p>
          <a:p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Koordinace a edukace pro rodinné příslušníky a pečující v souvislosti s možností využití domácí paliativní péče</a:t>
            </a:r>
          </a:p>
          <a:p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Vzdělávání a poradenství pro pečující</a:t>
            </a:r>
          </a:p>
          <a:p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Poradenská a asistenční činnost při využívání a poskytování kompenzačních pomůcek, vč. nákupu kompenzačních pomůcek pro poskytovatele domácí hospic. péče</a:t>
            </a:r>
          </a:p>
          <a:p>
            <a:r>
              <a:rPr lang="cs-CZ" sz="5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Není zaměřeno na podporu a financování běžných výdajů spojených s poskytováním základních činností soc. služeb v rozsahu zákona č. 108/2006 Sb., ve znění pozdějších předpisů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823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003898" cy="426854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6400" b="1" dirty="0" smtClean="0">
                <a:latin typeface="Calibri" panose="020F0502020204030204" pitchFamily="34" charset="0"/>
              </a:rPr>
              <a:t>4. Podpora </a:t>
            </a:r>
            <a:r>
              <a:rPr lang="cs-CZ" sz="6400" b="1" dirty="0">
                <a:latin typeface="Calibri" panose="020F0502020204030204" pitchFamily="34" charset="0"/>
              </a:rPr>
              <a:t>neformální péče a sdílené péče</a:t>
            </a:r>
          </a:p>
          <a:p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Podpůrná soc. práce, vč. komunitní soc. práce pro pečující, podpora </a:t>
            </a:r>
            <a:r>
              <a:rPr lang="cs-CZ" sz="5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casemangementu</a:t>
            </a:r>
            <a:endParaRPr lang="cs-CZ" sz="5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56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odpora svépomocných skupin, psychoterapeutická podpora pečujících</a:t>
            </a:r>
          </a:p>
          <a:p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Edukace a specifické poradenství pečujícím v oblasti kombinování neformální a formální péče</a:t>
            </a:r>
          </a:p>
          <a:p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Pomoc při péči o osobu závislou, doplňkové poskytnutí </a:t>
            </a:r>
            <a:r>
              <a:rPr lang="cs-CZ" sz="5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respitní</a:t>
            </a:r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, pečovatelské služby nebo osobní asistence při účasti pečující osoby na vzdělávání</a:t>
            </a:r>
          </a:p>
          <a:p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Pomoc při řešení </a:t>
            </a:r>
            <a:r>
              <a:rPr lang="cs-CZ" sz="5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fin</a:t>
            </a:r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. situace, rozšíření kvalifikace, kombinování se zaměstnáním, návratem na trh práce, právní poradenství</a:t>
            </a:r>
          </a:p>
          <a:p>
            <a:r>
              <a:rPr lang="cs-CZ" sz="5600" dirty="0" smtClean="0">
                <a:latin typeface="Calibri" panose="020F0502020204030204" pitchFamily="34" charset="0"/>
                <a:cs typeface="Calibri" panose="020F0502020204030204" pitchFamily="34" charset="0"/>
              </a:rPr>
              <a:t>Zajištění podpory pečující osoby ze strany soc. pracovníků obcí, úřadů práce a nemocnic (tj. zvyšování personálních kapacit soc. pracovníků, koordinátor na obci ve vztahu k podpoře pečujícím)</a:t>
            </a: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047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352928" cy="43405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6400" b="1" dirty="0" smtClean="0">
                <a:latin typeface="Calibri" panose="020F0502020204030204" pitchFamily="34" charset="0"/>
              </a:rPr>
              <a:t>5. Podpora </a:t>
            </a:r>
            <a:r>
              <a:rPr lang="cs-CZ" sz="6400" b="1" dirty="0">
                <a:latin typeface="Calibri" panose="020F0502020204030204" pitchFamily="34" charset="0"/>
              </a:rPr>
              <a:t>osob ohrožených látkovými i nelátkovými </a:t>
            </a:r>
            <a:r>
              <a:rPr lang="cs-CZ" sz="6400" b="1" dirty="0" smtClean="0">
                <a:latin typeface="Calibri" panose="020F0502020204030204" pitchFamily="34" charset="0"/>
              </a:rPr>
              <a:t>závislostmi</a:t>
            </a:r>
          </a:p>
          <a:p>
            <a:r>
              <a:rPr lang="cs-CZ" sz="5600" i="1" dirty="0" smtClean="0">
                <a:latin typeface="Calibri" panose="020F0502020204030204" pitchFamily="34" charset="0"/>
              </a:rPr>
              <a:t>Programy sekundární a terciární prevence CS, vč. Programů pro jejich rodinné příslušníky a osoby blízké mimo základní činnosti soc. služby dle zákona 108/2006 Sb. a mimo zdravotní úkony z úhrad zdravotního pojištění</a:t>
            </a:r>
          </a:p>
          <a:p>
            <a:r>
              <a:rPr lang="cs-CZ" sz="5600" dirty="0" smtClean="0">
                <a:latin typeface="Calibri" panose="020F0502020204030204" pitchFamily="34" charset="0"/>
              </a:rPr>
              <a:t>Programy svépomoci a vzájemné pomoci CS</a:t>
            </a:r>
          </a:p>
          <a:p>
            <a:r>
              <a:rPr lang="cs-CZ" sz="5600" dirty="0" err="1" smtClean="0">
                <a:latin typeface="Calibri" panose="020F0502020204030204" pitchFamily="34" charset="0"/>
              </a:rPr>
              <a:t>Adiktologická</a:t>
            </a:r>
            <a:r>
              <a:rPr lang="cs-CZ" sz="5600" dirty="0" smtClean="0">
                <a:latin typeface="Calibri" panose="020F0502020204030204" pitchFamily="34" charset="0"/>
              </a:rPr>
              <a:t> psychosociální a další intervence (nehrazené ze ZP)</a:t>
            </a:r>
          </a:p>
          <a:p>
            <a:r>
              <a:rPr lang="cs-CZ" sz="5600" dirty="0" smtClean="0">
                <a:latin typeface="Calibri" panose="020F0502020204030204" pitchFamily="34" charset="0"/>
              </a:rPr>
              <a:t>Rodinné terapie, poradenství pro CS (jednotlivce i rodiny)</a:t>
            </a:r>
          </a:p>
          <a:p>
            <a:r>
              <a:rPr lang="cs-CZ" sz="5600" dirty="0" smtClean="0">
                <a:latin typeface="Calibri" panose="020F0502020204030204" pitchFamily="34" charset="0"/>
              </a:rPr>
              <a:t>Vzdělávací aktivity (informovanost o závislostním chování u blízkých osob a možnostech pomoci)</a:t>
            </a:r>
          </a:p>
          <a:p>
            <a:r>
              <a:rPr lang="cs-CZ" sz="5600" dirty="0" smtClean="0">
                <a:latin typeface="Calibri" panose="020F0502020204030204" pitchFamily="34" charset="0"/>
              </a:rPr>
              <a:t>Lze i vzdělávání pracovníků poskytovatele soc. služby nad rámec povinného vzdělávání (např. psychoterapeutický výcvik) – v rámci projektu v režimu podpory de </a:t>
            </a:r>
            <a:r>
              <a:rPr lang="cs-CZ" sz="5600" dirty="0" err="1" smtClean="0">
                <a:latin typeface="Calibri" panose="020F0502020204030204" pitchFamily="34" charset="0"/>
              </a:rPr>
              <a:t>minimis</a:t>
            </a:r>
            <a:r>
              <a:rPr lang="cs-CZ" sz="5600" dirty="0" smtClean="0">
                <a:latin typeface="Calibri" panose="020F0502020204030204" pitchFamily="34" charset="0"/>
              </a:rPr>
              <a:t>; lze pouze jako doplňkovou činnost projektu</a:t>
            </a:r>
          </a:p>
          <a:p>
            <a:r>
              <a:rPr lang="cs-CZ" sz="5600" dirty="0" smtClean="0">
                <a:latin typeface="Calibri" panose="020F0502020204030204" pitchFamily="34" charset="0"/>
              </a:rPr>
              <a:t>Pilotní zavedení soc. služby pro závislé osoby bez domova (tzv. </a:t>
            </a:r>
            <a:r>
              <a:rPr lang="cs-CZ" sz="5600" dirty="0" err="1" smtClean="0">
                <a:latin typeface="Calibri" panose="020F0502020204030204" pitchFamily="34" charset="0"/>
              </a:rPr>
              <a:t>wet</a:t>
            </a:r>
            <a:r>
              <a:rPr lang="cs-CZ" sz="5600" dirty="0" smtClean="0">
                <a:latin typeface="Calibri" panose="020F0502020204030204" pitchFamily="34" charset="0"/>
              </a:rPr>
              <a:t> </a:t>
            </a:r>
            <a:r>
              <a:rPr lang="cs-CZ" sz="5600" dirty="0" err="1" smtClean="0">
                <a:latin typeface="Calibri" panose="020F0502020204030204" pitchFamily="34" charset="0"/>
              </a:rPr>
              <a:t>houses</a:t>
            </a:r>
            <a:r>
              <a:rPr lang="cs-CZ" sz="5600" dirty="0" smtClean="0">
                <a:latin typeface="Calibri" panose="020F0502020204030204" pitchFamily="34" charset="0"/>
              </a:rPr>
              <a:t>) – pro AD – mimo režim VP (výstupem bude koncepce služby)</a:t>
            </a:r>
            <a:endParaRPr lang="cs-CZ" sz="5600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676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268760"/>
            <a:ext cx="8210873" cy="43405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6400" b="1" dirty="0" smtClean="0">
                <a:latin typeface="Calibri" panose="020F0502020204030204" pitchFamily="34" charset="0"/>
              </a:rPr>
              <a:t>6. Podpora </a:t>
            </a:r>
            <a:r>
              <a:rPr lang="cs-CZ" sz="6400" b="1" dirty="0">
                <a:latin typeface="Calibri" panose="020F0502020204030204" pitchFamily="34" charset="0"/>
              </a:rPr>
              <a:t>profesionální realizace sociální práce na obcích</a:t>
            </a:r>
          </a:p>
          <a:p>
            <a:r>
              <a:rPr lang="cs-CZ" sz="5600" dirty="0">
                <a:latin typeface="Calibri" panose="020F0502020204030204" pitchFamily="34" charset="0"/>
              </a:rPr>
              <a:t>Podpora individualizované soc. práce na obcích na úrovni odborných postupů při případové práci, metodické činnosti, koordinaci nástrojů pomoci apod.</a:t>
            </a:r>
          </a:p>
          <a:p>
            <a:r>
              <a:rPr lang="cs-CZ" sz="5600" dirty="0">
                <a:latin typeface="Calibri" panose="020F0502020204030204" pitchFamily="34" charset="0"/>
              </a:rPr>
              <a:t>Podpora přímého výkonu soc.  práce na obcích (soc. pracovníků) realizované především v přirozeném prostředí klientů a aktivit vedoucím k jejímu zkvalitňování</a:t>
            </a:r>
          </a:p>
          <a:p>
            <a:r>
              <a:rPr lang="cs-CZ" sz="5600" dirty="0">
                <a:latin typeface="Calibri" panose="020F0502020204030204" pitchFamily="34" charset="0"/>
              </a:rPr>
              <a:t>Lze zahrnout i náklady na celoživotní vzdělávání soc. pracovníků na obcích v rozsahu stanoveném zákonem (max. 24h)</a:t>
            </a:r>
          </a:p>
          <a:p>
            <a:r>
              <a:rPr lang="cs-CZ" sz="5600" dirty="0">
                <a:latin typeface="Calibri" panose="020F0502020204030204" pitchFamily="34" charset="0"/>
              </a:rPr>
              <a:t>Zejména pro CS osob bez domova, sociálně vyloučených nebo ohrožených v rámci poskytování soc. bydlení</a:t>
            </a:r>
          </a:p>
          <a:p>
            <a:r>
              <a:rPr lang="cs-CZ" sz="5600" dirty="0">
                <a:latin typeface="Calibri" panose="020F0502020204030204" pitchFamily="34" charset="0"/>
              </a:rPr>
              <a:t>Oprávněným žadatelem – obec, příspěvková organizace obce, NNO, soc. družstvo, poskytovatel soc. služeb, dobrovolný svazek obcí (obec musí být vždy partnerem bez </a:t>
            </a:r>
            <a:r>
              <a:rPr lang="cs-CZ" sz="5600" dirty="0" err="1">
                <a:latin typeface="Calibri" panose="020F0502020204030204" pitchFamily="34" charset="0"/>
              </a:rPr>
              <a:t>fin</a:t>
            </a:r>
            <a:r>
              <a:rPr lang="cs-CZ" sz="5600" dirty="0">
                <a:latin typeface="Calibri" panose="020F0502020204030204" pitchFamily="34" charset="0"/>
              </a:rPr>
              <a:t>. příspěvku</a:t>
            </a:r>
            <a:r>
              <a:rPr lang="cs-CZ" sz="5600" dirty="0" smtClean="0">
                <a:latin typeface="Calibri" panose="020F0502020204030204" pitchFamily="34" charset="0"/>
              </a:rPr>
              <a:t>)</a:t>
            </a:r>
            <a:endParaRPr lang="cs-CZ" sz="5600" dirty="0">
              <a:latin typeface="Calibri" panose="020F0502020204030204" pitchFamily="34" charset="0"/>
            </a:endParaRPr>
          </a:p>
          <a:p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146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7560840" cy="43405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6400" b="1" dirty="0" smtClean="0">
                <a:latin typeface="Calibri" panose="020F0502020204030204" pitchFamily="34" charset="0"/>
              </a:rPr>
              <a:t>7. Podpora </a:t>
            </a:r>
            <a:r>
              <a:rPr lang="cs-CZ" sz="6400" b="1" dirty="0">
                <a:latin typeface="Calibri" panose="020F0502020204030204" pitchFamily="34" charset="0"/>
              </a:rPr>
              <a:t>aktivit pro CS skupinu migranti</a:t>
            </a:r>
          </a:p>
          <a:p>
            <a:r>
              <a:rPr lang="cs-CZ" sz="5600" b="1" i="1" dirty="0">
                <a:latin typeface="Calibri" panose="020F0502020204030204" pitchFamily="34" charset="0"/>
              </a:rPr>
              <a:t>Podpora legálních migrantů </a:t>
            </a:r>
            <a:r>
              <a:rPr lang="cs-CZ" sz="5600" dirty="0">
                <a:latin typeface="Calibri" panose="020F0502020204030204" pitchFamily="34" charset="0"/>
              </a:rPr>
              <a:t>(cizinci ze třetích zemí, příp. i občané EU/EHP a Švýcarska s dlouhodobým pobytem, držitelé a žadatelé o mezinárodní ochranu)</a:t>
            </a:r>
          </a:p>
          <a:p>
            <a:r>
              <a:rPr lang="cs-CZ" sz="5600" dirty="0" err="1">
                <a:latin typeface="Calibri" panose="020F0502020204030204" pitchFamily="34" charset="0"/>
              </a:rPr>
              <a:t>S</a:t>
            </a:r>
            <a:r>
              <a:rPr lang="cs-CZ" sz="5600" dirty="0" err="1" smtClean="0">
                <a:latin typeface="Calibri" panose="020F0502020204030204" pitchFamily="34" charset="0"/>
              </a:rPr>
              <a:t>treetwork</a:t>
            </a:r>
            <a:r>
              <a:rPr lang="cs-CZ" sz="5600" dirty="0" smtClean="0">
                <a:latin typeface="Calibri" panose="020F0502020204030204" pitchFamily="34" charset="0"/>
              </a:rPr>
              <a:t>, právní </a:t>
            </a:r>
            <a:r>
              <a:rPr lang="cs-CZ" sz="5600" dirty="0">
                <a:latin typeface="Calibri" panose="020F0502020204030204" pitchFamily="34" charset="0"/>
              </a:rPr>
              <a:t>poradenství</a:t>
            </a:r>
          </a:p>
          <a:p>
            <a:r>
              <a:rPr lang="cs-CZ" sz="5600" dirty="0">
                <a:latin typeface="Calibri" panose="020F0502020204030204" pitchFamily="34" charset="0"/>
              </a:rPr>
              <a:t>Výuka češtiny nad úroveň A1 (znevýhodňující postavení na trhu práce)</a:t>
            </a:r>
          </a:p>
          <a:p>
            <a:r>
              <a:rPr lang="cs-CZ" sz="5600" dirty="0">
                <a:latin typeface="Calibri" panose="020F0502020204030204" pitchFamily="34" charset="0"/>
              </a:rPr>
              <a:t>Aktivity zaměřené na občanskou gramotnost a zlepšení orientace ve společnosti zejm. na lokální úrovni</a:t>
            </a:r>
          </a:p>
          <a:p>
            <a:r>
              <a:rPr lang="cs-CZ" sz="5600" dirty="0">
                <a:latin typeface="Calibri" panose="020F0502020204030204" pitchFamily="34" charset="0"/>
              </a:rPr>
              <a:t>Podpora obcí v oblasti </a:t>
            </a:r>
            <a:r>
              <a:rPr lang="cs-CZ" sz="5600" dirty="0" smtClean="0">
                <a:latin typeface="Calibri" panose="020F0502020204030204" pitchFamily="34" charset="0"/>
              </a:rPr>
              <a:t>integrace </a:t>
            </a:r>
            <a:r>
              <a:rPr lang="cs-CZ" sz="5600" dirty="0">
                <a:latin typeface="Calibri" panose="020F0502020204030204" pitchFamily="34" charset="0"/>
              </a:rPr>
              <a:t>cizinců na lokální úrovni (obce s významným podílem cizinců, podpora komunitní soc. práce a komunit. </a:t>
            </a:r>
            <a:r>
              <a:rPr lang="cs-CZ" sz="5600" dirty="0" smtClean="0">
                <a:latin typeface="Calibri" panose="020F0502020204030204" pitchFamily="34" charset="0"/>
              </a:rPr>
              <a:t>center)</a:t>
            </a:r>
            <a:endParaRPr lang="cs-CZ" sz="5600" dirty="0">
              <a:latin typeface="Calibri" panose="020F0502020204030204" pitchFamily="34" charset="0"/>
            </a:endParaRPr>
          </a:p>
          <a:p>
            <a:r>
              <a:rPr lang="cs-CZ" sz="5600" dirty="0">
                <a:latin typeface="Calibri" panose="020F0502020204030204" pitchFamily="34" charset="0"/>
              </a:rPr>
              <a:t>Služby interkulturních pracovníků, tlumočníků k usnadnění komunikace s institucemi a veřejností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042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34534"/>
            <a:ext cx="6347713" cy="1019200"/>
          </a:xfrm>
        </p:spPr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8" y="1412776"/>
            <a:ext cx="7778825" cy="462858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1700" b="1" dirty="0">
                <a:latin typeface="Calibri" panose="020F0502020204030204" pitchFamily="34" charset="0"/>
              </a:rPr>
              <a:t>8. Podpora prevence a řešení zadluženosti a předluženosti (vč. poradenství) </a:t>
            </a:r>
          </a:p>
          <a:p>
            <a:pPr>
              <a:lnSpc>
                <a:spcPct val="110000"/>
              </a:lnSpc>
            </a:pPr>
            <a:r>
              <a:rPr lang="cs-CZ" sz="1600" b="1" i="1" dirty="0">
                <a:latin typeface="Calibri" panose="020F0502020204030204" pitchFamily="34" charset="0"/>
              </a:rPr>
              <a:t>P</a:t>
            </a:r>
            <a:r>
              <a:rPr lang="cs-CZ" sz="1600" b="1" i="1" dirty="0" smtClean="0">
                <a:latin typeface="Calibri" panose="020F0502020204030204" pitchFamily="34" charset="0"/>
              </a:rPr>
              <a:t>římou podpora </a:t>
            </a:r>
            <a:r>
              <a:rPr lang="cs-CZ" sz="1600" dirty="0">
                <a:latin typeface="Calibri" panose="020F0502020204030204" pitchFamily="34" charset="0"/>
              </a:rPr>
              <a:t>osobám, které mají výdaje vyšší než příjmy a nejsou schopny plnit své závazky</a:t>
            </a:r>
          </a:p>
          <a:p>
            <a:pPr>
              <a:lnSpc>
                <a:spcPct val="110000"/>
              </a:lnSpc>
            </a:pPr>
            <a:r>
              <a:rPr lang="cs-CZ" sz="1600" dirty="0">
                <a:latin typeface="Calibri" panose="020F0502020204030204" pitchFamily="34" charset="0"/>
              </a:rPr>
              <a:t>Aktivní řešení zadluženosti a předluženosti – dluhové poradenství, vč. </a:t>
            </a:r>
            <a:r>
              <a:rPr lang="cs-CZ" sz="1600" dirty="0" smtClean="0">
                <a:latin typeface="Calibri" panose="020F0502020204030204" pitchFamily="34" charset="0"/>
              </a:rPr>
              <a:t>zpracování </a:t>
            </a:r>
            <a:r>
              <a:rPr lang="cs-CZ" sz="1600" dirty="0">
                <a:latin typeface="Calibri" panose="020F0502020204030204" pitchFamily="34" charset="0"/>
              </a:rPr>
              <a:t>a podávání </a:t>
            </a:r>
            <a:r>
              <a:rPr lang="cs-CZ" sz="1600" dirty="0" err="1">
                <a:latin typeface="Calibri" panose="020F0502020204030204" pitchFamily="34" charset="0"/>
              </a:rPr>
              <a:t>insolv</a:t>
            </a:r>
            <a:r>
              <a:rPr lang="cs-CZ" sz="1600" dirty="0">
                <a:latin typeface="Calibri" panose="020F0502020204030204" pitchFamily="34" charset="0"/>
              </a:rPr>
              <a:t>. </a:t>
            </a:r>
            <a:r>
              <a:rPr lang="cs-CZ" sz="1600" dirty="0" smtClean="0">
                <a:latin typeface="Calibri" panose="020F0502020204030204" pitchFamily="34" charset="0"/>
              </a:rPr>
              <a:t>návrhů</a:t>
            </a:r>
            <a:endParaRPr lang="cs-CZ" sz="1600" dirty="0"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cs-CZ" sz="1600" dirty="0">
                <a:latin typeface="Calibri" panose="020F0502020204030204" pitchFamily="34" charset="0"/>
              </a:rPr>
              <a:t>Zvyšování kompetencí CS formou </a:t>
            </a:r>
            <a:r>
              <a:rPr lang="cs-CZ" sz="1600" b="1" i="1" dirty="0">
                <a:latin typeface="Calibri" panose="020F0502020204030204" pitchFamily="34" charset="0"/>
              </a:rPr>
              <a:t>individuální přímé práce </a:t>
            </a:r>
            <a:r>
              <a:rPr lang="cs-CZ" sz="1600" dirty="0">
                <a:latin typeface="Calibri" panose="020F0502020204030204" pitchFamily="34" charset="0"/>
              </a:rPr>
              <a:t>(nelze pouze semináře, důležitá vazba na indikátor </a:t>
            </a:r>
            <a:r>
              <a:rPr lang="cs-CZ" sz="1600" dirty="0" smtClean="0">
                <a:latin typeface="Calibri" panose="020F0502020204030204" pitchFamily="34" charset="0"/>
              </a:rPr>
              <a:t>6 00 00</a:t>
            </a:r>
            <a:r>
              <a:rPr lang="cs-CZ" sz="1600" dirty="0"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cs-CZ" sz="1600" dirty="0">
                <a:latin typeface="Calibri" panose="020F0502020204030204" pitchFamily="34" charset="0"/>
              </a:rPr>
              <a:t>Podpora mimosoudního způsobu řešení konfliktů</a:t>
            </a:r>
          </a:p>
          <a:p>
            <a:pPr>
              <a:lnSpc>
                <a:spcPct val="110000"/>
              </a:lnSpc>
            </a:pPr>
            <a:r>
              <a:rPr lang="cs-CZ" sz="1600" dirty="0">
                <a:latin typeface="Calibri" panose="020F0502020204030204" pitchFamily="34" charset="0"/>
              </a:rPr>
              <a:t>Aktivity zaměřené na snižování dluhů za bydlení</a:t>
            </a:r>
          </a:p>
          <a:p>
            <a:pPr>
              <a:lnSpc>
                <a:spcPct val="110000"/>
              </a:lnSpc>
            </a:pPr>
            <a:r>
              <a:rPr lang="cs-CZ" sz="1600" dirty="0">
                <a:latin typeface="Calibri" panose="020F0502020204030204" pitchFamily="34" charset="0"/>
              </a:rPr>
              <a:t>Aktivity zaměřené na podporu osob průběhu jejich procesu oddlužení (mj. s preventivním rozměrem proti zrušení oddlužení ze strany soudu)</a:t>
            </a:r>
          </a:p>
          <a:p>
            <a:pPr>
              <a:lnSpc>
                <a:spcPct val="110000"/>
              </a:lnSpc>
            </a:pPr>
            <a:r>
              <a:rPr lang="cs-CZ" sz="1600" dirty="0">
                <a:latin typeface="Calibri" panose="020F0502020204030204" pitchFamily="34" charset="0"/>
              </a:rPr>
              <a:t>V kombinaci z výše uvedenými aktivitami je možné podpořit: spolupráci partnerů na místní úrovni, spolupráci představitelů obce s NNO, vytvoření strategie k řešení zadluženosti na úrovni obce; spolupráci se zaměstnavateli v tématu zaměstnávání osob v exekuci a odbourávání specifických </a:t>
            </a:r>
            <a:r>
              <a:rPr lang="cs-CZ" sz="1600" dirty="0" smtClean="0">
                <a:latin typeface="Calibri" panose="020F0502020204030204" pitchFamily="34" charset="0"/>
              </a:rPr>
              <a:t>bariér</a:t>
            </a:r>
            <a:endParaRPr lang="cs-CZ" sz="1600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60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7992888" cy="388077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6400" b="1" dirty="0" smtClean="0">
                <a:latin typeface="Calibri" panose="020F0502020204030204" pitchFamily="34" charset="0"/>
              </a:rPr>
              <a:t>9. Podpora inovativních služeb pro ohrožené děti a rodiny</a:t>
            </a:r>
          </a:p>
          <a:p>
            <a:pPr marL="0" indent="0">
              <a:buNone/>
            </a:pPr>
            <a:r>
              <a:rPr lang="cs-CZ" sz="6000" dirty="0" smtClean="0">
                <a:latin typeface="Calibri" panose="020F0502020204030204" pitchFamily="34" charset="0"/>
              </a:rPr>
              <a:t>Témata:</a:t>
            </a:r>
          </a:p>
          <a:p>
            <a:pPr marL="0" indent="0">
              <a:buNone/>
            </a:pPr>
            <a:r>
              <a:rPr lang="cs-CZ" sz="6000" dirty="0" smtClean="0">
                <a:latin typeface="Calibri" panose="020F0502020204030204" pitchFamily="34" charset="0"/>
              </a:rPr>
              <a:t>Dítě v rodině</a:t>
            </a:r>
          </a:p>
          <a:p>
            <a:pPr marL="0" indent="0">
              <a:buNone/>
            </a:pPr>
            <a:r>
              <a:rPr lang="cs-CZ" sz="6000" dirty="0" smtClean="0">
                <a:latin typeface="Calibri" panose="020F0502020204030204" pitchFamily="34" charset="0"/>
              </a:rPr>
              <a:t>Dítě ve škole</a:t>
            </a:r>
          </a:p>
          <a:p>
            <a:pPr marL="0" indent="0">
              <a:buNone/>
            </a:pPr>
            <a:r>
              <a:rPr lang="cs-CZ" sz="6000" dirty="0" smtClean="0">
                <a:latin typeface="Calibri" panose="020F0502020204030204" pitchFamily="34" charset="0"/>
              </a:rPr>
              <a:t>Dítě ve specifické situaci</a:t>
            </a:r>
          </a:p>
          <a:p>
            <a:pPr marL="0" indent="0">
              <a:buNone/>
            </a:pPr>
            <a:r>
              <a:rPr lang="cs-CZ" sz="6000" dirty="0" smtClean="0">
                <a:latin typeface="Calibri" panose="020F0502020204030204" pitchFamily="34" charset="0"/>
              </a:rPr>
              <a:t>Dítě mimo rodinu</a:t>
            </a:r>
          </a:p>
          <a:p>
            <a:r>
              <a:rPr lang="cs-CZ" sz="6000" dirty="0">
                <a:latin typeface="Calibri" panose="020F0502020204030204" pitchFamily="34" charset="0"/>
              </a:rPr>
              <a:t>1. Podpora procesů při zavádění nových a inovativních služeb, postupů a metod práce v oblasti ochrany dětí a </a:t>
            </a:r>
            <a:r>
              <a:rPr lang="cs-CZ" sz="6000" dirty="0" smtClean="0">
                <a:latin typeface="Calibri" panose="020F0502020204030204" pitchFamily="34" charset="0"/>
              </a:rPr>
              <a:t>rodin</a:t>
            </a:r>
          </a:p>
          <a:p>
            <a:r>
              <a:rPr lang="cs-CZ" sz="6000" dirty="0" smtClean="0">
                <a:latin typeface="Calibri" panose="020F0502020204030204" pitchFamily="34" charset="0"/>
              </a:rPr>
              <a:t>2. Podpora implementace inovativních procesů a služeb pro ohrožené děti a rodiny</a:t>
            </a:r>
          </a:p>
          <a:p>
            <a:r>
              <a:rPr lang="cs-CZ" sz="6000" dirty="0" smtClean="0">
                <a:latin typeface="Calibri" panose="020F0502020204030204" pitchFamily="34" charset="0"/>
              </a:rPr>
              <a:t>3. Podpora mezioborové spolupráce</a:t>
            </a:r>
            <a:endParaRPr lang="cs-CZ" sz="6000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726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1" u="sng" dirty="0" smtClean="0">
                <a:latin typeface="Calibri" panose="020F0502020204030204" pitchFamily="34" charset="0"/>
              </a:rPr>
              <a:t>Doporučení ke zpracování projektové žádosti: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b="1" u="sng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500" dirty="0">
                <a:latin typeface="Calibri" panose="020F0502020204030204" pitchFamily="34" charset="0"/>
              </a:rPr>
              <a:t>aktivity nutné dobře popsat a odůvodnit (hodnocení žádosti pouze na základě informací v žádosti) – prevence krácení rozpočtu (vazba na rozpočet); harmonogram aktivit není povinný, ale doporučuje se uvést </a:t>
            </a:r>
            <a:endParaRPr lang="cs-CZ" sz="1500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500" dirty="0">
                <a:latin typeface="Calibri" panose="020F0502020204030204" pitchFamily="34" charset="0"/>
              </a:rPr>
              <a:t>l</a:t>
            </a:r>
            <a:r>
              <a:rPr lang="cs-CZ" sz="1500" dirty="0" smtClean="0">
                <a:latin typeface="Calibri" panose="020F0502020204030204" pitchFamily="34" charset="0"/>
              </a:rPr>
              <a:t>ze využít možnost vložit přílohy k žádosti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500" dirty="0">
                <a:latin typeface="Calibri" panose="020F0502020204030204" pitchFamily="34" charset="0"/>
              </a:rPr>
              <a:t>ž</a:t>
            </a:r>
            <a:r>
              <a:rPr lang="cs-CZ" sz="1500" dirty="0" smtClean="0">
                <a:latin typeface="Calibri" panose="020F0502020204030204" pitchFamily="34" charset="0"/>
              </a:rPr>
              <a:t>adatel může podat více žádostí (jiné aktivity, </a:t>
            </a:r>
            <a:r>
              <a:rPr lang="cs-CZ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jiná městská část)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500" dirty="0" smtClean="0">
                <a:latin typeface="Calibri" panose="020F0502020204030204" pitchFamily="34" charset="0"/>
              </a:rPr>
              <a:t>v </a:t>
            </a:r>
            <a:r>
              <a:rPr lang="cs-CZ" sz="1500" dirty="0">
                <a:latin typeface="Calibri" panose="020F0502020204030204" pitchFamily="34" charset="0"/>
              </a:rPr>
              <a:t>rámci projektu lze kombinovat aktivity výše vzhledem k účelnosti a specifikům </a:t>
            </a:r>
            <a:r>
              <a:rPr lang="cs-CZ" sz="1500" dirty="0" smtClean="0">
                <a:latin typeface="Calibri" panose="020F0502020204030204" pitchFamily="34" charset="0"/>
              </a:rPr>
              <a:t>CS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cs-CZ" sz="2000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53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cs-CZ" dirty="0" smtClean="0"/>
              <a:t>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772816"/>
            <a:ext cx="6347714" cy="426854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>
                <a:latin typeface="Calibri" panose="020F0502020204030204" pitchFamily="34" charset="0"/>
              </a:rPr>
              <a:t>B</a:t>
            </a:r>
            <a:r>
              <a:rPr lang="cs-CZ" sz="1600" b="1" dirty="0" smtClean="0">
                <a:latin typeface="Calibri" panose="020F0502020204030204" pitchFamily="34" charset="0"/>
              </a:rPr>
              <a:t>agatelní </a:t>
            </a:r>
            <a:r>
              <a:rPr lang="cs-CZ" sz="1600" b="1" dirty="0">
                <a:latin typeface="Calibri" panose="020F0502020204030204" pitchFamily="34" charset="0"/>
              </a:rPr>
              <a:t>podpora </a:t>
            </a:r>
            <a:r>
              <a:rPr lang="cs-CZ" sz="1600" dirty="0">
                <a:latin typeface="Calibri" panose="020F0502020204030204" pitchFamily="34" charset="0"/>
              </a:rPr>
              <a:t>– je podpora účastníka pod 40 hod při realizaci celého projektu (1h=60min)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 err="1">
                <a:latin typeface="Calibri" panose="020F0502020204030204" pitchFamily="34" charset="0"/>
              </a:rPr>
              <a:t>Anonymizace</a:t>
            </a:r>
            <a:r>
              <a:rPr lang="cs-CZ" sz="1600" dirty="0">
                <a:latin typeface="Calibri" panose="020F0502020204030204" pitchFamily="34" charset="0"/>
              </a:rPr>
              <a:t> účastníků – pouze okrajově a v odůvodněných případech (např. oběti trest. činů), příjemce musí vést relevantní evidenci (např. pod kódy)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>
                <a:latin typeface="Calibri" panose="020F0502020204030204" pitchFamily="34" charset="0"/>
              </a:rPr>
              <a:t>Upozornění - indikátory se v žádosti o projekt v ISKP14+ začnou objevovat až po zadání specifického cíle</a:t>
            </a:r>
            <a:r>
              <a:rPr lang="cs-CZ" sz="1600" dirty="0" smtClean="0">
                <a:latin typeface="Calibri" panose="020F0502020204030204" pitchFamily="34" charset="0"/>
              </a:rPr>
              <a:t>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 smtClean="0">
                <a:latin typeface="Calibri" panose="020F0502020204030204" pitchFamily="34" charset="0"/>
              </a:rPr>
              <a:t>Monitorovací </a:t>
            </a:r>
            <a:r>
              <a:rPr lang="cs-CZ" sz="1600" dirty="0">
                <a:latin typeface="Calibri" panose="020F0502020204030204" pitchFamily="34" charset="0"/>
              </a:rPr>
              <a:t>list podpořené osoby není povinný (k MI 6 00 00) – doporučený na </a:t>
            </a:r>
            <a:r>
              <a:rPr lang="cs-CZ" sz="1600" dirty="0">
                <a:latin typeface="Calibri" panose="020F0502020204030204" pitchFamily="34" charset="0"/>
                <a:hlinkClick r:id="rId2"/>
              </a:rPr>
              <a:t>www.esfcr.cz</a:t>
            </a:r>
            <a:r>
              <a:rPr lang="cs-CZ" sz="1600" dirty="0">
                <a:latin typeface="Calibri" panose="020F0502020204030204" pitchFamily="34" charset="0"/>
              </a:rPr>
              <a:t> ; příjemce je oprávněn používat jiný způsob sběru dat a dokladování. Evidence musí být doložitelná (kontrola na místě)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>
                <a:latin typeface="Calibri" panose="020F0502020204030204" pitchFamily="34" charset="0"/>
              </a:rPr>
              <a:t>Informace najdete v kap. 18.1.3.2 „Obecná část pravidel“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62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Informační zdroje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6805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cs-CZ" dirty="0" smtClean="0">
              <a:hlinkClick r:id="rId3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sz="1600" b="1" dirty="0" smtClean="0">
                <a:latin typeface="Calibri" panose="020F0502020204030204" pitchFamily="34" charset="0"/>
                <a:hlinkClick r:id="rId3"/>
              </a:rPr>
              <a:t>www.esfcr.cz</a:t>
            </a:r>
            <a:endParaRPr lang="cs-CZ" sz="1600" b="1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sz="1600" b="1" dirty="0">
                <a:latin typeface="Calibri" panose="020F0502020204030204" pitchFamily="34" charset="0"/>
              </a:rPr>
              <a:t>Výzva </a:t>
            </a:r>
            <a:r>
              <a:rPr lang="cs-CZ" altLang="cs-CZ" sz="1600" b="1" dirty="0" smtClean="0">
                <a:latin typeface="Calibri" panose="020F0502020204030204" pitchFamily="34" charset="0"/>
              </a:rPr>
              <a:t>č. 03_18_095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600" b="1" dirty="0" smtClean="0">
                <a:latin typeface="Calibri" panose="020F0502020204030204" pitchFamily="34" charset="0"/>
              </a:rPr>
              <a:t>ESF fórum – diskuzní metodický klub (výzva č. 03_18_095)</a:t>
            </a:r>
          </a:p>
          <a:p>
            <a:pPr marL="0" indent="0">
              <a:buNone/>
            </a:pPr>
            <a:r>
              <a:rPr lang="cs-CZ" sz="1600" b="1" dirty="0">
                <a:latin typeface="Calibri" panose="020F0502020204030204" pitchFamily="34" charset="0"/>
              </a:rPr>
              <a:t> </a:t>
            </a:r>
            <a:r>
              <a:rPr lang="cs-CZ" sz="1600" b="1" dirty="0" smtClean="0">
                <a:latin typeface="Calibri" panose="020F0502020204030204" pitchFamily="34" charset="0"/>
              </a:rPr>
              <a:t>  	https</a:t>
            </a:r>
            <a:r>
              <a:rPr lang="cs-CZ" sz="1600" b="1" dirty="0">
                <a:latin typeface="Calibri" panose="020F0502020204030204" pitchFamily="34" charset="0"/>
              </a:rPr>
              <a:t>://</a:t>
            </a:r>
            <a:r>
              <a:rPr lang="cs-CZ" sz="1600" b="1" dirty="0" smtClean="0">
                <a:latin typeface="Calibri" panose="020F0502020204030204" pitchFamily="34" charset="0"/>
              </a:rPr>
              <a:t>www.esfcr.cz/vyzva-03_18_095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sz="1600" b="1" dirty="0" smtClean="0">
                <a:latin typeface="Calibri" panose="020F0502020204030204" pitchFamily="34" charset="0"/>
              </a:rPr>
              <a:t>Obecná </a:t>
            </a:r>
            <a:r>
              <a:rPr lang="cs-CZ" altLang="cs-CZ" sz="1600" b="1" dirty="0">
                <a:latin typeface="Calibri" panose="020F0502020204030204" pitchFamily="34" charset="0"/>
              </a:rPr>
              <a:t>část pravidel pro žadatele a </a:t>
            </a:r>
            <a:r>
              <a:rPr lang="cs-CZ" altLang="cs-CZ" sz="1600" b="1" dirty="0" smtClean="0">
                <a:latin typeface="Calibri" panose="020F0502020204030204" pitchFamily="34" charset="0"/>
              </a:rPr>
              <a:t>příjemce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sz="1600" b="1" dirty="0" smtClean="0">
                <a:latin typeface="Calibri" panose="020F0502020204030204" pitchFamily="34" charset="0"/>
              </a:rPr>
              <a:t>Specifická </a:t>
            </a:r>
            <a:r>
              <a:rPr lang="cs-CZ" altLang="cs-CZ" sz="1600" b="1" dirty="0">
                <a:latin typeface="Calibri" panose="020F0502020204030204" pitchFamily="34" charset="0"/>
              </a:rPr>
              <a:t>část pravidel pro žadatele a příjemce pro projekty se </a:t>
            </a:r>
            <a:r>
              <a:rPr lang="cs-CZ" altLang="cs-CZ" sz="1600" b="1" dirty="0" smtClean="0">
                <a:latin typeface="Calibri" panose="020F0502020204030204" pitchFamily="34" charset="0"/>
              </a:rPr>
              <a:t>skutečně vzniklými výdaji</a:t>
            </a:r>
          </a:p>
          <a:p>
            <a:endParaRPr lang="en-US" sz="16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1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závazkové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8245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>
                <a:latin typeface="Calibri" panose="020F0502020204030204" pitchFamily="34" charset="0"/>
              </a:rPr>
              <a:t>Indikátory výstupu: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6 </a:t>
            </a:r>
            <a:r>
              <a:rPr lang="cs-CZ" sz="2000" b="1" dirty="0">
                <a:latin typeface="Calibri" panose="020F0502020204030204" pitchFamily="34" charset="0"/>
              </a:rPr>
              <a:t>00 00 Celkový počet účastníků  </a:t>
            </a:r>
            <a:r>
              <a:rPr lang="cs-CZ" sz="2000" dirty="0">
                <a:latin typeface="Calibri" panose="020F0502020204030204" pitchFamily="34" charset="0"/>
              </a:rPr>
              <a:t>– nutná identifikace podpořených osob, nezapočítávají se osoby s bagatel. p</a:t>
            </a:r>
            <a:r>
              <a:rPr lang="cs-CZ" sz="2000" smtClean="0">
                <a:latin typeface="Calibri" panose="020F0502020204030204" pitchFamily="34" charset="0"/>
              </a:rPr>
              <a:t>odporou </a:t>
            </a:r>
            <a:r>
              <a:rPr lang="cs-CZ" sz="2000" dirty="0" smtClean="0">
                <a:latin typeface="Calibri" panose="020F0502020204030204" pitchFamily="34" charset="0"/>
              </a:rPr>
              <a:t>(každá osoby vždy pouze 1x)</a:t>
            </a:r>
            <a:endParaRPr lang="cs-CZ" sz="20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>
                <a:latin typeface="Calibri" panose="020F0502020204030204" pitchFamily="34" charset="0"/>
              </a:rPr>
              <a:t>6 70 01 Kapacita podpořených služeb </a:t>
            </a:r>
            <a:r>
              <a:rPr lang="cs-CZ" sz="2000" dirty="0">
                <a:latin typeface="Calibri" panose="020F0502020204030204" pitchFamily="34" charset="0"/>
              </a:rPr>
              <a:t>– výstup okamžitá kapacita aktivit projektu, kterou v danou chvíli lze obsloužit (např. při kurzech počet míst v </a:t>
            </a:r>
            <a:r>
              <a:rPr lang="cs-CZ" sz="2000" dirty="0" smtClean="0">
                <a:latin typeface="Calibri" panose="020F0502020204030204" pitchFamily="34" charset="0"/>
              </a:rPr>
              <a:t>učebně nebo daná kapacitou člena/ů RT)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6 74 01 Nové nebo inovované soc. služby týkající se bydlení </a:t>
            </a:r>
            <a:r>
              <a:rPr lang="cs-CZ" sz="2000" dirty="0" smtClean="0">
                <a:latin typeface="Calibri" panose="020F0502020204030204" pitchFamily="34" charset="0"/>
              </a:rPr>
              <a:t>(nejedná se o soc. službu dle zákona)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8 05 00 Počet napsaných a zveřejněných analytických a strategických dokumentů (vč. evaluačních) – </a:t>
            </a:r>
            <a:r>
              <a:rPr lang="cs-CZ" sz="2000" dirty="0" smtClean="0">
                <a:latin typeface="Calibri" panose="020F0502020204030204" pitchFamily="34" charset="0"/>
              </a:rPr>
              <a:t>výstupem je dokument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>
                <a:latin typeface="Calibri" panose="020F0502020204030204" pitchFamily="34" charset="0"/>
              </a:rPr>
              <a:t>Indikátory výsledku:</a:t>
            </a:r>
            <a:endParaRPr lang="cs-CZ" sz="2000" u="sng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2000" b="1" dirty="0" smtClean="0">
                <a:latin typeface="Calibri" panose="020F0502020204030204" pitchFamily="34" charset="0"/>
              </a:rPr>
              <a:t>6 </a:t>
            </a:r>
            <a:r>
              <a:rPr lang="cs-CZ" sz="2000" b="1" dirty="0">
                <a:latin typeface="Calibri" panose="020F0502020204030204" pitchFamily="34" charset="0"/>
              </a:rPr>
              <a:t>70 10 Využívání podpořených služeb </a:t>
            </a:r>
            <a:r>
              <a:rPr lang="cs-CZ" sz="2000" dirty="0">
                <a:latin typeface="Calibri" panose="020F0502020204030204" pitchFamily="34" charset="0"/>
              </a:rPr>
              <a:t>- zde tzv. bagatelní podpora + v </a:t>
            </a:r>
            <a:r>
              <a:rPr lang="cs-CZ" sz="2000" dirty="0" err="1">
                <a:latin typeface="Calibri" panose="020F0502020204030204" pitchFamily="34" charset="0"/>
              </a:rPr>
              <a:t>odůvod</a:t>
            </a:r>
            <a:r>
              <a:rPr lang="cs-CZ" sz="2000" dirty="0">
                <a:latin typeface="Calibri" panose="020F0502020204030204" pitchFamily="34" charset="0"/>
              </a:rPr>
              <a:t>. případech anonymizovaní účastníci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100" b="1" i="1" dirty="0">
                <a:latin typeface="Calibri" panose="020F0502020204030204" pitchFamily="34" charset="0"/>
              </a:rPr>
              <a:t>Žadatel uvede adekvátní cíl. hodnotu projektu (bude povinen v případě realizace projektu naplnit), vybere </a:t>
            </a:r>
            <a:r>
              <a:rPr lang="cs-CZ" sz="2100" b="1" i="1" dirty="0" err="1">
                <a:latin typeface="Calibri" panose="020F0502020204030204" pitchFamily="34" charset="0"/>
              </a:rPr>
              <a:t>relevant</a:t>
            </a:r>
            <a:r>
              <a:rPr lang="cs-CZ" sz="2100" b="1" i="1" dirty="0">
                <a:latin typeface="Calibri" panose="020F0502020204030204" pitchFamily="34" charset="0"/>
              </a:rPr>
              <a:t>. indikátory (musí alespoň 1 výstupový indikátor)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02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710" y="116632"/>
            <a:ext cx="7055380" cy="1736616"/>
          </a:xfrm>
        </p:spPr>
        <p:txBody>
          <a:bodyPr/>
          <a:lstStyle/>
          <a:p>
            <a:r>
              <a:rPr lang="cs-CZ" dirty="0" smtClean="0"/>
              <a:t>Indikátory – ke sledování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064000" cy="485124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>
                <a:latin typeface="Calibri" panose="020F0502020204030204" pitchFamily="34" charset="0"/>
              </a:rPr>
              <a:t>6 25 00 účastníci v procesu vzdělávání/odborné přípravy po ukončení své účasti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 smtClean="0">
                <a:latin typeface="Calibri" panose="020F0502020204030204" pitchFamily="34" charset="0"/>
              </a:rPr>
              <a:t>6 </a:t>
            </a:r>
            <a:r>
              <a:rPr lang="cs-CZ" sz="1600" b="1" dirty="0">
                <a:latin typeface="Calibri" panose="020F0502020204030204" pitchFamily="34" charset="0"/>
              </a:rPr>
              <a:t>26 00 účastníci, kteří získali kvalifikaci po ukončení své účasti  – </a:t>
            </a:r>
            <a:r>
              <a:rPr lang="cs-CZ" sz="1600" dirty="0">
                <a:latin typeface="Calibri" panose="020F0502020204030204" pitchFamily="34" charset="0"/>
              </a:rPr>
              <a:t>žadatel uvede „0“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>
                <a:latin typeface="Calibri" panose="020F0502020204030204" pitchFamily="34" charset="0"/>
              </a:rPr>
              <a:t>6 28 00 znevýhodnění účastníci, kteří po ukončení své účasti hledají zaměstnání, jsou v procesu </a:t>
            </a:r>
            <a:r>
              <a:rPr lang="cs-CZ" sz="1600" b="1" dirty="0" smtClean="0">
                <a:latin typeface="Calibri" panose="020F0502020204030204" pitchFamily="34" charset="0"/>
              </a:rPr>
              <a:t>vzdělávání </a:t>
            </a:r>
            <a:r>
              <a:rPr lang="cs-CZ" sz="1600" dirty="0" smtClean="0">
                <a:latin typeface="Calibri" panose="020F0502020204030204" pitchFamily="34" charset="0"/>
              </a:rPr>
              <a:t>– </a:t>
            </a:r>
            <a:r>
              <a:rPr lang="cs-CZ" sz="1600" dirty="0">
                <a:latin typeface="Calibri" panose="020F0502020204030204" pitchFamily="34" charset="0"/>
              </a:rPr>
              <a:t>žadatel uvede „0“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 smtClean="0">
                <a:latin typeface="Calibri" panose="020F0502020204030204" pitchFamily="34" charset="0"/>
              </a:rPr>
              <a:t>6 </a:t>
            </a:r>
            <a:r>
              <a:rPr lang="cs-CZ" sz="1600" b="1" dirty="0">
                <a:latin typeface="Calibri" panose="020F0502020204030204" pitchFamily="34" charset="0"/>
              </a:rPr>
              <a:t>73 10 Bývalí účastníci projektů, u nichž intervence formou sociální práce naplnila svůj účel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0">
                <a:latin typeface="Calibri" panose="020F0502020204030204" pitchFamily="34" charset="0"/>
              </a:rPr>
              <a:t>žadatel zpravidla uvede 0, v případě podpory projektu povinnost sledovat ve vztahu k charakteristikám účastníků</a:t>
            </a:r>
          </a:p>
          <a:p>
            <a:pPr marL="0" indent="0">
              <a:buNone/>
            </a:pP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064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 žádosti - povinné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>
                <a:latin typeface="Calibri" panose="020F0502020204030204" pitchFamily="34" charset="0"/>
              </a:rPr>
              <a:t>Čestné prohlášení – Identifikace skutečných majitelů právnické osoby ve smyslu zákona č. 253/2008 </a:t>
            </a:r>
            <a:r>
              <a:rPr lang="cs-CZ" sz="1600" b="1" dirty="0" smtClean="0">
                <a:latin typeface="Calibri" panose="020F0502020204030204" pitchFamily="34" charset="0"/>
              </a:rPr>
              <a:t>Sb. </a:t>
            </a:r>
            <a:r>
              <a:rPr lang="cs-CZ" sz="1600" dirty="0" smtClean="0">
                <a:latin typeface="Calibri" panose="020F0502020204030204" pitchFamily="34" charset="0"/>
              </a:rPr>
              <a:t>- dokládá </a:t>
            </a:r>
            <a:r>
              <a:rPr lang="cs-CZ" sz="1600" dirty="0">
                <a:latin typeface="Calibri" panose="020F0502020204030204" pitchFamily="34" charset="0"/>
              </a:rPr>
              <a:t>žadatel, který není fyzickou nebo právnickou osobou veřejného práva – obce a jejich příspěvkové organizace, příspěvkové organizace kraje, svazky </a:t>
            </a:r>
            <a:r>
              <a:rPr lang="cs-CZ" sz="1600" dirty="0" smtClean="0">
                <a:latin typeface="Calibri" panose="020F0502020204030204" pitchFamily="34" charset="0"/>
              </a:rPr>
              <a:t>obcí </a:t>
            </a:r>
            <a:r>
              <a:rPr lang="cs-CZ" sz="1600" dirty="0">
                <a:latin typeface="Calibri" panose="020F0502020204030204" pitchFamily="34" charset="0"/>
              </a:rPr>
              <a:t>(vzor příloha – www.esfcr.cz)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 smtClean="0">
                <a:latin typeface="Calibri" panose="020F0502020204030204" pitchFamily="34" charset="0"/>
              </a:rPr>
              <a:t>Analýza </a:t>
            </a:r>
            <a:r>
              <a:rPr lang="cs-CZ" sz="1600" b="1" dirty="0">
                <a:latin typeface="Calibri" panose="020F0502020204030204" pitchFamily="34" charset="0"/>
              </a:rPr>
              <a:t>potřebnosti projektu a cílové </a:t>
            </a:r>
            <a:r>
              <a:rPr lang="cs-CZ" sz="1600" b="1" dirty="0" smtClean="0">
                <a:latin typeface="Calibri" panose="020F0502020204030204" pitchFamily="34" charset="0"/>
              </a:rPr>
              <a:t>skupiny </a:t>
            </a:r>
            <a:r>
              <a:rPr lang="cs-CZ" sz="1600" dirty="0" smtClean="0">
                <a:latin typeface="Calibri" panose="020F0502020204030204" pitchFamily="34" charset="0"/>
              </a:rPr>
              <a:t>- rozsah </a:t>
            </a:r>
            <a:r>
              <a:rPr lang="cs-CZ" sz="1600" dirty="0">
                <a:latin typeface="Calibri" panose="020F0502020204030204" pitchFamily="34" charset="0"/>
              </a:rPr>
              <a:t>1-4 strany, kvalitně zpracovat (v žádosti uvést stručné a zásadní informace, podrobně a celistvě zpracovat relevantní informace v příloze), založeno na předchozí komunikaci s CS, dotaznících, relevantně zjištěných </a:t>
            </a:r>
            <a:r>
              <a:rPr lang="cs-CZ" sz="1600" dirty="0" smtClean="0">
                <a:latin typeface="Calibri" panose="020F0502020204030204" pitchFamily="34" charset="0"/>
              </a:rPr>
              <a:t>informací </a:t>
            </a:r>
            <a:r>
              <a:rPr lang="cs-CZ" sz="1600" dirty="0">
                <a:latin typeface="Calibri" panose="020F0502020204030204" pitchFamily="34" charset="0"/>
              </a:rPr>
              <a:t>(vzor příloha č. 3 </a:t>
            </a:r>
            <a:r>
              <a:rPr lang="cs-CZ" sz="1600" dirty="0" smtClean="0">
                <a:latin typeface="Calibri" panose="020F0502020204030204" pitchFamily="34" charset="0"/>
              </a:rPr>
              <a:t>výzvy)- platí pro aktivitu 1) až 8)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 smtClean="0">
                <a:latin typeface="Calibri" panose="020F0502020204030204" pitchFamily="34" charset="0"/>
              </a:rPr>
              <a:t>Naplnění specifických a inovativních principů péče o ohrožené děti a rodiny – </a:t>
            </a:r>
            <a:r>
              <a:rPr lang="cs-CZ" sz="1600" dirty="0" smtClean="0">
                <a:latin typeface="Calibri" panose="020F0502020204030204" pitchFamily="34" charset="0"/>
              </a:rPr>
              <a:t>platí pouze pro aktivitu 9)</a:t>
            </a:r>
            <a:endParaRPr lang="cs-CZ" sz="1600" b="1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 smtClean="0">
                <a:latin typeface="Calibri" panose="020F0502020204030204" pitchFamily="34" charset="0"/>
              </a:rPr>
              <a:t>Tabulka 5a </a:t>
            </a:r>
            <a:r>
              <a:rPr lang="cs-CZ" sz="1600" dirty="0" smtClean="0">
                <a:latin typeface="Calibri" panose="020F0502020204030204" pitchFamily="34" charset="0"/>
              </a:rPr>
              <a:t>– v případě podpory sociálních služeb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cs-CZ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4192114"/>
      </p:ext>
    </p:extLst>
  </p:cSld>
  <p:clrMapOvr>
    <a:masterClrMapping/>
  </p:clrMapOvr>
  <p:transition spd="slow">
    <p:pull/>
    <p:sndAc>
      <p:stSnd>
        <p:snd r:embed="rId3" name="click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72816"/>
            <a:ext cx="8064000" cy="4347184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>
                <a:latin typeface="Calibri" panose="020F0502020204030204" pitchFamily="34" charset="0"/>
              </a:rPr>
              <a:t>R</a:t>
            </a:r>
            <a:r>
              <a:rPr lang="cs-CZ" sz="1600" b="1" dirty="0" smtClean="0">
                <a:latin typeface="Calibri" panose="020F0502020204030204" pitchFamily="34" charset="0"/>
              </a:rPr>
              <a:t>egistrace </a:t>
            </a:r>
            <a:r>
              <a:rPr lang="cs-CZ" sz="1600" b="1" dirty="0">
                <a:latin typeface="Calibri" panose="020F0502020204030204" pitchFamily="34" charset="0"/>
              </a:rPr>
              <a:t>– </a:t>
            </a:r>
            <a:r>
              <a:rPr lang="cs-CZ" sz="1600" dirty="0">
                <a:latin typeface="Calibri" panose="020F0502020204030204" pitchFamily="34" charset="0"/>
              </a:rPr>
              <a:t>Pokyny k vyplnění žádosti (www.esfcr.cz).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>
                <a:latin typeface="Calibri" panose="020F0502020204030204" pitchFamily="34" charset="0"/>
              </a:rPr>
              <a:t>E</a:t>
            </a:r>
            <a:r>
              <a:rPr lang="cs-CZ" sz="1600" b="1" dirty="0" smtClean="0">
                <a:latin typeface="Calibri" panose="020F0502020204030204" pitchFamily="34" charset="0"/>
              </a:rPr>
              <a:t>lektronizace </a:t>
            </a:r>
            <a:r>
              <a:rPr lang="cs-CZ" sz="1600" b="1" dirty="0">
                <a:latin typeface="Calibri" panose="020F0502020204030204" pitchFamily="34" charset="0"/>
              </a:rPr>
              <a:t>– </a:t>
            </a:r>
            <a:r>
              <a:rPr lang="cs-CZ" sz="1600" dirty="0">
                <a:latin typeface="Calibri" panose="020F0502020204030204" pitchFamily="34" charset="0"/>
              </a:rPr>
              <a:t>kvalifikovaný elektronický podpis (i v případě oprávněné osoby jednající za žadatele) - role uživatelů (editor, </a:t>
            </a:r>
            <a:r>
              <a:rPr lang="cs-CZ" sz="1600" dirty="0" smtClean="0">
                <a:latin typeface="Calibri" panose="020F0502020204030204" pitchFamily="34" charset="0"/>
              </a:rPr>
              <a:t>čtenář, </a:t>
            </a:r>
            <a:r>
              <a:rPr lang="cs-CZ" sz="1600" dirty="0">
                <a:latin typeface="Calibri" panose="020F0502020204030204" pitchFamily="34" charset="0"/>
              </a:rPr>
              <a:t>signatář; signatář, musí mít zřízený vlastní účet).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>
                <a:latin typeface="Calibri" panose="020F0502020204030204" pitchFamily="34" charset="0"/>
              </a:rPr>
              <a:t>vyplnění projektové žádosti; komunikace, upozornění, depeše (zprávy mezi uživateli)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b="1" dirty="0" err="1">
                <a:latin typeface="Calibri" panose="020F0502020204030204" pitchFamily="34" charset="0"/>
              </a:rPr>
              <a:t>hotline</a:t>
            </a:r>
            <a:r>
              <a:rPr lang="cs-CZ" sz="1600" b="1" dirty="0">
                <a:latin typeface="Calibri" panose="020F0502020204030204" pitchFamily="34" charset="0"/>
              </a:rPr>
              <a:t> </a:t>
            </a:r>
            <a:r>
              <a:rPr lang="cs-CZ" sz="1600" b="1" dirty="0">
                <a:latin typeface="Calibri" panose="020F0502020204030204" pitchFamily="34" charset="0"/>
                <a:hlinkClick r:id="rId2"/>
              </a:rPr>
              <a:t>iskp@mpsv.cz</a:t>
            </a:r>
            <a:r>
              <a:rPr lang="cs-CZ" sz="1600" b="1" dirty="0">
                <a:latin typeface="Calibri" panose="020F0502020204030204" pitchFamily="34" charset="0"/>
              </a:rPr>
              <a:t>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>
                <a:latin typeface="Calibri" panose="020F0502020204030204" pitchFamily="34" charset="0"/>
              </a:rPr>
              <a:t>instruktážní videa: </a:t>
            </a:r>
            <a:r>
              <a:rPr lang="cs-CZ" sz="1600" b="1" dirty="0">
                <a:latin typeface="Calibri" panose="020F0502020204030204" pitchFamily="34" charset="0"/>
                <a:hlinkClick r:id="rId3"/>
              </a:rPr>
              <a:t>www.dotaceeu.cz</a:t>
            </a:r>
            <a:endParaRPr lang="cs-CZ" sz="16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68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Způsob hodnocení a výběr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340768"/>
            <a:ext cx="7562802" cy="419653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100" b="1" dirty="0">
                <a:latin typeface="Calibri" panose="020F0502020204030204" pitchFamily="34" charset="0"/>
              </a:rPr>
              <a:t>F</a:t>
            </a:r>
            <a:r>
              <a:rPr lang="cs-CZ" sz="2100" b="1" dirty="0" smtClean="0">
                <a:latin typeface="Calibri" panose="020F0502020204030204" pitchFamily="34" charset="0"/>
              </a:rPr>
              <a:t>áze </a:t>
            </a:r>
            <a:r>
              <a:rPr lang="cs-CZ" sz="2100" b="1" dirty="0">
                <a:latin typeface="Calibri" panose="020F0502020204030204" pitchFamily="34" charset="0"/>
              </a:rPr>
              <a:t>hodnocení:</a:t>
            </a:r>
          </a:p>
          <a:p>
            <a:pPr lvl="1"/>
            <a:r>
              <a:rPr lang="cs-CZ" sz="1900" b="1" dirty="0">
                <a:latin typeface="Calibri" panose="020F0502020204030204" pitchFamily="34" charset="0"/>
              </a:rPr>
              <a:t>hodnocení přijatelnosti a formálních náležitostí  </a:t>
            </a:r>
            <a:r>
              <a:rPr lang="cs-CZ" sz="1900" dirty="0">
                <a:latin typeface="Calibri" panose="020F0502020204030204" pitchFamily="34" charset="0"/>
              </a:rPr>
              <a:t>(max. do 30 </a:t>
            </a:r>
            <a:r>
              <a:rPr lang="cs-CZ" sz="1900" dirty="0" err="1">
                <a:latin typeface="Calibri" panose="020F0502020204030204" pitchFamily="34" charset="0"/>
              </a:rPr>
              <a:t>prac</a:t>
            </a:r>
            <a:r>
              <a:rPr lang="cs-CZ" sz="1900" dirty="0">
                <a:latin typeface="Calibri" panose="020F0502020204030204" pitchFamily="34" charset="0"/>
              </a:rPr>
              <a:t>. dní od uzavření příjmu žádosti/ v případě příjmu nad 250 projektů + 10 </a:t>
            </a:r>
            <a:r>
              <a:rPr lang="cs-CZ" sz="1900" dirty="0" err="1">
                <a:latin typeface="Calibri" panose="020F0502020204030204" pitchFamily="34" charset="0"/>
              </a:rPr>
              <a:t>prac</a:t>
            </a:r>
            <a:r>
              <a:rPr lang="cs-CZ" sz="1900" dirty="0">
                <a:latin typeface="Calibri" panose="020F0502020204030204" pitchFamily="34" charset="0"/>
              </a:rPr>
              <a:t>. dní)</a:t>
            </a:r>
          </a:p>
          <a:p>
            <a:pPr lvl="1"/>
            <a:r>
              <a:rPr lang="cs-CZ" sz="1900" b="1" dirty="0">
                <a:latin typeface="Calibri" panose="020F0502020204030204" pitchFamily="34" charset="0"/>
              </a:rPr>
              <a:t>věcné hodnocení </a:t>
            </a:r>
            <a:r>
              <a:rPr lang="cs-CZ" sz="1900" dirty="0">
                <a:latin typeface="Calibri" panose="020F0502020204030204" pitchFamily="34" charset="0"/>
              </a:rPr>
              <a:t>– 2 individuální hodnotitelé, příp. arbitr  (max. do 80 </a:t>
            </a:r>
            <a:r>
              <a:rPr lang="cs-CZ" sz="1900" dirty="0" err="1">
                <a:latin typeface="Calibri" panose="020F0502020204030204" pitchFamily="34" charset="0"/>
              </a:rPr>
              <a:t>prac</a:t>
            </a:r>
            <a:r>
              <a:rPr lang="cs-CZ" sz="1900" dirty="0">
                <a:latin typeface="Calibri" panose="020F0502020204030204" pitchFamily="34" charset="0"/>
              </a:rPr>
              <a:t>. dní od uzavření příjmu žádosti/ v případě příjmu nad 250 projektů + 20 </a:t>
            </a:r>
            <a:r>
              <a:rPr lang="cs-CZ" sz="1900" dirty="0" err="1">
                <a:latin typeface="Calibri" panose="020F0502020204030204" pitchFamily="34" charset="0"/>
              </a:rPr>
              <a:t>prac</a:t>
            </a:r>
            <a:r>
              <a:rPr lang="cs-CZ" sz="1900" dirty="0">
                <a:latin typeface="Calibri" panose="020F0502020204030204" pitchFamily="34" charset="0"/>
              </a:rPr>
              <a:t>. dní)</a:t>
            </a:r>
          </a:p>
          <a:p>
            <a:pPr lvl="1"/>
            <a:r>
              <a:rPr lang="cs-CZ" sz="1900" b="1" dirty="0">
                <a:latin typeface="Calibri" panose="020F0502020204030204" pitchFamily="34" charset="0"/>
              </a:rPr>
              <a:t>výběrová komise </a:t>
            </a:r>
            <a:r>
              <a:rPr lang="cs-CZ" sz="1900" dirty="0">
                <a:latin typeface="Calibri" panose="020F0502020204030204" pitchFamily="34" charset="0"/>
              </a:rPr>
              <a:t>– min. 5 členů (zasedá do max. 20 dní od ukončení VH, ukončení zasedání do max. 30 dní)</a:t>
            </a:r>
          </a:p>
          <a:p>
            <a:pPr lvl="1"/>
            <a:r>
              <a:rPr lang="cs-CZ" sz="1900" b="1" dirty="0">
                <a:latin typeface="Calibri" panose="020F0502020204030204" pitchFamily="34" charset="0"/>
              </a:rPr>
              <a:t>příprava a vydání právního aktu o poskytnutí podpory </a:t>
            </a:r>
          </a:p>
          <a:p>
            <a:pPr marL="414000" lvl="1" indent="0">
              <a:buNone/>
            </a:pPr>
            <a:endParaRPr lang="cs-CZ" sz="1900" dirty="0">
              <a:latin typeface="Calibri" panose="020F0502020204030204" pitchFamily="34" charset="0"/>
            </a:endParaRPr>
          </a:p>
          <a:p>
            <a:pPr marL="414000" lvl="1" indent="0">
              <a:buNone/>
            </a:pPr>
            <a:r>
              <a:rPr lang="cs-CZ" sz="1900" dirty="0">
                <a:latin typeface="Calibri" panose="020F0502020204030204" pitchFamily="34" charset="0"/>
              </a:rPr>
              <a:t>Specifická část pravidel pro žadatele a příjemce – </a:t>
            </a:r>
            <a:r>
              <a:rPr lang="cs-CZ" sz="1900" u="sng" dirty="0">
                <a:latin typeface="Calibri" panose="020F0502020204030204" pitchFamily="34" charset="0"/>
              </a:rPr>
              <a:t>www.esfcr.cz</a:t>
            </a:r>
          </a:p>
          <a:p>
            <a:pPr marL="414000" lvl="1" indent="0">
              <a:buNone/>
            </a:pPr>
            <a:r>
              <a:rPr lang="cs-CZ" sz="1900" dirty="0">
                <a:latin typeface="Calibri" panose="020F0502020204030204" pitchFamily="34" charset="0"/>
              </a:rPr>
              <a:t>Příručka pro hodnotitele – </a:t>
            </a:r>
            <a:r>
              <a:rPr lang="cs-CZ" sz="1900" dirty="0">
                <a:latin typeface="Calibri" panose="020F0502020204030204" pitchFamily="34" charset="0"/>
                <a:hlinkClick r:id="rId2"/>
              </a:rPr>
              <a:t>www.esfcr.cz</a:t>
            </a:r>
            <a:endParaRPr lang="cs-CZ" sz="1900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36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část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8" y="1340768"/>
            <a:ext cx="7418785" cy="47005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endParaRPr lang="cs-CZ" sz="5400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5400" dirty="0" smtClean="0">
                <a:latin typeface="Calibri" panose="020F0502020204030204" pitchFamily="34" charset="0"/>
              </a:rPr>
              <a:t>Rozpočet </a:t>
            </a:r>
            <a:r>
              <a:rPr lang="cs-CZ" sz="5400" dirty="0">
                <a:latin typeface="Calibri" panose="020F0502020204030204" pitchFamily="34" charset="0"/>
              </a:rPr>
              <a:t>projektu</a:t>
            </a:r>
          </a:p>
          <a:p>
            <a:pPr marL="0" indent="0" algn="ctr">
              <a:buNone/>
            </a:pPr>
            <a:endParaRPr lang="cs-CZ" sz="5400" dirty="0" smtClean="0"/>
          </a:p>
          <a:p>
            <a:pPr marL="0" indent="0" algn="ctr">
              <a:buNone/>
            </a:pPr>
            <a:r>
              <a:rPr lang="cs-CZ" dirty="0" smtClean="0"/>
              <a:t> </a:t>
            </a:r>
            <a:endParaRPr lang="en-US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30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5978626" cy="411096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cs-CZ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 smtClean="0">
                <a:latin typeface="Calibri" panose="020F0502020204030204" pitchFamily="34" charset="0"/>
              </a:rPr>
              <a:t>příjemce je povinen vést účetnictví či daňovou evidenci v souladu s předpisy ČR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cs-CZ" sz="1600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600" dirty="0">
                <a:latin typeface="Calibri" panose="020F0502020204030204" pitchFamily="34" charset="0"/>
              </a:rPr>
              <a:t>příjemce, který nevede účetnictví podle </a:t>
            </a:r>
            <a:r>
              <a:rPr lang="cs-CZ" sz="1600" dirty="0" smtClean="0">
                <a:latin typeface="Calibri" panose="020F0502020204030204" pitchFamily="34" charset="0"/>
              </a:rPr>
              <a:t>zákona č</a:t>
            </a:r>
            <a:r>
              <a:rPr lang="cs-CZ" sz="1600" dirty="0">
                <a:latin typeface="Calibri" panose="020F0502020204030204" pitchFamily="34" charset="0"/>
              </a:rPr>
              <a:t>. 563/1991 Sb., o účetnictví, je povinen vést daňovou </a:t>
            </a:r>
            <a:r>
              <a:rPr lang="cs-CZ" sz="1600" dirty="0" smtClean="0">
                <a:latin typeface="Calibri" panose="020F0502020204030204" pitchFamily="34" charset="0"/>
              </a:rPr>
              <a:t>evidenci </a:t>
            </a:r>
            <a:r>
              <a:rPr lang="cs-CZ" sz="1600" dirty="0">
                <a:latin typeface="Calibri" panose="020F0502020204030204" pitchFamily="34" charset="0"/>
              </a:rPr>
              <a:t>podle zákona č. 586/1992 Sb., o daních </a:t>
            </a:r>
            <a:r>
              <a:rPr lang="cs-CZ" sz="1600" dirty="0" smtClean="0">
                <a:latin typeface="Calibri" panose="020F0502020204030204" pitchFamily="34" charset="0"/>
              </a:rPr>
              <a:t>z příjmů</a:t>
            </a:r>
            <a:r>
              <a:rPr lang="cs-CZ" sz="1600" dirty="0">
                <a:latin typeface="Calibri" panose="020F0502020204030204" pitchFamily="34" charset="0"/>
              </a:rPr>
              <a:t>, rozšířenou </a:t>
            </a:r>
            <a:r>
              <a:rPr lang="cs-CZ" sz="1600" dirty="0" smtClean="0">
                <a:latin typeface="Calibri" panose="020F0502020204030204" pitchFamily="34" charset="0"/>
              </a:rPr>
              <a:t/>
            </a:r>
            <a:br>
              <a:rPr lang="cs-CZ" sz="1600" dirty="0" smtClean="0">
                <a:latin typeface="Calibri" panose="020F0502020204030204" pitchFamily="34" charset="0"/>
              </a:rPr>
            </a:br>
            <a:r>
              <a:rPr lang="cs-CZ" sz="1600" dirty="0" smtClean="0">
                <a:latin typeface="Calibri" panose="020F0502020204030204" pitchFamily="34" charset="0"/>
              </a:rPr>
              <a:t>o </a:t>
            </a:r>
            <a:r>
              <a:rPr lang="cs-CZ" sz="1600" dirty="0">
                <a:latin typeface="Calibri" panose="020F0502020204030204" pitchFamily="34" charset="0"/>
              </a:rPr>
              <a:t>dodatečné požadavky uvedené </a:t>
            </a:r>
            <a:r>
              <a:rPr lang="cs-CZ" sz="1600" dirty="0" smtClean="0">
                <a:latin typeface="Calibri" panose="020F0502020204030204" pitchFamily="34" charset="0"/>
              </a:rPr>
              <a:t>v  </a:t>
            </a:r>
            <a:r>
              <a:rPr lang="cs-CZ" sz="1600" dirty="0">
                <a:latin typeface="Calibri" panose="020F0502020204030204" pitchFamily="34" charset="0"/>
              </a:rPr>
              <a:t>právním aktu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1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Rozpočet projektu - struktura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388843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dirty="0">
                <a:latin typeface="Calibri" panose="020F0502020204030204" pitchFamily="34" charset="0"/>
              </a:rPr>
              <a:t>Celkové způsobilé náklady projektu = přímé náklady + nepřímé </a:t>
            </a:r>
            <a:r>
              <a:rPr lang="cs-CZ" altLang="cs-CZ" dirty="0" smtClean="0">
                <a:latin typeface="Calibri" panose="020F0502020204030204" pitchFamily="34" charset="0"/>
              </a:rPr>
              <a:t>náklady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b="1" dirty="0">
                <a:latin typeface="Calibri" panose="020F0502020204030204" pitchFamily="34" charset="0"/>
              </a:rPr>
              <a:t>I. Přímé </a:t>
            </a:r>
            <a:r>
              <a:rPr lang="cs-CZ" altLang="cs-CZ" b="1" dirty="0" smtClean="0">
                <a:latin typeface="Calibri" panose="020F0502020204030204" pitchFamily="34" charset="0"/>
              </a:rPr>
              <a:t>náklady</a:t>
            </a:r>
            <a:r>
              <a:rPr lang="cs-CZ" altLang="cs-CZ" dirty="0">
                <a:latin typeface="Calibri" panose="020F0502020204030204" pitchFamily="34" charset="0"/>
              </a:rPr>
              <a:t>		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1. Osobní náklady  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2. Cestovní </a:t>
            </a:r>
            <a:r>
              <a:rPr lang="cs-CZ" altLang="cs-CZ" sz="2400" dirty="0" smtClean="0">
                <a:latin typeface="Calibri" panose="020F0502020204030204" pitchFamily="34" charset="0"/>
              </a:rPr>
              <a:t>náhrady</a:t>
            </a:r>
            <a:endParaRPr lang="cs-CZ" altLang="cs-CZ" sz="2400" dirty="0">
              <a:latin typeface="Calibri" panose="020F0502020204030204" pitchFamily="34" charset="0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3</a:t>
            </a:r>
            <a:r>
              <a:rPr lang="cs-CZ" altLang="cs-CZ" sz="2400" dirty="0" smtClean="0">
                <a:latin typeface="Calibri" panose="020F0502020204030204" pitchFamily="34" charset="0"/>
              </a:rPr>
              <a:t>. </a:t>
            </a:r>
            <a:r>
              <a:rPr lang="cs-CZ" altLang="cs-CZ" sz="2400" dirty="0">
                <a:latin typeface="Calibri" panose="020F0502020204030204" pitchFamily="34" charset="0"/>
              </a:rPr>
              <a:t>Zařízení a vybavení  </a:t>
            </a:r>
            <a:r>
              <a:rPr lang="cs-CZ" altLang="cs-CZ" sz="2400" dirty="0" smtClean="0">
                <a:latin typeface="Calibri" panose="020F0502020204030204" pitchFamily="34" charset="0"/>
              </a:rPr>
              <a:t>a spotřební materiál</a:t>
            </a:r>
            <a:endParaRPr lang="cs-CZ" altLang="cs-CZ" sz="2400" dirty="0">
              <a:latin typeface="Calibri" panose="020F0502020204030204" pitchFamily="34" charset="0"/>
            </a:endParaRP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4</a:t>
            </a:r>
            <a:r>
              <a:rPr lang="cs-CZ" altLang="cs-CZ" sz="2400" dirty="0" smtClean="0">
                <a:latin typeface="Calibri" panose="020F0502020204030204" pitchFamily="34" charset="0"/>
              </a:rPr>
              <a:t>. </a:t>
            </a:r>
            <a:r>
              <a:rPr lang="cs-CZ" altLang="cs-CZ" sz="2400" dirty="0">
                <a:latin typeface="Calibri" panose="020F0502020204030204" pitchFamily="34" charset="0"/>
              </a:rPr>
              <a:t>Nákup služeb 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>
                <a:latin typeface="Calibri" panose="020F0502020204030204" pitchFamily="34" charset="0"/>
              </a:rPr>
              <a:t>5</a:t>
            </a:r>
            <a:r>
              <a:rPr lang="cs-CZ" altLang="cs-CZ" sz="2400" dirty="0" smtClean="0">
                <a:latin typeface="Calibri" panose="020F0502020204030204" pitchFamily="34" charset="0"/>
              </a:rPr>
              <a:t>. Drobné stavební </a:t>
            </a:r>
            <a:r>
              <a:rPr lang="cs-CZ" altLang="cs-CZ" sz="2400" dirty="0">
                <a:latin typeface="Calibri" panose="020F0502020204030204" pitchFamily="34" charset="0"/>
              </a:rPr>
              <a:t>úpravy (do 40 tis. Kč)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 dirty="0" smtClean="0">
                <a:latin typeface="Calibri" panose="020F0502020204030204" pitchFamily="34" charset="0"/>
              </a:rPr>
              <a:t>6. </a:t>
            </a:r>
            <a:r>
              <a:rPr lang="cs-CZ" altLang="cs-CZ" sz="2400" dirty="0">
                <a:latin typeface="Calibri" panose="020F0502020204030204" pitchFamily="34" charset="0"/>
              </a:rPr>
              <a:t>Přímá podpora CS </a:t>
            </a:r>
            <a:endParaRPr lang="cs-CZ" altLang="cs-CZ" sz="2400" dirty="0" smtClean="0">
              <a:latin typeface="Calibri" panose="020F0502020204030204" pitchFamily="34" charset="0"/>
            </a:endParaRPr>
          </a:p>
          <a:p>
            <a:pPr marL="914400" lvl="2" indent="0">
              <a:lnSpc>
                <a:spcPct val="80000"/>
              </a:lnSpc>
              <a:buNone/>
              <a:defRPr/>
            </a:pPr>
            <a:endParaRPr lang="cs-CZ" altLang="cs-CZ" sz="24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b="1" dirty="0" smtClean="0">
                <a:latin typeface="Calibri" panose="020F0502020204030204" pitchFamily="34" charset="0"/>
              </a:rPr>
              <a:t>II. Nepřímé náklady 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4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844824"/>
            <a:ext cx="6770714" cy="4196539"/>
          </a:xfrm>
        </p:spPr>
        <p:txBody>
          <a:bodyPr>
            <a:noAutofit/>
          </a:bodyPr>
          <a:lstStyle/>
          <a:p>
            <a:pPr lvl="1" algn="just">
              <a:buFont typeface="Wingdings" panose="05000000000000000000" pitchFamily="2" charset="2"/>
              <a:buChar char="v"/>
              <a:defRPr/>
            </a:pPr>
            <a:r>
              <a:rPr lang="cs-CZ" altLang="cs-CZ" b="1" dirty="0" smtClean="0">
                <a:latin typeface="Calibri" panose="020F0502020204030204" pitchFamily="34" charset="0"/>
              </a:rPr>
              <a:t>Realizační tým projektu </a:t>
            </a:r>
            <a:r>
              <a:rPr lang="cs-CZ" altLang="cs-CZ" dirty="0" smtClean="0">
                <a:latin typeface="Calibri" panose="020F0502020204030204" pitchFamily="34" charset="0"/>
              </a:rPr>
              <a:t>– </a:t>
            </a:r>
            <a:r>
              <a:rPr lang="cs-CZ" altLang="cs-CZ" dirty="0" smtClean="0">
                <a:latin typeface="Calibri" panose="020F0502020204030204" pitchFamily="34" charset="0"/>
              </a:rPr>
              <a:t>např. </a:t>
            </a:r>
            <a:r>
              <a:rPr lang="cs-CZ" altLang="cs-CZ" dirty="0" smtClean="0">
                <a:latin typeface="Calibri" panose="020F0502020204030204" pitchFamily="34" charset="0"/>
              </a:rPr>
              <a:t> </a:t>
            </a:r>
            <a:r>
              <a:rPr lang="cs-CZ" altLang="cs-CZ" dirty="0" smtClean="0">
                <a:latin typeface="Calibri" panose="020F0502020204030204" pitchFamily="34" charset="0"/>
              </a:rPr>
              <a:t>psycholog</a:t>
            </a:r>
            <a:r>
              <a:rPr lang="cs-CZ" altLang="cs-CZ" dirty="0" smtClean="0">
                <a:latin typeface="Calibri" panose="020F0502020204030204" pitchFamily="34" charset="0"/>
              </a:rPr>
              <a:t>, terapeut, </a:t>
            </a:r>
            <a:r>
              <a:rPr lang="cs-CZ" altLang="cs-CZ" dirty="0" smtClean="0">
                <a:latin typeface="Calibri" panose="020F0502020204030204" pitchFamily="34" charset="0"/>
              </a:rPr>
              <a:t>koordinátor</a:t>
            </a:r>
            <a:r>
              <a:rPr lang="cs-CZ" altLang="cs-CZ" dirty="0" smtClean="0">
                <a:latin typeface="Calibri" panose="020F0502020204030204" pitchFamily="34" charset="0"/>
              </a:rPr>
              <a:t> </a:t>
            </a:r>
            <a:r>
              <a:rPr lang="cs-CZ" altLang="cs-CZ" dirty="0" smtClean="0">
                <a:latin typeface="Calibri" panose="020F0502020204030204" pitchFamily="34" charset="0"/>
              </a:rPr>
              <a:t>CS, psychosociální </a:t>
            </a:r>
            <a:r>
              <a:rPr lang="cs-CZ" altLang="cs-CZ" dirty="0" smtClean="0">
                <a:latin typeface="Calibri" panose="020F0502020204030204" pitchFamily="34" charset="0"/>
              </a:rPr>
              <a:t>pracovník (= pracovníci v přímé práci s CS)</a:t>
            </a:r>
            <a:endParaRPr lang="cs-CZ" altLang="cs-CZ" dirty="0">
              <a:latin typeface="Calibri" panose="020F0502020204030204" pitchFamily="34" charset="0"/>
            </a:endParaRPr>
          </a:p>
          <a:p>
            <a:pPr marL="414000" lvl="1" indent="0" algn="just">
              <a:buNone/>
              <a:defRPr/>
            </a:pPr>
            <a:endParaRPr lang="cs-CZ" altLang="cs-CZ" dirty="0" smtClean="0">
              <a:latin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v"/>
              <a:defRPr/>
            </a:pPr>
            <a:r>
              <a:rPr lang="cs-CZ" altLang="cs-CZ" b="1" dirty="0">
                <a:latin typeface="Calibri" panose="020F0502020204030204" pitchFamily="34" charset="0"/>
              </a:rPr>
              <a:t>O</a:t>
            </a:r>
            <a:r>
              <a:rPr lang="cs-CZ" altLang="cs-CZ" b="1" dirty="0" smtClean="0">
                <a:latin typeface="Calibri" panose="020F0502020204030204" pitchFamily="34" charset="0"/>
              </a:rPr>
              <a:t>bvyklé ceny a mzdy </a:t>
            </a:r>
            <a:r>
              <a:rPr lang="cs-CZ" altLang="cs-CZ" dirty="0" smtClean="0">
                <a:latin typeface="Calibri" panose="020F0502020204030204" pitchFamily="34" charset="0"/>
              </a:rPr>
              <a:t>– </a:t>
            </a:r>
            <a:r>
              <a:rPr lang="cs-CZ" altLang="cs-CZ" dirty="0" smtClean="0">
                <a:latin typeface="Calibri" panose="020F0502020204030204" pitchFamily="34" charset="0"/>
                <a:hlinkClick r:id="rId3"/>
              </a:rPr>
              <a:t>www.esfcr.cz</a:t>
            </a:r>
            <a:endParaRPr lang="cs-CZ" altLang="cs-CZ" dirty="0" smtClean="0">
              <a:latin typeface="Calibri" panose="020F0502020204030204" pitchFamily="34" charset="0"/>
            </a:endParaRPr>
          </a:p>
          <a:p>
            <a:pPr lvl="1" algn="just">
              <a:buFont typeface="Courier New" panose="02070309020205020404" pitchFamily="49" charset="0"/>
              <a:buChar char="o"/>
              <a:defRPr/>
            </a:pPr>
            <a:endParaRPr lang="cs-CZ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v"/>
              <a:defRPr/>
            </a:pPr>
            <a:r>
              <a:rPr lang="cs-CZ" b="1" dirty="0">
                <a:latin typeface="Calibri" panose="020F0502020204030204" pitchFamily="34" charset="0"/>
              </a:rPr>
              <a:t>Ú</a:t>
            </a:r>
            <a:r>
              <a:rPr lang="cs-CZ" b="1" dirty="0" smtClean="0">
                <a:latin typeface="Calibri" panose="020F0502020204030204" pitchFamily="34" charset="0"/>
              </a:rPr>
              <a:t>vazek </a:t>
            </a:r>
            <a:r>
              <a:rPr lang="cs-CZ" b="1" dirty="0">
                <a:latin typeface="Calibri" panose="020F0502020204030204" pitchFamily="34" charset="0"/>
              </a:rPr>
              <a:t>osoby, </a:t>
            </a:r>
            <a:r>
              <a:rPr lang="cs-CZ" dirty="0">
                <a:latin typeface="Calibri" panose="020F0502020204030204" pitchFamily="34" charset="0"/>
              </a:rPr>
              <a:t>u které je odměňování i jen částečně hrazeno z prostředků projektu OPZ, může být maximálně 1,0 dohromady u všech subjektů (příjemce a partneři </a:t>
            </a:r>
            <a:r>
              <a:rPr lang="cs-CZ" altLang="cs-CZ" dirty="0" smtClean="0">
                <a:latin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</a:rPr>
              <a:t>zapojených do daného projektu (tj. součet veškerých úvazků zaměstnance u zaměstnavatele/ů včetně případných DPP a DPČ nesmí překročit jeden pracovní úvazek), a to  </a:t>
            </a:r>
            <a:r>
              <a:rPr lang="cs-CZ" dirty="0" smtClean="0">
                <a:latin typeface="Calibri" panose="020F0502020204030204" pitchFamily="34" charset="0"/>
              </a:rPr>
              <a:t>po </a:t>
            </a:r>
            <a:r>
              <a:rPr lang="cs-CZ" dirty="0">
                <a:latin typeface="Calibri" panose="020F0502020204030204" pitchFamily="34" charset="0"/>
              </a:rPr>
              <a:t>celou dobu zapojení daného pracovníka do realizace projektu </a:t>
            </a:r>
            <a:r>
              <a:rPr lang="cs-CZ" dirty="0" smtClean="0">
                <a:latin typeface="Calibri" panose="020F0502020204030204" pitchFamily="34" charset="0"/>
              </a:rPr>
              <a:t>OPZ</a:t>
            </a:r>
            <a:endParaRPr lang="cs-CZ" altLang="cs-CZ" dirty="0" smtClean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cs-CZ" altLang="cs-CZ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155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6912768" cy="4110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cs-CZ" altLang="cs-CZ" sz="20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cs-CZ" altLang="cs-CZ" sz="2000" dirty="0">
                <a:latin typeface="Calibri" panose="020F0502020204030204" pitchFamily="34" charset="0"/>
              </a:rPr>
              <a:t>Z</a:t>
            </a:r>
            <a:r>
              <a:rPr lang="cs-CZ" altLang="cs-CZ" sz="2000" dirty="0" smtClean="0">
                <a:latin typeface="Calibri" panose="020F0502020204030204" pitchFamily="34" charset="0"/>
              </a:rPr>
              <a:t>ahraniční </a:t>
            </a:r>
            <a:r>
              <a:rPr lang="cs-CZ" altLang="cs-CZ" sz="2000" dirty="0">
                <a:latin typeface="Calibri" panose="020F0502020204030204" pitchFamily="34" charset="0"/>
              </a:rPr>
              <a:t>služební </a:t>
            </a:r>
            <a:r>
              <a:rPr lang="cs-CZ" altLang="cs-CZ" sz="2000" dirty="0" smtClean="0">
                <a:latin typeface="Calibri" panose="020F0502020204030204" pitchFamily="34" charset="0"/>
              </a:rPr>
              <a:t>cesty (vyhláška </a:t>
            </a:r>
            <a:r>
              <a:rPr lang="cs-CZ" altLang="cs-CZ" sz="2000" dirty="0">
                <a:latin typeface="Calibri" panose="020F0502020204030204" pitchFamily="34" charset="0"/>
              </a:rPr>
              <a:t>MF</a:t>
            </a:r>
            <a:r>
              <a:rPr lang="cs-CZ" altLang="cs-CZ" sz="2000" dirty="0" smtClean="0">
                <a:latin typeface="Calibri" panose="020F0502020204030204" pitchFamily="34" charset="0"/>
              </a:rPr>
              <a:t>) patří </a:t>
            </a:r>
            <a:br>
              <a:rPr lang="cs-CZ" altLang="cs-CZ" sz="2000" dirty="0" smtClean="0">
                <a:latin typeface="Calibri" panose="020F0502020204030204" pitchFamily="34" charset="0"/>
              </a:rPr>
            </a:br>
            <a:r>
              <a:rPr lang="cs-CZ" altLang="cs-CZ" sz="2000" dirty="0" smtClean="0">
                <a:latin typeface="Calibri" panose="020F0502020204030204" pitchFamily="34" charset="0"/>
              </a:rPr>
              <a:t>do přímých nákladů. </a:t>
            </a:r>
            <a:endParaRPr lang="cs-CZ" altLang="cs-CZ" sz="2000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cs-CZ" altLang="cs-CZ" sz="2000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cs-CZ" altLang="cs-CZ" sz="2000" dirty="0" smtClean="0">
                <a:latin typeface="Calibri" panose="020F0502020204030204" pitchFamily="34" charset="0"/>
              </a:rPr>
              <a:t>Cestovní náhrady zahraničních expertů  </a:t>
            </a:r>
            <a:r>
              <a:rPr lang="cs-CZ" altLang="cs-CZ" sz="2000" dirty="0">
                <a:latin typeface="Calibri" panose="020F0502020204030204" pitchFamily="34" charset="0"/>
              </a:rPr>
              <a:t>(per </a:t>
            </a:r>
            <a:r>
              <a:rPr lang="cs-CZ" altLang="cs-CZ" sz="2000" dirty="0" err="1">
                <a:latin typeface="Calibri" panose="020F0502020204030204" pitchFamily="34" charset="0"/>
              </a:rPr>
              <a:t>diems</a:t>
            </a:r>
            <a:r>
              <a:rPr lang="cs-CZ" altLang="cs-CZ" sz="2000" dirty="0" smtClean="0">
                <a:latin typeface="Calibri" panose="020F0502020204030204" pitchFamily="34" charset="0"/>
              </a:rPr>
              <a:t>) </a:t>
            </a:r>
            <a:br>
              <a:rPr lang="cs-CZ" altLang="cs-CZ" sz="2000" dirty="0" smtClean="0">
                <a:latin typeface="Calibri" panose="020F0502020204030204" pitchFamily="34" charset="0"/>
              </a:rPr>
            </a:br>
            <a:r>
              <a:rPr lang="cs-CZ" altLang="cs-CZ" sz="2000" dirty="0" smtClean="0">
                <a:latin typeface="Calibri" panose="020F0502020204030204" pitchFamily="34" charset="0"/>
              </a:rPr>
              <a:t>do ČR, patří do přímých nákladů. </a:t>
            </a:r>
            <a:endParaRPr lang="cs-CZ" altLang="cs-CZ" sz="2000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endParaRPr lang="cs-CZ" altLang="cs-CZ" sz="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cs-CZ" altLang="cs-CZ" sz="2000" dirty="0">
                <a:latin typeface="Calibri" panose="020F0502020204030204" pitchFamily="34" charset="0"/>
              </a:rPr>
              <a:t>T</a:t>
            </a:r>
            <a:r>
              <a:rPr lang="cs-CZ" altLang="cs-CZ" sz="2000" dirty="0" smtClean="0">
                <a:latin typeface="Calibri" panose="020F0502020204030204" pitchFamily="34" charset="0"/>
              </a:rPr>
              <a:t>uzemské </a:t>
            </a:r>
            <a:r>
              <a:rPr lang="cs-CZ" altLang="cs-CZ" sz="2000" dirty="0">
                <a:latin typeface="Calibri" panose="020F0502020204030204" pitchFamily="34" charset="0"/>
              </a:rPr>
              <a:t>cestovné členů realizačního týmu patří </a:t>
            </a:r>
            <a:r>
              <a:rPr lang="cs-CZ" altLang="cs-CZ" sz="2000" dirty="0" smtClean="0">
                <a:latin typeface="Calibri" panose="020F0502020204030204" pitchFamily="34" charset="0"/>
              </a:rPr>
              <a:t/>
            </a:r>
            <a:br>
              <a:rPr lang="cs-CZ" altLang="cs-CZ" sz="2000" dirty="0" smtClean="0">
                <a:latin typeface="Calibri" panose="020F0502020204030204" pitchFamily="34" charset="0"/>
              </a:rPr>
            </a:br>
            <a:r>
              <a:rPr lang="cs-CZ" altLang="cs-CZ" sz="2000" dirty="0" smtClean="0">
                <a:latin typeface="Calibri" panose="020F0502020204030204" pitchFamily="34" charset="0"/>
              </a:rPr>
              <a:t>do </a:t>
            </a:r>
            <a:r>
              <a:rPr lang="cs-CZ" altLang="cs-CZ" sz="2000" dirty="0">
                <a:latin typeface="Calibri" panose="020F0502020204030204" pitchFamily="34" charset="0"/>
              </a:rPr>
              <a:t>nepřímých nákladů</a:t>
            </a:r>
          </a:p>
          <a:p>
            <a:pPr>
              <a:lnSpc>
                <a:spcPct val="80000"/>
              </a:lnSpc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03_18_095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altLang="cs-CZ" sz="1400" b="1" dirty="0">
                <a:latin typeface="Calibri" panose="020F0502020204030204" pitchFamily="34" charset="0"/>
              </a:rPr>
              <a:t>V</a:t>
            </a:r>
            <a:r>
              <a:rPr lang="cs-CZ" altLang="cs-CZ" sz="1400" b="1" dirty="0" smtClean="0">
                <a:latin typeface="Calibri" panose="020F0502020204030204" pitchFamily="34" charset="0"/>
              </a:rPr>
              <a:t>yhlášení </a:t>
            </a:r>
            <a:r>
              <a:rPr lang="cs-CZ" altLang="cs-CZ" sz="1400" b="1" dirty="0">
                <a:latin typeface="Calibri" panose="020F0502020204030204" pitchFamily="34" charset="0"/>
              </a:rPr>
              <a:t>výzvy: </a:t>
            </a:r>
            <a:r>
              <a:rPr lang="cs-CZ" altLang="cs-CZ" sz="1400" dirty="0">
                <a:latin typeface="Calibri" panose="020F0502020204030204" pitchFamily="34" charset="0"/>
              </a:rPr>
              <a:t>1</a:t>
            </a:r>
            <a:r>
              <a:rPr lang="cs-CZ" altLang="cs-CZ" sz="1400" dirty="0" smtClean="0">
                <a:latin typeface="Calibri" panose="020F0502020204030204" pitchFamily="34" charset="0"/>
              </a:rPr>
              <a:t>. 11. 2018 </a:t>
            </a:r>
            <a:r>
              <a:rPr lang="cs-CZ" altLang="cs-CZ" sz="1400" dirty="0">
                <a:latin typeface="Calibri" panose="020F0502020204030204" pitchFamily="34" charset="0"/>
              </a:rPr>
              <a:t>(příjem žádostí od </a:t>
            </a:r>
            <a:r>
              <a:rPr lang="cs-CZ" altLang="cs-CZ" sz="1400" dirty="0" smtClean="0">
                <a:latin typeface="Calibri" panose="020F0502020204030204" pitchFamily="34" charset="0"/>
              </a:rPr>
              <a:t>1.11. 2018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400" dirty="0" smtClean="0">
                <a:latin typeface="Calibri" panose="020F0502020204030204" pitchFamily="34" charset="0"/>
              </a:rPr>
              <a:t>	8:00 hod. </a:t>
            </a:r>
            <a:r>
              <a:rPr lang="cs-CZ" altLang="cs-CZ" sz="1400" dirty="0">
                <a:latin typeface="Calibri" panose="020F0502020204030204" pitchFamily="34" charset="0"/>
              </a:rPr>
              <a:t>tj. nejdříve možné odevzdání žádosti)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altLang="cs-CZ" sz="1400" b="1" dirty="0">
                <a:latin typeface="Calibri" panose="020F0502020204030204" pitchFamily="34" charset="0"/>
              </a:rPr>
              <a:t>Ukončení výzvy: </a:t>
            </a:r>
            <a:r>
              <a:rPr lang="cs-CZ" altLang="cs-CZ" sz="1400" dirty="0" smtClean="0">
                <a:latin typeface="Calibri" panose="020F0502020204030204" pitchFamily="34" charset="0"/>
              </a:rPr>
              <a:t>28. </a:t>
            </a:r>
            <a:r>
              <a:rPr lang="cs-CZ" altLang="cs-CZ" sz="1400" dirty="0">
                <a:latin typeface="Calibri" panose="020F0502020204030204" pitchFamily="34" charset="0"/>
              </a:rPr>
              <a:t>2</a:t>
            </a:r>
            <a:r>
              <a:rPr lang="cs-CZ" altLang="cs-CZ" sz="1400" dirty="0" smtClean="0">
                <a:latin typeface="Calibri" panose="020F0502020204030204" pitchFamily="34" charset="0"/>
              </a:rPr>
              <a:t>. 2019 ve </a:t>
            </a:r>
            <a:r>
              <a:rPr lang="cs-CZ" altLang="cs-CZ" sz="1400" dirty="0">
                <a:latin typeface="Calibri" panose="020F0502020204030204" pitchFamily="34" charset="0"/>
              </a:rPr>
              <a:t>12:00 (musí být odevzdáno v ISKP14+, dodatečně nelze)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altLang="cs-CZ" sz="1400" b="1" dirty="0">
                <a:latin typeface="Calibri" panose="020F0502020204030204" pitchFamily="34" charset="0"/>
              </a:rPr>
              <a:t>Místo realizace: </a:t>
            </a:r>
            <a:r>
              <a:rPr lang="cs-CZ" altLang="cs-CZ" sz="1400" dirty="0">
                <a:latin typeface="Calibri" panose="020F0502020204030204" pitchFamily="34" charset="0"/>
              </a:rPr>
              <a:t>H</a:t>
            </a:r>
            <a:r>
              <a:rPr lang="cs-CZ" altLang="cs-CZ" sz="1400" dirty="0" smtClean="0">
                <a:latin typeface="Calibri" panose="020F0502020204030204" pitchFamily="34" charset="0"/>
              </a:rPr>
              <a:t>lavní </a:t>
            </a:r>
            <a:r>
              <a:rPr lang="cs-CZ" altLang="cs-CZ" sz="1400" dirty="0">
                <a:latin typeface="Calibri" panose="020F0502020204030204" pitchFamily="34" charset="0"/>
              </a:rPr>
              <a:t>město Praha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Výše </a:t>
            </a:r>
            <a:r>
              <a:rPr lang="cs-CZ" sz="1400" b="1" dirty="0">
                <a:latin typeface="Calibri" panose="020F0502020204030204" pitchFamily="34" charset="0"/>
              </a:rPr>
              <a:t>alokace: </a:t>
            </a:r>
            <a:r>
              <a:rPr lang="cs-CZ" sz="1400" dirty="0" smtClean="0">
                <a:latin typeface="Calibri" panose="020F0502020204030204" pitchFamily="34" charset="0"/>
              </a:rPr>
              <a:t>150</a:t>
            </a:r>
            <a:r>
              <a:rPr lang="cs-CZ" sz="1400" b="1" dirty="0" smtClean="0">
                <a:latin typeface="Calibri" panose="020F0502020204030204" pitchFamily="34" charset="0"/>
              </a:rPr>
              <a:t> </a:t>
            </a:r>
            <a:r>
              <a:rPr lang="cs-CZ" sz="1400" dirty="0" smtClean="0">
                <a:latin typeface="Calibri" panose="020F0502020204030204" pitchFamily="34" charset="0"/>
              </a:rPr>
              <a:t>mil</a:t>
            </a:r>
            <a:r>
              <a:rPr lang="cs-CZ" sz="1400" dirty="0">
                <a:latin typeface="Calibri" panose="020F0502020204030204" pitchFamily="34" charset="0"/>
              </a:rPr>
              <a:t>. Kč</a:t>
            </a:r>
            <a:endParaRPr lang="cs-CZ" altLang="cs-CZ" sz="14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altLang="cs-CZ" sz="1400" b="1" dirty="0">
                <a:latin typeface="Calibri" panose="020F0502020204030204" pitchFamily="34" charset="0"/>
              </a:rPr>
              <a:t>Max. délka projektu: </a:t>
            </a:r>
            <a:r>
              <a:rPr lang="cs-CZ" altLang="cs-CZ" sz="1400" dirty="0" smtClean="0">
                <a:latin typeface="Calibri" panose="020F0502020204030204" pitchFamily="34" charset="0"/>
              </a:rPr>
              <a:t>30 </a:t>
            </a:r>
            <a:r>
              <a:rPr lang="cs-CZ" altLang="cs-CZ" sz="1400" dirty="0">
                <a:latin typeface="Calibri" panose="020F0502020204030204" pitchFamily="34" charset="0"/>
              </a:rPr>
              <a:t>měsíců </a:t>
            </a:r>
            <a:r>
              <a:rPr lang="cs-CZ" altLang="cs-CZ" sz="1400" dirty="0" smtClean="0">
                <a:latin typeface="Calibri" panose="020F0502020204030204" pitchFamily="34" charset="0"/>
              </a:rPr>
              <a:t>(do max. 30.6.2022); doporučené zahájení od 1.8.2019, </a:t>
            </a:r>
            <a:r>
              <a:rPr lang="cs-CZ" altLang="cs-CZ" sz="1400" dirty="0" err="1" smtClean="0">
                <a:latin typeface="Calibri" panose="020F0502020204030204" pitchFamily="34" charset="0"/>
              </a:rPr>
              <a:t>nejzažší</a:t>
            </a:r>
            <a:r>
              <a:rPr lang="cs-CZ" altLang="cs-CZ" sz="1400" dirty="0" smtClean="0">
                <a:latin typeface="Calibri" panose="020F0502020204030204" pitchFamily="34" charset="0"/>
              </a:rPr>
              <a:t> zahájení od 1.1.2020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>
                <a:latin typeface="Calibri" panose="020F0502020204030204" pitchFamily="34" charset="0"/>
              </a:rPr>
              <a:t>Výše celkových způsobilých výdajů projektu: </a:t>
            </a:r>
            <a:r>
              <a:rPr lang="cs-CZ" sz="1400" dirty="0">
                <a:latin typeface="Calibri" panose="020F0502020204030204" pitchFamily="34" charset="0"/>
              </a:rPr>
              <a:t>1 - 10 mil. </a:t>
            </a:r>
            <a:r>
              <a:rPr lang="cs-CZ" sz="1400" dirty="0" smtClean="0">
                <a:latin typeface="Calibri" panose="020F0502020204030204" pitchFamily="34" charset="0"/>
              </a:rPr>
              <a:t>Kč</a:t>
            </a:r>
            <a:endParaRPr lang="cs-CZ" altLang="cs-CZ" sz="14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>
                <a:latin typeface="Calibri" panose="020F0502020204030204" pitchFamily="34" charset="0"/>
              </a:rPr>
              <a:t>Míra podpory: </a:t>
            </a:r>
            <a:r>
              <a:rPr lang="cs-CZ" sz="1400" dirty="0" smtClean="0">
                <a:latin typeface="Calibri" panose="020F0502020204030204" pitchFamily="34" charset="0"/>
              </a:rPr>
              <a:t>0-50% </a:t>
            </a:r>
            <a:r>
              <a:rPr lang="cs-CZ" sz="1400" dirty="0">
                <a:latin typeface="Calibri" panose="020F0502020204030204" pitchFamily="34" charset="0"/>
              </a:rPr>
              <a:t>hradí příjemce dle typu </a:t>
            </a:r>
            <a:r>
              <a:rPr lang="cs-CZ" sz="1400" dirty="0" err="1">
                <a:latin typeface="Calibri" panose="020F0502020204030204" pitchFamily="34" charset="0"/>
              </a:rPr>
              <a:t>org</a:t>
            </a:r>
            <a:r>
              <a:rPr lang="cs-CZ" sz="1400" dirty="0">
                <a:latin typeface="Calibri" panose="020F0502020204030204" pitchFamily="34" charset="0"/>
              </a:rPr>
              <a:t>. (NNO 0%, územně samosprávné celky + jejich </a:t>
            </a:r>
            <a:r>
              <a:rPr lang="cs-CZ" sz="1400" dirty="0" err="1">
                <a:latin typeface="Calibri" panose="020F0502020204030204" pitchFamily="34" charset="0"/>
              </a:rPr>
              <a:t>p.o</a:t>
            </a:r>
            <a:r>
              <a:rPr lang="cs-CZ" sz="1400" dirty="0">
                <a:latin typeface="Calibri" panose="020F0502020204030204" pitchFamily="34" charset="0"/>
              </a:rPr>
              <a:t>. 5%, podnikající subjekty </a:t>
            </a:r>
            <a:r>
              <a:rPr lang="cs-CZ" sz="1400" dirty="0" smtClean="0">
                <a:latin typeface="Calibri" panose="020F0502020204030204" pitchFamily="34" charset="0"/>
              </a:rPr>
              <a:t>50%)</a:t>
            </a:r>
            <a:endParaRPr lang="cs-CZ" sz="14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>
                <a:latin typeface="Calibri" panose="020F0502020204030204" pitchFamily="34" charset="0"/>
              </a:rPr>
              <a:t>Počet žádostí na organizaci – není omezeno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434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 Zařízení a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896" cy="41044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cs-CZ" altLang="cs-CZ" b="1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b="1" dirty="0" smtClean="0">
                <a:latin typeface="Calibri" panose="020F0502020204030204" pitchFamily="34" charset="0"/>
              </a:rPr>
              <a:t>investiční výdaje </a:t>
            </a:r>
            <a:r>
              <a:rPr lang="cs-CZ" altLang="cs-CZ" dirty="0" smtClean="0">
                <a:latin typeface="Calibri" panose="020F0502020204030204" pitchFamily="34" charset="0"/>
              </a:rPr>
              <a:t>- odpisovaný hmotný majetek (pořizovací hodnota vyšší než 40 tis. Kč) a nehmotný majetek (pořizovací cena vyšší než 60 tis. Kč)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b="1" dirty="0" smtClean="0">
                <a:latin typeface="Calibri" panose="020F0502020204030204" pitchFamily="34" charset="0"/>
              </a:rPr>
              <a:t>neinvestiční výdaje </a:t>
            </a:r>
            <a:r>
              <a:rPr lang="cs-CZ" altLang="cs-CZ" dirty="0" smtClean="0">
                <a:latin typeface="Calibri" panose="020F0502020204030204" pitchFamily="34" charset="0"/>
              </a:rPr>
              <a:t>– neodpisovaný hmotný pořizovací hodnota nižší než 40 tis. Kč) a nehmotný majetek (pořizovací cena nižší než 60 tis. Kč)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altLang="cs-CZ" dirty="0" smtClean="0">
                <a:latin typeface="Calibri" panose="020F0502020204030204" pitchFamily="34" charset="0"/>
              </a:rPr>
              <a:t>u </a:t>
            </a:r>
            <a:r>
              <a:rPr lang="cs-CZ" altLang="cs-CZ" b="1" dirty="0">
                <a:latin typeface="Calibri" panose="020F0502020204030204" pitchFamily="34" charset="0"/>
              </a:rPr>
              <a:t>nákupu vybavení </a:t>
            </a:r>
            <a:r>
              <a:rPr lang="cs-CZ" altLang="cs-CZ" dirty="0">
                <a:latin typeface="Calibri" panose="020F0502020204030204" pitchFamily="34" charset="0"/>
              </a:rPr>
              <a:t>pro realizační tým např.  PC, lze </a:t>
            </a:r>
            <a:r>
              <a:rPr lang="cs-CZ" altLang="cs-CZ" dirty="0" smtClean="0">
                <a:latin typeface="Calibri" panose="020F0502020204030204" pitchFamily="34" charset="0"/>
              </a:rPr>
              <a:t/>
            </a:r>
            <a:br>
              <a:rPr lang="cs-CZ" altLang="cs-CZ" dirty="0" smtClean="0">
                <a:latin typeface="Calibri" panose="020F0502020204030204" pitchFamily="34" charset="0"/>
              </a:rPr>
            </a:br>
            <a:r>
              <a:rPr lang="cs-CZ" altLang="cs-CZ" dirty="0" smtClean="0">
                <a:latin typeface="Calibri" panose="020F0502020204030204" pitchFamily="34" charset="0"/>
              </a:rPr>
              <a:t>do </a:t>
            </a:r>
            <a:r>
              <a:rPr lang="cs-CZ" altLang="cs-CZ" dirty="0">
                <a:latin typeface="Calibri" panose="020F0502020204030204" pitchFamily="34" charset="0"/>
              </a:rPr>
              <a:t>nákladu  uvést pouze 1 ks na 1 úvazek, pokud je úvazek nižší, lze uplatnit pouze část pořizovací ceny, vztahující se k danému úvazku ( 1 úvazek = cena 1 PC, 0,3 úvazek = 0,3 ceny PC</a:t>
            </a:r>
            <a:r>
              <a:rPr lang="cs-CZ" altLang="cs-CZ" dirty="0" smtClean="0">
                <a:latin typeface="Calibri" panose="020F0502020204030204" pitchFamily="34" charset="0"/>
              </a:rPr>
              <a:t>)</a:t>
            </a:r>
            <a:endParaRPr lang="cs-CZ" altLang="cs-CZ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. 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altLang="cs-CZ" dirty="0" smtClean="0">
                <a:latin typeface="Calibri" panose="020F0502020204030204" pitchFamily="34" charset="0"/>
              </a:rPr>
              <a:t>Dodání služby musí být nezbytné k realizaci projektu </a:t>
            </a:r>
            <a:br>
              <a:rPr lang="cs-CZ" altLang="cs-CZ" dirty="0" smtClean="0">
                <a:latin typeface="Calibri" panose="020F0502020204030204" pitchFamily="34" charset="0"/>
              </a:rPr>
            </a:br>
            <a:r>
              <a:rPr lang="cs-CZ" altLang="cs-CZ" dirty="0" smtClean="0">
                <a:latin typeface="Calibri" panose="020F0502020204030204" pitchFamily="34" charset="0"/>
              </a:rPr>
              <a:t>a musí vytvářet novou hodnotu, např.:</a:t>
            </a:r>
          </a:p>
          <a:p>
            <a:pPr marL="285750" indent="-285750">
              <a:buFontTx/>
              <a:buChar char="•"/>
            </a:pPr>
            <a:endParaRPr lang="cs-CZ" alt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š</a:t>
            </a:r>
            <a:r>
              <a:rPr lang="cs-CZ" altLang="cs-CZ" dirty="0" smtClean="0">
                <a:latin typeface="Calibri" panose="020F0502020204030204" pitchFamily="34" charset="0"/>
              </a:rPr>
              <a:t>kolení, kurzy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l</a:t>
            </a:r>
            <a:r>
              <a:rPr lang="cs-CZ" altLang="cs-CZ" dirty="0" smtClean="0">
                <a:latin typeface="Calibri" panose="020F0502020204030204" pitchFamily="34" charset="0"/>
              </a:rPr>
              <a:t>ektorské služby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analýzy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poradenství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p</a:t>
            </a:r>
            <a:r>
              <a:rPr lang="cs-CZ" altLang="cs-CZ" dirty="0" smtClean="0">
                <a:latin typeface="Calibri" panose="020F0502020204030204" pitchFamily="34" charset="0"/>
              </a:rPr>
              <a:t>ronájem prostor pro práci s cílovou skupinou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42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Drobné Stavební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cena </a:t>
            </a:r>
            <a:r>
              <a:rPr lang="cs-CZ" dirty="0">
                <a:latin typeface="Calibri" panose="020F0502020204030204" pitchFamily="34" charset="0"/>
              </a:rPr>
              <a:t>všech dokončených stavebních úprav v jednom zdaňovacím období nepřesáhne v úhrnu 40.000 Kč  </a:t>
            </a:r>
            <a:r>
              <a:rPr lang="cs-CZ" dirty="0" smtClean="0">
                <a:latin typeface="Calibri" panose="020F0502020204030204" pitchFamily="34" charset="0"/>
              </a:rPr>
              <a:t>na </a:t>
            </a:r>
            <a:r>
              <a:rPr lang="cs-CZ" dirty="0">
                <a:latin typeface="Calibri" panose="020F0502020204030204" pitchFamily="34" charset="0"/>
              </a:rPr>
              <a:t>každou jednotlivou účetní položku </a:t>
            </a:r>
            <a:r>
              <a:rPr lang="cs-CZ" dirty="0" smtClean="0">
                <a:latin typeface="Calibri" panose="020F0502020204030204" pitchFamily="34" charset="0"/>
              </a:rPr>
              <a:t>majetku</a:t>
            </a:r>
          </a:p>
          <a:p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např</a:t>
            </a:r>
            <a:r>
              <a:rPr lang="cs-CZ" dirty="0">
                <a:latin typeface="Calibri" panose="020F0502020204030204" pitchFamily="34" charset="0"/>
              </a:rPr>
              <a:t>. </a:t>
            </a:r>
            <a:r>
              <a:rPr lang="cs-CZ" dirty="0" smtClean="0">
                <a:latin typeface="Calibri" panose="020F0502020204030204" pitchFamily="34" charset="0"/>
              </a:rPr>
              <a:t>úprava </a:t>
            </a:r>
            <a:r>
              <a:rPr lang="cs-CZ" dirty="0">
                <a:latin typeface="Calibri" panose="020F0502020204030204" pitchFamily="34" charset="0"/>
              </a:rPr>
              <a:t>pracovního </a:t>
            </a:r>
            <a:r>
              <a:rPr lang="cs-CZ" dirty="0" smtClean="0">
                <a:latin typeface="Calibri" panose="020F0502020204030204" pitchFamily="34" charset="0"/>
              </a:rPr>
              <a:t>místa, které </a:t>
            </a:r>
            <a:r>
              <a:rPr lang="cs-CZ" dirty="0">
                <a:latin typeface="Calibri" panose="020F0502020204030204" pitchFamily="34" charset="0"/>
              </a:rPr>
              <a:t>usnadní přístup osobám zdravotně postiženým</a:t>
            </a:r>
            <a:endParaRPr lang="cs-CZ" altLang="cs-CZ" dirty="0">
              <a:latin typeface="Calibri" panose="020F0502020204030204" pitchFamily="34" charset="0"/>
            </a:endParaRPr>
          </a:p>
          <a:p>
            <a:endParaRPr lang="cs-CZ" alt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93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6</a:t>
            </a:r>
            <a:r>
              <a:rPr lang="cs-CZ" dirty="0" smtClean="0"/>
              <a:t>. Přímá podpora pro cílovou skupinu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 smtClean="0">
                <a:latin typeface="Calibri" panose="020F0502020204030204" pitchFamily="34" charset="0"/>
              </a:rPr>
              <a:t>mzdy </a:t>
            </a:r>
            <a:r>
              <a:rPr lang="cs-CZ" dirty="0">
                <a:latin typeface="Calibri" panose="020F0502020204030204" pitchFamily="34" charset="0"/>
              </a:rPr>
              <a:t>zaměstnanců z cílové skupiny </a:t>
            </a:r>
          </a:p>
          <a:p>
            <a:pPr marL="0" indent="0">
              <a:buNone/>
              <a:defRPr/>
            </a:pPr>
            <a:r>
              <a:rPr lang="cs-CZ" dirty="0" smtClean="0">
                <a:solidFill>
                  <a:srgbClr val="00B0F0"/>
                </a:solidFill>
                <a:latin typeface="Calibri" panose="020F0502020204030204" pitchFamily="34" charset="0"/>
              </a:rPr>
              <a:t>         -  pouze pracovní smlouva nebo DPČ (DPP ne)</a:t>
            </a:r>
          </a:p>
          <a:p>
            <a:pPr marL="0" indent="0">
              <a:buNone/>
              <a:defRPr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>
                <a:latin typeface="Calibri" panose="020F0502020204030204" pitchFamily="34" charset="0"/>
              </a:rPr>
              <a:t>c</a:t>
            </a:r>
            <a:r>
              <a:rPr lang="cs-CZ" dirty="0" smtClean="0">
                <a:latin typeface="Calibri" panose="020F0502020204030204" pitchFamily="34" charset="0"/>
              </a:rPr>
              <a:t>estovné</a:t>
            </a:r>
            <a:r>
              <a:rPr lang="cs-CZ" dirty="0">
                <a:latin typeface="Calibri" panose="020F0502020204030204" pitchFamily="34" charset="0"/>
              </a:rPr>
              <a:t>, </a:t>
            </a:r>
            <a:r>
              <a:rPr lang="cs-CZ" dirty="0" smtClean="0">
                <a:latin typeface="Calibri" panose="020F0502020204030204" pitchFamily="34" charset="0"/>
              </a:rPr>
              <a:t>ubytování při služebních cestách pro CS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 smtClean="0">
                <a:latin typeface="Calibri" panose="020F0502020204030204" pitchFamily="34" charset="0"/>
              </a:rPr>
              <a:t>jiné </a:t>
            </a:r>
            <a:r>
              <a:rPr lang="cs-CZ" dirty="0">
                <a:latin typeface="Calibri" panose="020F0502020204030204" pitchFamily="34" charset="0"/>
              </a:rPr>
              <a:t>nezbytné náklady pro CS pro realizování jejich aktivit </a:t>
            </a: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dirty="0">
                <a:latin typeface="Calibri" panose="020F0502020204030204" pitchFamily="34" charset="0"/>
              </a:rPr>
              <a:t>stravné cílové skupiny patří do nepřímých nákladů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44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altLang="cs-CZ" dirty="0">
                <a:latin typeface="Calibri" panose="020F0502020204030204" pitchFamily="34" charset="0"/>
              </a:rPr>
              <a:t>Veřejné zakázky </a:t>
            </a:r>
            <a:endParaRPr lang="cs-CZ" altLang="cs-CZ" dirty="0" smtClean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Nová povinnost příjemce – ex-ante kontrola u veřejných zakázek na 400 tisíc </a:t>
            </a:r>
            <a:r>
              <a:rPr lang="cs-CZ" altLang="cs-CZ" dirty="0" smtClean="0">
                <a:latin typeface="Calibri" panose="020F0502020204030204" pitchFamily="34" charset="0"/>
              </a:rPr>
              <a:t>Kč</a:t>
            </a:r>
            <a:endParaRPr lang="cs-CZ" altLang="cs-CZ" dirty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altLang="cs-CZ" dirty="0">
                <a:latin typeface="Calibri" panose="020F0502020204030204" pitchFamily="34" charset="0"/>
              </a:rPr>
              <a:t>Příjemce je povinen zaslat ke kontrole materiály týkající se zadávacího řízení před vyhlášením zadávacího řízení, dále materiály před podpisem smlouvy, případně před podpisem dodatku </a:t>
            </a:r>
            <a:endParaRPr lang="cs-CZ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82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II. 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administrativa</a:t>
            </a:r>
            <a:r>
              <a:rPr lang="cs-CZ" dirty="0">
                <a:latin typeface="Calibri" panose="020F0502020204030204" pitchFamily="34" charset="0"/>
              </a:rPr>
              <a:t>, řízení projektu (včetně finančního), účetnictví, personalistika komunikační a informační opatření</a:t>
            </a:r>
            <a:r>
              <a:rPr lang="cs-CZ" dirty="0" smtClean="0">
                <a:latin typeface="Calibri" panose="020F0502020204030204" pitchFamily="34" charset="0"/>
              </a:rPr>
              <a:t>, </a:t>
            </a:r>
            <a:r>
              <a:rPr lang="cs-CZ" dirty="0">
                <a:latin typeface="Calibri" panose="020F0502020204030204" pitchFamily="34" charset="0"/>
              </a:rPr>
              <a:t>občerstvení a stravování a podpůrné procesy pro provoz projektu </a:t>
            </a:r>
            <a:endParaRPr lang="cs-CZ" dirty="0" smtClean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latin typeface="Calibri" panose="020F0502020204030204" pitchFamily="34" charset="0"/>
              </a:rPr>
              <a:t>c</a:t>
            </a:r>
            <a:r>
              <a:rPr lang="cs-CZ" dirty="0" smtClean="0">
                <a:latin typeface="Calibri" panose="020F0502020204030204" pitchFamily="34" charset="0"/>
              </a:rPr>
              <a:t>estovní </a:t>
            </a:r>
            <a:r>
              <a:rPr lang="cs-CZ" dirty="0">
                <a:latin typeface="Calibri" panose="020F0502020204030204" pitchFamily="34" charset="0"/>
              </a:rPr>
              <a:t>náhrady spojené s pracovními cestami realizačního týmu </a:t>
            </a:r>
            <a:endParaRPr lang="cs-CZ" dirty="0" smtClean="0">
              <a:latin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latin typeface="Calibri" panose="020F0502020204030204" pitchFamily="34" charset="0"/>
              </a:rPr>
              <a:t>s</a:t>
            </a:r>
            <a:r>
              <a:rPr lang="cs-CZ" dirty="0" smtClean="0">
                <a:latin typeface="Calibri" panose="020F0502020204030204" pitchFamily="34" charset="0"/>
              </a:rPr>
              <a:t>potřební </a:t>
            </a:r>
            <a:r>
              <a:rPr lang="cs-CZ" dirty="0">
                <a:latin typeface="Calibri" panose="020F0502020204030204" pitchFamily="34" charset="0"/>
              </a:rPr>
              <a:t>materiál, zařízení a vybavení </a:t>
            </a:r>
            <a:r>
              <a:rPr lang="cs-CZ" dirty="0" smtClean="0">
                <a:latin typeface="Calibri" panose="020F0502020204030204" pitchFamily="34" charset="0"/>
              </a:rPr>
              <a:t>(papír…)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latin typeface="Calibri" panose="020F0502020204030204" pitchFamily="34" charset="0"/>
              </a:rPr>
              <a:t>p</a:t>
            </a:r>
            <a:r>
              <a:rPr lang="cs-CZ" dirty="0" smtClean="0">
                <a:latin typeface="Calibri" panose="020F0502020204030204" pitchFamily="34" charset="0"/>
              </a:rPr>
              <a:t>rostory </a:t>
            </a:r>
            <a:r>
              <a:rPr lang="cs-CZ" dirty="0">
                <a:latin typeface="Calibri" panose="020F0502020204030204" pitchFamily="34" charset="0"/>
              </a:rPr>
              <a:t>pro realizaci </a:t>
            </a:r>
            <a:r>
              <a:rPr lang="cs-CZ" dirty="0" smtClean="0">
                <a:latin typeface="Calibri" panose="020F0502020204030204" pitchFamily="34" charset="0"/>
              </a:rPr>
              <a:t>projektu (nájemné, vodné, stočné, energie..)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altLang="cs-CZ" dirty="0" smtClean="0">
                <a:latin typeface="Calibri" panose="020F0502020204030204" pitchFamily="34" charset="0"/>
              </a:rPr>
              <a:t>25% přímých způsobilých nákladů projektu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ostatní </a:t>
            </a:r>
            <a:r>
              <a:rPr lang="cs-CZ" dirty="0">
                <a:latin typeface="Calibri" panose="020F0502020204030204" pitchFamily="34" charset="0"/>
              </a:rPr>
              <a:t>provozní výdaje </a:t>
            </a:r>
            <a:r>
              <a:rPr lang="cs-CZ" dirty="0" smtClean="0">
                <a:latin typeface="Calibri" panose="020F0502020204030204" pitchFamily="34" charset="0"/>
              </a:rPr>
              <a:t>(internet, poštovné, telefon…)</a:t>
            </a:r>
            <a:endParaRPr lang="cs-CZ" dirty="0">
              <a:latin typeface="Calibri" panose="020F050202020403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56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cs-CZ" dirty="0" smtClean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Calibri" panose="020F0502020204030204" pitchFamily="34" charset="0"/>
              </a:rPr>
              <a:t>Sociální </a:t>
            </a:r>
            <a:r>
              <a:rPr lang="cs-CZ" dirty="0">
                <a:latin typeface="Calibri" panose="020F0502020204030204" pitchFamily="34" charset="0"/>
              </a:rPr>
              <a:t>služby, poskytované v rozsahu základních činností podle zákona o sociálních službách, budou v rámci projektu financovány formou vyrovnávací platby podle Rozhodnutí Komise </a:t>
            </a:r>
            <a:r>
              <a:rPr lang="cs-CZ" dirty="0" smtClean="0">
                <a:latin typeface="Calibri" panose="020F0502020204030204" pitchFamily="34" charset="0"/>
              </a:rPr>
              <a:t>č.2012/21/EU ze </a:t>
            </a:r>
            <a:r>
              <a:rPr lang="cs-CZ" dirty="0">
                <a:latin typeface="Calibri" panose="020F0502020204030204" pitchFamily="34" charset="0"/>
              </a:rPr>
              <a:t>dne 20. prosince 2011 o použití čl. 106 odst. </a:t>
            </a:r>
            <a:r>
              <a:rPr lang="cs-CZ" dirty="0" smtClean="0">
                <a:latin typeface="Calibri" panose="020F0502020204030204" pitchFamily="34" charset="0"/>
              </a:rPr>
              <a:t>2 Smlouvy </a:t>
            </a:r>
            <a:r>
              <a:rPr lang="cs-CZ" dirty="0">
                <a:latin typeface="Calibri" panose="020F0502020204030204" pitchFamily="34" charset="0"/>
              </a:rPr>
              <a:t>o fungování Evropské unie na státní podporu ve formě vyrovnávací platby za závazek veřejné služby udělené určitým podnikům pověřeným poskytováním služeb obecného hospodářského </a:t>
            </a:r>
            <a:r>
              <a:rPr lang="cs-CZ" dirty="0" smtClean="0">
                <a:latin typeface="Calibri" panose="020F0502020204030204" pitchFamily="34" charset="0"/>
              </a:rPr>
              <a:t>zájmu.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54083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Vyrovnávací  platba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Calibri" panose="020F0502020204030204" pitchFamily="34" charset="0"/>
              </a:rPr>
              <a:t>Vyrovnávací </a:t>
            </a:r>
            <a:r>
              <a:rPr lang="cs-CZ" dirty="0">
                <a:latin typeface="Calibri" panose="020F0502020204030204" pitchFamily="34" charset="0"/>
              </a:rPr>
              <a:t>platba = náklady sociální služby mínus výnosy sociální </a:t>
            </a:r>
            <a:r>
              <a:rPr lang="cs-CZ" dirty="0" smtClean="0">
                <a:latin typeface="Calibri" panose="020F0502020204030204" pitchFamily="34" charset="0"/>
              </a:rPr>
              <a:t>služby</a:t>
            </a:r>
          </a:p>
          <a:p>
            <a:pPr>
              <a:buFont typeface="Wingdings" panose="05000000000000000000" pitchFamily="2" charset="2"/>
              <a:buChar char="v"/>
            </a:pPr>
            <a:endParaRPr lang="cs-CZ" dirty="0">
              <a:latin typeface="Calibri" panose="020F0502020204030204" pitchFamily="34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cs-CZ" u="sng" dirty="0">
                <a:latin typeface="Calibri" panose="020F0502020204030204" pitchFamily="34" charset="0"/>
              </a:rPr>
              <a:t>Příloha </a:t>
            </a:r>
            <a:r>
              <a:rPr lang="cs-CZ" u="sng" dirty="0" smtClean="0">
                <a:latin typeface="Calibri" panose="020F0502020204030204" pitchFamily="34" charset="0"/>
              </a:rPr>
              <a:t>ŽÁDOSTI - </a:t>
            </a:r>
            <a:r>
              <a:rPr lang="cs-CZ" u="sng" dirty="0">
                <a:latin typeface="Calibri" panose="020F0502020204030204" pitchFamily="34" charset="0"/>
              </a:rPr>
              <a:t>Údaje o sociální službě (viz část 7.1 výzvy; </a:t>
            </a:r>
            <a:r>
              <a:rPr lang="cs-CZ" u="sng" dirty="0" smtClean="0">
                <a:latin typeface="Calibri" panose="020F0502020204030204" pitchFamily="34" charset="0"/>
              </a:rPr>
              <a:t>příloha </a:t>
            </a:r>
            <a:r>
              <a:rPr lang="cs-CZ" u="sng" dirty="0">
                <a:latin typeface="Calibri" panose="020F0502020204030204" pitchFamily="34" charset="0"/>
              </a:rPr>
              <a:t>č. 5a)</a:t>
            </a:r>
            <a:endParaRPr lang="cs-CZ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30879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Kontaktní osoby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>
                <a:latin typeface="Calibri" panose="020F0502020204030204" pitchFamily="34" charset="0"/>
              </a:rPr>
              <a:t>Mgr. Kateřina Jechová, </a:t>
            </a:r>
            <a:r>
              <a:rPr lang="cs-CZ" dirty="0" smtClean="0">
                <a:latin typeface="Calibri" panose="020F0502020204030204" pitchFamily="34" charset="0"/>
                <a:hlinkClick r:id="rId3"/>
              </a:rPr>
              <a:t>katerina.jechova@mpsv.cz</a:t>
            </a:r>
            <a:endParaRPr lang="cs-CZ" dirty="0" smtClean="0">
              <a:latin typeface="Calibri" panose="020F0502020204030204" pitchFamily="34" charset="0"/>
            </a:endParaRPr>
          </a:p>
          <a:p>
            <a:r>
              <a:rPr lang="cs-CZ" dirty="0" smtClean="0">
                <a:latin typeface="Calibri" panose="020F0502020204030204" pitchFamily="34" charset="0"/>
              </a:rPr>
              <a:t>Ing. et Mgr. Eliška Kirchnerová, </a:t>
            </a:r>
            <a:r>
              <a:rPr lang="cs-CZ" dirty="0" smtClean="0">
                <a:latin typeface="Calibri" panose="020F0502020204030204" pitchFamily="34" charset="0"/>
                <a:hlinkClick r:id="rId4"/>
              </a:rPr>
              <a:t>eliska.kirchnerova@mpsv.cz</a:t>
            </a:r>
            <a:endParaRPr lang="cs-CZ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59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07704" y="2924944"/>
            <a:ext cx="5328592" cy="1440024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>
                <a:solidFill>
                  <a:srgbClr val="002060"/>
                </a:solidFill>
              </a:rPr>
              <a:t>Děkujeme za pozornost a přejeme hodně úspěchů s Vaším projektovým záměrem!</a:t>
            </a:r>
            <a:br>
              <a:rPr lang="cs-CZ" sz="2000" dirty="0" smtClean="0">
                <a:solidFill>
                  <a:srgbClr val="002060"/>
                </a:solidFill>
              </a:rPr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Oprávnění 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628800"/>
            <a:ext cx="6347714" cy="4412563"/>
          </a:xfrm>
        </p:spPr>
        <p:txBody>
          <a:bodyPr/>
          <a:lstStyle/>
          <a:p>
            <a:pPr marL="0" indent="0">
              <a:buNone/>
            </a:pPr>
            <a:r>
              <a:rPr lang="cs-CZ" sz="1400" dirty="0" smtClean="0">
                <a:latin typeface="Calibri" panose="020F0502020204030204" pitchFamily="34" charset="0"/>
              </a:rPr>
              <a:t>Obecně dle OPZ - právnická nebo fyzická osoba, která je v ČR </a:t>
            </a:r>
            <a:r>
              <a:rPr lang="cs-CZ" sz="1400" dirty="0" err="1" smtClean="0">
                <a:latin typeface="Calibri" panose="020F0502020204030204" pitchFamily="34" charset="0"/>
              </a:rPr>
              <a:t>reg</a:t>
            </a:r>
            <a:r>
              <a:rPr lang="cs-CZ" sz="1400" dirty="0" smtClean="0">
                <a:latin typeface="Calibri" panose="020F0502020204030204" pitchFamily="34" charset="0"/>
              </a:rPr>
              <a:t>. subjektem, má aktivní datovou schránku, není dle pravidel OPZ oprávněným žadatelem z důvodů insolvence, dluhu apod. (viz specifikace ve výzvě).</a:t>
            </a:r>
            <a:endParaRPr lang="cs-CZ" sz="1400" b="1" u="sng" dirty="0" smtClean="0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neziskové organizace (o. p. s., církevní právnické osoby, spolky, ústavy, nadace)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sociální družstva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městské části hl. m. Prahy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příspěvkové organizace zřizované městskými částmi hl. m. Prahy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organizace zřizované hlavním městem Prahou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dobrovolné </a:t>
            </a:r>
            <a:r>
              <a:rPr lang="cs-CZ" sz="1400" b="1" dirty="0">
                <a:latin typeface="Calibri" panose="020F0502020204030204" pitchFamily="34" charset="0"/>
              </a:rPr>
              <a:t>svazky </a:t>
            </a:r>
            <a:r>
              <a:rPr lang="cs-CZ" sz="1400" b="1" dirty="0" smtClean="0">
                <a:latin typeface="Calibri" panose="020F0502020204030204" pitchFamily="34" charset="0"/>
              </a:rPr>
              <a:t>obcí,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poskytovatelé </a:t>
            </a:r>
            <a:r>
              <a:rPr lang="cs-CZ" sz="1400" b="1" dirty="0">
                <a:latin typeface="Calibri" panose="020F0502020204030204" pitchFamily="34" charset="0"/>
              </a:rPr>
              <a:t>sociálních </a:t>
            </a:r>
            <a:r>
              <a:rPr lang="cs-CZ" sz="1400" b="1" dirty="0" smtClean="0">
                <a:latin typeface="Calibri" panose="020F0502020204030204" pitchFamily="34" charset="0"/>
              </a:rPr>
              <a:t>služeb</a:t>
            </a:r>
            <a:endParaRPr lang="cs-CZ" sz="1400" b="1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95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Oprávnění žadatelé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400" b="1" dirty="0"/>
              <a:t>Pro aktivitu </a:t>
            </a:r>
            <a:r>
              <a:rPr lang="cs-CZ" sz="1400" b="1" dirty="0" smtClean="0"/>
              <a:t>3.) </a:t>
            </a:r>
            <a:r>
              <a:rPr lang="cs-CZ" sz="1400" dirty="0" smtClean="0"/>
              <a:t>Podpora paliativní péče v přirozeném prostředí klienta - platí </a:t>
            </a:r>
            <a:r>
              <a:rPr lang="cs-CZ" sz="1400" dirty="0"/>
              <a:t>podmínky viz bod </a:t>
            </a:r>
            <a:r>
              <a:rPr lang="cs-CZ" sz="1400" dirty="0" smtClean="0"/>
              <a:t>	h</a:t>
            </a:r>
            <a:r>
              <a:rPr lang="cs-CZ" sz="1400" dirty="0"/>
              <a:t>) a i) viz výzva s. 4</a:t>
            </a:r>
          </a:p>
          <a:p>
            <a:r>
              <a:rPr lang="cs-CZ" sz="1400" b="1" dirty="0" smtClean="0"/>
              <a:t>Pro aktivitu 6.) </a:t>
            </a:r>
            <a:r>
              <a:rPr lang="cs-CZ" sz="1400" dirty="0" smtClean="0"/>
              <a:t>Podpora profesionalizace sociální práce na obcích - platí podmínky viz </a:t>
            </a:r>
          </a:p>
          <a:p>
            <a:pPr marL="0" indent="0">
              <a:buNone/>
            </a:pPr>
            <a:r>
              <a:rPr lang="cs-CZ" sz="1400" dirty="0"/>
              <a:t>	</a:t>
            </a:r>
            <a:r>
              <a:rPr lang="cs-CZ" sz="1400" dirty="0" smtClean="0"/>
              <a:t>výzva s. 4</a:t>
            </a:r>
          </a:p>
          <a:p>
            <a:r>
              <a:rPr lang="cs-CZ" sz="1400" b="1" dirty="0" smtClean="0"/>
              <a:t>Pro aktivitu 9.) </a:t>
            </a:r>
            <a:r>
              <a:rPr lang="cs-CZ" sz="1400" dirty="0" smtClean="0"/>
              <a:t>Podpora inovativních služeb pro ohrožené děti a rodiny – platí podmínky viz 	výzva s. 4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859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04"/>
            <a:ext cx="6347713" cy="1166191"/>
          </a:xfrm>
        </p:spPr>
        <p:txBody>
          <a:bodyPr/>
          <a:lstStyle/>
          <a:p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844824"/>
            <a:ext cx="6347714" cy="419653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>
                <a:latin typeface="Calibri" panose="020F0502020204030204" pitchFamily="34" charset="0"/>
              </a:rPr>
              <a:t>P</a:t>
            </a:r>
            <a:r>
              <a:rPr lang="cs-CZ" sz="1400" b="1" dirty="0" smtClean="0">
                <a:latin typeface="Calibri" panose="020F0502020204030204" pitchFamily="34" charset="0"/>
              </a:rPr>
              <a:t>artner </a:t>
            </a:r>
            <a:r>
              <a:rPr lang="cs-CZ" sz="1400" b="1" dirty="0">
                <a:latin typeface="Calibri" panose="020F0502020204030204" pitchFamily="34" charset="0"/>
              </a:rPr>
              <a:t>s i bez finančního příspěvku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>
                <a:latin typeface="Calibri" panose="020F0502020204030204" pitchFamily="34" charset="0"/>
              </a:rPr>
              <a:t>partner se podílí na realizaci věcných aktivit projektu (konzultace, odborné garance, práce s cílovou skupinou</a:t>
            </a:r>
            <a:r>
              <a:rPr lang="cs-CZ" sz="1400" dirty="0" smtClean="0">
                <a:latin typeface="Calibri" panose="020F0502020204030204" pitchFamily="34" charset="0"/>
              </a:rPr>
              <a:t>)</a:t>
            </a:r>
            <a:endParaRPr lang="cs-CZ" sz="14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>
                <a:latin typeface="Calibri" panose="020F0502020204030204" pitchFamily="34" charset="0"/>
              </a:rPr>
              <a:t>partnerem se NEROZUMÍ subjekt, který je v dodavatelském či odběratelském vztahu k </a:t>
            </a:r>
            <a:r>
              <a:rPr lang="cs-CZ" sz="1400" dirty="0" smtClean="0">
                <a:latin typeface="Calibri" panose="020F0502020204030204" pitchFamily="34" charset="0"/>
              </a:rPr>
              <a:t>příjemci</a:t>
            </a:r>
            <a:endParaRPr lang="cs-CZ" sz="14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dirty="0">
                <a:latin typeface="Calibri" panose="020F0502020204030204" pitchFamily="34" charset="0"/>
              </a:rPr>
              <a:t>v</a:t>
            </a:r>
            <a:r>
              <a:rPr lang="cs-CZ" sz="1400" dirty="0" smtClean="0">
                <a:latin typeface="Calibri" panose="020F0502020204030204" pitchFamily="34" charset="0"/>
              </a:rPr>
              <a:t> </a:t>
            </a:r>
            <a:r>
              <a:rPr lang="cs-CZ" sz="1400" dirty="0">
                <a:latin typeface="Calibri" panose="020F0502020204030204" pitchFamily="34" charset="0"/>
              </a:rPr>
              <a:t>případě projektů, v nichž jsou zapojeny další subjekty (a to v roli partnerů nebo mimo partnerství), je rozhodující pouze příjemce podpory, tj. minimální podíl příjemce a případný příspěvek státního rozpočtu se určuje vždy dle příjemce podpory (kap.16 Obecná pravidla</a:t>
            </a:r>
            <a:r>
              <a:rPr lang="cs-CZ" sz="1400" dirty="0" smtClean="0">
                <a:latin typeface="Calibri" panose="020F0502020204030204" pitchFamily="34" charset="0"/>
              </a:rPr>
              <a:t>)</a:t>
            </a:r>
            <a:endParaRPr lang="cs-CZ" sz="1400" dirty="0">
              <a:latin typeface="Calibri" panose="020F0502020204030204" pitchFamily="34" charset="0"/>
            </a:endParaRP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764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osoby </a:t>
            </a:r>
            <a:r>
              <a:rPr lang="cs-CZ" sz="1400" b="1" dirty="0">
                <a:latin typeface="Calibri" panose="020F0502020204030204" pitchFamily="34" charset="0"/>
              </a:rPr>
              <a:t>se zdravotním postižením, </a:t>
            </a:r>
            <a:endParaRPr lang="cs-CZ" sz="1400" b="1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bezdomovci</a:t>
            </a:r>
            <a:r>
              <a:rPr lang="cs-CZ" sz="1400" b="1" dirty="0">
                <a:latin typeface="Calibri" panose="020F0502020204030204" pitchFamily="34" charset="0"/>
              </a:rPr>
              <a:t>, </a:t>
            </a:r>
            <a:endParaRPr lang="cs-CZ" sz="1400" b="1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neformální pečovatelé,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osoby </a:t>
            </a:r>
            <a:r>
              <a:rPr lang="cs-CZ" sz="1400" b="1" dirty="0">
                <a:latin typeface="Calibri" panose="020F0502020204030204" pitchFamily="34" charset="0"/>
              </a:rPr>
              <a:t>ohrožené domácím násilím a závislostmi, </a:t>
            </a:r>
            <a:endParaRPr lang="cs-CZ" sz="1400" b="1" dirty="0" smtClean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imigranti a azylanti,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osoby ohrožené předlužeností,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poskytovatelé a zadavatelé soc. služeb, služeb pro rodiny a děti a dalších služeb na podporu sociálního začleňování,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sociální pracovníci, pracovníci v sociálních službách,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cs-CZ" sz="1400" b="1" dirty="0" smtClean="0">
                <a:latin typeface="Calibri" panose="020F0502020204030204" pitchFamily="34" charset="0"/>
              </a:rPr>
              <a:t>místní samospráva </a:t>
            </a:r>
            <a:endParaRPr lang="cs-CZ" sz="1400" b="1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18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sz="1400" b="1" dirty="0" smtClean="0">
                <a:latin typeface="Calibri" panose="020F0502020204030204" pitchFamily="34" charset="0"/>
              </a:rPr>
              <a:t>Podpora osob s duševním onemocněním, vč. podpory jejich rodin a pečujících osob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400" b="1" dirty="0" smtClean="0">
                <a:latin typeface="Calibri" panose="020F0502020204030204" pitchFamily="34" charset="0"/>
              </a:rPr>
              <a:t>Podpora osob s poruchou autistického spektra (osob s PAS), vč. podpory jejich rodina pečujících osob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400" b="1" dirty="0" smtClean="0">
                <a:latin typeface="Calibri" panose="020F0502020204030204" pitchFamily="34" charset="0"/>
              </a:rPr>
              <a:t>Podpora paliativní péče v přirozeném prostředí klienta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400" b="1" dirty="0" smtClean="0">
                <a:latin typeface="Calibri" panose="020F0502020204030204" pitchFamily="34" charset="0"/>
              </a:rPr>
              <a:t>Podpora neformální péče a sdílené péče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400" b="1" dirty="0" smtClean="0">
                <a:latin typeface="Calibri" panose="020F0502020204030204" pitchFamily="34" charset="0"/>
              </a:rPr>
              <a:t>Podpora osob ohrožených látkovými i nelátkovými závislostmi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400" b="1" dirty="0" smtClean="0">
                <a:latin typeface="Calibri" panose="020F0502020204030204" pitchFamily="34" charset="0"/>
              </a:rPr>
              <a:t>Podpora profesionální realizace sociální práce na obcích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400" b="1" dirty="0" smtClean="0">
                <a:latin typeface="Calibri" panose="020F0502020204030204" pitchFamily="34" charset="0"/>
              </a:rPr>
              <a:t>Podpora aktivit pro CS skupinu migranti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400" b="1" dirty="0" smtClean="0">
                <a:latin typeface="Calibri" panose="020F0502020204030204" pitchFamily="34" charset="0"/>
              </a:rPr>
              <a:t>Podpora prevence a řešení zadluženosti a předluženosti (vč. </a:t>
            </a:r>
            <a:r>
              <a:rPr lang="cs-CZ" sz="1400" b="1" dirty="0">
                <a:latin typeface="Calibri" panose="020F0502020204030204" pitchFamily="34" charset="0"/>
              </a:rPr>
              <a:t>p</a:t>
            </a:r>
            <a:r>
              <a:rPr lang="cs-CZ" sz="1400" b="1" dirty="0" smtClean="0">
                <a:latin typeface="Calibri" panose="020F0502020204030204" pitchFamily="34" charset="0"/>
              </a:rPr>
              <a:t>oradenství)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400" b="1" dirty="0" smtClean="0">
                <a:latin typeface="Calibri" panose="020F0502020204030204" pitchFamily="34" charset="0"/>
              </a:rPr>
              <a:t>Podpora inovativních služeb pro ohrožené děti a rodiny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095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8" y="1772816"/>
            <a:ext cx="7922841" cy="426854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100" b="1" dirty="0" smtClean="0">
                <a:latin typeface="Calibri" panose="020F0502020204030204" pitchFamily="34" charset="0"/>
              </a:rPr>
              <a:t>1. Podpora </a:t>
            </a:r>
            <a:r>
              <a:rPr lang="cs-CZ" sz="2100" b="1" dirty="0">
                <a:latin typeface="Calibri" panose="020F0502020204030204" pitchFamily="34" charset="0"/>
              </a:rPr>
              <a:t>osob s duševním onemocněním, vč. podpory jejich rodin a pečujících </a:t>
            </a:r>
            <a:r>
              <a:rPr lang="cs-CZ" sz="2100" b="1" dirty="0" smtClean="0">
                <a:latin typeface="Calibri" panose="020F0502020204030204" pitchFamily="34" charset="0"/>
              </a:rPr>
              <a:t>osob</a:t>
            </a:r>
          </a:p>
          <a:p>
            <a:pPr>
              <a:buFontTx/>
              <a:buChar char="-"/>
            </a:pPr>
            <a:r>
              <a:rPr lang="cs-CZ" sz="1800" dirty="0" smtClean="0">
                <a:latin typeface="Calibri" panose="020F0502020204030204" pitchFamily="34" charset="0"/>
              </a:rPr>
              <a:t>Podpora terénní práce v multidisciplinárním týmu, case management, peer </a:t>
            </a:r>
            <a:r>
              <a:rPr lang="cs-CZ" sz="1800" dirty="0" err="1" smtClean="0">
                <a:latin typeface="Calibri" panose="020F0502020204030204" pitchFamily="34" charset="0"/>
              </a:rPr>
              <a:t>konzulting</a:t>
            </a:r>
            <a:r>
              <a:rPr lang="cs-CZ" sz="1800" dirty="0" smtClean="0">
                <a:latin typeface="Calibri" panose="020F0502020204030204" pitchFamily="34" charset="0"/>
              </a:rPr>
              <a:t> (v přirozeném prostředí i institut. zařízení), koordinace dobrovolníků – viz příloha výzvy</a:t>
            </a:r>
          </a:p>
          <a:p>
            <a:pPr>
              <a:buFontTx/>
              <a:buChar char="-"/>
            </a:pPr>
            <a:r>
              <a:rPr lang="cs-CZ" sz="1800" dirty="0" smtClean="0">
                <a:latin typeface="Calibri" panose="020F0502020204030204" pitchFamily="34" charset="0"/>
              </a:rPr>
              <a:t>Podpora soc. služeb – </a:t>
            </a:r>
            <a:r>
              <a:rPr lang="cs-CZ" sz="1800" i="1" dirty="0" smtClean="0">
                <a:latin typeface="Calibri" panose="020F0502020204030204" pitchFamily="34" charset="0"/>
              </a:rPr>
              <a:t>odborné soc. poradenství, osobní asistence, odlehčovací služby, domovy se zvl. režimem, chráněné bydlení, soc. aktivizační služby pro rodiny s dětmi a soc. rehabilitace – důraz na komunitní charakter služeb. </a:t>
            </a:r>
            <a:r>
              <a:rPr lang="cs-CZ" sz="1800" dirty="0" smtClean="0">
                <a:latin typeface="Calibri" panose="020F0502020204030204" pitchFamily="34" charset="0"/>
              </a:rPr>
              <a:t>Podpora v </a:t>
            </a:r>
            <a:r>
              <a:rPr lang="cs-CZ" sz="1800" dirty="0">
                <a:latin typeface="Calibri" panose="020F0502020204030204" pitchFamily="34" charset="0"/>
              </a:rPr>
              <a:t>zákl. činnostech </a:t>
            </a:r>
            <a:r>
              <a:rPr lang="cs-CZ" sz="1800" dirty="0" smtClean="0">
                <a:latin typeface="Calibri" panose="020F0502020204030204" pitchFamily="34" charset="0"/>
              </a:rPr>
              <a:t>soc. služby dle </a:t>
            </a:r>
            <a:r>
              <a:rPr lang="cs-CZ" sz="1800" dirty="0">
                <a:latin typeface="Calibri" panose="020F0502020204030204" pitchFamily="34" charset="0"/>
              </a:rPr>
              <a:t>zákona 108/2006 Sb. ve znění </a:t>
            </a:r>
            <a:r>
              <a:rPr lang="cs-CZ" sz="1800" dirty="0" err="1">
                <a:latin typeface="Calibri" panose="020F0502020204030204" pitchFamily="34" charset="0"/>
              </a:rPr>
              <a:t>pozd</a:t>
            </a:r>
            <a:r>
              <a:rPr lang="cs-CZ" sz="1800" dirty="0">
                <a:latin typeface="Calibri" panose="020F0502020204030204" pitchFamily="34" charset="0"/>
              </a:rPr>
              <a:t>. </a:t>
            </a:r>
            <a:r>
              <a:rPr lang="cs-CZ" sz="1800" dirty="0" smtClean="0">
                <a:latin typeface="Calibri" panose="020F0502020204030204" pitchFamily="34" charset="0"/>
              </a:rPr>
              <a:t>předpisů, lze i fakultativní činnosti a činnosti </a:t>
            </a:r>
            <a:r>
              <a:rPr lang="cs-CZ" sz="1800" dirty="0" err="1" smtClean="0">
                <a:latin typeface="Calibri" panose="020F0502020204030204" pitchFamily="34" charset="0"/>
              </a:rPr>
              <a:t>nehospodářské</a:t>
            </a:r>
            <a:r>
              <a:rPr lang="cs-CZ" sz="1800" dirty="0" smtClean="0">
                <a:latin typeface="Calibri" panose="020F0502020204030204" pitchFamily="34" charset="0"/>
              </a:rPr>
              <a:t> povahy.</a:t>
            </a:r>
          </a:p>
          <a:p>
            <a:pPr>
              <a:buFontTx/>
              <a:buChar char="-"/>
            </a:pPr>
            <a:r>
              <a:rPr lang="cs-CZ" sz="1800" dirty="0" smtClean="0">
                <a:latin typeface="Calibri" panose="020F0502020204030204" pitchFamily="34" charset="0"/>
              </a:rPr>
              <a:t>Lze i zahrnout i náklady na celoživotní vzdělávání pracovníků poskytovatele dané soc. služby</a:t>
            </a:r>
          </a:p>
          <a:p>
            <a:pPr>
              <a:buFontTx/>
              <a:buChar char="-"/>
            </a:pPr>
            <a:r>
              <a:rPr lang="cs-CZ" sz="1800" dirty="0" smtClean="0">
                <a:latin typeface="Calibri" panose="020F0502020204030204" pitchFamily="34" charset="0"/>
              </a:rPr>
              <a:t>Podporovat nelze osoby se sníženou soběstačností z důvodu věku (domovy pro seniory..)</a:t>
            </a:r>
          </a:p>
          <a:p>
            <a:pPr>
              <a:buFontTx/>
              <a:buChar char="-"/>
            </a:pPr>
            <a:endParaRPr lang="cs-CZ" sz="1400" i="1" dirty="0" smtClean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cs-CZ" i="1" dirty="0" smtClean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cs-CZ" dirty="0" smtClean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cs-CZ" b="1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554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dfed548f-0517-4d39-90e3-3947398480c0">W:\INTERNÍ\ODD_872\KPSVL\výzva 03_15_042\specifické školení hodnotitelů\Seminář pro hodnotitele_vyzvy_ 26__42_9_června.pptx</AC_OriginalFileNam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FCF9BCABF3854AAB137087829D63AA" ma:contentTypeVersion="7" ma:contentTypeDescription="Vytvoří nový dokument" ma:contentTypeScope="" ma:versionID="846e97067d82f12bc965f1e5906dc41f">
  <xsd:schema xmlns:xsd="http://www.w3.org/2001/XMLSchema" xmlns:xs="http://www.w3.org/2001/XMLSchema" xmlns:p="http://schemas.microsoft.com/office/2006/metadata/properties" xmlns:ns2="dfed548f-0517-4d39-90e3-3947398480c0" targetNamespace="http://schemas.microsoft.com/office/2006/metadata/properties" ma:root="true" ma:fieldsID="c644783813ec9ca48b6d8e34e78dcb1a" ns2:_="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d548f-0517-4d39-90e3-3947398480c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17AEDD-5B08-40DB-A752-242414A0CEE8}">
  <ds:schemaRefs>
    <ds:schemaRef ds:uri="dfed548f-0517-4d39-90e3-3947398480c0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CA4433A-2B59-4865-9C3F-9F9813218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2818AE-6B67-4F2C-84F8-F5371F9FAB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2858</Words>
  <Application>Microsoft Office PowerPoint</Application>
  <PresentationFormat>Předvádění na obrazovce (4:3)</PresentationFormat>
  <Paragraphs>340</Paragraphs>
  <Slides>39</Slides>
  <Notes>25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0" baseType="lpstr">
      <vt:lpstr>prezentace</vt:lpstr>
      <vt:lpstr> Seminář pro žadatele Výzva  č. 03_18_095  </vt:lpstr>
      <vt:lpstr>Informační zdroje </vt:lpstr>
      <vt:lpstr>Výzva 03_18_095</vt:lpstr>
      <vt:lpstr>Oprávnění žadatelé</vt:lpstr>
      <vt:lpstr>Oprávnění žadatelé</vt:lpstr>
      <vt:lpstr>Partnerství</vt:lpstr>
      <vt:lpstr>Cílové skupiny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Podporované aktivity</vt:lpstr>
      <vt:lpstr>Indikátory</vt:lpstr>
      <vt:lpstr>Indikátory - závazkové</vt:lpstr>
      <vt:lpstr>Indikátory – ke sledování </vt:lpstr>
      <vt:lpstr>Přílohy žádosti - povinné</vt:lpstr>
      <vt:lpstr>IS KP14+</vt:lpstr>
      <vt:lpstr>Způsob hodnocení a výběr projektů</vt:lpstr>
      <vt:lpstr>Finanční část</vt:lpstr>
      <vt:lpstr>ÚČETNICTVÍ </vt:lpstr>
      <vt:lpstr>Rozpočet projektu - struktura</vt:lpstr>
      <vt:lpstr>1. Osobní náklady</vt:lpstr>
      <vt:lpstr>2. Cestovní náhrady</vt:lpstr>
      <vt:lpstr>3 Zařízení a vybavení</vt:lpstr>
      <vt:lpstr>4. Nákup služeb</vt:lpstr>
      <vt:lpstr>5. Drobné Stavební úpravy</vt:lpstr>
      <vt:lpstr>6. Přímá podpora pro cílovou skupinu</vt:lpstr>
      <vt:lpstr>Veřejné zakázky</vt:lpstr>
      <vt:lpstr>II. Nepřímé náklady</vt:lpstr>
      <vt:lpstr>Veřejná podpora</vt:lpstr>
      <vt:lpstr>Vyrovnávací  platba</vt:lpstr>
      <vt:lpstr>Kontaktní osoby</vt:lpstr>
      <vt:lpstr>  Děkujeme za pozornost a přejeme hodně úspěchů s Vaším projektovým záměrem!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2018-11-13T12:20:10Z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0x010100A2FCF9BCABF3854AAB137087829D63AA</vt:lpwstr>
  </property>
</Properties>
</file>