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3">
  <p:sldMasterIdLst>
    <p:sldMasterId id="2147483671" r:id="rId4"/>
  </p:sldMasterIdLst>
  <p:notesMasterIdLst>
    <p:notesMasterId r:id="rId105"/>
  </p:notesMasterIdLst>
  <p:handoutMasterIdLst>
    <p:handoutMasterId r:id="rId106"/>
  </p:handoutMasterIdLst>
  <p:sldIdLst>
    <p:sldId id="323" r:id="rId5"/>
    <p:sldId id="415" r:id="rId6"/>
    <p:sldId id="414" r:id="rId7"/>
    <p:sldId id="336" r:id="rId8"/>
    <p:sldId id="342" r:id="rId9"/>
    <p:sldId id="344" r:id="rId10"/>
    <p:sldId id="565" r:id="rId11"/>
    <p:sldId id="653" r:id="rId12"/>
    <p:sldId id="654" r:id="rId13"/>
    <p:sldId id="713" r:id="rId14"/>
    <p:sldId id="656" r:id="rId15"/>
    <p:sldId id="657" r:id="rId16"/>
    <p:sldId id="662" r:id="rId17"/>
    <p:sldId id="658" r:id="rId18"/>
    <p:sldId id="659" r:id="rId19"/>
    <p:sldId id="660" r:id="rId20"/>
    <p:sldId id="661" r:id="rId21"/>
    <p:sldId id="692" r:id="rId22"/>
    <p:sldId id="693" r:id="rId23"/>
    <p:sldId id="694" r:id="rId24"/>
    <p:sldId id="695" r:id="rId25"/>
    <p:sldId id="696" r:id="rId26"/>
    <p:sldId id="697" r:id="rId27"/>
    <p:sldId id="698" r:id="rId28"/>
    <p:sldId id="699" r:id="rId29"/>
    <p:sldId id="592" r:id="rId30"/>
    <p:sldId id="591" r:id="rId31"/>
    <p:sldId id="640" r:id="rId32"/>
    <p:sldId id="637" r:id="rId33"/>
    <p:sldId id="639" r:id="rId34"/>
    <p:sldId id="647" r:id="rId35"/>
    <p:sldId id="641" r:id="rId36"/>
    <p:sldId id="642" r:id="rId37"/>
    <p:sldId id="643" r:id="rId38"/>
    <p:sldId id="644" r:id="rId39"/>
    <p:sldId id="645" r:id="rId40"/>
    <p:sldId id="646" r:id="rId41"/>
    <p:sldId id="413" r:id="rId42"/>
    <p:sldId id="364" r:id="rId43"/>
    <p:sldId id="519" r:id="rId44"/>
    <p:sldId id="700" r:id="rId45"/>
    <p:sldId id="701" r:id="rId46"/>
    <p:sldId id="706" r:id="rId47"/>
    <p:sldId id="703" r:id="rId48"/>
    <p:sldId id="362" r:id="rId49"/>
    <p:sldId id="588" r:id="rId50"/>
    <p:sldId id="702" r:id="rId51"/>
    <p:sldId id="704" r:id="rId52"/>
    <p:sldId id="705" r:id="rId53"/>
    <p:sldId id="618" r:id="rId54"/>
    <p:sldId id="619" r:id="rId55"/>
    <p:sldId id="620" r:id="rId56"/>
    <p:sldId id="671" r:id="rId57"/>
    <p:sldId id="621" r:id="rId58"/>
    <p:sldId id="622" r:id="rId59"/>
    <p:sldId id="623" r:id="rId60"/>
    <p:sldId id="624" r:id="rId61"/>
    <p:sldId id="625" r:id="rId62"/>
    <p:sldId id="626" r:id="rId63"/>
    <p:sldId id="672" r:id="rId64"/>
    <p:sldId id="627" r:id="rId65"/>
    <p:sldId id="628" r:id="rId66"/>
    <p:sldId id="663" r:id="rId67"/>
    <p:sldId id="710" r:id="rId68"/>
    <p:sldId id="708" r:id="rId69"/>
    <p:sldId id="629" r:id="rId70"/>
    <p:sldId id="630" r:id="rId71"/>
    <p:sldId id="631" r:id="rId72"/>
    <p:sldId id="711" r:id="rId73"/>
    <p:sldId id="712" r:id="rId74"/>
    <p:sldId id="633" r:id="rId75"/>
    <p:sldId id="664" r:id="rId76"/>
    <p:sldId id="665" r:id="rId77"/>
    <p:sldId id="666" r:id="rId78"/>
    <p:sldId id="667" r:id="rId79"/>
    <p:sldId id="668" r:id="rId80"/>
    <p:sldId id="669" r:id="rId81"/>
    <p:sldId id="670" r:id="rId82"/>
    <p:sldId id="634" r:id="rId83"/>
    <p:sldId id="635" r:id="rId84"/>
    <p:sldId id="675" r:id="rId85"/>
    <p:sldId id="676" r:id="rId86"/>
    <p:sldId id="677" r:id="rId87"/>
    <p:sldId id="678" r:id="rId88"/>
    <p:sldId id="679" r:id="rId89"/>
    <p:sldId id="680" r:id="rId90"/>
    <p:sldId id="681" r:id="rId91"/>
    <p:sldId id="682" r:id="rId92"/>
    <p:sldId id="683" r:id="rId93"/>
    <p:sldId id="684" r:id="rId94"/>
    <p:sldId id="685" r:id="rId95"/>
    <p:sldId id="686" r:id="rId96"/>
    <p:sldId id="687" r:id="rId97"/>
    <p:sldId id="691" r:id="rId98"/>
    <p:sldId id="688" r:id="rId99"/>
    <p:sldId id="689" r:id="rId100"/>
    <p:sldId id="690" r:id="rId101"/>
    <p:sldId id="321" r:id="rId102"/>
    <p:sldId id="348" r:id="rId103"/>
    <p:sldId id="341" r:id="rId104"/>
  </p:sldIdLst>
  <p:sldSz cx="9144000" cy="6858000" type="screen4x3"/>
  <p:notesSz cx="6784975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r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47" autoAdjust="0"/>
  </p:normalViewPr>
  <p:slideViewPr>
    <p:cSldViewPr showGuides="1">
      <p:cViewPr varScale="1">
        <p:scale>
          <a:sx n="96" d="100"/>
          <a:sy n="96" d="100"/>
        </p:scale>
        <p:origin x="1554" y="78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392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1880"/>
    </p:cViewPr>
  </p:sorterViewPr>
  <p:notesViewPr>
    <p:cSldViewPr>
      <p:cViewPr varScale="1">
        <p:scale>
          <a:sx n="82" d="100"/>
          <a:sy n="82" d="100"/>
        </p:scale>
        <p:origin x="-3954" y="-60"/>
      </p:cViewPr>
      <p:guideLst>
        <p:guide orient="horz" pos="3120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commentAuthors" Target="commentAuthors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viewProps" Target="view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0895" cy="495855"/>
          </a:xfrm>
          <a:prstGeom prst="rect">
            <a:avLst/>
          </a:prstGeom>
        </p:spPr>
        <p:txBody>
          <a:bodyPr vert="horz" lIns="91238" tIns="45619" rIns="91238" bIns="4561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2497" y="1"/>
            <a:ext cx="2940895" cy="495855"/>
          </a:xfrm>
          <a:prstGeom prst="rect">
            <a:avLst/>
          </a:prstGeom>
        </p:spPr>
        <p:txBody>
          <a:bodyPr vert="horz" lIns="91238" tIns="45619" rIns="91238" bIns="45619" rtlCol="0"/>
          <a:lstStyle>
            <a:lvl1pPr algn="r">
              <a:defRPr sz="1200"/>
            </a:lvl1pPr>
          </a:lstStyle>
          <a:p>
            <a:fld id="{0160B359-50B4-4BC9-880E-98F18A6C7756}" type="datetimeFigureOut">
              <a:rPr lang="cs-CZ" smtClean="0"/>
              <a:pPr/>
              <a:t>19.11.2019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562"/>
            <a:ext cx="2940895" cy="495854"/>
          </a:xfrm>
          <a:prstGeom prst="rect">
            <a:avLst/>
          </a:prstGeom>
        </p:spPr>
        <p:txBody>
          <a:bodyPr vert="horz" lIns="91238" tIns="45619" rIns="91238" bIns="4561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2497" y="9408562"/>
            <a:ext cx="2940895" cy="495854"/>
          </a:xfrm>
          <a:prstGeom prst="rect">
            <a:avLst/>
          </a:prstGeom>
        </p:spPr>
        <p:txBody>
          <a:bodyPr vert="horz" lIns="91238" tIns="45619" rIns="91238" bIns="45619" rtlCol="0" anchor="b"/>
          <a:lstStyle>
            <a:lvl1pPr algn="r">
              <a:defRPr sz="1200"/>
            </a:lvl1pPr>
          </a:lstStyle>
          <a:p>
            <a:fld id="{6C58E3B5-F936-41C1-A2B7-9998FE680A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65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156" cy="495300"/>
          </a:xfrm>
          <a:prstGeom prst="rect">
            <a:avLst/>
          </a:prstGeom>
        </p:spPr>
        <p:txBody>
          <a:bodyPr vert="horz" lIns="91238" tIns="45619" rIns="91238" bIns="4561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3252" y="0"/>
            <a:ext cx="2940156" cy="495300"/>
          </a:xfrm>
          <a:prstGeom prst="rect">
            <a:avLst/>
          </a:prstGeom>
        </p:spPr>
        <p:txBody>
          <a:bodyPr vert="horz" lIns="91238" tIns="45619" rIns="91238" bIns="45619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pPr/>
              <a:t>19.11.2019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38" tIns="45619" rIns="91238" bIns="4561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238" tIns="45619" rIns="91238" bIns="45619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0156" cy="495300"/>
          </a:xfrm>
          <a:prstGeom prst="rect">
            <a:avLst/>
          </a:prstGeom>
        </p:spPr>
        <p:txBody>
          <a:bodyPr vert="horz" lIns="91238" tIns="45619" rIns="91238" bIns="4561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3252" y="9408981"/>
            <a:ext cx="2940156" cy="495300"/>
          </a:xfrm>
          <a:prstGeom prst="rect">
            <a:avLst/>
          </a:prstGeom>
        </p:spPr>
        <p:txBody>
          <a:bodyPr vert="horz" lIns="91238" tIns="45619" rIns="91238" bIns="45619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682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897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659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656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381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771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39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39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Alokace – 240 mil. </a:t>
            </a:r>
          </a:p>
          <a:p>
            <a:r>
              <a:rPr lang="cs-CZ" dirty="0" smtClean="0"/>
              <a:t>Žádosti – 429,86 mil.</a:t>
            </a:r>
          </a:p>
          <a:p>
            <a:r>
              <a:rPr lang="cs-CZ" dirty="0" smtClean="0"/>
              <a:t>Právní</a:t>
            </a:r>
            <a:r>
              <a:rPr lang="cs-CZ" baseline="0" dirty="0" smtClean="0"/>
              <a:t> akty – 125,944 mil.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24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395"/>
              </a:lnSpc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32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395"/>
              </a:lnSpc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91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395"/>
              </a:lnSpc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339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395"/>
              </a:lnSpc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995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235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54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formulare-z-oblasti-verejne-podpory-a-podpory-de-minimis-opz/-/dokument/798282" TargetMode="External"/><Relationship Id="rId2" Type="http://schemas.openxmlformats.org/officeDocument/2006/relationships/hyperlink" Target="http://www.esfcr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esfcr.cz/pokyny-k-vyplneni-zpravy-o-realizaci-zadosti-o-platbu-a-zadosti-o-zmenu-opz/-/dokument/4874047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esfcr.cz/file/9115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pracovni-vykaz-opz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obvykle-ceny-a-mzdy-platy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esfcr.cz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file/9003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hyperlink" Target="https://esf2014.esfcr.cz/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file/9023/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.esfcr.cz/node/119/vyzva-c-6162-ad-hoc-projekty/qa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tomas.hauzirek@mpsv.cz" TargetMode="External"/><Relationship Id="rId5" Type="http://schemas.openxmlformats.org/officeDocument/2006/relationships/hyperlink" Target="mailto:Helena.vojtaskova@mpsv.cz" TargetMode="External"/><Relationship Id="rId4" Type="http://schemas.openxmlformats.org/officeDocument/2006/relationships/hyperlink" Target="mailto:Ilona.johnova@mpsv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1331640" y="4437112"/>
            <a:ext cx="5930356" cy="1656184"/>
          </a:xfrm>
        </p:spPr>
        <p:txBody>
          <a:bodyPr/>
          <a:lstStyle/>
          <a:p>
            <a:pPr algn="ctr"/>
            <a:r>
              <a:rPr lang="cs-CZ" sz="2400" dirty="0" smtClean="0"/>
              <a:t>  </a:t>
            </a:r>
            <a:r>
              <a:rPr lang="cs-CZ" sz="2000" dirty="0" smtClean="0"/>
              <a:t>Výzva 1. </a:t>
            </a:r>
            <a:r>
              <a:rPr lang="cs-CZ" sz="2000" dirty="0"/>
              <a:t>investiční priority </a:t>
            </a:r>
            <a:r>
              <a:rPr lang="cs-CZ" sz="2000" dirty="0" smtClean="0"/>
              <a:t>1.2 </a:t>
            </a:r>
            <a:r>
              <a:rPr lang="cs-CZ" sz="2000" dirty="0"/>
              <a:t>OPZ</a:t>
            </a:r>
            <a:endParaRPr lang="cs-CZ" sz="2400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013176"/>
            <a:ext cx="540000" cy="540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060848"/>
            <a:ext cx="7272808" cy="1872208"/>
          </a:xfrm>
        </p:spPr>
        <p:txBody>
          <a:bodyPr/>
          <a:lstStyle/>
          <a:p>
            <a:pPr algn="ctr"/>
            <a:r>
              <a:rPr lang="cs-CZ" dirty="0" smtClean="0"/>
              <a:t>Soutěžní projekty na podporu rovnosti </a:t>
            </a:r>
            <a:br>
              <a:rPr lang="cs-CZ" dirty="0" smtClean="0"/>
            </a:br>
            <a:r>
              <a:rPr lang="cs-CZ" dirty="0" smtClean="0"/>
              <a:t>žen a mužů</a:t>
            </a:r>
            <a:br>
              <a:rPr lang="cs-CZ" dirty="0" smtClean="0"/>
            </a:br>
            <a:r>
              <a:rPr lang="cs-CZ" sz="2800" b="0" cap="none" dirty="0" smtClean="0"/>
              <a:t>Seminář pro příjemce </a:t>
            </a:r>
            <a:br>
              <a:rPr lang="cs-CZ" sz="2800" b="0" cap="none" dirty="0" smtClean="0"/>
            </a:br>
            <a:r>
              <a:rPr lang="cs-CZ" sz="2800" b="0" cap="none" dirty="0" smtClean="0"/>
              <a:t>(po uzavření právního aktu)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9579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Co platovou nerovnost způsobuje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5499248"/>
          </a:xfrm>
          <a:noFill/>
        </p:spPr>
        <p:txBody>
          <a:bodyPr/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200" b="1" dirty="0" smtClean="0"/>
              <a:t>Přímá diskriminace: </a:t>
            </a:r>
            <a:r>
              <a:rPr lang="cs-CZ" sz="2200" dirty="0" smtClean="0"/>
              <a:t>Ženy </a:t>
            </a:r>
            <a:r>
              <a:rPr lang="cs-CZ" sz="2200" dirty="0"/>
              <a:t>dostávají za stejnou práci (nebo práci stejné hodnoty) nižší mzdu než muži.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200" b="1" dirty="0" smtClean="0"/>
              <a:t>Nepřímá diskriminace: </a:t>
            </a:r>
            <a:r>
              <a:rPr lang="cs-CZ" sz="2200" dirty="0" smtClean="0"/>
              <a:t>Zdánlivě </a:t>
            </a:r>
            <a:r>
              <a:rPr lang="cs-CZ" sz="2200" dirty="0"/>
              <a:t>neutrální zacházení, které v důsledku znevýhodňuje ženy.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200" b="1" dirty="0" smtClean="0"/>
              <a:t>Horizontální </a:t>
            </a:r>
            <a:r>
              <a:rPr lang="cs-CZ" sz="2200" b="1" dirty="0"/>
              <a:t>segregace trhu </a:t>
            </a:r>
            <a:r>
              <a:rPr lang="cs-CZ" sz="2200" b="1" dirty="0" smtClean="0"/>
              <a:t>práce: </a:t>
            </a:r>
            <a:r>
              <a:rPr lang="cs-CZ" sz="2200" dirty="0" smtClean="0"/>
              <a:t>Ženy </a:t>
            </a:r>
            <a:r>
              <a:rPr lang="cs-CZ" sz="2200" dirty="0"/>
              <a:t>jsou mnohem častěji zastoupeny v odvětvích, ve kterých je nižší úroveň mezd.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200" b="1" dirty="0" smtClean="0"/>
              <a:t>Vertikální </a:t>
            </a:r>
            <a:r>
              <a:rPr lang="cs-CZ" sz="2200" b="1" dirty="0"/>
              <a:t>segregace trhu </a:t>
            </a:r>
            <a:r>
              <a:rPr lang="cs-CZ" sz="2200" b="1" dirty="0" smtClean="0"/>
              <a:t>práce: </a:t>
            </a:r>
            <a:r>
              <a:rPr lang="cs-CZ" sz="2200" dirty="0" smtClean="0"/>
              <a:t>Do </a:t>
            </a:r>
            <a:r>
              <a:rPr lang="cs-CZ" sz="2200" dirty="0"/>
              <a:t>vedoucích pozic se častěji dostávají muži než ženy.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200" b="1" dirty="0" smtClean="0"/>
              <a:t>Péče </a:t>
            </a:r>
            <a:r>
              <a:rPr lang="cs-CZ" sz="2200" b="1" dirty="0"/>
              <a:t>o rodinu a </a:t>
            </a:r>
            <a:r>
              <a:rPr lang="cs-CZ" sz="2200" b="1" dirty="0" smtClean="0"/>
              <a:t>domácnost: </a:t>
            </a:r>
            <a:r>
              <a:rPr lang="cs-CZ" sz="2200" dirty="0" smtClean="0"/>
              <a:t>Péči </a:t>
            </a:r>
            <a:r>
              <a:rPr lang="cs-CZ" sz="2200" dirty="0"/>
              <a:t>o rodinu či domácnost se ve větší míře věnují právě ženy.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200" b="1" dirty="0" smtClean="0"/>
              <a:t>Genderové</a:t>
            </a:r>
            <a:r>
              <a:rPr lang="cs-CZ" sz="2200" b="1" dirty="0"/>
              <a:t> </a:t>
            </a:r>
            <a:r>
              <a:rPr lang="cs-CZ" sz="2200" b="1" dirty="0" smtClean="0"/>
              <a:t>stereotypy: </a:t>
            </a:r>
            <a:r>
              <a:rPr lang="cs-CZ" sz="2200" dirty="0" smtClean="0"/>
              <a:t>Ženám </a:t>
            </a:r>
            <a:r>
              <a:rPr lang="cs-CZ" sz="2200" dirty="0"/>
              <a:t>a mužům jsou přisuzovány rozdílné vlastnosti, schopnosti a společenské role (např. žena – pečovatelka, muž – živitel rodiny</a:t>
            </a:r>
            <a:r>
              <a:rPr lang="cs-CZ" sz="2200" dirty="0" smtClean="0"/>
              <a:t>).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lang="cs-CZ" sz="1500" dirty="0"/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Clr>
                <a:srgbClr val="5FBBF5"/>
              </a:buClr>
              <a:buNone/>
            </a:pPr>
            <a:r>
              <a:rPr lang="cs-CZ" dirty="0" smtClean="0"/>
              <a:t> ZDROJ: [www.rovnaodmena.cz]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10</a:t>
            </a:fld>
            <a:r>
              <a:rPr lang="cs-CZ" dirty="0" smtClean="0">
                <a:solidFill>
                  <a:srgbClr val="084A8B"/>
                </a:solidFill>
              </a:rPr>
              <a:t>0</a:t>
            </a:r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3501008"/>
            <a:ext cx="7272000" cy="1080120"/>
          </a:xfrm>
        </p:spPr>
        <p:txBody>
          <a:bodyPr/>
          <a:lstStyle/>
          <a:p>
            <a:pPr algn="ctr"/>
            <a:r>
              <a:rPr lang="cs-CZ" sz="2800" dirty="0" smtClean="0"/>
              <a:t>Děkujeme za pozornost </a:t>
            </a:r>
            <a:br>
              <a:rPr lang="cs-CZ" sz="2800" dirty="0" smtClean="0"/>
            </a:br>
            <a:r>
              <a:rPr lang="cs-CZ" sz="2800" dirty="0" smtClean="0"/>
              <a:t>a Těšíme se na spolupráci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8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Otázky pro vás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636" y="1268760"/>
            <a:ext cx="8496944" cy="5427240"/>
          </a:xfrm>
          <a:noFill/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cs-CZ" dirty="0" smtClean="0"/>
              <a:t>Jak Váš projekt řeší výše uvedené faktory? 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cs-CZ" dirty="0" smtClean="0"/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cs-CZ" dirty="0" smtClean="0"/>
              <a:t>V </a:t>
            </a:r>
            <a:r>
              <a:rPr lang="cs-CZ" dirty="0"/>
              <a:t>čem má </a:t>
            </a:r>
            <a:r>
              <a:rPr lang="cs-CZ" dirty="0" smtClean="0"/>
              <a:t>Váš </a:t>
            </a:r>
            <a:r>
              <a:rPr lang="cs-CZ" dirty="0"/>
              <a:t>projekt potenciál přispět ke společnému cíli?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cs-CZ" dirty="0" smtClean="0"/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cs-CZ" dirty="0" smtClean="0"/>
              <a:t>Existují </a:t>
            </a:r>
            <a:r>
              <a:rPr lang="cs-CZ" dirty="0"/>
              <a:t>v projektu metody, postupy, analýzy či aktivity, které mohou podle </a:t>
            </a:r>
            <a:r>
              <a:rPr lang="cs-CZ" dirty="0" smtClean="0"/>
              <a:t>Vás </a:t>
            </a:r>
            <a:r>
              <a:rPr lang="cs-CZ" dirty="0"/>
              <a:t>k dosažení cíle zásadně přispět?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cs-CZ" dirty="0" smtClean="0"/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cs-CZ" dirty="0" smtClean="0"/>
              <a:t>Chcete </a:t>
            </a:r>
            <a:r>
              <a:rPr lang="cs-CZ" dirty="0"/>
              <a:t>je sdílet s poskytovatelem dotace, ostatními příjemci a tvůrci </a:t>
            </a:r>
            <a:r>
              <a:rPr lang="cs-CZ" dirty="0" smtClean="0"/>
              <a:t>politik </a:t>
            </a:r>
            <a:r>
              <a:rPr lang="cs-CZ" dirty="0"/>
              <a:t>v oblasti zaměstnanosti</a:t>
            </a:r>
            <a:r>
              <a:rPr lang="cs-CZ" dirty="0" smtClean="0"/>
              <a:t>?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cs-CZ" dirty="0" smtClean="0"/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cs-CZ" dirty="0" smtClean="0"/>
              <a:t>Chcete, aby se výstupy Vašeho projektu, Vaše zkušenosti </a:t>
            </a:r>
            <a:br>
              <a:rPr lang="cs-CZ" dirty="0" smtClean="0"/>
            </a:br>
            <a:r>
              <a:rPr lang="cs-CZ" dirty="0" smtClean="0"/>
              <a:t>a doporučení dostaly dále – k těm, kteří mají možnost něco ovlivnit? </a:t>
            </a:r>
            <a:endParaRPr lang="cs-CZ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cs-CZ" sz="2000" dirty="0"/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Clr>
                <a:srgbClr val="5FBBF5"/>
              </a:buClr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11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Co nabízíme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056" y="1484784"/>
            <a:ext cx="8496944" cy="4896544"/>
          </a:xfrm>
          <a:noFill/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cs-CZ" dirty="0" smtClean="0"/>
              <a:t>Průběžnou konzultaci s kontaktní osobou pro Váš projekt. 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cs-CZ" dirty="0" smtClean="0"/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cs-CZ" dirty="0" smtClean="0"/>
              <a:t>Zprostředkování informací od Vás odbornému týmu systémového projektu MPSV „22 % k rovnosti“, možnost spolupráce. Více informací na www.rovnaodmena.cz.</a:t>
            </a:r>
            <a:endParaRPr lang="cs-CZ" dirty="0"/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cs-CZ" dirty="0" smtClean="0"/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cs-CZ" dirty="0" smtClean="0"/>
              <a:t>Zprostředkování informací od Vás věcně příslušným útvarům v rámci státní správy a možnost spolupráce. </a:t>
            </a:r>
            <a:endParaRPr lang="cs-CZ" dirty="0"/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cs-CZ" dirty="0" smtClean="0"/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cs-CZ" dirty="0" smtClean="0"/>
              <a:t>Účast na závěrečném semináři k výzvě 81 zaměřeného na sdílení dobré praxe a diseminaci výstupů projektů za účasti odborné veřejnosti a věcně příslušných útvarů MPSV.</a:t>
            </a:r>
            <a:endParaRPr lang="cs-CZ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cs-CZ" sz="2000" dirty="0"/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Clr>
                <a:srgbClr val="5FBBF5"/>
              </a:buClr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12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068960"/>
            <a:ext cx="8028424" cy="1224000"/>
          </a:xfrm>
        </p:spPr>
        <p:txBody>
          <a:bodyPr/>
          <a:lstStyle/>
          <a:p>
            <a:pPr algn="ctr"/>
            <a:r>
              <a:rPr lang="cs-CZ" dirty="0" smtClean="0"/>
              <a:t>Genderově senzitivní analýza trhu 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906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Genderově</a:t>
            </a:r>
            <a:r>
              <a:rPr lang="cs-CZ" dirty="0"/>
              <a:t> senzitivní analýza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25592" y="1340768"/>
            <a:ext cx="864096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None/>
            </a:pPr>
            <a:r>
              <a:rPr lang="cs-CZ" sz="2400" dirty="0"/>
              <a:t>U</a:t>
            </a:r>
            <a:r>
              <a:rPr lang="cs-CZ" sz="2400" dirty="0" smtClean="0"/>
              <a:t>živatelé genderově senzitivní analýzy regionálního trhu práce:</a:t>
            </a:r>
          </a:p>
          <a:p>
            <a:pPr marL="1123200" lvl="2" indent="-457200">
              <a:buFont typeface="+mj-lt"/>
              <a:buAutoNum type="arabicPeriod"/>
            </a:pPr>
            <a:r>
              <a:rPr lang="cs-CZ" dirty="0" smtClean="0"/>
              <a:t>Realizátoři projektů (příjemci)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cs-CZ" dirty="0" smtClean="0"/>
              <a:t>K dosažení cílů jednotlivých projektů je třeba detailně znát situaci na regionálním trhu práce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cs-CZ" dirty="0" smtClean="0"/>
              <a:t>Bez dobré znalosti genderových aspektů nelze podpořeným osobám pomoci najít kvalitní, stabilní a dobře placené zaměstnání</a:t>
            </a:r>
          </a:p>
          <a:p>
            <a:pPr marL="1123200" lvl="2" indent="-457200">
              <a:buFont typeface="+mj-lt"/>
              <a:buAutoNum type="arabicPeriod"/>
            </a:pPr>
            <a:r>
              <a:rPr lang="cs-CZ" dirty="0" smtClean="0"/>
              <a:t>Řídící orgán (MPSV)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cs-CZ" dirty="0"/>
              <a:t>Pro nastavování budoucích výzev na podporu rovnosti žen a mužů je třeba mít kvalitní informace o aktuální situaci v jednotlivých regionech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cs-CZ" dirty="0"/>
              <a:t>Realizátoři projektů jsou v bezprostředním kontaktu se sociální realitou v jednotlivých regionech. Jejich analýzy poslouží MPSV jako jeden z důležitých informačních zdrojů pro budoucí rozhodování o formách podpory</a:t>
            </a:r>
          </a:p>
          <a:p>
            <a:pPr marL="414000" lvl="1" indent="0">
              <a:buNone/>
            </a:pPr>
            <a:endParaRPr lang="cs-CZ" dirty="0"/>
          </a:p>
          <a:p>
            <a:pPr lvl="4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marL="414000" lvl="1" indent="0">
              <a:buFont typeface="Wingdings" panose="05000000000000000000" pitchFamily="2" charset="2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30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Genderově</a:t>
            </a:r>
            <a:r>
              <a:rPr lang="cs-CZ" dirty="0" smtClean="0"/>
              <a:t> senzitivní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320000"/>
          </a:xfrm>
        </p:spPr>
        <p:txBody>
          <a:bodyPr/>
          <a:lstStyle/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dirty="0"/>
              <a:t>Zaměstnavatelé v regionu </a:t>
            </a:r>
          </a:p>
          <a:p>
            <a:pPr lvl="2"/>
            <a:r>
              <a:rPr lang="cs-CZ" dirty="0"/>
              <a:t>Odlišnosti v uplatnění na trhu práce mezi ženami a </a:t>
            </a:r>
            <a:r>
              <a:rPr lang="cs-CZ" dirty="0" smtClean="0"/>
              <a:t>muži</a:t>
            </a:r>
          </a:p>
          <a:p>
            <a:pPr lvl="2"/>
            <a:r>
              <a:rPr lang="cs-CZ" dirty="0" smtClean="0"/>
              <a:t>Převažující kvalifikační požadavky</a:t>
            </a:r>
          </a:p>
          <a:p>
            <a:pPr lvl="2"/>
            <a:r>
              <a:rPr lang="cs-CZ" dirty="0" err="1"/>
              <a:t>Genderově</a:t>
            </a:r>
            <a:r>
              <a:rPr lang="cs-CZ" dirty="0"/>
              <a:t> stereotypní povolání</a:t>
            </a:r>
          </a:p>
          <a:p>
            <a:pPr lvl="2"/>
            <a:r>
              <a:rPr lang="cs-CZ" dirty="0" smtClean="0"/>
              <a:t>Popis </a:t>
            </a:r>
            <a:r>
              <a:rPr lang="cs-CZ" dirty="0"/>
              <a:t>mzdových / platových podmínek v regionu podle jednotlivých sektorů, odvětví a </a:t>
            </a:r>
            <a:r>
              <a:rPr lang="cs-CZ" dirty="0" smtClean="0"/>
              <a:t>profesí</a:t>
            </a:r>
          </a:p>
          <a:p>
            <a:pPr lvl="2"/>
            <a:r>
              <a:rPr lang="cs-CZ" dirty="0" smtClean="0"/>
              <a:t>Podíl žen v jednotlivých </a:t>
            </a:r>
            <a:r>
              <a:rPr lang="cs-CZ" dirty="0"/>
              <a:t>sektorech. Gender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smtClean="0"/>
              <a:t>gap</a:t>
            </a:r>
          </a:p>
          <a:p>
            <a:pPr lvl="2"/>
            <a:r>
              <a:rPr lang="cs-CZ" dirty="0" smtClean="0"/>
              <a:t>Jakou </a:t>
            </a:r>
            <a:r>
              <a:rPr lang="cs-CZ" dirty="0"/>
              <a:t>mzdu / plat mohou ženy v jednotlivých profesích očekávat. </a:t>
            </a:r>
            <a:r>
              <a:rPr lang="cs-CZ" dirty="0" smtClean="0"/>
              <a:t>Typy smluv, flexibilní úvazky</a:t>
            </a:r>
          </a:p>
          <a:p>
            <a:pPr lvl="2"/>
            <a:r>
              <a:rPr lang="cs-CZ" dirty="0" smtClean="0"/>
              <a:t>Možnosti slaďování pracovního a rodinného života</a:t>
            </a:r>
          </a:p>
          <a:p>
            <a:pPr lvl="2"/>
            <a:r>
              <a:rPr lang="cs-CZ" dirty="0" smtClean="0"/>
              <a:t>Zastoupení žen na rozhodujících pozicích</a:t>
            </a:r>
          </a:p>
          <a:p>
            <a:pPr lvl="2"/>
            <a:r>
              <a:rPr lang="cs-CZ" dirty="0" smtClean="0"/>
              <a:t>Rovný přístup, diverzita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777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Genderově</a:t>
            </a:r>
            <a:r>
              <a:rPr lang="cs-CZ" dirty="0"/>
              <a:t> senzitivní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Nabízená volná </a:t>
            </a:r>
            <a:r>
              <a:rPr lang="cs-CZ" dirty="0" smtClean="0"/>
              <a:t>místa v regionu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ledovat </a:t>
            </a:r>
            <a:r>
              <a:rPr lang="cs-CZ" dirty="0"/>
              <a:t>jaká pracovním místa zaměstnavatelé nabízejí prostřednictvím </a:t>
            </a:r>
            <a:r>
              <a:rPr lang="cs-CZ" b="1" dirty="0"/>
              <a:t>všech</a:t>
            </a:r>
            <a:r>
              <a:rPr lang="cs-CZ" dirty="0"/>
              <a:t> využívaných komunikačních </a:t>
            </a:r>
            <a:r>
              <a:rPr lang="cs-CZ" dirty="0" smtClean="0"/>
              <a:t>kanálů</a:t>
            </a:r>
          </a:p>
          <a:p>
            <a:pPr lvl="1"/>
            <a:r>
              <a:rPr lang="cs-CZ" dirty="0"/>
              <a:t>Po jakých profesích je v regionu poptávka</a:t>
            </a:r>
            <a:r>
              <a:rPr lang="cs-CZ" dirty="0" smtClean="0"/>
              <a:t>?</a:t>
            </a:r>
          </a:p>
          <a:p>
            <a:pPr lvl="2"/>
            <a:r>
              <a:rPr lang="cs-CZ" dirty="0" smtClean="0"/>
              <a:t>Jaké jsou v poptávaných profesích průměrné výdělky?</a:t>
            </a:r>
            <a:endParaRPr lang="cs-CZ" dirty="0"/>
          </a:p>
          <a:p>
            <a:pPr lvl="2"/>
            <a:r>
              <a:rPr lang="cs-CZ" dirty="0"/>
              <a:t>Jaké kvalifikace jsou zaměstnavateli poptávány</a:t>
            </a:r>
            <a:r>
              <a:rPr lang="cs-CZ" dirty="0" smtClean="0"/>
              <a:t>?</a:t>
            </a:r>
          </a:p>
          <a:p>
            <a:pPr lvl="2"/>
            <a:r>
              <a:rPr lang="cs-CZ" dirty="0"/>
              <a:t>Jaký je v poptávaných profesích </a:t>
            </a:r>
            <a:r>
              <a:rPr lang="cs-CZ" dirty="0" smtClean="0"/>
              <a:t>gender </a:t>
            </a:r>
            <a:r>
              <a:rPr lang="cs-CZ" dirty="0" err="1" smtClean="0"/>
              <a:t>pay</a:t>
            </a:r>
            <a:r>
              <a:rPr lang="cs-CZ" dirty="0" smtClean="0"/>
              <a:t> gap? </a:t>
            </a:r>
            <a:br>
              <a:rPr lang="cs-CZ" dirty="0" smtClean="0"/>
            </a:br>
            <a:r>
              <a:rPr lang="cs-CZ" dirty="0" smtClean="0"/>
              <a:t>(např. mzdová a platová kalkulačka na www.rovnaodmena.cz)</a:t>
            </a:r>
            <a:endParaRPr lang="cs-CZ" dirty="0"/>
          </a:p>
          <a:p>
            <a:pPr lvl="2"/>
            <a:r>
              <a:rPr lang="cs-CZ" dirty="0" smtClean="0"/>
              <a:t>Jaké </a:t>
            </a:r>
            <a:r>
              <a:rPr lang="cs-CZ" dirty="0"/>
              <a:t>dovednosti / kvalifikace by měly podpořené osoby </a:t>
            </a:r>
            <a:r>
              <a:rPr lang="cs-CZ" dirty="0" smtClean="0"/>
              <a:t>získat?</a:t>
            </a:r>
            <a:endParaRPr lang="cs-CZ" dirty="0"/>
          </a:p>
          <a:p>
            <a:pPr lvl="2"/>
            <a:r>
              <a:rPr lang="cs-CZ" dirty="0"/>
              <a:t>Velikost nabízených úvazků </a:t>
            </a:r>
            <a:r>
              <a:rPr lang="cs-CZ" dirty="0" smtClean="0"/>
              <a:t>+ </a:t>
            </a:r>
            <a:r>
              <a:rPr lang="cs-CZ" dirty="0"/>
              <a:t>možnosti flexibilních úvazků</a:t>
            </a:r>
          </a:p>
          <a:p>
            <a:pPr lvl="2"/>
            <a:r>
              <a:rPr lang="cs-CZ" dirty="0" smtClean="0"/>
              <a:t>Typy </a:t>
            </a:r>
            <a:r>
              <a:rPr lang="cs-CZ" dirty="0"/>
              <a:t>pracovních </a:t>
            </a:r>
            <a:r>
              <a:rPr lang="cs-CZ" dirty="0" smtClean="0"/>
              <a:t>smluv</a:t>
            </a:r>
          </a:p>
          <a:p>
            <a:pPr lvl="2"/>
            <a:r>
              <a:rPr lang="cs-CZ" dirty="0" smtClean="0"/>
              <a:t>Možnosti slaďování pracovního a rodinného života</a:t>
            </a:r>
          </a:p>
          <a:p>
            <a:pPr lvl="2"/>
            <a:r>
              <a:rPr lang="cs-CZ" dirty="0" smtClean="0"/>
              <a:t>Identifikovat bariéry v procesu hledání / nabírání nových pracovníků / pracovnic</a:t>
            </a:r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  <a:p>
            <a:endParaRPr lang="cs-CZ" dirty="0" smtClean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94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Genderově</a:t>
            </a:r>
            <a:r>
              <a:rPr lang="cs-CZ" dirty="0"/>
              <a:t> senzitivní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000" cy="4320000"/>
          </a:xfrm>
        </p:spPr>
        <p:txBody>
          <a:bodyPr/>
          <a:lstStyle/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dirty="0"/>
              <a:t>Průběžné sledování volných pracovních míst</a:t>
            </a:r>
          </a:p>
          <a:p>
            <a:pPr lvl="1"/>
            <a:r>
              <a:rPr lang="cs-CZ" dirty="0" smtClean="0"/>
              <a:t>Lze předpokládat, že složení regionálních zaměstnavatelů se v průběhu projektu nebude příliš měnit.</a:t>
            </a:r>
          </a:p>
          <a:p>
            <a:pPr lvl="3"/>
            <a:r>
              <a:rPr lang="cs-CZ" dirty="0" smtClean="0"/>
              <a:t>Vhodný bude jednorázový popis co největšího počtu důležitých regionálních zaměstnavatelů s důrazem na subjekty s potenciálem zaměstnávat osoby z cílové skupiny projektu</a:t>
            </a:r>
          </a:p>
          <a:p>
            <a:pPr marL="918000" lvl="3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Nabídka volných pracovních míst se naopak v průběhu času bude pravděpodobně relativně významně obměňovat</a:t>
            </a:r>
          </a:p>
          <a:p>
            <a:pPr lvl="3"/>
            <a:r>
              <a:rPr lang="cs-CZ" dirty="0" smtClean="0"/>
              <a:t>Sledování a vyhodnocování nabídky volných míst by se mělo provádět průběžně. </a:t>
            </a:r>
            <a:r>
              <a:rPr lang="cs-CZ" dirty="0" err="1" smtClean="0"/>
              <a:t>Genderově</a:t>
            </a:r>
            <a:r>
              <a:rPr lang="cs-CZ" dirty="0" smtClean="0"/>
              <a:t> senzitivní analýza by měla obsahovat časový vývoj v oblasti nabízených volných míst.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21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Evaluační zpráva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9707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EVALUAČNÍ ZPRÁVA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923248"/>
          </a:xfrm>
        </p:spPr>
        <p:txBody>
          <a:bodyPr/>
          <a:lstStyle/>
          <a:p>
            <a:r>
              <a:rPr lang="cs-CZ" dirty="0" smtClean="0"/>
              <a:t>Relevantní pouze pro projekty počítající s evaluací v rámci KA .</a:t>
            </a:r>
          </a:p>
          <a:p>
            <a:r>
              <a:rPr lang="cs-CZ" dirty="0" smtClean="0"/>
              <a:t>Nejedná se o shrnutí aktivit a průběhu projektu.</a:t>
            </a:r>
          </a:p>
          <a:p>
            <a:r>
              <a:rPr lang="cs-CZ" dirty="0" smtClean="0"/>
              <a:t>Evaluace </a:t>
            </a:r>
            <a:r>
              <a:rPr lang="cs-CZ" dirty="0"/>
              <a:t>by měla na základě analýzy objektivních kritérií</a:t>
            </a:r>
            <a:r>
              <a:rPr lang="cs-CZ" dirty="0" smtClean="0"/>
              <a:t> zhodnotit: </a:t>
            </a:r>
          </a:p>
          <a:p>
            <a:pPr lvl="2">
              <a:spcBef>
                <a:spcPts val="600"/>
              </a:spcBef>
            </a:pPr>
            <a:r>
              <a:rPr lang="cs-CZ" sz="2400" b="1" dirty="0" smtClean="0"/>
              <a:t>dosažení cílů projektu </a:t>
            </a:r>
          </a:p>
          <a:p>
            <a:pPr lvl="2">
              <a:spcBef>
                <a:spcPts val="600"/>
              </a:spcBef>
            </a:pPr>
            <a:r>
              <a:rPr lang="cs-CZ" sz="2400" b="1" dirty="0" smtClean="0"/>
              <a:t>účinnost procesů</a:t>
            </a:r>
          </a:p>
          <a:p>
            <a:endParaRPr lang="cs-CZ" dirty="0" smtClean="0"/>
          </a:p>
          <a:p>
            <a:r>
              <a:rPr lang="cs-CZ" dirty="0" smtClean="0"/>
              <a:t>Doporučujeme konzultovat design evaluace s ŘO před jejím zahájením.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9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</a:t>
            </a:r>
            <a:r>
              <a:rPr lang="cs-CZ" baseline="0" dirty="0" smtClean="0"/>
              <a:t> Semináře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547664" y="1800000"/>
            <a:ext cx="7056784" cy="4077272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Představení výzvy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Diseminace výstupů z projektu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Genderově senzitivní analýza trhu práce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/>
              <a:t>Evaluační zpráva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Veřejná podpora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Indikátory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Způsobilé výdaje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Změnové řízení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IS ESF + doporučený způsob evidence</a:t>
            </a:r>
            <a:endParaRPr lang="cs-CZ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baseline="0" dirty="0" smtClean="0"/>
              <a:t>Dotazy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0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logická struktura projektu </a:t>
            </a:r>
            <a:br>
              <a:rPr lang="cs-CZ" dirty="0" smtClean="0"/>
            </a:br>
            <a:r>
              <a:rPr lang="cs-CZ" dirty="0" smtClean="0"/>
              <a:t>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504056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Řešený problém:</a:t>
            </a:r>
          </a:p>
          <a:p>
            <a:pPr marL="0" indent="0">
              <a:buNone/>
            </a:pPr>
            <a:r>
              <a:rPr lang="cs-CZ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Vysoký rozdíl v odměňování žen a mužů u zaměstnavatele</a:t>
            </a:r>
            <a:br>
              <a:rPr lang="cs-CZ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působícího v oboru strojního inženýrství </a:t>
            </a:r>
          </a:p>
          <a:p>
            <a:pPr marL="0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Identifikované příčiny:</a:t>
            </a:r>
          </a:p>
          <a:p>
            <a:pPr marL="457200" indent="-457200">
              <a:buAutoNum type="arabicParenR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minimální zastoupení žen ve vyšších manažerských pozicích</a:t>
            </a:r>
          </a:p>
          <a:p>
            <a:pPr marL="457200" indent="-457200">
              <a:buAutoNum type="arabicParenR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nízký podíl žen na odborných technických pozicích</a:t>
            </a:r>
          </a:p>
          <a:p>
            <a:pPr>
              <a:buFontTx/>
              <a:buChar char="-"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20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evaluace - příklad</a:t>
            </a:r>
            <a:endParaRPr lang="cs-CZ" dirty="0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641589" y="1217195"/>
            <a:ext cx="842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600" b="1" dirty="0" smtClean="0">
                <a:latin typeface="Calibri" panose="020F0502020204030204" pitchFamily="34" charset="0"/>
              </a:rPr>
              <a:t>Aktivity</a:t>
            </a:r>
            <a:endParaRPr lang="en-US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2539252" y="1198563"/>
            <a:ext cx="8679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600" b="1" dirty="0" smtClean="0">
                <a:latin typeface="Calibri" panose="020F0502020204030204" pitchFamily="34" charset="0"/>
              </a:rPr>
              <a:t>Výstupy</a:t>
            </a:r>
            <a:endParaRPr lang="en-US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644008" y="1235404"/>
            <a:ext cx="9403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600" b="1" dirty="0" smtClean="0">
                <a:latin typeface="Calibri" panose="020F0502020204030204" pitchFamily="34" charset="0"/>
              </a:rPr>
              <a:t>Výsledky</a:t>
            </a:r>
            <a:endParaRPr lang="en-US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7020272" y="1215310"/>
            <a:ext cx="8451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600" b="1" dirty="0" smtClean="0">
                <a:latin typeface="Calibri" panose="020F0502020204030204" pitchFamily="34" charset="0"/>
              </a:rPr>
              <a:t>Dopady</a:t>
            </a:r>
            <a:endParaRPr lang="en-US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2483" y="2391839"/>
            <a:ext cx="1813162" cy="461665"/>
          </a:xfrm>
          <a:prstGeom prst="rect">
            <a:avLst/>
          </a:prstGeom>
          <a:solidFill>
            <a:srgbClr val="FFFF00">
              <a:alpha val="17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200" b="1" dirty="0" smtClean="0">
                <a:latin typeface="Calibri" panose="020F0502020204030204" pitchFamily="34" charset="0"/>
              </a:rPr>
              <a:t>Poradenství zaměřené na prevenci diskriminace</a:t>
            </a:r>
            <a:endParaRPr lang="en-US" altLang="en-US" sz="1200" b="1" dirty="0">
              <a:latin typeface="Calibri" panose="020F0502020204030204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1348" y="1622700"/>
            <a:ext cx="1835434" cy="646331"/>
          </a:xfrm>
          <a:prstGeom prst="rect">
            <a:avLst/>
          </a:prstGeom>
          <a:solidFill>
            <a:srgbClr val="FFFF00">
              <a:alpha val="17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400"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cs-CZ" altLang="en-US" sz="1200" b="1" dirty="0" err="1" smtClean="0"/>
              <a:t>Mentoring</a:t>
            </a:r>
            <a:r>
              <a:rPr lang="cs-CZ" altLang="en-US" sz="1200" b="1" dirty="0" smtClean="0"/>
              <a:t> a </a:t>
            </a:r>
            <a:r>
              <a:rPr lang="cs-CZ" altLang="en-US" sz="1200" b="1" dirty="0" err="1" smtClean="0"/>
              <a:t>koučing</a:t>
            </a:r>
            <a:r>
              <a:rPr lang="cs-CZ" altLang="en-US" sz="1200" b="1" dirty="0" smtClean="0"/>
              <a:t> pro ženy na nižších manažerských pozicích</a:t>
            </a:r>
            <a:endParaRPr lang="en-US" altLang="en-US" sz="1200" b="1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1319" y="5825548"/>
            <a:ext cx="1813162" cy="830997"/>
          </a:xfrm>
          <a:prstGeom prst="rect">
            <a:avLst/>
          </a:prstGeom>
          <a:solidFill>
            <a:srgbClr val="FFFF00">
              <a:alpha val="17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400"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cs-CZ" altLang="en-US" sz="1200" b="1" dirty="0" smtClean="0"/>
              <a:t>Vyhledávání talentovaných absolventek technických univerzit</a:t>
            </a:r>
            <a:endParaRPr lang="en-US" altLang="en-US" sz="1200" b="1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1088" y="4945711"/>
            <a:ext cx="1775491" cy="830997"/>
          </a:xfrm>
          <a:prstGeom prst="rect">
            <a:avLst/>
          </a:prstGeom>
          <a:solidFill>
            <a:srgbClr val="FFFF00">
              <a:alpha val="17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400"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cs-CZ" altLang="en-US" sz="1200" b="1" dirty="0" smtClean="0"/>
              <a:t>Specializované odborné kurzy pro ženy se vzděláním v oblasti STEM</a:t>
            </a:r>
            <a:endParaRPr lang="en-US" altLang="en-US" sz="1200" b="1" dirty="0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093988" y="3264537"/>
            <a:ext cx="1265830" cy="646331"/>
          </a:xfrm>
          <a:prstGeom prst="rect">
            <a:avLst/>
          </a:prstGeom>
          <a:solidFill>
            <a:srgbClr val="00B0F0">
              <a:alpha val="1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Doporučení </a:t>
            </a:r>
            <a:r>
              <a:rPr lang="cs-CZ" altLang="en-US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k zavedení flexi forem práce</a:t>
            </a:r>
            <a:endParaRPr lang="en-US" alt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154574" y="4738364"/>
            <a:ext cx="1325759" cy="646331"/>
          </a:xfrm>
          <a:prstGeom prst="rect">
            <a:avLst/>
          </a:prstGeom>
          <a:solidFill>
            <a:srgbClr val="00B0F0">
              <a:alpha val="1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200" b="1" dirty="0" smtClean="0">
                <a:latin typeface="Calibri" panose="020F0502020204030204" pitchFamily="34" charset="0"/>
              </a:rPr>
              <a:t>Absolventky kurzů zvyšujících kvalifikaci</a:t>
            </a:r>
            <a:endParaRPr lang="en-US" altLang="en-US" sz="1200" b="1" dirty="0">
              <a:latin typeface="Calibri" panose="020F0502020204030204" pitchFamily="34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2112596" y="1750144"/>
            <a:ext cx="1360109" cy="276999"/>
          </a:xfrm>
          <a:prstGeom prst="rect">
            <a:avLst/>
          </a:prstGeom>
          <a:solidFill>
            <a:srgbClr val="00B0F0">
              <a:alpha val="1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200" b="1" dirty="0" smtClean="0">
                <a:latin typeface="Calibri" panose="020F0502020204030204" pitchFamily="34" charset="0"/>
              </a:rPr>
              <a:t>Absolventky M a K</a:t>
            </a:r>
            <a:endParaRPr lang="en-US" altLang="en-US" sz="1200" b="1" dirty="0">
              <a:latin typeface="Calibri" panose="020F0502020204030204" pitchFamily="34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2077648" y="5669666"/>
            <a:ext cx="1520408" cy="1015663"/>
          </a:xfrm>
          <a:prstGeom prst="rect">
            <a:avLst/>
          </a:prstGeom>
          <a:solidFill>
            <a:srgbClr val="00B0F0">
              <a:alpha val="1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200" b="1" dirty="0" smtClean="0">
                <a:latin typeface="Calibri" panose="020F0502020204030204" pitchFamily="34" charset="0"/>
              </a:rPr>
              <a:t>Kontakty na absolventky, které mohou být oslovovány ve výběrových řízeních</a:t>
            </a:r>
            <a:endParaRPr lang="en-US" altLang="en-US" sz="1200" b="1" dirty="0">
              <a:latin typeface="Calibri" panose="020F0502020204030204" pitchFamily="34" charset="0"/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822516" y="2642749"/>
            <a:ext cx="1240614" cy="830997"/>
          </a:xfrm>
          <a:prstGeom prst="rect">
            <a:avLst/>
          </a:prstGeom>
          <a:solidFill>
            <a:schemeClr val="accent1">
              <a:lumMod val="75000"/>
              <a:alpha val="22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200" b="1" dirty="0" smtClean="0">
                <a:latin typeface="Calibri" panose="020F0502020204030204" pitchFamily="34" charset="0"/>
              </a:rPr>
              <a:t>Zvýšení podílu žen v manažerských pozicích</a:t>
            </a:r>
            <a:endParaRPr lang="en-US" altLang="en-US" sz="1200" b="1" dirty="0">
              <a:latin typeface="Calibri" panose="020F0502020204030204" pitchFamily="34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665870" y="3660624"/>
            <a:ext cx="1521029" cy="1015663"/>
          </a:xfrm>
          <a:prstGeom prst="rect">
            <a:avLst/>
          </a:prstGeom>
          <a:solidFill>
            <a:srgbClr val="66FF33">
              <a:alpha val="41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Zavedení pružné pracovní doby a HW umožňující zaměstnancům sladit pracovní a rod. život</a:t>
            </a:r>
            <a:endParaRPr lang="en-US" alt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5437569" y="1882422"/>
            <a:ext cx="1284943" cy="646331"/>
          </a:xfrm>
          <a:prstGeom prst="rect">
            <a:avLst/>
          </a:prstGeom>
          <a:solidFill>
            <a:srgbClr val="66FF33">
              <a:alpha val="8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200" b="1" dirty="0" smtClean="0">
                <a:latin typeface="Calibri" panose="020F0502020204030204" pitchFamily="34" charset="0"/>
              </a:rPr>
              <a:t>Ženy v organizaci postupují na vyšší řídící pozice </a:t>
            </a:r>
            <a:endParaRPr lang="en-US" altLang="en-US" sz="1200" b="1" dirty="0">
              <a:latin typeface="Calibri" panose="020F0502020204030204" pitchFamily="34" charset="0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4986663" y="4890369"/>
            <a:ext cx="2279367" cy="646331"/>
          </a:xfrm>
          <a:prstGeom prst="rect">
            <a:avLst/>
          </a:prstGeom>
          <a:solidFill>
            <a:srgbClr val="66FF33">
              <a:alpha val="8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200" b="1" dirty="0" smtClean="0">
                <a:latin typeface="Calibri" panose="020F0502020204030204" pitchFamily="34" charset="0"/>
              </a:rPr>
              <a:t>Organizace disponuje širokou skupinou vysoce kvalifikovaných uchazeček na odborné pozice</a:t>
            </a:r>
            <a:endParaRPr lang="en-US" altLang="en-US" sz="1200" b="1" dirty="0">
              <a:latin typeface="Calibri" panose="020F0502020204030204" pitchFamily="34" charset="0"/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1088" y="2976719"/>
            <a:ext cx="1781894" cy="646331"/>
          </a:xfrm>
          <a:prstGeom prst="rect">
            <a:avLst/>
          </a:prstGeom>
          <a:solidFill>
            <a:srgbClr val="FFFF00">
              <a:alpha val="17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400"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cs-CZ" altLang="en-US" sz="1200" b="1" dirty="0" smtClean="0">
                <a:solidFill>
                  <a:srgbClr val="FF0000"/>
                </a:solidFill>
              </a:rPr>
              <a:t>Poradenství při zavádění pružné pracovní doby a částečné práce z domova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3658675" y="1542303"/>
            <a:ext cx="1558697" cy="830997"/>
          </a:xfrm>
          <a:prstGeom prst="rect">
            <a:avLst/>
          </a:prstGeom>
          <a:solidFill>
            <a:srgbClr val="66FF33">
              <a:alpha val="41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200" b="1" dirty="0" smtClean="0">
                <a:latin typeface="Calibri" panose="020F0502020204030204" pitchFamily="34" charset="0"/>
              </a:rPr>
              <a:t>Rozvoj manažerských dovedností žen s potenciálem k postupu</a:t>
            </a:r>
            <a:endParaRPr lang="en-US" altLang="en-US" sz="1200" b="1" dirty="0">
              <a:latin typeface="Calibri" panose="020F0502020204030204" pitchFamily="34" charset="0"/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5352698" y="3726202"/>
            <a:ext cx="1354630" cy="830997"/>
          </a:xfrm>
          <a:prstGeom prst="rect">
            <a:avLst/>
          </a:prstGeom>
          <a:solidFill>
            <a:srgbClr val="66FF33">
              <a:alpha val="8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200" b="1" dirty="0" smtClean="0">
                <a:latin typeface="Calibri" panose="020F0502020204030204" pitchFamily="34" charset="0"/>
              </a:rPr>
              <a:t>Péče o rodinu nepředstavuje zásadní překážku kariérního růstu</a:t>
            </a:r>
            <a:endParaRPr lang="en-US" altLang="en-US" sz="1200" b="1" dirty="0">
              <a:latin typeface="Calibri" panose="020F0502020204030204" pitchFamily="34" charset="0"/>
            </a:endParaRP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8181911" y="3587703"/>
            <a:ext cx="911911" cy="1015663"/>
          </a:xfrm>
          <a:prstGeom prst="rect">
            <a:avLst/>
          </a:prstGeom>
          <a:solidFill>
            <a:schemeClr val="accent1">
              <a:lumMod val="75000"/>
              <a:alpha val="43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200" b="1" dirty="0" smtClean="0">
                <a:latin typeface="Calibri" panose="020F0502020204030204" pitchFamily="34" charset="0"/>
              </a:rPr>
              <a:t>Snížení gender </a:t>
            </a:r>
            <a:r>
              <a:rPr lang="cs-CZ" altLang="en-US" sz="1200" b="1" dirty="0" err="1" smtClean="0">
                <a:latin typeface="Calibri" panose="020F0502020204030204" pitchFamily="34" charset="0"/>
              </a:rPr>
              <a:t>pay</a:t>
            </a:r>
            <a:r>
              <a:rPr lang="cs-CZ" altLang="en-US" sz="1200" b="1" dirty="0" smtClean="0">
                <a:latin typeface="Calibri" panose="020F0502020204030204" pitchFamily="34" charset="0"/>
              </a:rPr>
              <a:t> gapu v rámci organizace</a:t>
            </a:r>
            <a:endParaRPr lang="en-US" altLang="en-US" sz="1200" b="1" dirty="0">
              <a:latin typeface="Calibri" panose="020F0502020204030204" pitchFamily="34" charset="0"/>
            </a:endParaRPr>
          </a:p>
        </p:txBody>
      </p:sp>
      <p:cxnSp>
        <p:nvCxnSpPr>
          <p:cNvPr id="29" name="Gerade Verbindung mit Pfeil 59"/>
          <p:cNvCxnSpPr>
            <a:stCxn id="12" idx="3"/>
            <a:endCxn id="17" idx="1"/>
          </p:cNvCxnSpPr>
          <p:nvPr/>
        </p:nvCxnSpPr>
        <p:spPr>
          <a:xfrm flipV="1">
            <a:off x="1874481" y="6177498"/>
            <a:ext cx="203167" cy="63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88"/>
          <p:cNvCxnSpPr>
            <a:stCxn id="17" idx="3"/>
            <a:endCxn id="56" idx="1"/>
          </p:cNvCxnSpPr>
          <p:nvPr/>
        </p:nvCxnSpPr>
        <p:spPr>
          <a:xfrm>
            <a:off x="3598056" y="6177498"/>
            <a:ext cx="259730" cy="92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94"/>
          <p:cNvCxnSpPr>
            <a:stCxn id="23" idx="3"/>
            <a:endCxn id="20" idx="1"/>
          </p:cNvCxnSpPr>
          <p:nvPr/>
        </p:nvCxnSpPr>
        <p:spPr>
          <a:xfrm>
            <a:off x="5217372" y="1957802"/>
            <a:ext cx="220197" cy="247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96"/>
          <p:cNvCxnSpPr>
            <a:stCxn id="19" idx="3"/>
            <a:endCxn id="24" idx="1"/>
          </p:cNvCxnSpPr>
          <p:nvPr/>
        </p:nvCxnSpPr>
        <p:spPr>
          <a:xfrm flipV="1">
            <a:off x="5186899" y="4141701"/>
            <a:ext cx="165799" cy="26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101"/>
          <p:cNvCxnSpPr>
            <a:stCxn id="20" idx="3"/>
            <a:endCxn id="18" idx="1"/>
          </p:cNvCxnSpPr>
          <p:nvPr/>
        </p:nvCxnSpPr>
        <p:spPr>
          <a:xfrm>
            <a:off x="6722512" y="2205588"/>
            <a:ext cx="100004" cy="852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103"/>
          <p:cNvCxnSpPr>
            <a:stCxn id="24" idx="3"/>
            <a:endCxn id="18" idx="1"/>
          </p:cNvCxnSpPr>
          <p:nvPr/>
        </p:nvCxnSpPr>
        <p:spPr>
          <a:xfrm flipV="1">
            <a:off x="6707328" y="3058248"/>
            <a:ext cx="115188" cy="1083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105"/>
          <p:cNvCxnSpPr>
            <a:stCxn id="18" idx="3"/>
            <a:endCxn id="25" idx="1"/>
          </p:cNvCxnSpPr>
          <p:nvPr/>
        </p:nvCxnSpPr>
        <p:spPr>
          <a:xfrm>
            <a:off x="8063130" y="3058248"/>
            <a:ext cx="118781" cy="1037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118"/>
          <p:cNvCxnSpPr/>
          <p:nvPr/>
        </p:nvCxnSpPr>
        <p:spPr>
          <a:xfrm>
            <a:off x="9093822" y="596005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1995080" y="2205588"/>
            <a:ext cx="1477626" cy="830997"/>
          </a:xfrm>
          <a:prstGeom prst="rect">
            <a:avLst/>
          </a:prstGeom>
          <a:solidFill>
            <a:srgbClr val="00B0F0">
              <a:alpha val="1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200" b="1" dirty="0" smtClean="0">
                <a:latin typeface="Calibri" panose="020F0502020204030204" pitchFamily="34" charset="0"/>
              </a:rPr>
              <a:t>Závazná pravidla a postupy k řešení případných projevů diskriminace</a:t>
            </a:r>
            <a:endParaRPr lang="en-US" altLang="en-US" sz="1200" b="1" dirty="0">
              <a:latin typeface="Calibri" panose="020F0502020204030204" pitchFamily="34" charset="0"/>
            </a:endParaRPr>
          </a:p>
        </p:txBody>
      </p:sp>
      <p:sp>
        <p:nvSpPr>
          <p:cNvPr id="55" name="TextBox 5"/>
          <p:cNvSpPr txBox="1">
            <a:spLocks noChangeArrowheads="1"/>
          </p:cNvSpPr>
          <p:nvPr/>
        </p:nvSpPr>
        <p:spPr bwMode="auto">
          <a:xfrm>
            <a:off x="7442823" y="4945711"/>
            <a:ext cx="1105829" cy="1015663"/>
          </a:xfrm>
          <a:prstGeom prst="rect">
            <a:avLst/>
          </a:prstGeom>
          <a:solidFill>
            <a:schemeClr val="accent1">
              <a:lumMod val="75000"/>
              <a:alpha val="22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200" b="1" dirty="0">
                <a:latin typeface="Calibri" panose="020F0502020204030204" pitchFamily="34" charset="0"/>
              </a:rPr>
              <a:t>Zvýšení podílu žen </a:t>
            </a:r>
            <a:r>
              <a:rPr lang="cs-CZ" altLang="en-US" sz="1200" b="1" dirty="0" smtClean="0">
                <a:latin typeface="Calibri" panose="020F0502020204030204" pitchFamily="34" charset="0"/>
              </a:rPr>
              <a:t>na odborných technických pozicích</a:t>
            </a:r>
            <a:endParaRPr lang="en-US" altLang="en-US" sz="1200" b="1" dirty="0">
              <a:latin typeface="Calibri" panose="020F0502020204030204" pitchFamily="34" charset="0"/>
            </a:endParaRPr>
          </a:p>
        </p:txBody>
      </p:sp>
      <p:cxnSp>
        <p:nvCxnSpPr>
          <p:cNvPr id="60" name="Gerade Verbindung mit Pfeil 59"/>
          <p:cNvCxnSpPr>
            <a:stCxn id="55" idx="0"/>
            <a:endCxn id="25" idx="1"/>
          </p:cNvCxnSpPr>
          <p:nvPr/>
        </p:nvCxnSpPr>
        <p:spPr>
          <a:xfrm flipV="1">
            <a:off x="7995738" y="4095535"/>
            <a:ext cx="186173" cy="850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5"/>
          <p:cNvSpPr txBox="1">
            <a:spLocks noChangeArrowheads="1"/>
          </p:cNvSpPr>
          <p:nvPr/>
        </p:nvSpPr>
        <p:spPr bwMode="auto">
          <a:xfrm>
            <a:off x="51088" y="3706791"/>
            <a:ext cx="1781894" cy="461665"/>
          </a:xfrm>
          <a:prstGeom prst="rect">
            <a:avLst/>
          </a:prstGeom>
          <a:solidFill>
            <a:srgbClr val="FFFF00">
              <a:alpha val="17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400"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cs-CZ" altLang="en-US" sz="1200" b="1" dirty="0" smtClean="0"/>
              <a:t>Průběžné vzdělávání zaměstnanců na RD </a:t>
            </a:r>
            <a:endParaRPr lang="en-US" altLang="en-US" sz="1200" b="1" dirty="0"/>
          </a:p>
        </p:txBody>
      </p:sp>
      <p:sp>
        <p:nvSpPr>
          <p:cNvPr id="56" name="TextBox 5"/>
          <p:cNvSpPr txBox="1">
            <a:spLocks noChangeArrowheads="1"/>
          </p:cNvSpPr>
          <p:nvPr/>
        </p:nvSpPr>
        <p:spPr bwMode="auto">
          <a:xfrm>
            <a:off x="3857786" y="5761999"/>
            <a:ext cx="1343295" cy="1015663"/>
          </a:xfrm>
          <a:prstGeom prst="rect">
            <a:avLst/>
          </a:prstGeom>
          <a:solidFill>
            <a:srgbClr val="66FF33">
              <a:alpha val="41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200" b="1" dirty="0" smtClean="0">
                <a:latin typeface="Calibri" panose="020F0502020204030204" pitchFamily="34" charset="0"/>
              </a:rPr>
              <a:t>Přijímacích řízení  na pozice v oblasti STEM se účastní větší podíl žen</a:t>
            </a:r>
            <a:endParaRPr lang="en-US" altLang="en-US" sz="1200" b="1" dirty="0">
              <a:latin typeface="Calibri" panose="020F0502020204030204" pitchFamily="34" charset="0"/>
            </a:endParaRPr>
          </a:p>
        </p:txBody>
      </p:sp>
      <p:sp>
        <p:nvSpPr>
          <p:cNvPr id="78" name="TextBox 5"/>
          <p:cNvSpPr txBox="1">
            <a:spLocks noChangeArrowheads="1"/>
          </p:cNvSpPr>
          <p:nvPr/>
        </p:nvSpPr>
        <p:spPr bwMode="auto">
          <a:xfrm>
            <a:off x="65675" y="4264751"/>
            <a:ext cx="1775491" cy="646331"/>
          </a:xfrm>
          <a:prstGeom prst="rect">
            <a:avLst/>
          </a:prstGeom>
          <a:solidFill>
            <a:srgbClr val="FFFF00">
              <a:alpha val="17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400"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cs-CZ" altLang="en-US" sz="1200" b="1" dirty="0" err="1" smtClean="0"/>
              <a:t>Trainee</a:t>
            </a:r>
            <a:r>
              <a:rPr lang="cs-CZ" altLang="en-US" sz="1200" b="1" dirty="0" smtClean="0"/>
              <a:t> programy pro absolventky technických oborů</a:t>
            </a:r>
            <a:endParaRPr lang="en-US" altLang="en-US" sz="1200" b="1" dirty="0"/>
          </a:p>
        </p:txBody>
      </p:sp>
      <p:cxnSp>
        <p:nvCxnSpPr>
          <p:cNvPr id="79" name="Gerade Verbindung mit Pfeil 88"/>
          <p:cNvCxnSpPr>
            <a:stCxn id="13" idx="3"/>
            <a:endCxn id="15" idx="1"/>
          </p:cNvCxnSpPr>
          <p:nvPr/>
        </p:nvCxnSpPr>
        <p:spPr>
          <a:xfrm flipV="1">
            <a:off x="1826579" y="5061530"/>
            <a:ext cx="327995" cy="299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8"/>
          <p:cNvCxnSpPr>
            <a:stCxn id="78" idx="3"/>
            <a:endCxn id="15" idx="1"/>
          </p:cNvCxnSpPr>
          <p:nvPr/>
        </p:nvCxnSpPr>
        <p:spPr>
          <a:xfrm>
            <a:off x="1841166" y="4587917"/>
            <a:ext cx="313408" cy="473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8"/>
          <p:cNvCxnSpPr>
            <a:stCxn id="75" idx="3"/>
            <a:endCxn id="15" idx="1"/>
          </p:cNvCxnSpPr>
          <p:nvPr/>
        </p:nvCxnSpPr>
        <p:spPr>
          <a:xfrm>
            <a:off x="1832982" y="3937624"/>
            <a:ext cx="321592" cy="1123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59"/>
          <p:cNvCxnSpPr>
            <a:stCxn id="22" idx="3"/>
            <a:endCxn id="14" idx="1"/>
          </p:cNvCxnSpPr>
          <p:nvPr/>
        </p:nvCxnSpPr>
        <p:spPr>
          <a:xfrm>
            <a:off x="1832982" y="3299885"/>
            <a:ext cx="261006" cy="287818"/>
          </a:xfrm>
          <a:prstGeom prst="straightConnector1">
            <a:avLst/>
          </a:prstGeom>
          <a:ln w="222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59"/>
          <p:cNvCxnSpPr>
            <a:stCxn id="10" idx="3"/>
            <a:endCxn id="53" idx="1"/>
          </p:cNvCxnSpPr>
          <p:nvPr/>
        </p:nvCxnSpPr>
        <p:spPr>
          <a:xfrm flipV="1">
            <a:off x="1855645" y="2621087"/>
            <a:ext cx="139435" cy="1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59"/>
          <p:cNvCxnSpPr>
            <a:stCxn id="11" idx="3"/>
            <a:endCxn id="16" idx="1"/>
          </p:cNvCxnSpPr>
          <p:nvPr/>
        </p:nvCxnSpPr>
        <p:spPr>
          <a:xfrm flipV="1">
            <a:off x="1866782" y="1888644"/>
            <a:ext cx="245814" cy="57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mit Pfeil 96"/>
          <p:cNvCxnSpPr>
            <a:stCxn id="24" idx="2"/>
            <a:endCxn id="21" idx="0"/>
          </p:cNvCxnSpPr>
          <p:nvPr/>
        </p:nvCxnSpPr>
        <p:spPr>
          <a:xfrm>
            <a:off x="6030013" y="4557199"/>
            <a:ext cx="96334" cy="333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mit Pfeil 88"/>
          <p:cNvCxnSpPr>
            <a:stCxn id="16" idx="3"/>
            <a:endCxn id="23" idx="1"/>
          </p:cNvCxnSpPr>
          <p:nvPr/>
        </p:nvCxnSpPr>
        <p:spPr>
          <a:xfrm>
            <a:off x="3472705" y="1888644"/>
            <a:ext cx="185970" cy="69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mit Pfeil 59"/>
          <p:cNvCxnSpPr>
            <a:stCxn id="14" idx="3"/>
            <a:endCxn id="19" idx="1"/>
          </p:cNvCxnSpPr>
          <p:nvPr/>
        </p:nvCxnSpPr>
        <p:spPr>
          <a:xfrm>
            <a:off x="3359818" y="3587703"/>
            <a:ext cx="306052" cy="580753"/>
          </a:xfrm>
          <a:prstGeom prst="straightConnector1">
            <a:avLst/>
          </a:prstGeom>
          <a:ln w="222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5"/>
          <p:cNvSpPr txBox="1">
            <a:spLocks noChangeArrowheads="1"/>
          </p:cNvSpPr>
          <p:nvPr/>
        </p:nvSpPr>
        <p:spPr bwMode="auto">
          <a:xfrm>
            <a:off x="3645486" y="2503804"/>
            <a:ext cx="1707212" cy="1015663"/>
          </a:xfrm>
          <a:prstGeom prst="rect">
            <a:avLst/>
          </a:prstGeom>
          <a:solidFill>
            <a:srgbClr val="66FF33">
              <a:alpha val="41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200" b="1" dirty="0" smtClean="0">
                <a:latin typeface="Calibri" panose="020F0502020204030204" pitchFamily="34" charset="0"/>
              </a:rPr>
              <a:t>Organizace se řídí  vymahatelnými pravidly pro přijímání a povyšování </a:t>
            </a:r>
            <a:r>
              <a:rPr lang="cs-CZ" altLang="en-US" sz="1200" b="1" dirty="0" err="1" smtClean="0">
                <a:latin typeface="Calibri" panose="020F0502020204030204" pitchFamily="34" charset="0"/>
              </a:rPr>
              <a:t>zaměst</a:t>
            </a:r>
            <a:r>
              <a:rPr lang="cs-CZ" altLang="en-US" sz="1200" b="1" dirty="0" smtClean="0">
                <a:latin typeface="Calibri" panose="020F0502020204030204" pitchFamily="34" charset="0"/>
              </a:rPr>
              <a:t>., </a:t>
            </a:r>
            <a:br>
              <a:rPr lang="cs-CZ" altLang="en-US" sz="1200" b="1" dirty="0" smtClean="0">
                <a:latin typeface="Calibri" panose="020F0502020204030204" pitchFamily="34" charset="0"/>
              </a:rPr>
            </a:br>
            <a:r>
              <a:rPr lang="cs-CZ" altLang="en-US" sz="1200" b="1" dirty="0" smtClean="0">
                <a:latin typeface="Calibri" panose="020F0502020204030204" pitchFamily="34" charset="0"/>
              </a:rPr>
              <a:t>i prevenci diskriminace</a:t>
            </a:r>
            <a:endParaRPr lang="en-US" altLang="en-US" sz="1200" b="1" dirty="0">
              <a:latin typeface="Calibri" panose="020F0502020204030204" pitchFamily="34" charset="0"/>
            </a:endParaRPr>
          </a:p>
        </p:txBody>
      </p:sp>
      <p:cxnSp>
        <p:nvCxnSpPr>
          <p:cNvPr id="163" name="Gerade Verbindung mit Pfeil 108"/>
          <p:cNvCxnSpPr>
            <a:endCxn id="24" idx="1"/>
          </p:cNvCxnSpPr>
          <p:nvPr/>
        </p:nvCxnSpPr>
        <p:spPr>
          <a:xfrm flipV="1">
            <a:off x="1979043" y="4141701"/>
            <a:ext cx="3373655" cy="12305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Gerade Verbindung mit Pfeil 59"/>
          <p:cNvCxnSpPr>
            <a:stCxn id="21" idx="3"/>
            <a:endCxn id="55" idx="1"/>
          </p:cNvCxnSpPr>
          <p:nvPr/>
        </p:nvCxnSpPr>
        <p:spPr>
          <a:xfrm>
            <a:off x="7266030" y="5213535"/>
            <a:ext cx="176793" cy="240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Gerade Verbindung mit Pfeil 88"/>
          <p:cNvCxnSpPr>
            <a:stCxn id="56" idx="0"/>
            <a:endCxn id="21" idx="2"/>
          </p:cNvCxnSpPr>
          <p:nvPr/>
        </p:nvCxnSpPr>
        <p:spPr>
          <a:xfrm flipV="1">
            <a:off x="4529434" y="5536700"/>
            <a:ext cx="1596913" cy="225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Gerade Verbindung mit Pfeil 108"/>
          <p:cNvCxnSpPr>
            <a:stCxn id="75" idx="3"/>
            <a:endCxn id="21" idx="1"/>
          </p:cNvCxnSpPr>
          <p:nvPr/>
        </p:nvCxnSpPr>
        <p:spPr>
          <a:xfrm>
            <a:off x="1832982" y="3937624"/>
            <a:ext cx="3153681" cy="1275911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Gerade Verbindung mit Pfeil 59"/>
          <p:cNvCxnSpPr>
            <a:stCxn id="53" idx="3"/>
            <a:endCxn id="158" idx="1"/>
          </p:cNvCxnSpPr>
          <p:nvPr/>
        </p:nvCxnSpPr>
        <p:spPr>
          <a:xfrm>
            <a:off x="3472706" y="2621087"/>
            <a:ext cx="172780" cy="390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Gerade Verbindung mit Pfeil 59"/>
          <p:cNvCxnSpPr>
            <a:stCxn id="158" idx="3"/>
            <a:endCxn id="20" idx="1"/>
          </p:cNvCxnSpPr>
          <p:nvPr/>
        </p:nvCxnSpPr>
        <p:spPr>
          <a:xfrm flipV="1">
            <a:off x="5352698" y="2205588"/>
            <a:ext cx="84871" cy="806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Gerade Verbindung mit Pfeil 88"/>
          <p:cNvCxnSpPr>
            <a:stCxn id="15" idx="3"/>
            <a:endCxn id="21" idx="1"/>
          </p:cNvCxnSpPr>
          <p:nvPr/>
        </p:nvCxnSpPr>
        <p:spPr>
          <a:xfrm>
            <a:off x="3480333" y="5061530"/>
            <a:ext cx="1506330" cy="152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/>
          <p:cNvSpPr/>
          <p:nvPr/>
        </p:nvSpPr>
        <p:spPr>
          <a:xfrm rot="16797145">
            <a:off x="2351935" y="424478"/>
            <a:ext cx="1302094" cy="6579545"/>
          </a:xfrm>
          <a:prstGeom prst="ellips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9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evaluačního designu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68760"/>
            <a:ext cx="8064000" cy="485124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AutoNum type="arabicParenR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Byla zavedena flexibilní forma práce?</a:t>
            </a:r>
          </a:p>
          <a:p>
            <a:pPr marL="519750" lvl="1" indent="-285750">
              <a:spcBef>
                <a:spcPts val="0"/>
              </a:spcBef>
            </a:pPr>
            <a:r>
              <a:rPr lang="cs-CZ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Desk </a:t>
            </a:r>
            <a:r>
              <a:rPr lang="cs-CZ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research - firemní směrnice a </a:t>
            </a:r>
            <a:r>
              <a:rPr lang="cs-CZ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pravidla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AutoNum type="arabicParenR"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AutoNum type="arabicParenR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zaměstnanci využívána a kvitována? Pokud není, proč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19750" lvl="1" indent="-285750">
              <a:spcBef>
                <a:spcPts val="0"/>
              </a:spcBef>
            </a:pPr>
            <a:r>
              <a:rPr lang="cs-CZ" sz="16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Polostrukturované</a:t>
            </a:r>
            <a:r>
              <a:rPr lang="cs-CZ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rozhovory se zaměstnanci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AutoNum type="arabicParenR"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AutoNum type="arabicParenR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Byla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doporučení týkající se FFP implementována? Pokud ne, případně v pozměněné podobě, proč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19750" lvl="1" indent="-285750">
              <a:spcBef>
                <a:spcPts val="0"/>
              </a:spcBef>
            </a:pPr>
            <a:r>
              <a:rPr lang="cs-CZ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Desk research – srovnání firemních směrnice a pravidel s výstupy </a:t>
            </a:r>
            <a:r>
              <a:rPr lang="cs-CZ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cs-CZ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doporučeními projektu</a:t>
            </a:r>
          </a:p>
          <a:p>
            <a:pPr marL="519750" lvl="1" indent="-285750">
              <a:spcBef>
                <a:spcPts val="0"/>
              </a:spcBef>
            </a:pPr>
            <a:r>
              <a:rPr lang="cs-CZ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Rozhovory s personalisty a manažery na různých stupních řízení organizace</a:t>
            </a:r>
          </a:p>
          <a:p>
            <a:pPr marL="234000" lvl="1" indent="0">
              <a:spcBef>
                <a:spcPts val="0"/>
              </a:spcBef>
              <a:buNone/>
            </a:pPr>
            <a:endParaRPr lang="cs-CZ" sz="1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AutoNum type="arabicParenR"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22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0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projektu a jejich měřitelnost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23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11560" y="1556792"/>
            <a:ext cx="8064000" cy="468052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Cíle projektu by měly být nastaveny na úrovni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krátkodobých výsledků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 příklad: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Zakotvení </a:t>
            </a:r>
            <a:r>
              <a:rPr lang="cs-CZ" altLang="en-US" sz="2000" dirty="0" smtClean="0">
                <a:latin typeface="Arial" pitchFamily="34" charset="0"/>
                <a:cs typeface="Arial" pitchFamily="34" charset="0"/>
              </a:rPr>
              <a:t>pravidel </a:t>
            </a:r>
            <a:r>
              <a:rPr lang="cs-CZ" altLang="en-US" sz="2000" dirty="0">
                <a:latin typeface="Arial" pitchFamily="34" charset="0"/>
                <a:cs typeface="Arial" pitchFamily="34" charset="0"/>
              </a:rPr>
              <a:t>pro </a:t>
            </a:r>
            <a:r>
              <a:rPr lang="cs-CZ" altLang="en-US" sz="2000" dirty="0" smtClean="0">
                <a:latin typeface="Arial" pitchFamily="34" charset="0"/>
                <a:cs typeface="Arial" pitchFamily="34" charset="0"/>
              </a:rPr>
              <a:t>přijímání, povyšování a odměňování zaměstnanců, i prevenci diskriminace do závazných interních směrnic organizace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cs-CZ" alt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cs-CZ" altLang="en-US" sz="2000" dirty="0" smtClean="0">
                <a:latin typeface="Arial" pitchFamily="34" charset="0"/>
                <a:cs typeface="Arial" pitchFamily="34" charset="0"/>
              </a:rPr>
              <a:t>Zvýšení podílu žen účastnících se přijímacích řízení </a:t>
            </a:r>
            <a:r>
              <a:rPr lang="cs-CZ" altLang="en-US" sz="2000" dirty="0">
                <a:latin typeface="Arial" pitchFamily="34" charset="0"/>
                <a:cs typeface="Arial" pitchFamily="34" charset="0"/>
              </a:rPr>
              <a:t>na pozice v oblasti </a:t>
            </a:r>
            <a:r>
              <a:rPr lang="cs-CZ" altLang="en-US" sz="2000" dirty="0" smtClean="0">
                <a:latin typeface="Arial" pitchFamily="34" charset="0"/>
                <a:cs typeface="Arial" pitchFamily="34" charset="0"/>
              </a:rPr>
              <a:t>STEM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cs-CZ" alt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cs-CZ" altLang="en-US" sz="2000" dirty="0" smtClean="0">
                <a:latin typeface="Arial" pitchFamily="34" charset="0"/>
                <a:cs typeface="Arial" pitchFamily="34" charset="0"/>
              </a:rPr>
              <a:t>Zavedení </a:t>
            </a:r>
            <a:r>
              <a:rPr lang="cs-CZ" altLang="en-US" sz="2000" dirty="0">
                <a:latin typeface="Arial" pitchFamily="34" charset="0"/>
                <a:cs typeface="Arial" pitchFamily="34" charset="0"/>
              </a:rPr>
              <a:t>pružné pracovní </a:t>
            </a:r>
            <a:r>
              <a:rPr lang="cs-CZ" altLang="en-US" sz="2000" dirty="0" smtClean="0">
                <a:latin typeface="Arial" pitchFamily="34" charset="0"/>
                <a:cs typeface="Arial" pitchFamily="34" charset="0"/>
              </a:rPr>
              <a:t>doby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Stanovené % zaměstnanců bude využívat práci z domova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Stanovený počet zaměstnankyň získá novou kvalifikaci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Výstupy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700808"/>
            <a:ext cx="8064000" cy="4419192"/>
          </a:xfrm>
        </p:spPr>
        <p:txBody>
          <a:bodyPr/>
          <a:lstStyle/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jsou přímým vyústění aktivit projektu</a:t>
            </a: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nejsnáze měřitelné</a:t>
            </a: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cílí na ně většina monitorovacích indikátorů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1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Neměl by na ně být vázán cíl projektu!</a:t>
            </a:r>
            <a:endParaRPr lang="cs-CZ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Příklad: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Jak by měl být definovaný cíl projektu?</a:t>
            </a: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Jak by mohly znít evaluační otázky?</a:t>
            </a:r>
          </a:p>
          <a:p>
            <a:pPr marL="0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24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1678540" y="4965267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3419872" y="4965267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531909" y="4841949"/>
            <a:ext cx="98524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Calibri" pitchFamily="34" charset="0"/>
              </a:rPr>
              <a:t>ŠKOLENÍ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2051720" y="4841683"/>
            <a:ext cx="11709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Calibri" pitchFamily="34" charset="0"/>
              </a:rPr>
              <a:t>ÚČASTNÍCI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754159" y="4821251"/>
            <a:ext cx="248624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Calibri" pitchFamily="34" charset="0"/>
              </a:rPr>
              <a:t>KVALIFIKOVANÍ ÚČASTNÍCI 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767128" y="4811114"/>
            <a:ext cx="144016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Calibri" pitchFamily="34" charset="0"/>
              </a:rPr>
              <a:t>ZAMĚSTNANCI</a:t>
            </a:r>
            <a:endParaRPr lang="cs-CZ" sz="1600" dirty="0">
              <a:latin typeface="Calibri" pitchFamily="34" charset="0"/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6372200" y="4964958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18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Předpoklady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25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07942" y="1802606"/>
            <a:ext cx="1813162" cy="415498"/>
          </a:xfrm>
          <a:prstGeom prst="rect">
            <a:avLst/>
          </a:prstGeom>
          <a:solidFill>
            <a:srgbClr val="FFFF00">
              <a:alpha val="17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050" dirty="0" smtClean="0">
                <a:latin typeface="Calibri" panose="020F0502020204030204" pitchFamily="34" charset="0"/>
              </a:rPr>
              <a:t>Poradenství zaměřené na prevenci diskriminace</a:t>
            </a:r>
            <a:endParaRPr lang="en-US" altLang="en-US" sz="105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506" y="1126286"/>
            <a:ext cx="1835434" cy="577081"/>
          </a:xfrm>
          <a:prstGeom prst="rect">
            <a:avLst/>
          </a:prstGeom>
          <a:solidFill>
            <a:srgbClr val="FFFF00">
              <a:alpha val="17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400"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cs-CZ" altLang="en-US" sz="1050" dirty="0" err="1" smtClean="0"/>
              <a:t>Mentoring</a:t>
            </a:r>
            <a:r>
              <a:rPr lang="cs-CZ" altLang="en-US" sz="1050" dirty="0" smtClean="0"/>
              <a:t> a </a:t>
            </a:r>
            <a:r>
              <a:rPr lang="cs-CZ" altLang="en-US" sz="1050" dirty="0" err="1" smtClean="0"/>
              <a:t>koučing</a:t>
            </a:r>
            <a:r>
              <a:rPr lang="cs-CZ" altLang="en-US" sz="1050" dirty="0" smtClean="0"/>
              <a:t> pro ženy na nižších manažerských pozicích</a:t>
            </a:r>
            <a:endParaRPr lang="en-US" altLang="en-US" sz="1050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26778" y="5236315"/>
            <a:ext cx="1813162" cy="577081"/>
          </a:xfrm>
          <a:prstGeom prst="rect">
            <a:avLst/>
          </a:prstGeom>
          <a:solidFill>
            <a:srgbClr val="FFFF00">
              <a:alpha val="17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400"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cs-CZ" altLang="en-US" sz="1050" dirty="0" smtClean="0"/>
              <a:t>Vyhledávání talentovaných absolventek technických univerzit</a:t>
            </a:r>
            <a:endParaRPr lang="en-US" altLang="en-US" sz="1050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16547" y="4532775"/>
            <a:ext cx="1775491" cy="577081"/>
          </a:xfrm>
          <a:prstGeom prst="rect">
            <a:avLst/>
          </a:prstGeom>
          <a:solidFill>
            <a:srgbClr val="FFFF00">
              <a:alpha val="17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400"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cs-CZ" altLang="en-US" sz="1050" dirty="0" smtClean="0"/>
              <a:t>Specializované odborné kurzy pro ženy se vzděláním v oblasti STEM</a:t>
            </a:r>
            <a:endParaRPr lang="en-US" altLang="en-US" sz="1050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175923" y="2490678"/>
            <a:ext cx="1265830" cy="577081"/>
          </a:xfrm>
          <a:prstGeom prst="rect">
            <a:avLst/>
          </a:prstGeom>
          <a:solidFill>
            <a:srgbClr val="00B0F0">
              <a:alpha val="1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050" dirty="0">
                <a:latin typeface="Calibri" panose="020F0502020204030204" pitchFamily="34" charset="0"/>
              </a:rPr>
              <a:t>Doporučení </a:t>
            </a:r>
            <a:r>
              <a:rPr lang="cs-CZ" altLang="en-US" sz="1050" dirty="0" smtClean="0">
                <a:latin typeface="Calibri" panose="020F0502020204030204" pitchFamily="34" charset="0"/>
              </a:rPr>
              <a:t> k zavedení flexi forem práce</a:t>
            </a:r>
            <a:endParaRPr lang="en-US" altLang="en-US" sz="1050" dirty="0">
              <a:latin typeface="Calibri" panose="020F0502020204030204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212405" y="3765488"/>
            <a:ext cx="1325759" cy="415498"/>
          </a:xfrm>
          <a:prstGeom prst="rect">
            <a:avLst/>
          </a:prstGeom>
          <a:solidFill>
            <a:srgbClr val="00B0F0">
              <a:alpha val="1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050" dirty="0" smtClean="0">
                <a:latin typeface="Calibri" panose="020F0502020204030204" pitchFamily="34" charset="0"/>
              </a:rPr>
              <a:t>Absolventky kurzů zvyšujících kvalifikaci</a:t>
            </a:r>
            <a:endParaRPr lang="en-US" altLang="en-US" sz="1050" dirty="0">
              <a:latin typeface="Calibri" panose="020F0502020204030204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178055" y="1160911"/>
            <a:ext cx="1360109" cy="253916"/>
          </a:xfrm>
          <a:prstGeom prst="rect">
            <a:avLst/>
          </a:prstGeom>
          <a:solidFill>
            <a:srgbClr val="00B0F0">
              <a:alpha val="1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050" dirty="0" smtClean="0">
                <a:latin typeface="Calibri" panose="020F0502020204030204" pitchFamily="34" charset="0"/>
              </a:rPr>
              <a:t>Absolventky M a K</a:t>
            </a:r>
            <a:endParaRPr lang="en-US" altLang="en-US" sz="1050" dirty="0">
              <a:latin typeface="Calibri" panose="020F050202020403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143107" y="5080433"/>
            <a:ext cx="1520408" cy="738664"/>
          </a:xfrm>
          <a:prstGeom prst="rect">
            <a:avLst/>
          </a:prstGeom>
          <a:solidFill>
            <a:srgbClr val="00B0F0">
              <a:alpha val="1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050" dirty="0" smtClean="0">
                <a:latin typeface="Calibri" panose="020F0502020204030204" pitchFamily="34" charset="0"/>
              </a:rPr>
              <a:t>Kontakty na absolventky, které mohou být oslovovány ve výběrových řízeních</a:t>
            </a:r>
            <a:endParaRPr lang="en-US" altLang="en-US" sz="1050" dirty="0">
              <a:latin typeface="Calibri" panose="020F0502020204030204" pitchFamily="34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887975" y="2053516"/>
            <a:ext cx="1240614" cy="577081"/>
          </a:xfrm>
          <a:prstGeom prst="rect">
            <a:avLst/>
          </a:prstGeom>
          <a:solidFill>
            <a:schemeClr val="accent1">
              <a:lumMod val="75000"/>
              <a:alpha val="22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050" dirty="0" smtClean="0">
                <a:latin typeface="Calibri" panose="020F0502020204030204" pitchFamily="34" charset="0"/>
              </a:rPr>
              <a:t>Zvýšení podílu žen v manažerských pozicích</a:t>
            </a:r>
            <a:endParaRPr lang="en-US" altLang="en-US" sz="1050" dirty="0">
              <a:latin typeface="Calibri" panose="020F0502020204030204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767265" y="3156383"/>
            <a:ext cx="1521029" cy="900246"/>
          </a:xfrm>
          <a:prstGeom prst="rect">
            <a:avLst/>
          </a:prstGeom>
          <a:solidFill>
            <a:srgbClr val="66FF33">
              <a:alpha val="41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050" dirty="0" smtClean="0">
                <a:latin typeface="Calibri" panose="020F0502020204030204" pitchFamily="34" charset="0"/>
              </a:rPr>
              <a:t>Zavedení pružné pracovní doby a HW umožňující zaměstnancům sladit pracovní a rod. život</a:t>
            </a:r>
            <a:endParaRPr lang="en-US" altLang="en-US" sz="1050" dirty="0">
              <a:latin typeface="Calibri" panose="020F0502020204030204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480890" y="1293189"/>
            <a:ext cx="1284943" cy="577081"/>
          </a:xfrm>
          <a:prstGeom prst="rect">
            <a:avLst/>
          </a:prstGeom>
          <a:solidFill>
            <a:srgbClr val="66FF33">
              <a:alpha val="8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050" dirty="0" smtClean="0">
                <a:latin typeface="Calibri" panose="020F0502020204030204" pitchFamily="34" charset="0"/>
              </a:rPr>
              <a:t>Ženy v organizaci postupují na vyšší řídící pozice </a:t>
            </a:r>
            <a:endParaRPr lang="en-US" altLang="en-US" sz="1050" dirty="0">
              <a:latin typeface="Calibri" panose="020F0502020204030204" pitchFamily="34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625865" y="4323334"/>
            <a:ext cx="2279367" cy="577081"/>
          </a:xfrm>
          <a:prstGeom prst="rect">
            <a:avLst/>
          </a:prstGeom>
          <a:solidFill>
            <a:srgbClr val="66FF33">
              <a:alpha val="8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050" dirty="0" smtClean="0">
                <a:latin typeface="Calibri" panose="020F0502020204030204" pitchFamily="34" charset="0"/>
              </a:rPr>
              <a:t>Organizace disponuje širokou skupinou vysoce kvalifikovaných uchazeček na odborné pozice</a:t>
            </a:r>
            <a:endParaRPr lang="en-US" altLang="en-US" sz="1050" dirty="0">
              <a:latin typeface="Calibri" panose="020F0502020204030204" pitchFamily="34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16547" y="2387486"/>
            <a:ext cx="1781894" cy="577081"/>
          </a:xfrm>
          <a:prstGeom prst="rect">
            <a:avLst/>
          </a:prstGeom>
          <a:solidFill>
            <a:srgbClr val="FFFF00">
              <a:alpha val="17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400"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cs-CZ" altLang="en-US" sz="1050" dirty="0" smtClean="0"/>
              <a:t>Poradenství při zavádění pružné pracovní doby a částečné práce z domova</a:t>
            </a:r>
            <a:endParaRPr lang="en-US" altLang="en-US" sz="1050" dirty="0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3748432" y="1352439"/>
            <a:ext cx="1558697" cy="577081"/>
          </a:xfrm>
          <a:prstGeom prst="rect">
            <a:avLst/>
          </a:prstGeom>
          <a:solidFill>
            <a:srgbClr val="66FF33">
              <a:alpha val="41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050" dirty="0" smtClean="0">
                <a:latin typeface="Calibri" panose="020F0502020204030204" pitchFamily="34" charset="0"/>
              </a:rPr>
              <a:t>Zvýšení manažerských dovedností žen s potenciálem k postupu</a:t>
            </a:r>
            <a:endParaRPr lang="en-US" altLang="en-US" sz="1050" dirty="0">
              <a:latin typeface="Calibri" panose="020F0502020204030204" pitchFamily="34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5418157" y="3136969"/>
            <a:ext cx="1239442" cy="738664"/>
          </a:xfrm>
          <a:prstGeom prst="rect">
            <a:avLst/>
          </a:prstGeom>
          <a:solidFill>
            <a:srgbClr val="66FF33">
              <a:alpha val="8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050" dirty="0" smtClean="0">
                <a:latin typeface="Calibri" panose="020F0502020204030204" pitchFamily="34" charset="0"/>
              </a:rPr>
              <a:t>Péče o rodinu nepředstavuje zásadní překážku kariérního růstu</a:t>
            </a:r>
            <a:endParaRPr lang="en-US" altLang="en-US" sz="1050" dirty="0">
              <a:latin typeface="Calibri" panose="020F0502020204030204" pitchFamily="34" charset="0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8142861" y="3033817"/>
            <a:ext cx="1052325" cy="738664"/>
          </a:xfrm>
          <a:prstGeom prst="rect">
            <a:avLst/>
          </a:prstGeom>
          <a:solidFill>
            <a:schemeClr val="accent1">
              <a:lumMod val="75000"/>
              <a:alpha val="43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050" dirty="0" smtClean="0">
                <a:latin typeface="Calibri" panose="020F0502020204030204" pitchFamily="34" charset="0"/>
              </a:rPr>
              <a:t>Snížení gender </a:t>
            </a:r>
            <a:r>
              <a:rPr lang="cs-CZ" altLang="en-US" sz="1050" dirty="0" err="1" smtClean="0">
                <a:latin typeface="Calibri" panose="020F0502020204030204" pitchFamily="34" charset="0"/>
              </a:rPr>
              <a:t>pay</a:t>
            </a:r>
            <a:r>
              <a:rPr lang="cs-CZ" altLang="en-US" sz="1050" dirty="0" smtClean="0">
                <a:latin typeface="Calibri" panose="020F0502020204030204" pitchFamily="34" charset="0"/>
              </a:rPr>
              <a:t> gapu v rámci organizace</a:t>
            </a:r>
            <a:endParaRPr lang="en-US" altLang="en-US" sz="1050" dirty="0">
              <a:latin typeface="Calibri" panose="020F0502020204030204" pitchFamily="34" charset="0"/>
            </a:endParaRPr>
          </a:p>
        </p:txBody>
      </p:sp>
      <p:cxnSp>
        <p:nvCxnSpPr>
          <p:cNvPr id="21" name="Gerade Verbindung mit Pfeil 59"/>
          <p:cNvCxnSpPr>
            <a:stCxn id="7" idx="3"/>
            <a:endCxn id="12" idx="1"/>
          </p:cNvCxnSpPr>
          <p:nvPr/>
        </p:nvCxnSpPr>
        <p:spPr>
          <a:xfrm flipV="1">
            <a:off x="1939940" y="5449765"/>
            <a:ext cx="203167" cy="75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88"/>
          <p:cNvCxnSpPr>
            <a:stCxn id="12" idx="3"/>
            <a:endCxn id="37" idx="1"/>
          </p:cNvCxnSpPr>
          <p:nvPr/>
        </p:nvCxnSpPr>
        <p:spPr>
          <a:xfrm>
            <a:off x="3663515" y="5449765"/>
            <a:ext cx="25386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94"/>
          <p:cNvCxnSpPr>
            <a:stCxn id="18" idx="3"/>
            <a:endCxn id="15" idx="1"/>
          </p:cNvCxnSpPr>
          <p:nvPr/>
        </p:nvCxnSpPr>
        <p:spPr>
          <a:xfrm flipV="1">
            <a:off x="5307129" y="1581730"/>
            <a:ext cx="173761" cy="5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96"/>
          <p:cNvCxnSpPr>
            <a:stCxn id="14" idx="3"/>
            <a:endCxn id="19" idx="1"/>
          </p:cNvCxnSpPr>
          <p:nvPr/>
        </p:nvCxnSpPr>
        <p:spPr>
          <a:xfrm flipV="1">
            <a:off x="5288294" y="3506301"/>
            <a:ext cx="129863" cy="100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101"/>
          <p:cNvCxnSpPr>
            <a:stCxn id="15" idx="3"/>
            <a:endCxn id="13" idx="1"/>
          </p:cNvCxnSpPr>
          <p:nvPr/>
        </p:nvCxnSpPr>
        <p:spPr>
          <a:xfrm>
            <a:off x="6765833" y="1581730"/>
            <a:ext cx="122142" cy="760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103"/>
          <p:cNvCxnSpPr>
            <a:stCxn id="19" idx="3"/>
            <a:endCxn id="13" idx="1"/>
          </p:cNvCxnSpPr>
          <p:nvPr/>
        </p:nvCxnSpPr>
        <p:spPr>
          <a:xfrm flipV="1">
            <a:off x="6657599" y="2342057"/>
            <a:ext cx="230376" cy="1164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105"/>
          <p:cNvCxnSpPr>
            <a:stCxn id="13" idx="3"/>
            <a:endCxn id="20" idx="1"/>
          </p:cNvCxnSpPr>
          <p:nvPr/>
        </p:nvCxnSpPr>
        <p:spPr>
          <a:xfrm>
            <a:off x="8128589" y="2342057"/>
            <a:ext cx="14272" cy="1061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109"/>
          <p:cNvSpPr/>
          <p:nvPr/>
        </p:nvSpPr>
        <p:spPr>
          <a:xfrm>
            <a:off x="2704593" y="6209692"/>
            <a:ext cx="1823187" cy="576064"/>
          </a:xfrm>
          <a:prstGeom prst="ellipse">
            <a:avLst/>
          </a:prstGeom>
          <a:solidFill>
            <a:srgbClr val="E5E51F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50" dirty="0">
                <a:latin typeface="Calibri" panose="020F0502020204030204" pitchFamily="34" charset="0"/>
                <a:cs typeface="Arial" panose="020B0604020202020204" pitchFamily="34" charset="0"/>
              </a:rPr>
              <a:t>Daný obor studuje alespoň minimální počet žen</a:t>
            </a:r>
            <a:endParaRPr lang="de-DE" sz="105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llipse 115"/>
          <p:cNvSpPr/>
          <p:nvPr/>
        </p:nvSpPr>
        <p:spPr>
          <a:xfrm>
            <a:off x="3917379" y="287226"/>
            <a:ext cx="2160240" cy="746241"/>
          </a:xfrm>
          <a:prstGeom prst="ellipse">
            <a:avLst/>
          </a:prstGeom>
          <a:solidFill>
            <a:srgbClr val="E5E51F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50" dirty="0" smtClean="0">
                <a:latin typeface="Calibri" panose="020F0502020204030204" pitchFamily="34" charset="0"/>
                <a:cs typeface="Arial" panose="020B0604020202020204" pitchFamily="34" charset="0"/>
              </a:rPr>
              <a:t>Projekt má dostatečnou podporu vedení organizace</a:t>
            </a:r>
            <a:endParaRPr lang="de-DE" sz="105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Gerade Verbindung mit Pfeil 118"/>
          <p:cNvCxnSpPr/>
          <p:nvPr/>
        </p:nvCxnSpPr>
        <p:spPr>
          <a:xfrm>
            <a:off x="6710001" y="597114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108"/>
          <p:cNvCxnSpPr>
            <a:stCxn id="28" idx="0"/>
          </p:cNvCxnSpPr>
          <p:nvPr/>
        </p:nvCxnSpPr>
        <p:spPr>
          <a:xfrm flipV="1">
            <a:off x="3616187" y="5545015"/>
            <a:ext cx="174260" cy="664677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108"/>
          <p:cNvCxnSpPr>
            <a:stCxn id="29" idx="4"/>
          </p:cNvCxnSpPr>
          <p:nvPr/>
        </p:nvCxnSpPr>
        <p:spPr>
          <a:xfrm flipH="1">
            <a:off x="3590698" y="1033467"/>
            <a:ext cx="1406801" cy="1020049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2060539" y="1616355"/>
            <a:ext cx="1477626" cy="577081"/>
          </a:xfrm>
          <a:prstGeom prst="rect">
            <a:avLst/>
          </a:prstGeom>
          <a:solidFill>
            <a:srgbClr val="00B0F0">
              <a:alpha val="1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050" dirty="0" smtClean="0">
                <a:latin typeface="Calibri" panose="020F0502020204030204" pitchFamily="34" charset="0"/>
              </a:rPr>
              <a:t>Doporučení k řešení případných projevů diskriminace</a:t>
            </a:r>
            <a:endParaRPr lang="en-US" altLang="en-US" sz="1050" dirty="0">
              <a:latin typeface="Calibri" panose="020F0502020204030204" pitchFamily="34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7211500" y="4212567"/>
            <a:ext cx="1287437" cy="738664"/>
          </a:xfrm>
          <a:prstGeom prst="rect">
            <a:avLst/>
          </a:prstGeom>
          <a:solidFill>
            <a:schemeClr val="accent1">
              <a:lumMod val="75000"/>
              <a:alpha val="22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050" dirty="0">
                <a:latin typeface="Calibri" panose="020F0502020204030204" pitchFamily="34" charset="0"/>
              </a:rPr>
              <a:t>Zvýšení podílu žen </a:t>
            </a:r>
            <a:r>
              <a:rPr lang="cs-CZ" altLang="en-US" sz="1050" dirty="0" smtClean="0">
                <a:latin typeface="Calibri" panose="020F0502020204030204" pitchFamily="34" charset="0"/>
              </a:rPr>
              <a:t>na odborných technických pozicích</a:t>
            </a:r>
            <a:endParaRPr lang="en-US" altLang="en-US" sz="1050" dirty="0">
              <a:latin typeface="Calibri" panose="020F0502020204030204" pitchFamily="34" charset="0"/>
            </a:endParaRPr>
          </a:p>
        </p:txBody>
      </p:sp>
      <p:cxnSp>
        <p:nvCxnSpPr>
          <p:cNvPr id="35" name="Gerade Verbindung mit Pfeil 59"/>
          <p:cNvCxnSpPr>
            <a:stCxn id="34" idx="0"/>
            <a:endCxn id="20" idx="1"/>
          </p:cNvCxnSpPr>
          <p:nvPr/>
        </p:nvCxnSpPr>
        <p:spPr>
          <a:xfrm flipV="1">
            <a:off x="7855219" y="3403149"/>
            <a:ext cx="287642" cy="809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126778" y="3218484"/>
            <a:ext cx="1781894" cy="415498"/>
          </a:xfrm>
          <a:prstGeom prst="rect">
            <a:avLst/>
          </a:prstGeom>
          <a:solidFill>
            <a:srgbClr val="FFFF00">
              <a:alpha val="17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400"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cs-CZ" altLang="en-US" sz="1050" dirty="0" smtClean="0"/>
              <a:t>Průběžné vzdělávání zaměstnanců na RD </a:t>
            </a:r>
            <a:endParaRPr lang="en-US" altLang="en-US" sz="1050" dirty="0"/>
          </a:p>
        </p:txBody>
      </p:sp>
      <p:sp>
        <p:nvSpPr>
          <p:cNvPr id="37" name="TextBox 5"/>
          <p:cNvSpPr txBox="1">
            <a:spLocks noChangeArrowheads="1"/>
          </p:cNvSpPr>
          <p:nvPr/>
        </p:nvSpPr>
        <p:spPr bwMode="auto">
          <a:xfrm>
            <a:off x="3917379" y="5265099"/>
            <a:ext cx="1343295" cy="738664"/>
          </a:xfrm>
          <a:prstGeom prst="rect">
            <a:avLst/>
          </a:prstGeom>
          <a:solidFill>
            <a:srgbClr val="66FF33">
              <a:alpha val="41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050" dirty="0" smtClean="0">
                <a:latin typeface="Calibri" panose="020F0502020204030204" pitchFamily="34" charset="0"/>
              </a:rPr>
              <a:t>Přijímacích řízení  na pozice v oblasti STEM se účastní větší podíl žen</a:t>
            </a:r>
            <a:endParaRPr lang="en-US" altLang="en-US" sz="1050" dirty="0">
              <a:latin typeface="Calibri" panose="020F0502020204030204" pitchFamily="34" charset="0"/>
            </a:endParaRPr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131134" y="3765490"/>
            <a:ext cx="1775491" cy="577081"/>
          </a:xfrm>
          <a:prstGeom prst="rect">
            <a:avLst/>
          </a:prstGeom>
          <a:solidFill>
            <a:srgbClr val="FFFF00">
              <a:alpha val="17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400"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cs-CZ" altLang="en-US" sz="1050" dirty="0" err="1" smtClean="0"/>
              <a:t>Trainee</a:t>
            </a:r>
            <a:r>
              <a:rPr lang="cs-CZ" altLang="en-US" sz="1050" dirty="0" smtClean="0"/>
              <a:t> programy pro absolventky technických oborů</a:t>
            </a:r>
            <a:endParaRPr lang="en-US" altLang="en-US" sz="1050" dirty="0"/>
          </a:p>
        </p:txBody>
      </p:sp>
      <p:cxnSp>
        <p:nvCxnSpPr>
          <p:cNvPr id="39" name="Gerade Verbindung mit Pfeil 88"/>
          <p:cNvCxnSpPr>
            <a:stCxn id="8" idx="3"/>
            <a:endCxn id="10" idx="1"/>
          </p:cNvCxnSpPr>
          <p:nvPr/>
        </p:nvCxnSpPr>
        <p:spPr>
          <a:xfrm flipV="1">
            <a:off x="1892038" y="3973237"/>
            <a:ext cx="320367" cy="848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88"/>
          <p:cNvCxnSpPr>
            <a:stCxn id="38" idx="3"/>
            <a:endCxn id="10" idx="1"/>
          </p:cNvCxnSpPr>
          <p:nvPr/>
        </p:nvCxnSpPr>
        <p:spPr>
          <a:xfrm flipV="1">
            <a:off x="1906625" y="3973237"/>
            <a:ext cx="305780" cy="80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88"/>
          <p:cNvCxnSpPr>
            <a:stCxn id="36" idx="3"/>
            <a:endCxn id="10" idx="1"/>
          </p:cNvCxnSpPr>
          <p:nvPr/>
        </p:nvCxnSpPr>
        <p:spPr>
          <a:xfrm>
            <a:off x="1908672" y="3426233"/>
            <a:ext cx="303733" cy="547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59"/>
          <p:cNvCxnSpPr>
            <a:stCxn id="17" idx="3"/>
            <a:endCxn id="9" idx="1"/>
          </p:cNvCxnSpPr>
          <p:nvPr/>
        </p:nvCxnSpPr>
        <p:spPr>
          <a:xfrm>
            <a:off x="1898441" y="2676027"/>
            <a:ext cx="277482" cy="103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59"/>
          <p:cNvCxnSpPr>
            <a:stCxn id="5" idx="3"/>
            <a:endCxn id="33" idx="1"/>
          </p:cNvCxnSpPr>
          <p:nvPr/>
        </p:nvCxnSpPr>
        <p:spPr>
          <a:xfrm flipV="1">
            <a:off x="1921104" y="1904896"/>
            <a:ext cx="139435" cy="105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59"/>
          <p:cNvCxnSpPr>
            <a:stCxn id="6" idx="3"/>
            <a:endCxn id="11" idx="1"/>
          </p:cNvCxnSpPr>
          <p:nvPr/>
        </p:nvCxnSpPr>
        <p:spPr>
          <a:xfrm flipV="1">
            <a:off x="1939940" y="1287869"/>
            <a:ext cx="238115" cy="126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88"/>
          <p:cNvCxnSpPr>
            <a:stCxn id="11" idx="3"/>
            <a:endCxn id="18" idx="1"/>
          </p:cNvCxnSpPr>
          <p:nvPr/>
        </p:nvCxnSpPr>
        <p:spPr>
          <a:xfrm>
            <a:off x="3538164" y="1287869"/>
            <a:ext cx="210268" cy="353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59"/>
          <p:cNvCxnSpPr>
            <a:stCxn id="9" idx="3"/>
            <a:endCxn id="14" idx="1"/>
          </p:cNvCxnSpPr>
          <p:nvPr/>
        </p:nvCxnSpPr>
        <p:spPr>
          <a:xfrm>
            <a:off x="3441753" y="2779219"/>
            <a:ext cx="325512" cy="827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"/>
          <p:cNvSpPr txBox="1">
            <a:spLocks noChangeArrowheads="1"/>
          </p:cNvSpPr>
          <p:nvPr/>
        </p:nvSpPr>
        <p:spPr bwMode="auto">
          <a:xfrm>
            <a:off x="3754342" y="2150542"/>
            <a:ext cx="1585073" cy="900246"/>
          </a:xfrm>
          <a:prstGeom prst="rect">
            <a:avLst/>
          </a:prstGeom>
          <a:solidFill>
            <a:srgbClr val="66FF33">
              <a:alpha val="41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1050" dirty="0">
                <a:latin typeface="Calibri" panose="020F0502020204030204" pitchFamily="34" charset="0"/>
              </a:rPr>
              <a:t>Organizace se řídí  vymahatelnými pravidly pro </a:t>
            </a:r>
            <a:r>
              <a:rPr lang="cs-CZ" altLang="en-US" sz="1050" dirty="0" smtClean="0">
                <a:latin typeface="Calibri" panose="020F0502020204030204" pitchFamily="34" charset="0"/>
              </a:rPr>
              <a:t>přijímání a povyšování </a:t>
            </a:r>
            <a:r>
              <a:rPr lang="cs-CZ" altLang="en-US" sz="1050" dirty="0" err="1" smtClean="0">
                <a:latin typeface="Calibri" panose="020F0502020204030204" pitchFamily="34" charset="0"/>
              </a:rPr>
              <a:t>zaměst</a:t>
            </a:r>
            <a:r>
              <a:rPr lang="cs-CZ" altLang="en-US" sz="1050" dirty="0" smtClean="0">
                <a:latin typeface="Calibri" panose="020F0502020204030204" pitchFamily="34" charset="0"/>
              </a:rPr>
              <a:t>., </a:t>
            </a:r>
            <a:r>
              <a:rPr lang="cs-CZ" altLang="en-US" sz="1050" dirty="0">
                <a:latin typeface="Calibri" panose="020F0502020204030204" pitchFamily="34" charset="0"/>
              </a:rPr>
              <a:t/>
            </a:r>
            <a:br>
              <a:rPr lang="cs-CZ" altLang="en-US" sz="1050" dirty="0">
                <a:latin typeface="Calibri" panose="020F0502020204030204" pitchFamily="34" charset="0"/>
              </a:rPr>
            </a:br>
            <a:r>
              <a:rPr lang="cs-CZ" altLang="en-US" sz="1050" dirty="0">
                <a:latin typeface="Calibri" panose="020F0502020204030204" pitchFamily="34" charset="0"/>
              </a:rPr>
              <a:t>i prevenci diskriminace</a:t>
            </a:r>
          </a:p>
        </p:txBody>
      </p:sp>
      <p:cxnSp>
        <p:nvCxnSpPr>
          <p:cNvPr id="48" name="Gerade Verbindung mit Pfeil 108"/>
          <p:cNvCxnSpPr>
            <a:endCxn id="19" idx="1"/>
          </p:cNvCxnSpPr>
          <p:nvPr/>
        </p:nvCxnSpPr>
        <p:spPr>
          <a:xfrm flipV="1">
            <a:off x="2044502" y="3506301"/>
            <a:ext cx="3373655" cy="169217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59"/>
          <p:cNvCxnSpPr>
            <a:stCxn id="16" idx="3"/>
            <a:endCxn id="34" idx="1"/>
          </p:cNvCxnSpPr>
          <p:nvPr/>
        </p:nvCxnSpPr>
        <p:spPr>
          <a:xfrm flipV="1">
            <a:off x="6905232" y="4581899"/>
            <a:ext cx="306268" cy="29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88"/>
          <p:cNvCxnSpPr>
            <a:stCxn id="37" idx="0"/>
            <a:endCxn id="16" idx="2"/>
          </p:cNvCxnSpPr>
          <p:nvPr/>
        </p:nvCxnSpPr>
        <p:spPr>
          <a:xfrm flipV="1">
            <a:off x="4589027" y="4900415"/>
            <a:ext cx="1176522" cy="364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108"/>
          <p:cNvCxnSpPr>
            <a:stCxn id="36" idx="3"/>
            <a:endCxn id="16" idx="1"/>
          </p:cNvCxnSpPr>
          <p:nvPr/>
        </p:nvCxnSpPr>
        <p:spPr>
          <a:xfrm>
            <a:off x="1908672" y="3426233"/>
            <a:ext cx="2717193" cy="1185642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9"/>
          <p:cNvCxnSpPr>
            <a:stCxn id="33" idx="3"/>
            <a:endCxn id="47" idx="1"/>
          </p:cNvCxnSpPr>
          <p:nvPr/>
        </p:nvCxnSpPr>
        <p:spPr>
          <a:xfrm>
            <a:off x="3538165" y="1904896"/>
            <a:ext cx="216177" cy="695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9"/>
          <p:cNvCxnSpPr>
            <a:stCxn id="47" idx="3"/>
            <a:endCxn id="15" idx="1"/>
          </p:cNvCxnSpPr>
          <p:nvPr/>
        </p:nvCxnSpPr>
        <p:spPr>
          <a:xfrm flipV="1">
            <a:off x="5339415" y="1581730"/>
            <a:ext cx="141475" cy="1018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88"/>
          <p:cNvCxnSpPr>
            <a:stCxn id="10" idx="3"/>
            <a:endCxn id="16" idx="1"/>
          </p:cNvCxnSpPr>
          <p:nvPr/>
        </p:nvCxnSpPr>
        <p:spPr>
          <a:xfrm>
            <a:off x="3538164" y="3973237"/>
            <a:ext cx="1087701" cy="63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108"/>
          <p:cNvCxnSpPr>
            <a:stCxn id="29" idx="4"/>
          </p:cNvCxnSpPr>
          <p:nvPr/>
        </p:nvCxnSpPr>
        <p:spPr>
          <a:xfrm flipH="1">
            <a:off x="3547277" y="1033467"/>
            <a:ext cx="1450222" cy="193110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109"/>
          <p:cNvSpPr/>
          <p:nvPr/>
        </p:nvSpPr>
        <p:spPr>
          <a:xfrm>
            <a:off x="251520" y="6034010"/>
            <a:ext cx="2234036" cy="727813"/>
          </a:xfrm>
          <a:prstGeom prst="ellipse">
            <a:avLst/>
          </a:prstGeom>
          <a:solidFill>
            <a:srgbClr val="E5E51F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50" dirty="0">
                <a:latin typeface="Calibri" panose="020F0502020204030204" pitchFamily="34" charset="0"/>
                <a:cs typeface="Arial" panose="020B0604020202020204" pitchFamily="34" charset="0"/>
              </a:rPr>
              <a:t>Zaměstnanci na RD mají zájem vrátit se na svou pozici a udržet si potřebnou kvalifikaci </a:t>
            </a:r>
            <a:endParaRPr lang="de-DE" sz="105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Gerade Verbindung mit Pfeil 108"/>
          <p:cNvCxnSpPr/>
          <p:nvPr/>
        </p:nvCxnSpPr>
        <p:spPr>
          <a:xfrm flipV="1">
            <a:off x="1403648" y="3699735"/>
            <a:ext cx="655867" cy="232569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115"/>
          <p:cNvSpPr/>
          <p:nvPr/>
        </p:nvSpPr>
        <p:spPr>
          <a:xfrm>
            <a:off x="6123361" y="5572749"/>
            <a:ext cx="2160240" cy="746241"/>
          </a:xfrm>
          <a:prstGeom prst="ellipse">
            <a:avLst/>
          </a:prstGeom>
          <a:solidFill>
            <a:srgbClr val="E5E51F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50" dirty="0" smtClean="0">
                <a:latin typeface="Calibri" panose="020F0502020204030204" pitchFamily="34" charset="0"/>
                <a:cs typeface="Arial" panose="020B0604020202020204" pitchFamily="34" charset="0"/>
              </a:rPr>
              <a:t>V organizaci dochází k přirozené fluktuaci zaměstnanců</a:t>
            </a:r>
            <a:endParaRPr lang="de-DE" sz="105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Gerade Verbindung mit Pfeil 105"/>
          <p:cNvCxnSpPr>
            <a:stCxn id="19" idx="2"/>
            <a:endCxn id="16" idx="0"/>
          </p:cNvCxnSpPr>
          <p:nvPr/>
        </p:nvCxnSpPr>
        <p:spPr>
          <a:xfrm flipH="1">
            <a:off x="5765549" y="3875633"/>
            <a:ext cx="272329" cy="447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108"/>
          <p:cNvCxnSpPr/>
          <p:nvPr/>
        </p:nvCxnSpPr>
        <p:spPr>
          <a:xfrm flipH="1" flipV="1">
            <a:off x="7058366" y="4611875"/>
            <a:ext cx="145115" cy="96087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115"/>
          <p:cNvSpPr/>
          <p:nvPr/>
        </p:nvSpPr>
        <p:spPr>
          <a:xfrm>
            <a:off x="6905232" y="869407"/>
            <a:ext cx="2317096" cy="833960"/>
          </a:xfrm>
          <a:prstGeom prst="ellipse">
            <a:avLst/>
          </a:prstGeom>
          <a:solidFill>
            <a:srgbClr val="E5E51F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50" dirty="0" smtClean="0">
                <a:latin typeface="Calibri" panose="020F0502020204030204" pitchFamily="34" charset="0"/>
                <a:cs typeface="Arial" panose="020B0604020202020204" pitchFamily="34" charset="0"/>
              </a:rPr>
              <a:t>Modely zavedených flexi forem práce jsou funkční a zaměstnanci jsou o nich dostatečně informováni</a:t>
            </a:r>
            <a:endParaRPr lang="de-DE" sz="105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Gerade Verbindung mit Pfeil 108"/>
          <p:cNvCxnSpPr>
            <a:stCxn id="66" idx="4"/>
          </p:cNvCxnSpPr>
          <p:nvPr/>
        </p:nvCxnSpPr>
        <p:spPr>
          <a:xfrm flipH="1">
            <a:off x="5339415" y="1703367"/>
            <a:ext cx="2724365" cy="1809462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 smtClean="0"/>
              <a:t>  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Veřejná podpora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1665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</a:t>
            </a:r>
            <a:r>
              <a:rPr lang="cs-CZ" dirty="0" err="1"/>
              <a:t>minimis</a:t>
            </a:r>
            <a:r>
              <a:rPr lang="cs-CZ" dirty="0"/>
              <a:t> </a:t>
            </a:r>
            <a:r>
              <a:rPr lang="cs-CZ" dirty="0" smtClean="0"/>
              <a:t>ve výzvě 81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r>
              <a:rPr lang="cs-CZ" dirty="0" smtClean="0"/>
              <a:t>Výzva nestanoví žádná </a:t>
            </a:r>
            <a:r>
              <a:rPr lang="cs-CZ" dirty="0"/>
              <a:t>specifická pravidla týkající se veřejné </a:t>
            </a:r>
            <a:r>
              <a:rPr lang="cs-CZ" dirty="0" smtClean="0"/>
              <a:t>podpory. </a:t>
            </a:r>
          </a:p>
          <a:p>
            <a:r>
              <a:rPr lang="cs-CZ" dirty="0" smtClean="0"/>
              <a:t>Podpora bude v závislosti na popisovaných klíčových aktivitách poskytnuta buď mimo režim veřejné podpory, nebo v režimu podpory de minimis (DM). </a:t>
            </a:r>
          </a:p>
          <a:p>
            <a:r>
              <a:rPr lang="cs-CZ" dirty="0" smtClean="0"/>
              <a:t>Konkrétní podoba rozsahu podpory DM je řešena v právním aktu. </a:t>
            </a:r>
          </a:p>
          <a:p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27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83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</a:t>
            </a:r>
            <a:r>
              <a:rPr lang="cs-CZ" dirty="0" err="1"/>
              <a:t>minimis</a:t>
            </a:r>
            <a:r>
              <a:rPr lang="cs-CZ" dirty="0"/>
              <a:t> </a:t>
            </a:r>
            <a:r>
              <a:rPr lang="cs-CZ" dirty="0" smtClean="0"/>
              <a:t>ve výzvě 81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r>
              <a:rPr lang="cs-CZ" dirty="0" smtClean="0"/>
              <a:t>Příklady aktivity, které mohou zakládat povinnost poskytnout dotaci v rámci podpory de minimis: </a:t>
            </a:r>
          </a:p>
          <a:p>
            <a:pPr lvl="1"/>
            <a:r>
              <a:rPr lang="cs-CZ" dirty="0" smtClean="0"/>
              <a:t>aktivity směřované ke konkrétním zaměstnavatelům,</a:t>
            </a:r>
          </a:p>
          <a:p>
            <a:pPr lvl="1"/>
            <a:r>
              <a:rPr lang="cs-CZ" dirty="0" smtClean="0"/>
              <a:t>mzdové příspěvky,</a:t>
            </a:r>
          </a:p>
          <a:p>
            <a:pPr lvl="1"/>
            <a:r>
              <a:rPr lang="cs-CZ" dirty="0" smtClean="0"/>
              <a:t>analýzy a změny interních pravidel a metodik organizací,</a:t>
            </a:r>
          </a:p>
          <a:p>
            <a:pPr lvl="1"/>
            <a:r>
              <a:rPr lang="cs-CZ" dirty="0"/>
              <a:t>š</a:t>
            </a:r>
            <a:r>
              <a:rPr lang="cs-CZ" dirty="0" smtClean="0"/>
              <a:t>kolení, mentoring zaměstnanců,</a:t>
            </a:r>
          </a:p>
          <a:p>
            <a:pPr lvl="1"/>
            <a:r>
              <a:rPr lang="cs-CZ" dirty="0" smtClean="0"/>
              <a:t>management MD/RD,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římá podpora poskytovaná zaměstnancům (a to včetně krátkodobého hlídání),</a:t>
            </a:r>
          </a:p>
          <a:p>
            <a:pPr lvl="1"/>
            <a:r>
              <a:rPr lang="cs-CZ" dirty="0" smtClean="0"/>
              <a:t>atd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b="1" dirty="0" smtClean="0"/>
              <a:t>Podpora musí být danému subjektu připsána před tím, než bude zapojen do projektu!!!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28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69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</a:t>
            </a:r>
            <a:r>
              <a:rPr lang="cs-CZ" dirty="0" err="1"/>
              <a:t>minimis</a:t>
            </a:r>
            <a:r>
              <a:rPr lang="cs-CZ" dirty="0"/>
              <a:t> </a:t>
            </a:r>
            <a:r>
              <a:rPr lang="cs-CZ" dirty="0" smtClean="0"/>
              <a:t>ve výzvě 81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r>
              <a:rPr lang="cs-CZ" dirty="0" smtClean="0"/>
              <a:t>Podpora de minimis pro příjemce a partnera: </a:t>
            </a:r>
          </a:p>
          <a:p>
            <a:pPr lvl="1"/>
            <a:r>
              <a:rPr lang="cs-CZ" dirty="0" smtClean="0"/>
              <a:t>Výše této podpory je uvedena v právním aktu. </a:t>
            </a:r>
          </a:p>
          <a:p>
            <a:pPr lvl="1"/>
            <a:r>
              <a:rPr lang="cs-CZ" dirty="0" smtClean="0"/>
              <a:t>Podpora je do registru de minimis zapsána do 5 pracovních dnů od vydání právního aktu. </a:t>
            </a:r>
          </a:p>
          <a:p>
            <a:pPr lvl="1"/>
            <a:r>
              <a:rPr lang="cs-CZ" dirty="0" smtClean="0"/>
              <a:t>Celková suma způsobilých výdajů spadajících do podpory de minimis nesmí překročit částku podpory de minimis definovanou právním aktem. </a:t>
            </a:r>
          </a:p>
          <a:p>
            <a:pPr lvl="1"/>
            <a:r>
              <a:rPr lang="cs-CZ" dirty="0" smtClean="0"/>
              <a:t>Změna výše podpory de minimis pro příjemce a partnery – podstatná změna se změnou právního aktu. </a:t>
            </a:r>
          </a:p>
          <a:p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29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3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043608" y="4797152"/>
            <a:ext cx="6984776" cy="900040"/>
          </a:xfrm>
        </p:spPr>
        <p:txBody>
          <a:bodyPr/>
          <a:lstStyle/>
          <a:p>
            <a:pPr algn="ctr"/>
            <a:endParaRPr lang="cs-CZ" sz="2400" b="1" i="1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PŘEDSTAVENÍ VÝZEV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8829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minimis ve výzvě 81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424936" cy="4392488"/>
          </a:xfrm>
        </p:spPr>
        <p:txBody>
          <a:bodyPr/>
          <a:lstStyle/>
          <a:p>
            <a:r>
              <a:rPr lang="cs-CZ" dirty="0"/>
              <a:t>Podpora de minimis pro </a:t>
            </a:r>
            <a:r>
              <a:rPr lang="cs-CZ" dirty="0" smtClean="0"/>
              <a:t>další subjekty: </a:t>
            </a:r>
            <a:r>
              <a:rPr lang="cs-CZ" b="1" dirty="0" smtClean="0"/>
              <a:t> </a:t>
            </a:r>
          </a:p>
          <a:p>
            <a:pPr lvl="1"/>
            <a:r>
              <a:rPr lang="pl-PL" dirty="0"/>
              <a:t>Příjemce podpory z OPZ je povinen </a:t>
            </a:r>
            <a:r>
              <a:rPr lang="cs-CZ" dirty="0"/>
              <a:t>předložit informace/tabulku obsahující rozdělení veřejné podpory/podpory de minimis v rámci projektu mezi další subjekty. </a:t>
            </a:r>
          </a:p>
          <a:p>
            <a:pPr lvl="1"/>
            <a:r>
              <a:rPr lang="cs-CZ" dirty="0" smtClean="0"/>
              <a:t>Příjemce </a:t>
            </a:r>
            <a:r>
              <a:rPr lang="cs-CZ" dirty="0"/>
              <a:t>podpory z OPZ je povinen vyčíslit částky podpor pro další subjekty (v detailu na každý takový subjekt) před okamžikem, kdy jim má být veřejná podpora/podpora de minimis poskytnuta.</a:t>
            </a:r>
          </a:p>
          <a:p>
            <a:pPr lvl="1"/>
            <a:r>
              <a:rPr lang="cs-CZ" dirty="0"/>
              <a:t>Příjemce podpory z OPZ je povinen spolupracovat s poskytovatelem na tom, aby poskytnutí veřejné podpory/podpory de minimis proběhlo dle platných právních předpisů.</a:t>
            </a:r>
          </a:p>
          <a:p>
            <a:pPr lvl="1"/>
            <a:r>
              <a:rPr lang="cs-CZ" dirty="0"/>
              <a:t>Příjemce podpory z OPZ je povinen pro ŘO zajistit veškeré potřebné dokumenty od dalšího subjektu.</a:t>
            </a:r>
          </a:p>
          <a:p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8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</a:t>
            </a:r>
            <a:r>
              <a:rPr lang="cs-CZ" dirty="0" err="1"/>
              <a:t>minimis</a:t>
            </a:r>
            <a:r>
              <a:rPr lang="cs-CZ" dirty="0"/>
              <a:t> </a:t>
            </a:r>
            <a:r>
              <a:rPr lang="cs-CZ" dirty="0" smtClean="0"/>
              <a:t>ve výzvě 81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r>
              <a:rPr lang="cs-CZ" dirty="0" smtClean="0"/>
              <a:t>Připsání podpory de minimis =</a:t>
            </a:r>
          </a:p>
          <a:p>
            <a:pPr lvl="1"/>
            <a:r>
              <a:rPr lang="cs-CZ" b="1" dirty="0" smtClean="0"/>
              <a:t>Pro příjemce – v rámci právního aktu k poskytnutí dotace</a:t>
            </a:r>
          </a:p>
          <a:p>
            <a:pPr lvl="1"/>
            <a:r>
              <a:rPr lang="cs-CZ" b="1" dirty="0" smtClean="0"/>
              <a:t>Pro partnery – v rámci právního aktu k poskytnutí dotace</a:t>
            </a:r>
          </a:p>
          <a:p>
            <a:pPr lvl="1"/>
            <a:r>
              <a:rPr lang="cs-CZ" b="1" dirty="0" smtClean="0"/>
              <a:t>Pro třetí subjekty – vydání rozhodnutí o poskytnutí podpory de minimis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31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69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minimis ve výzvě 81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424936" cy="4392488"/>
          </a:xfrm>
        </p:spPr>
        <p:txBody>
          <a:bodyPr/>
          <a:lstStyle/>
          <a:p>
            <a:r>
              <a:rPr lang="cs-CZ" b="1" dirty="0"/>
              <a:t>Postup poskytování podpory dalšímu </a:t>
            </a:r>
            <a:r>
              <a:rPr lang="cs-CZ" b="1" dirty="0" smtClean="0"/>
              <a:t>subjektu I </a:t>
            </a:r>
            <a:endParaRPr lang="cs-CZ" b="1" dirty="0"/>
          </a:p>
          <a:p>
            <a:pPr lvl="1"/>
            <a:r>
              <a:rPr lang="cs-CZ" dirty="0" smtClean="0"/>
              <a:t>Příjemce </a:t>
            </a:r>
            <a:r>
              <a:rPr lang="cs-CZ" dirty="0"/>
              <a:t>podpory z OPZ od dalšího subjektu zajistí čestné prohlášení žadatele o veřejnou podporu (ve výzvě 81 - ČESTNÉ PROHLÁŠENÍ ŽADATELE O PODPORU DE MINIMIS DLE NAŘÍZENÍ Č. 1407_2013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Příjemce podpory z OPZ následně zpracuje žádost o poskytnutí veřejné podpory dalšímu subjektu (včetně příloh) a předá ji prostřednictvím IS KP14+ spolu s dokumenty dle předchozího bodu ŘO v termínu nejméně 15 pracovních dní před plánovaným termínem vzniku právního nároku dalšího subjektu na podporu</a:t>
            </a:r>
            <a:r>
              <a:rPr lang="cs-CZ" dirty="0" smtClean="0"/>
              <a:t>. (žádost je ke stažení na </a:t>
            </a:r>
            <a:r>
              <a:rPr lang="cs-CZ" dirty="0" smtClean="0">
                <a:hlinkClick r:id="rId2"/>
              </a:rPr>
              <a:t>www.esfcr</a:t>
            </a:r>
            <a:r>
              <a:rPr lang="cs-CZ" dirty="0"/>
              <a:t> - </a:t>
            </a:r>
            <a:r>
              <a:rPr lang="cs-CZ" dirty="0">
                <a:hlinkClick r:id="rId3"/>
              </a:rPr>
              <a:t>https://www.esfcr.cz/</a:t>
            </a:r>
            <a:r>
              <a:rPr lang="cs-CZ" dirty="0" err="1">
                <a:hlinkClick r:id="rId3"/>
              </a:rPr>
              <a:t>formulare</a:t>
            </a:r>
            <a:r>
              <a:rPr lang="cs-CZ" dirty="0">
                <a:hlinkClick r:id="rId3"/>
              </a:rPr>
              <a:t>-z-oblasti-</a:t>
            </a:r>
            <a:r>
              <a:rPr lang="cs-CZ" dirty="0" err="1">
                <a:hlinkClick r:id="rId3"/>
              </a:rPr>
              <a:t>verejne</a:t>
            </a:r>
            <a:r>
              <a:rPr lang="cs-CZ" dirty="0">
                <a:hlinkClick r:id="rId3"/>
              </a:rPr>
              <a:t>-podpory-a-podpory-de-minimis-</a:t>
            </a:r>
            <a:r>
              <a:rPr lang="cs-CZ" dirty="0" err="1">
                <a:hlinkClick r:id="rId3"/>
              </a:rPr>
              <a:t>opz</a:t>
            </a:r>
            <a:r>
              <a:rPr lang="cs-CZ" dirty="0">
                <a:hlinkClick r:id="rId3"/>
              </a:rPr>
              <a:t>/-/</a:t>
            </a:r>
            <a:r>
              <a:rPr lang="cs-CZ" dirty="0" smtClean="0">
                <a:hlinkClick r:id="rId3"/>
              </a:rPr>
              <a:t>dokument/798282</a:t>
            </a:r>
            <a:r>
              <a:rPr lang="cs-CZ" dirty="0" smtClean="0"/>
              <a:t>) </a:t>
            </a: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minimis ve výzvě 81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424936" cy="4392488"/>
          </a:xfrm>
        </p:spPr>
        <p:txBody>
          <a:bodyPr/>
          <a:lstStyle/>
          <a:p>
            <a:pPr lvl="1"/>
            <a:r>
              <a:rPr lang="cs-CZ" dirty="0"/>
              <a:t>Přílohy žádosti: </a:t>
            </a:r>
          </a:p>
          <a:p>
            <a:pPr lvl="2"/>
            <a:r>
              <a:rPr lang="cs-CZ" dirty="0"/>
              <a:t>Čestné prohlášení žadatele o veřejnou </a:t>
            </a:r>
            <a:r>
              <a:rPr lang="cs-CZ" dirty="0" smtClean="0"/>
              <a:t>podporu </a:t>
            </a:r>
            <a:r>
              <a:rPr lang="cs-CZ" dirty="0"/>
              <a:t>(ve výzvě 81 - ČESTNÉ PROHLÁŠENÍ ŽADATELE O PODPORU DE MINIMIS DLE NAŘÍZENÍ Č. 1407_2013)</a:t>
            </a:r>
            <a:r>
              <a:rPr lang="cs-CZ" dirty="0" smtClean="0"/>
              <a:t>,</a:t>
            </a:r>
            <a:endParaRPr lang="cs-CZ" dirty="0"/>
          </a:p>
          <a:p>
            <a:pPr lvl="2"/>
            <a:r>
              <a:rPr lang="cs-CZ" dirty="0"/>
              <a:t>výpočet částky podpory pro jednotlivé subjekty (lze vyjít např. ze struktury platného rozpočtu projektu; přesná forma není stanovena</a:t>
            </a:r>
            <a:r>
              <a:rPr lang="cs-CZ" dirty="0" smtClean="0"/>
              <a:t>),</a:t>
            </a:r>
            <a:endParaRPr lang="cs-CZ" dirty="0"/>
          </a:p>
          <a:p>
            <a:pPr lvl="2"/>
            <a:r>
              <a:rPr lang="cs-CZ" dirty="0"/>
              <a:t>u</a:t>
            </a:r>
            <a:r>
              <a:rPr lang="cs-CZ" dirty="0" smtClean="0"/>
              <a:t> mzdových příspěvků - specifikace </a:t>
            </a:r>
            <a:r>
              <a:rPr lang="cs-CZ" dirty="0"/>
              <a:t>pracovní </a:t>
            </a:r>
            <a:r>
              <a:rPr lang="cs-CZ" dirty="0" smtClean="0"/>
              <a:t>pozice.</a:t>
            </a:r>
          </a:p>
          <a:p>
            <a:pPr lvl="2"/>
            <a:r>
              <a:rPr lang="cs-CZ" dirty="0" smtClean="0"/>
              <a:t>U dalších typů projektových činností zaměřených na další subjekty – stručný popis těchto činností. </a:t>
            </a: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33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minimis ve výzvě 81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80472" cy="5040560"/>
          </a:xfrm>
        </p:spPr>
        <p:txBody>
          <a:bodyPr/>
          <a:lstStyle/>
          <a:p>
            <a:r>
              <a:rPr lang="cs-CZ" dirty="0"/>
              <a:t>Dokumenty musí příjemce podpory z OPZ obdržet od dalšího subjektu v originále nebo ověřené kopii.</a:t>
            </a:r>
          </a:p>
          <a:p>
            <a:r>
              <a:rPr lang="cs-CZ" dirty="0" smtClean="0"/>
              <a:t>Příjemce </a:t>
            </a:r>
            <a:r>
              <a:rPr lang="cs-CZ" dirty="0"/>
              <a:t>podpory z OPZ je povinen pracovat vždy s aktuální verzí formulářů. </a:t>
            </a:r>
          </a:p>
          <a:p>
            <a:r>
              <a:rPr lang="cs-CZ" dirty="0" smtClean="0"/>
              <a:t>V </a:t>
            </a:r>
            <a:r>
              <a:rPr lang="cs-CZ" dirty="0"/>
              <a:t>případě, že ŘO v dokumentech identifikuje nedostatky a vyzve příjemce podpory z OPZ k jejich odstranění, je příjemce podpory z OPZ povinen spolupracovat na jejich odstranění. </a:t>
            </a:r>
          </a:p>
          <a:p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400" dirty="0"/>
          </a:p>
          <a:p>
            <a:pPr marL="0" indent="0">
              <a:buNone/>
            </a:pPr>
            <a:endParaRPr lang="cs-CZ" sz="16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67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minimis ve výzvě 81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5184576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Postup poskytování podpory dalšímu </a:t>
            </a:r>
            <a:r>
              <a:rPr lang="pl-PL" b="1" dirty="0" smtClean="0"/>
              <a:t>subjektu II</a:t>
            </a:r>
          </a:p>
          <a:p>
            <a:r>
              <a:rPr lang="pl-PL" dirty="0"/>
              <a:t>ŘO </a:t>
            </a:r>
            <a:r>
              <a:rPr lang="pl-PL" dirty="0" smtClean="0"/>
              <a:t>zpracuje návrh Rozhodnutí o poskytnutí veřejné podpory / podpory de minimis dalšímu subjektu.</a:t>
            </a:r>
          </a:p>
          <a:p>
            <a:r>
              <a:rPr lang="pl-PL" dirty="0" smtClean="0"/>
              <a:t>Rozhodnutí je příjemci zasíláno na vědomí depeší v MS2014+, a to zpravidla do 3 pracovních dnů od poskytnutí veřejné podpory.</a:t>
            </a:r>
          </a:p>
          <a:p>
            <a:r>
              <a:rPr lang="pl-PL" dirty="0" smtClean="0"/>
              <a:t>Dokud příjemce neobdrží Rozhodnutí, nemůže podporu čerpat, takový výdaj by se stal nezpůsobilým.</a:t>
            </a:r>
          </a:p>
          <a:p>
            <a:endParaRPr lang="pl-PL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6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minimis ve výzvě 81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518457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Rozhodnutí o poskytnutí veřejné podpory / podpory de minimis dalšímu subjektu:</a:t>
            </a:r>
          </a:p>
          <a:p>
            <a:endParaRPr lang="pl-PL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9" y="2156171"/>
            <a:ext cx="7544557" cy="451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minimis ve výzvě 81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352928" cy="525658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Prokazování mzdových příspěvků</a:t>
            </a:r>
          </a:p>
          <a:p>
            <a:r>
              <a:rPr lang="cs-CZ" b="1" dirty="0" smtClean="0"/>
              <a:t>tabulka</a:t>
            </a:r>
            <a:r>
              <a:rPr lang="cs-CZ" dirty="0" smtClean="0"/>
              <a:t> – výdaje na mzdové příspěvky cílové skupině </a:t>
            </a:r>
            <a:r>
              <a:rPr lang="cs-CZ" sz="2000" dirty="0" smtClean="0"/>
              <a:t>(odevzdává se spolu se zprávou o realizaci/žádostí o platbu) </a:t>
            </a:r>
            <a:r>
              <a:rPr lang="cs-CZ" dirty="0">
                <a:hlinkClick r:id="rId2"/>
              </a:rPr>
              <a:t>https://www.esfcr.cz/pokyny-k-vyplneni-zpravy-o-realizaci-zadosti-o-platbu-a-zadosti-o-zmenu-opz/-/</a:t>
            </a:r>
            <a:r>
              <a:rPr lang="cs-CZ" dirty="0" smtClean="0">
                <a:hlinkClick r:id="rId2"/>
              </a:rPr>
              <a:t>dokument/4874047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1" y="3797319"/>
            <a:ext cx="8244408" cy="25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 smtClean="0"/>
              <a:t>  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INDIKÁTORY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3608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INDIKÁTORY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Indikátory </a:t>
            </a:r>
            <a:r>
              <a:rPr lang="cs-CZ" b="1" dirty="0" smtClean="0"/>
              <a:t>určené </a:t>
            </a:r>
            <a:r>
              <a:rPr lang="cs-CZ" b="1" dirty="0"/>
              <a:t>ke sledování jsou dány v Příloze č. 1 Rozhodnutí o poskytnutí dotace.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0" kern="0" cap="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Představení výzev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1917032"/>
          </a:xfrm>
        </p:spPr>
        <p:txBody>
          <a:bodyPr/>
          <a:lstStyle/>
          <a:p>
            <a:pPr algn="just">
              <a:tabLst>
                <a:tab pos="358775" algn="l"/>
              </a:tabLst>
            </a:pPr>
            <a:r>
              <a:rPr lang="cs-CZ" dirty="0"/>
              <a:t>Soutěžní projekty na podporu rovnosti žen a mužů v ČR mimo hl. m. Prahu</a:t>
            </a:r>
          </a:p>
          <a:p>
            <a:pPr marL="0" indent="0" algn="just">
              <a:buNone/>
              <a:tabLst>
                <a:tab pos="358775" algn="l"/>
              </a:tabLst>
            </a:pPr>
            <a:r>
              <a:rPr lang="cs-CZ" dirty="0" smtClean="0"/>
              <a:t>	Číslo výzvy 03_17_081</a:t>
            </a:r>
          </a:p>
          <a:p>
            <a:pPr marL="0" indent="0" algn="just">
              <a:buNone/>
            </a:pPr>
            <a:r>
              <a:rPr lang="cs-CZ" dirty="0" smtClean="0"/>
              <a:t>     Alokace 240 mil. Kč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40162" t="35000" r="20857" b="49601"/>
          <a:stretch/>
        </p:blipFill>
        <p:spPr>
          <a:xfrm>
            <a:off x="1007604" y="3933056"/>
            <a:ext cx="712879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Indikátory se závazkem - hodnota</a:t>
            </a:r>
            <a:r>
              <a:rPr lang="cs-CZ" dirty="0"/>
              <a:t>, která se chápe jako závazek žadatele, kterého má dosáhnout díky realizaci </a:t>
            </a:r>
            <a:r>
              <a:rPr lang="cs-CZ" dirty="0" smtClean="0"/>
              <a:t>projektu.</a:t>
            </a:r>
          </a:p>
          <a:p>
            <a:r>
              <a:rPr lang="cs-CZ" dirty="0" smtClean="0"/>
              <a:t>Indikátory bez závazku - </a:t>
            </a:r>
            <a:r>
              <a:rPr lang="cs-CZ" dirty="0"/>
              <a:t>hodnoty, které nepředstavují závazek žadatele, ale které je nutné </a:t>
            </a:r>
            <a:r>
              <a:rPr lang="cs-CZ" dirty="0" smtClean="0"/>
              <a:t>sledovat.</a:t>
            </a:r>
          </a:p>
          <a:p>
            <a:r>
              <a:rPr lang="cs-CZ" dirty="0" smtClean="0"/>
              <a:t>Charakteristika indikátorů je uvedena v Obecné části pravidel pro žadatele a příjemce.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884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r>
              <a:rPr lang="cs-CZ" dirty="0" smtClean="0"/>
              <a:t>Indikátory </a:t>
            </a:r>
            <a:r>
              <a:rPr lang="cs-CZ" dirty="0"/>
              <a:t>vykazovány v rámci </a:t>
            </a:r>
            <a:r>
              <a:rPr lang="cs-CZ" dirty="0" smtClean="0"/>
              <a:t>každé zprávy </a:t>
            </a:r>
            <a:r>
              <a:rPr lang="cs-CZ" dirty="0"/>
              <a:t>o </a:t>
            </a:r>
            <a:r>
              <a:rPr lang="cs-CZ" dirty="0" smtClean="0"/>
              <a:t>realizaci a prostřednictvím systému IS ESF (osoby). </a:t>
            </a:r>
            <a:endParaRPr lang="cs-CZ" dirty="0"/>
          </a:p>
          <a:p>
            <a:r>
              <a:rPr lang="cs-CZ" dirty="0" smtClean="0"/>
              <a:t>Dosažení indikátorů </a:t>
            </a:r>
            <a:r>
              <a:rPr lang="cs-CZ" dirty="0"/>
              <a:t>se </a:t>
            </a:r>
            <a:r>
              <a:rPr lang="cs-CZ" dirty="0" smtClean="0"/>
              <a:t>opírá </a:t>
            </a:r>
            <a:r>
              <a:rPr lang="cs-CZ" dirty="0"/>
              <a:t>o průkaznou evidenci (např. záznamy o každém klientovi, prezenční listiny kurzů apod. Vykazované hodnoty musí být prokazatelné a ověřitelné případnou kontrolou</a:t>
            </a:r>
            <a:r>
              <a:rPr lang="cs-CZ" dirty="0" smtClean="0"/>
              <a:t>).</a:t>
            </a:r>
          </a:p>
          <a:p>
            <a:r>
              <a:rPr lang="cs-CZ" dirty="0"/>
              <a:t>Ke každému účastníkovi projektu musí příjemce nebo partner disponovat </a:t>
            </a:r>
            <a:r>
              <a:rPr lang="cs-CZ" dirty="0" smtClean="0"/>
              <a:t>údaji v rozsahu daném monitorovacím listem.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299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968552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ro </a:t>
            </a:r>
            <a:r>
              <a:rPr lang="cs-CZ" dirty="0"/>
              <a:t>možnost započtení podpořené osoby do indikátorů, musí poskytnutá podpora </a:t>
            </a:r>
            <a:r>
              <a:rPr lang="cs-CZ" b="1" dirty="0"/>
              <a:t>dosáhnout minimální hranice 40 </a:t>
            </a:r>
            <a:r>
              <a:rPr lang="cs-CZ" b="1" dirty="0" smtClean="0"/>
              <a:t>hodin.</a:t>
            </a:r>
            <a:endParaRPr lang="cs-CZ" b="1" dirty="0"/>
          </a:p>
          <a:p>
            <a:pPr>
              <a:spcAft>
                <a:spcPts val="2400"/>
              </a:spcAft>
            </a:pPr>
            <a:r>
              <a:rPr lang="cs-CZ" dirty="0"/>
              <a:t>N</a:t>
            </a:r>
            <a:r>
              <a:rPr lang="cs-CZ" dirty="0" smtClean="0"/>
              <a:t>ižší </a:t>
            </a:r>
            <a:r>
              <a:rPr lang="cs-CZ" dirty="0"/>
              <a:t>míra poskytnutých služeb je považována za tzv. </a:t>
            </a:r>
            <a:r>
              <a:rPr lang="cs-CZ" b="1" dirty="0"/>
              <a:t>bagatelní </a:t>
            </a:r>
            <a:r>
              <a:rPr lang="cs-CZ" b="1" dirty="0" smtClean="0"/>
              <a:t>podporu </a:t>
            </a:r>
            <a:r>
              <a:rPr lang="cs-CZ" dirty="0" smtClean="0"/>
              <a:t>– eviduje se, ale důsledkem není dosažení indikátoru.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647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/>
              <a:t>INDIKÁTORY – </a:t>
            </a:r>
            <a:r>
              <a:rPr lang="pl-PL" b="0" cap="none" dirty="0" smtClean="0"/>
              <a:t>zveřejněné dokumety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536504"/>
          </a:xfrm>
        </p:spPr>
        <p:txBody>
          <a:bodyPr/>
          <a:lstStyle/>
          <a:p>
            <a:r>
              <a:rPr lang="cs-CZ" dirty="0" smtClean="0"/>
              <a:t>Dokument zařazený do 80500 musí být oficiálně zveřejněný, ideálně v databázi produktů ESF.</a:t>
            </a:r>
          </a:p>
          <a:p>
            <a:r>
              <a:rPr lang="cs-CZ" dirty="0"/>
              <a:t>Dokument zařazený do 80500 musí </a:t>
            </a:r>
            <a:r>
              <a:rPr lang="cs-CZ" dirty="0" smtClean="0"/>
              <a:t>být schválený ze strany ŘO. ŘO může vyzvat příjemce podpory z OPZ k přepracování dokumentu.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2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968552"/>
          </a:xfrm>
        </p:spPr>
        <p:txBody>
          <a:bodyPr/>
          <a:lstStyle/>
          <a:p>
            <a:pPr lvl="0"/>
            <a:r>
              <a:rPr lang="cs-CZ" dirty="0" smtClean="0"/>
              <a:t>Nenaplnění indikátorů – sankce;</a:t>
            </a:r>
          </a:p>
          <a:p>
            <a:pPr lvl="0"/>
            <a:r>
              <a:rPr lang="cs-CZ" dirty="0" smtClean="0"/>
              <a:t>překročení indikátorů – při výpočtu míry naplnění cílových hodnot překročení započítáno maximálně ve výši 120 %. 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827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Indikátory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     Sankce při nesplnění závazků týkajících se indikátorů</a:t>
            </a:r>
          </a:p>
          <a:p>
            <a:pPr>
              <a:buNone/>
            </a:pPr>
            <a:r>
              <a:rPr lang="cs-CZ" b="1" dirty="0" smtClean="0"/>
              <a:t>     </a:t>
            </a:r>
            <a:r>
              <a:rPr lang="cs-CZ" dirty="0" smtClean="0"/>
              <a:t>Celková míra naplnění indikátorů            Sankce </a:t>
            </a:r>
            <a:br>
              <a:rPr lang="cs-CZ" dirty="0" smtClean="0"/>
            </a:br>
            <a:r>
              <a:rPr lang="cs-CZ" dirty="0" smtClean="0"/>
              <a:t>výstupů vzhledem k závazkům </a:t>
            </a:r>
            <a:br>
              <a:rPr lang="cs-CZ" dirty="0" smtClean="0"/>
            </a:br>
            <a:r>
              <a:rPr lang="cs-CZ" dirty="0" smtClean="0"/>
              <a:t>dle právního aktu 	</a:t>
            </a:r>
          </a:p>
          <a:p>
            <a:pPr>
              <a:buNone/>
            </a:pPr>
            <a:r>
              <a:rPr lang="cs-CZ" dirty="0" smtClean="0"/>
              <a:t>     méně než 85 % a zároveň alespoň 70 %       15 % 	</a:t>
            </a:r>
          </a:p>
          <a:p>
            <a:pPr>
              <a:buNone/>
            </a:pPr>
            <a:r>
              <a:rPr lang="cs-CZ" dirty="0" smtClean="0"/>
              <a:t>     méně než 70 % a zároveň alespoň 55 % 	 20 % 	</a:t>
            </a:r>
          </a:p>
          <a:p>
            <a:pPr>
              <a:buNone/>
            </a:pPr>
            <a:r>
              <a:rPr lang="cs-CZ" dirty="0" smtClean="0"/>
              <a:t>     méně než 55 % a zároveň alespoň 40 % 	 30 % 	</a:t>
            </a:r>
          </a:p>
          <a:p>
            <a:pPr>
              <a:buNone/>
            </a:pPr>
            <a:r>
              <a:rPr lang="cs-CZ" dirty="0" smtClean="0"/>
              <a:t>     méně než 40 % 	                                             50 % 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Indikátory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     Sankce při nesplnění závazků týkajících se indikátorů </a:t>
            </a:r>
            <a:r>
              <a:rPr lang="cs-CZ" b="1" u="sng" dirty="0" smtClean="0"/>
              <a:t>výsledků</a:t>
            </a:r>
          </a:p>
          <a:p>
            <a:pPr>
              <a:buNone/>
            </a:pPr>
            <a:r>
              <a:rPr lang="cs-CZ" b="1" dirty="0" smtClean="0"/>
              <a:t>     </a:t>
            </a:r>
            <a:r>
              <a:rPr lang="cs-CZ" dirty="0" smtClean="0"/>
              <a:t>Celková míra naplnění indikátorů                Sankce </a:t>
            </a:r>
            <a:br>
              <a:rPr lang="cs-CZ" dirty="0" smtClean="0"/>
            </a:br>
            <a:r>
              <a:rPr lang="cs-CZ" dirty="0" smtClean="0"/>
              <a:t>výsledků vzhledem k závazkům </a:t>
            </a:r>
            <a:br>
              <a:rPr lang="cs-CZ" dirty="0" smtClean="0"/>
            </a:br>
            <a:r>
              <a:rPr lang="cs-CZ" dirty="0" smtClean="0"/>
              <a:t>dle právního aktu 	</a:t>
            </a:r>
          </a:p>
          <a:p>
            <a:pPr>
              <a:buNone/>
            </a:pPr>
            <a:r>
              <a:rPr lang="cs-CZ" dirty="0" smtClean="0"/>
              <a:t>     méně než 75 % a zároveň alespoň 50 %       10 % 	</a:t>
            </a:r>
          </a:p>
          <a:p>
            <a:pPr>
              <a:buNone/>
            </a:pPr>
            <a:r>
              <a:rPr lang="cs-CZ" dirty="0" smtClean="0"/>
              <a:t>     méně než 50 % 	                                             20 % 	</a:t>
            </a:r>
            <a:endParaRPr lang="cs-CZ" dirty="0"/>
          </a:p>
          <a:p>
            <a:pPr>
              <a:buNone/>
            </a:pPr>
            <a:r>
              <a:rPr lang="cs-CZ" dirty="0" smtClean="0"/>
              <a:t>	Pokud </a:t>
            </a:r>
            <a:r>
              <a:rPr lang="cs-CZ" dirty="0"/>
              <a:t>má příjemce v právním aktu závazek pro více indikátorů výsledků, míra nenaplnění závazku bude vypočtena jako jejich průměr.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7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1872208"/>
          </a:xfrm>
        </p:spPr>
        <p:txBody>
          <a:bodyPr/>
          <a:lstStyle/>
          <a:p>
            <a:pPr marL="717550" indent="-431800"/>
            <a:r>
              <a:rPr lang="cs-CZ" sz="2000" dirty="0" smtClean="0"/>
              <a:t>Příjemce </a:t>
            </a:r>
            <a:r>
              <a:rPr lang="cs-CZ" sz="2000" b="1" u="sng" dirty="0" smtClean="0"/>
              <a:t>není</a:t>
            </a:r>
            <a:r>
              <a:rPr lang="cs-CZ" sz="2000" dirty="0" smtClean="0"/>
              <a:t> </a:t>
            </a:r>
            <a:r>
              <a:rPr lang="cs-CZ" sz="2000" b="1" u="sng" dirty="0" smtClean="0"/>
              <a:t>sankcionován</a:t>
            </a:r>
            <a:r>
              <a:rPr lang="cs-CZ" sz="2000" dirty="0" smtClean="0"/>
              <a:t>, pokud mezi mírou čerpání výdajů z rozpočtu projektu a mírou dosažení stanovených cílových hodnot indikátorů </a:t>
            </a:r>
            <a:r>
              <a:rPr lang="cs-CZ" sz="2000" b="1" u="sng" dirty="0" smtClean="0"/>
              <a:t>je </a:t>
            </a:r>
            <a:r>
              <a:rPr lang="cs-CZ" sz="2000" dirty="0" smtClean="0"/>
              <a:t>odpovídající poměr (např. v závěru projektu vyčerpáno 80% CZV, splněno 80% cílové hodnoty indikátorů)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  <p:pic>
        <p:nvPicPr>
          <p:cNvPr id="1028" name="Picture 4" descr="Výsledek obrázku pro palec dol&amp;uring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8" b="89937" l="9111" r="90000">
                        <a14:foregroundMark x1="9111" y1="57233" x2="9111" y2="57233"/>
                        <a14:backgroundMark x1="27778" y1="65409" x2="27778" y2="65409"/>
                        <a14:backgroundMark x1="24000" y1="49057" x2="24000" y2="49057"/>
                        <a14:backgroundMark x1="30667" y1="48428" x2="30667" y2="484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8" t="17091" r="51612" b="16939"/>
          <a:stretch/>
        </p:blipFill>
        <p:spPr bwMode="auto">
          <a:xfrm>
            <a:off x="0" y="1844824"/>
            <a:ext cx="1212478" cy="11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0" b="95763" l="3540" r="89381">
                        <a14:foregroundMark x1="14159" y1="6780" x2="14159" y2="6780"/>
                        <a14:foregroundMark x1="63717" y1="95763" x2="63717" y2="95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105250"/>
            <a:ext cx="10763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251520" y="3645024"/>
            <a:ext cx="7560840" cy="22322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50" indent="-431800"/>
            <a:r>
              <a:rPr lang="cs-CZ" sz="2000" dirty="0" smtClean="0"/>
              <a:t>Příjemce </a:t>
            </a:r>
            <a:r>
              <a:rPr lang="cs-CZ" sz="2000" b="1" u="sng" dirty="0" smtClean="0"/>
              <a:t>je</a:t>
            </a:r>
            <a:r>
              <a:rPr lang="cs-CZ" sz="2000" dirty="0" smtClean="0"/>
              <a:t> </a:t>
            </a:r>
            <a:r>
              <a:rPr lang="cs-CZ" sz="2000" b="1" u="sng" dirty="0" smtClean="0"/>
              <a:t>sankcionován</a:t>
            </a:r>
            <a:r>
              <a:rPr lang="cs-CZ" sz="2000" dirty="0" smtClean="0"/>
              <a:t>, pokud mezi mírou čerpání výdajů z rozpočtu projektu a mírou dosažení stanovených cílových hodnot indikátorů </a:t>
            </a:r>
            <a:r>
              <a:rPr lang="cs-CZ" sz="2000" b="1" u="sng" dirty="0" smtClean="0"/>
              <a:t>není</a:t>
            </a:r>
            <a:r>
              <a:rPr lang="cs-CZ" sz="2000" dirty="0" smtClean="0"/>
              <a:t> odpovídající poměr (např. v závěru projektu vyčerpáno 100% CZV, splněno 80% cílové hodnoty indikátorů)</a:t>
            </a:r>
          </a:p>
        </p:txBody>
      </p:sp>
    </p:spTree>
    <p:extLst>
      <p:ext uri="{BB962C8B-B14F-4D97-AF65-F5344CB8AC3E}">
        <p14:creationId xmlns:p14="http://schemas.microsoft.com/office/powerpoint/2010/main" val="3631185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r>
              <a:rPr lang="cs-CZ" dirty="0" smtClean="0"/>
              <a:t>Indikátory závazné (je třeba vyplnit v ISKP):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539552" y="2060848"/>
          <a:ext cx="8280920" cy="4135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Kód</a:t>
                      </a:r>
                      <a:endParaRPr lang="cs-CZ" sz="1800" b="1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Název indikátoru</a:t>
                      </a:r>
                      <a:endParaRPr lang="cs-CZ" sz="1800" b="1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Měrná jednotka</a:t>
                      </a:r>
                      <a:endParaRPr lang="cs-CZ" sz="1800" b="1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Typ indikátoru</a:t>
                      </a:r>
                      <a:endParaRPr lang="cs-CZ" sz="1800" b="1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48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6 00 00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Celkový počet </a:t>
                      </a:r>
                      <a:r>
                        <a:rPr lang="cs-CZ" sz="1800" dirty="0" smtClean="0">
                          <a:solidFill>
                            <a:srgbClr val="FF0000"/>
                          </a:solidFill>
                          <a:effectLst/>
                        </a:rPr>
                        <a:t>účastníků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Účastníci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Výstup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45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</a:rPr>
                        <a:t>8 05 00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</a:rPr>
                        <a:t>Počet napsaných a zveřejněných analytických a strategických dokumentů (vč. evaluačních)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</a:rPr>
                        <a:t>Dokumenty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</a:rPr>
                        <a:t>Výstup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</a:rPr>
                        <a:t>5 01 05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</a:rPr>
                        <a:t>Počet zaměstnavatelů, kteří podporují flexibilní formy práce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</a:rPr>
                        <a:t>Podniky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</a:rPr>
                        <a:t>Výstup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6 26 00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Účastníci, kteří získali kvalifikaci po ukončení své účasti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Účastníci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Výsledek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</a:rPr>
                        <a:t>5 01 30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</a:rPr>
                        <a:t>Počet osob pracujících v rámci flexibilních forem práce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</a:rPr>
                        <a:t>Osoby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</a:rPr>
                        <a:t>Výsledek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34075" y="6334458"/>
            <a:ext cx="3234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" marR="36195">
              <a:spcBef>
                <a:spcPts val="300"/>
              </a:spcBef>
              <a:spcAft>
                <a:spcPts val="300"/>
              </a:spcAft>
            </a:pPr>
            <a:r>
              <a:rPr lang="cs-CZ" sz="1400" dirty="0">
                <a:solidFill>
                  <a:srgbClr val="FF0000"/>
                </a:solidFill>
              </a:rPr>
              <a:t>– vykazuje se prostřednictvím </a:t>
            </a:r>
            <a:r>
              <a:rPr lang="cs-CZ" sz="1400" dirty="0" smtClean="0">
                <a:solidFill>
                  <a:srgbClr val="FF0000"/>
                </a:solidFill>
              </a:rPr>
              <a:t>IS ESF</a:t>
            </a:r>
            <a:endParaRPr lang="cs-CZ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44008" y="6334458"/>
            <a:ext cx="4306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" marR="36195">
              <a:spcBef>
                <a:spcPts val="300"/>
              </a:spcBef>
              <a:spcAft>
                <a:spcPts val="300"/>
              </a:spcAft>
            </a:pPr>
            <a:r>
              <a:rPr lang="cs-CZ" sz="1400" dirty="0">
                <a:solidFill>
                  <a:srgbClr val="00B050"/>
                </a:solidFill>
              </a:rPr>
              <a:t>– vykazuje </a:t>
            </a:r>
            <a:r>
              <a:rPr lang="cs-CZ" sz="1400" dirty="0" smtClean="0">
                <a:solidFill>
                  <a:srgbClr val="00B050"/>
                </a:solidFill>
              </a:rPr>
              <a:t>se přímo v ISKP na záložce s indikátory</a:t>
            </a:r>
            <a:endParaRPr lang="cs-CZ" sz="14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33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r>
              <a:rPr lang="cs-CZ" dirty="0" smtClean="0"/>
              <a:t>Indikátory bez závazku (v ISKP je možné vyplnit 0):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323528" y="2204865"/>
          <a:ext cx="8568951" cy="3753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7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8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49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Kód</a:t>
                      </a:r>
                      <a:endParaRPr lang="cs-CZ" sz="1800" b="1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Název indikátoru</a:t>
                      </a:r>
                      <a:endParaRPr lang="cs-CZ" sz="1800" b="1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Měrná jednotka</a:t>
                      </a:r>
                      <a:endParaRPr lang="cs-CZ" sz="1800" b="1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Typ indikátoru</a:t>
                      </a:r>
                      <a:endParaRPr lang="cs-CZ" sz="1800" b="1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543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6 25 00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Účastníci v procesu vzdělávání / odborné přípravy po ukončení své účasti 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Účastníci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Výsledek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05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6 28 00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Znevýhodnění účastníci, kteří po ukončení své účasti hledají zaměstnání, jsou v procesu vzdělávání /odborné přípravy, rozšiřují si kvalifikaci nebo jsou zaměstnaní, a to i OSVČ 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Účastníci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Výsledek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27188" y="3351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34075" y="6334458"/>
            <a:ext cx="3234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" marR="36195">
              <a:spcBef>
                <a:spcPts val="300"/>
              </a:spcBef>
              <a:spcAft>
                <a:spcPts val="300"/>
              </a:spcAft>
            </a:pPr>
            <a:r>
              <a:rPr lang="cs-CZ" sz="1400" dirty="0">
                <a:solidFill>
                  <a:srgbClr val="FF0000"/>
                </a:solidFill>
              </a:rPr>
              <a:t>– vykazuje se prostřednictvím </a:t>
            </a:r>
            <a:r>
              <a:rPr lang="cs-CZ" sz="1400" dirty="0" smtClean="0">
                <a:solidFill>
                  <a:srgbClr val="FF0000"/>
                </a:solidFill>
              </a:rPr>
              <a:t>IS ESF</a:t>
            </a:r>
            <a:endParaRPr lang="cs-CZ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44008" y="6334458"/>
            <a:ext cx="4306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" marR="36195">
              <a:spcBef>
                <a:spcPts val="300"/>
              </a:spcBef>
              <a:spcAft>
                <a:spcPts val="300"/>
              </a:spcAft>
            </a:pPr>
            <a:r>
              <a:rPr lang="cs-CZ" sz="1400" dirty="0">
                <a:solidFill>
                  <a:srgbClr val="00B050"/>
                </a:solidFill>
              </a:rPr>
              <a:t>– vykazuje </a:t>
            </a:r>
            <a:r>
              <a:rPr lang="cs-CZ" sz="1400" dirty="0" smtClean="0">
                <a:solidFill>
                  <a:srgbClr val="00B050"/>
                </a:solidFill>
              </a:rPr>
              <a:t>se přímo v ISKP na záložce s indikátory</a:t>
            </a:r>
            <a:endParaRPr lang="cs-CZ" sz="14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33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80000"/>
          </a:xfrm>
        </p:spPr>
        <p:txBody>
          <a:bodyPr/>
          <a:lstStyle/>
          <a:p>
            <a:r>
              <a:rPr lang="pl-PL" b="0" dirty="0"/>
              <a:t>Představení </a:t>
            </a:r>
            <a:r>
              <a:rPr lang="pl-PL" b="0" dirty="0" smtClean="0"/>
              <a:t>výzev - </a:t>
            </a:r>
            <a:r>
              <a:rPr lang="pl-PL" b="0" cap="none" dirty="0" smtClean="0"/>
              <a:t>základní informace</a:t>
            </a:r>
            <a:endParaRPr lang="cs-CZ" b="0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Prioritní osa 1: </a:t>
            </a:r>
            <a:r>
              <a:rPr lang="cs-CZ" dirty="0" smtClean="0"/>
              <a:t>Podpora zaměstnanosti a adaptability pracovní síly</a:t>
            </a:r>
          </a:p>
          <a:p>
            <a:pPr marL="0" indent="0">
              <a:buNone/>
            </a:pPr>
            <a:r>
              <a:rPr lang="cs-CZ" b="1" dirty="0" smtClean="0"/>
              <a:t>Investiční priorita 1.2: </a:t>
            </a:r>
            <a:r>
              <a:rPr lang="cs-CZ" dirty="0" smtClean="0"/>
              <a:t>Rovnost žen a mužů ve všech oblastech, a to i pokud jde o přístup k zaměstnání a kariérní postup, sladění pracovního a soukromého života a podpora stejné odměny za stejnou práci.</a:t>
            </a:r>
          </a:p>
          <a:p>
            <a:pPr marL="0" indent="0">
              <a:buNone/>
            </a:pPr>
            <a:r>
              <a:rPr lang="cs-CZ" b="1" dirty="0" smtClean="0"/>
              <a:t>Vyhlašovatel výzvy: </a:t>
            </a:r>
            <a:r>
              <a:rPr lang="cs-CZ" dirty="0" smtClean="0"/>
              <a:t>MPSV, odbor realizace programů ESF – adaptabilita a rovné příležitosti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0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475656" y="4365104"/>
            <a:ext cx="6264696" cy="540000"/>
          </a:xfrm>
        </p:spPr>
        <p:txBody>
          <a:bodyPr/>
          <a:lstStyle/>
          <a:p>
            <a:pPr algn="ctr"/>
            <a:endParaRPr lang="cs-CZ" sz="24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Způsobilé výdaje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4284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Všechny výdaje musejí splňovat podmínku</a:t>
            </a:r>
          </a:p>
          <a:p>
            <a:pPr lvl="1"/>
            <a:r>
              <a:rPr lang="cs-CZ" dirty="0" smtClean="0"/>
              <a:t>Hospodárnosti</a:t>
            </a:r>
          </a:p>
          <a:p>
            <a:pPr lvl="1"/>
            <a:r>
              <a:rPr lang="cs-CZ" dirty="0" smtClean="0"/>
              <a:t>Efektivnosti</a:t>
            </a:r>
          </a:p>
          <a:p>
            <a:pPr lvl="1"/>
            <a:r>
              <a:rPr lang="cs-CZ" dirty="0" smtClean="0"/>
              <a:t>Účelnosti</a:t>
            </a:r>
          </a:p>
          <a:p>
            <a:pPr lvl="1"/>
            <a:r>
              <a:rPr lang="cs-CZ" dirty="0" smtClean="0"/>
              <a:t>Vznikly v době realizace projektu</a:t>
            </a:r>
          </a:p>
          <a:p>
            <a:r>
              <a:rPr lang="cs-CZ" sz="1600" dirty="0" smtClean="0"/>
              <a:t>Řídicí orgán (ŘO) </a:t>
            </a:r>
            <a:r>
              <a:rPr lang="cs-CZ" sz="1600" dirty="0"/>
              <a:t>je oprávněn si od příjemce vyžádat jakýkoli dokument, který je nezbytný pro ověření způsobilosti výdajů v rámci projektu (a může se jednat i o dokument, který vznikl v době před zahájením realizace projektu</a:t>
            </a:r>
            <a:r>
              <a:rPr lang="cs-CZ" sz="1600" dirty="0" smtClean="0"/>
              <a:t>).</a:t>
            </a:r>
            <a:endParaRPr lang="cs-CZ" sz="1600" dirty="0"/>
          </a:p>
          <a:p>
            <a:r>
              <a:rPr lang="cs-CZ" sz="1600" dirty="0"/>
              <a:t>Režim financování projektu metodou skutečně vzniklých výdajů je založen na tom, že ke stanovení výše způsobilých výdajů projektu dochází na základě vykázání skutečně vzniklých a uhrazených výdajů prostřednictvím jejich doložení účetním, daňovým či jiným dokladem.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Osobní náklady</a:t>
            </a:r>
          </a:p>
          <a:p>
            <a:pPr lvl="1"/>
            <a:r>
              <a:rPr lang="cs-CZ" dirty="0"/>
              <a:t>Hrubá mzda člena realizačního týmu</a:t>
            </a:r>
          </a:p>
          <a:p>
            <a:pPr lvl="1"/>
            <a:r>
              <a:rPr lang="cs-CZ" dirty="0"/>
              <a:t>Odvody za zaměstnavatele</a:t>
            </a:r>
          </a:p>
          <a:p>
            <a:pPr lvl="1"/>
            <a:r>
              <a:rPr lang="cs-CZ" dirty="0"/>
              <a:t>FKSP</a:t>
            </a:r>
          </a:p>
          <a:p>
            <a:pPr lvl="1"/>
            <a:r>
              <a:rPr lang="cs-CZ" dirty="0"/>
              <a:t>Zákonné pojištění odpovědnosti </a:t>
            </a:r>
            <a:r>
              <a:rPr lang="cs-CZ" dirty="0" smtClean="0"/>
              <a:t>zaměstnavatele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Odvody za zaměstnavatele, FKSP i zákonné pojištění odpovědnosti musí odpovídat vykazovaným způsobilým osobním nákladům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0" smtClean="0"/>
              <a:t>Osobní náklady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7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Osobní náklady- </a:t>
            </a:r>
            <a:r>
              <a:rPr lang="cs-CZ" sz="2200" dirty="0" smtClean="0"/>
              <a:t>mzdy a platy členů realizačního týmu (RT)</a:t>
            </a:r>
          </a:p>
          <a:p>
            <a:pPr lvl="1"/>
            <a:r>
              <a:rPr lang="cs-CZ" sz="1800" b="1" dirty="0" smtClean="0"/>
              <a:t>V rozpočtu se (je-li to relevantní) vykazují jako superhrubá mzda.</a:t>
            </a:r>
          </a:p>
          <a:p>
            <a:pPr lvl="1"/>
            <a:r>
              <a:rPr lang="cs-CZ" dirty="0" smtClean="0"/>
              <a:t> </a:t>
            </a:r>
            <a:r>
              <a:rPr lang="cs-CZ" dirty="0"/>
              <a:t>pracovní smlouvy (</a:t>
            </a:r>
            <a:r>
              <a:rPr lang="cs-CZ" dirty="0" smtClean="0"/>
              <a:t>PS)</a:t>
            </a:r>
          </a:p>
          <a:p>
            <a:pPr lvl="1"/>
            <a:r>
              <a:rPr lang="cs-CZ" dirty="0" smtClean="0"/>
              <a:t>dohoda </a:t>
            </a:r>
            <a:r>
              <a:rPr lang="cs-CZ" dirty="0"/>
              <a:t>o pracovní činnosti (</a:t>
            </a:r>
            <a:r>
              <a:rPr lang="cs-CZ" dirty="0" smtClean="0"/>
              <a:t>DPČ)</a:t>
            </a:r>
            <a:endParaRPr lang="cs-CZ" dirty="0"/>
          </a:p>
          <a:p>
            <a:pPr lvl="2"/>
            <a:r>
              <a:rPr lang="cs-CZ" sz="1800" dirty="0" smtClean="0"/>
              <a:t>Zaměstnání malého rozsahu - do částky 2999Kč za měsíc (kumulativně u jednoho zaměstnavatele) zaměstnanec ani zaměstnavatel zdravotní a sociální pojištění neplatí. Od částky 3000 Kč za měsíc vzniká povinnost platby zdravotního a sociálního pojištění. </a:t>
            </a:r>
          </a:p>
          <a:p>
            <a:pPr lvl="1"/>
            <a:r>
              <a:rPr lang="cs-CZ" dirty="0" smtClean="0"/>
              <a:t>dohoda </a:t>
            </a:r>
            <a:r>
              <a:rPr lang="cs-CZ" dirty="0"/>
              <a:t>o </a:t>
            </a:r>
            <a:r>
              <a:rPr lang="cs-CZ" dirty="0" smtClean="0"/>
              <a:t>provedení </a:t>
            </a:r>
            <a:r>
              <a:rPr lang="cs-CZ" dirty="0"/>
              <a:t>práce (</a:t>
            </a:r>
            <a:r>
              <a:rPr lang="cs-CZ" dirty="0" smtClean="0"/>
              <a:t>DPP)</a:t>
            </a:r>
            <a:endParaRPr lang="cs-CZ" sz="2400" dirty="0"/>
          </a:p>
          <a:p>
            <a:pPr lvl="2"/>
            <a:r>
              <a:rPr lang="cs-CZ" sz="1800" b="0" i="0" u="none" strike="noStrike" kern="1200" baseline="0" dirty="0" smtClean="0">
                <a:solidFill>
                  <a:schemeClr val="tx1"/>
                </a:solidFill>
              </a:rPr>
              <a:t>Zdravotní a sociální pojištění se platní jen pokud odměna přesáhne 10 000 Kč (včetně). 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0" smtClean="0"/>
              <a:t>Osobní náklady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1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556792"/>
            <a:ext cx="8064000" cy="4320000"/>
          </a:xfrm>
        </p:spPr>
        <p:txBody>
          <a:bodyPr/>
          <a:lstStyle/>
          <a:p>
            <a:r>
              <a:rPr lang="cs-CZ" dirty="0" smtClean="0"/>
              <a:t>Odměny</a:t>
            </a:r>
          </a:p>
          <a:p>
            <a:pPr lvl="1"/>
            <a:r>
              <a:rPr lang="cs-CZ" dirty="0" smtClean="0"/>
              <a:t>Odměny </a:t>
            </a:r>
            <a:r>
              <a:rPr lang="cs-CZ" dirty="0"/>
              <a:t>jsou způsobilým výdajem za </a:t>
            </a:r>
            <a:r>
              <a:rPr lang="cs-CZ" dirty="0" smtClean="0"/>
              <a:t>podmínek,</a:t>
            </a:r>
          </a:p>
          <a:p>
            <a:pPr lvl="2"/>
            <a:r>
              <a:rPr lang="cs-CZ" dirty="0" smtClean="0"/>
              <a:t>že </a:t>
            </a:r>
            <a:r>
              <a:rPr lang="cs-CZ" dirty="0"/>
              <a:t>jsou odměnou za splnění mimořádného nebo zvlášť významného úkolu. Součet poskytnutých odměn člena realizačního týmu v daném kalendářním roce však nesmí překročit 25 % jeho mzdy nebo platu za rok</a:t>
            </a:r>
            <a:r>
              <a:rPr lang="cs-CZ" dirty="0" smtClean="0"/>
              <a:t>). </a:t>
            </a:r>
          </a:p>
          <a:p>
            <a:pPr lvl="2"/>
            <a:r>
              <a:rPr lang="cs-CZ" dirty="0" smtClean="0"/>
              <a:t>že zaměstnavatel stanoví měřitelná kritéria, jejichž splnění zakládá možnost odměnu zaměstnanci vyplatit (např. interní směrnice), </a:t>
            </a:r>
          </a:p>
          <a:p>
            <a:pPr lvl="2"/>
            <a:r>
              <a:rPr lang="cs-CZ" dirty="0" smtClean="0"/>
              <a:t>že zaměstnavatel vyhodnotí pro každého zaměstnance samostatně plnění předem stanovených kritérií a na základě míry splnění stanoví výši odměny. </a:t>
            </a:r>
          </a:p>
          <a:p>
            <a:pPr lvl="2"/>
            <a:r>
              <a:rPr lang="cs-CZ" dirty="0"/>
              <a:t>ž</a:t>
            </a:r>
            <a:r>
              <a:rPr lang="cs-CZ" dirty="0" smtClean="0"/>
              <a:t>e se nejedná o odměny pro tzv. „nulové pozice“.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0" smtClean="0"/>
              <a:t>Osobní náklady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9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náklady - OSVČ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Odměna příjemce podpory</a:t>
            </a:r>
          </a:p>
          <a:p>
            <a:r>
              <a:rPr lang="cs-CZ" dirty="0" smtClean="0"/>
              <a:t>Odměna partnera s finančním příspěvkem </a:t>
            </a:r>
          </a:p>
          <a:p>
            <a:r>
              <a:rPr lang="cs-CZ" dirty="0" smtClean="0"/>
              <a:t>Způsobilá je pouze odměna, nikoliv již výdaje na sociální a zdravotní pojištění OSVČ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3652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064000" cy="4320000"/>
          </a:xfrm>
        </p:spPr>
        <p:txBody>
          <a:bodyPr/>
          <a:lstStyle/>
          <a:p>
            <a:r>
              <a:rPr lang="cs-CZ" dirty="0" smtClean="0"/>
              <a:t>Stanovení výše osobních nákladů</a:t>
            </a:r>
            <a:endParaRPr lang="cs-CZ" dirty="0"/>
          </a:p>
          <a:p>
            <a:pPr lvl="1"/>
            <a:r>
              <a:rPr lang="cs-CZ" dirty="0" smtClean="0"/>
              <a:t>dle </a:t>
            </a:r>
            <a:r>
              <a:rPr lang="cs-CZ" dirty="0"/>
              <a:t>„</a:t>
            </a:r>
            <a:r>
              <a:rPr lang="cs-CZ" dirty="0" smtClean="0">
                <a:hlinkClick r:id="rId2"/>
              </a:rPr>
              <a:t>Tabulky </a:t>
            </a:r>
            <a:r>
              <a:rPr lang="cs-CZ" dirty="0">
                <a:hlinkClick r:id="rId2"/>
              </a:rPr>
              <a:t>obvyklých cen, mezd a platů</a:t>
            </a:r>
            <a:r>
              <a:rPr lang="cs-CZ" dirty="0" smtClean="0"/>
              <a:t>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835"/>
            <a:ext cx="9144000" cy="455295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0" smtClean="0"/>
              <a:t>Osobní náklady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9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Stanovení výše hodinové sazby</a:t>
            </a:r>
          </a:p>
          <a:p>
            <a:pPr lvl="1"/>
            <a:r>
              <a:rPr lang="cs-CZ" dirty="0"/>
              <a:t>Při stanovení výše hodinové sazby za práci pro projekt u osob, které vykonávají stejnou či obdobnou práci i mimo realizaci projektu, je příjemce povinen brát v úvahu výši sazeb těchto zaměstnanců za činnosti mimo projekt. Pokud zaměstnanec zajišťuje v projektu stejnou či obdobnou činnost, jakou vykonává mimo projekt, pak se výše sazby za práci pro projekt a za stejnou či obdobnou práci bez vazby na projekt </a:t>
            </a:r>
            <a:r>
              <a:rPr lang="cs-CZ" b="1" dirty="0"/>
              <a:t>nemohou lišit. </a:t>
            </a:r>
            <a:r>
              <a:rPr lang="cs-CZ" dirty="0"/>
              <a:t>Vyšší hodinová sazba za práci pro projekt může být stanovena pouze v odůvodněných případech a s ohledem na charakter vykonávané činnosti s projektem nesouvisející.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0" smtClean="0"/>
              <a:t>Osobní náklady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9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Výše úvazku – maximálně 1,0</a:t>
            </a:r>
          </a:p>
          <a:p>
            <a:pPr lvl="1"/>
            <a:r>
              <a:rPr lang="cs-CZ" dirty="0"/>
              <a:t>Pracovní úvazky zaměstnance se nesmí překrývat a není možné, aby byl placen za stejnou práci vícekrát. Úvazek osoby, u které je odměňování i jen částečně hrazeno z prostředků projektu OPZ, může být </a:t>
            </a:r>
            <a:r>
              <a:rPr lang="cs-CZ" b="1" dirty="0"/>
              <a:t>maximálně 1,0 dohromady u všech subjektů </a:t>
            </a:r>
            <a:r>
              <a:rPr lang="cs-CZ" dirty="0"/>
              <a:t>(příjemce a partneři) zapojených do daného projektu (tj. součet veškerých úvazků zaměstnance u zaměstnavatele/ů včetně případných DPP a DPČ nesmí překročit jeden pracovní úvazek), a to po celou dobu zapojení daného pracovníka do realizace projektu OPZ.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58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0" smtClean="0"/>
              <a:t>Osobní náklady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4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Pracovní výkazy</a:t>
            </a:r>
          </a:p>
          <a:p>
            <a:pPr lvl="1"/>
            <a:r>
              <a:rPr lang="cs-CZ" dirty="0" smtClean="0"/>
              <a:t>1 pracovně-právní vztah pro projekt – činnosti z PN a NN současně</a:t>
            </a:r>
          </a:p>
          <a:p>
            <a:pPr lvl="1"/>
            <a:r>
              <a:rPr lang="cs-CZ" dirty="0"/>
              <a:t>1 pracovně-právní </a:t>
            </a:r>
            <a:r>
              <a:rPr lang="cs-CZ" dirty="0" smtClean="0"/>
              <a:t>vztah pro projektu – činnosti spadající do více pozic s různým odměňováním</a:t>
            </a:r>
          </a:p>
          <a:p>
            <a:pPr lvl="1"/>
            <a:r>
              <a:rPr lang="cs-CZ" dirty="0"/>
              <a:t>1 pracovně-právní </a:t>
            </a:r>
            <a:r>
              <a:rPr lang="cs-CZ" dirty="0" smtClean="0"/>
              <a:t>vztah – činnosti pro projekt i mimo projekt současně</a:t>
            </a:r>
          </a:p>
          <a:p>
            <a:r>
              <a:rPr lang="cs-CZ" dirty="0"/>
              <a:t>Výkazy se zpracovávají za jednotlivé měsíce</a:t>
            </a:r>
          </a:p>
          <a:p>
            <a:pPr lvl="1"/>
            <a:r>
              <a:rPr lang="cs-CZ" dirty="0"/>
              <a:t>ne po dnech, ale po skupinách činností.</a:t>
            </a:r>
          </a:p>
          <a:p>
            <a:r>
              <a:rPr lang="cs-CZ" dirty="0"/>
              <a:t>Výkazy podepisuje zaměstnanec a nadřízený pracovník,</a:t>
            </a:r>
          </a:p>
          <a:p>
            <a:r>
              <a:rPr lang="cs-CZ" dirty="0" err="1"/>
              <a:t>scan</a:t>
            </a:r>
            <a:r>
              <a:rPr lang="cs-CZ" dirty="0"/>
              <a:t> pracovního výkazu nahrát do příloh ŽoP.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0" smtClean="0"/>
              <a:t>Osobní náklady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9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Představení </a:t>
            </a:r>
            <a:r>
              <a:rPr lang="pl-PL" b="0" dirty="0" smtClean="0"/>
              <a:t>výzev – </a:t>
            </a:r>
            <a:r>
              <a:rPr lang="pl-PL" b="0" cap="none" dirty="0" smtClean="0"/>
              <a:t>cíl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Cíl výzvy:</a:t>
            </a:r>
          </a:p>
          <a:p>
            <a:pPr lvl="0"/>
            <a:r>
              <a:rPr lang="cs-CZ" dirty="0" smtClean="0"/>
              <a:t>Zlepšení postavení na trhu práce žen ve věku 55+, žen ohrožených na trhu práce a osob pečujících o malé děti či jiné závislé osoby.</a:t>
            </a:r>
          </a:p>
          <a:p>
            <a:pPr lvl="0"/>
            <a:r>
              <a:rPr lang="cs-CZ" dirty="0" smtClean="0"/>
              <a:t>Snížení diskriminace na trhu práce na základě pohlaví. </a:t>
            </a:r>
          </a:p>
          <a:p>
            <a:pPr lvl="0"/>
            <a:r>
              <a:rPr lang="cs-CZ" dirty="0" smtClean="0"/>
              <a:t>Snížení vertikální a horizontální segregace trhu práce podle pohlaví a odstranění rozdílů v odměňování žen a mužů.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0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náklady – pracovní výkaz odkaz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sz="3000" dirty="0">
                <a:hlinkClick r:id="rId2"/>
              </a:rPr>
              <a:t>https://www.esfcr.cz/pracovni-vykaz-opz</a:t>
            </a:r>
            <a:endParaRPr lang="cs-CZ" sz="3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7978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Pracovní pozice hrazené z nepřímých nákladů (NN)</a:t>
            </a:r>
          </a:p>
          <a:p>
            <a:pPr lvl="1"/>
            <a:r>
              <a:rPr lang="cs-CZ" dirty="0" smtClean="0"/>
              <a:t>Pozice hrazené z NN se do rozpočtu projektu neuvádějí</a:t>
            </a:r>
          </a:p>
          <a:p>
            <a:pPr marL="414000" lvl="1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lvl="1"/>
            <a:r>
              <a:rPr lang="cs-CZ" dirty="0" smtClean="0"/>
              <a:t>Projektový manažer</a:t>
            </a:r>
          </a:p>
          <a:p>
            <a:pPr lvl="1"/>
            <a:r>
              <a:rPr lang="cs-CZ" dirty="0" smtClean="0"/>
              <a:t>Finanční manažer</a:t>
            </a:r>
          </a:p>
          <a:p>
            <a:pPr lvl="1"/>
            <a:r>
              <a:rPr lang="cs-CZ" dirty="0" smtClean="0"/>
              <a:t>Koordinátor projektu</a:t>
            </a:r>
          </a:p>
          <a:p>
            <a:pPr lvl="2"/>
            <a:r>
              <a:rPr lang="pl-PL" dirty="0" smtClean="0"/>
              <a:t>nepracují </a:t>
            </a:r>
            <a:r>
              <a:rPr lang="pl-PL" dirty="0"/>
              <a:t>přímo s cílovou skupinou </a:t>
            </a:r>
            <a:r>
              <a:rPr lang="pl-PL" dirty="0" smtClean="0"/>
              <a:t>projektu nebo </a:t>
            </a:r>
            <a:endParaRPr lang="pl-PL" dirty="0"/>
          </a:p>
          <a:p>
            <a:pPr lvl="2"/>
            <a:r>
              <a:rPr lang="cs-CZ" dirty="0" smtClean="0"/>
              <a:t>nezajišťují </a:t>
            </a:r>
            <a:r>
              <a:rPr lang="cs-CZ" dirty="0"/>
              <a:t>výstup, který je určen k přímému využití cílovou skupinou </a:t>
            </a:r>
            <a:r>
              <a:rPr lang="cs-CZ" dirty="0" smtClean="0"/>
              <a:t>projektu</a:t>
            </a:r>
          </a:p>
          <a:p>
            <a:pPr marL="666000" lvl="2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8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680520"/>
          </a:xfrm>
        </p:spPr>
        <p:txBody>
          <a:bodyPr/>
          <a:lstStyle/>
          <a:p>
            <a:r>
              <a:rPr lang="cs-CZ" dirty="0" smtClean="0"/>
              <a:t>Cestovné</a:t>
            </a:r>
          </a:p>
          <a:p>
            <a:pPr lvl="1"/>
            <a:r>
              <a:rPr lang="cs-CZ" dirty="0" smtClean="0"/>
              <a:t>členové RT </a:t>
            </a:r>
          </a:p>
          <a:p>
            <a:pPr lvl="2"/>
            <a:r>
              <a:rPr lang="cs-CZ" dirty="0" smtClean="0"/>
              <a:t> vnitrostátní cestovné (NN), </a:t>
            </a:r>
          </a:p>
          <a:p>
            <a:pPr lvl="2"/>
            <a:r>
              <a:rPr lang="cs-CZ" dirty="0"/>
              <a:t> </a:t>
            </a:r>
            <a:r>
              <a:rPr lang="cs-CZ" dirty="0" smtClean="0"/>
              <a:t>zahraniční cesta (PN) </a:t>
            </a:r>
            <a:r>
              <a:rPr lang="cs-CZ" dirty="0"/>
              <a:t>- úhrada dle prováděcí vyhlášky </a:t>
            </a:r>
            <a:r>
              <a:rPr lang="cs-CZ" dirty="0" smtClean="0"/>
              <a:t>MPSV.</a:t>
            </a:r>
          </a:p>
          <a:p>
            <a:pPr lvl="1"/>
            <a:r>
              <a:rPr lang="cs-CZ" dirty="0" smtClean="0"/>
              <a:t>Zahraniční experti – „per </a:t>
            </a:r>
            <a:r>
              <a:rPr lang="cs-CZ" dirty="0" err="1" smtClean="0"/>
              <a:t>diems</a:t>
            </a:r>
            <a:r>
              <a:rPr lang="cs-CZ" dirty="0" smtClean="0"/>
              <a:t>“</a:t>
            </a:r>
            <a:endParaRPr lang="cs-CZ" dirty="0"/>
          </a:p>
          <a:p>
            <a:pPr lvl="2"/>
            <a:r>
              <a:rPr lang="cs-CZ" dirty="0" smtClean="0"/>
              <a:t>Ubytování, stravné a cestovné na území ČR</a:t>
            </a:r>
          </a:p>
          <a:p>
            <a:pPr marL="666000" lvl="2" indent="0">
              <a:buNone/>
            </a:pPr>
            <a:endParaRPr lang="cs-CZ" dirty="0"/>
          </a:p>
          <a:p>
            <a:r>
              <a:rPr lang="cs-CZ" dirty="0" smtClean="0"/>
              <a:t>Stravné</a:t>
            </a:r>
          </a:p>
          <a:p>
            <a:pPr lvl="1"/>
            <a:r>
              <a:rPr lang="cs-CZ" dirty="0" smtClean="0"/>
              <a:t>Pouze pro účely pracovní cesty členů realizačního týmu.</a:t>
            </a:r>
          </a:p>
          <a:p>
            <a:pPr lvl="2"/>
            <a:r>
              <a:rPr lang="cs-CZ" dirty="0"/>
              <a:t>vnitrostátní </a:t>
            </a:r>
            <a:r>
              <a:rPr lang="cs-CZ" dirty="0" smtClean="0"/>
              <a:t>cesta </a:t>
            </a:r>
            <a:r>
              <a:rPr lang="cs-CZ" dirty="0"/>
              <a:t>(NN), </a:t>
            </a:r>
          </a:p>
          <a:p>
            <a:pPr lvl="2"/>
            <a:r>
              <a:rPr lang="cs-CZ" dirty="0"/>
              <a:t> zahraniční cesta (</a:t>
            </a:r>
            <a:r>
              <a:rPr lang="cs-CZ" dirty="0" smtClean="0"/>
              <a:t>PN) - náhrada dána zákonem č. 262/2006 Sb., zákoník práce a prováděcí vyhláškou MF. </a:t>
            </a:r>
            <a:endParaRPr lang="cs-CZ" dirty="0"/>
          </a:p>
          <a:p>
            <a:pPr marL="414000" lvl="1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0" smtClean="0"/>
              <a:t>Cestovní náhrady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4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Cestovní náhrady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680520"/>
          </a:xfrm>
        </p:spPr>
        <p:txBody>
          <a:bodyPr/>
          <a:lstStyle/>
          <a:p>
            <a:r>
              <a:rPr lang="cs-CZ" dirty="0" smtClean="0"/>
              <a:t>Ubytování</a:t>
            </a:r>
          </a:p>
          <a:p>
            <a:pPr lvl="1"/>
            <a:r>
              <a:rPr lang="cs-CZ" dirty="0" smtClean="0"/>
              <a:t>PN - </a:t>
            </a:r>
            <a:r>
              <a:rPr lang="cs-CZ" dirty="0"/>
              <a:t>Výdaje přímo související se zahraniční pracovní cestou</a:t>
            </a:r>
            <a:r>
              <a:rPr lang="cs-CZ" dirty="0" smtClean="0"/>
              <a:t> </a:t>
            </a:r>
            <a:r>
              <a:rPr lang="cs-CZ" dirty="0"/>
              <a:t>členů realizačního týmu.</a:t>
            </a:r>
          </a:p>
          <a:p>
            <a:pPr lvl="1"/>
            <a:r>
              <a:rPr lang="cs-CZ" dirty="0" smtClean="0"/>
              <a:t>Ceny musí odpovídat cenám v místě obvyklým. </a:t>
            </a:r>
          </a:p>
          <a:p>
            <a:pPr marL="666000" lvl="2" indent="0">
              <a:buNone/>
            </a:pPr>
            <a:endParaRPr lang="cs-CZ" dirty="0"/>
          </a:p>
          <a:p>
            <a:r>
              <a:rPr lang="cs-CZ" dirty="0" smtClean="0"/>
              <a:t>Nutné vedlejší výdaje</a:t>
            </a:r>
          </a:p>
          <a:p>
            <a:pPr lvl="1"/>
            <a:r>
              <a:rPr lang="cs-CZ" dirty="0" smtClean="0"/>
              <a:t>PN - Výdaje přímo související se zahraniční pracovní cestou </a:t>
            </a:r>
            <a:r>
              <a:rPr lang="cs-CZ" dirty="0"/>
              <a:t>členů realizačního </a:t>
            </a:r>
            <a:r>
              <a:rPr lang="cs-CZ" dirty="0" smtClean="0"/>
              <a:t>týmu (např. pojištění, pronájem prostor, parkovné, dálniční poplatky, vstupenky,…). </a:t>
            </a:r>
            <a:endParaRPr lang="cs-CZ" dirty="0"/>
          </a:p>
          <a:p>
            <a:pPr marL="414000" lvl="1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5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Nákup zařízení a vybavení </a:t>
            </a:r>
            <a:endParaRPr lang="cs-CZ" dirty="0" smtClean="0"/>
          </a:p>
          <a:p>
            <a:pPr lvl="1"/>
            <a:r>
              <a:rPr lang="cs-CZ" dirty="0" smtClean="0"/>
              <a:t>Pro pracovní </a:t>
            </a:r>
            <a:r>
              <a:rPr lang="cs-CZ" dirty="0"/>
              <a:t>pozice, jejichž osobní náklady patří do nepřímých </a:t>
            </a:r>
            <a:r>
              <a:rPr lang="cs-CZ" dirty="0" smtClean="0"/>
              <a:t>nákladů, není </a:t>
            </a:r>
            <a:r>
              <a:rPr lang="cs-CZ" dirty="0"/>
              <a:t>možné </a:t>
            </a:r>
            <a:r>
              <a:rPr lang="cs-CZ" dirty="0" smtClean="0"/>
              <a:t>pořizovat vybavení </a:t>
            </a:r>
            <a:r>
              <a:rPr lang="cs-CZ" dirty="0"/>
              <a:t>a zařízení v rámci rozpočtu přímých způsobilých výdajů</a:t>
            </a:r>
            <a:r>
              <a:rPr lang="cs-CZ" dirty="0" smtClean="0"/>
              <a:t>. </a:t>
            </a:r>
          </a:p>
          <a:p>
            <a:pPr lvl="1"/>
            <a:r>
              <a:rPr lang="cs-CZ" dirty="0" smtClean="0"/>
              <a:t>Způsobilým </a:t>
            </a:r>
            <a:r>
              <a:rPr lang="cs-CZ" dirty="0"/>
              <a:t>výdajem projektu je vybavení </a:t>
            </a:r>
            <a:r>
              <a:rPr lang="cs-CZ" dirty="0" smtClean="0"/>
              <a:t>prostor, kde budou probíhat projektové aktivity. </a:t>
            </a:r>
            <a:r>
              <a:rPr lang="cs-CZ" b="1" dirty="0"/>
              <a:t>Pozor na kancelářské potřeby, které spadají do nepřímých nákladů.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0" smtClean="0"/>
              <a:t>Zařízení a vybavení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31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  <a:br>
              <a:rPr lang="cs-CZ" dirty="0"/>
            </a:br>
            <a:r>
              <a:rPr lang="cs-CZ" dirty="0" smtClean="0"/>
              <a:t>zálohová platba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Zálohová platba přímo dodavateli</a:t>
            </a:r>
          </a:p>
          <a:p>
            <a:pPr lvl="1"/>
            <a:r>
              <a:rPr lang="cs-CZ" dirty="0" smtClean="0"/>
              <a:t>Pouze v případě, že je vydána v souladu s uzavřenou obchodní smlouvou a běžnou obchodní praxí. </a:t>
            </a:r>
            <a:endParaRPr lang="cs-CZ" dirty="0"/>
          </a:p>
          <a:p>
            <a:pPr lvl="1"/>
            <a:r>
              <a:rPr lang="cs-CZ" dirty="0" smtClean="0"/>
              <a:t>Výdaje zařadit do vyúčtování až poté, co je k ním k dispozici vyúčtování.</a:t>
            </a:r>
          </a:p>
          <a:p>
            <a:endParaRPr lang="cs-CZ" dirty="0"/>
          </a:p>
          <a:p>
            <a:r>
              <a:rPr lang="cs-CZ" dirty="0" smtClean="0"/>
              <a:t>Záloha členu RT na nákup zboží, služeb, materiálu</a:t>
            </a:r>
          </a:p>
          <a:p>
            <a:pPr lvl="1"/>
            <a:r>
              <a:rPr lang="cs-CZ" dirty="0" smtClean="0"/>
              <a:t>Do ŽoP vložit až po vnitřním vyúčtování s příjemcem.</a:t>
            </a:r>
          </a:p>
          <a:p>
            <a:pPr lvl="1"/>
            <a:r>
              <a:rPr lang="cs-CZ" dirty="0" smtClean="0"/>
              <a:t>Datum úhrady a vzniku účetního dokladu je právě okamžik vnitropodnikového vyúčtování s příjemcem.</a:t>
            </a:r>
            <a:endParaRPr lang="en-US" dirty="0"/>
          </a:p>
          <a:p>
            <a:endParaRPr lang="cs-CZ" dirty="0" smtClean="0"/>
          </a:p>
          <a:p>
            <a:pPr marL="310500" lvl="1" indent="0">
              <a:buNone/>
            </a:pPr>
            <a:endParaRPr lang="cs-CZ" dirty="0" smtClean="0"/>
          </a:p>
          <a:p>
            <a:pPr marL="310500" lvl="1" indent="0">
              <a:buNone/>
            </a:pPr>
            <a:r>
              <a:rPr lang="cs-CZ" dirty="0"/>
              <a:t>	</a:t>
            </a:r>
            <a:r>
              <a:rPr lang="cs-CZ" dirty="0" smtClean="0"/>
              <a:t>	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65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384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Nákup zařízení a vybavení </a:t>
            </a:r>
            <a:endParaRPr lang="cs-CZ" dirty="0" smtClean="0"/>
          </a:p>
          <a:p>
            <a:pPr lvl="1"/>
            <a:r>
              <a:rPr lang="cs-CZ" dirty="0" smtClean="0"/>
              <a:t>Pro pracovní </a:t>
            </a:r>
            <a:r>
              <a:rPr lang="cs-CZ" dirty="0"/>
              <a:t>pozice, jejichž osobní náklady patří do nepřímých </a:t>
            </a:r>
            <a:r>
              <a:rPr lang="cs-CZ" dirty="0" smtClean="0"/>
              <a:t>nákladů, není </a:t>
            </a:r>
            <a:r>
              <a:rPr lang="cs-CZ" dirty="0"/>
              <a:t>možné </a:t>
            </a:r>
            <a:r>
              <a:rPr lang="cs-CZ" dirty="0" smtClean="0"/>
              <a:t>pořizovat vybavení </a:t>
            </a:r>
            <a:r>
              <a:rPr lang="cs-CZ" dirty="0"/>
              <a:t>a zařízení v rámci rozpočtu přímých způsobilých výdajů</a:t>
            </a:r>
            <a:r>
              <a:rPr lang="cs-CZ" dirty="0" smtClean="0"/>
              <a:t>. </a:t>
            </a:r>
          </a:p>
          <a:p>
            <a:pPr lvl="1"/>
            <a:r>
              <a:rPr lang="cs-CZ" dirty="0" smtClean="0"/>
              <a:t>Způsobilým </a:t>
            </a:r>
            <a:r>
              <a:rPr lang="cs-CZ" dirty="0"/>
              <a:t>výdajem projektu je vybavení </a:t>
            </a:r>
            <a:r>
              <a:rPr lang="cs-CZ" dirty="0" smtClean="0"/>
              <a:t>prostor, kde budou probíhat projektové aktivity. </a:t>
            </a:r>
            <a:r>
              <a:rPr lang="cs-CZ" b="1" dirty="0"/>
              <a:t>Pozor na kancelářské potřeby, které spadají do nepřímých nákladů.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66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0" smtClean="0"/>
              <a:t>Zařízení a vybavení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1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Nákup zařízení a </a:t>
            </a:r>
            <a:r>
              <a:rPr lang="cs-CZ" dirty="0" smtClean="0"/>
              <a:t>vybavení</a:t>
            </a:r>
          </a:p>
          <a:p>
            <a:pPr lvl="1"/>
            <a:r>
              <a:rPr lang="cs-CZ" dirty="0" smtClean="0"/>
              <a:t>dle </a:t>
            </a:r>
            <a:r>
              <a:rPr lang="cs-CZ" dirty="0"/>
              <a:t>„</a:t>
            </a:r>
            <a:r>
              <a:rPr lang="cs-CZ" dirty="0">
                <a:hlinkClick r:id="rId2"/>
              </a:rPr>
              <a:t>Tabulky obvyklých cen, mezd a platů</a:t>
            </a:r>
            <a:r>
              <a:rPr lang="cs-CZ" dirty="0" smtClean="0"/>
              <a:t>“</a:t>
            </a:r>
          </a:p>
          <a:p>
            <a:pPr lvl="1"/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67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71582"/>
              </p:ext>
            </p:extLst>
          </p:nvPr>
        </p:nvGraphicFramePr>
        <p:xfrm>
          <a:off x="539750" y="2836311"/>
          <a:ext cx="8064500" cy="343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7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1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0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Položka zařízení/nábytku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Cena bez DPH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Cena s DPH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Parametry*/Poznámky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smtClean="0">
                          <a:effectLst/>
                        </a:rPr>
                        <a:t>Sestava stolní PC</a:t>
                      </a:r>
                      <a:r>
                        <a:rPr lang="cs-CZ" sz="900" baseline="30000" smtClean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13 223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16 000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smtClean="0">
                          <a:effectLst/>
                        </a:rPr>
                        <a:t>2,4 GHz, 4 GB RAM, 500 GB HDD, grafická karta (vlastní), optická mechanika DVD±RW, LCD 21,5", klávesnice, myš, operační systém**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smtClean="0">
                          <a:effectLst/>
                        </a:rPr>
                        <a:t>Notebook</a:t>
                      </a:r>
                      <a:r>
                        <a:rPr lang="cs-CZ" sz="900" baseline="30000" smtClean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14 050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17 000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smtClean="0">
                          <a:effectLst/>
                        </a:rPr>
                        <a:t>2,4 GHz, 4 GB RAM, 500 GB HDD,  grafická karta (vlastní), optická mechanika DVD±RW, myš, operační systém**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Tablet</a:t>
                      </a:r>
                      <a:r>
                        <a:rPr lang="cs-CZ" sz="900" baseline="30000" dirty="0" smtClean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5 372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6 500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smtClean="0">
                          <a:effectLst/>
                        </a:rPr>
                        <a:t>1,3 GHz,  RAM 1 GB, interní 16 GB, wifi, bluetooth, 3G modem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Kancelářský balík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5 372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6 500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MS Office 2013 (Pro podnikatele) - obsahuje Word, Excel, </a:t>
                      </a:r>
                      <a:r>
                        <a:rPr lang="cs-CZ" sz="900" dirty="0" err="1" smtClean="0">
                          <a:effectLst/>
                        </a:rPr>
                        <a:t>Powerpoint</a:t>
                      </a:r>
                      <a:r>
                        <a:rPr lang="cs-CZ" sz="900" dirty="0" smtClean="0">
                          <a:effectLst/>
                        </a:rPr>
                        <a:t>, Outlook, </a:t>
                      </a:r>
                      <a:r>
                        <a:rPr lang="cs-CZ" sz="900" dirty="0" err="1" smtClean="0">
                          <a:effectLst/>
                        </a:rPr>
                        <a:t>One</a:t>
                      </a:r>
                      <a:r>
                        <a:rPr lang="cs-CZ" sz="900" dirty="0" smtClean="0">
                          <a:effectLst/>
                        </a:rPr>
                        <a:t> </a:t>
                      </a:r>
                      <a:r>
                        <a:rPr lang="cs-CZ" sz="900" dirty="0" err="1" smtClean="0">
                          <a:effectLst/>
                        </a:rPr>
                        <a:t>Note</a:t>
                      </a:r>
                      <a:r>
                        <a:rPr lang="cs-CZ" sz="900" dirty="0" smtClean="0">
                          <a:effectLst/>
                        </a:rPr>
                        <a:t> (OEM - PKC verze)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800">
                <a:tc>
                  <a:txBody>
                    <a:bodyPr/>
                    <a:lstStyle/>
                    <a:p>
                      <a:endParaRPr lang="cs-CZ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cs-CZ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Kompaktní přenosný dataprojektor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12 100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určeno pro přenášení, menší místnosti a skupiny; rozlišení XGA (1 024 x 768), jas 3300 ANSI </a:t>
                      </a:r>
                      <a:r>
                        <a:rPr lang="cs-CZ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lm</a:t>
                      </a: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kontrast 15 000:1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Mobilní telefon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4 132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5 000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telefonování, SMS, MMS, </a:t>
                      </a:r>
                      <a:r>
                        <a:rPr lang="cs-CZ" sz="900" dirty="0" err="1" smtClean="0">
                          <a:effectLst/>
                        </a:rPr>
                        <a:t>bluetooth</a:t>
                      </a:r>
                      <a:r>
                        <a:rPr lang="cs-CZ" sz="900" dirty="0" smtClean="0">
                          <a:effectLst/>
                        </a:rPr>
                        <a:t>, datový přenos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2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smtClean="0">
                          <a:effectLst/>
                        </a:rPr>
                        <a:t>Běžná tiskárna pro 1 PC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4 132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5 000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černobílá/barevná laserová/inkoustová, 1200x1200 dpi, manuální duplex, rychlost cca 20 str./min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0" smtClean="0"/>
              <a:t>Zařízení a vybavení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2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Nákup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Nákup</a:t>
            </a:r>
            <a:r>
              <a:rPr lang="cs-CZ" b="1" dirty="0"/>
              <a:t> </a:t>
            </a:r>
            <a:r>
              <a:rPr lang="cs-CZ" dirty="0"/>
              <a:t>služeb </a:t>
            </a:r>
            <a:endParaRPr lang="cs-CZ" dirty="0" smtClean="0"/>
          </a:p>
          <a:p>
            <a:pPr lvl="1"/>
            <a:r>
              <a:rPr lang="cs-CZ" dirty="0"/>
              <a:t>Dodání služby musí být nezbytné k realizaci projektu a musí vytvářet novou hodnotu. </a:t>
            </a:r>
            <a:endParaRPr lang="cs-CZ" dirty="0" smtClean="0"/>
          </a:p>
          <a:p>
            <a:pPr lvl="1"/>
            <a:r>
              <a:rPr lang="cs-CZ" dirty="0" smtClean="0"/>
              <a:t>Je třeba akceptovat pravidla pro vyhlašování veřejných zakázek dle Obecné části pravidel pro žadatele a příjemce.</a:t>
            </a:r>
          </a:p>
          <a:p>
            <a:pPr lvl="1"/>
            <a:r>
              <a:rPr lang="cs-CZ" b="1" dirty="0" smtClean="0"/>
              <a:t>Pronájem </a:t>
            </a:r>
            <a:r>
              <a:rPr lang="cs-CZ" b="1" dirty="0"/>
              <a:t>prostor nutných pro </a:t>
            </a:r>
            <a:r>
              <a:rPr lang="cs-CZ" b="1" dirty="0" smtClean="0"/>
              <a:t>práci s cílovou skupinou</a:t>
            </a:r>
            <a:endParaRPr lang="cs-CZ" dirty="0" smtClean="0"/>
          </a:p>
          <a:p>
            <a:pPr lvl="1"/>
            <a:r>
              <a:rPr lang="cs-CZ" b="1" dirty="0" smtClean="0"/>
              <a:t>Vzdělávací, motivační a osvětové aktivity (kurzy)</a:t>
            </a:r>
            <a:endParaRPr lang="cs-CZ" dirty="0" smtClean="0"/>
          </a:p>
          <a:p>
            <a:pPr lvl="1"/>
            <a:r>
              <a:rPr lang="cs-CZ" b="1" dirty="0" smtClean="0"/>
              <a:t>Tvorba publikací, školících materiálů</a:t>
            </a:r>
          </a:p>
          <a:p>
            <a:pPr lvl="1"/>
            <a:r>
              <a:rPr lang="cs-CZ" b="1" dirty="0" smtClean="0"/>
              <a:t>Zpracování analýz, studií</a:t>
            </a:r>
          </a:p>
          <a:p>
            <a:pPr lvl="1"/>
            <a:r>
              <a:rPr lang="cs-CZ" b="1" dirty="0" smtClean="0"/>
              <a:t>Lektorské služby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5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Nákup zařízení a vybavení </a:t>
            </a:r>
            <a:r>
              <a:rPr lang="cs-CZ" dirty="0" smtClean="0"/>
              <a:t> a nákup služeb prokazována účetními doklady v podobě faktur nebo pokladních dokladů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69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0" smtClean="0"/>
              <a:t>Zařízení a vybavení/nákup služeb</a:t>
            </a:r>
            <a:br>
              <a:rPr lang="cs-CZ" dirty="0" smtClean="0"/>
            </a:br>
            <a:r>
              <a:rPr lang="cs-CZ" dirty="0" smtClean="0"/>
              <a:t>vykazování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9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Materiály k prostudování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Vše zveřejněno na </a:t>
            </a:r>
            <a:r>
              <a:rPr lang="cs-CZ" dirty="0" smtClean="0">
                <a:hlinkClick r:id="rId2" action="ppaction://hlinkfile"/>
              </a:rPr>
              <a:t>esfcr.cz</a:t>
            </a:r>
            <a:r>
              <a:rPr lang="cs-CZ" dirty="0" smtClean="0"/>
              <a:t> (sekce Programy – Dokumenty/Výzvy):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Text výzvy a jejích příloh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Diskuzní </a:t>
            </a:r>
            <a:r>
              <a:rPr lang="cs-CZ" dirty="0"/>
              <a:t>klub na ESF Fóru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Obecná část pravidel pro žadatele a příjemce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Specifická část pravidel pro žadatele a příjemce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Tabulka obvyklých cen a mez/platů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Pokyny k vyplnění ZoR/ŽoP, žádosti </a:t>
            </a:r>
            <a:r>
              <a:rPr lang="cs-CZ" smtClean="0"/>
              <a:t>o změnu </a:t>
            </a:r>
            <a:r>
              <a:rPr lang="cs-CZ" dirty="0" smtClean="0"/>
              <a:t>v IS KP14+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Metodická příručka k aplikaci pojmu „jeden podnik“ z pohledu pravidel podpory de </a:t>
            </a:r>
            <a:r>
              <a:rPr lang="cs-CZ" dirty="0" smtClean="0"/>
              <a:t>minimis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8336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Účetní doklady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4544" y="1484784"/>
            <a:ext cx="8255456" cy="3780420"/>
          </a:xfrm>
        </p:spPr>
        <p:txBody>
          <a:bodyPr/>
          <a:lstStyle/>
          <a:p>
            <a:r>
              <a:rPr lang="cs-CZ" dirty="0" smtClean="0"/>
              <a:t>Označení (faktura, VPD, interní doklad)</a:t>
            </a:r>
          </a:p>
          <a:p>
            <a:r>
              <a:rPr lang="cs-CZ" dirty="0" smtClean="0"/>
              <a:t>Obsah účetního případu</a:t>
            </a:r>
          </a:p>
          <a:p>
            <a:r>
              <a:rPr lang="cs-CZ" dirty="0" smtClean="0"/>
              <a:t>Účastníci účetního případu</a:t>
            </a:r>
          </a:p>
          <a:p>
            <a:r>
              <a:rPr lang="cs-CZ" dirty="0" smtClean="0"/>
              <a:t>Peněžní částka (cena za měrnou jednotku/cena celkem)</a:t>
            </a:r>
          </a:p>
          <a:p>
            <a:r>
              <a:rPr lang="cs-CZ" dirty="0" smtClean="0"/>
              <a:t>Okamžik vyhotovení ÚD a okamžik uskutečnění ÚP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Podpisový záznam osoby odpovědné za ÚP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Podpisový záznam osoby odpovědné za zaúčtování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Číslo a název projektu (na originále dokumentu)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70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139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Přímá podpora cílové skupiny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Mzdové příspěvky CS </a:t>
            </a:r>
          </a:p>
          <a:p>
            <a:pPr lvl="1"/>
            <a:endParaRPr lang="cs-CZ" dirty="0" smtClean="0"/>
          </a:p>
          <a:p>
            <a:pPr lvl="1"/>
            <a:r>
              <a:rPr lang="cs-CZ" dirty="0"/>
              <a:t>Jízdné, </a:t>
            </a:r>
            <a:r>
              <a:rPr lang="cs-CZ" dirty="0" smtClean="0"/>
              <a:t>ubytování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Příspěvek na péči o dítě a další závislé osoby</a:t>
            </a:r>
          </a:p>
          <a:p>
            <a:pPr marL="414000" lvl="1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71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0"/>
              <a:t>Přímá </a:t>
            </a:r>
            <a:r>
              <a:rPr lang="cs-CZ" dirty="0" smtClean="0"/>
              <a:t>podpora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27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r>
              <a:rPr lang="cs-CZ" dirty="0" smtClean="0"/>
              <a:t>Mzdové příspěvky</a:t>
            </a:r>
          </a:p>
          <a:p>
            <a:pPr lvl="1"/>
            <a:r>
              <a:rPr lang="cs-CZ" dirty="0" smtClean="0"/>
              <a:t>Umístění </a:t>
            </a:r>
            <a:r>
              <a:rPr lang="cs-CZ" dirty="0"/>
              <a:t>osoby na trh práce</a:t>
            </a:r>
          </a:p>
          <a:p>
            <a:pPr lvl="1"/>
            <a:r>
              <a:rPr lang="cs-CZ" dirty="0"/>
              <a:t>Udržení osoby na trhu práce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Hrubá mzda + zák. odvody + FKSP + </a:t>
            </a:r>
            <a:r>
              <a:rPr lang="cs-CZ" dirty="0" smtClean="0"/>
              <a:t>zákonné pojištění </a:t>
            </a:r>
            <a:r>
              <a:rPr lang="cs-CZ" dirty="0"/>
              <a:t>odpovědnosti</a:t>
            </a:r>
          </a:p>
          <a:p>
            <a:pPr lvl="1"/>
            <a:r>
              <a:rPr lang="cs-CZ" dirty="0"/>
              <a:t>Max. trojnásobek minimální mzdy </a:t>
            </a:r>
          </a:p>
          <a:p>
            <a:pPr lvl="1"/>
            <a:r>
              <a:rPr lang="cs-CZ" dirty="0"/>
              <a:t>Respektování mezd a platů v místě a čase obvyklých (https://ispv.cz/)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Není omezení doby pro poskytování příspěvku. Doporučujeme dodržet časový limit schválený výběrovou komisí v žádosti o </a:t>
            </a:r>
            <a:r>
              <a:rPr lang="cs-CZ" dirty="0" smtClean="0"/>
              <a:t>podporu.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72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0"/>
              <a:t>Přímá podpora </a:t>
            </a:r>
            <a:r>
              <a:rPr lang="cs-CZ" dirty="0" smtClean="0"/>
              <a:t>- </a:t>
            </a:r>
            <a:r>
              <a:rPr lang="cs-CZ" dirty="0"/>
              <a:t>mzdové příspěvky</a:t>
            </a:r>
          </a:p>
        </p:txBody>
      </p:sp>
    </p:spTree>
    <p:extLst>
      <p:ext uri="{BB962C8B-B14F-4D97-AF65-F5344CB8AC3E}">
        <p14:creationId xmlns:p14="http://schemas.microsoft.com/office/powerpoint/2010/main" val="13253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r>
              <a:rPr lang="cs-CZ" dirty="0" smtClean="0"/>
              <a:t>Mzdové příspěvky – vykazování:</a:t>
            </a:r>
          </a:p>
          <a:p>
            <a:pPr lvl="1"/>
            <a:r>
              <a:rPr lang="cs-CZ" dirty="0"/>
              <a:t>Přehledová tabulka ve formátu .</a:t>
            </a:r>
            <a:r>
              <a:rPr lang="cs-CZ" dirty="0" err="1"/>
              <a:t>xls</a:t>
            </a:r>
            <a:r>
              <a:rPr lang="cs-CZ" dirty="0"/>
              <a:t>, .</a:t>
            </a:r>
            <a:r>
              <a:rPr lang="cs-CZ" dirty="0" err="1"/>
              <a:t>xlsx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elektronicky podepsáno osobou oprávněnou jednat za příjemce,</a:t>
            </a:r>
          </a:p>
          <a:p>
            <a:pPr lvl="1"/>
            <a:r>
              <a:rPr lang="cs-CZ" dirty="0"/>
              <a:t>za každého zaměstnavatele jedna přehledová tabulka.</a:t>
            </a:r>
          </a:p>
          <a:p>
            <a:pPr lvl="1"/>
            <a:r>
              <a:rPr lang="cs-CZ" dirty="0"/>
              <a:t>Dohoda s třetím subjektem o výplatě mzdových příspěvků (doporučeno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73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12400" y="15240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Přímá podpora - mzdové příspěvky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2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74</a:t>
            </a:fld>
            <a:endParaRPr lang="cs-CZ" dirty="0">
              <a:solidFill>
                <a:srgbClr val="084A8B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152032" y="1700808"/>
          <a:ext cx="6723366" cy="528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List" r:id="rId3" imgW="12325356" imgH="9687060" progId="Excel.Sheet.12">
                  <p:embed/>
                </p:oleObj>
              </mc:Choice>
              <mc:Fallback>
                <p:oleObj name="List" r:id="rId3" imgW="12325356" imgH="9687060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2032" y="1700808"/>
                        <a:ext cx="6723366" cy="528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0"/>
              <a:t>Přímá podpora </a:t>
            </a:r>
            <a:r>
              <a:rPr lang="cs-CZ" dirty="0" smtClean="0"/>
              <a:t>- </a:t>
            </a:r>
            <a:r>
              <a:rPr lang="cs-CZ" dirty="0"/>
              <a:t>mzdové příspěvky</a:t>
            </a:r>
          </a:p>
        </p:txBody>
      </p:sp>
    </p:spTree>
    <p:extLst>
      <p:ext uri="{BB962C8B-B14F-4D97-AF65-F5344CB8AC3E}">
        <p14:creationId xmlns:p14="http://schemas.microsoft.com/office/powerpoint/2010/main" val="19990878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r>
              <a:rPr lang="cs-CZ" dirty="0" smtClean="0"/>
              <a:t>Přímá podpora mimo mzdové příspěvky</a:t>
            </a:r>
          </a:p>
          <a:p>
            <a:pPr lvl="1"/>
            <a:r>
              <a:rPr lang="cs-CZ" dirty="0"/>
              <a:t>Ubytování cílové skupiny </a:t>
            </a:r>
            <a:r>
              <a:rPr lang="cs-CZ" dirty="0" smtClean="0"/>
              <a:t>(</a:t>
            </a:r>
            <a:r>
              <a:rPr lang="cs-CZ" dirty="0"/>
              <a:t>max. 1.000,- Kč/noc)</a:t>
            </a:r>
          </a:p>
          <a:p>
            <a:pPr lvl="1"/>
            <a:r>
              <a:rPr lang="cs-CZ" dirty="0"/>
              <a:t>Příspěvek na </a:t>
            </a:r>
            <a:r>
              <a:rPr lang="cs-CZ" dirty="0" smtClean="0"/>
              <a:t>péči po </a:t>
            </a:r>
            <a:r>
              <a:rPr lang="cs-CZ" dirty="0"/>
              <a:t>dobu účasti na školení</a:t>
            </a:r>
          </a:p>
          <a:p>
            <a:pPr lvl="1"/>
            <a:r>
              <a:rPr lang="cs-CZ" dirty="0" smtClean="0"/>
              <a:t>Jiné </a:t>
            </a:r>
            <a:r>
              <a:rPr lang="cs-CZ" dirty="0"/>
              <a:t>nezbytné náklady CS (prohlídka zdravotní způsobilosti, výpis z rejstříku trestů)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75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0"/>
              <a:t>Přímá podpora mimo mzdové příspěvky</a:t>
            </a:r>
          </a:p>
        </p:txBody>
      </p:sp>
    </p:spTree>
    <p:extLst>
      <p:ext uri="{BB962C8B-B14F-4D97-AF65-F5344CB8AC3E}">
        <p14:creationId xmlns:p14="http://schemas.microsoft.com/office/powerpoint/2010/main" val="20754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r>
              <a:rPr lang="cs-CZ" dirty="0" smtClean="0"/>
              <a:t>Přímá podpora mimo mzdové příspěvky - vykazování</a:t>
            </a:r>
          </a:p>
          <a:p>
            <a:pPr lvl="1"/>
            <a:r>
              <a:rPr lang="cs-CZ" dirty="0"/>
              <a:t>Doklad od CS o vzniklém výdaji (jízdenka, faktura či jiný doklad o zaplacení ze strany CS).</a:t>
            </a:r>
          </a:p>
          <a:p>
            <a:pPr lvl="1"/>
            <a:r>
              <a:rPr lang="cs-CZ" dirty="0"/>
              <a:t>Výdajový pokladní doklad příjemce (nejčastější varianta) o proplacení přímé podpory CS.</a:t>
            </a:r>
          </a:p>
          <a:p>
            <a:pPr lvl="1"/>
            <a:r>
              <a:rPr lang="cs-CZ" dirty="0"/>
              <a:t>Prezenční listina k realizované akci (či jiný dokument dokladující přítomnost CS na akci, její termín a druh, jméno a příjmení osoby z CS).</a:t>
            </a:r>
          </a:p>
          <a:p>
            <a:pPr lvl="1"/>
            <a:r>
              <a:rPr lang="cs-CZ" dirty="0"/>
              <a:t>Ztracené nebo nevyžádané doklady k přímé podpoře od CS (výjimečné řešení) - čestné  prohlášení o uskutečněných výdajích.</a:t>
            </a:r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76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0"/>
              <a:t>Přímá podpora mimo mzdové příspěvky</a:t>
            </a:r>
          </a:p>
        </p:txBody>
      </p:sp>
    </p:spTree>
    <p:extLst>
      <p:ext uri="{BB962C8B-B14F-4D97-AF65-F5344CB8AC3E}">
        <p14:creationId xmlns:p14="http://schemas.microsoft.com/office/powerpoint/2010/main" val="6217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Přímá podpora mimo mzdové příspěvky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Výdaje nad 10.000,- Kč</a:t>
            </a:r>
          </a:p>
          <a:p>
            <a:pPr lvl="1"/>
            <a:r>
              <a:rPr lang="cs-CZ" dirty="0" smtClean="0"/>
              <a:t>Prokazování přímo účetními doklady.</a:t>
            </a:r>
          </a:p>
          <a:p>
            <a:pPr lvl="1"/>
            <a:endParaRPr lang="cs-CZ" dirty="0"/>
          </a:p>
          <a:p>
            <a:r>
              <a:rPr lang="cs-CZ" dirty="0" smtClean="0"/>
              <a:t>Výdaje do10.000,- Kč</a:t>
            </a:r>
          </a:p>
          <a:p>
            <a:pPr lvl="1"/>
            <a:r>
              <a:rPr lang="cs-CZ" dirty="0" smtClean="0"/>
              <a:t>v případě kumulace výdajů se dokladování nahrazuje přehledovou tabulkou ve formátu .</a:t>
            </a:r>
            <a:r>
              <a:rPr lang="cs-CZ" dirty="0" err="1" smtClean="0"/>
              <a:t>xls</a:t>
            </a:r>
            <a:r>
              <a:rPr lang="cs-CZ" dirty="0" smtClean="0"/>
              <a:t> či .</a:t>
            </a:r>
            <a:r>
              <a:rPr lang="cs-CZ" dirty="0" err="1" smtClean="0"/>
              <a:t>xlsx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4050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Přímá podpora mimo mzdové příspěvky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78</a:t>
            </a:fld>
            <a:endParaRPr lang="cs-CZ" dirty="0">
              <a:solidFill>
                <a:srgbClr val="084A8B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141318" y="1681582"/>
          <a:ext cx="6885320" cy="418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List" r:id="rId3" imgW="12010921" imgH="7296210" progId="Excel.Sheet.12">
                  <p:embed/>
                </p:oleObj>
              </mc:Choice>
              <mc:Fallback>
                <p:oleObj name="List" r:id="rId3" imgW="12010921" imgH="7296210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1318" y="1681582"/>
                        <a:ext cx="6885320" cy="418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83984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653336"/>
          </a:xfrm>
        </p:spPr>
        <p:txBody>
          <a:bodyPr/>
          <a:lstStyle/>
          <a:p>
            <a:r>
              <a:rPr lang="cs-CZ" dirty="0" smtClean="0"/>
              <a:t>Nepřímé náklady</a:t>
            </a:r>
          </a:p>
          <a:p>
            <a:pPr lvl="1"/>
            <a:r>
              <a:rPr lang="cs-CZ" dirty="0" smtClean="0"/>
              <a:t>Přesný výčet položek, které spadají do nepřímých nákladů, uvádí příručka „</a:t>
            </a:r>
            <a:r>
              <a:rPr lang="cs-CZ" dirty="0" smtClean="0">
                <a:hlinkClick r:id="rId2"/>
              </a:rPr>
              <a:t>Specifická část pravidel pro žadatele a příjemce pro projekty se skutečně vzniklými výdaji a případně také s nepřímými náklady (verze 3)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Administrativa</a:t>
            </a:r>
            <a:r>
              <a:rPr lang="cs-CZ" dirty="0"/>
              <a:t>, řízení projektu (včetně finančního), účetnictví, personalistika, komunikační a informační opatření, občerstvení a stravování a podpůrné procesy pro provoz projektu. </a:t>
            </a:r>
            <a:endParaRPr lang="cs-CZ" dirty="0" smtClean="0"/>
          </a:p>
          <a:p>
            <a:pPr lvl="1"/>
            <a:r>
              <a:rPr lang="pl-PL" dirty="0" smtClean="0"/>
              <a:t>Nájemné </a:t>
            </a:r>
            <a:r>
              <a:rPr lang="pl-PL" dirty="0"/>
              <a:t>za prostory využívané k administraci </a:t>
            </a:r>
            <a:r>
              <a:rPr lang="pl-PL" dirty="0" smtClean="0"/>
              <a:t>projektu. </a:t>
            </a:r>
            <a:endParaRPr lang="pl-PL" dirty="0"/>
          </a:p>
          <a:p>
            <a:pPr lvl="1"/>
            <a:r>
              <a:rPr lang="cs-CZ" dirty="0" smtClean="0"/>
              <a:t>Energie</a:t>
            </a:r>
            <a:r>
              <a:rPr lang="cs-CZ" dirty="0"/>
              <a:t>, vodné, stočné v prostorech kanceláře projektu a dalších pronajímaných nemovitostech využívaných k realizaci </a:t>
            </a:r>
            <a:r>
              <a:rPr lang="cs-CZ" dirty="0" smtClean="0"/>
              <a:t>projektu.</a:t>
            </a:r>
          </a:p>
          <a:p>
            <a:pPr lvl="1"/>
            <a:r>
              <a:rPr lang="cs-CZ" dirty="0" smtClean="0"/>
              <a:t>Internetové </a:t>
            </a:r>
            <a:r>
              <a:rPr lang="cs-CZ" dirty="0"/>
              <a:t>a telefonické připojení, poštovné, dopravné, </a:t>
            </a:r>
            <a:r>
              <a:rPr lang="cs-CZ" dirty="0" smtClean="0"/>
              <a:t>balné.</a:t>
            </a:r>
          </a:p>
          <a:p>
            <a:pPr lvl="1"/>
            <a:r>
              <a:rPr lang="cs-CZ" dirty="0" smtClean="0"/>
              <a:t>Bankovní poplatky. 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pl-PL" dirty="0"/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068960"/>
            <a:ext cx="8028424" cy="1224000"/>
          </a:xfrm>
        </p:spPr>
        <p:txBody>
          <a:bodyPr/>
          <a:lstStyle/>
          <a:p>
            <a:pPr algn="ctr"/>
            <a:r>
              <a:rPr lang="cs-CZ" dirty="0" smtClean="0"/>
              <a:t>Diseminace výstupů projektů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2174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r>
              <a:rPr lang="cs-CZ" dirty="0" smtClean="0"/>
              <a:t>Nepřímé náklady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80</a:t>
            </a:fld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81626"/>
              </p:ext>
            </p:extLst>
          </p:nvPr>
        </p:nvGraphicFramePr>
        <p:xfrm>
          <a:off x="395536" y="2348880"/>
          <a:ext cx="8136904" cy="3519747"/>
        </p:xfrm>
        <a:graphic>
          <a:graphicData uri="http://schemas.openxmlformats.org/drawingml/2006/table">
            <a:tbl>
              <a:tblPr/>
              <a:tblGrid>
                <a:gridCol w="320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2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549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b="1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Podíl nákupu služeb na celkových přímých způsobilých nákladech </a:t>
                      </a:r>
                      <a:r>
                        <a:rPr lang="cs-CZ" sz="2000" b="1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projektu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b="1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Snížení podílu nepřímých nákladů vyhlášeného ve </a:t>
                      </a:r>
                      <a:r>
                        <a:rPr lang="cs-CZ" sz="2000" b="1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výzvě</a:t>
                      </a:r>
                    </a:p>
                    <a:p>
                      <a:pPr marL="0" algn="ctr" defTabSz="914400" rtl="0" eaLnBrk="1" fontAlgn="ctr" latinLnBrk="0" hangingPunct="1"/>
                      <a:endParaRPr lang="cs-CZ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08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60% včetně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Platí základní podíly nepřímých nákladů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Více než 60% a méně než 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3/5 (60%) základního podílu, tj. 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08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a výše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1/5 (20%) základního podílu, tj. 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5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475656" y="4365104"/>
            <a:ext cx="6264696" cy="540000"/>
          </a:xfrm>
        </p:spPr>
        <p:txBody>
          <a:bodyPr/>
          <a:lstStyle/>
          <a:p>
            <a:pPr algn="ctr"/>
            <a:endParaRPr lang="cs-CZ" sz="24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Změnové řízení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5482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424936" cy="43924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="1" dirty="0" smtClean="0"/>
              <a:t>nepodstatné změny – nevyžadují změnu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změny, o kterých je potřeba informovat ŘO bez zbytečného prodlení od data provedení </a:t>
            </a:r>
            <a:r>
              <a:rPr lang="cs-CZ" sz="1800" dirty="0" smtClean="0"/>
              <a:t>změny;</a:t>
            </a:r>
            <a:endParaRPr lang="cs-CZ" sz="18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změny, o kterých je potřeba informovat ŘO </a:t>
            </a:r>
            <a:r>
              <a:rPr lang="cs-CZ" sz="1800" dirty="0" smtClean="0"/>
              <a:t>10 dnů před předložením zprávy </a:t>
            </a:r>
            <a:r>
              <a:rPr lang="cs-CZ" sz="1800" dirty="0"/>
              <a:t>o realizaci </a:t>
            </a:r>
            <a:r>
              <a:rPr lang="cs-CZ" sz="1800" dirty="0" smtClean="0"/>
              <a:t>projektu;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 smtClean="0"/>
              <a:t>změny, </a:t>
            </a:r>
            <a:r>
              <a:rPr lang="cs-CZ" sz="1800" dirty="0"/>
              <a:t>o kterých je potřeba informovat ŘO spolu se zprávou o realizaci </a:t>
            </a:r>
            <a:r>
              <a:rPr lang="cs-CZ" sz="1800" dirty="0" smtClean="0"/>
              <a:t>projektu.</a:t>
            </a:r>
            <a:endParaRPr lang="cs-CZ" dirty="0" smtClean="0"/>
          </a:p>
          <a:p>
            <a:pPr marL="342900" lvl="2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2128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5328592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Informovat </a:t>
            </a:r>
            <a:r>
              <a:rPr lang="cs-CZ" sz="2400" b="1" dirty="0"/>
              <a:t>ŘO bez zbytečného prodlení od data provedení </a:t>
            </a:r>
            <a:r>
              <a:rPr lang="cs-CZ" sz="2400" b="1" dirty="0" smtClean="0"/>
              <a:t>změny</a:t>
            </a:r>
          </a:p>
          <a:p>
            <a:pPr lvl="1"/>
            <a:r>
              <a:rPr lang="cs-CZ" sz="1800" dirty="0" smtClean="0"/>
              <a:t>kontaktní osoby projektu (vč. kontaktních údajů, adresy pro doručení…);</a:t>
            </a:r>
          </a:p>
          <a:p>
            <a:pPr lvl="1"/>
            <a:r>
              <a:rPr lang="cs-CZ" sz="1800" dirty="0" smtClean="0"/>
              <a:t>sídla </a:t>
            </a:r>
            <a:r>
              <a:rPr lang="cs-CZ" sz="1800" dirty="0"/>
              <a:t>příjemce </a:t>
            </a:r>
            <a:r>
              <a:rPr lang="cs-CZ" sz="1800" dirty="0" smtClean="0"/>
              <a:t>podpory; </a:t>
            </a:r>
          </a:p>
          <a:p>
            <a:pPr lvl="1"/>
            <a:r>
              <a:rPr lang="cs-CZ" sz="1800" dirty="0" smtClean="0"/>
              <a:t>osob statutárních orgánů příjemce;</a:t>
            </a:r>
          </a:p>
          <a:p>
            <a:pPr lvl="1"/>
            <a:r>
              <a:rPr lang="cs-CZ" sz="1800" dirty="0" smtClean="0"/>
              <a:t>názvu příjemce (součástí nesmí být převod/přechod práv </a:t>
            </a:r>
            <a:r>
              <a:rPr lang="cs-CZ" sz="1800" dirty="0"/>
              <a:t>a povinností </a:t>
            </a:r>
            <a:r>
              <a:rPr lang="cs-CZ" sz="1800" dirty="0" smtClean="0"/>
              <a:t>příjemce z </a:t>
            </a:r>
            <a:r>
              <a:rPr lang="cs-CZ" sz="1800" dirty="0"/>
              <a:t>právního </a:t>
            </a:r>
            <a:r>
              <a:rPr lang="cs-CZ" sz="1800" dirty="0" smtClean="0"/>
              <a:t>aktu).</a:t>
            </a:r>
            <a:endParaRPr lang="cs-CZ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Informovat </a:t>
            </a:r>
            <a:r>
              <a:rPr lang="cs-CZ" sz="2400" b="1" dirty="0"/>
              <a:t>ŘO </a:t>
            </a:r>
            <a:r>
              <a:rPr lang="cs-CZ" sz="2400" b="1" dirty="0" smtClean="0"/>
              <a:t>10 dnů před předložením </a:t>
            </a:r>
            <a:r>
              <a:rPr lang="cs-CZ" sz="2400" b="1" dirty="0" err="1" smtClean="0"/>
              <a:t>ZoR</a:t>
            </a:r>
            <a:endParaRPr lang="cs-CZ" sz="2400" b="1" dirty="0" smtClean="0"/>
          </a:p>
          <a:p>
            <a:pPr lvl="1"/>
            <a:r>
              <a:rPr lang="cs-CZ" sz="1800" dirty="0" smtClean="0"/>
              <a:t>změna </a:t>
            </a:r>
            <a:r>
              <a:rPr lang="cs-CZ" sz="1800" dirty="0"/>
              <a:t>rozpočtu v rámci jedné kapitoly (přesun mezi položkami, nové položky</a:t>
            </a:r>
            <a:r>
              <a:rPr lang="cs-CZ" sz="1800" dirty="0" smtClean="0"/>
              <a:t>);</a:t>
            </a:r>
            <a:endParaRPr lang="cs-CZ" sz="1800" dirty="0"/>
          </a:p>
          <a:p>
            <a:pPr lvl="1"/>
            <a:r>
              <a:rPr lang="cs-CZ" sz="1800" dirty="0"/>
              <a:t>přesun prostředků mezi kapitolami rozpočtu do výše 20% celkových způsobilých výdajů projektu (počítá se kumulovaně od vydání právního aktu či poslední podstatné změny, nelze navýšit KF</a:t>
            </a:r>
            <a:r>
              <a:rPr lang="cs-CZ" sz="1800" dirty="0" smtClean="0"/>
              <a:t>).</a:t>
            </a:r>
            <a:endParaRPr lang="cs-CZ" sz="1800" dirty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83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dirty="0" smtClean="0"/>
              <a:t>Nepodstatné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5383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000" cy="5040560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Informovat </a:t>
            </a:r>
            <a:r>
              <a:rPr lang="cs-CZ" sz="2400" b="1" dirty="0"/>
              <a:t>ŘO spolu se zprávou o realizaci </a:t>
            </a:r>
            <a:r>
              <a:rPr lang="cs-CZ" sz="2400" b="1" dirty="0" smtClean="0"/>
              <a:t>projektu</a:t>
            </a:r>
          </a:p>
          <a:p>
            <a:pPr lvl="1"/>
            <a:r>
              <a:rPr lang="cs-CZ" sz="1800" dirty="0" smtClean="0"/>
              <a:t>změna místa realizace nebo území dopadu (jen případy bez vlivu na způsobilost výdajů);</a:t>
            </a:r>
          </a:p>
          <a:p>
            <a:pPr lvl="1"/>
            <a:r>
              <a:rPr lang="cs-CZ" sz="1800" dirty="0"/>
              <a:t>z</a:t>
            </a:r>
            <a:r>
              <a:rPr lang="cs-CZ" sz="1800" dirty="0" smtClean="0"/>
              <a:t>měna ve způsobu provádění KA bez vlivu na plnění cílů (technické aspekty – harmonogram, rozfázování aktivity, změna v počtu plánovaných činností, změna záběru v počtu účastníku, lokality);</a:t>
            </a:r>
          </a:p>
          <a:p>
            <a:pPr lvl="1"/>
            <a:r>
              <a:rPr lang="cs-CZ" sz="1800" dirty="0" smtClean="0"/>
              <a:t>navýšení počtu zapojených osob CS;</a:t>
            </a:r>
          </a:p>
          <a:p>
            <a:pPr lvl="1"/>
            <a:r>
              <a:rPr lang="cs-CZ" sz="1800" dirty="0" smtClean="0"/>
              <a:t>změna složení realizačního týmu;</a:t>
            </a:r>
          </a:p>
          <a:p>
            <a:pPr lvl="1"/>
            <a:r>
              <a:rPr lang="cs-CZ" sz="1800" dirty="0" smtClean="0"/>
              <a:t>změny smluv o partnerství;</a:t>
            </a:r>
          </a:p>
          <a:p>
            <a:pPr lvl="1"/>
            <a:r>
              <a:rPr lang="cs-CZ" sz="1800" dirty="0"/>
              <a:t>v</a:t>
            </a:r>
            <a:r>
              <a:rPr lang="cs-CZ" sz="1800" dirty="0" smtClean="0"/>
              <a:t>ypuštění partnera z realizace projektu (zánik partnerské </a:t>
            </a:r>
            <a:r>
              <a:rPr lang="cs-CZ" sz="1800" dirty="0" err="1" smtClean="0"/>
              <a:t>org</a:t>
            </a:r>
            <a:r>
              <a:rPr lang="cs-CZ" sz="1800" dirty="0" smtClean="0"/>
              <a:t>., bez vlivu na VP);</a:t>
            </a:r>
          </a:p>
          <a:p>
            <a:pPr lvl="1"/>
            <a:r>
              <a:rPr lang="cs-CZ" sz="1800" dirty="0"/>
              <a:t>z</a:t>
            </a:r>
            <a:r>
              <a:rPr lang="cs-CZ" sz="1800" dirty="0" smtClean="0"/>
              <a:t>měna plátcovství DPH příjemce či partnera s </a:t>
            </a:r>
            <a:r>
              <a:rPr lang="cs-CZ" sz="1800" dirty="0" err="1" smtClean="0"/>
              <a:t>fin</a:t>
            </a:r>
            <a:r>
              <a:rPr lang="cs-CZ" sz="1800" dirty="0" smtClean="0"/>
              <a:t>. příspěvkem.</a:t>
            </a:r>
            <a:endParaRPr lang="cs-CZ" sz="1800" dirty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b="1" dirty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84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dirty="0" smtClean="0"/>
              <a:t>Nepodstatné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1874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Podstatné</a:t>
            </a:r>
            <a:r>
              <a:rPr lang="cs-CZ" b="0" dirty="0" smtClean="0"/>
              <a:t> </a:t>
            </a:r>
            <a:r>
              <a:rPr lang="cs-CZ" dirty="0" smtClean="0"/>
              <a:t>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511256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cs-CZ" b="1" dirty="0" smtClean="0"/>
          </a:p>
          <a:p>
            <a:pPr>
              <a:spcBef>
                <a:spcPts val="0"/>
              </a:spcBef>
            </a:pPr>
            <a:r>
              <a:rPr lang="cs-CZ" b="1" dirty="0" smtClean="0"/>
              <a:t>podstatné změny – před jejich provedením je potřeba souhlas řídícího orgánu (ŘO)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 smtClean="0"/>
              <a:t>Mají vliv </a:t>
            </a:r>
            <a:r>
              <a:rPr lang="cs-CZ" sz="1800" dirty="0"/>
              <a:t>na </a:t>
            </a:r>
            <a:r>
              <a:rPr lang="cs-CZ" sz="1800" b="1" dirty="0"/>
              <a:t>charakter projektu, splnění cílů </a:t>
            </a:r>
            <a:r>
              <a:rPr lang="cs-CZ" sz="1800" dirty="0"/>
              <a:t>nebo</a:t>
            </a:r>
            <a:r>
              <a:rPr lang="cs-CZ" sz="1800" b="1" dirty="0"/>
              <a:t> dobu realizace </a:t>
            </a:r>
            <a:r>
              <a:rPr lang="cs-CZ" sz="1600" b="1" dirty="0" smtClean="0"/>
              <a:t>projektu.</a:t>
            </a:r>
            <a:endParaRPr lang="cs-CZ" sz="1600" b="1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 smtClean="0"/>
              <a:t>ŘO </a:t>
            </a:r>
            <a:r>
              <a:rPr lang="cs-CZ" sz="1800" dirty="0"/>
              <a:t>má na posouzení změny </a:t>
            </a:r>
            <a:r>
              <a:rPr lang="cs-CZ" sz="1800" b="1" dirty="0"/>
              <a:t>20 pracovních dnů </a:t>
            </a:r>
            <a:r>
              <a:rPr lang="cs-CZ" sz="1800" dirty="0"/>
              <a:t>(od předložení žádosti o změnu</a:t>
            </a:r>
            <a:r>
              <a:rPr lang="cs-CZ" sz="1800" dirty="0" smtClean="0"/>
              <a:t>).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</a:t>
            </a:r>
            <a:r>
              <a:rPr lang="cs-CZ" sz="1800" dirty="0" smtClean="0"/>
              <a:t>měna </a:t>
            </a:r>
            <a:r>
              <a:rPr lang="cs-CZ" sz="1800" dirty="0"/>
              <a:t>nesmí být provedena před schválením ze strany ŘO, resp. před vydáním změnového právního </a:t>
            </a:r>
            <a:r>
              <a:rPr lang="cs-CZ" sz="1800" dirty="0" smtClean="0"/>
              <a:t>aktu.</a:t>
            </a:r>
            <a:endParaRPr lang="cs-CZ" sz="18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cs-CZ" b="1" dirty="0" smtClean="0"/>
          </a:p>
          <a:p>
            <a:pPr>
              <a:spcBef>
                <a:spcPts val="0"/>
              </a:spcBef>
            </a:pP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7616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b="1" dirty="0" smtClean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Nevyžadující </a:t>
            </a:r>
            <a:r>
              <a:rPr lang="cs-CZ" sz="2400" b="1" dirty="0"/>
              <a:t>vydání změnového právního aktu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 smtClean="0"/>
              <a:t>změny v KA (vyjma technických aspektů), př. zrušení či přidání KA;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 smtClean="0"/>
              <a:t>přesun prostředků mezi kapitolami rozpočtu v objemu nad 20% CZV (kumulovaně od vydání práv. aktu nebo minulé podstatné změny);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 smtClean="0"/>
              <a:t>navýšení KF;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/>
              <a:t>p</a:t>
            </a:r>
            <a:r>
              <a:rPr lang="cs-CZ" sz="1800" dirty="0" smtClean="0"/>
              <a:t>řesun v rozpočtu mezi investicemi a </a:t>
            </a:r>
            <a:r>
              <a:rPr lang="cs-CZ" sz="1800" dirty="0" err="1" smtClean="0"/>
              <a:t>neinvesticemi</a:t>
            </a:r>
            <a:r>
              <a:rPr lang="cs-CZ" sz="1800" dirty="0" smtClean="0"/>
              <a:t>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/>
              <a:t>z</a:t>
            </a:r>
            <a:r>
              <a:rPr lang="cs-CZ" sz="1800" dirty="0" smtClean="0"/>
              <a:t>měna bankovního účtu projektu /projektů;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/>
              <a:t>z</a:t>
            </a:r>
            <a:r>
              <a:rPr lang="cs-CZ" sz="1800" dirty="0" smtClean="0"/>
              <a:t>měna vymezení monitorovacích období (bez vlivu na termín konce projektu);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/>
              <a:t>z</a:t>
            </a:r>
            <a:r>
              <a:rPr lang="cs-CZ" sz="1800" dirty="0" smtClean="0"/>
              <a:t>měna v termínech dílčích kroků (tam, kde právní akt tyto termíny a kroky obsahuje).</a:t>
            </a:r>
            <a:endParaRPr lang="cs-CZ" sz="1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cs-CZ" sz="1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cs-CZ" dirty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86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dirty="0" smtClean="0"/>
              <a:t>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7348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b="1" dirty="0" smtClean="0"/>
          </a:p>
          <a:p>
            <a:pPr marL="432000" lvl="2" indent="-432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Vyžadující </a:t>
            </a:r>
            <a:r>
              <a:rPr lang="cs-CZ" sz="2400" b="1" dirty="0"/>
              <a:t>vydání změnového právního </a:t>
            </a:r>
            <a:r>
              <a:rPr lang="cs-CZ" sz="2400" b="1" dirty="0" smtClean="0"/>
              <a:t>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změna </a:t>
            </a:r>
            <a:r>
              <a:rPr lang="cs-CZ" sz="1800" dirty="0" smtClean="0"/>
              <a:t>plánovaných výstupů a výsledků projektu (</a:t>
            </a:r>
            <a:r>
              <a:rPr lang="cs-CZ" sz="1800" dirty="0"/>
              <a:t>indikátorů</a:t>
            </a:r>
            <a:r>
              <a:rPr lang="cs-CZ" sz="1800" dirty="0" smtClean="0"/>
              <a:t>);</a:t>
            </a:r>
            <a:endParaRPr lang="cs-CZ" sz="18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 smtClean="0"/>
              <a:t>změna </a:t>
            </a:r>
            <a:r>
              <a:rPr lang="cs-CZ" sz="1800" dirty="0"/>
              <a:t>termínu ukončení realizace </a:t>
            </a:r>
            <a:r>
              <a:rPr lang="cs-CZ" sz="1800" dirty="0" smtClean="0"/>
              <a:t>projektu;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n</a:t>
            </a:r>
            <a:r>
              <a:rPr lang="cs-CZ" sz="1800" dirty="0" smtClean="0"/>
              <a:t>ahrazení partnera </a:t>
            </a:r>
            <a:r>
              <a:rPr lang="cs-CZ" sz="1800" dirty="0"/>
              <a:t>jiným subjektem;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 smtClean="0"/>
              <a:t>nahrazení </a:t>
            </a:r>
            <a:r>
              <a:rPr lang="cs-CZ" sz="1800" dirty="0"/>
              <a:t>partnera projektu jiným subjektem / jinými subjekty;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vypuštění partnera z realizace projektu z důvodu jeho </a:t>
            </a:r>
            <a:r>
              <a:rPr lang="cs-CZ" sz="1800" dirty="0" smtClean="0"/>
              <a:t>zániku </a:t>
            </a:r>
            <a:r>
              <a:rPr lang="cs-CZ" sz="1800" dirty="0"/>
              <a:t>(pokud </a:t>
            </a:r>
            <a:r>
              <a:rPr lang="cs-CZ" sz="1800" dirty="0" smtClean="0"/>
              <a:t>dochází </a:t>
            </a:r>
            <a:r>
              <a:rPr lang="cs-CZ" sz="1800" dirty="0"/>
              <a:t>k navýšení veřejné podpory).</a:t>
            </a:r>
          </a:p>
          <a:p>
            <a:pPr marL="4140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800" dirty="0" smtClean="0"/>
              <a:t>Žádost o změnu je možno stáhnout do doby jejích schválení/odmítnutí.</a:t>
            </a:r>
            <a:endParaRPr lang="cs-CZ" sz="1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cs-CZ" dirty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87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dirty="0" smtClean="0"/>
              <a:t>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6212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Podstatné a nepodstatné změny v rámci změn v osobě příjemce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511256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Změny v osobě příjemce</a:t>
            </a:r>
            <a:endParaRPr lang="cs-CZ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>
                <a:solidFill>
                  <a:srgbClr val="00B050"/>
                </a:solidFill>
              </a:rPr>
              <a:t>změna právní formy příjemce podpory (NZ)</a:t>
            </a:r>
            <a:r>
              <a:rPr lang="en-US" sz="2000" dirty="0" smtClean="0">
                <a:solidFill>
                  <a:srgbClr val="00B050"/>
                </a:solidFill>
              </a:rPr>
              <a:t>;</a:t>
            </a:r>
            <a:endParaRPr lang="pl-PL" sz="2000" dirty="0" smtClean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solidFill>
                  <a:srgbClr val="F1AB45"/>
                </a:solidFill>
              </a:rPr>
              <a:t>přeměna </a:t>
            </a:r>
            <a:r>
              <a:rPr lang="cs-CZ" sz="2000" dirty="0">
                <a:solidFill>
                  <a:srgbClr val="F1AB45"/>
                </a:solidFill>
              </a:rPr>
              <a:t>obchodní společnosti nebo </a:t>
            </a:r>
            <a:r>
              <a:rPr lang="cs-CZ" sz="2000" dirty="0" smtClean="0">
                <a:solidFill>
                  <a:srgbClr val="F1AB45"/>
                </a:solidFill>
              </a:rPr>
              <a:t>družstva dle zákona 125/2008 Sb., o přeměnách obch. společností a družstev – fúze, rozdělení převod (PZ předem, bez nového právního aktu)</a:t>
            </a:r>
            <a:r>
              <a:rPr lang="en-US" sz="2000" dirty="0" smtClean="0">
                <a:solidFill>
                  <a:srgbClr val="F1AB45"/>
                </a:solidFill>
              </a:rPr>
              <a:t>;</a:t>
            </a:r>
            <a:endParaRPr lang="cs-CZ" sz="2000" dirty="0">
              <a:solidFill>
                <a:srgbClr val="F1AB4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solidFill>
                  <a:srgbClr val="F1AB45"/>
                </a:solidFill>
              </a:rPr>
              <a:t>slučování</a:t>
            </a:r>
            <a:r>
              <a:rPr lang="cs-CZ" sz="2000" dirty="0">
                <a:solidFill>
                  <a:srgbClr val="F1AB45"/>
                </a:solidFill>
              </a:rPr>
              <a:t>, splývání a rozdělování školských právnických osob (PZ předem, bez nového právního aktu</a:t>
            </a:r>
            <a:r>
              <a:rPr lang="cs-CZ" sz="2000" dirty="0" smtClean="0">
                <a:solidFill>
                  <a:srgbClr val="F1AB45"/>
                </a:solidFill>
              </a:rPr>
              <a:t>)</a:t>
            </a:r>
            <a:r>
              <a:rPr lang="en-US" sz="2000" dirty="0" smtClean="0">
                <a:solidFill>
                  <a:srgbClr val="F1AB45"/>
                </a:solidFill>
              </a:rPr>
              <a:t>;</a:t>
            </a:r>
            <a:endParaRPr lang="cs-CZ" sz="2000" dirty="0">
              <a:solidFill>
                <a:srgbClr val="F1AB4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solidFill>
                  <a:srgbClr val="00B050"/>
                </a:solidFill>
              </a:rPr>
              <a:t>změna </a:t>
            </a:r>
            <a:r>
              <a:rPr lang="cs-CZ" sz="2000" dirty="0">
                <a:solidFill>
                  <a:srgbClr val="00B050"/>
                </a:solidFill>
              </a:rPr>
              <a:t>příjemce ze zákona, kdy od určitého data dojde k jeho přejmenování či změně právní formy </a:t>
            </a:r>
            <a:r>
              <a:rPr lang="cs-CZ" sz="2000" dirty="0" smtClean="0">
                <a:solidFill>
                  <a:srgbClr val="00B050"/>
                </a:solidFill>
              </a:rPr>
              <a:t>(NZ, ŘO bere na vědomí)</a:t>
            </a:r>
            <a:r>
              <a:rPr lang="en-US" sz="2000" dirty="0" smtClean="0">
                <a:solidFill>
                  <a:srgbClr val="00B050"/>
                </a:solidFill>
              </a:rPr>
              <a:t>;</a:t>
            </a:r>
            <a:endParaRPr lang="cs-CZ" sz="200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změna </a:t>
            </a:r>
            <a:r>
              <a:rPr lang="cs-CZ" sz="2000" dirty="0"/>
              <a:t>příjemce, kdy na základě změny zákona, usnesení vlády apod. dojde od určitého data k přenosu agendy, které se projekt týká, z jednoho subjektu na jiný </a:t>
            </a:r>
            <a:r>
              <a:rPr lang="cs-CZ" sz="2000" dirty="0" smtClean="0"/>
              <a:t>(bez souhlasu ŘO předem, ale změnový právní akt)</a:t>
            </a:r>
            <a:r>
              <a:rPr lang="en-US" sz="2000" dirty="0" smtClean="0"/>
              <a:t>;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změna </a:t>
            </a:r>
            <a:r>
              <a:rPr lang="cs-CZ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nelze</a:t>
            </a:r>
            <a:r>
              <a:rPr lang="cs-CZ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mezi </a:t>
            </a:r>
            <a:r>
              <a:rPr lang="cs-CZ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růz</a:t>
            </a:r>
            <a:r>
              <a:rPr lang="cs-CZ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subjekty, z FO na PO,  při prodeji či propachtování organizace či její části.</a:t>
            </a:r>
            <a:endParaRPr lang="cs-CZ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4629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IS ESF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16215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Společný Cíl výzvy 81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5256584"/>
          </a:xfrm>
          <a:noFill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 smtClean="0"/>
              <a:t>… a tedy i realizátorů projektů</a:t>
            </a:r>
            <a:endParaRPr lang="cs-CZ" sz="2800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None/>
            </a:pPr>
            <a:endParaRPr lang="cs-CZ" sz="2000" dirty="0" smtClean="0">
              <a:solidFill>
                <a:schemeClr val="accent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</a:pPr>
            <a:endParaRPr lang="cs-CZ" sz="2000" dirty="0">
              <a:solidFill>
                <a:schemeClr val="accent1"/>
              </a:solidFill>
            </a:endParaRPr>
          </a:p>
          <a:p>
            <a:pPr marL="0" indent="0" algn="ctr">
              <a:lnSpc>
                <a:spcPts val="2400"/>
              </a:lnSpc>
              <a:spcAft>
                <a:spcPts val="0"/>
              </a:spcAft>
              <a:buClr>
                <a:srgbClr val="5FBBF5"/>
              </a:buClr>
              <a:buNone/>
            </a:pPr>
            <a:r>
              <a:rPr lang="cs-CZ" sz="3200" b="1" cap="all" dirty="0" smtClean="0"/>
              <a:t>Snížit rozdíly v odměňování</a:t>
            </a:r>
          </a:p>
          <a:p>
            <a:pPr marL="0" indent="0" algn="ctr">
              <a:lnSpc>
                <a:spcPts val="2400"/>
              </a:lnSpc>
              <a:spcAft>
                <a:spcPts val="0"/>
              </a:spcAft>
              <a:buClr>
                <a:srgbClr val="5FBBF5"/>
              </a:buClr>
              <a:buNone/>
            </a:pPr>
            <a:r>
              <a:rPr lang="cs-CZ" sz="3200" b="1" cap="all" dirty="0" smtClean="0"/>
              <a:t> </a:t>
            </a:r>
          </a:p>
          <a:p>
            <a:pPr marL="0" indent="0" algn="ctr">
              <a:lnSpc>
                <a:spcPts val="2400"/>
              </a:lnSpc>
              <a:spcAft>
                <a:spcPts val="0"/>
              </a:spcAft>
              <a:buClr>
                <a:srgbClr val="5FBBF5"/>
              </a:buClr>
              <a:buNone/>
            </a:pPr>
            <a:r>
              <a:rPr lang="cs-CZ" sz="3200" b="1" cap="all" dirty="0" smtClean="0"/>
              <a:t>žen a mužů v České republice</a:t>
            </a:r>
          </a:p>
          <a:p>
            <a:pPr marL="0" indent="0" algn="ctr">
              <a:lnSpc>
                <a:spcPts val="2400"/>
              </a:lnSpc>
              <a:spcAft>
                <a:spcPts val="0"/>
              </a:spcAft>
              <a:buClr>
                <a:srgbClr val="5FBBF5"/>
              </a:buClr>
              <a:buNone/>
            </a:pPr>
            <a:endParaRPr lang="cs-CZ" b="1" cap="all" dirty="0"/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Clr>
                <a:srgbClr val="5FBBF5"/>
              </a:buClr>
              <a:buNone/>
            </a:pPr>
            <a:endParaRPr lang="cs-CZ" b="1" cap="all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9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424488" cy="4725344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https://esf2014.esfcr.cz</a:t>
            </a:r>
            <a:r>
              <a:rPr lang="cs-CZ" dirty="0" smtClean="0"/>
              <a:t> – dostupné prostřednictví www.esfcr.cz.</a:t>
            </a:r>
          </a:p>
          <a:p>
            <a:r>
              <a:rPr lang="cs-CZ" dirty="0" smtClean="0"/>
              <a:t>Pro vstup do systému nutná registrace na </a:t>
            </a:r>
            <a:r>
              <a:rPr lang="cs-CZ" dirty="0" smtClean="0">
                <a:hlinkClick r:id="rId3"/>
              </a:rPr>
              <a:t>www.esfcr.cz</a:t>
            </a:r>
            <a:r>
              <a:rPr lang="cs-CZ" dirty="0" smtClean="0"/>
              <a:t>. </a:t>
            </a:r>
          </a:p>
          <a:p>
            <a:r>
              <a:rPr lang="cs-CZ" dirty="0" smtClean="0"/>
              <a:t>Notifikace o zřízení účtu zástupce příjemce (kontaktní osoba žadatele) bude/byla zaslána mailem.</a:t>
            </a:r>
          </a:p>
          <a:p>
            <a:r>
              <a:rPr lang="cs-CZ" dirty="0" smtClean="0"/>
              <a:t>Aktivační kód bude/byl zaslán do datové schránky uvedené v žádosti. </a:t>
            </a:r>
          </a:p>
          <a:p>
            <a:r>
              <a:rPr lang="cs-CZ" dirty="0" smtClean="0"/>
              <a:t>Přístup zřízený řídím orgánem – kontaktní osoby. Další přístupy zřizuje kontaktní osoba sama.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424488" cy="4725344"/>
          </a:xfrm>
        </p:spPr>
        <p:txBody>
          <a:bodyPr/>
          <a:lstStyle/>
          <a:p>
            <a:r>
              <a:rPr lang="cs-CZ" dirty="0"/>
              <a:t>Do systému se zapisují </a:t>
            </a:r>
            <a:endParaRPr lang="cs-CZ" dirty="0" smtClean="0"/>
          </a:p>
          <a:p>
            <a:pPr lvl="1"/>
            <a:r>
              <a:rPr lang="cs-CZ" dirty="0" smtClean="0"/>
              <a:t>účastníci </a:t>
            </a:r>
            <a:r>
              <a:rPr lang="cs-CZ" dirty="0"/>
              <a:t>(identifikace dle jména, příjmení, data narození a adresy trvalého pobytu) </a:t>
            </a:r>
            <a:endParaRPr lang="cs-CZ" dirty="0" smtClean="0"/>
          </a:p>
          <a:p>
            <a:pPr lvl="1"/>
            <a:r>
              <a:rPr lang="cs-CZ" dirty="0" smtClean="0"/>
              <a:t>detaily </a:t>
            </a:r>
            <a:r>
              <a:rPr lang="cs-CZ" dirty="0"/>
              <a:t>o </a:t>
            </a:r>
            <a:r>
              <a:rPr lang="cs-CZ" dirty="0" smtClean="0"/>
              <a:t>podpoře poskytnuté v rámci hlavních aktivit (ne doplňkových).</a:t>
            </a:r>
            <a:endParaRPr lang="cs-CZ" dirty="0"/>
          </a:p>
          <a:p>
            <a:r>
              <a:rPr lang="cs-CZ" dirty="0"/>
              <a:t>Možné </a:t>
            </a:r>
            <a:r>
              <a:rPr lang="cs-CZ" dirty="0" smtClean="0"/>
              <a:t>podpory (výběr z číselníku):</a:t>
            </a:r>
          </a:p>
          <a:p>
            <a:pPr lvl="1"/>
            <a:r>
              <a:rPr lang="cs-CZ" dirty="0" smtClean="0"/>
              <a:t>Vzdělávání</a:t>
            </a:r>
          </a:p>
          <a:p>
            <a:pPr lvl="1"/>
            <a:r>
              <a:rPr lang="cs-CZ" dirty="0" smtClean="0"/>
              <a:t>Podpora základních kompetencí pro nalezení pracovního uplatnění</a:t>
            </a:r>
          </a:p>
          <a:p>
            <a:pPr lvl="1"/>
            <a:r>
              <a:rPr lang="cs-CZ" dirty="0" smtClean="0"/>
              <a:t>Kariérové poradenství a diagnostika</a:t>
            </a:r>
          </a:p>
          <a:p>
            <a:pPr lvl="1"/>
            <a:r>
              <a:rPr lang="cs-CZ" dirty="0" smtClean="0"/>
              <a:t>Jiné </a:t>
            </a:r>
            <a:endParaRPr lang="cs-CZ" dirty="0">
              <a:hlinkClick r:id="rId2"/>
            </a:endParaRP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3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r>
              <a:rPr lang="cs-CZ" dirty="0" smtClean="0"/>
              <a:t>Vzory a pokyny k monitorování podpořených osob</a:t>
            </a:r>
          </a:p>
          <a:p>
            <a:pPr lvl="1"/>
            <a:r>
              <a:rPr lang="cs-CZ" dirty="0" smtClean="0"/>
              <a:t>Monitorovací </a:t>
            </a:r>
            <a:r>
              <a:rPr lang="cs-CZ" dirty="0"/>
              <a:t>list podpořené osoby</a:t>
            </a:r>
          </a:p>
          <a:p>
            <a:pPr lvl="1"/>
            <a:r>
              <a:rPr lang="pl-PL" dirty="0"/>
              <a:t>Pokyny pro evidenci rozsahu a typu podpory jednotlivým podpořeným osobám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2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Příjemce sám nerozlišuje bagatelní a nebagatelní podporu. Rozlišení provádí systém IS ESF.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Podporu ke každému účastníkovi projektu je třeba do systému zanášet maximálně v intervalech dle délky monitorovacího období.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Do systému se uvádí každý ukončený typ podpory, byť by účastník v projektu dále pokračoval.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„Datum do“ na záložce se specifikací podpory: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datum ukončení uváděné podpory, byť by účastník v projektu dále pokračoval, je-li podpora ukončena v průběhu monitorovacího období.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Datum konce monitorovacího období, není-li podpora v průběhu monitorovacího období ukončena.</a:t>
            </a:r>
            <a:endParaRPr lang="pl-PL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5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44448" cy="4320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POZOR!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60000 – spočítá se tehdy, je-li vyplněno datum „do“ u poskytnuté podpory.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62600, 62500, 62800 – spočítá se tehdy, je-li účast podpořené osoby v projektu ukončena a je vyplněn příslušný checkbox v poslední části charakteristiky osoby. </a:t>
            </a:r>
            <a:endParaRPr lang="pl-PL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9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Doporučený způsob evidence podpory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9613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Doporučený způsob evidence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Karta účastníka: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Osobní údaje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Monitorovací list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Evidence poskytnutých podpor (včetně data poskytnutí a příp. podpisu, pokud není možné vést prezenční listinu)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Kopie osvědčení/certifikátů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Pracovní smlouvy, DPP, DPČ, potvrzení o zaměstnání aj.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Další relevantní doklad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S kartou účastníka bude pracovat kontrola na místě.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Případy, kdy není možné vést kartu účastníka budou řešeny individuálně.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6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Doporučený způsob evidence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320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u="sng" dirty="0" smtClean="0"/>
              <a:t>Osvěta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Osvěta </a:t>
            </a:r>
            <a:r>
              <a:rPr lang="cs-CZ" dirty="0"/>
              <a:t>je chápána jako cíleně zaměřená aktivita, u které je možné kvantitativně </a:t>
            </a:r>
            <a:r>
              <a:rPr lang="cs-CZ" dirty="0" smtClean="0"/>
              <a:t>vyhodnotit </a:t>
            </a:r>
            <a:r>
              <a:rPr lang="cs-CZ" dirty="0"/>
              <a:t>její vliv na CS a </a:t>
            </a:r>
            <a:r>
              <a:rPr lang="cs-CZ" dirty="0" smtClean="0"/>
              <a:t>popsat konkrétní změny </a:t>
            </a:r>
            <a:r>
              <a:rPr lang="cs-CZ" dirty="0"/>
              <a:t>dosažené osvětovou aktivitou. </a:t>
            </a: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Evidence podpory v rámci osvěty: </a:t>
            </a:r>
            <a:endParaRPr lang="cs-CZ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Zpráva o aktivitě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Počet oslovených osob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Počet přítomných osob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Cíl akce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Způsob ověření dosažení cíle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Výsledek po ověření</a:t>
            </a:r>
          </a:p>
          <a:p>
            <a:r>
              <a:rPr lang="cs-CZ" dirty="0" smtClean="0"/>
              <a:t>Je-li to možné, doporučujeme vést kartu účastníka a prezenční listiny.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6737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43608" y="3501008"/>
            <a:ext cx="7272000" cy="746992"/>
          </a:xfrm>
        </p:spPr>
        <p:txBody>
          <a:bodyPr/>
          <a:lstStyle/>
          <a:p>
            <a:pPr algn="ctr"/>
            <a:r>
              <a:rPr lang="cs-CZ" sz="2800" dirty="0" smtClean="0"/>
              <a:t>Prostor</a:t>
            </a:r>
            <a:r>
              <a:rPr lang="cs-CZ" sz="2800" baseline="0" dirty="0" smtClean="0"/>
              <a:t> pro dotazy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5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272000" cy="4248472"/>
          </a:xfrm>
        </p:spPr>
        <p:txBody>
          <a:bodyPr/>
          <a:lstStyle/>
          <a:p>
            <a:pPr algn="ctr"/>
            <a:r>
              <a:rPr lang="cs-CZ" sz="2800" dirty="0" smtClean="0"/>
              <a:t>Další dotazy směřujte prosím </a:t>
            </a:r>
            <a:br>
              <a:rPr lang="cs-CZ" sz="2800" dirty="0" smtClean="0"/>
            </a:br>
            <a:r>
              <a:rPr lang="cs-CZ" sz="2800" dirty="0" smtClean="0"/>
              <a:t>do diskusního klubu </a:t>
            </a:r>
            <a:br>
              <a:rPr lang="cs-CZ" sz="2800" dirty="0" smtClean="0"/>
            </a:br>
            <a:r>
              <a:rPr lang="cs-CZ" sz="2800" dirty="0" smtClean="0"/>
              <a:t>na webu </a:t>
            </a:r>
            <a:r>
              <a:rPr lang="cs-CZ" sz="2800" u="sng" dirty="0" smtClean="0">
                <a:hlinkClick r:id="rId3"/>
              </a:rPr>
              <a:t>ESF Fóra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Kontaktní osoby: </a:t>
            </a:r>
            <a:br>
              <a:rPr lang="cs-CZ" sz="2800" dirty="0"/>
            </a:br>
            <a:r>
              <a:rPr lang="cs-CZ" sz="1800" dirty="0"/>
              <a:t>Ilona Johnová </a:t>
            </a:r>
            <a:r>
              <a:rPr lang="cs-CZ" sz="1800" dirty="0" smtClean="0"/>
              <a:t>Koukalová - </a:t>
            </a:r>
            <a:r>
              <a:rPr lang="cs-CZ" sz="1800" dirty="0" smtClean="0">
                <a:hlinkClick r:id="rId4"/>
              </a:rPr>
              <a:t>Ilona.johnova@mpsv.cz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Helena Vojtášková – </a:t>
            </a:r>
            <a:r>
              <a:rPr lang="cs-CZ" sz="1800" dirty="0" smtClean="0">
                <a:hlinkClick r:id="rId5"/>
              </a:rPr>
              <a:t>Helena.vojtaskova@mpsv.cz</a:t>
            </a:r>
            <a:r>
              <a:rPr lang="cs-CZ" sz="1800" smtClean="0"/>
              <a:t/>
            </a:r>
            <a:br>
              <a:rPr lang="cs-CZ" sz="1800" smtClean="0"/>
            </a:br>
            <a:r>
              <a:rPr lang="cs-CZ" sz="1800" smtClean="0"/>
              <a:t>Tomáš </a:t>
            </a:r>
            <a:r>
              <a:rPr lang="cs-CZ" sz="1800" dirty="0" smtClean="0"/>
              <a:t>Hauzírek – </a:t>
            </a:r>
            <a:r>
              <a:rPr lang="cs-CZ" sz="1800" dirty="0" smtClean="0">
                <a:hlinkClick r:id="rId6"/>
              </a:rPr>
              <a:t>tomas.hauzirek@mpsv.cz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2800" dirty="0"/>
              <a:t/>
            </a:r>
            <a:br>
              <a:rPr lang="cs-CZ" sz="2800" dirty="0"/>
            </a:b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35982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U:\1_2_ROVNOST_ŽEN_A_MUŽŮ\Nová struktura W\VÝZVA 61\02 Semináře\01 Seminář pro žadatele\Prezentace na seminář komplet.pptx</AC_OriginalFileName>
  </documentManagement>
</p:properties>
</file>

<file path=customXml/itemProps1.xml><?xml version="1.0" encoding="utf-8"?>
<ds:datastoreItem xmlns:ds="http://schemas.openxmlformats.org/officeDocument/2006/customXml" ds:itemID="{23DEC503-D286-42C3-A633-8D0296BF0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FF8542-D378-43E4-AD55-A13792E329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3692CD-4E6E-4074-BF30-4C95D3F48CB3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7c48c8a8-2045-474d-b0fb-3ee17ecadb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5641</Words>
  <Application>Microsoft Office PowerPoint</Application>
  <PresentationFormat>Předvádění na obrazovce (4:3)</PresentationFormat>
  <Paragraphs>841</Paragraphs>
  <Slides>100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100</vt:i4>
      </vt:variant>
    </vt:vector>
  </HeadingPairs>
  <TitlesOfParts>
    <vt:vector size="108" baseType="lpstr">
      <vt:lpstr>Arial</vt:lpstr>
      <vt:lpstr>Calibri</vt:lpstr>
      <vt:lpstr>Courier New</vt:lpstr>
      <vt:lpstr>Times New Roman</vt:lpstr>
      <vt:lpstr>Wingdings</vt:lpstr>
      <vt:lpstr>Wingdings 3</vt:lpstr>
      <vt:lpstr>prezentace</vt:lpstr>
      <vt:lpstr>List</vt:lpstr>
      <vt:lpstr>Soutěžní projekty na podporu rovnosti  žen a mužů Seminář pro příjemce  (po uzavření právního aktu)</vt:lpstr>
      <vt:lpstr>Program Semináře</vt:lpstr>
      <vt:lpstr>PŘEDSTAVENÍ VÝZEV</vt:lpstr>
      <vt:lpstr>Představení výzev</vt:lpstr>
      <vt:lpstr>Představení výzev - základní informace</vt:lpstr>
      <vt:lpstr>Představení výzev – cíl výzvy</vt:lpstr>
      <vt:lpstr>Materiály k prostudování</vt:lpstr>
      <vt:lpstr>Diseminace výstupů projektů</vt:lpstr>
      <vt:lpstr>Společný Cíl výzvy 81</vt:lpstr>
      <vt:lpstr>Co platovou nerovnost způsobuje</vt:lpstr>
      <vt:lpstr>Otázky pro vás</vt:lpstr>
      <vt:lpstr>Co nabízíme</vt:lpstr>
      <vt:lpstr>Genderově senzitivní analýza trhu práce</vt:lpstr>
      <vt:lpstr>Genderově senzitivní analýza</vt:lpstr>
      <vt:lpstr>Genderově senzitivní analýza</vt:lpstr>
      <vt:lpstr>Genderově senzitivní analýza</vt:lpstr>
      <vt:lpstr>Genderově senzitivní analýza</vt:lpstr>
      <vt:lpstr>Evaluační zpráva</vt:lpstr>
      <vt:lpstr>EVALUAČNÍ ZPRÁVA</vt:lpstr>
      <vt:lpstr>logická struktura projektu  - příklad</vt:lpstr>
      <vt:lpstr>Zaměření evaluace - příklad</vt:lpstr>
      <vt:lpstr>návrh evaluačního designu </vt:lpstr>
      <vt:lpstr>cíle projektu a jejich měřitelnost</vt:lpstr>
      <vt:lpstr>Výstupy projektu</vt:lpstr>
      <vt:lpstr>Předpoklady</vt:lpstr>
      <vt:lpstr>Veřejná podpora</vt:lpstr>
      <vt:lpstr>Veřejná podpora a podpora de minimis ve výzvě 81</vt:lpstr>
      <vt:lpstr>Veřejná podpora a podpora de minimis ve výzvě 81</vt:lpstr>
      <vt:lpstr>Veřejná podpora a podpora de minimis ve výzvě 81</vt:lpstr>
      <vt:lpstr>Veřejná podpora a podpora de minimis ve výzvě 81</vt:lpstr>
      <vt:lpstr>Veřejná podpora a podpora de minimis ve výzvě 81</vt:lpstr>
      <vt:lpstr>Veřejná podpora a podpora de minimis ve výzvě 81</vt:lpstr>
      <vt:lpstr>Veřejná podpora a podpora de minimis ve výzvě 81</vt:lpstr>
      <vt:lpstr>Veřejná podpora a podpora de minimis ve výzvě 81</vt:lpstr>
      <vt:lpstr>Veřejná podpora a podpora de minimis ve výzvě 81</vt:lpstr>
      <vt:lpstr>Veřejná podpora a podpora de minimis ve výzvě 81</vt:lpstr>
      <vt:lpstr>Veřejná podpora a podpora de minimis ve výzvě 81</vt:lpstr>
      <vt:lpstr>INDIKÁTORY</vt:lpstr>
      <vt:lpstr>INDIKÁTORY</vt:lpstr>
      <vt:lpstr>INDIKÁTORY </vt:lpstr>
      <vt:lpstr>Indikátory</vt:lpstr>
      <vt:lpstr>InDIKÁTORY</vt:lpstr>
      <vt:lpstr>INDIKÁTORY – zveřejněné dokumety</vt:lpstr>
      <vt:lpstr>InDIKÁTORY</vt:lpstr>
      <vt:lpstr>Indikátory</vt:lpstr>
      <vt:lpstr>Indikátory</vt:lpstr>
      <vt:lpstr>Indikátory</vt:lpstr>
      <vt:lpstr>INDIKÁTORY</vt:lpstr>
      <vt:lpstr>INDIKÁTORY</vt:lpstr>
      <vt:lpstr>Způsobilé výdaje</vt:lpstr>
      <vt:lpstr>Způsobilé výdaje a rozpočet</vt:lpstr>
      <vt:lpstr>Osobní náklady</vt:lpstr>
      <vt:lpstr>Osobní náklady</vt:lpstr>
      <vt:lpstr>Osobní náklady</vt:lpstr>
      <vt:lpstr>Osobní náklady - OSVČ</vt:lpstr>
      <vt:lpstr>Osobní náklady</vt:lpstr>
      <vt:lpstr>Osobní náklady</vt:lpstr>
      <vt:lpstr>Osobní náklady</vt:lpstr>
      <vt:lpstr>Osobní náklady</vt:lpstr>
      <vt:lpstr>Osobní náklady – pracovní výkaz odkaz</vt:lpstr>
      <vt:lpstr>Osobní náklady</vt:lpstr>
      <vt:lpstr>Cestovní náhrady</vt:lpstr>
      <vt:lpstr>Cestovní náhrady</vt:lpstr>
      <vt:lpstr>Zařízení a vybavení</vt:lpstr>
      <vt:lpstr>Způsobilé výdaje a rozpočet zálohová platba</vt:lpstr>
      <vt:lpstr>Zařízení a vybavení</vt:lpstr>
      <vt:lpstr>Zařízení a vybavení</vt:lpstr>
      <vt:lpstr>Nákup služeb</vt:lpstr>
      <vt:lpstr>Zařízení a vybavení/nákup služeb vykazování</vt:lpstr>
      <vt:lpstr>Způsobilé výdaje a rozpočet Účetní doklady</vt:lpstr>
      <vt:lpstr>Přímá podpora</vt:lpstr>
      <vt:lpstr>Přímá podpora - mzdové příspěvky</vt:lpstr>
      <vt:lpstr>Prezentace aplikace PowerPoint</vt:lpstr>
      <vt:lpstr>Přímá podpora - mzdové příspěvky</vt:lpstr>
      <vt:lpstr>Přímá podpora mimo mzdové příspěvky</vt:lpstr>
      <vt:lpstr>Přímá podpora mimo mzdové příspěvky</vt:lpstr>
      <vt:lpstr>Přímá podpora mimo mzdové příspěvky</vt:lpstr>
      <vt:lpstr>Přímá podpora mimo mzdové příspěvky</vt:lpstr>
      <vt:lpstr>Způsobilé výdaje a rozpočet</vt:lpstr>
      <vt:lpstr>Způsobilé výdaje a rozpočet</vt:lpstr>
      <vt:lpstr>Změnové řízení</vt:lpstr>
      <vt:lpstr>Změny projektu</vt:lpstr>
      <vt:lpstr>Nepodstatné změny</vt:lpstr>
      <vt:lpstr>Nepodstatné změny</vt:lpstr>
      <vt:lpstr>Podstatné Změny</vt:lpstr>
      <vt:lpstr>Podstatné Změny</vt:lpstr>
      <vt:lpstr>Podstatné Změny</vt:lpstr>
      <vt:lpstr>Podstatné a nepodstatné změny v rámci změn v osobě příjemce </vt:lpstr>
      <vt:lpstr> IS ESF    </vt:lpstr>
      <vt:lpstr>Monitorování podpořených osob v IS ESF</vt:lpstr>
      <vt:lpstr>Monitorování podpořených osob v IS ESF</vt:lpstr>
      <vt:lpstr>Monitorování podpořených osob v IS ESF</vt:lpstr>
      <vt:lpstr>Monitorování podpořených osob v IS ESF</vt:lpstr>
      <vt:lpstr>Monitorování podpořených osob v IS ESF</vt:lpstr>
      <vt:lpstr>Doporučený způsob evidence podpory</vt:lpstr>
      <vt:lpstr>Doporučený způsob evidence</vt:lpstr>
      <vt:lpstr>Doporučený způsob evidence</vt:lpstr>
      <vt:lpstr>Prostor pro dotazy</vt:lpstr>
      <vt:lpstr>Další dotazy směřujte prosím  do diskusního klubu  na webu ESF Fóra  Kontaktní osoby:  Ilona Johnová Koukalová - Ilona.johnova@mpsv.cz Helena Vojtášková – Helena.vojtaskova@mpsv.cz Tomáš Hauzírek – tomas.hauzirek@mpsv.cz   </vt:lpstr>
      <vt:lpstr>Děkujeme za pozornost  a Těšíme se na spolupráci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2019-11-19T14:43:37Z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