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4"/>
  </p:sldMasterIdLst>
  <p:notesMasterIdLst>
    <p:notesMasterId r:id="rId97"/>
  </p:notesMasterIdLst>
  <p:handoutMasterIdLst>
    <p:handoutMasterId r:id="rId98"/>
  </p:handoutMasterIdLst>
  <p:sldIdLst>
    <p:sldId id="323" r:id="rId5"/>
    <p:sldId id="415" r:id="rId6"/>
    <p:sldId id="414" r:id="rId7"/>
    <p:sldId id="336" r:id="rId8"/>
    <p:sldId id="342" r:id="rId9"/>
    <p:sldId id="344" r:id="rId10"/>
    <p:sldId id="345" r:id="rId11"/>
    <p:sldId id="347" r:id="rId12"/>
    <p:sldId id="515" r:id="rId13"/>
    <p:sldId id="516" r:id="rId14"/>
    <p:sldId id="565" r:id="rId15"/>
    <p:sldId id="558" r:id="rId16"/>
    <p:sldId id="557" r:id="rId17"/>
    <p:sldId id="576" r:id="rId18"/>
    <p:sldId id="574" r:id="rId19"/>
    <p:sldId id="575" r:id="rId20"/>
    <p:sldId id="577" r:id="rId21"/>
    <p:sldId id="578" r:id="rId22"/>
    <p:sldId id="579" r:id="rId23"/>
    <p:sldId id="580" r:id="rId24"/>
    <p:sldId id="587" r:id="rId25"/>
    <p:sldId id="582" r:id="rId26"/>
    <p:sldId id="583" r:id="rId27"/>
    <p:sldId id="584" r:id="rId28"/>
    <p:sldId id="585" r:id="rId29"/>
    <p:sldId id="586" r:id="rId30"/>
    <p:sldId id="592" r:id="rId31"/>
    <p:sldId id="591" r:id="rId32"/>
    <p:sldId id="593" r:id="rId33"/>
    <p:sldId id="594" r:id="rId34"/>
    <p:sldId id="413" r:id="rId35"/>
    <p:sldId id="364" r:id="rId36"/>
    <p:sldId id="519" r:id="rId37"/>
    <p:sldId id="517" r:id="rId38"/>
    <p:sldId id="518" r:id="rId39"/>
    <p:sldId id="362" r:id="rId40"/>
    <p:sldId id="588" r:id="rId41"/>
    <p:sldId id="361" r:id="rId42"/>
    <p:sldId id="416" r:id="rId43"/>
    <p:sldId id="513" r:id="rId44"/>
    <p:sldId id="512" r:id="rId45"/>
    <p:sldId id="590" r:id="rId46"/>
    <p:sldId id="367" r:id="rId47"/>
    <p:sldId id="368" r:id="rId48"/>
    <p:sldId id="609" r:id="rId49"/>
    <p:sldId id="610" r:id="rId50"/>
    <p:sldId id="611" r:id="rId51"/>
    <p:sldId id="612" r:id="rId52"/>
    <p:sldId id="613" r:id="rId53"/>
    <p:sldId id="614" r:id="rId54"/>
    <p:sldId id="615" r:id="rId55"/>
    <p:sldId id="616" r:id="rId56"/>
    <p:sldId id="617" r:id="rId57"/>
    <p:sldId id="618" r:id="rId58"/>
    <p:sldId id="619" r:id="rId59"/>
    <p:sldId id="620" r:id="rId60"/>
    <p:sldId id="621" r:id="rId61"/>
    <p:sldId id="622" r:id="rId62"/>
    <p:sldId id="623" r:id="rId63"/>
    <p:sldId id="624" r:id="rId64"/>
    <p:sldId id="625" r:id="rId65"/>
    <p:sldId id="626" r:id="rId66"/>
    <p:sldId id="627" r:id="rId67"/>
    <p:sldId id="628" r:id="rId68"/>
    <p:sldId id="629" r:id="rId69"/>
    <p:sldId id="630" r:id="rId70"/>
    <p:sldId id="631" r:id="rId71"/>
    <p:sldId id="632" r:id="rId72"/>
    <p:sldId id="633" r:id="rId73"/>
    <p:sldId id="634" r:id="rId74"/>
    <p:sldId id="635" r:id="rId75"/>
    <p:sldId id="636" r:id="rId76"/>
    <p:sldId id="520" r:id="rId77"/>
    <p:sldId id="521" r:id="rId78"/>
    <p:sldId id="522" r:id="rId79"/>
    <p:sldId id="523" r:id="rId80"/>
    <p:sldId id="524" r:id="rId81"/>
    <p:sldId id="525" r:id="rId82"/>
    <p:sldId id="526" r:id="rId83"/>
    <p:sldId id="527" r:id="rId84"/>
    <p:sldId id="528" r:id="rId85"/>
    <p:sldId id="529" r:id="rId86"/>
    <p:sldId id="530" r:id="rId87"/>
    <p:sldId id="531" r:id="rId88"/>
    <p:sldId id="532" r:id="rId89"/>
    <p:sldId id="533" r:id="rId90"/>
    <p:sldId id="534" r:id="rId91"/>
    <p:sldId id="535" r:id="rId92"/>
    <p:sldId id="536" r:id="rId93"/>
    <p:sldId id="321" r:id="rId94"/>
    <p:sldId id="348" r:id="rId95"/>
    <p:sldId id="341" r:id="rId96"/>
  </p:sldIdLst>
  <p:sldSz cx="9144000" cy="6858000" type="screen4x3"/>
  <p:notesSz cx="6784975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0">
          <p15:clr>
            <a:srgbClr val="A4A3A4"/>
          </p15:clr>
        </p15:guide>
        <p15:guide id="2" pos="21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7" autoAdjust="0"/>
  </p:normalViewPr>
  <p:slideViewPr>
    <p:cSldViewPr showGuides="1">
      <p:cViewPr>
        <p:scale>
          <a:sx n="107" d="100"/>
          <a:sy n="107" d="100"/>
        </p:scale>
        <p:origin x="-610" y="66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392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1880"/>
    </p:cViewPr>
  </p:sorterViewPr>
  <p:notesViewPr>
    <p:cSldViewPr>
      <p:cViewPr varScale="1">
        <p:scale>
          <a:sx n="82" d="100"/>
          <a:sy n="82" d="100"/>
        </p:scale>
        <p:origin x="-3954" y="-60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102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100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slide" Target="slides/slide89.xml"/><Relationship Id="rId9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103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commentAuthors" Target="commentAuthors.xml"/><Relationship Id="rId10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7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27.2.2019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7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3252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27.2.2019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8" tIns="45619" rIns="91238" bIns="4561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238" tIns="45619" rIns="91238" bIns="4561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3252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09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9835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esfcr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esfcr.cz/file/911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obvykle-ceny-a-mzdy-platy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03/" TargetMode="Externa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um.esfcr.cz/node/119/vyzva-c-6162-ad-hoc-projekty/q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tomas.hauzirek@mpsv.cz" TargetMode="External"/><Relationship Id="rId5" Type="http://schemas.openxmlformats.org/officeDocument/2006/relationships/hyperlink" Target="mailto:Helena.vojtaskova@mpsv.cz" TargetMode="External"/><Relationship Id="rId4" Type="http://schemas.openxmlformats.org/officeDocument/2006/relationships/hyperlink" Target="mailto:Ilona.johnova@mpsv.cz" TargetMode="Externa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331640" y="4437112"/>
            <a:ext cx="5930356" cy="1656184"/>
          </a:xfrm>
        </p:spPr>
        <p:txBody>
          <a:bodyPr/>
          <a:lstStyle/>
          <a:p>
            <a:pPr algn="ctr"/>
            <a:r>
              <a:rPr lang="cs-CZ" sz="2400" dirty="0" smtClean="0"/>
              <a:t>  </a:t>
            </a:r>
            <a:r>
              <a:rPr lang="cs-CZ" sz="2000" dirty="0" smtClean="0"/>
              <a:t>Výzva 1. </a:t>
            </a:r>
            <a:r>
              <a:rPr lang="cs-CZ" sz="2000" dirty="0"/>
              <a:t>investiční priority </a:t>
            </a:r>
            <a:r>
              <a:rPr lang="cs-CZ" sz="2000" dirty="0" smtClean="0"/>
              <a:t>1.2 </a:t>
            </a:r>
            <a:r>
              <a:rPr lang="cs-CZ" sz="2000" dirty="0"/>
              <a:t>OPZ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013176"/>
            <a:ext cx="540000" cy="5400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272808" cy="1872208"/>
          </a:xfrm>
        </p:spPr>
        <p:txBody>
          <a:bodyPr/>
          <a:lstStyle/>
          <a:p>
            <a:pPr algn="ctr"/>
            <a:r>
              <a:rPr lang="cs-CZ" dirty="0" smtClean="0"/>
              <a:t>Soutěžní projekty na podporu rovnosti </a:t>
            </a:r>
            <a:br>
              <a:rPr lang="cs-CZ" dirty="0" smtClean="0"/>
            </a:br>
            <a:r>
              <a:rPr lang="cs-CZ" dirty="0" smtClean="0"/>
              <a:t>žen a mužů</a:t>
            </a:r>
            <a:br>
              <a:rPr lang="cs-CZ" dirty="0" smtClean="0"/>
            </a:br>
            <a:r>
              <a:rPr lang="cs-CZ" sz="2800" b="0" cap="none" dirty="0" smtClean="0"/>
              <a:t>Seminář pro žadatele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579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cílové </a:t>
            </a:r>
            <a:r>
              <a:rPr lang="pl-PL" b="0" cap="none" dirty="0"/>
              <a:t>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Cílové </a:t>
            </a:r>
            <a:r>
              <a:rPr lang="cs-CZ" dirty="0" smtClean="0"/>
              <a:t>skupiny </a:t>
            </a:r>
            <a:r>
              <a:rPr lang="cs-CZ" dirty="0"/>
              <a:t>(v souladu s klíčovými aktivitami dle přílohy č. 1 – Specifikace podporovaných aktivit )</a:t>
            </a:r>
          </a:p>
          <a:p>
            <a:pPr marL="893763" lvl="1" indent="-250825"/>
            <a:r>
              <a:rPr lang="cs-CZ" dirty="0" smtClean="0"/>
              <a:t>Organizace</a:t>
            </a:r>
            <a:r>
              <a:rPr lang="cs-CZ" dirty="0"/>
              <a:t>:</a:t>
            </a:r>
          </a:p>
          <a:p>
            <a:pPr marL="1166813" lvl="2" indent="-250825"/>
            <a:r>
              <a:rPr lang="cs-CZ" dirty="0" smtClean="0"/>
              <a:t>Vzdělávací a poradenské instituce</a:t>
            </a:r>
          </a:p>
          <a:p>
            <a:pPr marL="1166813" lvl="2" indent="-250825"/>
            <a:r>
              <a:rPr lang="cs-CZ" dirty="0" smtClean="0"/>
              <a:t>Zaměstnavatelé</a:t>
            </a:r>
          </a:p>
          <a:p>
            <a:pPr marL="1166813" lvl="2" indent="-250825"/>
            <a:r>
              <a:rPr lang="cs-CZ" dirty="0" smtClean="0"/>
              <a:t>Orgány veřejné správy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960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Materiály k prostudování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 zveřejněno na </a:t>
            </a:r>
            <a:r>
              <a:rPr lang="cs-CZ" dirty="0" smtClean="0">
                <a:hlinkClick r:id="rId2" action="ppaction://hlinkfile"/>
              </a:rPr>
              <a:t>esfcr.cz</a:t>
            </a:r>
            <a:r>
              <a:rPr lang="cs-CZ" dirty="0" smtClean="0"/>
              <a:t> (sekce Programy – Dokumenty/Výzvy):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Text výzvy a jejích příloh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Diskuzní </a:t>
            </a:r>
            <a:r>
              <a:rPr lang="cs-CZ" dirty="0"/>
              <a:t>klub na ESF Fóru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Obecná část pravidel pro žadatele a příjemce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Specifická část pravidel pro žadatele a příjemce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Tabulka obvyklých cen a mez/platů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Pokyny k vyplnění žádosti v IS KP14+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Metodická příručka k aplikaci pojmu „jeden podnik“ z pohledu pravidel podpory de </a:t>
            </a:r>
            <a:r>
              <a:rPr lang="cs-CZ" dirty="0" smtClean="0"/>
              <a:t>minimis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1833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SPECIFIKACE Výzvy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52666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 smtClean="0"/>
              <a:t>Příloha č. 1 výzvy - </a:t>
            </a:r>
            <a:r>
              <a:rPr lang="cs-CZ" dirty="0"/>
              <a:t>Specifikace podporovaných opatření vedoucích k odstranění projevů genderové (příp. vícečetné) diskriminace na trhu práce, včetně platové diskriminace, a dále podpora opatření snižujících horizontální a vertikální segregaci trhu práce podle pohlaví a rozdíly v odměňování žen a mužů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3162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/>
              <a:t>Podpora vzdělávání a zaměstnávání žen na pozici odbornice v oborech STEM (přírodní věda (Science), technika (Technology), technologie (</a:t>
            </a:r>
            <a:r>
              <a:rPr lang="cs-CZ" dirty="0" err="1"/>
              <a:t>Engineering</a:t>
            </a:r>
            <a:r>
              <a:rPr lang="cs-CZ" dirty="0"/>
              <a:t>)  a matematika (</a:t>
            </a:r>
            <a:r>
              <a:rPr lang="cs-CZ" dirty="0" err="1"/>
              <a:t>Matematics</a:t>
            </a:r>
            <a:r>
              <a:rPr lang="cs-CZ" dirty="0"/>
              <a:t>)). </a:t>
            </a:r>
            <a:endParaRPr lang="cs-CZ" dirty="0" smtClean="0"/>
          </a:p>
          <a:p>
            <a:pPr lvl="1"/>
            <a:r>
              <a:rPr lang="cs-CZ" b="1" u="sng" dirty="0" smtClean="0"/>
              <a:t>Orientační</a:t>
            </a:r>
            <a:r>
              <a:rPr lang="cs-CZ" dirty="0" smtClean="0"/>
              <a:t> </a:t>
            </a:r>
            <a:r>
              <a:rPr lang="cs-CZ" dirty="0"/>
              <a:t>výčet pracovních uplatnění jako odbornice v oborech STEM je pro účely výzvy č. </a:t>
            </a:r>
            <a:r>
              <a:rPr lang="cs-CZ" dirty="0" smtClean="0"/>
              <a:t>81 uveden </a:t>
            </a:r>
            <a:r>
              <a:rPr lang="cs-CZ" dirty="0"/>
              <a:t>v příloze č. 5 této výzvy a je zpracován v souladu s klasifikaci zaměstnání CZ ISCO.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5757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pPr lvl="0"/>
            <a:r>
              <a:rPr lang="cs-CZ" dirty="0" err="1"/>
              <a:t>Genderově</a:t>
            </a:r>
            <a:r>
              <a:rPr lang="cs-CZ" dirty="0"/>
              <a:t> senzitivní analýza trhu práce v regionu, mapování negativních dopadů digitalizace trhu práce na rovnost žen a mužů a jejich řešení v kombinaci s další vhodnou aktivitou (vhodnými aktivitami) z této výzvy nebo s rekvalifikací jako doplňkovou aktivitou.</a:t>
            </a:r>
          </a:p>
          <a:p>
            <a:pPr lvl="1"/>
            <a:r>
              <a:rPr lang="cs-CZ" dirty="0" smtClean="0"/>
              <a:t>Rekvalifikace jako doplňková </a:t>
            </a:r>
            <a:r>
              <a:rPr lang="cs-CZ" dirty="0"/>
              <a:t>aktivita </a:t>
            </a:r>
            <a:r>
              <a:rPr lang="cs-CZ" dirty="0" smtClean="0"/>
              <a:t>smí být realizovány </a:t>
            </a:r>
            <a:r>
              <a:rPr lang="cs-CZ" dirty="0"/>
              <a:t>jen za </a:t>
            </a:r>
            <a:r>
              <a:rPr lang="cs-CZ" b="1" dirty="0"/>
              <a:t>účelem pracovního začlenění </a:t>
            </a:r>
            <a:r>
              <a:rPr lang="cs-CZ" dirty="0"/>
              <a:t>podpořených osob v souladu se závěry analýz.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676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pPr lvl="0"/>
            <a:r>
              <a:rPr lang="cs-CZ" dirty="0"/>
              <a:t>Programy </a:t>
            </a:r>
            <a:r>
              <a:rPr lang="cs-CZ" dirty="0" err="1"/>
              <a:t>trainee</a:t>
            </a:r>
            <a:r>
              <a:rPr lang="cs-CZ" dirty="0"/>
              <a:t>, </a:t>
            </a:r>
            <a:r>
              <a:rPr lang="cs-CZ" dirty="0" err="1"/>
              <a:t>mentoringové</a:t>
            </a:r>
            <a:r>
              <a:rPr lang="cs-CZ" dirty="0"/>
              <a:t> programy, stáže a zaměstnávání CS na </a:t>
            </a:r>
            <a:r>
              <a:rPr lang="cs-CZ" dirty="0" err="1"/>
              <a:t>genderově</a:t>
            </a:r>
            <a:r>
              <a:rPr lang="cs-CZ" dirty="0"/>
              <a:t> nestereotypních pozicích a oborech (např. technické, stavební, telekomunikační apod.) s cílem snížit </a:t>
            </a:r>
            <a:r>
              <a:rPr lang="cs-CZ" dirty="0" err="1"/>
              <a:t>pay</a:t>
            </a:r>
            <a:r>
              <a:rPr lang="cs-CZ" dirty="0"/>
              <a:t> gap, horizontální i vertikální segregaci na trhu práce a zlepšit postavení žen na trhu práce, včetně žen čelících vícečetné diskriminaci a marginalizaci</a:t>
            </a:r>
            <a:r>
              <a:rPr lang="cs-CZ" dirty="0" smtClean="0"/>
              <a:t>.</a:t>
            </a:r>
          </a:p>
          <a:p>
            <a:r>
              <a:rPr lang="cs-CZ" dirty="0"/>
              <a:t>Mentoringové, koučovací a jiné podpůrné programy s cílem navýšit počet žen na vyšších manažerských postech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026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pPr lvl="0"/>
            <a:r>
              <a:rPr lang="cs-CZ" dirty="0"/>
              <a:t>Aplikace zahraničních příkladů dobré praxe se zaměřením na rovné příležitosti žen a mužů na pracovním trhu</a:t>
            </a:r>
            <a:r>
              <a:rPr lang="cs-CZ" dirty="0" smtClean="0"/>
              <a:t>.</a:t>
            </a:r>
          </a:p>
          <a:p>
            <a:r>
              <a:rPr lang="cs-CZ" dirty="0"/>
              <a:t>Aplikace inovativních řešení klíčových příčin genderových nerovností na trhu práce, včetně genderových stereotypů.</a:t>
            </a:r>
          </a:p>
          <a:p>
            <a:r>
              <a:rPr lang="cs-CZ" dirty="0"/>
              <a:t>Právní a psychologické poradenství zaměřené na genderovou diskriminaci.</a:t>
            </a:r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1692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112568"/>
          </a:xfrm>
        </p:spPr>
        <p:txBody>
          <a:bodyPr/>
          <a:lstStyle/>
          <a:p>
            <a:pPr lvl="0"/>
            <a:r>
              <a:rPr lang="cs-CZ" dirty="0"/>
              <a:t>Genderová rovnost a sociální dialog</a:t>
            </a:r>
          </a:p>
          <a:p>
            <a:pPr lvl="1"/>
            <a:r>
              <a:rPr lang="cs-CZ" sz="1800" dirty="0"/>
              <a:t>zavádění genderové rovnosti do kolektivního vyjednávání,</a:t>
            </a:r>
          </a:p>
          <a:p>
            <a:pPr lvl="1"/>
            <a:r>
              <a:rPr lang="cs-CZ" sz="1800" dirty="0"/>
              <a:t>analýza kolektivních smluv z genderové perspektivy,</a:t>
            </a:r>
          </a:p>
          <a:p>
            <a:pPr lvl="1"/>
            <a:r>
              <a:rPr lang="cs-CZ" sz="1800" dirty="0"/>
              <a:t>ukotvení praktických opatření na podporu rovnosti žen a mužů v kolektivních smlouvách,</a:t>
            </a:r>
          </a:p>
          <a:p>
            <a:pPr lvl="1"/>
            <a:r>
              <a:rPr lang="cs-CZ" sz="1800" dirty="0"/>
              <a:t>eliminace mzdového/ platového rozdílu mezi muži a </a:t>
            </a:r>
            <a:r>
              <a:rPr lang="cs-CZ" sz="1800" dirty="0" smtClean="0"/>
              <a:t>ženami </a:t>
            </a:r>
            <a:r>
              <a:rPr lang="cs-CZ" sz="1800" dirty="0"/>
              <a:t>s využitím nástrojů sociálního dialogu, informování zaměstnanců o jejich možnostech,</a:t>
            </a:r>
          </a:p>
          <a:p>
            <a:pPr lvl="1"/>
            <a:r>
              <a:rPr lang="cs-CZ" sz="1800" dirty="0"/>
              <a:t>zvyšování kapacit odborů pro genderová témata a kolektivní vyjednávání formou školení, seminářů, </a:t>
            </a:r>
            <a:r>
              <a:rPr lang="cs-CZ" sz="1800" dirty="0" err="1"/>
              <a:t>networkingu</a:t>
            </a:r>
            <a:r>
              <a:rPr lang="cs-CZ" sz="1800" dirty="0"/>
              <a:t>,</a:t>
            </a:r>
          </a:p>
          <a:p>
            <a:pPr lvl="1"/>
            <a:r>
              <a:rPr lang="cs-CZ" sz="1800" dirty="0"/>
              <a:t>zvyšování kapacit zaměstnavatelů pro genderová témata formou školení, seminářů, </a:t>
            </a:r>
            <a:r>
              <a:rPr lang="cs-CZ" sz="1800" dirty="0" err="1"/>
              <a:t>networkingu</a:t>
            </a:r>
            <a:r>
              <a:rPr lang="cs-CZ" sz="1800" dirty="0"/>
              <a:t>,</a:t>
            </a:r>
          </a:p>
          <a:p>
            <a:pPr lvl="1"/>
            <a:r>
              <a:rPr lang="cs-CZ" sz="1800" dirty="0"/>
              <a:t>zavádění systémů platové transparentnosti do kolektivních smluv (tj. právo na informace o struktuře odměňování podle genderových kritérií).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8738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pPr lvl="0"/>
            <a:r>
              <a:rPr lang="cs-CZ" dirty="0"/>
              <a:t>Management mateřské a rodičovské dovolené</a:t>
            </a:r>
          </a:p>
          <a:p>
            <a:pPr lvl="1"/>
            <a:r>
              <a:rPr lang="cs-CZ" dirty="0"/>
              <a:t>zaměstnávání rodičů na RD na zkrácené úvazky, DPČ, sdílené úvazky či jinou flexibilní formu práce,</a:t>
            </a:r>
          </a:p>
          <a:p>
            <a:pPr lvl="1"/>
            <a:r>
              <a:rPr lang="cs-CZ" dirty="0"/>
              <a:t>tvorba firemního manuálu pro zaměstnance odcházející na MD/RD; tento manuál by měl kromě jiného obsahovat postupy před nástupem na MD/RD i přehled možností spolupráce se zaměstnavatelem v průběhu MD/RD, včetně postupu, jak tuto spolupráci navázat, </a:t>
            </a:r>
          </a:p>
          <a:p>
            <a:pPr lvl="1"/>
            <a:r>
              <a:rPr lang="cs-CZ" dirty="0"/>
              <a:t>evaluace (ekonomická, personální,…) udržitelnosti flexibilních forem práce poskytnutých rodičům na RD po jejím skončení, 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25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r>
              <a:rPr lang="cs-CZ" baseline="0" dirty="0" smtClean="0"/>
              <a:t> Semináře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547664" y="1800000"/>
            <a:ext cx="7056784" cy="4077272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Představení výzev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Specifikace výzvy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Veřejná podpora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Partnerství v projektech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Logická struktura projektu</a:t>
            </a:r>
            <a:endParaRPr lang="cs-CZ" sz="2000" baseline="0" dirty="0" smtClean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/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/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Dotazy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0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Management mateřské a rodičovské dovolené</a:t>
            </a:r>
          </a:p>
          <a:p>
            <a:pPr lvl="1"/>
            <a:r>
              <a:rPr lang="cs-CZ" dirty="0" smtClean="0"/>
              <a:t>udržování </a:t>
            </a:r>
            <a:r>
              <a:rPr lang="cs-CZ" dirty="0"/>
              <a:t>pracovních i odborných kompetencí u zaměstnanců čerpajících RD (odborná školení, jazykové kurzy či ICT kurzy ze strany zaměstnavatele),</a:t>
            </a:r>
          </a:p>
          <a:p>
            <a:pPr lvl="1"/>
            <a:r>
              <a:rPr lang="cs-CZ" dirty="0"/>
              <a:t>tvorba a pilotáž systému vzdělávání osob na RD reagujícího na individuální délku RD a individuální potřeby osob na RD,</a:t>
            </a:r>
          </a:p>
          <a:p>
            <a:pPr lvl="1"/>
            <a:r>
              <a:rPr lang="cs-CZ" dirty="0"/>
              <a:t>tvorba periodických firemních tiskovin či jiných informačních zdrojů určených pro rodiče na RD,</a:t>
            </a:r>
          </a:p>
          <a:p>
            <a:pPr lvl="1"/>
            <a:r>
              <a:rPr lang="cs-CZ" dirty="0"/>
              <a:t>podpora začlenění rodičů na RD do pracovních týmů (např. občasná účast na poradách či jiných pracovních akcích, doplňkově přímá podpora),</a:t>
            </a:r>
          </a:p>
          <a:p>
            <a:pPr lvl="1"/>
            <a:r>
              <a:rPr lang="cs-CZ" dirty="0"/>
              <a:t>podpora </a:t>
            </a:r>
            <a:r>
              <a:rPr lang="cs-CZ" dirty="0" err="1"/>
              <a:t>genderově</a:t>
            </a:r>
            <a:r>
              <a:rPr lang="cs-CZ" dirty="0"/>
              <a:t> rovného přístupu k péči o osoby blízké/závislé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6908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 relevantních a odůvodněných případech lze stejný přístup jako k rodičům na rodičovské dovolené zvolit i k osobám pečujícím o osobu blízkou/závislou.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651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 smtClean="0"/>
              <a:t>Doplňkové podporované aktivity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/>
              <a:t>Doplňkové aktivity v žádosti o podporu nesmí ani v přehledu klíčových aktivit, ani v rámci celkových přímých uznatelných výdajů tvořit nadpoloviční většinu.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9972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 smtClean="0"/>
              <a:t>Doplňkové podporované aktivity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mzdové příspěvky poskytované na základě pracovní smlouvy nebo dohody o pracovní činnosti,</a:t>
            </a:r>
          </a:p>
          <a:p>
            <a:pPr lvl="0"/>
            <a:r>
              <a:rPr lang="cs-CZ" dirty="0"/>
              <a:t>doprovodná opatření, která vedou ke zvýšení dostupnosti aktivit projektu cílové skupině – zejména zajištění dopravy a ubytování účastníků, péče o děti a závislé osoby po dobu trvání aktivity apod. (přímá podpora), </a:t>
            </a:r>
          </a:p>
          <a:p>
            <a:pPr lvl="0"/>
            <a:r>
              <a:rPr lang="cs-CZ" dirty="0"/>
              <a:t>individuální péče o děti/ závislé osoby/osoby blízké pro zaměstnance žadatele/partnera v případech, kdy není možné využít institucionální péči</a:t>
            </a:r>
            <a:r>
              <a:rPr lang="cs-CZ" dirty="0" smtClean="0"/>
              <a:t>,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533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 smtClean="0"/>
              <a:t>Doplňkové podporované aktivity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Rekvalifikace osob jako doplňková aktivita k aktivitě </a:t>
            </a:r>
            <a:r>
              <a:rPr lang="cs-CZ" dirty="0" err="1"/>
              <a:t>genderově</a:t>
            </a:r>
            <a:r>
              <a:rPr lang="cs-CZ" dirty="0"/>
              <a:t> senzitivní analýza trhu práce nebo mapování negativních dopadů digitalizace trhu práce. Tato doplňková aktivita bude realizována jen za účelem pracovního začlenění podpořených osob v souladu se závěry analýz. </a:t>
            </a:r>
            <a:endParaRPr lang="cs-CZ" dirty="0" smtClean="0"/>
          </a:p>
          <a:p>
            <a:r>
              <a:rPr lang="cs-CZ" dirty="0"/>
              <a:t>Síťování zaměstnavatelů nebo zaměstnanců s cílem vyrovnat postavení žen a mužů na trhu práce.</a:t>
            </a:r>
          </a:p>
          <a:p>
            <a:pPr lvl="0"/>
            <a:r>
              <a:rPr lang="cs-CZ" dirty="0"/>
              <a:t>Osvěta k zavádění flexibilních forem práce u zaměstnavatelů jako doplňková aktivita k managementu rodičovské a mateřské dovolené.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32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 smtClean="0"/>
              <a:t>Doplňkové podporované aktivity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Osvěta </a:t>
            </a:r>
            <a:r>
              <a:rPr lang="cs-CZ" dirty="0"/>
              <a:t>k zavádění flexibilních forem práce u zaměstnavatelů jako doplňková aktivita k managementu </a:t>
            </a:r>
            <a:r>
              <a:rPr lang="cs-CZ" dirty="0" smtClean="0"/>
              <a:t>rodičovské </a:t>
            </a:r>
            <a:r>
              <a:rPr lang="cs-CZ" dirty="0"/>
              <a:t>a mateřské dovolené. </a:t>
            </a:r>
            <a:endParaRPr lang="cs-CZ" dirty="0" smtClean="0"/>
          </a:p>
          <a:p>
            <a:r>
              <a:rPr lang="cs-CZ" dirty="0"/>
              <a:t>Osvěta za účelem potírání genderových stereotypů vedoucích k nerovnostem na trhu práce.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4262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24000" cy="1080000"/>
          </a:xfrm>
        </p:spPr>
        <p:txBody>
          <a:bodyPr/>
          <a:lstStyle/>
          <a:p>
            <a:pPr lvl="0"/>
            <a:r>
              <a:rPr lang="cs-CZ" dirty="0" smtClean="0"/>
              <a:t>nepodporované aktivity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cs-CZ" dirty="0" smtClean="0">
                <a:solidFill>
                  <a:srgbClr val="FF0000"/>
                </a:solidFill>
              </a:rPr>
              <a:t>Komplexní </a:t>
            </a:r>
            <a:r>
              <a:rPr lang="cs-CZ" dirty="0">
                <a:solidFill>
                  <a:srgbClr val="FF0000"/>
                </a:solidFill>
              </a:rPr>
              <a:t>podpora začínajících podnikatelek a příprava na podnikání,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FF0000"/>
                </a:solidFill>
              </a:rPr>
              <a:t>podnikové vzdělávání (krom vzdělávání v rámci managementu mateřské a rodičovské dovolené),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FF0000"/>
                </a:solidFill>
              </a:rPr>
              <a:t>vybudování a provoz zařízení služeb péče o děti (kromě </a:t>
            </a:r>
            <a:r>
              <a:rPr lang="cs-CZ" dirty="0" smtClean="0">
                <a:solidFill>
                  <a:srgbClr val="FF0000"/>
                </a:solidFill>
              </a:rPr>
              <a:t>krátkodobého </a:t>
            </a:r>
            <a:r>
              <a:rPr lang="cs-CZ" dirty="0">
                <a:solidFill>
                  <a:srgbClr val="FF0000"/>
                </a:solidFill>
              </a:rPr>
              <a:t>příležitostného hlídání),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FF0000"/>
                </a:solidFill>
              </a:rPr>
              <a:t>realizace genderových auditů a komplexních analýz situace u subjektu zaměstnavatele, včetně realizace opatření vzešlých z genderového auditu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cs-CZ" dirty="0">
                <a:solidFill>
                  <a:srgbClr val="FF0000"/>
                </a:solidFill>
              </a:rPr>
              <a:t>vytváření metodik či nastavení spolupráce </a:t>
            </a:r>
            <a:r>
              <a:rPr lang="cs-CZ" dirty="0" err="1">
                <a:solidFill>
                  <a:srgbClr val="FF0000"/>
                </a:solidFill>
              </a:rPr>
              <a:t>trainee</a:t>
            </a:r>
            <a:r>
              <a:rPr lang="cs-CZ" dirty="0">
                <a:solidFill>
                  <a:srgbClr val="FF0000"/>
                </a:solidFill>
              </a:rPr>
              <a:t> a </a:t>
            </a:r>
            <a:r>
              <a:rPr lang="cs-CZ" dirty="0" err="1">
                <a:solidFill>
                  <a:srgbClr val="FF0000"/>
                </a:solidFill>
              </a:rPr>
              <a:t>mentoringových</a:t>
            </a:r>
            <a:r>
              <a:rPr lang="cs-CZ" dirty="0">
                <a:solidFill>
                  <a:srgbClr val="FF0000"/>
                </a:solidFill>
              </a:rPr>
              <a:t> programů v obecné rovině bez praktického zapojení </a:t>
            </a:r>
            <a:r>
              <a:rPr lang="cs-CZ" dirty="0" err="1">
                <a:solidFill>
                  <a:srgbClr val="FF0000"/>
                </a:solidFill>
              </a:rPr>
              <a:t>trainee</a:t>
            </a:r>
            <a:r>
              <a:rPr lang="cs-CZ" dirty="0">
                <a:solidFill>
                  <a:srgbClr val="FF0000"/>
                </a:solidFill>
              </a:rPr>
              <a:t> osob u zaměstnavatele.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5290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Veřejná podpora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16659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</a:t>
            </a:r>
            <a:r>
              <a:rPr lang="cs-CZ" dirty="0" smtClean="0"/>
              <a:t>ve výzvě 81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Výzva nestanoví žádná </a:t>
            </a:r>
            <a:r>
              <a:rPr lang="cs-CZ" dirty="0"/>
              <a:t>specifická pravidla týkající se veřejné </a:t>
            </a:r>
            <a:r>
              <a:rPr lang="cs-CZ" dirty="0" smtClean="0"/>
              <a:t>podpory. </a:t>
            </a:r>
          </a:p>
          <a:p>
            <a:r>
              <a:rPr lang="cs-CZ" dirty="0" smtClean="0"/>
              <a:t>Podpora bude v závislosti na popisovaných klíčových aktivitách poskytnuta buď mimo režim veřejné podpory, nebo v režimu podpory de minimis (DM). </a:t>
            </a:r>
          </a:p>
          <a:p>
            <a:r>
              <a:rPr lang="cs-CZ" dirty="0" smtClean="0"/>
              <a:t>Konkrétní podoba rozsahu podpory DM je řešena před uzavřením právního aktu. </a:t>
            </a:r>
          </a:p>
          <a:p>
            <a:endParaRPr lang="cs-CZ" sz="2000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483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</a:t>
            </a:r>
            <a:r>
              <a:rPr lang="cs-CZ" dirty="0" smtClean="0"/>
              <a:t>ve výzvě 81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Příklady aktivity, které mohou zakládat povinnost poskytnout dotaci v rámci podpory de minimis: </a:t>
            </a:r>
          </a:p>
          <a:p>
            <a:pPr lvl="1"/>
            <a:r>
              <a:rPr lang="cs-CZ" dirty="0" smtClean="0"/>
              <a:t>aktivity směřované ke konkrétním zaměstnavatelům,</a:t>
            </a:r>
          </a:p>
          <a:p>
            <a:pPr lvl="1"/>
            <a:r>
              <a:rPr lang="cs-CZ" dirty="0" smtClean="0"/>
              <a:t>mzdové příspěvky,</a:t>
            </a:r>
          </a:p>
          <a:p>
            <a:pPr lvl="1"/>
            <a:r>
              <a:rPr lang="cs-CZ" dirty="0" smtClean="0"/>
              <a:t>analýzy a změny interních pravidel a metodik organizací,</a:t>
            </a:r>
          </a:p>
          <a:p>
            <a:pPr lvl="1"/>
            <a:r>
              <a:rPr lang="cs-CZ" dirty="0"/>
              <a:t>š</a:t>
            </a:r>
            <a:r>
              <a:rPr lang="cs-CZ" dirty="0" smtClean="0"/>
              <a:t>kolení, mentoring zaměstnanců,</a:t>
            </a:r>
          </a:p>
          <a:p>
            <a:pPr lvl="1"/>
            <a:r>
              <a:rPr lang="cs-CZ" dirty="0" smtClean="0"/>
              <a:t>management MD/RD,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římá podpora poskytovaná zaměstnancům (a to včetně krátkodobého hlídání),</a:t>
            </a:r>
          </a:p>
          <a:p>
            <a:pPr lvl="1"/>
            <a:r>
              <a:rPr lang="cs-CZ" dirty="0" smtClean="0"/>
              <a:t>úpravy kolektivních smluv,</a:t>
            </a:r>
          </a:p>
          <a:p>
            <a:pPr lvl="1"/>
            <a:r>
              <a:rPr lang="cs-CZ" dirty="0" smtClean="0"/>
              <a:t>atd</a:t>
            </a:r>
            <a:r>
              <a:rPr lang="cs-CZ" dirty="0"/>
              <a:t>.</a:t>
            </a:r>
            <a:endParaRPr lang="cs-CZ" dirty="0" smtClean="0"/>
          </a:p>
          <a:p>
            <a:r>
              <a:rPr lang="cs-CZ" b="1" dirty="0" smtClean="0"/>
              <a:t>Podpora musí být danému subjektu připsána před tím, než bude zapojen do projektu!!!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356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4797152"/>
            <a:ext cx="6984776" cy="900040"/>
          </a:xfrm>
        </p:spPr>
        <p:txBody>
          <a:bodyPr/>
          <a:lstStyle/>
          <a:p>
            <a:pPr algn="ctr"/>
            <a:endParaRPr lang="cs-CZ" sz="2400" b="1" i="1" dirty="0" smtClean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PŘEDSTAVENÍ VÝZEV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829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de </a:t>
            </a:r>
            <a:r>
              <a:rPr lang="cs-CZ" dirty="0" err="1"/>
              <a:t>minimis</a:t>
            </a:r>
            <a:r>
              <a:rPr lang="cs-CZ" dirty="0"/>
              <a:t> </a:t>
            </a:r>
            <a:r>
              <a:rPr lang="cs-CZ" dirty="0" smtClean="0"/>
              <a:t>ve výzvě 81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Připsání podpory de minimis =</a:t>
            </a:r>
          </a:p>
          <a:p>
            <a:pPr lvl="1"/>
            <a:r>
              <a:rPr lang="cs-CZ" b="1" dirty="0" smtClean="0"/>
              <a:t>Pro příjemce – vydání právního aktu k poskytnutí dotace</a:t>
            </a:r>
          </a:p>
          <a:p>
            <a:pPr lvl="1"/>
            <a:r>
              <a:rPr lang="cs-CZ" b="1" dirty="0" smtClean="0"/>
              <a:t>Pro partnery – vydání právního aktu k poskytnutí dotace</a:t>
            </a:r>
          </a:p>
          <a:p>
            <a:pPr lvl="1"/>
            <a:r>
              <a:rPr lang="cs-CZ" b="1" dirty="0" smtClean="0"/>
              <a:t>Pro třetí subjekty – vydání rozhodnutí o poskytnutí podpory de minimis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049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INDIKÁTORY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Pravidla volby závazných indikátorů a jejich sledování </a:t>
            </a:r>
          </a:p>
          <a:p>
            <a:r>
              <a:rPr lang="cs-CZ" sz="2200" dirty="0" smtClean="0"/>
              <a:t>žadatel volí pouze ty indikátory z výzvy, které jsou relevantní pro jeho projekt.</a:t>
            </a:r>
            <a:endParaRPr lang="cs-CZ" sz="2200" dirty="0">
              <a:solidFill>
                <a:srgbClr val="FF0000"/>
              </a:solidFill>
            </a:endParaRPr>
          </a:p>
          <a:p>
            <a:r>
              <a:rPr lang="cs-CZ" sz="2200" dirty="0" smtClean="0"/>
              <a:t>uvádí se kumulativní odhad za celé období realizace projektu.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se závazkem - hodnota</a:t>
            </a:r>
            <a:r>
              <a:rPr lang="cs-CZ" dirty="0"/>
              <a:t>, která se chápe jako závazek žadatele, kterého má dosáhnout díky realizaci </a:t>
            </a:r>
            <a:r>
              <a:rPr lang="cs-CZ" dirty="0" smtClean="0"/>
              <a:t>projektu.</a:t>
            </a:r>
          </a:p>
          <a:p>
            <a:endParaRPr lang="cs-CZ" dirty="0"/>
          </a:p>
          <a:p>
            <a:r>
              <a:rPr lang="cs-CZ" dirty="0" smtClean="0"/>
              <a:t>Indikátory bez závazku - </a:t>
            </a:r>
            <a:r>
              <a:rPr lang="cs-CZ" dirty="0"/>
              <a:t>hodnoty, které nepředstavují závazek žadatele, ale které je nutné </a:t>
            </a:r>
            <a:r>
              <a:rPr lang="cs-CZ" dirty="0" smtClean="0"/>
              <a:t>sledovat.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28843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r>
              <a:rPr lang="cs-CZ" dirty="0" smtClean="0"/>
              <a:t>Indikátory závazné (je třeba vyplnit v ISKP):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34531"/>
              </p:ext>
            </p:extLst>
          </p:nvPr>
        </p:nvGraphicFramePr>
        <p:xfrm>
          <a:off x="539552" y="2060848"/>
          <a:ext cx="8280920" cy="4135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003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Název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Měrná jednotka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Typ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348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6 00 00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Celkový počet účastníků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645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8 05 00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Dokumenty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5 01 05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zaměstnavatelů, kteří podporují flexibilní formy práce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Podniky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6 26 00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Účastníci, kteří získali kvalifikaci po ukončení své účasti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Výsledek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5 01 30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Počet osob pracujících v rámci flexibilních forem práce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Osoby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Výsledek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r>
              <a:rPr lang="cs-CZ" dirty="0" smtClean="0"/>
              <a:t>Indikátory bez závazku (v ISKP je možné vyplnit 0):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754445"/>
              </p:ext>
            </p:extLst>
          </p:nvPr>
        </p:nvGraphicFramePr>
        <p:xfrm>
          <a:off x="323528" y="2204865"/>
          <a:ext cx="8568951" cy="3753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71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83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41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92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4849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Název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Měrná jednotka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Typ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754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6 25 00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Účastníci v procesu vzdělávání / odborné přípravy po ukončení své účasti 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Účastníci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Výsledek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9705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6 28 00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Účastníci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Výsledek</a:t>
                      </a:r>
                      <a:endParaRPr lang="cs-CZ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buNone/>
            </a:pPr>
            <a:r>
              <a:rPr lang="cs-CZ" b="1" dirty="0" smtClean="0"/>
              <a:t>     </a:t>
            </a:r>
            <a:r>
              <a:rPr lang="cs-CZ" dirty="0" smtClean="0"/>
              <a:t>Celková míra naplnění indikátorů            Sankce </a:t>
            </a:r>
            <a:br>
              <a:rPr lang="cs-CZ" dirty="0" smtClean="0"/>
            </a:br>
            <a:r>
              <a:rPr lang="cs-CZ" dirty="0" smtClean="0"/>
              <a:t>výstupů vzhledem k závazkům </a:t>
            </a:r>
            <a:br>
              <a:rPr lang="cs-CZ" dirty="0" smtClean="0"/>
            </a:br>
            <a:r>
              <a:rPr lang="cs-CZ" dirty="0" smtClean="0"/>
              <a:t>dle právního aktu 	</a:t>
            </a:r>
          </a:p>
          <a:p>
            <a:pPr>
              <a:buNone/>
            </a:pPr>
            <a:r>
              <a:rPr lang="cs-CZ" dirty="0" smtClean="0"/>
              <a:t>     méně než 85 % a zároveň alespoň 70 %       15 % 	</a:t>
            </a:r>
          </a:p>
          <a:p>
            <a:pPr>
              <a:buNone/>
            </a:pPr>
            <a:r>
              <a:rPr lang="cs-CZ" dirty="0" smtClean="0"/>
              <a:t>     méně než 70 % a zároveň alespoň 55 % 	 20 % 	</a:t>
            </a:r>
          </a:p>
          <a:p>
            <a:pPr>
              <a:buNone/>
            </a:pPr>
            <a:r>
              <a:rPr lang="cs-CZ" dirty="0" smtClean="0"/>
              <a:t>     méně než 55 % a zároveň alespoň 40 % 	 30 % 	</a:t>
            </a:r>
          </a:p>
          <a:p>
            <a:pPr>
              <a:buNone/>
            </a:pPr>
            <a:r>
              <a:rPr lang="cs-CZ" dirty="0" smtClean="0"/>
              <a:t>     méně než 40 % 	                                             50 %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 </a:t>
            </a:r>
            <a:r>
              <a:rPr lang="cs-CZ" b="1" u="sng" dirty="0" smtClean="0"/>
              <a:t>výsledků</a:t>
            </a:r>
          </a:p>
          <a:p>
            <a:pPr>
              <a:buNone/>
            </a:pPr>
            <a:r>
              <a:rPr lang="cs-CZ" b="1" dirty="0" smtClean="0"/>
              <a:t>     </a:t>
            </a:r>
            <a:r>
              <a:rPr lang="cs-CZ" dirty="0" smtClean="0"/>
              <a:t>Celková míra naplnění indikátorů                Sankce </a:t>
            </a:r>
            <a:br>
              <a:rPr lang="cs-CZ" dirty="0" smtClean="0"/>
            </a:br>
            <a:r>
              <a:rPr lang="cs-CZ" dirty="0" smtClean="0"/>
              <a:t>výsledků vzhledem k závazkům </a:t>
            </a:r>
            <a:br>
              <a:rPr lang="cs-CZ" dirty="0" smtClean="0"/>
            </a:br>
            <a:r>
              <a:rPr lang="cs-CZ" dirty="0" smtClean="0"/>
              <a:t>dle právního aktu 	</a:t>
            </a:r>
          </a:p>
          <a:p>
            <a:pPr>
              <a:buNone/>
            </a:pPr>
            <a:r>
              <a:rPr lang="cs-CZ" dirty="0" smtClean="0"/>
              <a:t>     méně než 75 % a zároveň alespoň 50 %       10 % 	</a:t>
            </a:r>
          </a:p>
          <a:p>
            <a:pPr>
              <a:buNone/>
            </a:pPr>
            <a:r>
              <a:rPr lang="cs-CZ" dirty="0" smtClean="0"/>
              <a:t>     méně než 50 % 	                                             20 %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7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INDIKÁTORY – </a:t>
            </a:r>
            <a:r>
              <a:rPr lang="pl-PL" b="0" cap="none" dirty="0" smtClean="0"/>
              <a:t>podpořené osoby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36504"/>
          </a:xfrm>
        </p:spPr>
        <p:txBody>
          <a:bodyPr/>
          <a:lstStyle/>
          <a:p>
            <a:r>
              <a:rPr lang="cs-CZ" dirty="0" smtClean="0"/>
              <a:t>Podpořená osoba = osoba identifikovatelná podle jména a příjmení, bydliště, data narození</a:t>
            </a:r>
          </a:p>
          <a:p>
            <a:r>
              <a:rPr lang="cs-CZ" dirty="0" smtClean="0"/>
              <a:t>pro možnost započtení podpořené osoby do indikátorů, musí poskytnutá </a:t>
            </a:r>
            <a:r>
              <a:rPr lang="cs-CZ" b="1" dirty="0" smtClean="0"/>
              <a:t>podpora dosáhnout minimální hranice 40 hodin</a:t>
            </a:r>
          </a:p>
          <a:p>
            <a:r>
              <a:rPr lang="cs-CZ" dirty="0" smtClean="0"/>
              <a:t>nižší míra poskytnutých služeb je považována za tzv. </a:t>
            </a:r>
            <a:r>
              <a:rPr lang="cs-CZ" b="1" dirty="0" smtClean="0"/>
              <a:t>bagatelní podporu</a:t>
            </a:r>
          </a:p>
          <a:p>
            <a:r>
              <a:rPr lang="cs-CZ" dirty="0" smtClean="0"/>
              <a:t>Dokument zařazený do 80500 musí být oficiálně zveřejněný.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10000"/>
            <a:ext cx="7272000" cy="1224000"/>
          </a:xfrm>
        </p:spPr>
        <p:txBody>
          <a:bodyPr/>
          <a:lstStyle/>
          <a:p>
            <a:pPr algn="ctr"/>
            <a:r>
              <a:rPr lang="cs-CZ" dirty="0" smtClean="0"/>
              <a:t>Partnerství v projektech</a:t>
            </a:r>
            <a:endParaRPr lang="cs-CZ" sz="28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>
          <a:xfrm>
            <a:off x="1043608" y="4885200"/>
            <a:ext cx="7272000" cy="540000"/>
          </a:xfrm>
        </p:spPr>
        <p:txBody>
          <a:bodyPr/>
          <a:lstStyle/>
          <a:p>
            <a:pPr algn="ctr"/>
            <a:r>
              <a:rPr lang="cs-CZ" i="1" dirty="0" smtClean="0"/>
              <a:t>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0" kern="0" cap="all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Představení výzev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tabLst>
                <a:tab pos="358775" algn="l"/>
              </a:tabLst>
            </a:pPr>
            <a:r>
              <a:rPr lang="cs-CZ" dirty="0"/>
              <a:t>Soutěžní projekty na podporu rovnosti žen a mužů v ČR mimo hl. m. Prahu</a:t>
            </a:r>
          </a:p>
          <a:p>
            <a:pPr marL="0" indent="0" algn="just">
              <a:buNone/>
              <a:tabLst>
                <a:tab pos="358775" algn="l"/>
              </a:tabLst>
            </a:pPr>
            <a:r>
              <a:rPr lang="cs-CZ" dirty="0" smtClean="0"/>
              <a:t>	Číslo výzvy 03_17_081</a:t>
            </a:r>
          </a:p>
          <a:p>
            <a:pPr marL="0" indent="0" algn="just">
              <a:buNone/>
            </a:pPr>
            <a:r>
              <a:rPr lang="cs-CZ" dirty="0" smtClean="0"/>
              <a:t>     Alokace 240 mil. Kč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2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04864"/>
            <a:ext cx="3960000" cy="4320000"/>
          </a:xfrm>
        </p:spPr>
        <p:txBody>
          <a:bodyPr/>
          <a:lstStyle/>
          <a:p>
            <a:pPr lvl="1"/>
            <a:r>
              <a:rPr lang="cs-CZ" dirty="0" smtClean="0"/>
              <a:t>obchodní </a:t>
            </a:r>
            <a:r>
              <a:rPr lang="cs-CZ" dirty="0"/>
              <a:t>korporace</a:t>
            </a:r>
          </a:p>
          <a:p>
            <a:pPr lvl="1"/>
            <a:r>
              <a:rPr lang="cs-CZ" dirty="0"/>
              <a:t>OSVČ</a:t>
            </a:r>
          </a:p>
          <a:p>
            <a:pPr lvl="1"/>
            <a:r>
              <a:rPr lang="cs-CZ" dirty="0"/>
              <a:t>státní podniky</a:t>
            </a:r>
          </a:p>
          <a:p>
            <a:pPr lvl="1"/>
            <a:r>
              <a:rPr lang="cs-CZ" dirty="0"/>
              <a:t>NNO</a:t>
            </a:r>
          </a:p>
          <a:p>
            <a:pPr lvl="1"/>
            <a:r>
              <a:rPr lang="cs-CZ" dirty="0"/>
              <a:t>poradenské a vzdělávací instituce</a:t>
            </a:r>
          </a:p>
          <a:p>
            <a:pPr lvl="1"/>
            <a:r>
              <a:rPr lang="cs-CZ" dirty="0"/>
              <a:t>profesní a podnikatelská sdružení</a:t>
            </a:r>
          </a:p>
          <a:p>
            <a:pPr lvl="1"/>
            <a:r>
              <a:rPr lang="cs-CZ" dirty="0"/>
              <a:t>veřejné výzkumné organizace</a:t>
            </a:r>
          </a:p>
          <a:p>
            <a:pPr lvl="1"/>
            <a:r>
              <a:rPr lang="cs-CZ" dirty="0"/>
              <a:t>kraje</a:t>
            </a:r>
          </a:p>
          <a:p>
            <a:pPr lvl="1"/>
            <a:r>
              <a:rPr lang="cs-CZ" dirty="0"/>
              <a:t>organizace zřizované </a:t>
            </a:r>
            <a:r>
              <a:rPr lang="cs-CZ" dirty="0" smtClean="0"/>
              <a:t>kraji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539552" y="1340768"/>
            <a:ext cx="8064448" cy="692896"/>
          </a:xfrm>
        </p:spPr>
        <p:txBody>
          <a:bodyPr/>
          <a:lstStyle/>
          <a:p>
            <a:r>
              <a:rPr lang="cs-CZ" dirty="0"/>
              <a:t>Oprávnění partneři musí patřit do některé ve výzvě uvedené skupiny oprávněných žadatelů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860032" y="2204864"/>
            <a:ext cx="3960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cs-CZ" dirty="0" smtClean="0"/>
              <a:t>obce</a:t>
            </a:r>
          </a:p>
          <a:p>
            <a:pPr lvl="1"/>
            <a:r>
              <a:rPr lang="cs-CZ" dirty="0" smtClean="0"/>
              <a:t>organizace zřizované obcemi</a:t>
            </a:r>
          </a:p>
          <a:p>
            <a:pPr lvl="1"/>
            <a:r>
              <a:rPr lang="cs-CZ" dirty="0" smtClean="0"/>
              <a:t>dobrovolné svazky obcí</a:t>
            </a:r>
          </a:p>
          <a:p>
            <a:pPr lvl="1"/>
            <a:r>
              <a:rPr lang="cs-CZ" dirty="0" smtClean="0"/>
              <a:t>právnické osoby vykonávající podnikatelskou činnost zřízené zvláštním zákonem</a:t>
            </a:r>
          </a:p>
          <a:p>
            <a:pPr lvl="1"/>
            <a:r>
              <a:rPr lang="cs-CZ" dirty="0" smtClean="0"/>
              <a:t>školy a školská zařízení</a:t>
            </a:r>
          </a:p>
          <a:p>
            <a:pPr lvl="1"/>
            <a:r>
              <a:rPr lang="cs-CZ" dirty="0" smtClean="0"/>
              <a:t>vysoké školy</a:t>
            </a:r>
          </a:p>
          <a:p>
            <a:endParaRPr lang="cs-CZ" sz="2000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00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Partnerství s organizací se zkušenostmi z oblasti rovných příležitostí žen a mužů je povinné pro </a:t>
            </a:r>
            <a:r>
              <a:rPr lang="cs-CZ" b="1" u="sng" dirty="0" smtClean="0"/>
              <a:t>žadatele</a:t>
            </a:r>
            <a:r>
              <a:rPr lang="cs-CZ" b="1" dirty="0" smtClean="0"/>
              <a:t>, kteří </a:t>
            </a:r>
            <a:r>
              <a:rPr lang="cs-CZ" b="1" u="sng" dirty="0" smtClean="0"/>
              <a:t>nejsou schopni doložit min. 3 aktivity z oblasti rovných příležitostí žen a mužů realizované v letech 2016-2019</a:t>
            </a:r>
            <a:r>
              <a:rPr lang="cs-CZ" b="1" dirty="0" smtClean="0"/>
              <a:t>. </a:t>
            </a:r>
            <a:endParaRPr lang="pl-PL" sz="24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tomto případě povinnou </a:t>
            </a:r>
            <a:r>
              <a:rPr lang="cs-CZ" sz="2400" dirty="0"/>
              <a:t>přílohu (čestné prohlášení </a:t>
            </a:r>
            <a:r>
              <a:rPr lang="cs-CZ" sz="2400" dirty="0" smtClean="0"/>
              <a:t>k žádosti o podporu o </a:t>
            </a:r>
            <a:r>
              <a:rPr lang="cs-CZ" sz="2400" dirty="0"/>
              <a:t>realizaci min. 3 aktivit na podporu rovnosti žen a mužů v průběhu let </a:t>
            </a:r>
            <a:r>
              <a:rPr lang="cs-CZ" sz="2400" dirty="0" smtClean="0"/>
              <a:t>2016-2019) dokládá partner.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Základní principy partnerství</a:t>
            </a:r>
          </a:p>
          <a:p>
            <a:r>
              <a:rPr lang="pl-PL" dirty="0"/>
              <a:t>Partneři se musí podílet na realizaci věcných aktivit projektu</a:t>
            </a:r>
          </a:p>
          <a:p>
            <a:r>
              <a:rPr lang="cs-CZ" dirty="0"/>
              <a:t>Partnerství nesmí </a:t>
            </a:r>
            <a:r>
              <a:rPr lang="cs-CZ" dirty="0" smtClean="0"/>
              <a:t>nahrazovat: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zabezpečení běžné administrace projektu </a:t>
            </a:r>
            <a:r>
              <a:rPr lang="cs-CZ" dirty="0" smtClean="0"/>
              <a:t>(např. </a:t>
            </a:r>
            <a:r>
              <a:rPr lang="cs-CZ" dirty="0"/>
              <a:t>zpracování zpráv o realizaci projektu, finanční řízení projektu, účetnictví, administrativní agendu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poskytování </a:t>
            </a:r>
            <a:r>
              <a:rPr lang="cs-CZ" dirty="0"/>
              <a:t>běžných služeb (publicita projektu, IT služby, účetní služby apod</a:t>
            </a:r>
            <a:r>
              <a:rPr lang="cs-CZ" dirty="0" smtClean="0"/>
              <a:t>.)</a:t>
            </a:r>
          </a:p>
          <a:p>
            <a:pPr lvl="1"/>
            <a:r>
              <a:rPr lang="cs-CZ" dirty="0" smtClean="0"/>
              <a:t>dodání zboží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Realizace principu partnerství nesmí být zneužito k obcházení zákona o veřejných </a:t>
            </a:r>
            <a:r>
              <a:rPr lang="cs-CZ" sz="2400" dirty="0" smtClean="0"/>
              <a:t>zakázkách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2400" dirty="0"/>
              <a:t>Odpovědnost za realizaci projektu </a:t>
            </a:r>
            <a:r>
              <a:rPr lang="pl-PL" sz="2400" dirty="0" smtClean="0"/>
              <a:t>je vždy </a:t>
            </a:r>
            <a:r>
              <a:rPr lang="pl-PL" sz="2400" dirty="0"/>
              <a:t>na příjemci!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192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Partner </a:t>
            </a:r>
            <a:r>
              <a:rPr lang="cs-CZ" b="1" dirty="0"/>
              <a:t>s finančním </a:t>
            </a:r>
            <a:r>
              <a:rPr lang="cs-CZ" b="1" dirty="0" smtClean="0"/>
              <a:t>příspěvkem</a:t>
            </a:r>
          </a:p>
          <a:p>
            <a:pPr lvl="1"/>
            <a:r>
              <a:rPr lang="cs-CZ" sz="2400" dirty="0" smtClean="0"/>
              <a:t>nutná </a:t>
            </a:r>
            <a:r>
              <a:rPr lang="cs-CZ" sz="2400" dirty="0"/>
              <a:t>smlouva o partnerství mezi žadatelem a </a:t>
            </a:r>
            <a:r>
              <a:rPr lang="cs-CZ" sz="2400" dirty="0" smtClean="0"/>
              <a:t>partnerem nebo </a:t>
            </a:r>
            <a:r>
              <a:rPr lang="cs-CZ" sz="2400" dirty="0"/>
              <a:t>prohlášení o </a:t>
            </a:r>
            <a:r>
              <a:rPr lang="cs-CZ" sz="2400" dirty="0" smtClean="0"/>
              <a:t>partnerství – </a:t>
            </a:r>
            <a:r>
              <a:rPr lang="cs-CZ" sz="2400" b="1" u="sng" dirty="0" smtClean="0"/>
              <a:t>nedokládá</a:t>
            </a:r>
            <a:r>
              <a:rPr lang="cs-CZ" sz="2400" dirty="0" smtClean="0"/>
              <a:t> </a:t>
            </a:r>
            <a:r>
              <a:rPr lang="cs-CZ" sz="2400" b="1" u="sng" dirty="0" smtClean="0"/>
              <a:t>se</a:t>
            </a:r>
            <a:r>
              <a:rPr lang="cs-CZ" sz="2400" dirty="0" smtClean="0"/>
              <a:t> k žádosti o podporu.</a:t>
            </a:r>
            <a:endParaRPr lang="cs-CZ" sz="2400" dirty="0"/>
          </a:p>
          <a:p>
            <a:r>
              <a:rPr lang="cs-CZ" b="1" dirty="0" smtClean="0"/>
              <a:t>Partner </a:t>
            </a:r>
            <a:r>
              <a:rPr lang="cs-CZ" b="1" dirty="0"/>
              <a:t>bez finančního </a:t>
            </a:r>
            <a:r>
              <a:rPr lang="cs-CZ" b="1" dirty="0" smtClean="0"/>
              <a:t>příspěvku</a:t>
            </a:r>
            <a:endParaRPr lang="cs-CZ" b="1" dirty="0"/>
          </a:p>
          <a:p>
            <a:pPr lvl="1"/>
            <a:r>
              <a:rPr lang="cs-CZ" sz="2400" dirty="0" smtClean="0"/>
              <a:t>pravidla </a:t>
            </a:r>
            <a:r>
              <a:rPr lang="cs-CZ" sz="2400" dirty="0"/>
              <a:t>OPZ nevyžadují zakotvit závazky </a:t>
            </a:r>
            <a:r>
              <a:rPr lang="cs-CZ" sz="2400" dirty="0" smtClean="0"/>
              <a:t>partnera.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9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Způsobilé výdaje vzniklé </a:t>
            </a:r>
            <a:r>
              <a:rPr lang="cs-CZ" b="1" dirty="0" smtClean="0"/>
              <a:t>partnerovi</a:t>
            </a:r>
          </a:p>
          <a:p>
            <a:pPr lvl="1"/>
            <a:r>
              <a:rPr lang="cs-CZ" dirty="0" smtClean="0"/>
              <a:t>uvádí se v rozpočtu </a:t>
            </a:r>
            <a:r>
              <a:rPr lang="cs-CZ" dirty="0"/>
              <a:t>projektu, pokud splňují pravidla </a:t>
            </a:r>
            <a:r>
              <a:rPr lang="cs-CZ" dirty="0" smtClean="0"/>
              <a:t>způsobilosti.</a:t>
            </a:r>
          </a:p>
          <a:p>
            <a:r>
              <a:rPr lang="cs-CZ" b="1" dirty="0" smtClean="0"/>
              <a:t>Změna partnera </a:t>
            </a:r>
          </a:p>
          <a:p>
            <a:pPr lvl="1"/>
            <a:r>
              <a:rPr lang="cs-CZ" dirty="0" smtClean="0"/>
              <a:t>možná ve výjimečných a </a:t>
            </a:r>
            <a:r>
              <a:rPr lang="cs-CZ" dirty="0"/>
              <a:t>odůvodněných </a:t>
            </a:r>
            <a:r>
              <a:rPr lang="cs-CZ" dirty="0" smtClean="0"/>
              <a:t>případech,</a:t>
            </a:r>
          </a:p>
          <a:p>
            <a:pPr lvl="1"/>
            <a:r>
              <a:rPr lang="cs-CZ" dirty="0" smtClean="0"/>
              <a:t>formou podstatné změny</a:t>
            </a:r>
          </a:p>
          <a:p>
            <a:r>
              <a:rPr lang="cs-CZ" b="1" dirty="0"/>
              <a:t>Veřejná podpora </a:t>
            </a:r>
            <a:endParaRPr lang="cs-CZ" b="1" dirty="0" smtClean="0"/>
          </a:p>
          <a:p>
            <a:pPr lvl="1"/>
            <a:r>
              <a:rPr lang="cs-CZ" dirty="0"/>
              <a:t>limit případné veřejné podpory je počítán i pro partnera s finančním příspěvkem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logická struktura projektu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6755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logická struktura projektu </a:t>
            </a:r>
            <a:br>
              <a:rPr lang="cs-CZ" dirty="0" smtClean="0"/>
            </a:br>
            <a:r>
              <a:rPr lang="cs-CZ" dirty="0" smtClean="0"/>
              <a:t>-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504056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Řešený problém:</a:t>
            </a:r>
          </a:p>
          <a:p>
            <a:pPr marL="0" indent="0">
              <a:buNone/>
            </a:pPr>
            <a:r>
              <a:rPr lang="cs-CZ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Vysoký rozdíl v odměňování žen a mužů u zaměstnavatele</a:t>
            </a:r>
            <a:br>
              <a:rPr lang="cs-CZ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působícího v oboru strojního inženýrství </a:t>
            </a:r>
          </a:p>
          <a:p>
            <a:pPr marL="0" indent="0"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Identifikované příčiny:</a:t>
            </a:r>
          </a:p>
          <a:p>
            <a:pPr marL="457200" indent="-457200">
              <a:buAutoNum type="arabicParenR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minimální zastoupení žen ve vyšších manažerských pozicích</a:t>
            </a:r>
          </a:p>
          <a:p>
            <a:pPr marL="457200" indent="-457200">
              <a:buAutoNum type="arabicParenR"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nízký podíl žen na odborných technických pozicích</a:t>
            </a:r>
          </a:p>
          <a:p>
            <a:pPr>
              <a:buFontTx/>
              <a:buChar char="-"/>
            </a:pP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5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změny - příklad</a:t>
            </a:r>
            <a:endParaRPr lang="cs-CZ" dirty="0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641589" y="1217195"/>
            <a:ext cx="842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b="1" dirty="0" smtClean="0">
                <a:latin typeface="Calibri" panose="020F0502020204030204" pitchFamily="34" charset="0"/>
              </a:rPr>
              <a:t>Aktivity</a:t>
            </a:r>
            <a:endParaRPr lang="en-US" altLang="en-US" sz="1600" b="1" dirty="0">
              <a:latin typeface="Calibri" panose="020F0502020204030204" pitchFamily="34" charset="0"/>
            </a:endParaRPr>
          </a:p>
        </p:txBody>
      </p:sp>
      <p:sp>
        <p:nvSpPr>
          <p:cNvPr id="7" name="TextBox 35"/>
          <p:cNvSpPr txBox="1">
            <a:spLocks noChangeArrowheads="1"/>
          </p:cNvSpPr>
          <p:nvPr/>
        </p:nvSpPr>
        <p:spPr bwMode="auto">
          <a:xfrm>
            <a:off x="2539252" y="1198563"/>
            <a:ext cx="8679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b="1" dirty="0" smtClean="0">
                <a:latin typeface="Calibri" panose="020F0502020204030204" pitchFamily="34" charset="0"/>
              </a:rPr>
              <a:t>Výstupy</a:t>
            </a:r>
            <a:endParaRPr lang="en-US" altLang="en-US" sz="1600" b="1" dirty="0">
              <a:latin typeface="Calibri" panose="020F0502020204030204" pitchFamily="34" charset="0"/>
            </a:endParaRPr>
          </a:p>
        </p:txBody>
      </p:sp>
      <p:sp>
        <p:nvSpPr>
          <p:cNvPr id="8" name="TextBox 36"/>
          <p:cNvSpPr txBox="1">
            <a:spLocks noChangeArrowheads="1"/>
          </p:cNvSpPr>
          <p:nvPr/>
        </p:nvSpPr>
        <p:spPr bwMode="auto">
          <a:xfrm>
            <a:off x="4644008" y="1235404"/>
            <a:ext cx="94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b="1" dirty="0" smtClean="0">
                <a:latin typeface="Calibri" panose="020F0502020204030204" pitchFamily="34" charset="0"/>
              </a:rPr>
              <a:t>Výsledky</a:t>
            </a:r>
            <a:endParaRPr lang="en-US" altLang="en-US" sz="1600" b="1" dirty="0">
              <a:latin typeface="Calibri" panose="020F0502020204030204" pitchFamily="34" charset="0"/>
            </a:endParaRPr>
          </a:p>
        </p:txBody>
      </p:sp>
      <p:sp>
        <p:nvSpPr>
          <p:cNvPr id="9" name="TextBox 37"/>
          <p:cNvSpPr txBox="1">
            <a:spLocks noChangeArrowheads="1"/>
          </p:cNvSpPr>
          <p:nvPr/>
        </p:nvSpPr>
        <p:spPr bwMode="auto">
          <a:xfrm>
            <a:off x="7020272" y="1215310"/>
            <a:ext cx="8451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b="1" dirty="0" smtClean="0">
                <a:latin typeface="Calibri" panose="020F0502020204030204" pitchFamily="34" charset="0"/>
              </a:rPr>
              <a:t>Dopady</a:t>
            </a:r>
            <a:endParaRPr lang="en-US" altLang="en-US" sz="1600" b="1" dirty="0">
              <a:latin typeface="Calibri" panose="020F0502020204030204" pitchFamily="34" charset="0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42483" y="2391839"/>
            <a:ext cx="1813162" cy="461665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Poradenství zaměřené na prevenci diskriminace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31348" y="1622700"/>
            <a:ext cx="1835434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err="1" smtClean="0"/>
              <a:t>Mentoring</a:t>
            </a:r>
            <a:r>
              <a:rPr lang="cs-CZ" altLang="en-US" sz="1200" b="1" dirty="0" smtClean="0"/>
              <a:t> a </a:t>
            </a:r>
            <a:r>
              <a:rPr lang="cs-CZ" altLang="en-US" sz="1200" b="1" dirty="0" err="1" smtClean="0"/>
              <a:t>koučing</a:t>
            </a:r>
            <a:r>
              <a:rPr lang="cs-CZ" altLang="en-US" sz="1200" b="1" dirty="0" smtClean="0"/>
              <a:t> pro ženy na nižších manažerských pozicích</a:t>
            </a:r>
            <a:endParaRPr lang="en-US" altLang="en-US" sz="1200" b="1" dirty="0"/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61319" y="5825548"/>
            <a:ext cx="1813162" cy="830997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smtClean="0"/>
              <a:t>Vyhledávání talentovaných absolventek technických univerzit</a:t>
            </a:r>
            <a:endParaRPr lang="en-US" altLang="en-US" sz="1200" b="1" dirty="0"/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51088" y="4945711"/>
            <a:ext cx="1775491" cy="830997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smtClean="0"/>
              <a:t>Specializované odborné kurzy pro ženy se vzděláním v oblasti STEM</a:t>
            </a:r>
            <a:endParaRPr lang="en-US" altLang="en-US" sz="1200" b="1" dirty="0"/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2093988" y="3264537"/>
            <a:ext cx="1265830" cy="64633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>
                <a:latin typeface="Calibri" panose="020F0502020204030204" pitchFamily="34" charset="0"/>
              </a:rPr>
              <a:t>Doporučení </a:t>
            </a:r>
            <a:r>
              <a:rPr lang="cs-CZ" altLang="en-US" sz="1200" b="1" dirty="0" smtClean="0">
                <a:latin typeface="Calibri" panose="020F0502020204030204" pitchFamily="34" charset="0"/>
              </a:rPr>
              <a:t> k zavedení flexi forem práce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2154574" y="4738364"/>
            <a:ext cx="1325759" cy="64633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Absolventky kurzů zvyšujících kvalifikaci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2112596" y="1750144"/>
            <a:ext cx="1360109" cy="276999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Absolventky M a K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2077648" y="5669666"/>
            <a:ext cx="1520408" cy="1015663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Kontakty na absolventky, které mohou být oslovovány ve výběrových řízeních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6822516" y="2642749"/>
            <a:ext cx="1240614" cy="830997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Zvýšení podílu žen v manažerských pozicích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3665870" y="3660624"/>
            <a:ext cx="1521029" cy="1015663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Zavedení pružné pracovní doby a HW umožňující zaměstnancům sladit pracovní a rod. život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0" name="TextBox 5"/>
          <p:cNvSpPr txBox="1">
            <a:spLocks noChangeArrowheads="1"/>
          </p:cNvSpPr>
          <p:nvPr/>
        </p:nvSpPr>
        <p:spPr bwMode="auto">
          <a:xfrm>
            <a:off x="5437569" y="1882422"/>
            <a:ext cx="1284943" cy="646331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Ženy v organizaci postupují na vyšší řídící pozice 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4986663" y="4890369"/>
            <a:ext cx="2279367" cy="646331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Organizace disponuje širokou skupinou vysoce kvalifikovaných uchazeček na odborné pozice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2" name="TextBox 5"/>
          <p:cNvSpPr txBox="1">
            <a:spLocks noChangeArrowheads="1"/>
          </p:cNvSpPr>
          <p:nvPr/>
        </p:nvSpPr>
        <p:spPr bwMode="auto">
          <a:xfrm>
            <a:off x="51088" y="2976719"/>
            <a:ext cx="1781894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smtClean="0"/>
              <a:t>Poradenství při zavádění pružné pracovní doby a částečné práce z domova</a:t>
            </a:r>
            <a:endParaRPr lang="en-US" altLang="en-US" sz="1200" b="1" dirty="0"/>
          </a:p>
        </p:txBody>
      </p:sp>
      <p:sp>
        <p:nvSpPr>
          <p:cNvPr id="23" name="TextBox 5"/>
          <p:cNvSpPr txBox="1">
            <a:spLocks noChangeArrowheads="1"/>
          </p:cNvSpPr>
          <p:nvPr/>
        </p:nvSpPr>
        <p:spPr bwMode="auto">
          <a:xfrm>
            <a:off x="3658675" y="1542303"/>
            <a:ext cx="1558697" cy="830997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Rozvoj manažerských dovedností žen s potenciálem k postupu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4" name="TextBox 5"/>
          <p:cNvSpPr txBox="1">
            <a:spLocks noChangeArrowheads="1"/>
          </p:cNvSpPr>
          <p:nvPr/>
        </p:nvSpPr>
        <p:spPr bwMode="auto">
          <a:xfrm>
            <a:off x="5352698" y="3726202"/>
            <a:ext cx="1354630" cy="830997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Péče o rodinu nepředstavuje zásadní překážku kariérního růstu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5" name="TextBox 5"/>
          <p:cNvSpPr txBox="1">
            <a:spLocks noChangeArrowheads="1"/>
          </p:cNvSpPr>
          <p:nvPr/>
        </p:nvSpPr>
        <p:spPr bwMode="auto">
          <a:xfrm>
            <a:off x="8181911" y="3587703"/>
            <a:ext cx="911911" cy="1015663"/>
          </a:xfrm>
          <a:prstGeom prst="rect">
            <a:avLst/>
          </a:prstGeom>
          <a:solidFill>
            <a:schemeClr val="accent1">
              <a:lumMod val="75000"/>
              <a:alpha val="43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Snížení gender </a:t>
            </a:r>
            <a:r>
              <a:rPr lang="cs-CZ" altLang="en-US" sz="1200" b="1" dirty="0" err="1" smtClean="0">
                <a:latin typeface="Calibri" panose="020F0502020204030204" pitchFamily="34" charset="0"/>
              </a:rPr>
              <a:t>pay</a:t>
            </a:r>
            <a:r>
              <a:rPr lang="cs-CZ" altLang="en-US" sz="1200" b="1" dirty="0" smtClean="0">
                <a:latin typeface="Calibri" panose="020F0502020204030204" pitchFamily="34" charset="0"/>
              </a:rPr>
              <a:t> gapu v rámci organizace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cxnSp>
        <p:nvCxnSpPr>
          <p:cNvPr id="29" name="Gerade Verbindung mit Pfeil 59"/>
          <p:cNvCxnSpPr>
            <a:stCxn id="12" idx="3"/>
            <a:endCxn id="17" idx="1"/>
          </p:cNvCxnSpPr>
          <p:nvPr/>
        </p:nvCxnSpPr>
        <p:spPr>
          <a:xfrm flipV="1">
            <a:off x="1874481" y="6177498"/>
            <a:ext cx="203167" cy="63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88"/>
          <p:cNvCxnSpPr>
            <a:stCxn id="17" idx="3"/>
            <a:endCxn id="56" idx="1"/>
          </p:cNvCxnSpPr>
          <p:nvPr/>
        </p:nvCxnSpPr>
        <p:spPr>
          <a:xfrm>
            <a:off x="3598056" y="6177498"/>
            <a:ext cx="259730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94"/>
          <p:cNvCxnSpPr>
            <a:stCxn id="23" idx="3"/>
            <a:endCxn id="20" idx="1"/>
          </p:cNvCxnSpPr>
          <p:nvPr/>
        </p:nvCxnSpPr>
        <p:spPr>
          <a:xfrm>
            <a:off x="5217372" y="1957802"/>
            <a:ext cx="220197" cy="247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96"/>
          <p:cNvCxnSpPr>
            <a:stCxn id="19" idx="3"/>
            <a:endCxn id="24" idx="1"/>
          </p:cNvCxnSpPr>
          <p:nvPr/>
        </p:nvCxnSpPr>
        <p:spPr>
          <a:xfrm flipV="1">
            <a:off x="5186899" y="4141701"/>
            <a:ext cx="165799" cy="267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101"/>
          <p:cNvCxnSpPr>
            <a:stCxn id="20" idx="3"/>
            <a:endCxn id="18" idx="1"/>
          </p:cNvCxnSpPr>
          <p:nvPr/>
        </p:nvCxnSpPr>
        <p:spPr>
          <a:xfrm>
            <a:off x="6722512" y="2205588"/>
            <a:ext cx="100004" cy="852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103"/>
          <p:cNvCxnSpPr>
            <a:stCxn id="24" idx="3"/>
            <a:endCxn id="18" idx="1"/>
          </p:cNvCxnSpPr>
          <p:nvPr/>
        </p:nvCxnSpPr>
        <p:spPr>
          <a:xfrm flipV="1">
            <a:off x="6707328" y="3058248"/>
            <a:ext cx="115188" cy="1083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105"/>
          <p:cNvCxnSpPr>
            <a:stCxn id="18" idx="3"/>
            <a:endCxn id="25" idx="1"/>
          </p:cNvCxnSpPr>
          <p:nvPr/>
        </p:nvCxnSpPr>
        <p:spPr>
          <a:xfrm>
            <a:off x="8063130" y="3058248"/>
            <a:ext cx="118781" cy="1037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118"/>
          <p:cNvCxnSpPr/>
          <p:nvPr/>
        </p:nvCxnSpPr>
        <p:spPr>
          <a:xfrm>
            <a:off x="9093822" y="596005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"/>
          <p:cNvSpPr txBox="1">
            <a:spLocks noChangeArrowheads="1"/>
          </p:cNvSpPr>
          <p:nvPr/>
        </p:nvSpPr>
        <p:spPr bwMode="auto">
          <a:xfrm>
            <a:off x="1995080" y="2205588"/>
            <a:ext cx="1477626" cy="830997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Závazná pravidla a postupy k řešení případných projevů diskriminace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55" name="TextBox 5"/>
          <p:cNvSpPr txBox="1">
            <a:spLocks noChangeArrowheads="1"/>
          </p:cNvSpPr>
          <p:nvPr/>
        </p:nvSpPr>
        <p:spPr bwMode="auto">
          <a:xfrm>
            <a:off x="7442823" y="4945711"/>
            <a:ext cx="1105829" cy="1015663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>
                <a:latin typeface="Calibri" panose="020F0502020204030204" pitchFamily="34" charset="0"/>
              </a:rPr>
              <a:t>Zvýšení podílu žen </a:t>
            </a:r>
            <a:r>
              <a:rPr lang="cs-CZ" altLang="en-US" sz="1200" b="1" dirty="0" smtClean="0">
                <a:latin typeface="Calibri" panose="020F0502020204030204" pitchFamily="34" charset="0"/>
              </a:rPr>
              <a:t>na odborných technických pozicích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cxnSp>
        <p:nvCxnSpPr>
          <p:cNvPr id="60" name="Gerade Verbindung mit Pfeil 59"/>
          <p:cNvCxnSpPr>
            <a:stCxn id="55" idx="0"/>
            <a:endCxn id="25" idx="1"/>
          </p:cNvCxnSpPr>
          <p:nvPr/>
        </p:nvCxnSpPr>
        <p:spPr>
          <a:xfrm flipV="1">
            <a:off x="7995738" y="4095535"/>
            <a:ext cx="186173" cy="850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5"/>
          <p:cNvSpPr txBox="1">
            <a:spLocks noChangeArrowheads="1"/>
          </p:cNvSpPr>
          <p:nvPr/>
        </p:nvSpPr>
        <p:spPr bwMode="auto">
          <a:xfrm>
            <a:off x="51088" y="3706791"/>
            <a:ext cx="1781894" cy="461665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smtClean="0"/>
              <a:t>Průběžné vzdělávání zaměstnanců na RD </a:t>
            </a:r>
            <a:endParaRPr lang="en-US" altLang="en-US" sz="1200" b="1" dirty="0"/>
          </a:p>
        </p:txBody>
      </p:sp>
      <p:sp>
        <p:nvSpPr>
          <p:cNvPr id="56" name="TextBox 5"/>
          <p:cNvSpPr txBox="1">
            <a:spLocks noChangeArrowheads="1"/>
          </p:cNvSpPr>
          <p:nvPr/>
        </p:nvSpPr>
        <p:spPr bwMode="auto">
          <a:xfrm>
            <a:off x="3857786" y="5761999"/>
            <a:ext cx="1343295" cy="1015663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Přijímacích řízení  na pozice v oblasti STEM se účastní větší podíl žen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78" name="TextBox 5"/>
          <p:cNvSpPr txBox="1">
            <a:spLocks noChangeArrowheads="1"/>
          </p:cNvSpPr>
          <p:nvPr/>
        </p:nvSpPr>
        <p:spPr bwMode="auto">
          <a:xfrm>
            <a:off x="65675" y="4264751"/>
            <a:ext cx="1775491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b="1" dirty="0" err="1" smtClean="0"/>
              <a:t>Trainee</a:t>
            </a:r>
            <a:r>
              <a:rPr lang="cs-CZ" altLang="en-US" sz="1200" b="1" dirty="0" smtClean="0"/>
              <a:t> programy pro absolventky technických oborů</a:t>
            </a:r>
            <a:endParaRPr lang="en-US" altLang="en-US" sz="1200" b="1" dirty="0"/>
          </a:p>
        </p:txBody>
      </p:sp>
      <p:cxnSp>
        <p:nvCxnSpPr>
          <p:cNvPr id="79" name="Gerade Verbindung mit Pfeil 88"/>
          <p:cNvCxnSpPr>
            <a:stCxn id="13" idx="3"/>
            <a:endCxn id="15" idx="1"/>
          </p:cNvCxnSpPr>
          <p:nvPr/>
        </p:nvCxnSpPr>
        <p:spPr>
          <a:xfrm flipV="1">
            <a:off x="1826579" y="5061530"/>
            <a:ext cx="327995" cy="2996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8"/>
          <p:cNvCxnSpPr>
            <a:stCxn id="78" idx="3"/>
            <a:endCxn id="15" idx="1"/>
          </p:cNvCxnSpPr>
          <p:nvPr/>
        </p:nvCxnSpPr>
        <p:spPr>
          <a:xfrm>
            <a:off x="1841166" y="4587917"/>
            <a:ext cx="313408" cy="473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8"/>
          <p:cNvCxnSpPr>
            <a:stCxn id="75" idx="3"/>
            <a:endCxn id="15" idx="1"/>
          </p:cNvCxnSpPr>
          <p:nvPr/>
        </p:nvCxnSpPr>
        <p:spPr>
          <a:xfrm>
            <a:off x="1832982" y="3937624"/>
            <a:ext cx="321592" cy="1123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59"/>
          <p:cNvCxnSpPr>
            <a:stCxn id="22" idx="3"/>
            <a:endCxn id="14" idx="1"/>
          </p:cNvCxnSpPr>
          <p:nvPr/>
        </p:nvCxnSpPr>
        <p:spPr>
          <a:xfrm>
            <a:off x="1832982" y="3299885"/>
            <a:ext cx="261006" cy="287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 Verbindung mit Pfeil 59"/>
          <p:cNvCxnSpPr>
            <a:stCxn id="10" idx="3"/>
            <a:endCxn id="53" idx="1"/>
          </p:cNvCxnSpPr>
          <p:nvPr/>
        </p:nvCxnSpPr>
        <p:spPr>
          <a:xfrm flipV="1">
            <a:off x="1855645" y="2621087"/>
            <a:ext cx="139435" cy="1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59"/>
          <p:cNvCxnSpPr>
            <a:stCxn id="11" idx="3"/>
            <a:endCxn id="16" idx="1"/>
          </p:cNvCxnSpPr>
          <p:nvPr/>
        </p:nvCxnSpPr>
        <p:spPr>
          <a:xfrm flipV="1">
            <a:off x="1866782" y="1888644"/>
            <a:ext cx="245814" cy="57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mit Pfeil 96"/>
          <p:cNvCxnSpPr>
            <a:stCxn id="24" idx="2"/>
            <a:endCxn id="21" idx="0"/>
          </p:cNvCxnSpPr>
          <p:nvPr/>
        </p:nvCxnSpPr>
        <p:spPr>
          <a:xfrm>
            <a:off x="6030013" y="4557199"/>
            <a:ext cx="96334" cy="333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 Verbindung mit Pfeil 88"/>
          <p:cNvCxnSpPr>
            <a:stCxn id="16" idx="3"/>
            <a:endCxn id="23" idx="1"/>
          </p:cNvCxnSpPr>
          <p:nvPr/>
        </p:nvCxnSpPr>
        <p:spPr>
          <a:xfrm>
            <a:off x="3472705" y="1888644"/>
            <a:ext cx="185970" cy="69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Gerade Verbindung mit Pfeil 59"/>
          <p:cNvCxnSpPr>
            <a:stCxn id="14" idx="3"/>
            <a:endCxn id="19" idx="1"/>
          </p:cNvCxnSpPr>
          <p:nvPr/>
        </p:nvCxnSpPr>
        <p:spPr>
          <a:xfrm>
            <a:off x="3359818" y="3587703"/>
            <a:ext cx="306052" cy="58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5"/>
          <p:cNvSpPr txBox="1">
            <a:spLocks noChangeArrowheads="1"/>
          </p:cNvSpPr>
          <p:nvPr/>
        </p:nvSpPr>
        <p:spPr bwMode="auto">
          <a:xfrm>
            <a:off x="3645486" y="2503804"/>
            <a:ext cx="1707212" cy="1015663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Organizace se řídí  vymahatelnými pravidly pro přijímání a povyšování </a:t>
            </a:r>
            <a:r>
              <a:rPr lang="cs-CZ" altLang="en-US" sz="1200" b="1" dirty="0" err="1" smtClean="0">
                <a:latin typeface="Calibri" panose="020F0502020204030204" pitchFamily="34" charset="0"/>
              </a:rPr>
              <a:t>zaměst</a:t>
            </a:r>
            <a:r>
              <a:rPr lang="cs-CZ" altLang="en-US" sz="1200" b="1" dirty="0" smtClean="0">
                <a:latin typeface="Calibri" panose="020F0502020204030204" pitchFamily="34" charset="0"/>
              </a:rPr>
              <a:t>., </a:t>
            </a:r>
            <a:br>
              <a:rPr lang="cs-CZ" altLang="en-US" sz="1200" b="1" dirty="0" smtClean="0">
                <a:latin typeface="Calibri" panose="020F0502020204030204" pitchFamily="34" charset="0"/>
              </a:rPr>
            </a:br>
            <a:r>
              <a:rPr lang="cs-CZ" altLang="en-US" sz="1200" b="1" dirty="0" smtClean="0">
                <a:latin typeface="Calibri" panose="020F0502020204030204" pitchFamily="34" charset="0"/>
              </a:rPr>
              <a:t>i prevenci diskriminace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cxnSp>
        <p:nvCxnSpPr>
          <p:cNvPr id="163" name="Gerade Verbindung mit Pfeil 108"/>
          <p:cNvCxnSpPr>
            <a:endCxn id="24" idx="1"/>
          </p:cNvCxnSpPr>
          <p:nvPr/>
        </p:nvCxnSpPr>
        <p:spPr>
          <a:xfrm flipV="1">
            <a:off x="1979043" y="4141701"/>
            <a:ext cx="3373655" cy="12305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Gerade Verbindung mit Pfeil 59"/>
          <p:cNvCxnSpPr>
            <a:stCxn id="21" idx="3"/>
            <a:endCxn id="55" idx="1"/>
          </p:cNvCxnSpPr>
          <p:nvPr/>
        </p:nvCxnSpPr>
        <p:spPr>
          <a:xfrm>
            <a:off x="7266030" y="5213535"/>
            <a:ext cx="176793" cy="240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Gerade Verbindung mit Pfeil 88"/>
          <p:cNvCxnSpPr>
            <a:stCxn id="56" idx="0"/>
            <a:endCxn id="21" idx="2"/>
          </p:cNvCxnSpPr>
          <p:nvPr/>
        </p:nvCxnSpPr>
        <p:spPr>
          <a:xfrm flipV="1">
            <a:off x="4529434" y="5536700"/>
            <a:ext cx="1596913" cy="225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Gerade Verbindung mit Pfeil 108"/>
          <p:cNvCxnSpPr>
            <a:stCxn id="75" idx="3"/>
            <a:endCxn id="21" idx="1"/>
          </p:cNvCxnSpPr>
          <p:nvPr/>
        </p:nvCxnSpPr>
        <p:spPr>
          <a:xfrm>
            <a:off x="1832982" y="3937624"/>
            <a:ext cx="3153681" cy="127591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Gerade Verbindung mit Pfeil 59"/>
          <p:cNvCxnSpPr>
            <a:stCxn id="53" idx="3"/>
            <a:endCxn id="158" idx="1"/>
          </p:cNvCxnSpPr>
          <p:nvPr/>
        </p:nvCxnSpPr>
        <p:spPr>
          <a:xfrm>
            <a:off x="3472706" y="2621087"/>
            <a:ext cx="172780" cy="390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Gerade Verbindung mit Pfeil 59"/>
          <p:cNvCxnSpPr>
            <a:stCxn id="158" idx="3"/>
            <a:endCxn id="20" idx="1"/>
          </p:cNvCxnSpPr>
          <p:nvPr/>
        </p:nvCxnSpPr>
        <p:spPr>
          <a:xfrm flipV="1">
            <a:off x="5352698" y="2205588"/>
            <a:ext cx="84871" cy="806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Gerade Verbindung mit Pfeil 88"/>
          <p:cNvCxnSpPr>
            <a:stCxn id="15" idx="3"/>
            <a:endCxn id="21" idx="1"/>
          </p:cNvCxnSpPr>
          <p:nvPr/>
        </p:nvCxnSpPr>
        <p:spPr>
          <a:xfrm>
            <a:off x="3480333" y="5061530"/>
            <a:ext cx="1506330" cy="152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73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projektu a jejich měřitelnost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Základním cílem projektu je </a:t>
            </a: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snížení </a:t>
            </a:r>
            <a:r>
              <a:rPr lang="cs-CZ" sz="2200" b="1" dirty="0" err="1" smtClean="0">
                <a:latin typeface="Arial" pitchFamily="34" charset="0"/>
                <a:cs typeface="Arial" pitchFamily="34" charset="0"/>
              </a:rPr>
              <a:t>pay</a:t>
            </a: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 gapu v organizaci.</a:t>
            </a:r>
          </a:p>
          <a:p>
            <a:pPr marL="0" indent="0">
              <a:buNone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Cíl na úrovni </a:t>
            </a:r>
            <a:r>
              <a:rPr lang="cs-CZ" sz="2200" b="1" dirty="0" smtClean="0">
                <a:latin typeface="Arial" pitchFamily="34" charset="0"/>
                <a:cs typeface="Arial" pitchFamily="34" charset="0"/>
              </a:rPr>
              <a:t>dopadu </a:t>
            </a:r>
          </a:p>
          <a:p>
            <a:pPr marL="0" indent="0">
              <a:buNone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	podléhá mnoha vlivům mimo působení projektu</a:t>
            </a:r>
          </a:p>
          <a:p>
            <a:pPr marL="0" indent="0">
              <a:buNone/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	</a:t>
            </a:r>
            <a:r>
              <a:rPr lang="cs-CZ" sz="2200" dirty="0" smtClean="0">
                <a:latin typeface="Arial" pitchFamily="34" charset="0"/>
                <a:cs typeface="Arial" pitchFamily="34" charset="0"/>
              </a:rPr>
              <a:t>doba realizace projektu je příliš krátká na jeho splnění</a:t>
            </a:r>
          </a:p>
          <a:p>
            <a:pPr marL="0" indent="0">
              <a:buNone/>
            </a:pPr>
            <a:endParaRPr lang="cs-CZ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cs-CZ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ení </a:t>
            </a:r>
            <a:r>
              <a:rPr lang="cs-CZ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silách realizátora </a:t>
            </a:r>
            <a:r>
              <a:rPr lang="cs-CZ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projektu</a:t>
            </a:r>
            <a:r>
              <a:rPr lang="cs-CZ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aby zaručil jeho </a:t>
            </a:r>
            <a:r>
              <a:rPr lang="cs-CZ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dosažení. </a:t>
            </a:r>
          </a:p>
          <a:p>
            <a:pPr marL="0" indent="0">
              <a:buNone/>
            </a:pPr>
            <a:r>
              <a:rPr lang="cs-CZ" sz="2200" dirty="0" smtClean="0">
                <a:latin typeface="Arial" pitchFamily="34" charset="0"/>
                <a:cs typeface="Arial" pitchFamily="34" charset="0"/>
              </a:rPr>
              <a:t> 	je potřeba stanovit dílčí cíle, které je možné splnit </a:t>
            </a:r>
            <a:br>
              <a:rPr lang="cs-CZ" sz="2200" dirty="0" smtClean="0">
                <a:latin typeface="Arial" pitchFamily="34" charset="0"/>
                <a:cs typeface="Arial" pitchFamily="34" charset="0"/>
              </a:rPr>
            </a:br>
            <a:r>
              <a:rPr lang="cs-CZ" sz="2200" dirty="0" smtClean="0">
                <a:latin typeface="Arial" pitchFamily="34" charset="0"/>
                <a:cs typeface="Arial" pitchFamily="34" charset="0"/>
              </a:rPr>
              <a:t>	i vyhodnotit v rámci projektu</a:t>
            </a:r>
            <a:endParaRPr lang="cs-CZ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48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830172" y="2690823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830172" y="321297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785921" y="482459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728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Teorie změny - cíle</a:t>
            </a:r>
            <a:endParaRPr lang="cs-CZ" b="0" dirty="0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641589" y="1217195"/>
            <a:ext cx="842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dirty="0" smtClean="0">
                <a:latin typeface="Calibri" panose="020F0502020204030204" pitchFamily="34" charset="0"/>
              </a:rPr>
              <a:t>Aktivity</a:t>
            </a:r>
            <a:endParaRPr lang="en-US" altLang="en-US" sz="1600" dirty="0">
              <a:latin typeface="Calibri" panose="020F0502020204030204" pitchFamily="34" charset="0"/>
            </a:endParaRPr>
          </a:p>
        </p:txBody>
      </p:sp>
      <p:sp>
        <p:nvSpPr>
          <p:cNvPr id="7" name="TextBox 35"/>
          <p:cNvSpPr txBox="1">
            <a:spLocks noChangeArrowheads="1"/>
          </p:cNvSpPr>
          <p:nvPr/>
        </p:nvSpPr>
        <p:spPr bwMode="auto">
          <a:xfrm>
            <a:off x="2539252" y="1198563"/>
            <a:ext cx="8679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dirty="0" smtClean="0">
                <a:latin typeface="Calibri" panose="020F0502020204030204" pitchFamily="34" charset="0"/>
              </a:rPr>
              <a:t>Výstupy</a:t>
            </a:r>
            <a:endParaRPr lang="en-US" altLang="en-US" sz="1600" dirty="0">
              <a:latin typeface="Calibri" panose="020F0502020204030204" pitchFamily="34" charset="0"/>
            </a:endParaRPr>
          </a:p>
        </p:txBody>
      </p:sp>
      <p:sp>
        <p:nvSpPr>
          <p:cNvPr id="8" name="TextBox 36"/>
          <p:cNvSpPr txBox="1">
            <a:spLocks noChangeArrowheads="1"/>
          </p:cNvSpPr>
          <p:nvPr/>
        </p:nvSpPr>
        <p:spPr bwMode="auto">
          <a:xfrm>
            <a:off x="4644008" y="1235404"/>
            <a:ext cx="9403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dirty="0" smtClean="0">
                <a:latin typeface="Calibri" panose="020F0502020204030204" pitchFamily="34" charset="0"/>
              </a:rPr>
              <a:t>Výsledky</a:t>
            </a:r>
            <a:endParaRPr lang="en-US" altLang="en-US" sz="1600" dirty="0">
              <a:latin typeface="Calibri" panose="020F0502020204030204" pitchFamily="34" charset="0"/>
            </a:endParaRPr>
          </a:p>
        </p:txBody>
      </p:sp>
      <p:sp>
        <p:nvSpPr>
          <p:cNvPr id="9" name="TextBox 37"/>
          <p:cNvSpPr txBox="1">
            <a:spLocks noChangeArrowheads="1"/>
          </p:cNvSpPr>
          <p:nvPr/>
        </p:nvSpPr>
        <p:spPr bwMode="auto">
          <a:xfrm>
            <a:off x="7020272" y="1215310"/>
            <a:ext cx="8451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en-US" sz="1600" dirty="0" smtClean="0">
                <a:latin typeface="Calibri" panose="020F0502020204030204" pitchFamily="34" charset="0"/>
              </a:rPr>
              <a:t>Dopady</a:t>
            </a:r>
            <a:endParaRPr lang="en-US" altLang="en-US" sz="1600" dirty="0">
              <a:latin typeface="Calibri" panose="020F0502020204030204" pitchFamily="34" charset="0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42483" y="2391839"/>
            <a:ext cx="1813162" cy="461665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Poradenství zaměřené na prevenci diskriminace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31348" y="1622700"/>
            <a:ext cx="1835434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err="1" smtClean="0"/>
              <a:t>Mentoring</a:t>
            </a:r>
            <a:r>
              <a:rPr lang="cs-CZ" altLang="en-US" sz="1200" dirty="0" smtClean="0"/>
              <a:t> a </a:t>
            </a:r>
            <a:r>
              <a:rPr lang="cs-CZ" altLang="en-US" sz="1200" dirty="0" err="1" smtClean="0"/>
              <a:t>koučing</a:t>
            </a:r>
            <a:r>
              <a:rPr lang="cs-CZ" altLang="en-US" sz="1200" dirty="0" smtClean="0"/>
              <a:t> pro ženy na nižších manažerských pozicích</a:t>
            </a:r>
            <a:endParaRPr lang="en-US" altLang="en-US" sz="1200" dirty="0"/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61319" y="5825548"/>
            <a:ext cx="1813162" cy="830997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smtClean="0"/>
              <a:t>Vyhledávání talentovaných absolventek technických univerzit</a:t>
            </a:r>
            <a:endParaRPr lang="en-US" altLang="en-US" sz="1200" dirty="0"/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51088" y="5122008"/>
            <a:ext cx="1775491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smtClean="0"/>
              <a:t>Specializované odborné kurzy pro ženy se vzděláním v oblasti STEM</a:t>
            </a:r>
            <a:endParaRPr lang="en-US" altLang="en-US" sz="1200" dirty="0"/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2093988" y="3264537"/>
            <a:ext cx="1265830" cy="64633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>
                <a:latin typeface="Calibri" panose="020F0502020204030204" pitchFamily="34" charset="0"/>
              </a:rPr>
              <a:t>Doporučení </a:t>
            </a:r>
            <a:r>
              <a:rPr lang="cs-CZ" altLang="en-US" sz="1200" dirty="0" smtClean="0">
                <a:latin typeface="Calibri" panose="020F0502020204030204" pitchFamily="34" charset="0"/>
              </a:rPr>
              <a:t> k zavedení flexi forem práce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2154574" y="4738364"/>
            <a:ext cx="1325759" cy="64633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Absolventky kurzů zvyšujících kvalifikaci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2112596" y="1750144"/>
            <a:ext cx="1360109" cy="276999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Absolventky M a K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2077648" y="5669666"/>
            <a:ext cx="1520408" cy="1015663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Kontakty na absolventky, které mohou být oslovovány ve výběrových řízeních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6822516" y="2642749"/>
            <a:ext cx="1240614" cy="830997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Zvýšení podílu žen v manažerských pozicích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3665870" y="3660624"/>
            <a:ext cx="1521029" cy="1015663"/>
          </a:xfrm>
          <a:prstGeom prst="rect">
            <a:avLst/>
          </a:prstGeom>
          <a:solidFill>
            <a:srgbClr val="66FF33">
              <a:alpha val="89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Zavedení pružné pracovní doby a HW umožňující zaměstnancům sladit pracovní a rod. život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20" name="TextBox 5"/>
          <p:cNvSpPr txBox="1">
            <a:spLocks noChangeArrowheads="1"/>
          </p:cNvSpPr>
          <p:nvPr/>
        </p:nvSpPr>
        <p:spPr bwMode="auto">
          <a:xfrm>
            <a:off x="5437569" y="1882422"/>
            <a:ext cx="1284943" cy="646331"/>
          </a:xfrm>
          <a:prstGeom prst="rect">
            <a:avLst/>
          </a:prstGeom>
          <a:solidFill>
            <a:srgbClr val="66FF33">
              <a:alpha val="16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Ženy v organizaci postupují na vyšší řídící pozice 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4986663" y="4890369"/>
            <a:ext cx="2279367" cy="646331"/>
          </a:xfrm>
          <a:prstGeom prst="rect">
            <a:avLst/>
          </a:prstGeom>
          <a:solidFill>
            <a:srgbClr val="66FF33">
              <a:alpha val="16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b="1" dirty="0" smtClean="0">
                <a:latin typeface="Calibri" panose="020F0502020204030204" pitchFamily="34" charset="0"/>
              </a:rPr>
              <a:t>Organizace disponuje širokou skupinou vysoce kvalifikovaných uchazeček na odborné pozice</a:t>
            </a:r>
            <a:endParaRPr lang="en-US" altLang="en-US" sz="1200" b="1" dirty="0">
              <a:latin typeface="Calibri" panose="020F0502020204030204" pitchFamily="34" charset="0"/>
            </a:endParaRPr>
          </a:p>
        </p:txBody>
      </p:sp>
      <p:sp>
        <p:nvSpPr>
          <p:cNvPr id="22" name="TextBox 5"/>
          <p:cNvSpPr txBox="1">
            <a:spLocks noChangeArrowheads="1"/>
          </p:cNvSpPr>
          <p:nvPr/>
        </p:nvSpPr>
        <p:spPr bwMode="auto">
          <a:xfrm>
            <a:off x="51088" y="2976719"/>
            <a:ext cx="1781894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smtClean="0"/>
              <a:t>Poradenství při zavádění pružné pracovní doby a částečné práce z domova</a:t>
            </a:r>
            <a:endParaRPr lang="en-US" altLang="en-US" sz="1200" dirty="0"/>
          </a:p>
        </p:txBody>
      </p:sp>
      <p:sp>
        <p:nvSpPr>
          <p:cNvPr id="23" name="TextBox 5"/>
          <p:cNvSpPr txBox="1">
            <a:spLocks noChangeArrowheads="1"/>
          </p:cNvSpPr>
          <p:nvPr/>
        </p:nvSpPr>
        <p:spPr bwMode="auto">
          <a:xfrm>
            <a:off x="3658675" y="1542303"/>
            <a:ext cx="1558697" cy="830997"/>
          </a:xfrm>
          <a:prstGeom prst="rect">
            <a:avLst/>
          </a:prstGeom>
          <a:solidFill>
            <a:srgbClr val="66FF33">
              <a:alpha val="89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Rozvoj manažerských dovedností žen s potenciálem k postupu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24" name="TextBox 5"/>
          <p:cNvSpPr txBox="1">
            <a:spLocks noChangeArrowheads="1"/>
          </p:cNvSpPr>
          <p:nvPr/>
        </p:nvSpPr>
        <p:spPr bwMode="auto">
          <a:xfrm>
            <a:off x="5352698" y="3726202"/>
            <a:ext cx="1354630" cy="830997"/>
          </a:xfrm>
          <a:prstGeom prst="rect">
            <a:avLst/>
          </a:prstGeom>
          <a:solidFill>
            <a:srgbClr val="66FF33">
              <a:alpha val="16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Péče o rodinu nepředstavuje zásadní překážku kariérního růstu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25" name="TextBox 5"/>
          <p:cNvSpPr txBox="1">
            <a:spLocks noChangeArrowheads="1"/>
          </p:cNvSpPr>
          <p:nvPr/>
        </p:nvSpPr>
        <p:spPr bwMode="auto">
          <a:xfrm>
            <a:off x="8181911" y="3587703"/>
            <a:ext cx="911911" cy="1015663"/>
          </a:xfrm>
          <a:prstGeom prst="rect">
            <a:avLst/>
          </a:prstGeom>
          <a:solidFill>
            <a:schemeClr val="accent1">
              <a:lumMod val="75000"/>
              <a:alpha val="43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Snížení gender </a:t>
            </a:r>
            <a:r>
              <a:rPr lang="cs-CZ" altLang="en-US" sz="1200" dirty="0" err="1" smtClean="0">
                <a:latin typeface="Calibri" panose="020F0502020204030204" pitchFamily="34" charset="0"/>
              </a:rPr>
              <a:t>pay</a:t>
            </a:r>
            <a:r>
              <a:rPr lang="cs-CZ" altLang="en-US" sz="1200" dirty="0" smtClean="0">
                <a:latin typeface="Calibri" panose="020F0502020204030204" pitchFamily="34" charset="0"/>
              </a:rPr>
              <a:t> gapu v rámci organizace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cxnSp>
        <p:nvCxnSpPr>
          <p:cNvPr id="29" name="Gerade Verbindung mit Pfeil 59"/>
          <p:cNvCxnSpPr>
            <a:stCxn id="12" idx="3"/>
            <a:endCxn id="17" idx="1"/>
          </p:cNvCxnSpPr>
          <p:nvPr/>
        </p:nvCxnSpPr>
        <p:spPr>
          <a:xfrm flipV="1">
            <a:off x="1874481" y="6177498"/>
            <a:ext cx="203167" cy="63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88"/>
          <p:cNvCxnSpPr>
            <a:stCxn id="17" idx="3"/>
            <a:endCxn id="56" idx="1"/>
          </p:cNvCxnSpPr>
          <p:nvPr/>
        </p:nvCxnSpPr>
        <p:spPr>
          <a:xfrm>
            <a:off x="3598056" y="6177498"/>
            <a:ext cx="253864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94"/>
          <p:cNvCxnSpPr>
            <a:stCxn id="23" idx="3"/>
            <a:endCxn id="20" idx="1"/>
          </p:cNvCxnSpPr>
          <p:nvPr/>
        </p:nvCxnSpPr>
        <p:spPr>
          <a:xfrm>
            <a:off x="5217372" y="1957802"/>
            <a:ext cx="220197" cy="247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96"/>
          <p:cNvCxnSpPr>
            <a:stCxn id="19" idx="3"/>
            <a:endCxn id="24" idx="1"/>
          </p:cNvCxnSpPr>
          <p:nvPr/>
        </p:nvCxnSpPr>
        <p:spPr>
          <a:xfrm flipV="1">
            <a:off x="5186899" y="4141701"/>
            <a:ext cx="165799" cy="267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101"/>
          <p:cNvCxnSpPr>
            <a:stCxn id="20" idx="3"/>
            <a:endCxn id="18" idx="1"/>
          </p:cNvCxnSpPr>
          <p:nvPr/>
        </p:nvCxnSpPr>
        <p:spPr>
          <a:xfrm>
            <a:off x="6722512" y="2205588"/>
            <a:ext cx="100004" cy="8526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103"/>
          <p:cNvCxnSpPr>
            <a:stCxn id="24" idx="3"/>
            <a:endCxn id="18" idx="1"/>
          </p:cNvCxnSpPr>
          <p:nvPr/>
        </p:nvCxnSpPr>
        <p:spPr>
          <a:xfrm flipV="1">
            <a:off x="6707328" y="3058248"/>
            <a:ext cx="115188" cy="10834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105"/>
          <p:cNvCxnSpPr>
            <a:stCxn id="18" idx="3"/>
            <a:endCxn id="25" idx="1"/>
          </p:cNvCxnSpPr>
          <p:nvPr/>
        </p:nvCxnSpPr>
        <p:spPr>
          <a:xfrm>
            <a:off x="8063130" y="3058248"/>
            <a:ext cx="118781" cy="1037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118"/>
          <p:cNvCxnSpPr/>
          <p:nvPr/>
        </p:nvCxnSpPr>
        <p:spPr>
          <a:xfrm>
            <a:off x="9093822" y="596005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"/>
          <p:cNvSpPr txBox="1">
            <a:spLocks noChangeArrowheads="1"/>
          </p:cNvSpPr>
          <p:nvPr/>
        </p:nvSpPr>
        <p:spPr bwMode="auto">
          <a:xfrm>
            <a:off x="1995080" y="2205588"/>
            <a:ext cx="1477626" cy="830997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Závazná pravidla a postupy k řešení případných projevů diskriminace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55" name="TextBox 5"/>
          <p:cNvSpPr txBox="1">
            <a:spLocks noChangeArrowheads="1"/>
          </p:cNvSpPr>
          <p:nvPr/>
        </p:nvSpPr>
        <p:spPr bwMode="auto">
          <a:xfrm>
            <a:off x="7442823" y="4945711"/>
            <a:ext cx="1105829" cy="1015663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>
                <a:latin typeface="Calibri" panose="020F0502020204030204" pitchFamily="34" charset="0"/>
              </a:rPr>
              <a:t>Zvýšení podílu žen </a:t>
            </a:r>
            <a:r>
              <a:rPr lang="cs-CZ" altLang="en-US" sz="1200" dirty="0" smtClean="0">
                <a:latin typeface="Calibri" panose="020F0502020204030204" pitchFamily="34" charset="0"/>
              </a:rPr>
              <a:t>na odborných technických pozicích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cxnSp>
        <p:nvCxnSpPr>
          <p:cNvPr id="60" name="Gerade Verbindung mit Pfeil 59"/>
          <p:cNvCxnSpPr>
            <a:stCxn id="55" idx="0"/>
            <a:endCxn id="25" idx="1"/>
          </p:cNvCxnSpPr>
          <p:nvPr/>
        </p:nvCxnSpPr>
        <p:spPr>
          <a:xfrm flipV="1">
            <a:off x="7995738" y="4095535"/>
            <a:ext cx="186173" cy="850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5"/>
          <p:cNvSpPr txBox="1">
            <a:spLocks noChangeArrowheads="1"/>
          </p:cNvSpPr>
          <p:nvPr/>
        </p:nvSpPr>
        <p:spPr bwMode="auto">
          <a:xfrm>
            <a:off x="61319" y="3807717"/>
            <a:ext cx="1781894" cy="461665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smtClean="0"/>
              <a:t>Průběžné vzdělávání zaměstnanců na RD </a:t>
            </a:r>
            <a:endParaRPr lang="en-US" altLang="en-US" sz="1200" dirty="0"/>
          </a:p>
        </p:txBody>
      </p:sp>
      <p:sp>
        <p:nvSpPr>
          <p:cNvPr id="56" name="TextBox 5"/>
          <p:cNvSpPr txBox="1">
            <a:spLocks noChangeArrowheads="1"/>
          </p:cNvSpPr>
          <p:nvPr/>
        </p:nvSpPr>
        <p:spPr bwMode="auto">
          <a:xfrm>
            <a:off x="3851920" y="5854332"/>
            <a:ext cx="1343295" cy="830997"/>
          </a:xfrm>
          <a:prstGeom prst="rect">
            <a:avLst/>
          </a:prstGeom>
          <a:solidFill>
            <a:srgbClr val="66FF33">
              <a:alpha val="89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Přijímacích řízení  na pozice v oblasti STEM se účastní větší podíl žen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78" name="TextBox 5"/>
          <p:cNvSpPr txBox="1">
            <a:spLocks noChangeArrowheads="1"/>
          </p:cNvSpPr>
          <p:nvPr/>
        </p:nvSpPr>
        <p:spPr bwMode="auto">
          <a:xfrm>
            <a:off x="65675" y="4354723"/>
            <a:ext cx="1775491" cy="64633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200" dirty="0" err="1" smtClean="0"/>
              <a:t>Trainee</a:t>
            </a:r>
            <a:r>
              <a:rPr lang="cs-CZ" altLang="en-US" sz="1200" dirty="0" smtClean="0"/>
              <a:t> programy pro absolventky technických oborů</a:t>
            </a:r>
            <a:endParaRPr lang="en-US" altLang="en-US" sz="1200" dirty="0"/>
          </a:p>
        </p:txBody>
      </p:sp>
      <p:cxnSp>
        <p:nvCxnSpPr>
          <p:cNvPr id="79" name="Gerade Verbindung mit Pfeil 88"/>
          <p:cNvCxnSpPr>
            <a:stCxn id="13" idx="3"/>
            <a:endCxn id="15" idx="1"/>
          </p:cNvCxnSpPr>
          <p:nvPr/>
        </p:nvCxnSpPr>
        <p:spPr>
          <a:xfrm flipV="1">
            <a:off x="1826579" y="5061530"/>
            <a:ext cx="327995" cy="383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8"/>
          <p:cNvCxnSpPr>
            <a:stCxn id="78" idx="3"/>
            <a:endCxn id="15" idx="1"/>
          </p:cNvCxnSpPr>
          <p:nvPr/>
        </p:nvCxnSpPr>
        <p:spPr>
          <a:xfrm>
            <a:off x="1841166" y="4677889"/>
            <a:ext cx="313408" cy="383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8"/>
          <p:cNvCxnSpPr>
            <a:stCxn id="75" idx="3"/>
            <a:endCxn id="15" idx="1"/>
          </p:cNvCxnSpPr>
          <p:nvPr/>
        </p:nvCxnSpPr>
        <p:spPr>
          <a:xfrm>
            <a:off x="1843213" y="4038550"/>
            <a:ext cx="311361" cy="10229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59"/>
          <p:cNvCxnSpPr>
            <a:stCxn id="22" idx="3"/>
            <a:endCxn id="14" idx="1"/>
          </p:cNvCxnSpPr>
          <p:nvPr/>
        </p:nvCxnSpPr>
        <p:spPr>
          <a:xfrm>
            <a:off x="1832982" y="3299885"/>
            <a:ext cx="261006" cy="287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 Verbindung mit Pfeil 59"/>
          <p:cNvCxnSpPr>
            <a:stCxn id="10" idx="3"/>
            <a:endCxn id="53" idx="1"/>
          </p:cNvCxnSpPr>
          <p:nvPr/>
        </p:nvCxnSpPr>
        <p:spPr>
          <a:xfrm flipV="1">
            <a:off x="1855645" y="2621087"/>
            <a:ext cx="139435" cy="1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mit Pfeil 59"/>
          <p:cNvCxnSpPr>
            <a:stCxn id="11" idx="3"/>
            <a:endCxn id="16" idx="1"/>
          </p:cNvCxnSpPr>
          <p:nvPr/>
        </p:nvCxnSpPr>
        <p:spPr>
          <a:xfrm flipV="1">
            <a:off x="1866782" y="1888644"/>
            <a:ext cx="245814" cy="57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mit Pfeil 96"/>
          <p:cNvCxnSpPr>
            <a:stCxn id="24" idx="2"/>
            <a:endCxn id="21" idx="0"/>
          </p:cNvCxnSpPr>
          <p:nvPr/>
        </p:nvCxnSpPr>
        <p:spPr>
          <a:xfrm>
            <a:off x="6030013" y="4557199"/>
            <a:ext cx="96334" cy="333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 Verbindung mit Pfeil 88"/>
          <p:cNvCxnSpPr>
            <a:stCxn id="16" idx="3"/>
            <a:endCxn id="23" idx="1"/>
          </p:cNvCxnSpPr>
          <p:nvPr/>
        </p:nvCxnSpPr>
        <p:spPr>
          <a:xfrm>
            <a:off x="3472705" y="1888644"/>
            <a:ext cx="185970" cy="69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Gerade Verbindung mit Pfeil 59"/>
          <p:cNvCxnSpPr>
            <a:stCxn id="14" idx="3"/>
            <a:endCxn id="19" idx="1"/>
          </p:cNvCxnSpPr>
          <p:nvPr/>
        </p:nvCxnSpPr>
        <p:spPr>
          <a:xfrm>
            <a:off x="3359818" y="3587703"/>
            <a:ext cx="306052" cy="58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5"/>
          <p:cNvSpPr txBox="1">
            <a:spLocks noChangeArrowheads="1"/>
          </p:cNvSpPr>
          <p:nvPr/>
        </p:nvSpPr>
        <p:spPr bwMode="auto">
          <a:xfrm>
            <a:off x="3645486" y="2503804"/>
            <a:ext cx="1707212" cy="1015663"/>
          </a:xfrm>
          <a:prstGeom prst="rect">
            <a:avLst/>
          </a:prstGeom>
          <a:solidFill>
            <a:srgbClr val="66FF33">
              <a:alpha val="89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200" dirty="0" smtClean="0">
                <a:latin typeface="Calibri" panose="020F0502020204030204" pitchFamily="34" charset="0"/>
              </a:rPr>
              <a:t>Organizace se řídí  vymahatelnými pravidly pro přijímání a povyšování </a:t>
            </a:r>
            <a:r>
              <a:rPr lang="cs-CZ" altLang="en-US" sz="1200" dirty="0" err="1" smtClean="0">
                <a:latin typeface="Calibri" panose="020F0502020204030204" pitchFamily="34" charset="0"/>
              </a:rPr>
              <a:t>zaměst</a:t>
            </a:r>
            <a:r>
              <a:rPr lang="cs-CZ" altLang="en-US" sz="1200" dirty="0" smtClean="0">
                <a:latin typeface="Calibri" panose="020F0502020204030204" pitchFamily="34" charset="0"/>
              </a:rPr>
              <a:t>., </a:t>
            </a:r>
            <a:br>
              <a:rPr lang="cs-CZ" altLang="en-US" sz="1200" dirty="0" smtClean="0">
                <a:latin typeface="Calibri" panose="020F0502020204030204" pitchFamily="34" charset="0"/>
              </a:rPr>
            </a:br>
            <a:r>
              <a:rPr lang="cs-CZ" altLang="en-US" sz="1200" dirty="0" smtClean="0">
                <a:latin typeface="Calibri" panose="020F0502020204030204" pitchFamily="34" charset="0"/>
              </a:rPr>
              <a:t>i prevenci diskriminace</a:t>
            </a:r>
            <a:endParaRPr lang="en-US" altLang="en-US" sz="1200" dirty="0">
              <a:latin typeface="Calibri" panose="020F0502020204030204" pitchFamily="34" charset="0"/>
            </a:endParaRPr>
          </a:p>
        </p:txBody>
      </p:sp>
      <p:cxnSp>
        <p:nvCxnSpPr>
          <p:cNvPr id="163" name="Gerade Verbindung mit Pfeil 108"/>
          <p:cNvCxnSpPr>
            <a:endCxn id="24" idx="1"/>
          </p:cNvCxnSpPr>
          <p:nvPr/>
        </p:nvCxnSpPr>
        <p:spPr>
          <a:xfrm flipV="1">
            <a:off x="1979043" y="4141701"/>
            <a:ext cx="3373655" cy="12305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Gerade Verbindung mit Pfeil 59"/>
          <p:cNvCxnSpPr>
            <a:stCxn id="21" idx="3"/>
            <a:endCxn id="55" idx="1"/>
          </p:cNvCxnSpPr>
          <p:nvPr/>
        </p:nvCxnSpPr>
        <p:spPr>
          <a:xfrm>
            <a:off x="7266030" y="5213535"/>
            <a:ext cx="176793" cy="240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Gerade Verbindung mit Pfeil 88"/>
          <p:cNvCxnSpPr>
            <a:stCxn id="56" idx="0"/>
            <a:endCxn id="21" idx="2"/>
          </p:cNvCxnSpPr>
          <p:nvPr/>
        </p:nvCxnSpPr>
        <p:spPr>
          <a:xfrm flipV="1">
            <a:off x="4523568" y="5536700"/>
            <a:ext cx="1602779" cy="317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Gerade Verbindung mit Pfeil 108"/>
          <p:cNvCxnSpPr>
            <a:stCxn id="75" idx="3"/>
            <a:endCxn id="21" idx="1"/>
          </p:cNvCxnSpPr>
          <p:nvPr/>
        </p:nvCxnSpPr>
        <p:spPr>
          <a:xfrm>
            <a:off x="1843213" y="4038550"/>
            <a:ext cx="3143450" cy="1174985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Gerade Verbindung mit Pfeil 59"/>
          <p:cNvCxnSpPr>
            <a:stCxn id="53" idx="3"/>
            <a:endCxn id="158" idx="1"/>
          </p:cNvCxnSpPr>
          <p:nvPr/>
        </p:nvCxnSpPr>
        <p:spPr>
          <a:xfrm>
            <a:off x="3472706" y="2621087"/>
            <a:ext cx="172780" cy="390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Gerade Verbindung mit Pfeil 59"/>
          <p:cNvCxnSpPr>
            <a:stCxn id="158" idx="3"/>
            <a:endCxn id="20" idx="1"/>
          </p:cNvCxnSpPr>
          <p:nvPr/>
        </p:nvCxnSpPr>
        <p:spPr>
          <a:xfrm flipV="1">
            <a:off x="5352698" y="2205588"/>
            <a:ext cx="84871" cy="806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Gerade Verbindung mit Pfeil 88"/>
          <p:cNvCxnSpPr>
            <a:stCxn id="15" idx="3"/>
            <a:endCxn id="21" idx="1"/>
          </p:cNvCxnSpPr>
          <p:nvPr/>
        </p:nvCxnSpPr>
        <p:spPr>
          <a:xfrm>
            <a:off x="3480333" y="5061530"/>
            <a:ext cx="1506330" cy="152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Ovál 225"/>
          <p:cNvSpPr/>
          <p:nvPr/>
        </p:nvSpPr>
        <p:spPr>
          <a:xfrm rot="20633271">
            <a:off x="5375340" y="1441427"/>
            <a:ext cx="3650286" cy="5210880"/>
          </a:xfrm>
          <a:prstGeom prst="ellipse">
            <a:avLst/>
          </a:prstGeom>
          <a:solidFill>
            <a:schemeClr val="accent6">
              <a:lumMod val="60000"/>
              <a:lumOff val="40000"/>
              <a:alpha val="15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Obdélník 227"/>
          <p:cNvSpPr/>
          <p:nvPr/>
        </p:nvSpPr>
        <p:spPr>
          <a:xfrm>
            <a:off x="7596336" y="1821778"/>
            <a:ext cx="1497486" cy="662747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 smtClean="0">
                <a:solidFill>
                  <a:srgbClr val="FF0000"/>
                </a:solidFill>
              </a:rPr>
              <a:t>Cíle mimo dosah projektu 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31" name="Ovál 230"/>
          <p:cNvSpPr/>
          <p:nvPr/>
        </p:nvSpPr>
        <p:spPr>
          <a:xfrm>
            <a:off x="3407247" y="1198563"/>
            <a:ext cx="1987886" cy="5505964"/>
          </a:xfrm>
          <a:prstGeom prst="ellipse">
            <a:avLst/>
          </a:prstGeom>
          <a:noFill/>
          <a:ln>
            <a:solidFill>
              <a:srgbClr val="60D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bdélník 67"/>
          <p:cNvSpPr/>
          <p:nvPr/>
        </p:nvSpPr>
        <p:spPr>
          <a:xfrm>
            <a:off x="4772877" y="4806158"/>
            <a:ext cx="1353470" cy="662747"/>
          </a:xfrm>
          <a:prstGeom prst="rect">
            <a:avLst/>
          </a:prstGeom>
          <a:solidFill>
            <a:schemeClr val="bg1"/>
          </a:solidFill>
          <a:ln w="12700">
            <a:solidFill>
              <a:srgbClr val="60D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 smtClean="0">
                <a:solidFill>
                  <a:schemeClr val="bg1">
                    <a:lumMod val="10000"/>
                  </a:schemeClr>
                </a:solidFill>
              </a:rPr>
              <a:t>Dosažitelné cíle</a:t>
            </a:r>
            <a:endParaRPr lang="cs-CZ" sz="1400" b="1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5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- </a:t>
            </a:r>
            <a:r>
              <a:rPr lang="pl-PL" b="0" cap="none" dirty="0" smtClean="0"/>
              <a:t>základní informace</a:t>
            </a:r>
            <a:endParaRPr lang="cs-CZ" b="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Prioritní osa 1: </a:t>
            </a:r>
            <a:r>
              <a:rPr lang="cs-CZ" dirty="0" smtClean="0"/>
              <a:t>Podpora zaměstnanosti a adaptability pracovní síly</a:t>
            </a:r>
          </a:p>
          <a:p>
            <a:pPr marL="0" indent="0">
              <a:buNone/>
            </a:pPr>
            <a:r>
              <a:rPr lang="cs-CZ" b="1" dirty="0" smtClean="0"/>
              <a:t>Investiční priorita 1.2: </a:t>
            </a:r>
            <a:r>
              <a:rPr lang="cs-CZ" dirty="0" smtClean="0"/>
              <a:t>Rovnost žen a mužů ve všech oblastech, a to i pokud jde o přístup k zaměstnání a kariérní postup, sladění pracovního a soukromého života a podpora stejné odměny za stejnou práci.</a:t>
            </a:r>
          </a:p>
          <a:p>
            <a:pPr marL="0" indent="0">
              <a:buNone/>
            </a:pPr>
            <a:r>
              <a:rPr lang="cs-CZ" b="1" dirty="0" smtClean="0"/>
              <a:t>Vyhlašovatel výzvy: </a:t>
            </a:r>
            <a:r>
              <a:rPr lang="cs-CZ" dirty="0" smtClean="0"/>
              <a:t>MPSV, odbor realizace programů ESF – adaptabilita a rovné příležitosti</a:t>
            </a:r>
          </a:p>
          <a:p>
            <a:pPr marL="0" indent="0">
              <a:buNone/>
            </a:pPr>
            <a:r>
              <a:rPr lang="cs-CZ" b="1" dirty="0" smtClean="0"/>
              <a:t>Vyhlášení výzev: </a:t>
            </a:r>
            <a:r>
              <a:rPr lang="cs-CZ" dirty="0" smtClean="0"/>
              <a:t>1. 2. 2019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Ukončení příjmu projektových žádostí</a:t>
            </a:r>
            <a:r>
              <a:rPr lang="cs-CZ" dirty="0" smtClean="0"/>
              <a:t>: 29. 3. 2019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0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projektu a jejich měřitelnost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50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68052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Cíle projektu by měly být nastaveny na úrovni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krátkodobých výsledků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– příklad: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Zakotvení </a:t>
            </a: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pravidel </a:t>
            </a:r>
            <a:r>
              <a:rPr lang="cs-CZ" altLang="en-US" sz="2000" dirty="0">
                <a:latin typeface="Arial" pitchFamily="34" charset="0"/>
                <a:cs typeface="Arial" pitchFamily="34" charset="0"/>
              </a:rPr>
              <a:t>pro </a:t>
            </a: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přijímání, povyšování a odměňování zaměstnanců, i prevenci diskriminace do závazných interních směrnic organizace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cs-CZ" alt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Zvýšení podílu žen účastnících se přijímacích řízení </a:t>
            </a:r>
            <a:r>
              <a:rPr lang="cs-CZ" altLang="en-US" sz="2000" dirty="0">
                <a:latin typeface="Arial" pitchFamily="34" charset="0"/>
                <a:cs typeface="Arial" pitchFamily="34" charset="0"/>
              </a:rPr>
              <a:t>na pozice v oblasti </a:t>
            </a: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STEM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cs-CZ" alt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Zavedení </a:t>
            </a:r>
            <a:r>
              <a:rPr lang="cs-CZ" altLang="en-US" sz="2000" dirty="0">
                <a:latin typeface="Arial" pitchFamily="34" charset="0"/>
                <a:cs typeface="Arial" pitchFamily="34" charset="0"/>
              </a:rPr>
              <a:t>pružné pracovní </a:t>
            </a:r>
            <a:r>
              <a:rPr lang="cs-CZ" altLang="en-US" sz="2000" dirty="0" smtClean="0">
                <a:latin typeface="Arial" pitchFamily="34" charset="0"/>
                <a:cs typeface="Arial" pitchFamily="34" charset="0"/>
              </a:rPr>
              <a:t>doby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Stanovené % zaměstnanců bude využívat práci z domova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endParaRPr lang="cs-CZ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Stanovený počet zaměstnankyň získá novou kvalifikaci</a:t>
            </a:r>
            <a:endParaRPr lang="cs-CZ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75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jsou přímým vyústění aktivit projektu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nejsnáze měřitelné</a:t>
            </a:r>
          </a:p>
          <a:p>
            <a:r>
              <a:rPr lang="cs-CZ" sz="2200" dirty="0" smtClean="0">
                <a:latin typeface="Arial" pitchFamily="34" charset="0"/>
                <a:cs typeface="Arial" pitchFamily="34" charset="0"/>
              </a:rPr>
              <a:t>cílí na ně většina monitorovacích indikátorů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Neměl by na ně být vázán cíl projektu!</a:t>
            </a:r>
            <a:endParaRPr lang="cs-CZ" b="1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Příklad:</a:t>
            </a:r>
          </a:p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Jak by měl být definovaný cíl projektu?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51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1678540" y="4965267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Šipka doprava 5"/>
          <p:cNvSpPr/>
          <p:nvPr/>
        </p:nvSpPr>
        <p:spPr>
          <a:xfrm>
            <a:off x="3419872" y="4965267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531909" y="4841949"/>
            <a:ext cx="985248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Calibri" pitchFamily="34" charset="0"/>
              </a:rPr>
              <a:t>ŠKOLENÍ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2051720" y="4841683"/>
            <a:ext cx="117095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Calibri" pitchFamily="34" charset="0"/>
              </a:rPr>
              <a:t>ÚČASTNÍCI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3754159" y="4821251"/>
            <a:ext cx="2486246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latin typeface="Calibri" pitchFamily="34" charset="0"/>
              </a:rPr>
              <a:t>KVALIFIKOVANÍ ÚČASTNÍCI </a:t>
            </a:r>
          </a:p>
        </p:txBody>
      </p:sp>
      <p:sp>
        <p:nvSpPr>
          <p:cNvPr id="10" name="Zaoblený obdélník 9"/>
          <p:cNvSpPr/>
          <p:nvPr/>
        </p:nvSpPr>
        <p:spPr>
          <a:xfrm>
            <a:off x="6767128" y="4811114"/>
            <a:ext cx="144016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alibri" pitchFamily="34" charset="0"/>
              </a:rPr>
              <a:t>ZAMĚSTNANCI</a:t>
            </a:r>
            <a:endParaRPr lang="cs-CZ" sz="1600" dirty="0">
              <a:latin typeface="Calibri" pitchFamily="34" charset="0"/>
            </a:endParaRPr>
          </a:p>
        </p:txBody>
      </p:sp>
      <p:sp>
        <p:nvSpPr>
          <p:cNvPr id="11" name="Šipka doprava 10"/>
          <p:cNvSpPr/>
          <p:nvPr/>
        </p:nvSpPr>
        <p:spPr>
          <a:xfrm>
            <a:off x="6372200" y="4964958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659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064000" cy="4491200"/>
          </a:xfrm>
        </p:spPr>
        <p:txBody>
          <a:bodyPr/>
          <a:lstStyle/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Rizika projektu obvykle  spočívají v nenaplnění některého </a:t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předpokladů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se kterým počítá logický model projektu a zároveň jsou mimo částečně jeho dosah.</a:t>
            </a:r>
          </a:p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Realizátor je nemůže zcela odstranit, může však vhodnými opatřeními zmírnit jejich dopad, nebo snížit pravděpodobnost jejich výskytu. </a:t>
            </a:r>
          </a:p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6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53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07942" y="1802606"/>
            <a:ext cx="1813162" cy="415498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Poradenství zaměřené na prevenci diskriminace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506" y="1126286"/>
            <a:ext cx="1835434" cy="57708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err="1" smtClean="0"/>
              <a:t>Mentoring</a:t>
            </a:r>
            <a:r>
              <a:rPr lang="cs-CZ" altLang="en-US" sz="1050" dirty="0" smtClean="0"/>
              <a:t> a </a:t>
            </a:r>
            <a:r>
              <a:rPr lang="cs-CZ" altLang="en-US" sz="1050" dirty="0" err="1" smtClean="0"/>
              <a:t>koučing</a:t>
            </a:r>
            <a:r>
              <a:rPr lang="cs-CZ" altLang="en-US" sz="1050" dirty="0" smtClean="0"/>
              <a:t> pro ženy na nižších manažerských pozicích</a:t>
            </a:r>
            <a:endParaRPr lang="en-US" altLang="en-US" sz="1050" dirty="0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26778" y="5236315"/>
            <a:ext cx="1813162" cy="57708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smtClean="0"/>
              <a:t>Vyhledávání talentovaných absolventek technických univerzit</a:t>
            </a:r>
            <a:endParaRPr lang="en-US" altLang="en-US" sz="1050" dirty="0"/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116547" y="4532775"/>
            <a:ext cx="1775491" cy="57708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smtClean="0"/>
              <a:t>Specializované odborné kurzy pro ženy se vzděláním v oblasti STEM</a:t>
            </a:r>
            <a:endParaRPr lang="en-US" altLang="en-US" sz="1050" dirty="0"/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175923" y="2490678"/>
            <a:ext cx="1265830" cy="57708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>
                <a:latin typeface="Calibri" panose="020F0502020204030204" pitchFamily="34" charset="0"/>
              </a:rPr>
              <a:t>Doporučení </a:t>
            </a:r>
            <a:r>
              <a:rPr lang="cs-CZ" altLang="en-US" sz="1050" dirty="0" smtClean="0">
                <a:latin typeface="Calibri" panose="020F0502020204030204" pitchFamily="34" charset="0"/>
              </a:rPr>
              <a:t> k zavedení flexi forem práce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212405" y="3765488"/>
            <a:ext cx="1325759" cy="415498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Absolventky kurzů zvyšujících kvalifikaci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178055" y="1160911"/>
            <a:ext cx="1360109" cy="253916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Absolventky M a K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2143107" y="5080433"/>
            <a:ext cx="1520408" cy="738664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Kontakty na absolventky, které mohou být oslovovány ve výběrových řízeních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6887975" y="2053516"/>
            <a:ext cx="1240614" cy="577081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Zvýšení podílu žen v manažerských pozicích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3767265" y="3156383"/>
            <a:ext cx="1521029" cy="900246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Zavedení pružné pracovní doby a HW umožňující zaměstnancům sladit pracovní a rod. život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5480890" y="1293189"/>
            <a:ext cx="1284943" cy="577081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Ženy v organizaci postupují na vyšší řídící pozice 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4625865" y="4323334"/>
            <a:ext cx="2279367" cy="577081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Organizace disponuje širokou skupinou vysoce kvalifikovaných uchazeček na odborné pozice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116547" y="2387486"/>
            <a:ext cx="1781894" cy="57708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smtClean="0"/>
              <a:t>Poradenství při zavádění pružné pracovní doby a částečné práce z domova</a:t>
            </a:r>
            <a:endParaRPr lang="en-US" altLang="en-US" sz="1050" dirty="0"/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3748432" y="1352439"/>
            <a:ext cx="1558697" cy="577081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Zvýšení manažerských dovedností žen s potenciálem k postupu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19" name="TextBox 5"/>
          <p:cNvSpPr txBox="1">
            <a:spLocks noChangeArrowheads="1"/>
          </p:cNvSpPr>
          <p:nvPr/>
        </p:nvSpPr>
        <p:spPr bwMode="auto">
          <a:xfrm>
            <a:off x="5418157" y="3136969"/>
            <a:ext cx="1239442" cy="738664"/>
          </a:xfrm>
          <a:prstGeom prst="rect">
            <a:avLst/>
          </a:prstGeom>
          <a:solidFill>
            <a:srgbClr val="66FF33">
              <a:alpha val="8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Péče o rodinu nepředstavuje zásadní překážku kariérního růstu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20" name="TextBox 5"/>
          <p:cNvSpPr txBox="1">
            <a:spLocks noChangeArrowheads="1"/>
          </p:cNvSpPr>
          <p:nvPr/>
        </p:nvSpPr>
        <p:spPr bwMode="auto">
          <a:xfrm>
            <a:off x="8142861" y="3033817"/>
            <a:ext cx="1052325" cy="738664"/>
          </a:xfrm>
          <a:prstGeom prst="rect">
            <a:avLst/>
          </a:prstGeom>
          <a:solidFill>
            <a:schemeClr val="accent1">
              <a:lumMod val="75000"/>
              <a:alpha val="43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Snížení gender </a:t>
            </a:r>
            <a:r>
              <a:rPr lang="cs-CZ" altLang="en-US" sz="1050" dirty="0" err="1" smtClean="0">
                <a:latin typeface="Calibri" panose="020F0502020204030204" pitchFamily="34" charset="0"/>
              </a:rPr>
              <a:t>pay</a:t>
            </a:r>
            <a:r>
              <a:rPr lang="cs-CZ" altLang="en-US" sz="1050" dirty="0" smtClean="0">
                <a:latin typeface="Calibri" panose="020F0502020204030204" pitchFamily="34" charset="0"/>
              </a:rPr>
              <a:t> gapu v rámci organizace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cxnSp>
        <p:nvCxnSpPr>
          <p:cNvPr id="21" name="Gerade Verbindung mit Pfeil 59"/>
          <p:cNvCxnSpPr>
            <a:stCxn id="7" idx="3"/>
            <a:endCxn id="12" idx="1"/>
          </p:cNvCxnSpPr>
          <p:nvPr/>
        </p:nvCxnSpPr>
        <p:spPr>
          <a:xfrm flipV="1">
            <a:off x="1939940" y="5449765"/>
            <a:ext cx="203167" cy="75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88"/>
          <p:cNvCxnSpPr>
            <a:stCxn id="12" idx="3"/>
            <a:endCxn id="37" idx="1"/>
          </p:cNvCxnSpPr>
          <p:nvPr/>
        </p:nvCxnSpPr>
        <p:spPr>
          <a:xfrm>
            <a:off x="3663515" y="5449765"/>
            <a:ext cx="253864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94"/>
          <p:cNvCxnSpPr>
            <a:stCxn id="18" idx="3"/>
            <a:endCxn id="15" idx="1"/>
          </p:cNvCxnSpPr>
          <p:nvPr/>
        </p:nvCxnSpPr>
        <p:spPr>
          <a:xfrm flipV="1">
            <a:off x="5307129" y="1581730"/>
            <a:ext cx="173761" cy="59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96"/>
          <p:cNvCxnSpPr>
            <a:stCxn id="14" idx="3"/>
            <a:endCxn id="19" idx="1"/>
          </p:cNvCxnSpPr>
          <p:nvPr/>
        </p:nvCxnSpPr>
        <p:spPr>
          <a:xfrm flipV="1">
            <a:off x="5288294" y="3506301"/>
            <a:ext cx="129863" cy="100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101"/>
          <p:cNvCxnSpPr>
            <a:stCxn id="15" idx="3"/>
            <a:endCxn id="13" idx="1"/>
          </p:cNvCxnSpPr>
          <p:nvPr/>
        </p:nvCxnSpPr>
        <p:spPr>
          <a:xfrm>
            <a:off x="6765833" y="1581730"/>
            <a:ext cx="122142" cy="760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103"/>
          <p:cNvCxnSpPr>
            <a:stCxn id="19" idx="3"/>
            <a:endCxn id="13" idx="1"/>
          </p:cNvCxnSpPr>
          <p:nvPr/>
        </p:nvCxnSpPr>
        <p:spPr>
          <a:xfrm flipV="1">
            <a:off x="6657599" y="2342057"/>
            <a:ext cx="230376" cy="11642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105"/>
          <p:cNvCxnSpPr>
            <a:stCxn id="13" idx="3"/>
            <a:endCxn id="20" idx="1"/>
          </p:cNvCxnSpPr>
          <p:nvPr/>
        </p:nvCxnSpPr>
        <p:spPr>
          <a:xfrm>
            <a:off x="8128589" y="2342057"/>
            <a:ext cx="14272" cy="10610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109"/>
          <p:cNvSpPr/>
          <p:nvPr/>
        </p:nvSpPr>
        <p:spPr>
          <a:xfrm>
            <a:off x="2704593" y="6209692"/>
            <a:ext cx="1823187" cy="576064"/>
          </a:xfrm>
          <a:prstGeom prst="ellipse">
            <a:avLst/>
          </a:prstGeom>
          <a:solidFill>
            <a:srgbClr val="E5E51F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50" dirty="0">
                <a:latin typeface="Calibri" panose="020F0502020204030204" pitchFamily="34" charset="0"/>
                <a:cs typeface="Arial" panose="020B0604020202020204" pitchFamily="34" charset="0"/>
              </a:rPr>
              <a:t>Daný obor studuje alespoň minimální počet žen</a:t>
            </a:r>
            <a:endParaRPr lang="de-DE" sz="105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Ellipse 115"/>
          <p:cNvSpPr/>
          <p:nvPr/>
        </p:nvSpPr>
        <p:spPr>
          <a:xfrm>
            <a:off x="3917379" y="287226"/>
            <a:ext cx="2160240" cy="746241"/>
          </a:xfrm>
          <a:prstGeom prst="ellipse">
            <a:avLst/>
          </a:prstGeom>
          <a:solidFill>
            <a:srgbClr val="E5E51F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50" dirty="0" smtClean="0">
                <a:latin typeface="Calibri" panose="020F0502020204030204" pitchFamily="34" charset="0"/>
                <a:cs typeface="Arial" panose="020B0604020202020204" pitchFamily="34" charset="0"/>
              </a:rPr>
              <a:t>Projekt má dostatečnou podporu vedení organizace</a:t>
            </a:r>
            <a:endParaRPr lang="de-DE" sz="105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Gerade Verbindung mit Pfeil 118"/>
          <p:cNvCxnSpPr/>
          <p:nvPr/>
        </p:nvCxnSpPr>
        <p:spPr>
          <a:xfrm>
            <a:off x="6710001" y="597114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108"/>
          <p:cNvCxnSpPr>
            <a:stCxn id="28" idx="0"/>
          </p:cNvCxnSpPr>
          <p:nvPr/>
        </p:nvCxnSpPr>
        <p:spPr>
          <a:xfrm flipV="1">
            <a:off x="3616187" y="5545015"/>
            <a:ext cx="174260" cy="664677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108"/>
          <p:cNvCxnSpPr>
            <a:stCxn id="29" idx="4"/>
          </p:cNvCxnSpPr>
          <p:nvPr/>
        </p:nvCxnSpPr>
        <p:spPr>
          <a:xfrm flipH="1">
            <a:off x="3590698" y="1033467"/>
            <a:ext cx="1406801" cy="1020049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5"/>
          <p:cNvSpPr txBox="1">
            <a:spLocks noChangeArrowheads="1"/>
          </p:cNvSpPr>
          <p:nvPr/>
        </p:nvSpPr>
        <p:spPr bwMode="auto">
          <a:xfrm>
            <a:off x="2060539" y="1616355"/>
            <a:ext cx="1477626" cy="577081"/>
          </a:xfrm>
          <a:prstGeom prst="rect">
            <a:avLst/>
          </a:prstGeom>
          <a:solidFill>
            <a:srgbClr val="00B0F0">
              <a:alpha val="15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Doporučení k řešení případných projevů diskriminace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34" name="TextBox 5"/>
          <p:cNvSpPr txBox="1">
            <a:spLocks noChangeArrowheads="1"/>
          </p:cNvSpPr>
          <p:nvPr/>
        </p:nvSpPr>
        <p:spPr bwMode="auto">
          <a:xfrm>
            <a:off x="7211500" y="4212567"/>
            <a:ext cx="1287437" cy="738664"/>
          </a:xfrm>
          <a:prstGeom prst="rect">
            <a:avLst/>
          </a:prstGeom>
          <a:solidFill>
            <a:schemeClr val="accent1">
              <a:lumMod val="75000"/>
              <a:alpha val="22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>
                <a:latin typeface="Calibri" panose="020F0502020204030204" pitchFamily="34" charset="0"/>
              </a:rPr>
              <a:t>Zvýšení podílu žen </a:t>
            </a:r>
            <a:r>
              <a:rPr lang="cs-CZ" altLang="en-US" sz="1050" dirty="0" smtClean="0">
                <a:latin typeface="Calibri" panose="020F0502020204030204" pitchFamily="34" charset="0"/>
              </a:rPr>
              <a:t>na odborných technických pozicích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cxnSp>
        <p:nvCxnSpPr>
          <p:cNvPr id="35" name="Gerade Verbindung mit Pfeil 59"/>
          <p:cNvCxnSpPr>
            <a:stCxn id="34" idx="0"/>
            <a:endCxn id="20" idx="1"/>
          </p:cNvCxnSpPr>
          <p:nvPr/>
        </p:nvCxnSpPr>
        <p:spPr>
          <a:xfrm flipV="1">
            <a:off x="7855219" y="3403149"/>
            <a:ext cx="287642" cy="8094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5"/>
          <p:cNvSpPr txBox="1">
            <a:spLocks noChangeArrowheads="1"/>
          </p:cNvSpPr>
          <p:nvPr/>
        </p:nvSpPr>
        <p:spPr bwMode="auto">
          <a:xfrm>
            <a:off x="126778" y="3218484"/>
            <a:ext cx="1781894" cy="415498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smtClean="0"/>
              <a:t>Průběžné vzdělávání zaměstnanců na RD </a:t>
            </a:r>
            <a:endParaRPr lang="en-US" altLang="en-US" sz="1050" dirty="0"/>
          </a:p>
        </p:txBody>
      </p:sp>
      <p:sp>
        <p:nvSpPr>
          <p:cNvPr id="37" name="TextBox 5"/>
          <p:cNvSpPr txBox="1">
            <a:spLocks noChangeArrowheads="1"/>
          </p:cNvSpPr>
          <p:nvPr/>
        </p:nvSpPr>
        <p:spPr bwMode="auto">
          <a:xfrm>
            <a:off x="3917379" y="5265099"/>
            <a:ext cx="1343295" cy="738664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 smtClean="0">
                <a:latin typeface="Calibri" panose="020F0502020204030204" pitchFamily="34" charset="0"/>
              </a:rPr>
              <a:t>Přijímacích řízení  na pozice v oblasti STEM se účastní větší podíl žen</a:t>
            </a:r>
            <a:endParaRPr lang="en-US" altLang="en-US" sz="1050" dirty="0">
              <a:latin typeface="Calibri" panose="020F0502020204030204" pitchFamily="34" charset="0"/>
            </a:endParaRPr>
          </a:p>
        </p:txBody>
      </p:sp>
      <p:sp>
        <p:nvSpPr>
          <p:cNvPr id="38" name="TextBox 5"/>
          <p:cNvSpPr txBox="1">
            <a:spLocks noChangeArrowheads="1"/>
          </p:cNvSpPr>
          <p:nvPr/>
        </p:nvSpPr>
        <p:spPr bwMode="auto">
          <a:xfrm>
            <a:off x="131134" y="3765490"/>
            <a:ext cx="1775491" cy="577081"/>
          </a:xfrm>
          <a:prstGeom prst="rect">
            <a:avLst/>
          </a:prstGeom>
          <a:solidFill>
            <a:srgbClr val="FFFF00">
              <a:alpha val="17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de-DE"/>
            </a:defPPr>
            <a:lvl1pPr algn="ctr">
              <a:defRPr sz="1400"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latin typeface="Arial" charset="0"/>
              </a:defRPr>
            </a:lvl2pPr>
            <a:lvl3pPr marL="1143000" indent="-228600" eaLnBrk="0" hangingPunct="0">
              <a:defRPr>
                <a:latin typeface="Arial" charset="0"/>
              </a:defRPr>
            </a:lvl3pPr>
            <a:lvl4pPr marL="1600200" indent="-228600" eaLnBrk="0" hangingPunct="0">
              <a:defRPr>
                <a:latin typeface="Arial" charset="0"/>
              </a:defRPr>
            </a:lvl4pPr>
            <a:lvl5pPr marL="2057400" indent="-228600" eaLnBrk="0" hangingPunct="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cs-CZ" altLang="en-US" sz="1050" dirty="0" err="1" smtClean="0"/>
              <a:t>Trainee</a:t>
            </a:r>
            <a:r>
              <a:rPr lang="cs-CZ" altLang="en-US" sz="1050" dirty="0" smtClean="0"/>
              <a:t> programy pro absolventky technických oborů</a:t>
            </a:r>
            <a:endParaRPr lang="en-US" altLang="en-US" sz="1050" dirty="0"/>
          </a:p>
        </p:txBody>
      </p:sp>
      <p:cxnSp>
        <p:nvCxnSpPr>
          <p:cNvPr id="39" name="Gerade Verbindung mit Pfeil 88"/>
          <p:cNvCxnSpPr>
            <a:stCxn id="8" idx="3"/>
            <a:endCxn id="10" idx="1"/>
          </p:cNvCxnSpPr>
          <p:nvPr/>
        </p:nvCxnSpPr>
        <p:spPr>
          <a:xfrm flipV="1">
            <a:off x="1892038" y="3973237"/>
            <a:ext cx="320367" cy="848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88"/>
          <p:cNvCxnSpPr>
            <a:stCxn id="38" idx="3"/>
            <a:endCxn id="10" idx="1"/>
          </p:cNvCxnSpPr>
          <p:nvPr/>
        </p:nvCxnSpPr>
        <p:spPr>
          <a:xfrm flipV="1">
            <a:off x="1906625" y="3973237"/>
            <a:ext cx="305780" cy="80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88"/>
          <p:cNvCxnSpPr>
            <a:stCxn id="36" idx="3"/>
            <a:endCxn id="10" idx="1"/>
          </p:cNvCxnSpPr>
          <p:nvPr/>
        </p:nvCxnSpPr>
        <p:spPr>
          <a:xfrm>
            <a:off x="1908672" y="3426233"/>
            <a:ext cx="303733" cy="547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59"/>
          <p:cNvCxnSpPr>
            <a:stCxn id="17" idx="3"/>
            <a:endCxn id="9" idx="1"/>
          </p:cNvCxnSpPr>
          <p:nvPr/>
        </p:nvCxnSpPr>
        <p:spPr>
          <a:xfrm>
            <a:off x="1898441" y="2676027"/>
            <a:ext cx="277482" cy="103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59"/>
          <p:cNvCxnSpPr>
            <a:stCxn id="5" idx="3"/>
            <a:endCxn id="33" idx="1"/>
          </p:cNvCxnSpPr>
          <p:nvPr/>
        </p:nvCxnSpPr>
        <p:spPr>
          <a:xfrm flipV="1">
            <a:off x="1921104" y="1904896"/>
            <a:ext cx="139435" cy="1054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59"/>
          <p:cNvCxnSpPr>
            <a:stCxn id="6" idx="3"/>
            <a:endCxn id="11" idx="1"/>
          </p:cNvCxnSpPr>
          <p:nvPr/>
        </p:nvCxnSpPr>
        <p:spPr>
          <a:xfrm flipV="1">
            <a:off x="1939940" y="1287869"/>
            <a:ext cx="238115" cy="1269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88"/>
          <p:cNvCxnSpPr>
            <a:stCxn id="11" idx="3"/>
            <a:endCxn id="18" idx="1"/>
          </p:cNvCxnSpPr>
          <p:nvPr/>
        </p:nvCxnSpPr>
        <p:spPr>
          <a:xfrm>
            <a:off x="3538164" y="1287869"/>
            <a:ext cx="210268" cy="3531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59"/>
          <p:cNvCxnSpPr>
            <a:stCxn id="9" idx="3"/>
            <a:endCxn id="14" idx="1"/>
          </p:cNvCxnSpPr>
          <p:nvPr/>
        </p:nvCxnSpPr>
        <p:spPr>
          <a:xfrm>
            <a:off x="3441753" y="2779219"/>
            <a:ext cx="325512" cy="827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5"/>
          <p:cNvSpPr txBox="1">
            <a:spLocks noChangeArrowheads="1"/>
          </p:cNvSpPr>
          <p:nvPr/>
        </p:nvSpPr>
        <p:spPr bwMode="auto">
          <a:xfrm>
            <a:off x="3754342" y="2150542"/>
            <a:ext cx="1585073" cy="900246"/>
          </a:xfrm>
          <a:prstGeom prst="rect">
            <a:avLst/>
          </a:prstGeom>
          <a:solidFill>
            <a:srgbClr val="66FF33">
              <a:alpha val="41000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altLang="en-US" sz="1050" dirty="0">
                <a:latin typeface="Calibri" panose="020F0502020204030204" pitchFamily="34" charset="0"/>
              </a:rPr>
              <a:t>Organizace se řídí  vymahatelnými pravidly pro </a:t>
            </a:r>
            <a:r>
              <a:rPr lang="cs-CZ" altLang="en-US" sz="1050" dirty="0" smtClean="0">
                <a:latin typeface="Calibri" panose="020F0502020204030204" pitchFamily="34" charset="0"/>
              </a:rPr>
              <a:t>přijímání a povyšování </a:t>
            </a:r>
            <a:r>
              <a:rPr lang="cs-CZ" altLang="en-US" sz="1050" dirty="0" err="1" smtClean="0">
                <a:latin typeface="Calibri" panose="020F0502020204030204" pitchFamily="34" charset="0"/>
              </a:rPr>
              <a:t>zaměst</a:t>
            </a:r>
            <a:r>
              <a:rPr lang="cs-CZ" altLang="en-US" sz="1050" dirty="0" smtClean="0">
                <a:latin typeface="Calibri" panose="020F0502020204030204" pitchFamily="34" charset="0"/>
              </a:rPr>
              <a:t>., </a:t>
            </a:r>
            <a:r>
              <a:rPr lang="cs-CZ" altLang="en-US" sz="1050" dirty="0">
                <a:latin typeface="Calibri" panose="020F0502020204030204" pitchFamily="34" charset="0"/>
              </a:rPr>
              <a:t/>
            </a:r>
            <a:br>
              <a:rPr lang="cs-CZ" altLang="en-US" sz="1050" dirty="0">
                <a:latin typeface="Calibri" panose="020F0502020204030204" pitchFamily="34" charset="0"/>
              </a:rPr>
            </a:br>
            <a:r>
              <a:rPr lang="cs-CZ" altLang="en-US" sz="1050" dirty="0">
                <a:latin typeface="Calibri" panose="020F0502020204030204" pitchFamily="34" charset="0"/>
              </a:rPr>
              <a:t>i prevenci diskriminace</a:t>
            </a:r>
          </a:p>
        </p:txBody>
      </p:sp>
      <p:cxnSp>
        <p:nvCxnSpPr>
          <p:cNvPr id="48" name="Gerade Verbindung mit Pfeil 108"/>
          <p:cNvCxnSpPr>
            <a:endCxn id="19" idx="1"/>
          </p:cNvCxnSpPr>
          <p:nvPr/>
        </p:nvCxnSpPr>
        <p:spPr>
          <a:xfrm flipV="1">
            <a:off x="2044502" y="3506301"/>
            <a:ext cx="3373655" cy="169217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59"/>
          <p:cNvCxnSpPr>
            <a:stCxn id="16" idx="3"/>
            <a:endCxn id="34" idx="1"/>
          </p:cNvCxnSpPr>
          <p:nvPr/>
        </p:nvCxnSpPr>
        <p:spPr>
          <a:xfrm flipV="1">
            <a:off x="6905232" y="4581899"/>
            <a:ext cx="306268" cy="299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88"/>
          <p:cNvCxnSpPr>
            <a:stCxn id="37" idx="0"/>
            <a:endCxn id="16" idx="2"/>
          </p:cNvCxnSpPr>
          <p:nvPr/>
        </p:nvCxnSpPr>
        <p:spPr>
          <a:xfrm flipV="1">
            <a:off x="4589027" y="4900415"/>
            <a:ext cx="1176522" cy="364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108"/>
          <p:cNvCxnSpPr>
            <a:stCxn id="36" idx="3"/>
            <a:endCxn id="16" idx="1"/>
          </p:cNvCxnSpPr>
          <p:nvPr/>
        </p:nvCxnSpPr>
        <p:spPr>
          <a:xfrm>
            <a:off x="1908672" y="3426233"/>
            <a:ext cx="2717193" cy="1185642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9"/>
          <p:cNvCxnSpPr>
            <a:stCxn id="33" idx="3"/>
            <a:endCxn id="47" idx="1"/>
          </p:cNvCxnSpPr>
          <p:nvPr/>
        </p:nvCxnSpPr>
        <p:spPr>
          <a:xfrm>
            <a:off x="3538165" y="1904896"/>
            <a:ext cx="216177" cy="6957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9"/>
          <p:cNvCxnSpPr>
            <a:stCxn id="47" idx="3"/>
            <a:endCxn id="15" idx="1"/>
          </p:cNvCxnSpPr>
          <p:nvPr/>
        </p:nvCxnSpPr>
        <p:spPr>
          <a:xfrm flipV="1">
            <a:off x="5339415" y="1581730"/>
            <a:ext cx="141475" cy="10189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88"/>
          <p:cNvCxnSpPr>
            <a:stCxn id="10" idx="3"/>
            <a:endCxn id="16" idx="1"/>
          </p:cNvCxnSpPr>
          <p:nvPr/>
        </p:nvCxnSpPr>
        <p:spPr>
          <a:xfrm>
            <a:off x="3538164" y="3973237"/>
            <a:ext cx="1087701" cy="638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108"/>
          <p:cNvCxnSpPr>
            <a:stCxn id="29" idx="4"/>
          </p:cNvCxnSpPr>
          <p:nvPr/>
        </p:nvCxnSpPr>
        <p:spPr>
          <a:xfrm flipH="1">
            <a:off x="3547277" y="1033467"/>
            <a:ext cx="1450222" cy="193110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109"/>
          <p:cNvSpPr/>
          <p:nvPr/>
        </p:nvSpPr>
        <p:spPr>
          <a:xfrm>
            <a:off x="251520" y="6034010"/>
            <a:ext cx="2234036" cy="727813"/>
          </a:xfrm>
          <a:prstGeom prst="ellipse">
            <a:avLst/>
          </a:prstGeom>
          <a:solidFill>
            <a:srgbClr val="E5E51F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50" dirty="0">
                <a:latin typeface="Calibri" panose="020F0502020204030204" pitchFamily="34" charset="0"/>
                <a:cs typeface="Arial" panose="020B0604020202020204" pitchFamily="34" charset="0"/>
              </a:rPr>
              <a:t>Zaměstnanci na RD mají zájem vrátit se na svou pozici a udržet si potřebnou kvalifikaci </a:t>
            </a:r>
            <a:endParaRPr lang="de-DE" sz="105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Gerade Verbindung mit Pfeil 108"/>
          <p:cNvCxnSpPr/>
          <p:nvPr/>
        </p:nvCxnSpPr>
        <p:spPr>
          <a:xfrm flipV="1">
            <a:off x="1403648" y="3699735"/>
            <a:ext cx="655867" cy="2325694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lipse 115"/>
          <p:cNvSpPr/>
          <p:nvPr/>
        </p:nvSpPr>
        <p:spPr>
          <a:xfrm>
            <a:off x="6123361" y="5572749"/>
            <a:ext cx="2160240" cy="746241"/>
          </a:xfrm>
          <a:prstGeom prst="ellipse">
            <a:avLst/>
          </a:prstGeom>
          <a:solidFill>
            <a:srgbClr val="E5E51F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50" dirty="0" smtClean="0">
                <a:latin typeface="Calibri" panose="020F0502020204030204" pitchFamily="34" charset="0"/>
                <a:cs typeface="Arial" panose="020B0604020202020204" pitchFamily="34" charset="0"/>
              </a:rPr>
              <a:t>V organizaci dochází k přirozené fluktuaci zaměstnanců</a:t>
            </a:r>
            <a:endParaRPr lang="de-DE" sz="105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Gerade Verbindung mit Pfeil 105"/>
          <p:cNvCxnSpPr>
            <a:stCxn id="19" idx="2"/>
            <a:endCxn id="16" idx="0"/>
          </p:cNvCxnSpPr>
          <p:nvPr/>
        </p:nvCxnSpPr>
        <p:spPr>
          <a:xfrm flipH="1">
            <a:off x="5765549" y="3875633"/>
            <a:ext cx="272329" cy="447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108"/>
          <p:cNvCxnSpPr/>
          <p:nvPr/>
        </p:nvCxnSpPr>
        <p:spPr>
          <a:xfrm flipH="1" flipV="1">
            <a:off x="7058366" y="4611875"/>
            <a:ext cx="145115" cy="960875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Ellipse 115"/>
          <p:cNvSpPr/>
          <p:nvPr/>
        </p:nvSpPr>
        <p:spPr>
          <a:xfrm>
            <a:off x="6905232" y="869407"/>
            <a:ext cx="2317096" cy="833960"/>
          </a:xfrm>
          <a:prstGeom prst="ellipse">
            <a:avLst/>
          </a:prstGeom>
          <a:solidFill>
            <a:srgbClr val="E5E51F"/>
          </a:solidFill>
          <a:ln w="6350"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050" dirty="0" smtClean="0">
                <a:latin typeface="Calibri" panose="020F0502020204030204" pitchFamily="34" charset="0"/>
                <a:cs typeface="Arial" panose="020B0604020202020204" pitchFamily="34" charset="0"/>
              </a:rPr>
              <a:t>Modely zavedených flexi forem práce jsou funkční a zaměstnanci jsou o nich dostatečně informováni</a:t>
            </a:r>
            <a:endParaRPr lang="de-DE" sz="105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Gerade Verbindung mit Pfeil 108"/>
          <p:cNvCxnSpPr>
            <a:stCxn id="66" idx="4"/>
          </p:cNvCxnSpPr>
          <p:nvPr/>
        </p:nvCxnSpPr>
        <p:spPr>
          <a:xfrm flipH="1">
            <a:off x="5339415" y="1703367"/>
            <a:ext cx="2724365" cy="1809462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475656" y="4365104"/>
            <a:ext cx="6264696" cy="540000"/>
          </a:xfrm>
        </p:spPr>
        <p:txBody>
          <a:bodyPr/>
          <a:lstStyle/>
          <a:p>
            <a:pPr algn="ctr"/>
            <a:endParaRPr lang="cs-CZ" sz="24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Rozpočet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42848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r>
              <a:rPr lang="cs-CZ" sz="1600" dirty="0"/>
              <a:t>Režim financování projektu metodou skutečně vzniklých výdajů je založen na tom, že ke stanovení výše způsobilých výdajů projektu dochází na základě vykázání skutečně vzniklých a uhrazených výdajů prostřednictvím jejich doložení účetním, daňovým či jiným dokladem.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49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Osobní náklady- </a:t>
            </a:r>
            <a:r>
              <a:rPr lang="cs-CZ" sz="2200" dirty="0" smtClean="0"/>
              <a:t>mzdy a platy členů realizačního týmu (RT)</a:t>
            </a:r>
          </a:p>
          <a:p>
            <a:pPr lvl="1"/>
            <a:r>
              <a:rPr lang="cs-CZ" sz="1800" b="1" dirty="0" smtClean="0"/>
              <a:t>V rozpočtu se (je-li to relevantní) vykazují jako superhrubá mzda.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pracovní smlouvy (</a:t>
            </a:r>
            <a:r>
              <a:rPr lang="cs-CZ" dirty="0" smtClean="0"/>
              <a:t>PS)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pracovní činnosti (</a:t>
            </a:r>
            <a:r>
              <a:rPr lang="cs-CZ" dirty="0" smtClean="0"/>
              <a:t>DPČ)</a:t>
            </a:r>
            <a:endParaRPr lang="cs-CZ" dirty="0"/>
          </a:p>
          <a:p>
            <a:pPr lvl="2"/>
            <a:r>
              <a:rPr lang="cs-CZ" sz="1800" dirty="0" smtClean="0"/>
              <a:t>týdenní </a:t>
            </a:r>
            <a:r>
              <a:rPr lang="cs-CZ" sz="1800" dirty="0"/>
              <a:t>rozsah nesmí v průměru překračovat 20 hodin, a to maximálně za dobu 52 týdnů. </a:t>
            </a:r>
            <a:r>
              <a:rPr lang="cs-CZ" sz="1800" dirty="0" smtClean="0"/>
              <a:t>Do částky 2999Kč za měsíc zaměstnanec ani zaměstnavatel zdravotní a sociální pojištění neplatí. Od částky 3000 Kč za měsíc vzniká povinnost platby zdravotního a sociálního pojištění. 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</a:t>
            </a:r>
            <a:r>
              <a:rPr lang="cs-CZ" dirty="0" smtClean="0"/>
              <a:t>provedení </a:t>
            </a:r>
            <a:r>
              <a:rPr lang="cs-CZ" dirty="0"/>
              <a:t>práce (</a:t>
            </a:r>
            <a:r>
              <a:rPr lang="cs-CZ" dirty="0" smtClean="0"/>
              <a:t>DPP)</a:t>
            </a:r>
            <a:endParaRPr lang="cs-CZ" sz="2400" dirty="0"/>
          </a:p>
          <a:p>
            <a:pPr lvl="2"/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rozsah práce</a:t>
            </a:r>
            <a:r>
              <a:rPr lang="cs-CZ" sz="1800" b="0" i="0" u="none" strike="noStrike" kern="1200" dirty="0" smtClean="0">
                <a:solidFill>
                  <a:schemeClr val="tx1"/>
                </a:solidFill>
              </a:rPr>
              <a:t> </a:t>
            </a: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nesmí překročit 300 hodin v kalendářním roce u jednoho zaměstnavatele. Zdravotní a sociální pojištění se platní jen pokud odměna přesáhne 10 000 Kč (včetně). 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77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Ostatní osobní náklady</a:t>
            </a:r>
          </a:p>
          <a:p>
            <a:pPr lvl="1"/>
            <a:r>
              <a:rPr lang="cs-CZ" dirty="0" smtClean="0"/>
              <a:t>prostředky </a:t>
            </a:r>
            <a:r>
              <a:rPr lang="cs-CZ" dirty="0"/>
              <a:t>na případné odvody z </a:t>
            </a:r>
            <a:r>
              <a:rPr lang="cs-CZ" dirty="0" smtClean="0"/>
              <a:t>DPP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vyplácení odměn (Odměny jsou způsobilým výdajem za podmínky, že jsou odměnou za splnění mimořádného nebo zvlášť významného úkolu. Součet poskytnutých odměn člena realizačního týmu v daném kalendářním roce však nesmí překročit 25 % jeho mzdy nebo platu za rok), 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úhradu výdajů, které překračují jednotkovou cenu rozpočtu z důvodu čerpání dovolené (průměr pro výpočet dovolené může být vyšší a to ovlivní celkovou výši </a:t>
            </a:r>
            <a:r>
              <a:rPr lang="cs-CZ" dirty="0" smtClean="0"/>
              <a:t>náhrady)</a:t>
            </a:r>
          </a:p>
          <a:p>
            <a:pPr lvl="1"/>
            <a:r>
              <a:rPr lang="cs-CZ" dirty="0" smtClean="0"/>
              <a:t>Při </a:t>
            </a:r>
            <a:r>
              <a:rPr lang="cs-CZ" dirty="0"/>
              <a:t>převodu z DPP na DPČ je třeba počítat s odvody na soc. a zdravotní pojištění ve výši 34 % z odměny z dohody.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94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OSVČ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cs-CZ" dirty="0" smtClean="0"/>
              <a:t>Odměna příjemce podpory</a:t>
            </a:r>
          </a:p>
          <a:p>
            <a:r>
              <a:rPr lang="cs-CZ" dirty="0" smtClean="0"/>
              <a:t>Odměna partnera s finančním příspěvkem </a:t>
            </a:r>
          </a:p>
          <a:p>
            <a:r>
              <a:rPr lang="cs-CZ" dirty="0" smtClean="0"/>
              <a:t>Způsobilá je pouze odměna, nikoliv již výdaje na sociální a zdravotní pojištění OSVČ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03652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064000" cy="4320000"/>
          </a:xfrm>
        </p:spPr>
        <p:txBody>
          <a:bodyPr/>
          <a:lstStyle/>
          <a:p>
            <a:r>
              <a:rPr lang="cs-CZ" dirty="0" smtClean="0"/>
              <a:t>Stanovení výše osobních nákladů</a:t>
            </a:r>
            <a:endParaRPr lang="cs-CZ" dirty="0"/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 smtClean="0">
                <a:hlinkClick r:id="rId2"/>
              </a:rPr>
              <a:t>Tabulky </a:t>
            </a:r>
            <a:r>
              <a:rPr lang="cs-CZ" dirty="0">
                <a:hlinkClick r:id="rId2"/>
              </a:rPr>
              <a:t>obvyklých cen, mezd a platů</a:t>
            </a:r>
            <a:r>
              <a:rPr lang="cs-CZ" dirty="0" smtClean="0"/>
              <a:t>“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1835"/>
            <a:ext cx="9144000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8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cíl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Cíl výzvy:</a:t>
            </a:r>
          </a:p>
          <a:p>
            <a:pPr lvl="0"/>
            <a:r>
              <a:rPr lang="cs-CZ" dirty="0" smtClean="0"/>
              <a:t>Zlepšení postavení na trhu práce žen ve věku 55+, žen ohrožených na trhu práce a osob pečujících o malé děti či jiné závislé osoby.</a:t>
            </a:r>
          </a:p>
          <a:p>
            <a:pPr lvl="0"/>
            <a:r>
              <a:rPr lang="cs-CZ" dirty="0" smtClean="0"/>
              <a:t>Snížení diskriminace na trhu práce na základě pohlaví. </a:t>
            </a:r>
          </a:p>
          <a:p>
            <a:pPr lvl="0"/>
            <a:r>
              <a:rPr lang="cs-CZ" dirty="0" smtClean="0"/>
              <a:t>Snížení vertikální a horizontální segregace trhu práce podle pohlaví a odstranění rozdílů v odměňování žen a mužů.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0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Stanovení výše hodinové sazby</a:t>
            </a:r>
          </a:p>
          <a:p>
            <a:pPr lvl="1"/>
            <a:r>
              <a:rPr lang="cs-CZ" dirty="0"/>
              <a:t>Při stanovení výše hodinové sazby za práci pro projekt u osob, které vykonávají stejnou či obdobnou práci i mimo realizaci projektu, je příjemce povinen brát v úvahu výši sazeb těchto zaměstnanců za činnosti mimo projekt. Pokud zaměstnanec zajišťuje v projektu stejnou či obdobnou činnost, jakou vykonává mimo projekt, pak se výše sazby za práci pro projekt a za stejnou či obdobnou práci bez vazby na projekt </a:t>
            </a:r>
            <a:r>
              <a:rPr lang="cs-CZ" b="1" dirty="0"/>
              <a:t>nemohou lišit. </a:t>
            </a:r>
            <a:r>
              <a:rPr lang="cs-CZ" dirty="0"/>
              <a:t>Vyšší hodinová sazba za práci pro projekt může být stanovena pouze v odůvodněných případech a s ohledem na charakter vykonávané činnosti s projektem nesouvisející.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9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Výše úvazku – maximálně 1,0</a:t>
            </a:r>
          </a:p>
          <a:p>
            <a:pPr lvl="1"/>
            <a:r>
              <a:rPr lang="cs-CZ" dirty="0"/>
              <a:t>Pracovní úvazky zaměstnance se nesmí překrývat a není možné, aby byl placen za stejnou práci vícekrát. Úvazek osoby, u které je odměňování i jen částečně hrazeno z prostředků projektu OPZ, může být </a:t>
            </a:r>
            <a:r>
              <a:rPr lang="cs-CZ" b="1" dirty="0"/>
              <a:t>maximálně 1,0 dohromady u všech subjektů </a:t>
            </a:r>
            <a:r>
              <a:rPr lang="cs-CZ" dirty="0"/>
              <a:t>(příjemce a partneři) zapojených do daného projektu (tj. součet veškerých úvazků zaměstnance u zaměstnavatele/ů včetně případných DPP a DPČ nesmí překročit jeden pracovní úvazek), a to po celou dobu zapojení daného pracovníka do realizace projektu OPZ.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49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1 pracovně-právní vztah pro projekt – činnosti z PN a NN současně</a:t>
            </a:r>
          </a:p>
          <a:p>
            <a:pPr lvl="1"/>
            <a:r>
              <a:rPr lang="cs-CZ" dirty="0"/>
              <a:t>1 pracovně-právní </a:t>
            </a:r>
            <a:r>
              <a:rPr lang="cs-CZ" dirty="0" smtClean="0"/>
              <a:t>vztah pro projektu – činnosti spadající do více pozic s různým odměňováním</a:t>
            </a:r>
          </a:p>
          <a:p>
            <a:pPr lvl="1"/>
            <a:r>
              <a:rPr lang="cs-CZ" dirty="0"/>
              <a:t>1 pracovně-právní </a:t>
            </a:r>
            <a:r>
              <a:rPr lang="cs-CZ" dirty="0" smtClean="0"/>
              <a:t>vztah – činnosti pro projekt i mimo projekt současně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59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 pozice hrazené z nepřímých nákladů (NN)</a:t>
            </a:r>
          </a:p>
          <a:p>
            <a:pPr lvl="1"/>
            <a:r>
              <a:rPr lang="cs-CZ" dirty="0" smtClean="0"/>
              <a:t>Pozice hrazené z NN se do rozpočtu projektu neuvádějí</a:t>
            </a:r>
          </a:p>
          <a:p>
            <a:pPr marL="414000" lvl="1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pPr lvl="1"/>
            <a:r>
              <a:rPr lang="cs-CZ" dirty="0" smtClean="0"/>
              <a:t>Projektový manažer</a:t>
            </a:r>
          </a:p>
          <a:p>
            <a:pPr lvl="1"/>
            <a:r>
              <a:rPr lang="cs-CZ" dirty="0" smtClean="0"/>
              <a:t>Finanční manažer</a:t>
            </a:r>
          </a:p>
          <a:p>
            <a:pPr lvl="1"/>
            <a:r>
              <a:rPr lang="cs-CZ" dirty="0" smtClean="0"/>
              <a:t>Koordinátor projektu</a:t>
            </a:r>
          </a:p>
          <a:p>
            <a:pPr lvl="2"/>
            <a:r>
              <a:rPr lang="pl-PL" dirty="0" smtClean="0"/>
              <a:t>nepracují </a:t>
            </a:r>
            <a:r>
              <a:rPr lang="pl-PL" dirty="0"/>
              <a:t>přímo s cílovou skupinou </a:t>
            </a:r>
            <a:r>
              <a:rPr lang="pl-PL" dirty="0" smtClean="0"/>
              <a:t>projektu nebo </a:t>
            </a:r>
            <a:endParaRPr lang="pl-PL" dirty="0"/>
          </a:p>
          <a:p>
            <a:pPr lvl="2"/>
            <a:r>
              <a:rPr lang="cs-CZ" dirty="0" smtClean="0"/>
              <a:t>nezajišťují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</a:p>
          <a:p>
            <a:pPr marL="666000" lvl="2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68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Cestovné</a:t>
            </a:r>
          </a:p>
          <a:p>
            <a:pPr lvl="1"/>
            <a:r>
              <a:rPr lang="cs-CZ" dirty="0" smtClean="0"/>
              <a:t>členové RT </a:t>
            </a:r>
          </a:p>
          <a:p>
            <a:pPr lvl="2"/>
            <a:r>
              <a:rPr lang="cs-CZ" smtClean="0"/>
              <a:t> vnitrostátní </a:t>
            </a:r>
            <a:r>
              <a:rPr lang="cs-CZ" dirty="0" smtClean="0"/>
              <a:t>cestovné (NN), </a:t>
            </a:r>
          </a:p>
          <a:p>
            <a:pPr lvl="2"/>
            <a:r>
              <a:rPr lang="cs-CZ" dirty="0"/>
              <a:t> </a:t>
            </a:r>
            <a:r>
              <a:rPr lang="cs-CZ" dirty="0" smtClean="0"/>
              <a:t>zahraniční cesta (PN)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Zahraniční experti – „per </a:t>
            </a:r>
            <a:r>
              <a:rPr lang="cs-CZ" dirty="0" err="1" smtClean="0"/>
              <a:t>diems</a:t>
            </a:r>
            <a:r>
              <a:rPr lang="cs-CZ" dirty="0" smtClean="0"/>
              <a:t>“</a:t>
            </a:r>
            <a:endParaRPr lang="cs-CZ" dirty="0"/>
          </a:p>
          <a:p>
            <a:pPr lvl="2"/>
            <a:r>
              <a:rPr lang="cs-CZ" dirty="0" smtClean="0"/>
              <a:t>Ubytování, stravné a cestovné na území ČR</a:t>
            </a:r>
            <a:endParaRPr lang="cs-CZ" dirty="0"/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041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vybavení </a:t>
            </a:r>
            <a:endParaRPr lang="cs-CZ" dirty="0" smtClean="0"/>
          </a:p>
          <a:p>
            <a:pPr lvl="1"/>
            <a:r>
              <a:rPr lang="cs-CZ" dirty="0" smtClean="0"/>
              <a:t>Nárokovat </a:t>
            </a:r>
            <a:r>
              <a:rPr lang="cs-CZ" dirty="0"/>
              <a:t>a proplácet </a:t>
            </a:r>
            <a:r>
              <a:rPr lang="cs-CZ" dirty="0" smtClean="0"/>
              <a:t>z přímých nákladů lze </a:t>
            </a:r>
            <a:r>
              <a:rPr lang="cs-CZ" dirty="0"/>
              <a:t>pouze takovou výši nákladů na zařízení a </a:t>
            </a:r>
            <a:r>
              <a:rPr lang="cs-CZ" dirty="0" smtClean="0"/>
              <a:t>vybavení pro realizační tým, </a:t>
            </a:r>
            <a:r>
              <a:rPr lang="cs-CZ" dirty="0"/>
              <a:t>která odpovídá předpokládané výši úvazku člena realizačního týmu ve vztahu k jeho zapojení do realizace projektu. </a:t>
            </a:r>
            <a:endParaRPr lang="cs-CZ" dirty="0" smtClean="0"/>
          </a:p>
          <a:p>
            <a:pPr lvl="1"/>
            <a:r>
              <a:rPr lang="cs-CZ" dirty="0" smtClean="0"/>
              <a:t>Pro pracovní </a:t>
            </a:r>
            <a:r>
              <a:rPr lang="cs-CZ" dirty="0"/>
              <a:t>pozice, jejichž osobní náklady patří do nepřímých </a:t>
            </a:r>
            <a:r>
              <a:rPr lang="cs-CZ" dirty="0" smtClean="0"/>
              <a:t>nákladů, není </a:t>
            </a:r>
            <a:r>
              <a:rPr lang="cs-CZ" dirty="0"/>
              <a:t>možné </a:t>
            </a:r>
            <a:r>
              <a:rPr lang="cs-CZ" dirty="0" smtClean="0"/>
              <a:t>pořizovat vybavení </a:t>
            </a:r>
            <a:r>
              <a:rPr lang="cs-CZ" dirty="0"/>
              <a:t>a zařízení v rámci rozpočtu přímých způsobilých výdajů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Způsobilým </a:t>
            </a:r>
            <a:r>
              <a:rPr lang="cs-CZ" dirty="0"/>
              <a:t>výdajem projektu je vybavení </a:t>
            </a:r>
            <a:r>
              <a:rPr lang="cs-CZ" dirty="0" smtClean="0"/>
              <a:t>prostor, kde budou probíhat projektové aktivity. </a:t>
            </a:r>
            <a:r>
              <a:rPr lang="cs-CZ" b="1" dirty="0"/>
              <a:t>Pozor na kancelářské potřeby, které spadají do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18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 zařízení a </a:t>
            </a:r>
            <a:r>
              <a:rPr lang="cs-CZ" dirty="0" smtClean="0"/>
              <a:t>vybavení</a:t>
            </a:r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>
                <a:hlinkClick r:id="rId2"/>
              </a:rPr>
              <a:t>Tabulky obvyklých cen, mezd a platů</a:t>
            </a:r>
            <a:r>
              <a:rPr lang="cs-CZ" dirty="0" smtClean="0"/>
              <a:t>“</a:t>
            </a:r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771582"/>
              </p:ext>
            </p:extLst>
          </p:nvPr>
        </p:nvGraphicFramePr>
        <p:xfrm>
          <a:off x="539750" y="2836311"/>
          <a:ext cx="8064500" cy="3435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7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2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2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017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0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Položka zařízení/nábytku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bez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Cena s DPH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Parametry*/Poznámky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Sestava stolní PC</a:t>
                      </a:r>
                      <a:r>
                        <a:rPr lang="cs-CZ" sz="900" baseline="30000" smtClean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13 223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16 000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2,4 GHz, 4 GB RAM, 500 GB HDD, grafická karta (vlastní), optická mechanika DVD±RW, LCD 21,5", klávesnice,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Notebook</a:t>
                      </a:r>
                      <a:r>
                        <a:rPr lang="cs-CZ" sz="900" baseline="30000" smtClean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14 050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17 000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2,4 GHz, 4 GB RAM, 500 GB HDD,  grafická karta (vlastní), optická mechanika DVD±RW,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9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Tablet</a:t>
                      </a:r>
                      <a:r>
                        <a:rPr lang="cs-CZ" sz="900" baseline="30000" dirty="0" smtClean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5 372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6 500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1,3 GHz,  RAM 1 GB, interní 16 GB, wifi, bluetooth, 3G modem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Kancelářský balík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5 372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6 500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MS Office 2013 (Pro podnikatele) - obsahuje Word, Excel, </a:t>
                      </a:r>
                      <a:r>
                        <a:rPr lang="cs-CZ" sz="900" dirty="0" err="1" smtClean="0">
                          <a:effectLst/>
                        </a:rPr>
                        <a:t>Powerpoint</a:t>
                      </a:r>
                      <a:r>
                        <a:rPr lang="cs-CZ" sz="900" dirty="0" smtClean="0">
                          <a:effectLst/>
                        </a:rPr>
                        <a:t>, Outlook, </a:t>
                      </a:r>
                      <a:r>
                        <a:rPr lang="cs-CZ" sz="900" dirty="0" err="1" smtClean="0">
                          <a:effectLst/>
                        </a:rPr>
                        <a:t>One</a:t>
                      </a:r>
                      <a:r>
                        <a:rPr lang="cs-CZ" sz="900" dirty="0" smtClean="0">
                          <a:effectLst/>
                        </a:rPr>
                        <a:t> </a:t>
                      </a:r>
                      <a:r>
                        <a:rPr lang="cs-CZ" sz="900" dirty="0" err="1" smtClean="0">
                          <a:effectLst/>
                        </a:rPr>
                        <a:t>Note</a:t>
                      </a:r>
                      <a:r>
                        <a:rPr lang="cs-CZ" sz="900" dirty="0" smtClean="0">
                          <a:effectLst/>
                        </a:rPr>
                        <a:t> (OEM - PKC verze)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0800">
                <a:tc>
                  <a:txBody>
                    <a:bodyPr/>
                    <a:lstStyle/>
                    <a:p>
                      <a:endParaRPr lang="cs-CZ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cs-CZ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Kompaktní přenosný dataprojektor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10 000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12 100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určeno pro přenášení, menší místnosti a skupiny; rozlišení XGA (1 024 x 768), jas 3300 ANSI </a:t>
                      </a:r>
                      <a:r>
                        <a:rPr lang="cs-CZ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lm</a:t>
                      </a: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kontrast 15 000:1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7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Mobilní telefon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4 132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telefonování, SMS, MMS, </a:t>
                      </a:r>
                      <a:r>
                        <a:rPr lang="cs-CZ" sz="900" dirty="0" err="1" smtClean="0">
                          <a:effectLst/>
                        </a:rPr>
                        <a:t>bluetooth</a:t>
                      </a:r>
                      <a:r>
                        <a:rPr lang="cs-CZ" sz="900" dirty="0" smtClean="0">
                          <a:effectLst/>
                        </a:rPr>
                        <a:t>, datový přenos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smtClean="0">
                          <a:effectLst/>
                        </a:rPr>
                        <a:t>Běžná tiskárna pro 1 PC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4 132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cs-CZ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 smtClean="0">
                          <a:effectLst/>
                        </a:rPr>
                        <a:t>černobílá/barevná laserová/inkoustová, 1200x1200 dpi, manuální duplex, rychlost cca 20 str./min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21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Nákup</a:t>
            </a:r>
            <a:r>
              <a:rPr lang="cs-CZ" b="1" dirty="0"/>
              <a:t> </a:t>
            </a:r>
            <a:r>
              <a:rPr lang="cs-CZ" dirty="0"/>
              <a:t>služeb </a:t>
            </a:r>
            <a:endParaRPr lang="cs-CZ" dirty="0" smtClean="0"/>
          </a:p>
          <a:p>
            <a:pPr lvl="1"/>
            <a:r>
              <a:rPr lang="cs-CZ" dirty="0"/>
              <a:t>Dodání služby musí být nezbytné k realizaci projektu a musí vytvářet novou hodnotu. </a:t>
            </a:r>
            <a:endParaRPr lang="cs-CZ" dirty="0" smtClean="0"/>
          </a:p>
          <a:p>
            <a:pPr lvl="1"/>
            <a:r>
              <a:rPr lang="cs-CZ" b="1" dirty="0" smtClean="0"/>
              <a:t>Pronájem </a:t>
            </a:r>
            <a:r>
              <a:rPr lang="cs-CZ" b="1" dirty="0"/>
              <a:t>prostor nutných pro realizaci projektu </a:t>
            </a:r>
            <a:r>
              <a:rPr lang="cs-CZ" dirty="0"/>
              <a:t>(kromě kancelářských prostor určených pro práci projektového či finančního manažera a koordinátora projektu nebo jiných administrativních pozic. Náklady na nájem těchto prostor spadají do nepřímých nákladů</a:t>
            </a:r>
            <a:r>
              <a:rPr lang="cs-CZ" dirty="0" smtClean="0"/>
              <a:t>).</a:t>
            </a:r>
          </a:p>
          <a:p>
            <a:pPr lvl="1"/>
            <a:r>
              <a:rPr lang="cs-CZ" b="1" dirty="0" smtClean="0"/>
              <a:t>Vzdělávací, motivační a osvětové aktivity (kurzy)</a:t>
            </a:r>
            <a:endParaRPr lang="cs-CZ" dirty="0" smtClean="0"/>
          </a:p>
          <a:p>
            <a:pPr lvl="1"/>
            <a:r>
              <a:rPr lang="cs-CZ" b="1" dirty="0" smtClean="0"/>
              <a:t>Tvorba publikací, školících materiálů</a:t>
            </a:r>
          </a:p>
          <a:p>
            <a:pPr lvl="1"/>
            <a:r>
              <a:rPr lang="cs-CZ" b="1" dirty="0" smtClean="0"/>
              <a:t>Zpracování analýz, studií</a:t>
            </a:r>
          </a:p>
          <a:p>
            <a:pPr lvl="1"/>
            <a:r>
              <a:rPr lang="cs-CZ" b="1" dirty="0" smtClean="0"/>
              <a:t>Lektorské služby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554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Drobné stavební úpravy</a:t>
            </a:r>
          </a:p>
          <a:p>
            <a:pPr lvl="1"/>
            <a:r>
              <a:rPr lang="cs-CZ" b="1" dirty="0"/>
              <a:t>Výdaje na drobné stavební úpravy </a:t>
            </a:r>
            <a:r>
              <a:rPr lang="cs-CZ" dirty="0"/>
              <a:t>jsou způsobilé pouze tehdy, pokud cena všech dokončených stavebních úprav v jednom zdaňovacím období nepřesáhne v úhrnu 40.000 Kč na každou jednotlivou účetní položku majetku (např. výdaje spojené s úpravou pracovního místa nebo které usnadní přístup osobám zdravotně postiženým). Účetní položkou se rozumí jeden objekt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Z přímých nákladů je možno financovat stavební úpravy prostor zařízení určených pro </a:t>
            </a:r>
            <a:r>
              <a:rPr lang="cs-CZ" dirty="0" smtClean="0"/>
              <a:t>projektové aktivity.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V </a:t>
            </a:r>
            <a:r>
              <a:rPr lang="cs-CZ" dirty="0"/>
              <a:t>případě stavebních úprav pro projekt samotný (např. pracoviště projektového manažera) by se jednalo o nepřímé náklady.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7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Přímá podpora cílové skupiny</a:t>
            </a:r>
          </a:p>
          <a:p>
            <a:endParaRPr lang="cs-CZ" dirty="0" smtClean="0"/>
          </a:p>
          <a:p>
            <a:pPr lvl="1"/>
            <a:r>
              <a:rPr lang="cs-CZ" dirty="0" smtClean="0"/>
              <a:t>Mzdové příspěvky CS 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Jízdné, </a:t>
            </a:r>
            <a:r>
              <a:rPr lang="cs-CZ" dirty="0" smtClean="0"/>
              <a:t>ubytování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Příspěvek na péči o dítě a další závislé osoby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72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temíny  a alokace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Minimální výše celkových uznatelných nákladů na projekt: 2 000 000 Kč</a:t>
            </a:r>
          </a:p>
          <a:p>
            <a:r>
              <a:rPr lang="cs-CZ" dirty="0" smtClean="0"/>
              <a:t>Maximální výše </a:t>
            </a:r>
            <a:r>
              <a:rPr lang="cs-CZ" dirty="0"/>
              <a:t>celkových uznatelných nákladů na </a:t>
            </a:r>
            <a:r>
              <a:rPr lang="cs-CZ" dirty="0" smtClean="0"/>
              <a:t>projekt: 10 000 000 Kč</a:t>
            </a:r>
          </a:p>
          <a:p>
            <a:endParaRPr lang="cs-CZ" dirty="0"/>
          </a:p>
          <a:p>
            <a:r>
              <a:rPr lang="cs-CZ" dirty="0" smtClean="0"/>
              <a:t>Maximální délka trvání projektu: 30 měsíců</a:t>
            </a:r>
          </a:p>
          <a:p>
            <a:r>
              <a:rPr lang="cs-CZ" dirty="0" smtClean="0"/>
              <a:t>Nejzazší termín ukončení projektu: 30. </a:t>
            </a:r>
            <a:r>
              <a:rPr lang="cs-CZ" dirty="0"/>
              <a:t>6</a:t>
            </a:r>
            <a:r>
              <a:rPr lang="cs-CZ" dirty="0" smtClean="0"/>
              <a:t>. 2022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pPr lvl="1"/>
            <a:r>
              <a:rPr lang="cs-CZ" dirty="0" smtClean="0"/>
              <a:t>Přesný výčet položek, které spadají do nepřímých nákladů, uvádí příručka „</a:t>
            </a:r>
            <a:r>
              <a:rPr lang="cs-CZ" dirty="0" smtClean="0">
                <a:hlinkClick r:id="rId2"/>
              </a:rPr>
              <a:t>Specifická část pravidel pro žadatele a příjemce pro projekty se skutečně vzniklými výdaji a případně také s nepřímými náklady (verze 3)</a:t>
            </a:r>
            <a:r>
              <a:rPr lang="cs-CZ" dirty="0" smtClean="0"/>
              <a:t>“</a:t>
            </a:r>
          </a:p>
          <a:p>
            <a:pPr lvl="1"/>
            <a:r>
              <a:rPr lang="cs-CZ" dirty="0" smtClean="0"/>
              <a:t>Administrativa</a:t>
            </a:r>
            <a:r>
              <a:rPr lang="cs-CZ" dirty="0"/>
              <a:t>, řízení projektu (včetně finančního), účetnictví, personalistika, komunikační a informační opatření, občerstvení a stravování a podpůrné procesy pro provoz projektu. </a:t>
            </a:r>
            <a:endParaRPr lang="cs-CZ" dirty="0" smtClean="0"/>
          </a:p>
          <a:p>
            <a:pPr lvl="1"/>
            <a:r>
              <a:rPr lang="pl-PL" dirty="0" smtClean="0"/>
              <a:t>Nájemné </a:t>
            </a:r>
            <a:r>
              <a:rPr lang="pl-PL" dirty="0"/>
              <a:t>za prostory využívané k administraci </a:t>
            </a:r>
            <a:r>
              <a:rPr lang="pl-PL" dirty="0" smtClean="0"/>
              <a:t>projektu. </a:t>
            </a:r>
            <a:endParaRPr lang="pl-PL" dirty="0"/>
          </a:p>
          <a:p>
            <a:pPr lvl="1"/>
            <a:r>
              <a:rPr lang="cs-CZ" dirty="0" smtClean="0"/>
              <a:t>Energie</a:t>
            </a:r>
            <a:r>
              <a:rPr lang="cs-CZ" dirty="0"/>
              <a:t>, vodné, stočné v prostorech kanceláře projektu a dalších pronajímaných nemovitostech využívaných k realizaci </a:t>
            </a:r>
            <a:r>
              <a:rPr lang="cs-CZ" dirty="0" smtClean="0"/>
              <a:t>projektu.</a:t>
            </a:r>
          </a:p>
          <a:p>
            <a:pPr lvl="1"/>
            <a:r>
              <a:rPr lang="cs-CZ" dirty="0" smtClean="0"/>
              <a:t>Internetové </a:t>
            </a:r>
            <a:r>
              <a:rPr lang="cs-CZ" dirty="0"/>
              <a:t>a telefonické připojení, poštovné, dopravné, </a:t>
            </a:r>
            <a:r>
              <a:rPr lang="cs-CZ" dirty="0" smtClean="0"/>
              <a:t>balné.</a:t>
            </a:r>
          </a:p>
          <a:p>
            <a:pPr lvl="1"/>
            <a:r>
              <a:rPr lang="cs-CZ" dirty="0" smtClean="0"/>
              <a:t>Bankovní poplatky.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pl-PL" dirty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59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81626"/>
              </p:ext>
            </p:extLst>
          </p:nvPr>
        </p:nvGraphicFramePr>
        <p:xfrm>
          <a:off x="395536" y="2348880"/>
          <a:ext cx="8136904" cy="3519747"/>
        </p:xfrm>
        <a:graphic>
          <a:graphicData uri="http://schemas.openxmlformats.org/drawingml/2006/table">
            <a:tbl>
              <a:tblPr/>
              <a:tblGrid>
                <a:gridCol w="32041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327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454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80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52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a 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Formy financování</a:t>
            </a:r>
          </a:p>
          <a:p>
            <a:pPr lvl="1"/>
            <a:r>
              <a:rPr lang="cs-CZ" dirty="0" smtClean="0"/>
              <a:t>ex-post (bez zálohových plateb, vždy OSS a příspěvkové </a:t>
            </a:r>
            <a:r>
              <a:rPr lang="cs-CZ" dirty="0" err="1" smtClean="0"/>
              <a:t>org</a:t>
            </a:r>
            <a:r>
              <a:rPr lang="cs-CZ" dirty="0" smtClean="0"/>
              <a:t>. OSS, ostatní subjekty dle vlastní volby)</a:t>
            </a:r>
          </a:p>
          <a:p>
            <a:pPr lvl="1"/>
            <a:r>
              <a:rPr lang="cs-CZ" dirty="0" smtClean="0"/>
              <a:t>ex-ante (se zálohovými platbami)</a:t>
            </a:r>
          </a:p>
          <a:p>
            <a:r>
              <a:rPr lang="cs-CZ" dirty="0" smtClean="0"/>
              <a:t>Zálohové platby ve finančním plánu</a:t>
            </a:r>
          </a:p>
          <a:p>
            <a:pPr lvl="1"/>
            <a:r>
              <a:rPr lang="cs-CZ" dirty="0" smtClean="0"/>
              <a:t>1.zálohová platba ve výši 40%</a:t>
            </a:r>
          </a:p>
          <a:p>
            <a:pPr lvl="1"/>
            <a:r>
              <a:rPr lang="cs-CZ" dirty="0" smtClean="0"/>
              <a:t>Další zálohové platby ve výši 20%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556060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0" smtClean="0"/>
              <a:t>Hodnocení a výběr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143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800" b="1" dirty="0" smtClean="0"/>
              <a:t>Definice </a:t>
            </a:r>
            <a:r>
              <a:rPr lang="cs-CZ" sz="2800" b="1" dirty="0"/>
              <a:t>a úprava</a:t>
            </a:r>
          </a:p>
          <a:p>
            <a:pPr lvl="1"/>
            <a:r>
              <a:rPr lang="cs-CZ" sz="2400" dirty="0"/>
              <a:t>problematika hodnocení přijatelnosti a formálních náležitostí, věcného hodnocení a výběrové komise </a:t>
            </a:r>
            <a:br>
              <a:rPr lang="cs-CZ" sz="2400" dirty="0"/>
            </a:br>
            <a:r>
              <a:rPr lang="cs-CZ" dirty="0" smtClean="0"/>
              <a:t>(</a:t>
            </a:r>
            <a:r>
              <a:rPr lang="cs-CZ" i="1" dirty="0" smtClean="0"/>
              <a:t>Specifická </a:t>
            </a:r>
            <a:r>
              <a:rPr lang="cs-CZ" i="1" dirty="0"/>
              <a:t>část pravidel pro žadatele a příjemce pro projekty se skutečně vzniklými výdaji a případně také s nepřímými </a:t>
            </a:r>
            <a:r>
              <a:rPr lang="cs-CZ" i="1" dirty="0" smtClean="0"/>
              <a:t>náklady, Příručka pro hodnotitele)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příprava </a:t>
            </a:r>
            <a:r>
              <a:rPr lang="cs-CZ" sz="2400" dirty="0"/>
              <a:t>a vydání právního aktu o poskytnutí podpory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Obecná </a:t>
            </a:r>
            <a:r>
              <a:rPr lang="cs-CZ" i="1" dirty="0"/>
              <a:t>část pravidel pro žadatele a </a:t>
            </a:r>
            <a:r>
              <a:rPr lang="cs-CZ" i="1" dirty="0" smtClean="0"/>
              <a:t>příjemce)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dokumenty ke stažení </a:t>
            </a:r>
            <a:r>
              <a:rPr lang="cs-CZ" sz="2400" dirty="0"/>
              <a:t>na </a:t>
            </a:r>
            <a:r>
              <a:rPr lang="cs-CZ" sz="2400" dirty="0" smtClean="0">
                <a:hlinkClick r:id="rId3"/>
              </a:rPr>
              <a:t>www.esfcr.cz</a:t>
            </a:r>
            <a:r>
              <a:rPr lang="cs-CZ" sz="2400" dirty="0" smtClean="0"/>
              <a:t> – Programy – Dokumenty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3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/>
              <a:t>c</a:t>
            </a:r>
            <a:r>
              <a:rPr lang="cs-CZ" b="1" dirty="0" smtClean="0"/>
              <a:t>ca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8435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cs-CZ" dirty="0" smtClean="0"/>
              <a:t>Zpravidla 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Obecná pravidla pro hodnocení a výběr </a:t>
            </a:r>
            <a:r>
              <a:rPr lang="cs-CZ" sz="2800" b="1" dirty="0" smtClean="0"/>
              <a:t>projektů </a:t>
            </a:r>
            <a:endParaRPr lang="cs-CZ" sz="2000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roces hodnocení a výběru projektů zajišťuje ŘO OPZ</a:t>
            </a:r>
            <a:br>
              <a:rPr lang="cs-CZ" dirty="0" smtClean="0"/>
            </a:br>
            <a:r>
              <a:rPr lang="cs-CZ" sz="1600" dirty="0" smtClean="0"/>
              <a:t>(= Řídicí orgán Operačního programu zaměstnanost)</a:t>
            </a:r>
          </a:p>
          <a:p>
            <a:pPr lvl="1"/>
            <a:r>
              <a:rPr lang="cs-CZ" dirty="0" smtClean="0"/>
              <a:t>proces hodnocení a výběru projektů - ukončení cca do 7 měsíců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od </a:t>
            </a:r>
            <a:r>
              <a:rPr lang="cs-CZ" dirty="0"/>
              <a:t>uzávěrky příjmu žádostí </a:t>
            </a:r>
            <a:endParaRPr lang="cs-CZ" dirty="0" smtClean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předložené jiným způsobem a v jiném termínu, než umožňuje </a:t>
            </a:r>
            <a:r>
              <a:rPr lang="cs-CZ" dirty="0" smtClean="0"/>
              <a:t>výzva</a:t>
            </a:r>
            <a:r>
              <a:rPr lang="cs-CZ" dirty="0"/>
              <a:t>, nejsou </a:t>
            </a:r>
            <a:r>
              <a:rPr lang="cs-CZ" dirty="0" smtClean="0"/>
              <a:t>akceptovány (žádosti se podávají pouze elektronicky, stvrzené el. podpisem, nutnost mít datovou schránku)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/>
              <a:t>c</a:t>
            </a:r>
            <a:r>
              <a:rPr lang="cs-CZ" b="1" dirty="0" smtClean="0"/>
              <a:t>ca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69953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cs-CZ" dirty="0" smtClean="0"/>
              <a:t>Zpravidla 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2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1. fáze hodnocení projektů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dirty="0"/>
              <a:t>hodnocení přijatelnosti a formálních náležitostí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osouzení </a:t>
            </a:r>
            <a:r>
              <a:rPr lang="cs-CZ" dirty="0"/>
              <a:t>základních věcných požadavků, </a:t>
            </a:r>
            <a:r>
              <a:rPr lang="cs-CZ" dirty="0" err="1"/>
              <a:t>hodnotitelnosti</a:t>
            </a:r>
            <a:r>
              <a:rPr lang="cs-CZ" dirty="0"/>
              <a:t> žádosti o podporu a naplnění </a:t>
            </a:r>
            <a:r>
              <a:rPr lang="cs-CZ" dirty="0" smtClean="0"/>
              <a:t>administrativních požadavků</a:t>
            </a:r>
            <a:endParaRPr lang="cs-CZ" dirty="0"/>
          </a:p>
          <a:p>
            <a:pPr lvl="1"/>
            <a:r>
              <a:rPr lang="cs-CZ" dirty="0" smtClean="0"/>
              <a:t>max</a:t>
            </a:r>
            <a:r>
              <a:rPr lang="cs-CZ" dirty="0"/>
              <a:t>. </a:t>
            </a:r>
            <a:r>
              <a:rPr lang="cs-CZ" b="1" dirty="0"/>
              <a:t>30 pracovních dnů</a:t>
            </a:r>
            <a:r>
              <a:rPr lang="cs-CZ" dirty="0"/>
              <a:t> od uzávěrky příjmu žádostí ve </a:t>
            </a:r>
            <a:r>
              <a:rPr lang="cs-CZ" dirty="0" smtClean="0"/>
              <a:t>Výzvě (více než 250 žádostí = + 10 pracovních dnů)</a:t>
            </a:r>
            <a:endParaRPr lang="cs-CZ" dirty="0"/>
          </a:p>
          <a:p>
            <a:pPr lvl="1"/>
            <a:r>
              <a:rPr lang="cs-CZ" b="1" dirty="0" smtClean="0"/>
              <a:t>náprava </a:t>
            </a:r>
            <a:r>
              <a:rPr lang="cs-CZ" b="1" dirty="0"/>
              <a:t>nedostatků v hodnocení přijatelnosti není </a:t>
            </a:r>
            <a:r>
              <a:rPr lang="cs-CZ" b="1" dirty="0" smtClean="0"/>
              <a:t>možná</a:t>
            </a:r>
            <a:endParaRPr lang="cs-CZ" dirty="0"/>
          </a:p>
          <a:p>
            <a:pPr lvl="1"/>
            <a:r>
              <a:rPr lang="cs-CZ" dirty="0"/>
              <a:t>n</a:t>
            </a:r>
            <a:r>
              <a:rPr lang="cs-CZ" dirty="0" smtClean="0"/>
              <a:t>áprava </a:t>
            </a:r>
            <a:r>
              <a:rPr lang="cs-CZ" dirty="0"/>
              <a:t>formálních </a:t>
            </a:r>
            <a:r>
              <a:rPr lang="cs-CZ" dirty="0" smtClean="0"/>
              <a:t>náležitostí </a:t>
            </a:r>
            <a:r>
              <a:rPr lang="cs-CZ" b="1" dirty="0" smtClean="0"/>
              <a:t>max</a:t>
            </a:r>
            <a:r>
              <a:rPr lang="cs-CZ" b="1" dirty="0"/>
              <a:t>. </a:t>
            </a:r>
            <a:r>
              <a:rPr lang="cs-CZ" b="1" dirty="0" smtClean="0"/>
              <a:t>2 x - </a:t>
            </a:r>
            <a:r>
              <a:rPr lang="cs-CZ" dirty="0" smtClean="0"/>
              <a:t>pouze pokud žádost vyhoví v hodnocení</a:t>
            </a:r>
            <a:r>
              <a:rPr lang="cs-CZ" dirty="0"/>
              <a:t> přijatelnosti (v IS KP14+ výzva k nápravě - podrobný popis ve Specifických pravidlech v kapitole 4.2</a:t>
            </a:r>
            <a:r>
              <a:rPr lang="cs-CZ" dirty="0" smtClean="0"/>
              <a:t>). </a:t>
            </a:r>
          </a:p>
          <a:p>
            <a:pPr lvl="1"/>
            <a:r>
              <a:rPr lang="cs-CZ" dirty="0" smtClean="0"/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76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Kritéria hodnocení </a:t>
            </a:r>
            <a:r>
              <a:rPr lang="cs-CZ" b="1" dirty="0" smtClean="0"/>
              <a:t>přijatelnosti:</a:t>
            </a:r>
            <a:endParaRPr lang="cs-CZ" dirty="0"/>
          </a:p>
          <a:p>
            <a:pPr lvl="1"/>
            <a:r>
              <a:rPr lang="cs-CZ" dirty="0" smtClean="0"/>
              <a:t>oprávněnost žadatele</a:t>
            </a:r>
            <a:endParaRPr lang="cs-CZ" dirty="0"/>
          </a:p>
          <a:p>
            <a:pPr lvl="1"/>
            <a:r>
              <a:rPr lang="cs-CZ" dirty="0" smtClean="0"/>
              <a:t>partnerství</a:t>
            </a:r>
            <a:endParaRPr lang="cs-CZ" dirty="0"/>
          </a:p>
          <a:p>
            <a:pPr lvl="1"/>
            <a:r>
              <a:rPr lang="cs-CZ" dirty="0" smtClean="0"/>
              <a:t>cílové skupiny</a:t>
            </a:r>
            <a:endParaRPr lang="cs-CZ" dirty="0"/>
          </a:p>
          <a:p>
            <a:pPr lvl="1"/>
            <a:r>
              <a:rPr lang="cs-CZ" dirty="0" smtClean="0"/>
              <a:t>celkové </a:t>
            </a:r>
            <a:r>
              <a:rPr lang="cs-CZ" dirty="0"/>
              <a:t>způsobilé </a:t>
            </a:r>
            <a:r>
              <a:rPr lang="cs-CZ" dirty="0" smtClean="0"/>
              <a:t>výdaje</a:t>
            </a:r>
            <a:endParaRPr lang="cs-CZ" dirty="0"/>
          </a:p>
          <a:p>
            <a:pPr lvl="1"/>
            <a:r>
              <a:rPr lang="cs-CZ" dirty="0" smtClean="0"/>
              <a:t>aktivity v souladu s textem výzvy</a:t>
            </a:r>
            <a:endParaRPr lang="cs-CZ" dirty="0"/>
          </a:p>
          <a:p>
            <a:pPr lvl="1"/>
            <a:r>
              <a:rPr lang="cs-CZ" dirty="0" smtClean="0"/>
              <a:t>horizontální principy</a:t>
            </a:r>
            <a:endParaRPr lang="cs-CZ" dirty="0"/>
          </a:p>
          <a:p>
            <a:pPr lvl="1"/>
            <a:r>
              <a:rPr lang="cs-CZ" dirty="0" smtClean="0"/>
              <a:t>trestní bezúhonnost statutárního zástupce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br>
              <a:rPr lang="pl-PL" b="0" dirty="0" smtClean="0"/>
            </a:br>
            <a:r>
              <a:rPr lang="pl-PL" b="0" cap="none" dirty="0" smtClean="0"/>
              <a:t>oprávnění 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76872"/>
            <a:ext cx="3960000" cy="4320000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cs-CZ" sz="2400" dirty="0" smtClean="0"/>
              <a:t>OSS</a:t>
            </a:r>
          </a:p>
          <a:p>
            <a:pPr lvl="1"/>
            <a:r>
              <a:rPr lang="cs-CZ" sz="2400" dirty="0" smtClean="0"/>
              <a:t>Obec</a:t>
            </a:r>
            <a:endParaRPr lang="cs-CZ" sz="2400" dirty="0"/>
          </a:p>
          <a:p>
            <a:pPr lvl="1"/>
            <a:r>
              <a:rPr lang="cs-CZ" sz="2400" dirty="0" smtClean="0"/>
              <a:t>Organizace zřizované obcemi</a:t>
            </a:r>
          </a:p>
          <a:p>
            <a:pPr lvl="1"/>
            <a:r>
              <a:rPr lang="cs-CZ" sz="2400" dirty="0" smtClean="0"/>
              <a:t>Dobrovolné svazky obcí</a:t>
            </a:r>
          </a:p>
          <a:p>
            <a:pPr lvl="1"/>
            <a:r>
              <a:rPr lang="cs-CZ" sz="2400" dirty="0" smtClean="0"/>
              <a:t>Kraj</a:t>
            </a:r>
          </a:p>
          <a:p>
            <a:pPr lvl="1"/>
            <a:r>
              <a:rPr lang="cs-CZ" sz="2400" dirty="0" smtClean="0"/>
              <a:t>Organizace zřizované krajem</a:t>
            </a:r>
          </a:p>
          <a:p>
            <a:pPr lvl="1"/>
            <a:r>
              <a:rPr lang="cs-CZ" sz="2400" dirty="0" smtClean="0"/>
              <a:t>NNO</a:t>
            </a:r>
          </a:p>
          <a:p>
            <a:pPr lvl="1"/>
            <a:r>
              <a:rPr lang="cs-CZ" sz="2400" dirty="0" smtClean="0"/>
              <a:t>Obchodní korporace</a:t>
            </a:r>
          </a:p>
          <a:p>
            <a:pPr lvl="1"/>
            <a:r>
              <a:rPr lang="cs-CZ" sz="2400" dirty="0"/>
              <a:t>OSVČ</a:t>
            </a:r>
          </a:p>
          <a:p>
            <a:pPr lvl="1"/>
            <a:r>
              <a:rPr lang="cs-CZ" sz="2400" dirty="0"/>
              <a:t>Státní </a:t>
            </a:r>
            <a:r>
              <a:rPr lang="cs-CZ" sz="2400" dirty="0" smtClean="0"/>
              <a:t>podniky</a:t>
            </a:r>
            <a:endParaRPr lang="cs-CZ" sz="24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0"/>
          </p:nvPr>
        </p:nvSpPr>
        <p:spPr>
          <a:xfrm>
            <a:off x="4644008" y="2276872"/>
            <a:ext cx="3960000" cy="4320000"/>
          </a:xfrm>
        </p:spPr>
        <p:txBody>
          <a:bodyPr/>
          <a:lstStyle/>
          <a:p>
            <a:pPr lvl="1"/>
            <a:r>
              <a:rPr lang="cs-CZ" dirty="0" smtClean="0"/>
              <a:t>Profesní </a:t>
            </a:r>
            <a:r>
              <a:rPr lang="cs-CZ" dirty="0"/>
              <a:t>a podnikatelská sdružení </a:t>
            </a:r>
          </a:p>
          <a:p>
            <a:pPr lvl="1"/>
            <a:r>
              <a:rPr lang="cs-CZ" dirty="0" smtClean="0"/>
              <a:t>Poradenské </a:t>
            </a:r>
            <a:r>
              <a:rPr lang="cs-CZ" dirty="0"/>
              <a:t>a vzdělávací instituce</a:t>
            </a:r>
          </a:p>
          <a:p>
            <a:pPr lvl="1"/>
            <a:r>
              <a:rPr lang="cs-CZ" dirty="0" smtClean="0"/>
              <a:t>Veřejné </a:t>
            </a:r>
            <a:r>
              <a:rPr lang="cs-CZ" dirty="0"/>
              <a:t>výzkumné organizace</a:t>
            </a:r>
          </a:p>
          <a:p>
            <a:pPr lvl="1"/>
            <a:r>
              <a:rPr lang="cs-CZ" dirty="0"/>
              <a:t>Právnické osoby vykonávající podnikatelskou činnost zřízené zvláštním zákonem</a:t>
            </a:r>
          </a:p>
          <a:p>
            <a:pPr lvl="1"/>
            <a:r>
              <a:rPr lang="cs-CZ" dirty="0"/>
              <a:t>Školy a školská zařízení</a:t>
            </a:r>
          </a:p>
          <a:p>
            <a:pPr lvl="1"/>
            <a:r>
              <a:rPr lang="cs-CZ" dirty="0"/>
              <a:t>Vysoké </a:t>
            </a:r>
            <a:r>
              <a:rPr lang="cs-CZ" dirty="0" smtClean="0"/>
              <a:t>školy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27584" y="1556792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Oprávněným</a:t>
            </a:r>
            <a:r>
              <a:rPr lang="cs-CZ" dirty="0"/>
              <a:t> </a:t>
            </a:r>
            <a:r>
              <a:rPr lang="cs-CZ" sz="2400" dirty="0"/>
              <a:t>žadatelem</a:t>
            </a:r>
            <a:r>
              <a:rPr lang="cs-CZ" dirty="0"/>
              <a:t> </a:t>
            </a:r>
            <a:r>
              <a:rPr lang="cs-CZ" sz="2400" dirty="0"/>
              <a:t>může</a:t>
            </a:r>
            <a:r>
              <a:rPr lang="cs-CZ" dirty="0"/>
              <a:t> </a:t>
            </a:r>
            <a:r>
              <a:rPr lang="cs-CZ" sz="2400" dirty="0"/>
              <a:t>být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7704408" cy="3501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Kritéria </a:t>
            </a:r>
            <a:r>
              <a:rPr lang="cs-CZ" b="1" dirty="0"/>
              <a:t>formálních </a:t>
            </a:r>
            <a:r>
              <a:rPr lang="cs-CZ" b="1" dirty="0" smtClean="0"/>
              <a:t>náležitostí:</a:t>
            </a:r>
            <a:endParaRPr lang="cs-CZ" dirty="0"/>
          </a:p>
          <a:p>
            <a:pPr lvl="1"/>
            <a:r>
              <a:rPr lang="cs-CZ" dirty="0" smtClean="0"/>
              <a:t>úplnost </a:t>
            </a:r>
            <a:r>
              <a:rPr lang="cs-CZ" dirty="0"/>
              <a:t>a forma </a:t>
            </a:r>
            <a:r>
              <a:rPr lang="cs-CZ" dirty="0" smtClean="0"/>
              <a:t>žádosti</a:t>
            </a:r>
            <a:endParaRPr lang="cs-CZ" dirty="0"/>
          </a:p>
          <a:p>
            <a:pPr lvl="1"/>
            <a:r>
              <a:rPr lang="cs-CZ" dirty="0" smtClean="0"/>
              <a:t>podpis žádosti oprávněnou osobou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3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/>
              <a:t>c</a:t>
            </a:r>
            <a:r>
              <a:rPr lang="cs-CZ" b="1" dirty="0" smtClean="0"/>
              <a:t>ca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77153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cs-CZ" dirty="0" smtClean="0"/>
              <a:t>Zpravidla 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9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448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2. fáze hodnocení projektů </a:t>
            </a:r>
            <a:r>
              <a:rPr lang="cs-CZ" b="1" dirty="0" smtClean="0"/>
              <a:t>- </a:t>
            </a:r>
            <a:r>
              <a:rPr lang="cs-CZ" b="1" dirty="0"/>
              <a:t>věcné hodnocení</a:t>
            </a:r>
            <a:endParaRPr lang="cs-CZ" dirty="0"/>
          </a:p>
          <a:p>
            <a:pPr lvl="1"/>
            <a:r>
              <a:rPr lang="cs-CZ" dirty="0" smtClean="0"/>
              <a:t>hodnocení kvality - ohled </a:t>
            </a:r>
            <a:r>
              <a:rPr lang="cs-CZ" dirty="0"/>
              <a:t>na naplňování věcných cílů </a:t>
            </a:r>
            <a:r>
              <a:rPr lang="cs-CZ" dirty="0" smtClean="0"/>
              <a:t>programu</a:t>
            </a:r>
            <a:endParaRPr lang="cs-CZ" dirty="0"/>
          </a:p>
          <a:p>
            <a:pPr lvl="1"/>
            <a:r>
              <a:rPr lang="cs-CZ" dirty="0" smtClean="0"/>
              <a:t>příručka </a:t>
            </a:r>
            <a:r>
              <a:rPr lang="cs-CZ" dirty="0"/>
              <a:t>pro hodnotitele </a:t>
            </a:r>
            <a:r>
              <a:rPr lang="cs-CZ" dirty="0" smtClean="0"/>
              <a:t>(esfcr.cz – Programy - Dokumenty)</a:t>
            </a:r>
            <a:endParaRPr lang="cs-CZ" dirty="0"/>
          </a:p>
          <a:p>
            <a:pPr lvl="1"/>
            <a:r>
              <a:rPr lang="cs-CZ" dirty="0" smtClean="0"/>
              <a:t>pouze </a:t>
            </a:r>
            <a:r>
              <a:rPr lang="cs-CZ" dirty="0"/>
              <a:t>žádosti o podporu, které uspěly v </a:t>
            </a:r>
            <a:r>
              <a:rPr lang="cs-CZ" dirty="0" smtClean="0"/>
              <a:t>1. fázi hodnocení</a:t>
            </a:r>
            <a:endParaRPr lang="cs-CZ" dirty="0"/>
          </a:p>
          <a:p>
            <a:pPr lvl="1"/>
            <a:r>
              <a:rPr lang="cs-CZ" dirty="0"/>
              <a:t>minimálně 2 externí hodnotitelé, výsledný počet bodů je průměrem bodů přidělených v těchto </a:t>
            </a:r>
            <a:r>
              <a:rPr lang="cs-CZ" dirty="0" smtClean="0"/>
              <a:t>hodnoceních</a:t>
            </a:r>
          </a:p>
          <a:p>
            <a:pPr lvl="1"/>
            <a:r>
              <a:rPr lang="cs-CZ" dirty="0"/>
              <a:t>arbitrážní hodnocení (pokud jeden z hodnotitelů označí některou část projektu za nedostatečnou)</a:t>
            </a:r>
          </a:p>
          <a:p>
            <a:pPr lvl="1"/>
            <a:r>
              <a:rPr lang="cs-CZ" dirty="0" smtClean="0"/>
              <a:t>žádost </a:t>
            </a:r>
            <a:r>
              <a:rPr lang="cs-CZ" dirty="0"/>
              <a:t>o podporu uspěje, pokud v žádném z kritérií </a:t>
            </a:r>
            <a:r>
              <a:rPr lang="cs-CZ" dirty="0" smtClean="0"/>
              <a:t>neobdrží </a:t>
            </a:r>
            <a:r>
              <a:rPr lang="cs-CZ" dirty="0"/>
              <a:t>eliminační deskriptor a získá minimálně 50 </a:t>
            </a:r>
            <a:r>
              <a:rPr lang="cs-CZ" dirty="0" smtClean="0"/>
              <a:t>bodů</a:t>
            </a:r>
            <a:endParaRPr lang="cs-CZ" dirty="0"/>
          </a:p>
          <a:p>
            <a:pPr lvl="1"/>
            <a:r>
              <a:rPr lang="cs-CZ" dirty="0" smtClean="0"/>
              <a:t>věcné </a:t>
            </a:r>
            <a:r>
              <a:rPr lang="cs-CZ" dirty="0"/>
              <a:t>hodnocení musí být dokončeno do 80 pracovních dnů od uzávěrky příjmu žádostí ve Výzvě </a:t>
            </a:r>
            <a:r>
              <a:rPr lang="cs-CZ" dirty="0" smtClean="0"/>
              <a:t>(více </a:t>
            </a:r>
            <a:r>
              <a:rPr lang="cs-CZ" dirty="0"/>
              <a:t>než 250 žádostí = + </a:t>
            </a:r>
            <a:r>
              <a:rPr lang="cs-CZ" dirty="0" smtClean="0"/>
              <a:t>20 </a:t>
            </a:r>
            <a:r>
              <a:rPr lang="cs-CZ" dirty="0"/>
              <a:t>pracovních dnů)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30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448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Kritéria věcného hodnocení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  <p:pic>
        <p:nvPicPr>
          <p:cNvPr id="5" name="Obrázek 4" descr="C:\Users\jan.jelinek1\AppData\Local\Microsoft\Windows\Temporary Internet Files\Content.Word\Kriteria věcného hodnocení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5840"/>
            <a:ext cx="6984776" cy="3889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13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/>
              <a:t>c</a:t>
            </a:r>
            <a:r>
              <a:rPr lang="cs-CZ" b="1" dirty="0" smtClean="0"/>
              <a:t>ca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69953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cs-CZ" dirty="0" smtClean="0"/>
              <a:t>Zpravidla 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3. </a:t>
            </a:r>
            <a:r>
              <a:rPr lang="cs-CZ" sz="2800" b="1" dirty="0"/>
              <a:t>fáze hodnocení projektů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b="1" dirty="0" smtClean="0"/>
              <a:t>- </a:t>
            </a:r>
            <a:r>
              <a:rPr lang="cs-CZ" b="1" dirty="0"/>
              <a:t>Výběrová </a:t>
            </a:r>
            <a:r>
              <a:rPr lang="cs-CZ" b="1" dirty="0" smtClean="0"/>
              <a:t>komise</a:t>
            </a:r>
            <a:endParaRPr lang="cs-CZ" dirty="0"/>
          </a:p>
          <a:p>
            <a:pPr lvl="1"/>
            <a:r>
              <a:rPr lang="cs-CZ" dirty="0" smtClean="0"/>
              <a:t>minimálně 5 osob</a:t>
            </a:r>
            <a:r>
              <a:rPr lang="cs-CZ" dirty="0"/>
              <a:t>, které nebyly zapojeny do věcného </a:t>
            </a:r>
            <a:r>
              <a:rPr lang="cs-CZ" dirty="0" smtClean="0"/>
              <a:t>hodnocení</a:t>
            </a:r>
            <a:endParaRPr lang="cs-CZ" dirty="0"/>
          </a:p>
          <a:p>
            <a:pPr lvl="1"/>
            <a:r>
              <a:rPr lang="cs-CZ" dirty="0"/>
              <a:t>projednává žádosti o podporu, které uspěly v předchozích fázích hodnocení a výběru, a rozhoduje o tom, zda žádost bude doporučena nebo nedoporučena k </a:t>
            </a:r>
            <a:r>
              <a:rPr lang="cs-CZ" dirty="0" smtClean="0"/>
              <a:t>financování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mohou být doporučeny k financování s výhradou – udělení podmínky </a:t>
            </a:r>
            <a:r>
              <a:rPr lang="cs-CZ" dirty="0" smtClean="0"/>
              <a:t>realizace</a:t>
            </a:r>
            <a:endParaRPr lang="cs-CZ" dirty="0"/>
          </a:p>
          <a:p>
            <a:pPr lvl="1"/>
            <a:r>
              <a:rPr lang="cs-CZ" dirty="0" smtClean="0"/>
              <a:t>zahájena do </a:t>
            </a:r>
            <a:r>
              <a:rPr lang="cs-CZ" dirty="0"/>
              <a:t>20 pracovních dnů od ukončení věcného hodnocení všech žádostí o podporu v rámci </a:t>
            </a:r>
            <a:r>
              <a:rPr lang="cs-CZ" dirty="0" smtClean="0"/>
              <a:t>výzvy</a:t>
            </a:r>
          </a:p>
          <a:p>
            <a:pPr lvl="1"/>
            <a:r>
              <a:rPr lang="cs-CZ" dirty="0" smtClean="0"/>
              <a:t>uzavřena do 30 dnů od prvního zasedání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97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Důvody pro nedoporučení projektu k podpoře výběrovou komisí</a:t>
            </a:r>
          </a:p>
          <a:p>
            <a:pPr lvl="1"/>
            <a:r>
              <a:rPr lang="cs-CZ" dirty="0" smtClean="0"/>
              <a:t>více </a:t>
            </a:r>
            <a:r>
              <a:rPr lang="cs-CZ" dirty="0"/>
              <a:t>projektů zaměřených na realizaci obdobných aktivit pro stejnou cílovou skupinu ve stejném regionu (přesah absorpční </a:t>
            </a:r>
            <a:r>
              <a:rPr lang="cs-CZ" dirty="0" smtClean="0"/>
              <a:t>schopnosti)</a:t>
            </a:r>
            <a:endParaRPr lang="cs-CZ" dirty="0"/>
          </a:p>
          <a:p>
            <a:pPr lvl="1"/>
            <a:r>
              <a:rPr lang="cs-CZ" dirty="0" smtClean="0"/>
              <a:t>překryv </a:t>
            </a:r>
            <a:r>
              <a:rPr lang="cs-CZ" dirty="0"/>
              <a:t>projektu s jiným již běžícím </a:t>
            </a:r>
            <a:r>
              <a:rPr lang="cs-CZ" dirty="0" smtClean="0"/>
              <a:t>projektem</a:t>
            </a:r>
            <a:endParaRPr lang="cs-CZ" dirty="0"/>
          </a:p>
          <a:p>
            <a:pPr lvl="1"/>
            <a:r>
              <a:rPr lang="cs-CZ" dirty="0"/>
              <a:t>nedostatečná kapacita </a:t>
            </a:r>
            <a:r>
              <a:rPr lang="cs-CZ" dirty="0" smtClean="0"/>
              <a:t>žadatele</a:t>
            </a:r>
            <a:endParaRPr lang="cs-CZ" dirty="0"/>
          </a:p>
          <a:p>
            <a:pPr lvl="1"/>
            <a:r>
              <a:rPr lang="cs-CZ" dirty="0"/>
              <a:t>žadatel prokazatelně opakovaně neplnil své povinnosti v jiném projektu financovaném z veřejných </a:t>
            </a:r>
            <a:r>
              <a:rPr lang="cs-CZ" dirty="0" smtClean="0"/>
              <a:t>prostředků</a:t>
            </a:r>
            <a:endParaRPr lang="cs-CZ" dirty="0"/>
          </a:p>
          <a:p>
            <a:pPr lvl="1"/>
            <a:r>
              <a:rPr lang="cs-CZ" dirty="0"/>
              <a:t>disponibilní prostředky ve výzvě neumožní projekt podpořit v dostatečném </a:t>
            </a:r>
            <a:r>
              <a:rPr lang="cs-CZ" dirty="0" smtClean="0"/>
              <a:t>rozsahu</a:t>
            </a:r>
            <a:endParaRPr lang="cs-CZ" dirty="0"/>
          </a:p>
          <a:p>
            <a:pPr lvl="1"/>
            <a:r>
              <a:rPr lang="cs-CZ" dirty="0"/>
              <a:t>limity dané </a:t>
            </a:r>
            <a:r>
              <a:rPr lang="cs-CZ" dirty="0" smtClean="0"/>
              <a:t>výzvou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78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5732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Informování </a:t>
            </a:r>
            <a:r>
              <a:rPr lang="cs-CZ" sz="2800" b="1" dirty="0"/>
              <a:t>žadatele o výsledku žádosti v jednotlivých fázích hodnocení a </a:t>
            </a:r>
            <a:r>
              <a:rPr lang="cs-CZ" sz="2800" b="1" dirty="0" smtClean="0"/>
              <a:t>výběru</a:t>
            </a:r>
            <a:br>
              <a:rPr lang="cs-CZ" sz="2800" b="1" dirty="0" smtClean="0"/>
            </a:br>
            <a:endParaRPr lang="cs-CZ" sz="2800" dirty="0"/>
          </a:p>
          <a:p>
            <a:pPr lvl="1"/>
            <a:r>
              <a:rPr lang="cs-CZ" dirty="0" smtClean="0"/>
              <a:t>vyrozumění </a:t>
            </a:r>
            <a:r>
              <a:rPr lang="cs-CZ" dirty="0"/>
              <a:t>o výsledku žádosti vždy po dokončení dané fáze hodnocení a </a:t>
            </a:r>
            <a:r>
              <a:rPr lang="cs-CZ" dirty="0" smtClean="0"/>
              <a:t>výběru</a:t>
            </a:r>
            <a:endParaRPr lang="cs-CZ" dirty="0"/>
          </a:p>
          <a:p>
            <a:pPr lvl="1"/>
            <a:r>
              <a:rPr lang="cs-CZ" dirty="0" smtClean="0"/>
              <a:t>změna </a:t>
            </a:r>
            <a:r>
              <a:rPr lang="cs-CZ" dirty="0"/>
              <a:t>stavu projektu v 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výsledky </a:t>
            </a:r>
            <a:r>
              <a:rPr lang="cs-CZ" dirty="0"/>
              <a:t>hodnocení k dispozici v 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neúspěšní </a:t>
            </a:r>
            <a:r>
              <a:rPr lang="cs-CZ" dirty="0"/>
              <a:t>žadatelé v IS KP14+ - </a:t>
            </a:r>
            <a:r>
              <a:rPr lang="cs-CZ" dirty="0" smtClean="0"/>
              <a:t>oznámení (odůvodnění </a:t>
            </a:r>
            <a:r>
              <a:rPr lang="cs-CZ" dirty="0"/>
              <a:t>a informace o opravných </a:t>
            </a:r>
            <a:r>
              <a:rPr lang="cs-CZ" dirty="0" smtClean="0"/>
              <a:t>prostředních), rozhodnutí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1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Ukončení příjmu žádostí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2088232" cy="360040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/>
              <a:t>Do 30 pracovních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195737" y="4673686"/>
            <a:ext cx="2326826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dirty="0" smtClean="0"/>
              <a:t>Do 80 pracovních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/>
              <a:t>c</a:t>
            </a:r>
            <a:r>
              <a:rPr lang="cs-CZ" b="1" dirty="0" smtClean="0"/>
              <a:t>ca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91555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cs-CZ" dirty="0" smtClean="0"/>
              <a:t>Zpravidla 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936475" cy="86409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pracovních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4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799244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Vydání </a:t>
            </a:r>
            <a:r>
              <a:rPr lang="cs-CZ" sz="2800" b="1" dirty="0"/>
              <a:t>právního aktu o poskytnutí podpory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 smtClean="0"/>
          </a:p>
          <a:p>
            <a:pPr lvl="1"/>
            <a:r>
              <a:rPr lang="cs-CZ" dirty="0" smtClean="0"/>
              <a:t>v případě, </a:t>
            </a:r>
            <a:r>
              <a:rPr lang="cs-CZ" dirty="0"/>
              <a:t>že </a:t>
            </a:r>
            <a:r>
              <a:rPr lang="cs-CZ" dirty="0" smtClean="0"/>
              <a:t>žádost </a:t>
            </a:r>
            <a:r>
              <a:rPr lang="cs-CZ" dirty="0"/>
              <a:t>o </a:t>
            </a:r>
            <a:r>
              <a:rPr lang="cs-CZ" dirty="0" smtClean="0"/>
              <a:t>podporu uspěla v </a:t>
            </a:r>
            <a:r>
              <a:rPr lang="cs-CZ" dirty="0"/>
              <a:t>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výzva </a:t>
            </a:r>
            <a:r>
              <a:rPr lang="cs-CZ" dirty="0"/>
              <a:t>k poskytnutí podkladů pro přípravu právního </a:t>
            </a:r>
            <a:r>
              <a:rPr lang="cs-CZ" dirty="0" smtClean="0"/>
              <a:t>aktu</a:t>
            </a:r>
          </a:p>
          <a:p>
            <a:pPr lvl="1"/>
            <a:r>
              <a:rPr lang="cs-CZ" dirty="0" smtClean="0"/>
              <a:t>neposkytnutí </a:t>
            </a:r>
            <a:r>
              <a:rPr lang="cs-CZ" dirty="0"/>
              <a:t>součinnosti v procesu přípravy právního aktu </a:t>
            </a:r>
            <a:r>
              <a:rPr lang="cs-CZ" dirty="0" smtClean="0"/>
              <a:t>- podpora </a:t>
            </a:r>
            <a:r>
              <a:rPr lang="cs-CZ" dirty="0"/>
              <a:t>na projekt poskytnuta </a:t>
            </a:r>
            <a:r>
              <a:rPr lang="cs-CZ" dirty="0" smtClean="0"/>
              <a:t>nebude</a:t>
            </a:r>
          </a:p>
          <a:p>
            <a:pPr lvl="1"/>
            <a:r>
              <a:rPr lang="cs-CZ" dirty="0" smtClean="0"/>
              <a:t>ŘO připravuje návrh právního aktu na základě doložených podkladů</a:t>
            </a:r>
          </a:p>
          <a:p>
            <a:pPr lvl="1"/>
            <a:r>
              <a:rPr lang="cs-CZ" dirty="0" smtClean="0"/>
              <a:t>akceptováním textu právního </a:t>
            </a:r>
            <a:r>
              <a:rPr lang="cs-CZ" dirty="0"/>
              <a:t>aktu </a:t>
            </a:r>
            <a:r>
              <a:rPr lang="cs-CZ" dirty="0" smtClean="0"/>
              <a:t>se </a:t>
            </a:r>
            <a:r>
              <a:rPr lang="cs-CZ" dirty="0"/>
              <a:t>žadatel stává příjemcem </a:t>
            </a:r>
            <a:r>
              <a:rPr lang="cs-CZ" dirty="0" smtClean="0"/>
              <a:t>podpory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4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 smtClean="0"/>
              <a:t>cílové </a:t>
            </a:r>
            <a:r>
              <a:rPr lang="pl-PL" b="0" cap="none" dirty="0"/>
              <a:t>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Cílové </a:t>
            </a:r>
            <a:r>
              <a:rPr lang="cs-CZ" dirty="0" smtClean="0"/>
              <a:t>skupiny (v souladu s klíčovými aktivitami dle přílohy č. 1 – </a:t>
            </a:r>
            <a:r>
              <a:rPr lang="cs-CZ" dirty="0"/>
              <a:t>Specifikace podporovaných aktivit 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Jednotlivci:</a:t>
            </a:r>
          </a:p>
          <a:p>
            <a:pPr lvl="2"/>
            <a:r>
              <a:rPr lang="cs-CZ" dirty="0" smtClean="0"/>
              <a:t>Neaktivní osoby</a:t>
            </a:r>
          </a:p>
          <a:p>
            <a:pPr lvl="2"/>
            <a:r>
              <a:rPr lang="cs-CZ" dirty="0" smtClean="0"/>
              <a:t>Osoby pečující o jiné závislé osoby</a:t>
            </a:r>
          </a:p>
          <a:p>
            <a:pPr lvl="2"/>
            <a:r>
              <a:rPr lang="cs-CZ" dirty="0" smtClean="0"/>
              <a:t>Rodiče s malými dětmi</a:t>
            </a:r>
          </a:p>
          <a:p>
            <a:pPr lvl="2"/>
            <a:r>
              <a:rPr lang="cs-CZ" dirty="0" smtClean="0"/>
              <a:t>Zaměstnanci</a:t>
            </a:r>
          </a:p>
          <a:p>
            <a:pPr lvl="2"/>
            <a:r>
              <a:rPr lang="cs-CZ" dirty="0" smtClean="0"/>
              <a:t>Ženy ohrožené na trhu práce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66883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2800" dirty="0" smtClean="0"/>
              <a:t>Prostor</a:t>
            </a:r>
            <a:r>
              <a:rPr lang="cs-CZ" sz="2800" baseline="0" dirty="0" smtClean="0"/>
              <a:t> pro dotazy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58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248472"/>
          </a:xfrm>
        </p:spPr>
        <p:txBody>
          <a:bodyPr/>
          <a:lstStyle/>
          <a:p>
            <a:pPr algn="ctr"/>
            <a:r>
              <a:rPr lang="cs-CZ" sz="2800" dirty="0" smtClean="0"/>
              <a:t>Další 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 smtClean="0"/>
              <a:t>na webu </a:t>
            </a:r>
            <a:r>
              <a:rPr lang="cs-CZ" sz="2800" u="sng" dirty="0" smtClean="0">
                <a:hlinkClick r:id="rId3"/>
              </a:rPr>
              <a:t>ESF Fóra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Kontaktní osoby: </a:t>
            </a:r>
            <a:br>
              <a:rPr lang="cs-CZ" sz="2800" dirty="0"/>
            </a:br>
            <a:r>
              <a:rPr lang="cs-CZ" sz="1800" dirty="0"/>
              <a:t>Ilona Johnová </a:t>
            </a:r>
            <a:r>
              <a:rPr lang="cs-CZ" sz="1800" dirty="0" smtClean="0"/>
              <a:t>Koukalová - </a:t>
            </a:r>
            <a:r>
              <a:rPr lang="cs-CZ" sz="1800" dirty="0" smtClean="0">
                <a:hlinkClick r:id="rId4"/>
              </a:rPr>
              <a:t>Ilona.johnova@mpsv.cz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Helena Vojtášková – </a:t>
            </a:r>
            <a:r>
              <a:rPr lang="cs-CZ" sz="1800" dirty="0" smtClean="0">
                <a:hlinkClick r:id="rId5"/>
              </a:rPr>
              <a:t>Helena.vojtaskova@mpsv.cz</a:t>
            </a:r>
            <a:r>
              <a:rPr lang="cs-CZ" sz="1800" smtClean="0"/>
              <a:t/>
            </a:r>
            <a:br>
              <a:rPr lang="cs-CZ" sz="1800" smtClean="0"/>
            </a:br>
            <a:r>
              <a:rPr lang="cs-CZ" sz="1800" smtClean="0"/>
              <a:t>Tomáš </a:t>
            </a:r>
            <a:r>
              <a:rPr lang="cs-CZ" sz="1800" dirty="0" smtClean="0"/>
              <a:t>Hauzírek – </a:t>
            </a:r>
            <a:r>
              <a:rPr lang="cs-CZ" sz="1800" dirty="0" smtClean="0">
                <a:hlinkClick r:id="rId6"/>
              </a:rPr>
              <a:t>tomas.hauzirek@mpsv.cz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2800" dirty="0"/>
              <a:t/>
            </a:r>
            <a:br>
              <a:rPr lang="cs-CZ" sz="2800" dirty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35982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2800" dirty="0" smtClean="0"/>
              <a:t>Děkujeme za pozornost </a:t>
            </a:r>
            <a:br>
              <a:rPr lang="cs-CZ" sz="2800" dirty="0" smtClean="0"/>
            </a:br>
            <a:r>
              <a:rPr lang="cs-CZ" sz="2800" dirty="0" smtClean="0"/>
              <a:t>a Těšíme se na spolupráci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8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U:\1_2_ROVNOST_ŽEN_A_MUŽŮ\Nová struktura W\VÝZVA 61\02 Semináře\01 Seminář pro žadatele\Prezentace na seminář komplet.pptx</AC_OriginalFile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3692CD-4E6E-4074-BF30-4C95D3F48CB3}">
  <ds:schemaRefs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7c48c8a8-2045-474d-b0fb-3ee17ecadba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3DEC503-D286-42C3-A633-8D0296BF0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FF8542-D378-43E4-AD55-A13792E329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4410</Words>
  <Application>Microsoft Office PowerPoint</Application>
  <PresentationFormat>Předvádění na obrazovce (4:3)</PresentationFormat>
  <Paragraphs>793</Paragraphs>
  <Slides>92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92</vt:i4>
      </vt:variant>
    </vt:vector>
  </HeadingPairs>
  <TitlesOfParts>
    <vt:vector size="93" baseType="lpstr">
      <vt:lpstr>prezentace</vt:lpstr>
      <vt:lpstr>Soutěžní projekty na podporu rovnosti  žen a mužů Seminář pro žadatele</vt:lpstr>
      <vt:lpstr>Program Semináře</vt:lpstr>
      <vt:lpstr>PŘEDSTAVENÍ VÝZEV</vt:lpstr>
      <vt:lpstr>Představení výzev</vt:lpstr>
      <vt:lpstr>Představení výzev - základní informace</vt:lpstr>
      <vt:lpstr>Představení výzev – cíl výzvy</vt:lpstr>
      <vt:lpstr>Představení výzev – temíny  a alokace</vt:lpstr>
      <vt:lpstr>Představení výzev –  oprávnění žadatelé</vt:lpstr>
      <vt:lpstr>Představení výzev –  cílové skupiny</vt:lpstr>
      <vt:lpstr>Představení výzev –  cílové skupiny</vt:lpstr>
      <vt:lpstr>Materiály k prostudování</vt:lpstr>
      <vt:lpstr>SPECIFIKACE Výzvy</vt:lpstr>
      <vt:lpstr>Hlavní podporované Aktivity</vt:lpstr>
      <vt:lpstr>Hlavní podporované Aktivity</vt:lpstr>
      <vt:lpstr>Hlavní podporované Aktivity</vt:lpstr>
      <vt:lpstr>Hlavní podporované Aktivity</vt:lpstr>
      <vt:lpstr>Hlavní podporované Aktivity</vt:lpstr>
      <vt:lpstr>Hlavní podporované Aktivity</vt:lpstr>
      <vt:lpstr>Hlavní podporované Aktivity</vt:lpstr>
      <vt:lpstr>Hlavní podporované Aktivity</vt:lpstr>
      <vt:lpstr>Hlavní podporované Aktivity</vt:lpstr>
      <vt:lpstr>Doplňkové podporované aktivity </vt:lpstr>
      <vt:lpstr>Doplňkové podporované aktivity </vt:lpstr>
      <vt:lpstr>Doplňkové podporované aktivity </vt:lpstr>
      <vt:lpstr>Doplňkové podporované aktivity </vt:lpstr>
      <vt:lpstr>nepodporované aktivity </vt:lpstr>
      <vt:lpstr>Veřejná podpora</vt:lpstr>
      <vt:lpstr>Veřejná podpora a podpora de minimis ve výzvě 81</vt:lpstr>
      <vt:lpstr>Veřejná podpora a podpora de minimis ve výzvě 81</vt:lpstr>
      <vt:lpstr>Veřejná podpora a podpora de minimis ve výzvě 81</vt:lpstr>
      <vt:lpstr>INDIKÁTORY</vt:lpstr>
      <vt:lpstr>INDIKÁTORY</vt:lpstr>
      <vt:lpstr>INDIKÁTORY </vt:lpstr>
      <vt:lpstr>INDIKÁTORY</vt:lpstr>
      <vt:lpstr>INDIKÁTORY</vt:lpstr>
      <vt:lpstr>Indikátory</vt:lpstr>
      <vt:lpstr>Indikátory</vt:lpstr>
      <vt:lpstr>INDIKÁTORY – podpořené osoby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logická struktura projektu</vt:lpstr>
      <vt:lpstr>logická struktura projektu  - příklad</vt:lpstr>
      <vt:lpstr>Teorie změny - příklad</vt:lpstr>
      <vt:lpstr>cíle projektu a jejich měřitelnost</vt:lpstr>
      <vt:lpstr>Teorie změny - cíle</vt:lpstr>
      <vt:lpstr>cíle projektu a jejich měřitelnost</vt:lpstr>
      <vt:lpstr>Výstupy projektu</vt:lpstr>
      <vt:lpstr>Rizika projektu</vt:lpstr>
      <vt:lpstr>Předpoklady</vt:lpstr>
      <vt:lpstr>Rozpočet projektů</vt:lpstr>
      <vt:lpstr>Způsobilé výdaje a rozpočet</vt:lpstr>
      <vt:lpstr>Způsobilé výdaje a rozpočet</vt:lpstr>
      <vt:lpstr>Způsobilé výdaje a rozpočet</vt:lpstr>
      <vt:lpstr>OSVČ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Rozpočet a způsob financování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Prostor pro dotazy</vt:lpstr>
      <vt:lpstr>Další dotazy směřujte prosím  do diskusního klubu  na webu ESF Fóra  Kontaktní osoby:  Ilona Johnová Koukalová - Ilona.johnova@mpsv.cz Helena Vojtášková – Helena.vojtaskova@mpsv.cz Tomáš Hauzírek – tomas.hauzirek@mpsv.cz   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2019-02-27T10:23:12Z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