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29"/>
  </p:notesMasterIdLst>
  <p:sldIdLst>
    <p:sldId id="256" r:id="rId5"/>
    <p:sldId id="270" r:id="rId6"/>
    <p:sldId id="313" r:id="rId7"/>
    <p:sldId id="314" r:id="rId8"/>
    <p:sldId id="315" r:id="rId9"/>
    <p:sldId id="316" r:id="rId10"/>
    <p:sldId id="344" r:id="rId11"/>
    <p:sldId id="296" r:id="rId12"/>
    <p:sldId id="317" r:id="rId13"/>
    <p:sldId id="318" r:id="rId14"/>
    <p:sldId id="319" r:id="rId15"/>
    <p:sldId id="320" r:id="rId16"/>
    <p:sldId id="343" r:id="rId17"/>
    <p:sldId id="322" r:id="rId18"/>
    <p:sldId id="298" r:id="rId19"/>
    <p:sldId id="323" r:id="rId20"/>
    <p:sldId id="324" r:id="rId21"/>
    <p:sldId id="297" r:id="rId22"/>
    <p:sldId id="325" r:id="rId23"/>
    <p:sldId id="326" r:id="rId24"/>
    <p:sldId id="327" r:id="rId25"/>
    <p:sldId id="309" r:id="rId26"/>
    <p:sldId id="310" r:id="rId27"/>
    <p:sldId id="290" r:id="rId28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29330" autoAdjust="false"/>
    <p:restoredTop sz="94673" autoAdjust="false"/>
  </p:normalViewPr>
  <p:slideViewPr>
    <p:cSldViewPr showGuides="true">
      <p:cViewPr varScale="true">
        <p:scale>
          <a:sx n="109" d="100"/>
          <a:sy n="109" d="100"/>
        </p:scale>
        <p:origin x="1296" y="10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../customXml/item3.xml" Type="http://schemas.openxmlformats.org/officeDocument/2006/relationships/customXml" Id="rId3"/>
    <Relationship Target="slides/slide17.xml" Type="http://schemas.openxmlformats.org/officeDocument/2006/relationships/slide" Id="rId21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tableStyles.xml" Type="http://schemas.openxmlformats.org/officeDocument/2006/relationships/tableStyles" Id="rId33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notesMasters/notesMaster1.xml" Type="http://schemas.openxmlformats.org/officeDocument/2006/relationships/notesMaster" Id="rId29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theme/theme1.xml" Type="http://schemas.openxmlformats.org/officeDocument/2006/relationships/theme" Id="rId32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viewProps.xml" Type="http://schemas.openxmlformats.org/officeDocument/2006/relationships/viewProps" Id="rId31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presProps.xml" Type="http://schemas.openxmlformats.org/officeDocument/2006/relationships/presProps" Id="rId30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28.11.2019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7224630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Mode="External" Target="https://www.esfcr.cz/vyzva-097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Mode="External" Target="https://www.esfcr.cz/monitorovani-podporenych-osob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Mode="External" Target="https://www.esfcr.cz/vyzva-097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Mode="External" Target="https://www.esfcr.cz/vyzva-097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475656" y="1916832"/>
            <a:ext cx="7272000" cy="936104"/>
          </a:xfrm>
        </p:spPr>
        <p:txBody>
          <a:bodyPr/>
          <a:lstStyle/>
          <a:p>
            <a:r>
              <a:rPr lang="cs-CZ" dirty="false" smtClean="false"/>
              <a:t>DOKLADOVÁNÍ DOSAŽENÝCH JEDNOTEK</a:t>
            </a: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547664" y="3501008"/>
            <a:ext cx="7272000" cy="648072"/>
          </a:xfrm>
        </p:spPr>
        <p:txBody>
          <a:bodyPr/>
          <a:lstStyle/>
          <a:p>
            <a:r>
              <a:rPr lang="cs-CZ" dirty="false" smtClean="false"/>
              <a:t>Jitka Vránová</a:t>
            </a:r>
            <a:endParaRPr lang="cs-CZ" dirty="false"/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12000" y="4473176"/>
            <a:ext cx="7272000" cy="540000"/>
          </a:xfrm>
        </p:spPr>
        <p:txBody>
          <a:bodyPr/>
          <a:lstStyle/>
          <a:p>
            <a:r>
              <a:rPr lang="cs-CZ" dirty="false"/>
              <a:t>4., 13. a 17. 12. 2019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168920"/>
            <a:ext cx="540000" cy="540000"/>
          </a:xfrm>
        </p:spPr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501008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50912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Prezenční listina – </a:t>
            </a:r>
            <a:r>
              <a:rPr lang="cs-CZ" dirty="false" smtClean="false"/>
              <a:t>náležitosti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Časová dotace kurzu, tj. počet hodin výuky ve vyuč. hod. (s uvedením zda má hodina 60 / 45 min.)</a:t>
            </a:r>
          </a:p>
          <a:p>
            <a:r>
              <a:rPr lang="cs-CZ" dirty="false" smtClean="false"/>
              <a:t>Délka kurzu (přepočet časové dotace na hodiny 60 min.)</a:t>
            </a:r>
          </a:p>
          <a:p>
            <a:r>
              <a:rPr lang="cs-CZ" dirty="false" smtClean="false"/>
              <a:t>Délka kurzu připadající na podporované vzdělávání</a:t>
            </a:r>
          </a:p>
          <a:p>
            <a:r>
              <a:rPr lang="cs-CZ" dirty="false" smtClean="false"/>
              <a:t>Termín a čas zahájení a ukončení vzdělávací aktivity za každou lekci (školicí den)</a:t>
            </a:r>
          </a:p>
          <a:p>
            <a:r>
              <a:rPr lang="cs-CZ" dirty="false" smtClean="false"/>
              <a:t>Délka přestávek, které se nezapočítávají do absolvovaných </a:t>
            </a:r>
            <a:r>
              <a:rPr lang="cs-CZ" dirty="false" err="true" smtClean="false"/>
              <a:t>osobohodin</a:t>
            </a:r>
            <a:r>
              <a:rPr lang="cs-CZ" dirty="false" smtClean="false"/>
              <a:t> účastníka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2035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Prezenční listina – náležitosti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716000"/>
          </a:xfrm>
        </p:spPr>
        <p:txBody>
          <a:bodyPr/>
          <a:lstStyle/>
          <a:p>
            <a:r>
              <a:rPr lang="cs-CZ" dirty="false" smtClean="false"/>
              <a:t>Jméno, příjmení a podpis lektora za každou lekci (den)</a:t>
            </a:r>
          </a:p>
          <a:p>
            <a:r>
              <a:rPr lang="cs-CZ" dirty="false" smtClean="false"/>
              <a:t>Jméno, příjmení účastníků kurzu </a:t>
            </a:r>
          </a:p>
          <a:p>
            <a:r>
              <a:rPr lang="cs-CZ" dirty="false" smtClean="false"/>
              <a:t>Podpisy účastníků kurzu za každou lekci (školicí den)</a:t>
            </a:r>
          </a:p>
          <a:p>
            <a:r>
              <a:rPr lang="cs-CZ" dirty="false" smtClean="false"/>
              <a:t>Počet skutečně absolvovaných </a:t>
            </a:r>
            <a:r>
              <a:rPr lang="cs-CZ" dirty="false" err="true" smtClean="false"/>
              <a:t>osobohodin</a:t>
            </a:r>
            <a:r>
              <a:rPr lang="cs-CZ" dirty="false" smtClean="false"/>
              <a:t> u každého účastníka za každou lekci (školicí den)</a:t>
            </a:r>
          </a:p>
          <a:p>
            <a:r>
              <a:rPr lang="cs-CZ" dirty="false" smtClean="false"/>
              <a:t>Datum, jméno, příjmení a podpis statutárního zástupce příjemce a externího vzdělávacího subjektu, resp. osob oprávněných jednat za tyto subjekty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669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Prezenční listina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smtClean="false"/>
              <a:t>Má-li </a:t>
            </a:r>
            <a:r>
              <a:rPr lang="cs-CZ" b="true" dirty="false" smtClean="false"/>
              <a:t>prezenční listina více stran</a:t>
            </a:r>
            <a:r>
              <a:rPr lang="cs-CZ" dirty="false" smtClean="false"/>
              <a:t>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false" smtClean="false"/>
              <a:t>musí být jednotlivé strany očíslované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false"/>
              <a:t>k</a:t>
            </a:r>
            <a:r>
              <a:rPr lang="cs-CZ" dirty="false" smtClean="false"/>
              <a:t>aždá strana musí obsahovat všechny stanovené náležitosti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4242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Ukázka vyplněné prezenční listiny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pic>
        <p:nvPicPr>
          <p:cNvPr id="6" name="Zástupný symbol pro obsah 5"/>
          <p:cNvPicPr>
            <a:picLocks noGrp="true" noChangeAspect="true"/>
          </p:cNvPicPr>
          <p:nvPr>
            <p:ph idx="1"/>
          </p:nvPr>
        </p:nvPicPr>
        <p:blipFill rotWithShape="true">
          <a:blip r:embed="rId2"/>
          <a:srcRect l="699" t="20239" r="63394" b="9917"/>
          <a:stretch/>
        </p:blipFill>
        <p:spPr>
          <a:xfrm>
            <a:off x="251520" y="1412776"/>
            <a:ext cx="8664104" cy="473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22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Prezenční listina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b="true" dirty="false" smtClean="false"/>
              <a:t>Po předložení PL ke kontrole ŘO nelze provádět následující opravy: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false" smtClean="false"/>
              <a:t>měnit čas zahájení a ukončení lekce (školicího dnu)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false" smtClean="false"/>
              <a:t>měnit přestávky, které se nezapočítávají do absolvovaných </a:t>
            </a:r>
            <a:r>
              <a:rPr lang="cs-CZ" dirty="false" err="true" smtClean="false"/>
              <a:t>osobohodin</a:t>
            </a:r>
            <a:r>
              <a:rPr lang="cs-CZ" dirty="false" smtClean="false"/>
              <a:t> účastníka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false" smtClean="false"/>
              <a:t>měnit či doplňovat podpisy účastníků kurzu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9739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Doklad o absolvování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7920432" cy="4959208"/>
          </a:xfrm>
        </p:spPr>
        <p:txBody>
          <a:bodyPr/>
          <a:lstStyle/>
          <a:p>
            <a:r>
              <a:rPr lang="cs-CZ" dirty="false"/>
              <a:t>Osvědčení (popř. jiný doklad o </a:t>
            </a:r>
            <a:r>
              <a:rPr lang="cs-CZ" dirty="false" smtClean="false"/>
              <a:t>absolvování </a:t>
            </a:r>
            <a:r>
              <a:rPr lang="cs-CZ" dirty="false"/>
              <a:t>aktivity</a:t>
            </a:r>
            <a:r>
              <a:rPr lang="cs-CZ" dirty="false" smtClean="false"/>
              <a:t>)</a:t>
            </a:r>
          </a:p>
          <a:p>
            <a:pPr lvl="2"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u </a:t>
            </a:r>
            <a:r>
              <a:rPr lang="cs-CZ" dirty="false"/>
              <a:t>kurzů akreditovaných či podle zvláštních </a:t>
            </a:r>
            <a:r>
              <a:rPr lang="cs-CZ" dirty="false" smtClean="false"/>
              <a:t>předpisů</a:t>
            </a:r>
          </a:p>
          <a:p>
            <a:pPr lvl="2"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podmínky </a:t>
            </a:r>
            <a:r>
              <a:rPr lang="cs-CZ" dirty="false"/>
              <a:t>pro vydání osvědčení nestanovuje ŘO, vyplývají </a:t>
            </a:r>
            <a:r>
              <a:rPr lang="cs-CZ" dirty="false" smtClean="false"/>
              <a:t>z </a:t>
            </a:r>
            <a:r>
              <a:rPr lang="cs-CZ" dirty="false"/>
              <a:t>akreditace, resp. </a:t>
            </a:r>
            <a:r>
              <a:rPr lang="cs-CZ" dirty="false" smtClean="false"/>
              <a:t>předpisu</a:t>
            </a:r>
          </a:p>
          <a:p>
            <a:pPr marL="666000" lvl="2" indent="0">
              <a:buSzPct val="100000"/>
              <a:buNone/>
            </a:pPr>
            <a:endParaRPr lang="cs-CZ" dirty="false" smtClean="false"/>
          </a:p>
          <a:p>
            <a:pPr marL="666000" lvl="2" indent="0">
              <a:buSzPct val="100000"/>
              <a:buNone/>
            </a:pPr>
            <a:endParaRPr lang="cs-CZ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/>
              <a:t>Potvrzení o absolvování</a:t>
            </a:r>
          </a:p>
          <a:p>
            <a:pPr lvl="1"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u ostatních kurzů neuvedených výše</a:t>
            </a:r>
          </a:p>
          <a:p>
            <a:pPr lvl="1"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vzor </a:t>
            </a:r>
            <a:r>
              <a:rPr lang="cs-CZ" dirty="false"/>
              <a:t>potvrzení umístěn na </a:t>
            </a:r>
            <a:r>
              <a:rPr lang="cs-CZ" dirty="false">
                <a:hlinkClick r:id="rId2"/>
              </a:rPr>
              <a:t>https</a:t>
            </a:r>
            <a:r>
              <a:rPr lang="cs-CZ">
                <a:hlinkClick r:id="rId2"/>
              </a:rPr>
              <a:t>://</a:t>
            </a:r>
            <a:r>
              <a:rPr lang="cs-CZ" smtClean="false">
                <a:hlinkClick r:id="rId2"/>
              </a:rPr>
              <a:t>www.esfcr.cz/vyzva-097-opz </a:t>
            </a:r>
            <a:r>
              <a:rPr lang="cs-CZ" dirty="false" smtClean="false"/>
              <a:t>vzor je nezávazný</a:t>
            </a:r>
          </a:p>
          <a:p>
            <a:pPr lvl="1"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údaje na potvrzení musí </a:t>
            </a:r>
            <a:r>
              <a:rPr lang="cs-CZ" dirty="false"/>
              <a:t>být v souladu s </a:t>
            </a:r>
            <a:r>
              <a:rPr lang="cs-CZ" dirty="false" smtClean="false"/>
              <a:t>prezenční listinou, dokumentací </a:t>
            </a:r>
            <a:r>
              <a:rPr lang="cs-CZ" dirty="false"/>
              <a:t>k obsahu </a:t>
            </a:r>
            <a:r>
              <a:rPr lang="cs-CZ" dirty="false" smtClean="false"/>
              <a:t>kurzu a souhrnnou evidencí</a:t>
            </a:r>
            <a:endParaRPr lang="cs-CZ" dirty="false"/>
          </a:p>
          <a:p>
            <a:pPr marL="414000" lvl="1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4991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Potvrzení o absolvování </a:t>
            </a:r>
            <a:r>
              <a:rPr lang="cs-CZ" dirty="false"/>
              <a:t>– </a:t>
            </a:r>
            <a:r>
              <a:rPr lang="cs-CZ" dirty="false" smtClean="false"/>
              <a:t>náležitosti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16000"/>
          </a:xfrm>
        </p:spPr>
        <p:txBody>
          <a:bodyPr/>
          <a:lstStyle/>
          <a:p>
            <a:r>
              <a:rPr lang="cs-CZ" dirty="false" smtClean="false"/>
              <a:t>Název a IČ vzdělávacího subjektu </a:t>
            </a:r>
          </a:p>
          <a:p>
            <a:r>
              <a:rPr lang="cs-CZ" dirty="false" smtClean="false"/>
              <a:t>Název kurzu</a:t>
            </a:r>
          </a:p>
          <a:p>
            <a:r>
              <a:rPr lang="cs-CZ" dirty="false" smtClean="false"/>
              <a:t>Jméno a příjmení účastníka kurzu</a:t>
            </a:r>
          </a:p>
          <a:p>
            <a:r>
              <a:rPr lang="cs-CZ" dirty="false" smtClean="false"/>
              <a:t>Termín zahájení a ukončení kurzu </a:t>
            </a:r>
          </a:p>
          <a:p>
            <a:r>
              <a:rPr lang="cs-CZ" dirty="false" smtClean="false"/>
              <a:t>Časová dotace kurzu, tj. počet hodin výuky s uvedením, zda má hodina 60 / 45 min. </a:t>
            </a:r>
          </a:p>
          <a:p>
            <a:r>
              <a:rPr lang="cs-CZ" dirty="false" smtClean="false"/>
              <a:t>Informace, že kurz byl ukončen v souladu s dokumentací k obsahu kurzu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076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Potvrzení o absolvování </a:t>
            </a:r>
            <a:r>
              <a:rPr lang="cs-CZ" dirty="false"/>
              <a:t>– </a:t>
            </a:r>
            <a:r>
              <a:rPr lang="cs-CZ" dirty="false" smtClean="false"/>
              <a:t>náležitosti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16000"/>
          </a:xfrm>
        </p:spPr>
        <p:txBody>
          <a:bodyPr/>
          <a:lstStyle/>
          <a:p>
            <a:r>
              <a:rPr lang="cs-CZ" dirty="false" smtClean="false"/>
              <a:t>Jméno a příjmení lektora</a:t>
            </a:r>
          </a:p>
          <a:p>
            <a:r>
              <a:rPr lang="cs-CZ" dirty="false" smtClean="false"/>
              <a:t>Jméno, příjmení a podpis statutárního zástupce příjemce a externího vzdělávacího subjektu, resp. osob oprávněných jednat za tyto subjekty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0390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Potvrzení o absolvování </a:t>
            </a:r>
            <a:r>
              <a:rPr lang="cs-CZ" dirty="false"/>
              <a:t>– </a:t>
            </a:r>
            <a:r>
              <a:rPr lang="cs-CZ" dirty="false" smtClean="false"/>
              <a:t>vzor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pic>
        <p:nvPicPr>
          <p:cNvPr id="5" name="Zástupný symbol pro obsah 4"/>
          <p:cNvPicPr>
            <a:picLocks noGrp="true" noChangeAspect="true"/>
          </p:cNvPicPr>
          <p:nvPr>
            <p:ph idx="1"/>
          </p:nvPr>
        </p:nvPicPr>
        <p:blipFill rotWithShape="true">
          <a:blip r:embed="rId2"/>
          <a:srcRect l="16963" t="20239" r="62187" b="6742"/>
          <a:stretch/>
        </p:blipFill>
        <p:spPr>
          <a:xfrm>
            <a:off x="1907704" y="1340767"/>
            <a:ext cx="5401700" cy="532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Doklady k internímu lektorovi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320000"/>
          </a:xfrm>
        </p:spPr>
        <p:txBody>
          <a:bodyPr/>
          <a:lstStyle/>
          <a:p>
            <a:pPr marL="457200" indent="-457200">
              <a:buAutoNum type="arabicParenR"/>
            </a:pPr>
            <a:r>
              <a:rPr lang="cs-CZ" b="true" dirty="false" smtClean="false"/>
              <a:t>Pracovněprávní vztah k příjemci dotace / partnerovi</a:t>
            </a:r>
          </a:p>
          <a:p>
            <a:pPr marL="691200" lvl="1" indent="-457200"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pracovní smlouva / DPČ interního lektora  </a:t>
            </a:r>
          </a:p>
          <a:p>
            <a:pPr marL="457200" indent="-457200">
              <a:buAutoNum type="arabicParenR"/>
            </a:pPr>
            <a:r>
              <a:rPr lang="cs-CZ" b="true" dirty="false" smtClean="false"/>
              <a:t>Kvalifikace (dosažené vzdělání) </a:t>
            </a:r>
            <a:r>
              <a:rPr lang="cs-CZ" dirty="false" smtClean="false"/>
              <a:t>v oblasti související s obsahem kurzu</a:t>
            </a:r>
          </a:p>
          <a:p>
            <a:pPr marL="691200" lvl="1" indent="-457200"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např. výuční list, maturitní vysvědčení, osvědčení o získání profesní kvalifikace, VŠ diplom…</a:t>
            </a:r>
          </a:p>
          <a:p>
            <a:pPr marL="457200" indent="-457200">
              <a:buAutoNum type="arabicParenR"/>
            </a:pPr>
            <a:r>
              <a:rPr lang="cs-CZ" b="true" dirty="false" smtClean="false"/>
              <a:t>Lektorská praxe (min. 3 roky)</a:t>
            </a:r>
          </a:p>
          <a:p>
            <a:pPr marL="691200" lvl="1" indent="-457200"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prokázaní pracovněprávním vztahem nebo jiným potvrzení zaměstnavatele/odběratele, nebo např. živnostenským oprávněním, ze kterého je zřejmé, že lektor vykonával lektorskou činnost alespoň 3 roky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1193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Osnova prezentace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r>
              <a:rPr lang="cs-CZ" dirty="false" smtClean="false"/>
              <a:t>Prokazování dosažených jednotek</a:t>
            </a:r>
          </a:p>
          <a:p>
            <a:r>
              <a:rPr lang="cs-CZ" dirty="false" smtClean="false"/>
              <a:t>Dokumentace k obsahu vzdělávacího kurzu</a:t>
            </a:r>
          </a:p>
          <a:p>
            <a:r>
              <a:rPr lang="cs-CZ" dirty="false" smtClean="false"/>
              <a:t>Prezenční listina</a:t>
            </a:r>
          </a:p>
          <a:p>
            <a:r>
              <a:rPr lang="cs-CZ" dirty="false" smtClean="false"/>
              <a:t>Doklad o absolvování</a:t>
            </a:r>
          </a:p>
          <a:p>
            <a:r>
              <a:rPr lang="cs-CZ" dirty="false" smtClean="false"/>
              <a:t>Doklady k internímu lektorovi</a:t>
            </a:r>
          </a:p>
          <a:p>
            <a:r>
              <a:rPr lang="cs-CZ" dirty="false" smtClean="false"/>
              <a:t>Doklady k cílové skupině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Doklady k internímu lektorovi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Chybějící kvalifikaci / lektorskou praxi lze nahradit prokazatelnou pracovní zkušeností v oblasti související s obsahem kurzu v délce min. 5 let</a:t>
            </a:r>
          </a:p>
          <a:p>
            <a:pPr marL="0" indent="0">
              <a:buNone/>
            </a:pPr>
            <a:r>
              <a:rPr lang="cs-CZ" dirty="false"/>
              <a:t> </a:t>
            </a:r>
            <a:r>
              <a:rPr lang="cs-CZ" dirty="false" smtClean="false"/>
              <a:t>   </a:t>
            </a:r>
            <a:endParaRPr lang="cs-CZ" dirty="false"/>
          </a:p>
          <a:p>
            <a:r>
              <a:rPr lang="cs-CZ" dirty="false" smtClean="false"/>
              <a:t>Životopis sám o sobě není prokazatelným dokumentem dokládajícím kvalifikaci či lektorskou praxi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2173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Doklady k cílové skupině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244000" cy="5031216"/>
          </a:xfrm>
        </p:spPr>
        <p:txBody>
          <a:bodyPr/>
          <a:lstStyle/>
          <a:p>
            <a:pPr marL="0" indent="0">
              <a:buNone/>
            </a:pPr>
            <a:r>
              <a:rPr lang="cs-CZ" dirty="false" smtClean="false"/>
              <a:t>Při kontrole na místě ŘO ověřuje:</a:t>
            </a:r>
          </a:p>
          <a:p>
            <a:r>
              <a:rPr lang="cs-CZ" b="true" dirty="false" smtClean="false"/>
              <a:t>Pracovněprávní vztah </a:t>
            </a:r>
            <a:r>
              <a:rPr lang="cs-CZ" dirty="false" smtClean="false"/>
              <a:t>mezi školenou osobou a příjemcem dotace / partnerem (PS, DPČ, popř. smlouva o výkonu funkce, rozhodnutí o přijetí do služebního poměru)</a:t>
            </a:r>
          </a:p>
          <a:p>
            <a:pPr marL="0" indent="0">
              <a:buNone/>
            </a:pPr>
            <a:endParaRPr lang="cs-CZ" dirty="false" smtClean="false"/>
          </a:p>
          <a:p>
            <a:r>
              <a:rPr lang="cs-CZ" dirty="false" smtClean="false"/>
              <a:t>Záznamy o podpořených osobách evidované v rozsahu pro indikátory - </a:t>
            </a:r>
            <a:r>
              <a:rPr lang="cs-CZ" b="true" dirty="false" smtClean="false"/>
              <a:t>Monitorovací listy podpořených osob</a:t>
            </a: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1184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Monitorovací list podpořené osoby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72816"/>
            <a:ext cx="8352480" cy="4824536"/>
          </a:xfrm>
        </p:spPr>
        <p:txBody>
          <a:bodyPr/>
          <a:lstStyle/>
          <a:p>
            <a:r>
              <a:rPr lang="cs-CZ" dirty="false" smtClean="false"/>
              <a:t>Formulář </a:t>
            </a:r>
            <a:r>
              <a:rPr lang="cs-CZ" dirty="false"/>
              <a:t>je k dispozici na </a:t>
            </a:r>
            <a:r>
              <a:rPr lang="cs-CZ" dirty="false">
                <a:hlinkClick r:id="rId2"/>
              </a:rPr>
              <a:t>https</a:t>
            </a:r>
            <a:r>
              <a:rPr lang="cs-CZ">
                <a:hlinkClick r:id="rId2"/>
              </a:rPr>
              <a:t>://</a:t>
            </a:r>
            <a:r>
              <a:rPr lang="cs-CZ" smtClean="false">
                <a:hlinkClick r:id="rId2"/>
              </a:rPr>
              <a:t>www.esfcr.cz/monitorovani-podporenych-osob-opz</a:t>
            </a: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6719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Monitorovací list podpořené </a:t>
            </a:r>
            <a:r>
              <a:rPr lang="cs-CZ" smtClean="false"/>
              <a:t>osoby - </a:t>
            </a:r>
            <a:r>
              <a:rPr lang="cs-CZ" dirty="false" smtClean="false"/>
              <a:t>vzor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  <p:pic>
        <p:nvPicPr>
          <p:cNvPr id="1027" name="Picture 3"/>
          <p:cNvPicPr>
            <a:picLocks noGrp="true" noChangeAspect="true" noChangeArrowheads="true"/>
          </p:cNvPicPr>
          <p:nvPr>
            <p:ph idx="1"/>
          </p:nvPr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83" t="15990" r="29699" b="23423"/>
          <a:stretch/>
        </p:blipFill>
        <p:spPr bwMode="auto">
          <a:xfrm>
            <a:off x="2267744" y="1340768"/>
            <a:ext cx="382805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730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Konec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dirty="false" smtClean="false"/>
          </a:p>
          <a:p>
            <a:endParaRPr lang="cs-CZ" dirty="false"/>
          </a:p>
          <a:p>
            <a:endParaRPr lang="cs-CZ" dirty="false" smtClean="false"/>
          </a:p>
          <a:p>
            <a:pPr marL="0" indent="0" algn="ctr">
              <a:buNone/>
            </a:pPr>
            <a:r>
              <a:rPr lang="cs-CZ" dirty="false" smtClean="false"/>
              <a:t>Děkuji za pozornost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2645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Prokazování dosažených jednotek</a:t>
            </a:r>
            <a:endParaRPr lang="cs-CZ" dirty="false"/>
          </a:p>
        </p:txBody>
      </p:sp>
      <p:graphicFrame>
        <p:nvGraphicFramePr>
          <p:cNvPr id="5" name="Zástupný symbol pro obsah 4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3621610086"/>
              </p:ext>
            </p:extLst>
          </p:nvPr>
        </p:nvGraphicFramePr>
        <p:xfrm>
          <a:off x="431270" y="1434862"/>
          <a:ext cx="8352730" cy="4770120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4176365">
                  <a:extLst>
                    <a:ext uri="{9D8B030D-6E8A-4147-A177-3AD203B41FA5}">
                      <a16:colId xmlns:a16="http://schemas.microsoft.com/office/drawing/2014/main" val="3844415234"/>
                    </a:ext>
                  </a:extLst>
                </a:gridCol>
                <a:gridCol w="4176365">
                  <a:extLst>
                    <a:ext uri="{9D8B030D-6E8A-4147-A177-3AD203B41FA5}">
                      <a16:colId xmlns:a16="http://schemas.microsoft.com/office/drawing/2014/main" val="17661178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Doklady předkládané jako příloha zprávy</a:t>
                      </a:r>
                      <a:r>
                        <a:rPr lang="cs-CZ" baseline="0" dirty="false" smtClean="false"/>
                        <a:t> o realizaci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Doklady</a:t>
                      </a:r>
                      <a:r>
                        <a:rPr lang="cs-CZ" baseline="0" dirty="false" smtClean="false"/>
                        <a:t> ověřované při kontrole na místě</a:t>
                      </a:r>
                      <a:endParaRPr lang="cs-CZ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603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Prezenční listiny</a:t>
                      </a:r>
                      <a:r>
                        <a:rPr lang="cs-CZ" baseline="0" dirty="false" smtClean="false"/>
                        <a:t> (</a:t>
                      </a:r>
                      <a:r>
                        <a:rPr lang="cs-CZ" baseline="0" dirty="false" err="true" smtClean="false"/>
                        <a:t>skeny</a:t>
                      </a:r>
                      <a:r>
                        <a:rPr lang="cs-CZ" baseline="0" dirty="false" smtClean="false"/>
                        <a:t>)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Prezenční listiny (originály)</a:t>
                      </a:r>
                      <a:endParaRPr lang="cs-CZ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813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Doklady o absolvování (</a:t>
                      </a:r>
                      <a:r>
                        <a:rPr lang="cs-CZ" dirty="false" err="true" smtClean="false"/>
                        <a:t>skeny</a:t>
                      </a:r>
                      <a:r>
                        <a:rPr lang="cs-CZ" dirty="false" smtClean="false"/>
                        <a:t>)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Doklady o absolvování (kopie</a:t>
                      </a:r>
                      <a:r>
                        <a:rPr lang="cs-CZ" baseline="0" dirty="false" smtClean="false"/>
                        <a:t>/</a:t>
                      </a:r>
                      <a:r>
                        <a:rPr lang="cs-CZ" dirty="false" smtClean="false"/>
                        <a:t>originály)</a:t>
                      </a:r>
                      <a:endParaRPr lang="cs-CZ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5747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ŘO si může vyžádat</a:t>
                      </a:r>
                      <a:r>
                        <a:rPr lang="cs-CZ" baseline="0" dirty="false" smtClean="false"/>
                        <a:t> další podklady.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Dokumentace k obsahu vzdělávacího</a:t>
                      </a:r>
                      <a:r>
                        <a:rPr lang="cs-CZ" baseline="0" dirty="false" smtClean="false"/>
                        <a:t> kurzu (originály)</a:t>
                      </a:r>
                      <a:endParaRPr lang="cs-CZ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462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Školicí (výukové) materiály a pomůcky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7996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Doklady prokazující, že podpořené osoby jsou zaměstnanci - PS/DPČ/…</a:t>
                      </a:r>
                    </a:p>
                    <a:p>
                      <a:r>
                        <a:rPr lang="cs-CZ" dirty="false" smtClean="false"/>
                        <a:t>(kopie/originály)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4351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„Interní lektor“ </a:t>
                      </a:r>
                    </a:p>
                    <a:p>
                      <a:r>
                        <a:rPr lang="cs-CZ" baseline="0" dirty="false" smtClean="false"/>
                        <a:t>- PS/DPČ lektora s příjemcem (</a:t>
                      </a:r>
                      <a:r>
                        <a:rPr lang="cs-CZ" baseline="0" dirty="false" err="true" smtClean="false"/>
                        <a:t>sken</a:t>
                      </a:r>
                      <a:r>
                        <a:rPr lang="cs-CZ" baseline="0" dirty="false" smtClean="false"/>
                        <a:t>)</a:t>
                      </a:r>
                    </a:p>
                    <a:p>
                      <a:r>
                        <a:rPr lang="cs-CZ" baseline="0" dirty="false" smtClean="false"/>
                        <a:t>- Doklady prokazující kvalifikaci a lektorskou praxi (</a:t>
                      </a:r>
                      <a:r>
                        <a:rPr lang="cs-CZ" baseline="0" dirty="false" err="true" smtClean="false"/>
                        <a:t>skeny</a:t>
                      </a:r>
                      <a:r>
                        <a:rPr lang="cs-CZ" baseline="0" dirty="false" smtClean="false"/>
                        <a:t>)</a:t>
                      </a:r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„Interní lektor“ </a:t>
                      </a:r>
                    </a:p>
                    <a:p>
                      <a:r>
                        <a:rPr lang="cs-CZ" baseline="0" dirty="false" smtClean="false"/>
                        <a:t>- PS/DPČ lektora s příjemcem (</a:t>
                      </a:r>
                      <a:r>
                        <a:rPr lang="cs-CZ" dirty="false" smtClean="false"/>
                        <a:t>kopie</a:t>
                      </a:r>
                      <a:r>
                        <a:rPr lang="cs-CZ" baseline="0" dirty="false" smtClean="false"/>
                        <a:t>/</a:t>
                      </a:r>
                      <a:r>
                        <a:rPr lang="cs-CZ" dirty="false" smtClean="false"/>
                        <a:t>originály</a:t>
                      </a:r>
                      <a:r>
                        <a:rPr lang="cs-CZ" baseline="0" dirty="false" smtClean="false"/>
                        <a:t>) </a:t>
                      </a:r>
                    </a:p>
                    <a:p>
                      <a:r>
                        <a:rPr lang="cs-CZ" baseline="0" dirty="false" smtClean="false"/>
                        <a:t>- Doklady prokazující kvalifikaci a lektorskou praxi (</a:t>
                      </a:r>
                      <a:r>
                        <a:rPr lang="cs-CZ" dirty="false" smtClean="false"/>
                        <a:t>kopie</a:t>
                      </a:r>
                      <a:r>
                        <a:rPr lang="cs-CZ" baseline="0" dirty="false" smtClean="false"/>
                        <a:t>/</a:t>
                      </a:r>
                      <a:r>
                        <a:rPr lang="cs-CZ" dirty="false" smtClean="false"/>
                        <a:t>originály</a:t>
                      </a:r>
                      <a:r>
                        <a:rPr lang="cs-CZ" baseline="0" dirty="false" smtClean="false"/>
                        <a:t>)</a:t>
                      </a:r>
                      <a:endParaRPr lang="cs-CZ" dirty="false" smtClean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993111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675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Dokumentace k obsahu kurzu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244000" cy="4896544"/>
          </a:xfrm>
        </p:spPr>
        <p:txBody>
          <a:bodyPr/>
          <a:lstStyle/>
          <a:p>
            <a:r>
              <a:rPr lang="cs-CZ" dirty="false" smtClean="false"/>
              <a:t>Důležitá pro zařazení do aktivity a určení základních parametrů kurzu</a:t>
            </a:r>
          </a:p>
          <a:p>
            <a:r>
              <a:rPr lang="cs-CZ" dirty="false" smtClean="false"/>
              <a:t>Povinně ke </a:t>
            </a:r>
            <a:r>
              <a:rPr lang="cs-CZ" dirty="false"/>
              <a:t>každému </a:t>
            </a:r>
            <a:r>
              <a:rPr lang="cs-CZ" dirty="false" smtClean="false"/>
              <a:t>kurzu</a:t>
            </a:r>
          </a:p>
          <a:p>
            <a:r>
              <a:rPr lang="cs-CZ" dirty="false" smtClean="false"/>
              <a:t>U více opakování (běhů) kurzu, stačí mít jedenkrát</a:t>
            </a:r>
          </a:p>
          <a:p>
            <a:r>
              <a:rPr lang="cs-CZ" dirty="false" smtClean="false"/>
              <a:t>Musí být před zahájením realizace kurzu</a:t>
            </a:r>
          </a:p>
          <a:p>
            <a:r>
              <a:rPr lang="cs-CZ" dirty="false"/>
              <a:t>Neexistence dokumentace či chybějící povinné náležitosti zakládají nezpůsobilé </a:t>
            </a:r>
            <a:r>
              <a:rPr lang="cs-CZ" dirty="false" smtClean="false"/>
              <a:t>výdaje</a:t>
            </a:r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6743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Dokumentace k obsahu kurzu </a:t>
            </a:r>
            <a:r>
              <a:rPr lang="cs-CZ" dirty="false"/>
              <a:t>– </a:t>
            </a:r>
            <a:r>
              <a:rPr lang="cs-CZ" dirty="false" smtClean="false"/>
              <a:t>povinné náležitosti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76000" y="1628800"/>
            <a:ext cx="8064000" cy="4716000"/>
          </a:xfrm>
        </p:spPr>
        <p:txBody>
          <a:bodyPr/>
          <a:lstStyle/>
          <a:p>
            <a:r>
              <a:rPr lang="cs-CZ" dirty="false" smtClean="false"/>
              <a:t>Název vzdělávacího kurzu</a:t>
            </a:r>
          </a:p>
          <a:p>
            <a:r>
              <a:rPr lang="cs-CZ" dirty="false" smtClean="false"/>
              <a:t>Název a IČ vzdělávacího subjektu</a:t>
            </a:r>
          </a:p>
          <a:p>
            <a:r>
              <a:rPr lang="cs-CZ" dirty="false" smtClean="false"/>
              <a:t>Typ kurzu (otevřený x uzavřený)</a:t>
            </a:r>
          </a:p>
          <a:p>
            <a:r>
              <a:rPr lang="cs-CZ" dirty="false" smtClean="false"/>
              <a:t>U kurzů akreditovaných číslo a platnost akreditace</a:t>
            </a:r>
          </a:p>
          <a:p>
            <a:r>
              <a:rPr lang="cs-CZ" dirty="false" smtClean="false"/>
              <a:t>Obsahová struktura kurzu / počet hodin výuky jednotlivých témat</a:t>
            </a:r>
          </a:p>
          <a:p>
            <a:r>
              <a:rPr lang="cs-CZ" dirty="false" smtClean="false"/>
              <a:t>Časová dotace, tj. počet hodiny výuky a délka jedné hodiny výuky (60 / 45 min.)</a:t>
            </a:r>
          </a:p>
          <a:p>
            <a:r>
              <a:rPr lang="cs-CZ" dirty="false"/>
              <a:t>Využívané formy vzdělávání a jejich </a:t>
            </a:r>
            <a:r>
              <a:rPr lang="cs-CZ" dirty="false" smtClean="false"/>
              <a:t>časová dotace</a:t>
            </a:r>
            <a:endParaRPr lang="cs-CZ" dirty="false"/>
          </a:p>
          <a:p>
            <a:pPr marL="0" indent="0"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6169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Dokumentace k obsahu kurzu – </a:t>
            </a:r>
            <a:r>
              <a:rPr lang="cs-CZ" dirty="false" smtClean="false"/>
              <a:t>povinné náležitosti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556792"/>
            <a:ext cx="8496944" cy="4680520"/>
          </a:xfrm>
        </p:spPr>
        <p:txBody>
          <a:bodyPr/>
          <a:lstStyle/>
          <a:p>
            <a:r>
              <a:rPr lang="cs-CZ" dirty="false" smtClean="false"/>
              <a:t>Procento minimální povinné docházky </a:t>
            </a:r>
            <a:r>
              <a:rPr lang="cs-CZ" smtClean="false"/>
              <a:t>(je-li </a:t>
            </a:r>
            <a:r>
              <a:rPr lang="cs-CZ" dirty="false" smtClean="false"/>
              <a:t>větší než 70 %)</a:t>
            </a:r>
          </a:p>
          <a:p>
            <a:r>
              <a:rPr lang="cs-CZ" dirty="false" smtClean="false"/>
              <a:t>Výčet školicích (výukových) materiálů a pomůcek</a:t>
            </a:r>
          </a:p>
          <a:p>
            <a:r>
              <a:rPr lang="cs-CZ" dirty="false" smtClean="false"/>
              <a:t>Způsob ukončení kurzu</a:t>
            </a:r>
          </a:p>
          <a:p>
            <a:r>
              <a:rPr lang="cs-CZ" dirty="false" smtClean="false"/>
              <a:t>Vzor dokladu o absolvování </a:t>
            </a:r>
          </a:p>
          <a:p>
            <a:r>
              <a:rPr lang="cs-CZ" dirty="false" smtClean="false"/>
              <a:t>Jméno, příjmení a podpis statutárního zástupce příjemce a externího vzdělávacího subjekt, resp. osob oprávněných jednat za tyto subjekty</a:t>
            </a:r>
          </a:p>
          <a:p>
            <a:pPr marL="0" indent="0">
              <a:buNone/>
            </a:pPr>
            <a:endParaRPr lang="cs-CZ" dirty="false" smtClean="false"/>
          </a:p>
          <a:p>
            <a:r>
              <a:rPr lang="cs-CZ" dirty="false" smtClean="false"/>
              <a:t>Připraven </a:t>
            </a:r>
            <a:r>
              <a:rPr lang="cs-CZ" dirty="false"/>
              <a:t>vzor na </a:t>
            </a:r>
            <a:r>
              <a:rPr lang="cs-CZ" dirty="false">
                <a:hlinkClick r:id="rId2"/>
              </a:rPr>
              <a:t>https</a:t>
            </a:r>
            <a:r>
              <a:rPr lang="cs-CZ">
                <a:hlinkClick r:id="rId2"/>
              </a:rPr>
              <a:t>://</a:t>
            </a:r>
            <a:r>
              <a:rPr lang="cs-CZ" smtClean="false">
                <a:hlinkClick r:id="rId2"/>
              </a:rPr>
              <a:t>www.esfcr.cz/vyzva-097-opz</a:t>
            </a:r>
            <a:endParaRPr lang="cs-CZ" dirty="false" smtClean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2074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pic>
        <p:nvPicPr>
          <p:cNvPr id="8" name="Zástupný symbol pro obsah 7"/>
          <p:cNvPicPr>
            <a:picLocks noGrp="true" noChangeAspect="true"/>
          </p:cNvPicPr>
          <p:nvPr>
            <p:ph idx="1"/>
          </p:nvPr>
        </p:nvPicPr>
        <p:blipFill rotWithShape="true">
          <a:blip r:embed="rId2"/>
          <a:srcRect l="18748" t="20239" r="68751" b="9917"/>
          <a:stretch/>
        </p:blipFill>
        <p:spPr>
          <a:xfrm>
            <a:off x="2533127" y="1340768"/>
            <a:ext cx="3335017" cy="5240742"/>
          </a:xfrm>
          <a:prstGeom prst="rect">
            <a:avLst/>
          </a:prstGeom>
        </p:spPr>
      </p:pic>
      <p:sp>
        <p:nvSpPr>
          <p:cNvPr id="9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/>
          <a:lstStyle/>
          <a:p>
            <a:r>
              <a:rPr lang="cs-CZ" dirty="false"/>
              <a:t>Dokumentace k obsahu kurzu – </a:t>
            </a:r>
            <a:r>
              <a:rPr lang="cs-CZ" dirty="false" smtClean="false"/>
              <a:t>vzor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11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Prezenční listina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Slouží k dokladování počtu absolvovaných </a:t>
            </a:r>
            <a:r>
              <a:rPr lang="cs-CZ" dirty="false" err="true" smtClean="false"/>
              <a:t>osobohodin</a:t>
            </a:r>
            <a:r>
              <a:rPr lang="cs-CZ" dirty="false" smtClean="false"/>
              <a:t> / jednotek podporovaného vzdělávání</a:t>
            </a:r>
          </a:p>
          <a:p>
            <a:r>
              <a:rPr lang="cs-CZ" dirty="false" smtClean="false"/>
              <a:t>Dokladuje </a:t>
            </a:r>
            <a:r>
              <a:rPr lang="cs-CZ" dirty="false"/>
              <a:t>celou délku </a:t>
            </a:r>
            <a:r>
              <a:rPr lang="cs-CZ" dirty="false" smtClean="false"/>
              <a:t>kurzu z důvodu prokázání splnění docházky (nejen délku k proplacení)</a:t>
            </a:r>
            <a:endParaRPr lang="cs-CZ" dirty="false"/>
          </a:p>
          <a:p>
            <a:r>
              <a:rPr lang="cs-CZ" dirty="false" smtClean="false"/>
              <a:t>Údaje</a:t>
            </a:r>
            <a:r>
              <a:rPr lang="cs-CZ" sz="2400" dirty="false" smtClean="false"/>
              <a:t> v PL musí </a:t>
            </a:r>
            <a:r>
              <a:rPr lang="cs-CZ" sz="2400" dirty="false"/>
              <a:t>být v souladu s </a:t>
            </a:r>
            <a:r>
              <a:rPr lang="cs-CZ" sz="2400" dirty="false" smtClean="false"/>
              <a:t>dokumentací </a:t>
            </a:r>
            <a:r>
              <a:rPr lang="cs-CZ" sz="2400" dirty="false"/>
              <a:t>k obsahu </a:t>
            </a:r>
            <a:r>
              <a:rPr lang="cs-CZ" sz="2400" dirty="false" smtClean="false"/>
              <a:t>kurzu, doklady o absolvování a souhrnnou evidencí</a:t>
            </a:r>
          </a:p>
          <a:p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r>
              <a:rPr lang="cs-CZ" dirty="false" smtClean="false"/>
              <a:t>Připraven vzor </a:t>
            </a:r>
            <a:r>
              <a:rPr lang="cs-CZ" dirty="false"/>
              <a:t>na </a:t>
            </a:r>
            <a:r>
              <a:rPr lang="cs-CZ" dirty="false">
                <a:hlinkClick r:id="rId2"/>
              </a:rPr>
              <a:t>https</a:t>
            </a:r>
            <a:r>
              <a:rPr lang="cs-CZ">
                <a:hlinkClick r:id="rId2"/>
              </a:rPr>
              <a:t>://</a:t>
            </a:r>
            <a:r>
              <a:rPr lang="cs-CZ" smtClean="false">
                <a:hlinkClick r:id="rId2"/>
              </a:rPr>
              <a:t>www.esfcr.cz/vyzva-097-opz</a:t>
            </a:r>
            <a:endParaRPr lang="cs-CZ" sz="2400" dirty="false"/>
          </a:p>
        </p:txBody>
      </p:sp>
    </p:spTree>
    <p:extLst>
      <p:ext uri="{BB962C8B-B14F-4D97-AF65-F5344CB8AC3E}">
        <p14:creationId xmlns:p14="http://schemas.microsoft.com/office/powerpoint/2010/main" val="384032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Prezenční listina </a:t>
            </a:r>
            <a:r>
              <a:rPr lang="cs-CZ" dirty="false"/>
              <a:t>– </a:t>
            </a:r>
            <a:r>
              <a:rPr lang="cs-CZ" dirty="false" smtClean="false"/>
              <a:t>náležitosti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16000"/>
          </a:xfrm>
        </p:spPr>
        <p:txBody>
          <a:bodyPr/>
          <a:lstStyle/>
          <a:p>
            <a:r>
              <a:rPr lang="cs-CZ" dirty="false" smtClean="false"/>
              <a:t>Registrační číslo projektu</a:t>
            </a:r>
          </a:p>
          <a:p>
            <a:r>
              <a:rPr lang="cs-CZ" dirty="false" smtClean="false"/>
              <a:t>Název aktivity </a:t>
            </a:r>
          </a:p>
          <a:p>
            <a:r>
              <a:rPr lang="cs-CZ" dirty="false" smtClean="false"/>
              <a:t>Název vzdělávacího kurzu</a:t>
            </a:r>
          </a:p>
          <a:p>
            <a:r>
              <a:rPr lang="cs-CZ" dirty="false" smtClean="false"/>
              <a:t>Kód kurzu</a:t>
            </a:r>
          </a:p>
          <a:p>
            <a:r>
              <a:rPr lang="cs-CZ" dirty="false" smtClean="false"/>
              <a:t>Název vzdělávacího subjektu</a:t>
            </a:r>
          </a:p>
          <a:p>
            <a:r>
              <a:rPr lang="cs-CZ" dirty="false" smtClean="false"/>
              <a:t>Místo realizace kurzu (min. ulice, č.p., obec)</a:t>
            </a:r>
          </a:p>
          <a:p>
            <a:r>
              <a:rPr lang="cs-CZ" dirty="false" smtClean="false"/>
              <a:t>Typ kurzu (otevřený x uzavřený)</a:t>
            </a:r>
          </a:p>
          <a:p>
            <a:r>
              <a:rPr lang="cs-CZ" dirty="false" smtClean="false"/>
              <a:t>Číslo zprávy o realizaci, ke které se PL vztahuje</a:t>
            </a:r>
          </a:p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041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7c48c8a8-2045-474d-b0fb-3ee17ecadba0">U:\1_3_POMOC_PRAC_PODNIKŮM_A_PODNIKATELŮM\VYZVA_060_SOUTEZNI\01_PŘÍPRAVA\Semináře 2017\Praha 15_5_2017\Prezentace\Dokumentace_ke_kurzům_MI.pptx</AC_OriginalFileNam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F291D2CAF791D449809C1371BC5FAF2A" ma:contentTypeName="Dokument" ma:contentTypeScope="" ma:contentTypeVersion="1" ma:versionID="26fd20a5b6d8decbe06b7f1b12531c89">
  <xsd:schema xmlns:xsd="http://www.w3.org/2001/XMLSchema" xmlns:ns2="7c48c8a8-2045-474d-b0fb-3ee17ecadba0" xmlns:p="http://schemas.microsoft.com/office/2006/metadata/properties" xmlns:xs="http://www.w3.org/2001/XMLSchema" ma:fieldsID="ff450026467c3fdb36efcce3adb619a7" ma:root="true" ns2:_="" targetNamespace="http://schemas.microsoft.com/office/2006/metadata/properties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7c48c8a8-2045-474d-b0fb-3ee17ecadba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5AA68B-1E78-4AAE-AF09-685E2759B1C0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7c48c8a8-2045-474d-b0fb-3ee17ecadba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366B95A-227B-4E14-968D-7179135517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EF8E70-03DE-49E9-B934-75991172AC59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1008</properties:Words>
  <properties:PresentationFormat>Předvádění na obrazovce (4:3)</properties:PresentationFormat>
  <properties:Paragraphs>158</properties:Paragraphs>
  <properties:Slides>24</properties:Slides>
  <properties:Notes>1</properties:Notes>
  <properties:TotalTime>2341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properties:HeadingPairs>
  <properties:TitlesOfParts>
    <vt:vector baseType="lpstr" size="30">
      <vt:lpstr>Arial</vt:lpstr>
      <vt:lpstr>Calibri</vt:lpstr>
      <vt:lpstr>Courier New</vt:lpstr>
      <vt:lpstr>Wingdings</vt:lpstr>
      <vt:lpstr>Wingdings 3</vt:lpstr>
      <vt:lpstr>prezentace</vt:lpstr>
      <vt:lpstr>DOKLADOVÁNÍ DOSAŽENÝCH JEDNOTEK</vt:lpstr>
      <vt:lpstr>Osnova prezentace</vt:lpstr>
      <vt:lpstr>Prokazování dosažených jednotek</vt:lpstr>
      <vt:lpstr>Dokumentace k obsahu kurzu</vt:lpstr>
      <vt:lpstr>Dokumentace k obsahu kurzu – povinné náležitosti</vt:lpstr>
      <vt:lpstr>Dokumentace k obsahu kurzu – povinné náležitosti</vt:lpstr>
      <vt:lpstr>Dokumentace k obsahu kurzu – vzor</vt:lpstr>
      <vt:lpstr>Prezenční listina</vt:lpstr>
      <vt:lpstr>Prezenční listina – náležitosti</vt:lpstr>
      <vt:lpstr>Prezenční listina – náležitosti</vt:lpstr>
      <vt:lpstr>Prezenční listina – náležitosti</vt:lpstr>
      <vt:lpstr>Prezenční listina </vt:lpstr>
      <vt:lpstr>Ukázka vyplněné prezenční listiny</vt:lpstr>
      <vt:lpstr>Prezenční listina</vt:lpstr>
      <vt:lpstr>Doklad o absolvování</vt:lpstr>
      <vt:lpstr>Potvrzení o absolvování – náležitosti</vt:lpstr>
      <vt:lpstr>Potvrzení o absolvování – náležitosti</vt:lpstr>
      <vt:lpstr>Potvrzení o absolvování – vzor</vt:lpstr>
      <vt:lpstr>Doklady k internímu lektorovi</vt:lpstr>
      <vt:lpstr>Doklady k internímu lektorovi</vt:lpstr>
      <vt:lpstr>Doklady k cílové skupině</vt:lpstr>
      <vt:lpstr>Monitorovací list podpořené osoby</vt:lpstr>
      <vt:lpstr>Monitorovací list podpořené osoby - vzor </vt:lpstr>
      <vt:lpstr>Konec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2019-11-28T13:01:36Z</dcterms:modified>
  <cp:revision>225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0x010100F291D2CAF791D449809C1371BC5FAF2A</vt:lpwstr>
  </prop:property>
</prop:Properties>
</file>