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36"/>
  </p:notesMasterIdLst>
  <p:handoutMasterIdLst>
    <p:handoutMasterId r:id="rId37"/>
  </p:handoutMasterIdLst>
  <p:sldIdLst>
    <p:sldId id="386" r:id="rId5"/>
    <p:sldId id="256" r:id="rId6"/>
    <p:sldId id="362" r:id="rId7"/>
    <p:sldId id="382" r:id="rId8"/>
    <p:sldId id="295" r:id="rId9"/>
    <p:sldId id="363" r:id="rId10"/>
    <p:sldId id="365" r:id="rId11"/>
    <p:sldId id="364" r:id="rId12"/>
    <p:sldId id="383" r:id="rId13"/>
    <p:sldId id="366" r:id="rId14"/>
    <p:sldId id="369" r:id="rId15"/>
    <p:sldId id="384" r:id="rId16"/>
    <p:sldId id="360" r:id="rId17"/>
    <p:sldId id="367" r:id="rId18"/>
    <p:sldId id="368" r:id="rId19"/>
    <p:sldId id="378" r:id="rId20"/>
    <p:sldId id="379" r:id="rId21"/>
    <p:sldId id="380" r:id="rId22"/>
    <p:sldId id="381" r:id="rId23"/>
    <p:sldId id="370" r:id="rId24"/>
    <p:sldId id="371" r:id="rId25"/>
    <p:sldId id="372" r:id="rId26"/>
    <p:sldId id="373" r:id="rId27"/>
    <p:sldId id="374" r:id="rId28"/>
    <p:sldId id="375" r:id="rId29"/>
    <p:sldId id="376" r:id="rId30"/>
    <p:sldId id="385" r:id="rId31"/>
    <p:sldId id="344" r:id="rId32"/>
    <p:sldId id="387" r:id="rId33"/>
    <p:sldId id="388" r:id="rId34"/>
    <p:sldId id="337" r:id="rId35"/>
  </p:sldIdLst>
  <p:sldSz cx="9144000" cy="6858000" type="screen4x3"/>
  <p:notesSz cx="6784975" cy="9906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>
    <p:restoredLeft sz="18286" autoAdjust="false"/>
    <p:restoredTop sz="94692" autoAdjust="false"/>
  </p:normalViewPr>
  <p:slideViewPr>
    <p:cSldViewPr showGuides="true">
      <p:cViewPr varScale="true">
        <p:scale>
          <a:sx n="65" d="100"/>
          <a:sy n="65" d="100"/>
        </p:scale>
        <p:origin x="1216" y="4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viewProps.xml" Type="http://schemas.openxmlformats.org/officeDocument/2006/relationships/viewProps" Id="rId39"/>
    <Relationship Target="../customXml/item3.xml" Type="http://schemas.openxmlformats.org/officeDocument/2006/relationships/customXml" Id="rId3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presProps.xml" Type="http://schemas.openxmlformats.org/officeDocument/2006/relationships/presProps" Id="rId38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slides/slide25.xml" Type="http://schemas.openxmlformats.org/officeDocument/2006/relationships/slide" Id="rId29"/>
    <Relationship Target="tableStyles.xml" Type="http://schemas.openxmlformats.org/officeDocument/2006/relationships/tableStyles" Id="rId41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handoutMasters/handoutMaster1.xml" Type="http://schemas.openxmlformats.org/officeDocument/2006/relationships/handoutMaster" Id="rId37"/>
    <Relationship Target="theme/theme1.xml" Type="http://schemas.openxmlformats.org/officeDocument/2006/relationships/theme" Id="rId40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notesMasters/notesMaster1.xml" Type="http://schemas.openxmlformats.org/officeDocument/2006/relationships/notesMaster" Id="rId36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</Relationships>

</file>

<file path=ppt/handoutMasters/_rels/handout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0895" cy="495855"/>
          </a:xfrm>
          <a:prstGeom prst="rect">
            <a:avLst/>
          </a:prstGeom>
        </p:spPr>
        <p:txBody>
          <a:bodyPr vert="horz" lIns="91257" tIns="45629" rIns="91257" bIns="45629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quarter" idx="1"/>
          </p:nvPr>
        </p:nvSpPr>
        <p:spPr>
          <a:xfrm>
            <a:off x="3842496" y="0"/>
            <a:ext cx="2940895" cy="495855"/>
          </a:xfrm>
          <a:prstGeom prst="rect">
            <a:avLst/>
          </a:prstGeom>
        </p:spPr>
        <p:txBody>
          <a:bodyPr vert="horz" lIns="91257" tIns="45629" rIns="91257" bIns="45629" rtlCol="false"/>
          <a:lstStyle>
            <a:lvl1pPr algn="r">
              <a:defRPr sz="1200"/>
            </a:lvl1pPr>
          </a:lstStyle>
          <a:p>
            <a:fld id="{9352DCB8-6138-45B7-B458-0BE1AD019859}" type="datetimeFigureOut">
              <a:rPr lang="cs-CZ" smtClean="false"/>
              <a:t>20.03.2020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2"/>
          </p:nvPr>
        </p:nvSpPr>
        <p:spPr>
          <a:xfrm>
            <a:off x="0" y="9408562"/>
            <a:ext cx="2940895" cy="495854"/>
          </a:xfrm>
          <a:prstGeom prst="rect">
            <a:avLst/>
          </a:prstGeom>
        </p:spPr>
        <p:txBody>
          <a:bodyPr vert="horz" lIns="91257" tIns="45629" rIns="91257" bIns="45629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3"/>
          </p:nvPr>
        </p:nvSpPr>
        <p:spPr>
          <a:xfrm>
            <a:off x="3842496" y="9408562"/>
            <a:ext cx="2940895" cy="495854"/>
          </a:xfrm>
          <a:prstGeom prst="rect">
            <a:avLst/>
          </a:prstGeom>
        </p:spPr>
        <p:txBody>
          <a:bodyPr vert="horz" lIns="91257" tIns="45629" rIns="91257" bIns="45629" rtlCol="false" anchor="b"/>
          <a:lstStyle>
            <a:lvl1pPr algn="r">
              <a:defRPr sz="1200"/>
            </a:lvl1pPr>
          </a:lstStyle>
          <a:p>
            <a:fld id="{4F984FE6-B504-43EA-A957-B314CDDD65C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821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2243" tIns="46122" rIns="92243" bIns="46122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43250" y="0"/>
            <a:ext cx="2940156" cy="495300"/>
          </a:xfrm>
          <a:prstGeom prst="rect">
            <a:avLst/>
          </a:prstGeom>
        </p:spPr>
        <p:txBody>
          <a:bodyPr vert="horz" lIns="92243" tIns="46122" rIns="92243" bIns="46122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20.03.2020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43" tIns="46122" rIns="92243" bIns="46122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8498" y="4705350"/>
            <a:ext cx="5427980" cy="4457701"/>
          </a:xfrm>
          <a:prstGeom prst="rect">
            <a:avLst/>
          </a:prstGeom>
        </p:spPr>
        <p:txBody>
          <a:bodyPr vert="horz" lIns="92243" tIns="46122" rIns="92243" bIns="46122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243" tIns="46122" rIns="92243" bIns="46122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243" tIns="46122" rIns="92243" bIns="46122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42496322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transition spd="slow">
    <p:random/>
  </p:transition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Mode="External" Target="https://esf2014-test.esfcr.cz/PublicPortal/CsvTemplate.ashx?projektId=101&amp;type=4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Mode="External" Target="http://vdp.cuzk.cz/vdp/ruian/overeniadresy/vyhledej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1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media/image7.jpe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Mode="External" Target="https://www.esfcr.cz/technicka_podpora_op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Mode="External" Target="https://www.esfcr.cz/pravidla-pro-zadatele-a-prijemce-opz/-/dokument/797767" Type="http://schemas.openxmlformats.org/officeDocument/2006/relationships/hyperlink" Id="rId3"/>
    <Relationship TargetMode="External" Target="https://www.esfcr.cz/monitorovani-podporenych-osob-opz/-/dokument/798928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https://www.esfcr.cz/monitorovani-podporenych-osob-opz/-/dokument/798878" Type="http://schemas.openxmlformats.org/officeDocument/2006/relationships/hyperlink" Id="rId4"/>
</Relationships>

</file>

<file path=ppt/slides/_rels/slide31.xml.rels><?xml version="1.0" encoding="UTF-8" standalone="yes"?>
<Relationships xmlns="http://schemas.openxmlformats.org/package/2006/relationships">
    <Relationship TargetMode="External" Target="https://www.esfcr.cz/technicka_podpora_opz" Type="http://schemas.openxmlformats.org/officeDocument/2006/relationships/hyperlink" Id="rId3"/>
    <Relationship Target="../media/image8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Mode="External" Target="https://www.esfcr.cz/" Type="http://schemas.openxmlformats.org/officeDocument/2006/relationships/hyperlink" Id="rId3"/>
    <Relationship TargetMode="External" Target="https://esf2014.esfcr.cz/" Type="http://schemas.openxmlformats.org/officeDocument/2006/relationships/hyperlink" Id="rId2"/>
    <Relationship Target="../slideLayouts/slideLayout7.xml" Type="http://schemas.openxmlformats.org/officeDocument/2006/relationships/slideLayout" Id="rId1"/>
    <Relationship Target="../media/image3.png" Type="http://schemas.openxmlformats.org/officeDocument/2006/relationships/image" Id="rId4"/>
</Relationships>

</file>

<file path=ppt/slides/_rels/slide9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475656" y="2610000"/>
            <a:ext cx="7308344" cy="1827112"/>
          </a:xfrm>
        </p:spPr>
        <p:txBody>
          <a:bodyPr/>
          <a:lstStyle/>
          <a:p>
            <a:pPr algn="ctr"/>
            <a:r>
              <a:rPr lang="cs-CZ" sz="3600" dirty="false" smtClean="false"/>
              <a:t>IS ESF – evidence podpory poskytnuté účastníkům </a:t>
            </a:r>
            <a:r>
              <a:rPr lang="cs-CZ" sz="3600" dirty="false" err="true" smtClean="false"/>
              <a:t>projekTů</a:t>
            </a:r>
            <a:endParaRPr lang="cs-CZ" sz="3600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124947691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Zadávání podpořených osob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00600"/>
          </a:xfrm>
        </p:spPr>
        <p:txBody>
          <a:bodyPr/>
          <a:lstStyle/>
          <a:p>
            <a:r>
              <a:rPr lang="cs-CZ" sz="2000" dirty="false" smtClean="false"/>
              <a:t>Přes záložku Podpořené osoby – Přidat podpořenou osobu (ručně)</a:t>
            </a:r>
          </a:p>
          <a:p>
            <a:r>
              <a:rPr lang="cs-CZ" sz="2000" dirty="false" smtClean="false"/>
              <a:t>Přes monitorovací list off-line – stáhne se na záložce Formuláře PO. Podpořená osoba jej může vyplnit a odeslat např. e-mailem. ML se </a:t>
            </a:r>
            <a:r>
              <a:rPr lang="cs-CZ" sz="2000" dirty="false"/>
              <a:t>nahraje na záložce Formuláře PO přes </a:t>
            </a:r>
            <a:r>
              <a:rPr lang="cs-CZ" sz="2000" b="true" dirty="false"/>
              <a:t>Nahrát soubory s novými formuláři (PDF, </a:t>
            </a:r>
            <a:r>
              <a:rPr lang="cs-CZ" sz="2000" b="true" dirty="false" smtClean="false"/>
              <a:t>CSV)</a:t>
            </a:r>
          </a:p>
          <a:p>
            <a:r>
              <a:rPr lang="cs-CZ" sz="2000" dirty="false" smtClean="false"/>
              <a:t>Přes monitorovací list – webový formulář, příjemce uveřejní odkaz </a:t>
            </a:r>
          </a:p>
          <a:p>
            <a:r>
              <a:rPr lang="cs-CZ" sz="2000" dirty="false" smtClean="false"/>
              <a:t>Přes CSV formulář – záložka Formuláře PO – příjemce si stáhne formulář a vyplní povinná pole. CSV formulář se nahraje na záložce Formuláře PO přes </a:t>
            </a:r>
            <a:r>
              <a:rPr lang="cs-CZ" sz="2000" b="true" dirty="false" smtClean="false"/>
              <a:t>Nahrát </a:t>
            </a:r>
            <a:r>
              <a:rPr lang="cs-CZ" sz="2000" b="true" dirty="false"/>
              <a:t>soubory s novými formuláři (PDF, CSV</a:t>
            </a:r>
            <a:r>
              <a:rPr lang="cs-CZ" sz="2000" b="true" dirty="false" smtClean="false"/>
              <a:t>)</a:t>
            </a:r>
          </a:p>
          <a:p>
            <a:r>
              <a:rPr lang="cs-CZ" sz="2000" dirty="false" smtClean="false"/>
              <a:t>Monitorovací listy nebo CSV formuláře se objeví na záložce Formuláře PO. Po úspěšném zpracování se přesunou na záložku Podpořené osoby.</a:t>
            </a:r>
          </a:p>
          <a:p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0844445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Zadávání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00600"/>
          </a:xfrm>
        </p:spPr>
        <p:txBody>
          <a:bodyPr/>
          <a:lstStyle/>
          <a:p>
            <a:r>
              <a:rPr lang="cs-CZ" sz="2000" dirty="false" smtClean="false"/>
              <a:t>Podporu příjemce zadává na záložce Podpořené osoby – Přidat záznam o podpoře k jedné nebo více vybraným osobám </a:t>
            </a:r>
          </a:p>
          <a:p>
            <a:r>
              <a:rPr lang="cs-CZ" sz="2000" dirty="false"/>
              <a:t>N</a:t>
            </a:r>
            <a:r>
              <a:rPr lang="cs-CZ" sz="2000" dirty="false" smtClean="false"/>
              <a:t>ebo přes </a:t>
            </a:r>
            <a:r>
              <a:rPr lang="cs-CZ" sz="2000" dirty="false" err="true" smtClean="false"/>
              <a:t>csv</a:t>
            </a:r>
            <a:r>
              <a:rPr lang="cs-CZ" sz="2000" dirty="false" smtClean="false"/>
              <a:t> formulář – záložka Podpora – Dokumenty </a:t>
            </a:r>
            <a:r>
              <a:rPr lang="cs-CZ" sz="2000" dirty="false">
                <a:hlinkClick r:id="rId2" tooltip="Umožní stáhnout CSV šablonu pro import záznamů o podpoře k podpořeným osobám"/>
              </a:rPr>
              <a:t>CSV šablona pro import záznamů o podpoře k podpořeným </a:t>
            </a:r>
            <a:r>
              <a:rPr lang="cs-CZ" sz="2000" dirty="false" smtClean="false">
                <a:hlinkClick r:id="rId2" tooltip="Umožní stáhnout CSV šablonu pro import záznamů o podpoře k podpořeným osobám"/>
              </a:rPr>
              <a:t>osobám</a:t>
            </a:r>
            <a:r>
              <a:rPr lang="cs-CZ" sz="2000" dirty="false" smtClean="false"/>
              <a:t>, po vyplnění formuláře se formulář nahraje na záložku Podpora do pole </a:t>
            </a:r>
            <a:r>
              <a:rPr lang="cs-CZ" sz="2000" b="true" dirty="false"/>
              <a:t>Výběr souboru pro import záznamů o podpoře k podpořeným osobám</a:t>
            </a:r>
            <a:endParaRPr lang="cs-CZ" sz="2000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4367422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Nejčastější problémy</a:t>
            </a:r>
            <a:endParaRPr lang="cs-CZ" dirty="false"/>
          </a:p>
        </p:txBody>
      </p:sp>
      <p:pic>
        <p:nvPicPr>
          <p:cNvPr id="8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219358384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Nejčastější problémy příjemců 1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cs-CZ" b="true" dirty="false" smtClean="false"/>
          </a:p>
          <a:p>
            <a:pPr marL="0" indent="0">
              <a:buNone/>
            </a:pPr>
            <a:endParaRPr lang="cs-CZ" sz="2000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  <p:sp>
        <p:nvSpPr>
          <p:cNvPr id="5" name="Zástupný symbol pro obsah 2"/>
          <p:cNvSpPr txBox="true">
            <a:spLocks/>
          </p:cNvSpPr>
          <p:nvPr/>
        </p:nvSpPr>
        <p:spPr>
          <a:xfrm>
            <a:off x="539552" y="1268760"/>
            <a:ext cx="8064448" cy="558924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>
            <a:lvl1pPr marL="432000" indent="-432000" algn="l" defTabSz="914400" rtl="false" eaLnBrk="true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fals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true" dirty="false" smtClean="false"/>
              <a:t>Záměna „datum výstupu z projektu“ x konec podpory</a:t>
            </a:r>
          </a:p>
          <a:p>
            <a:pPr>
              <a:buClr>
                <a:srgbClr val="5FBBF5"/>
              </a:buClr>
            </a:pPr>
            <a:r>
              <a:rPr lang="cs-CZ" dirty="false"/>
              <a:t>Podpora musí být vždy uvnitř intervalu účasti podpořené osoby a také projektu</a:t>
            </a:r>
          </a:p>
          <a:p>
            <a:pPr lvl="0">
              <a:buClr>
                <a:srgbClr val="5FBBF5"/>
              </a:buClr>
            </a:pPr>
            <a:endParaRPr lang="cs-CZ" dirty="false" smtClean="false"/>
          </a:p>
          <a:p>
            <a:pPr lvl="0">
              <a:buClr>
                <a:srgbClr val="5FBBF5"/>
              </a:buClr>
            </a:pPr>
            <a:endParaRPr lang="cs-CZ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false" smtClean="false"/>
          </a:p>
          <a:p>
            <a:endParaRPr lang="cs-CZ" dirty="false"/>
          </a:p>
        </p:txBody>
      </p:sp>
      <p:pic>
        <p:nvPicPr>
          <p:cNvPr id="6" name="Obrázek 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-26475" y="2780928"/>
            <a:ext cx="9134475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62264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Nejčastější problémy příjemců </a:t>
            </a:r>
            <a:r>
              <a:rPr lang="cs-CZ" dirty="false" smtClean="false"/>
              <a:t>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72608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Neztotožnění s ROB (registr obyvatel)</a:t>
            </a:r>
          </a:p>
          <a:p>
            <a:r>
              <a:rPr lang="cs-CZ" sz="2000" dirty="false"/>
              <a:t>Podpořené osoby se ztotožňují s registrem obyvatel na základě 4 hlavních identifikačních údajů. Jedná se o jméno, příjmení, datum narození a trvalé bydliště. </a:t>
            </a:r>
            <a:endParaRPr lang="cs-CZ" sz="2000" dirty="false" smtClean="false"/>
          </a:p>
          <a:p>
            <a:r>
              <a:rPr lang="cs-CZ" sz="2000" dirty="false" smtClean="false"/>
              <a:t>Pokud </a:t>
            </a:r>
            <a:r>
              <a:rPr lang="cs-CZ" sz="2000" dirty="false"/>
              <a:t>je 1 ze 4 údajů zadán nesprávně, osoba se s ROB neztotožní. </a:t>
            </a:r>
            <a:r>
              <a:rPr lang="cs-CZ" sz="2000" dirty="false" smtClean="false"/>
              <a:t>Nejčastější </a:t>
            </a:r>
            <a:r>
              <a:rPr lang="cs-CZ" sz="2000" dirty="false"/>
              <a:t>chybou při zadávání bývá </a:t>
            </a:r>
            <a:r>
              <a:rPr lang="cs-CZ" sz="2000" dirty="false" smtClean="false"/>
              <a:t>překlep ve jménu či datu narození. </a:t>
            </a:r>
          </a:p>
          <a:p>
            <a:r>
              <a:rPr lang="cs-CZ" sz="2000" dirty="false" smtClean="false"/>
              <a:t>Uživatelům se doporučuje kontrola </a:t>
            </a:r>
            <a:r>
              <a:rPr lang="cs-CZ" sz="2000" dirty="false"/>
              <a:t>zadaných </a:t>
            </a:r>
            <a:r>
              <a:rPr lang="cs-CZ" sz="2000" dirty="false" smtClean="false"/>
              <a:t>údajů</a:t>
            </a:r>
            <a:r>
              <a:rPr lang="cs-CZ" sz="2000" dirty="false"/>
              <a:t> </a:t>
            </a:r>
            <a:r>
              <a:rPr lang="cs-CZ" sz="2000" dirty="false" smtClean="false"/>
              <a:t>např. přes OP</a:t>
            </a:r>
          </a:p>
          <a:p>
            <a:r>
              <a:rPr lang="cs-CZ" sz="2000" dirty="false" smtClean="false"/>
              <a:t>Existující adresa se dá zkontrolovat pod odkazem </a:t>
            </a:r>
            <a:r>
              <a:rPr lang="cs-CZ" sz="2000" u="sng" dirty="false">
                <a:hlinkClick r:id="rId2"/>
              </a:rPr>
              <a:t>http://vdp.cuzk.cz/vdp/ruian/overeniadresy/vyhledej</a:t>
            </a:r>
            <a:endParaRPr lang="cs-CZ" sz="2000" dirty="false"/>
          </a:p>
          <a:p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9085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Nejčastější problémy příjemců </a:t>
            </a:r>
            <a:r>
              <a:rPr lang="cs-CZ" dirty="false" smtClean="false"/>
              <a:t>3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Cizinci - ruční potvrzení identity podpořených osob</a:t>
            </a:r>
          </a:p>
          <a:p>
            <a:r>
              <a:rPr lang="cs-CZ" dirty="false"/>
              <a:t>V případě že je podpořená osoba cizincem a do ROB nenáleží, je možné využít funkce potvrzení identity. Tlačítko potvrzení identity je skryto, dokud není funkce povolena pracovníkem ŘO na projektu. Potvrzení identity v těchto případech nahrazuje ztotožnění s ROB a osobu je poté možné započítat do indikátorů. </a:t>
            </a:r>
            <a:endParaRPr lang="cs-CZ" dirty="false" smtClean="false"/>
          </a:p>
          <a:p>
            <a:r>
              <a:rPr lang="cs-CZ" dirty="false"/>
              <a:t>J</a:t>
            </a:r>
            <a:r>
              <a:rPr lang="cs-CZ" dirty="false" smtClean="false"/>
              <a:t>e </a:t>
            </a:r>
            <a:r>
              <a:rPr lang="cs-CZ" dirty="false"/>
              <a:t>nutné zadat k </a:t>
            </a:r>
            <a:r>
              <a:rPr lang="cs-CZ" dirty="false" smtClean="false"/>
              <a:t>PO buď </a:t>
            </a:r>
            <a:r>
              <a:rPr lang="cs-CZ" dirty="false"/>
              <a:t>adresu přechodného pobytu </a:t>
            </a:r>
            <a:r>
              <a:rPr lang="cs-CZ" dirty="false" smtClean="false"/>
              <a:t>  v </a:t>
            </a:r>
            <a:r>
              <a:rPr lang="cs-CZ" dirty="false"/>
              <a:t>ČR, anebo zadat kontaktní adresu sídla příjemce podpory. Musí se však jednat o přidání adresy z ČR z registru RÚIAN</a:t>
            </a:r>
            <a:r>
              <a:rPr lang="cs-CZ" dirty="false" smtClean="false"/>
              <a:t>.</a:t>
            </a:r>
          </a:p>
          <a:p>
            <a:r>
              <a:rPr lang="cs-CZ" dirty="false" smtClean="false"/>
              <a:t>Ruční potvrzení by mělo být výjimečné a odůvodněné.</a:t>
            </a:r>
            <a:endParaRPr lang="cs-CZ" dirty="false"/>
          </a:p>
          <a:p>
            <a:endParaRPr lang="cs-CZ" dirty="false"/>
          </a:p>
          <a:p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7170289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Nejčastější problémy příjemců 4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cs-CZ" b="true" dirty="false" smtClean="false"/>
          </a:p>
          <a:p>
            <a:pPr marL="0" indent="0">
              <a:buNone/>
            </a:pPr>
            <a:endParaRPr lang="cs-CZ" sz="2000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  <p:sp>
        <p:nvSpPr>
          <p:cNvPr id="5" name="Zástupný symbol pro obsah 2"/>
          <p:cNvSpPr txBox="true">
            <a:spLocks/>
          </p:cNvSpPr>
          <p:nvPr/>
        </p:nvSpPr>
        <p:spPr>
          <a:xfrm>
            <a:off x="539552" y="1268760"/>
            <a:ext cx="8064448" cy="558924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>
            <a:lvl1pPr marL="432000" indent="-432000" algn="l" defTabSz="914400" rtl="false" eaLnBrk="true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fals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true" dirty="false" smtClean="false"/>
              <a:t>Problémy se zafixovanými záznamy:</a:t>
            </a:r>
          </a:p>
          <a:p>
            <a:pPr marL="0" indent="0">
              <a:buNone/>
            </a:pPr>
            <a:r>
              <a:rPr lang="cs-CZ" dirty="false" smtClean="false"/>
              <a:t>Editovat lze:</a:t>
            </a:r>
          </a:p>
          <a:p>
            <a:pPr lvl="0"/>
            <a:r>
              <a:rPr lang="cs-CZ" sz="2000" b="true" dirty="false"/>
              <a:t>Z</a:t>
            </a:r>
            <a:r>
              <a:rPr lang="cs-CZ" sz="2000" b="true" dirty="false" smtClean="false"/>
              <a:t>áznamy </a:t>
            </a:r>
            <a:r>
              <a:rPr lang="cs-CZ" sz="2000" b="true" dirty="false"/>
              <a:t>o charakteristikách vyjadřujících stav po ukončení </a:t>
            </a:r>
            <a:r>
              <a:rPr lang="cs-CZ" sz="2000" b="true" dirty="false" smtClean="false"/>
              <a:t>účasti </a:t>
            </a:r>
            <a:r>
              <a:rPr lang="cs-CZ" sz="2000" dirty="false" smtClean="false"/>
              <a:t>(např. získaná kvalifikace) </a:t>
            </a:r>
            <a:r>
              <a:rPr lang="cs-CZ" sz="2000" dirty="false"/>
              <a:t>osoby v projektu </a:t>
            </a:r>
            <a:r>
              <a:rPr lang="cs-CZ" sz="2000" dirty="false" smtClean="false"/>
              <a:t>a</a:t>
            </a:r>
            <a:r>
              <a:rPr lang="cs-CZ" sz="2000" dirty="false"/>
              <a:t> to i u osob již vykázaných ve zprávě o realizaci předložené ŘO ke </a:t>
            </a:r>
            <a:r>
              <a:rPr lang="cs-CZ" sz="2000" dirty="false" smtClean="false"/>
              <a:t>kontrole </a:t>
            </a:r>
          </a:p>
          <a:p>
            <a:pPr lvl="0"/>
            <a:r>
              <a:rPr lang="cs-CZ" sz="2000" b="true" dirty="false"/>
              <a:t>V</a:t>
            </a:r>
            <a:r>
              <a:rPr lang="cs-CZ" sz="2000" b="true" dirty="false" smtClean="false"/>
              <a:t>yplnění data výstupu z projektu </a:t>
            </a:r>
            <a:r>
              <a:rPr lang="cs-CZ" sz="2000" dirty="false" smtClean="false"/>
              <a:t>u</a:t>
            </a:r>
            <a:r>
              <a:rPr lang="cs-CZ" sz="2000" dirty="false"/>
              <a:t> osob již vykázaných </a:t>
            </a:r>
            <a:r>
              <a:rPr lang="cs-CZ" sz="2000" dirty="false" smtClean="false"/>
              <a:t>v předchozí </a:t>
            </a:r>
            <a:r>
              <a:rPr lang="cs-CZ" sz="2000" dirty="false" err="true" smtClean="false"/>
              <a:t>ZoR</a:t>
            </a:r>
            <a:endParaRPr lang="cs-CZ" sz="2000" dirty="false" smtClean="false"/>
          </a:p>
          <a:p>
            <a:pPr lvl="0"/>
            <a:r>
              <a:rPr lang="cs-CZ" sz="2000" b="true" dirty="false" smtClean="false"/>
              <a:t>Nové záznamy o podpoře účastníka, </a:t>
            </a:r>
            <a:r>
              <a:rPr lang="cs-CZ" sz="2000" dirty="false" smtClean="false"/>
              <a:t>pokud je v intervalu realizace projektu</a:t>
            </a:r>
            <a:endParaRPr lang="cs-CZ" sz="2000" b="true" dirty="false"/>
          </a:p>
          <a:p>
            <a:endParaRPr lang="cs-CZ" sz="2000" dirty="false">
              <a:solidFill>
                <a:srgbClr val="084A8B"/>
              </a:solidFill>
            </a:endParaRPr>
          </a:p>
          <a:p>
            <a:pPr lvl="0">
              <a:buClr>
                <a:srgbClr val="5FBBF5"/>
              </a:buClr>
            </a:pPr>
            <a:endParaRPr lang="cs-CZ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false" smtClean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92401966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Nejčastější problémy příjemců 5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208912" cy="4851240"/>
          </a:xfrm>
        </p:spPr>
        <p:txBody>
          <a:bodyPr/>
          <a:lstStyle/>
          <a:p>
            <a:pPr marL="0" indent="0">
              <a:buClr>
                <a:srgbClr val="5FBBF5"/>
              </a:buClr>
              <a:buNone/>
            </a:pPr>
            <a:r>
              <a:rPr lang="cs-CZ" sz="2000" b="true" dirty="false" smtClean="false"/>
              <a:t>Typické chyby u zafixovaných podpořených osob:</a:t>
            </a:r>
          </a:p>
          <a:p>
            <a:pPr>
              <a:buClr>
                <a:srgbClr val="5FBBF5"/>
              </a:buClr>
            </a:pPr>
            <a:r>
              <a:rPr lang="cs-CZ" sz="2000" dirty="false" smtClean="false"/>
              <a:t>Chybně zadané datum výstupu z projektu – příjemci často zaměňují datum výstupu z projektu a datum ukončení podpory.</a:t>
            </a:r>
          </a:p>
          <a:p>
            <a:pPr>
              <a:buClr>
                <a:srgbClr val="5FBBF5"/>
              </a:buClr>
            </a:pPr>
            <a:r>
              <a:rPr lang="cs-CZ" sz="2000" dirty="false" smtClean="false"/>
              <a:t>Nezadání charakteristiky po výstupu z projektu – zaškrtnutí konkrétní charakteristiky má dopad na započtení konkrétních indikátorů (např. 6 26 00 </a:t>
            </a:r>
            <a:r>
              <a:rPr lang="cs-CZ" sz="2000" dirty="false"/>
              <a:t>Počet osob, které získali kvalifikaci</a:t>
            </a:r>
            <a:r>
              <a:rPr lang="cs-CZ" sz="2000" dirty="false" smtClean="false"/>
              <a:t>, 5 01 10 Počet </a:t>
            </a:r>
            <a:r>
              <a:rPr lang="cs-CZ" sz="2000" dirty="false"/>
              <a:t>osob využívajících zařízení péče o děti předškolního </a:t>
            </a:r>
            <a:r>
              <a:rPr lang="cs-CZ" sz="2000" dirty="false" smtClean="false"/>
              <a:t>věku atd.)</a:t>
            </a:r>
          </a:p>
          <a:p>
            <a:pPr>
              <a:buClr>
                <a:srgbClr val="5FBBF5"/>
              </a:buClr>
            </a:pPr>
            <a:endParaRPr lang="cs-CZ" dirty="false"/>
          </a:p>
          <a:p>
            <a:endParaRPr lang="cs-CZ" dirty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3108398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Nejčastější problémy příjemců 6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328592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Přenos spočtených hodnot indikátorů do ISKP14+</a:t>
            </a:r>
          </a:p>
          <a:p>
            <a:r>
              <a:rPr lang="cs-CZ" dirty="false" smtClean="false"/>
              <a:t>Ověření spočtených hodnot lze provést v IS ESF na detailu projektu/záložka Indikátory</a:t>
            </a:r>
          </a:p>
          <a:p>
            <a:r>
              <a:rPr lang="cs-CZ" dirty="false" smtClean="false"/>
              <a:t>Ověření, které osoby byly započteny do indikátorů lze provést pomocí funkce „kontrola podmínek pro započtení“</a:t>
            </a:r>
          </a:p>
          <a:p>
            <a:r>
              <a:rPr lang="cs-CZ" dirty="false" smtClean="false"/>
              <a:t>Nelze vykazovat dosažené hodnoty vztažené k budoucímu datu</a:t>
            </a:r>
          </a:p>
          <a:p>
            <a:pPr marL="0" indent="0">
              <a:buNone/>
            </a:pPr>
            <a:r>
              <a:rPr lang="cs-CZ" b="true" dirty="false" smtClean="false"/>
              <a:t>Další</a:t>
            </a:r>
          </a:p>
          <a:p>
            <a:r>
              <a:rPr lang="cs-CZ" dirty="false"/>
              <a:t>Uvedení </a:t>
            </a:r>
            <a:r>
              <a:rPr lang="cs-CZ" dirty="false" err="true"/>
              <a:t>datumu</a:t>
            </a:r>
            <a:r>
              <a:rPr lang="cs-CZ" dirty="false"/>
              <a:t> skutečného ukončení fyzické realizace </a:t>
            </a:r>
            <a:r>
              <a:rPr lang="cs-CZ" dirty="false" smtClean="false"/>
              <a:t>projektu </a:t>
            </a:r>
            <a:r>
              <a:rPr lang="cs-CZ" dirty="false"/>
              <a:t>(např. na </a:t>
            </a:r>
            <a:r>
              <a:rPr lang="cs-CZ" dirty="false" err="true" smtClean="false"/>
              <a:t>ZoR</a:t>
            </a:r>
            <a:r>
              <a:rPr lang="cs-CZ" dirty="false" smtClean="false"/>
              <a:t>), </a:t>
            </a:r>
            <a:r>
              <a:rPr lang="cs-CZ" dirty="false"/>
              <a:t>přestože </a:t>
            </a:r>
            <a:r>
              <a:rPr lang="cs-CZ" dirty="false" smtClean="false"/>
              <a:t>projekt dále pokračuje – v IS ESF 14+ nelze zadávat další podpory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3279165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Uživatelské tipy</a:t>
            </a:r>
            <a:endParaRPr lang="cs-CZ" dirty="false"/>
          </a:p>
        </p:txBody>
      </p:sp>
      <p:pic>
        <p:nvPicPr>
          <p:cNvPr id="8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123719029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0" y="1412776"/>
            <a:ext cx="9108504" cy="1827112"/>
          </a:xfrm>
        </p:spPr>
        <p:txBody>
          <a:bodyPr/>
          <a:lstStyle/>
          <a:p>
            <a:pPr algn="ctr"/>
            <a:r>
              <a:rPr lang="cs-CZ" dirty="false" smtClean="false">
                <a:solidFill>
                  <a:srgbClr val="FF0000"/>
                </a:solidFill>
              </a:rPr>
              <a:t>Upozornění</a:t>
            </a:r>
            <a:r>
              <a:rPr lang="cs-CZ" sz="3600" dirty="false" smtClean="false"/>
              <a:t/>
            </a:r>
            <a:br>
              <a:rPr lang="cs-CZ" sz="3600" dirty="false" smtClean="false"/>
            </a:br>
            <a:r>
              <a:rPr lang="cs-CZ" sz="3600" dirty="false"/>
              <a:t/>
            </a:r>
            <a:br>
              <a:rPr lang="cs-CZ" sz="3600" dirty="false"/>
            </a:br>
            <a:r>
              <a:rPr lang="cs-CZ" sz="2400" dirty="false" smtClean="false">
                <a:solidFill>
                  <a:srgbClr val="FF0000"/>
                </a:solidFill>
              </a:rPr>
              <a:t>prezentace </a:t>
            </a:r>
            <a:r>
              <a:rPr lang="cs-CZ" sz="2400" dirty="false" smtClean="false">
                <a:solidFill>
                  <a:srgbClr val="FF0000"/>
                </a:solidFill>
              </a:rPr>
              <a:t>byla vytvořena jako podpůrný materiál na </a:t>
            </a:r>
            <a:r>
              <a:rPr lang="cs-CZ" sz="2400" dirty="false" smtClean="false">
                <a:solidFill>
                  <a:srgbClr val="FF0000"/>
                </a:solidFill>
              </a:rPr>
              <a:t>seminář, neslouží jako kompletní návod.</a:t>
            </a:r>
            <a:br>
              <a:rPr lang="cs-CZ" sz="2400" dirty="false" smtClean="false">
                <a:solidFill>
                  <a:srgbClr val="FF0000"/>
                </a:solidFill>
              </a:rPr>
            </a:br>
            <a:r>
              <a:rPr lang="cs-CZ" sz="2400" dirty="false" smtClean="false">
                <a:solidFill>
                  <a:srgbClr val="FF0000"/>
                </a:solidFill>
              </a:rPr>
              <a:t/>
            </a:r>
            <a:br>
              <a:rPr lang="cs-CZ" sz="2400" dirty="false" smtClean="false">
                <a:solidFill>
                  <a:srgbClr val="FF0000"/>
                </a:solidFill>
              </a:rPr>
            </a:br>
            <a:r>
              <a:rPr lang="cs-CZ" sz="2400" dirty="false" smtClean="false">
                <a:solidFill>
                  <a:srgbClr val="FF0000"/>
                </a:solidFill>
              </a:rPr>
              <a:t>ŘIĎTE SE PROSÍM VŽDY PLATNÝMI </a:t>
            </a:r>
            <a:r>
              <a:rPr lang="cs-CZ" sz="2400" dirty="false" smtClean="false">
                <a:solidFill>
                  <a:srgbClr val="FF0000"/>
                </a:solidFill>
              </a:rPr>
              <a:t>pokyny/pravidly uvedenými na konci prezentace. </a:t>
            </a:r>
            <a:br>
              <a:rPr lang="cs-CZ" sz="2400" dirty="false" smtClean="false">
                <a:solidFill>
                  <a:srgbClr val="FF0000"/>
                </a:solidFill>
              </a:rPr>
            </a:br>
            <a:r>
              <a:rPr lang="cs-CZ" sz="2400" dirty="false">
                <a:solidFill>
                  <a:srgbClr val="FF0000"/>
                </a:solidFill>
              </a:rPr>
              <a:t/>
            </a:r>
            <a:br>
              <a:rPr lang="cs-CZ" sz="2400" dirty="false">
                <a:solidFill>
                  <a:srgbClr val="FF0000"/>
                </a:solidFill>
              </a:rPr>
            </a:br>
            <a:r>
              <a:rPr lang="cs-CZ" sz="2400" dirty="false" smtClean="false">
                <a:solidFill>
                  <a:srgbClr val="FF0000"/>
                </a:solidFill>
              </a:rPr>
              <a:t>Věcné dotazy prosím směřujte na svého projektového manažera, technické problémy prosím směřujte na </a:t>
            </a:r>
            <a:r>
              <a:rPr lang="cs-CZ" sz="2400" dirty="false" err="true" smtClean="false">
                <a:solidFill>
                  <a:srgbClr val="FF0000"/>
                </a:solidFill>
              </a:rPr>
              <a:t>hotline</a:t>
            </a:r>
            <a:r>
              <a:rPr lang="cs-CZ" sz="2400" dirty="false" smtClean="false">
                <a:solidFill>
                  <a:srgbClr val="FF0000"/>
                </a:solidFill>
              </a:rPr>
              <a:t> na esfcr.cz</a:t>
            </a:r>
            <a:endParaRPr lang="cs-CZ" sz="2800" dirty="false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b="true" dirty="false" smtClean="false"/>
              <a:t>Výstupové </a:t>
            </a:r>
            <a:r>
              <a:rPr lang="cs-CZ" dirty="false" smtClean="false"/>
              <a:t>(např. 60000 Celkový počet účastníků) – na záložce Indikátory v IS ESF 2014+ označení PV – </a:t>
            </a:r>
            <a:r>
              <a:rPr lang="cs-CZ" u="sng" dirty="false" smtClean="false"/>
              <a:t>podpořené osoby nemusí mít zadané datum výstupu z projektu</a:t>
            </a:r>
          </a:p>
          <a:p>
            <a:r>
              <a:rPr lang="cs-CZ" b="true" dirty="false" smtClean="false"/>
              <a:t>Výsledkové</a:t>
            </a:r>
            <a:r>
              <a:rPr lang="cs-CZ" dirty="false" smtClean="false"/>
              <a:t> (např. 50110 </a:t>
            </a:r>
            <a:r>
              <a:rPr lang="cs-CZ" dirty="false"/>
              <a:t>Počet osob využívajících zařízení péče o děti předškolního </a:t>
            </a:r>
            <a:r>
              <a:rPr lang="cs-CZ" dirty="false" smtClean="false"/>
              <a:t>věku) </a:t>
            </a:r>
            <a:r>
              <a:rPr lang="cs-CZ" dirty="false"/>
              <a:t>na záložce Indikátory v IS ESF 2014+ označení </a:t>
            </a:r>
            <a:r>
              <a:rPr lang="cs-CZ" dirty="false" smtClean="false"/>
              <a:t>M(0) </a:t>
            </a:r>
            <a:r>
              <a:rPr lang="cs-CZ" dirty="false"/>
              <a:t>– </a:t>
            </a:r>
            <a:r>
              <a:rPr lang="cs-CZ" u="sng" dirty="false"/>
              <a:t>podpořené osoby </a:t>
            </a:r>
            <a:r>
              <a:rPr lang="cs-CZ" u="sng" dirty="false" smtClean="false"/>
              <a:t>musí </a:t>
            </a:r>
            <a:r>
              <a:rPr lang="cs-CZ" u="sng" dirty="false"/>
              <a:t>mít ukončenou účast na projektu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35560156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Výpočet indikátoru 60000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00600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Pro </a:t>
            </a:r>
            <a:r>
              <a:rPr lang="cs-CZ" b="true" dirty="false"/>
              <a:t>započtení osoby do indikátoru 60000 </a:t>
            </a:r>
            <a:r>
              <a:rPr lang="cs-CZ" b="true" dirty="false" smtClean="false"/>
              <a:t>Celkový počet účastníků musí </a:t>
            </a:r>
            <a:r>
              <a:rPr lang="cs-CZ" b="true" dirty="false"/>
              <a:t>být splněny následující podmínky:</a:t>
            </a:r>
            <a:endParaRPr lang="cs-CZ" dirty="false"/>
          </a:p>
          <a:p>
            <a:r>
              <a:rPr lang="cs-CZ" dirty="false"/>
              <a:t>Je schválen seznam podpořených </a:t>
            </a:r>
            <a:r>
              <a:rPr lang="cs-CZ" dirty="false" smtClean="false"/>
              <a:t>osob </a:t>
            </a:r>
            <a:endParaRPr lang="cs-CZ" dirty="false"/>
          </a:p>
          <a:p>
            <a:r>
              <a:rPr lang="cs-CZ" dirty="false" smtClean="false"/>
              <a:t>Osoba </a:t>
            </a:r>
            <a:r>
              <a:rPr lang="cs-CZ" dirty="false"/>
              <a:t>je ztotožněna s ROB (nebo je její identita potvrzena) a zároveň</a:t>
            </a:r>
          </a:p>
          <a:p>
            <a:r>
              <a:rPr lang="cs-CZ" dirty="false" smtClean="false"/>
              <a:t>Podpora </a:t>
            </a:r>
            <a:r>
              <a:rPr lang="cs-CZ" dirty="false"/>
              <a:t>osoby překročila limit nebo je rovna limitu bagatelní podpory </a:t>
            </a:r>
            <a:r>
              <a:rPr lang="cs-CZ" dirty="false" smtClean="false"/>
              <a:t>(OPZ 40 hodin) a </a:t>
            </a:r>
            <a:r>
              <a:rPr lang="cs-CZ" dirty="false"/>
              <a:t>zároveň</a:t>
            </a:r>
          </a:p>
          <a:p>
            <a:r>
              <a:rPr lang="cs-CZ" dirty="false" smtClean="false"/>
              <a:t>Záznam o podpoře účastníka </a:t>
            </a:r>
            <a:r>
              <a:rPr lang="cs-CZ" dirty="false"/>
              <a:t>je </a:t>
            </a:r>
            <a:r>
              <a:rPr lang="cs-CZ" dirty="false" smtClean="false"/>
              <a:t>ukončen </a:t>
            </a:r>
            <a:r>
              <a:rPr lang="cs-CZ" dirty="false"/>
              <a:t>nejpozději ke dni výpočtu </a:t>
            </a:r>
            <a:r>
              <a:rPr lang="cs-CZ" dirty="false" smtClean="false"/>
              <a:t>indikátorů</a:t>
            </a:r>
            <a:endParaRPr lang="cs-CZ" dirty="false"/>
          </a:p>
          <a:p>
            <a:pPr marL="0" indent="0">
              <a:buNone/>
            </a:pPr>
            <a:r>
              <a:rPr lang="cs-CZ" dirty="false"/>
              <a:t>Pokud není splněna jedna z těchto podmínek, osoba není do indikátoru započtena. </a:t>
            </a:r>
          </a:p>
          <a:p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1439751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Výpočet indikátorů 62600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/>
              <a:t>Pro výpočet indikátoru 62600 Účastníci, kteří získali kvalifikaci po ukončení své účasti </a:t>
            </a:r>
            <a:r>
              <a:rPr lang="cs-CZ" sz="2000" dirty="false" smtClean="false"/>
              <a:t>musí </a:t>
            </a:r>
            <a:r>
              <a:rPr lang="cs-CZ" sz="2000" dirty="false"/>
              <a:t>být splněny následující podmínky:</a:t>
            </a:r>
          </a:p>
          <a:p>
            <a:pPr lvl="0"/>
            <a:r>
              <a:rPr lang="cs-CZ" sz="2000" dirty="false"/>
              <a:t>Podpořená osoba ukončila účast v projektu</a:t>
            </a:r>
          </a:p>
          <a:p>
            <a:r>
              <a:rPr lang="cs-CZ" sz="2000" dirty="false"/>
              <a:t>Podpořená osoba má v monitorovacím listu zaškrtnutou položku </a:t>
            </a:r>
            <a:r>
              <a:rPr lang="cs-CZ" sz="2000" dirty="false" smtClean="false"/>
              <a:t>„</a:t>
            </a:r>
            <a:r>
              <a:rPr lang="cs-CZ" sz="2000" dirty="false"/>
              <a:t>Osoby, které po svém zapojení do projektu získaly </a:t>
            </a:r>
            <a:r>
              <a:rPr lang="cs-CZ" sz="2000" dirty="false" smtClean="false"/>
              <a:t>kvalifikaci“- </a:t>
            </a:r>
            <a:r>
              <a:rPr lang="cs-CZ" sz="2000" dirty="false"/>
              <a:t>záložka Podpořené osoby &gt; Charakteristiky účastníka &gt; položka Osoby, které po svém zapojení do projektu získaly kvalifikaci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  <p:pic>
        <p:nvPicPr>
          <p:cNvPr id="2050" name="Picture 2"/>
          <p:cNvPicPr>
            <a:picLocks noChangeAspect="true" noChangeArrowheads="true"/>
          </p:cNvPicPr>
          <p:nvPr/>
        </p:nvPicPr>
        <p:blipFill rotWithShape="true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751"/>
          <a:stretch/>
        </p:blipFill>
        <p:spPr bwMode="auto">
          <a:xfrm>
            <a:off x="683568" y="4221088"/>
            <a:ext cx="7570787" cy="252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39282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Kontrola podmínek započtení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Karta „Podpořené osoby“ na schváleném seznamu</a:t>
            </a:r>
          </a:p>
          <a:p>
            <a:r>
              <a:rPr lang="cs-CZ" dirty="false" err="true" smtClean="false"/>
              <a:t>Zatržítkem</a:t>
            </a:r>
            <a:r>
              <a:rPr lang="cs-CZ" dirty="false" smtClean="false"/>
              <a:t> se zvolí hromadně celý seznam či vybrané osoby a stiskne se tlačítko „Kontrola podmínek započtení“</a:t>
            </a:r>
          </a:p>
          <a:p>
            <a:r>
              <a:rPr lang="cs-CZ" dirty="false" smtClean="false"/>
              <a:t>Do formuláře se vyplní datum výpočtu (obvykle konec sledovaného období) a číslo indikátoru</a:t>
            </a:r>
          </a:p>
          <a:p>
            <a:r>
              <a:rPr lang="cs-CZ" dirty="false" smtClean="false"/>
              <a:t>Vygenerovaná tabulka podává přehled, co bylo a nebylo splněno a který záznam byl či nebyl započten do konkrétního indikátoru k danému datu</a:t>
            </a:r>
          </a:p>
          <a:p>
            <a:r>
              <a:rPr lang="cs-CZ" dirty="false" smtClean="false"/>
              <a:t>Příjemce vidí jmenné údaje pracovník ŘO </a:t>
            </a:r>
            <a:r>
              <a:rPr lang="cs-CZ" dirty="false" err="true" smtClean="false"/>
              <a:t>pseudoanonymizovaná</a:t>
            </a:r>
            <a:r>
              <a:rPr lang="cs-CZ" dirty="false" smtClean="false"/>
              <a:t> data</a:t>
            </a:r>
          </a:p>
          <a:p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0338391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Kontrola podmínek započtení</a:t>
            </a:r>
            <a:endParaRPr lang="cs-CZ" dirty="false"/>
          </a:p>
        </p:txBody>
      </p:sp>
      <p:pic>
        <p:nvPicPr>
          <p:cNvPr id="5" name="Zástupný symbol pro obsah 4"/>
          <p:cNvPicPr>
            <a:picLocks noGrp="true" noChangeAspect="true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4528" y="1800225"/>
            <a:ext cx="7814943" cy="4319588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0316779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Záložka události v IS ESF2014+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Zobrazuje akce, které proběhly na projektu – výpočet indikátorů, připojení osob k projektu, schválení seznamu podpořených osob apod. (tento výčet však není úplný, jedná se pouze o vybrané události)</a:t>
            </a:r>
          </a:p>
          <a:p>
            <a:r>
              <a:rPr lang="cs-CZ" dirty="false" smtClean="false"/>
              <a:t>Lze zjistit příčinu problému s výpočtem indikátorů (např. nebyl schválen seznam podpořených osob)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474457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Export sestav do </a:t>
            </a:r>
            <a:r>
              <a:rPr lang="cs-CZ" dirty="false" err="true" smtClean="false"/>
              <a:t>excelu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dirty="false"/>
              <a:t>E</a:t>
            </a:r>
            <a:r>
              <a:rPr lang="cs-CZ" dirty="false" smtClean="false"/>
              <a:t>xportovat </a:t>
            </a:r>
            <a:r>
              <a:rPr lang="cs-CZ" dirty="false"/>
              <a:t>data můžete prostřednictvím exportu do </a:t>
            </a:r>
            <a:r>
              <a:rPr lang="cs-CZ" dirty="false" smtClean="false"/>
              <a:t>Excelu (nebo </a:t>
            </a:r>
            <a:r>
              <a:rPr lang="cs-CZ" dirty="false" err="true" smtClean="false"/>
              <a:t>csv</a:t>
            </a:r>
            <a:r>
              <a:rPr lang="cs-CZ" dirty="false" smtClean="false"/>
              <a:t>.), </a:t>
            </a:r>
            <a:r>
              <a:rPr lang="cs-CZ" dirty="false"/>
              <a:t>jak na kartě Seznam podpořených osob, tak Podpořené </a:t>
            </a:r>
            <a:r>
              <a:rPr lang="cs-CZ" dirty="false" smtClean="false"/>
              <a:t>osoby nebo Podpora</a:t>
            </a:r>
          </a:p>
          <a:p>
            <a:r>
              <a:rPr lang="cs-CZ" dirty="false" smtClean="false"/>
              <a:t>Pomocí tlačítka ozubené kolečko</a:t>
            </a: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  <p:pic>
        <p:nvPicPr>
          <p:cNvPr id="3074" name="Picture 2" descr="C:\Users\pavlina.cyrusova\Desktop\Výstřižky\Výstřižek3.JPG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6" y="3284984"/>
            <a:ext cx="8964488" cy="242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641431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Komunikace s </a:t>
            </a:r>
            <a:r>
              <a:rPr lang="cs-CZ" dirty="false" err="true" smtClean="false"/>
              <a:t>hotline</a:t>
            </a:r>
            <a:endParaRPr lang="cs-CZ" dirty="false"/>
          </a:p>
        </p:txBody>
      </p:sp>
      <p:pic>
        <p:nvPicPr>
          <p:cNvPr id="8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408987766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Komunikace s </a:t>
            </a:r>
            <a:r>
              <a:rPr lang="cs-CZ" dirty="false" err="true" smtClean="false"/>
              <a:t>hotline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244000" cy="4968552"/>
          </a:xfrm>
        </p:spPr>
        <p:txBody>
          <a:bodyPr/>
          <a:lstStyle/>
          <a:p>
            <a:r>
              <a:rPr lang="cs-CZ" dirty="false" smtClean="false"/>
              <a:t>TECHNICKÁ </a:t>
            </a:r>
            <a:r>
              <a:rPr lang="cs-CZ" dirty="false"/>
              <a:t>PODPORA UŽIVATELŮM OPZ (IS ESF 2014+, databáze produktů, fórum, portál </a:t>
            </a:r>
            <a:r>
              <a:rPr lang="cs-CZ" dirty="false" smtClean="false"/>
              <a:t>esfcr.cz) </a:t>
            </a:r>
            <a:r>
              <a:rPr lang="cs-CZ" dirty="false">
                <a:hlinkClick r:id="rId2"/>
              </a:rPr>
              <a:t>https://www.esfcr.cz/technicka_podpora_opz</a:t>
            </a:r>
            <a:r>
              <a:rPr lang="cs-CZ" dirty="false"/>
              <a:t> </a:t>
            </a:r>
            <a:endParaRPr lang="cs-CZ" dirty="false" smtClean="false"/>
          </a:p>
          <a:p>
            <a:r>
              <a:rPr lang="cs-CZ" b="true" dirty="false" smtClean="false"/>
              <a:t>Provoz v pracovní dny</a:t>
            </a:r>
            <a:r>
              <a:rPr lang="cs-CZ" dirty="false" smtClean="false"/>
              <a:t>: 8:00 - 16:00 </a:t>
            </a:r>
            <a:r>
              <a:rPr lang="cs-CZ" dirty="false"/>
              <a:t>hodin </a:t>
            </a:r>
            <a:endParaRPr lang="cs-CZ" dirty="false" smtClean="false"/>
          </a:p>
          <a:p>
            <a:r>
              <a:rPr lang="cs-CZ" b="true" dirty="false" smtClean="false"/>
              <a:t>Reakční doba</a:t>
            </a:r>
            <a:r>
              <a:rPr lang="cs-CZ" dirty="false" smtClean="false"/>
              <a:t>: 4 hodiny</a:t>
            </a:r>
          </a:p>
          <a:p>
            <a:r>
              <a:rPr lang="cs-CZ" dirty="false" smtClean="false"/>
              <a:t>Zakládat dotazy mohou pouze registrovaní uživatelé</a:t>
            </a:r>
          </a:p>
          <a:p>
            <a:r>
              <a:rPr lang="cs-CZ" dirty="false" smtClean="false"/>
              <a:t>Při komunikaci je třeba uvést registrační číslo projektu/</a:t>
            </a:r>
            <a:r>
              <a:rPr lang="cs-CZ" dirty="false" err="true" smtClean="false"/>
              <a:t>hash</a:t>
            </a:r>
            <a:r>
              <a:rPr lang="cs-CZ" dirty="false"/>
              <a:t> </a:t>
            </a:r>
            <a:r>
              <a:rPr lang="cs-CZ" dirty="false" smtClean="false"/>
              <a:t>a přesně popsat problém – např. pomocí snímků obrazovky či přesného názvu datových polí </a:t>
            </a:r>
          </a:p>
          <a:p>
            <a:r>
              <a:rPr lang="cs-CZ" dirty="false" smtClean="false"/>
              <a:t>V případě problémů se zápisem údajů o účastnících uvádět ID POP (lze zobrazit na detailu projektu/podpořené osoby)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8901077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Důležité dokumenty</a:t>
            </a:r>
            <a:endParaRPr lang="cs-CZ" dirty="false"/>
          </a:p>
        </p:txBody>
      </p:sp>
      <p:pic>
        <p:nvPicPr>
          <p:cNvPr id="8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58316717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obsah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Přístupy a registrace do IS ESF 2014+</a:t>
            </a:r>
          </a:p>
          <a:p>
            <a:r>
              <a:rPr lang="cs-CZ" dirty="false" smtClean="false"/>
              <a:t>Zadávání podpořených osob a podpory, výpočet indikátorů</a:t>
            </a:r>
          </a:p>
          <a:p>
            <a:r>
              <a:rPr lang="cs-CZ" dirty="false" smtClean="false"/>
              <a:t>Nejčastější chyby příjemců</a:t>
            </a:r>
          </a:p>
          <a:p>
            <a:pPr lvl="1"/>
            <a:r>
              <a:rPr lang="cs-CZ" dirty="false" smtClean="false"/>
              <a:t>Datum výstupu z projektu x Konec podpory</a:t>
            </a:r>
          </a:p>
          <a:p>
            <a:pPr lvl="1"/>
            <a:r>
              <a:rPr lang="cs-CZ" dirty="false" smtClean="false"/>
              <a:t>Ztotožnění s ROB</a:t>
            </a:r>
          </a:p>
          <a:p>
            <a:pPr lvl="1"/>
            <a:r>
              <a:rPr lang="cs-CZ" dirty="false" smtClean="false"/>
              <a:t>Zafixování záznamů o podpořených osobách a podpoře</a:t>
            </a:r>
          </a:p>
          <a:p>
            <a:r>
              <a:rPr lang="cs-CZ" dirty="false" smtClean="false"/>
              <a:t>Uživatelské tipy</a:t>
            </a:r>
          </a:p>
          <a:p>
            <a:r>
              <a:rPr lang="cs-CZ" dirty="false" smtClean="false"/>
              <a:t>Komunikace s </a:t>
            </a:r>
            <a:r>
              <a:rPr lang="cs-CZ" dirty="false" err="true" smtClean="false"/>
              <a:t>hotline</a:t>
            </a:r>
            <a:endParaRPr lang="cs-CZ" dirty="false" smtClean="false"/>
          </a:p>
          <a:p>
            <a:r>
              <a:rPr lang="cs-CZ" dirty="false" smtClean="false"/>
              <a:t>Důležité dokumenty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9864106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Důležité dokumenty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244000" cy="4968552"/>
          </a:xfrm>
        </p:spPr>
        <p:txBody>
          <a:bodyPr/>
          <a:lstStyle/>
          <a:p>
            <a:r>
              <a:rPr lang="cs-CZ" dirty="false"/>
              <a:t>Pokyny pro evidenci podpory poskytnuté účastníkům </a:t>
            </a:r>
            <a:r>
              <a:rPr lang="cs-CZ" dirty="false" smtClean="false"/>
              <a:t>projektů</a:t>
            </a:r>
          </a:p>
          <a:p>
            <a:pPr lvl="1"/>
            <a:r>
              <a:rPr lang="cs-CZ" dirty="false" smtClean="false">
                <a:hlinkClick r:id="rId2"/>
              </a:rPr>
              <a:t>https</a:t>
            </a:r>
            <a:r>
              <a:rPr lang="cs-CZ" dirty="false">
                <a:hlinkClick r:id="rId2"/>
              </a:rPr>
              <a:t>://www.esfcr.cz/monitorovani-podporenych-osob-opz/-/</a:t>
            </a:r>
            <a:r>
              <a:rPr lang="cs-CZ" dirty="false" smtClean="false">
                <a:hlinkClick r:id="rId2"/>
              </a:rPr>
              <a:t>dokument/798928</a:t>
            </a:r>
            <a:endParaRPr lang="cs-CZ" dirty="false" smtClean="false"/>
          </a:p>
          <a:p>
            <a:pPr lvl="1"/>
            <a:endParaRPr lang="cs-CZ" dirty="false"/>
          </a:p>
          <a:p>
            <a:r>
              <a:rPr lang="cs-CZ" dirty="false" smtClean="false"/>
              <a:t>Obecná část pravidel pro žadatele a příjemce </a:t>
            </a:r>
          </a:p>
          <a:p>
            <a:pPr lvl="1"/>
            <a:r>
              <a:rPr lang="cs-CZ" dirty="false">
                <a:hlinkClick r:id="rId3"/>
              </a:rPr>
              <a:t>https://www.esfcr.cz/pravidla-pro-zadatele-a-prijemce-opz/-/</a:t>
            </a:r>
            <a:r>
              <a:rPr lang="cs-CZ" dirty="false" smtClean="false">
                <a:hlinkClick r:id="rId3"/>
              </a:rPr>
              <a:t>dokument/797767</a:t>
            </a:r>
            <a:endParaRPr lang="cs-CZ" dirty="false" smtClean="false"/>
          </a:p>
          <a:p>
            <a:pPr lvl="1"/>
            <a:endParaRPr lang="cs-CZ" dirty="false"/>
          </a:p>
          <a:p>
            <a:r>
              <a:rPr lang="cs-CZ" dirty="false" smtClean="false"/>
              <a:t>Monitorovací list</a:t>
            </a:r>
          </a:p>
          <a:p>
            <a:pPr lvl="1"/>
            <a:r>
              <a:rPr lang="cs-CZ" dirty="false">
                <a:hlinkClick r:id="rId4"/>
              </a:rPr>
              <a:t>https://www.esfcr.cz/monitorovani-podporenych-osob-opz/-/dokument/798878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7349687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18826" y="3400560"/>
            <a:ext cx="8136456" cy="754140"/>
          </a:xfrm>
        </p:spPr>
        <p:txBody>
          <a:bodyPr/>
          <a:lstStyle/>
          <a:p>
            <a:pPr marL="0" indent="0" algn="ctr">
              <a:buNone/>
            </a:pPr>
            <a:r>
              <a:rPr lang="cs-CZ" sz="3200" b="true" dirty="false" smtClean="false"/>
              <a:t>DĚKUJI ZA POZORNOST!</a:t>
            </a:r>
          </a:p>
          <a:p>
            <a:pPr marL="0" indent="0" algn="ctr">
              <a:buNone/>
            </a:pPr>
            <a:endParaRPr lang="cs-CZ" sz="3200" b="true" dirty="false"/>
          </a:p>
          <a:p>
            <a:pPr marL="0" indent="0" algn="ctr"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  <p:pic>
        <p:nvPicPr>
          <p:cNvPr id="2050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261424"/>
            <a:ext cx="536575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ovéPole 5"/>
          <p:cNvSpPr txBox="true"/>
          <p:nvPr/>
        </p:nvSpPr>
        <p:spPr>
          <a:xfrm>
            <a:off x="4067944" y="5517232"/>
            <a:ext cx="4824536" cy="92333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algn="r"/>
            <a:r>
              <a:rPr lang="cs-CZ" dirty="false" smtClean="false"/>
              <a:t>Kateřina Křížová</a:t>
            </a:r>
          </a:p>
          <a:p>
            <a:pPr algn="r"/>
            <a:r>
              <a:rPr lang="cs-CZ" dirty="false" smtClean="false"/>
              <a:t>MPSV, Oddělení monitoringu a reportingu</a:t>
            </a:r>
          </a:p>
          <a:p>
            <a:pPr algn="r"/>
            <a:r>
              <a:rPr lang="cs-CZ" dirty="false">
                <a:hlinkClick r:id="rId3"/>
              </a:rPr>
              <a:t>https://www.esfcr.cz/technicka_podpora_opz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1796038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Přístupy a registrace do IS ESF 2014+</a:t>
            </a:r>
            <a:endParaRPr lang="cs-CZ" dirty="false"/>
          </a:p>
        </p:txBody>
      </p:sp>
      <p:pic>
        <p:nvPicPr>
          <p:cNvPr id="8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427080469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Registrace nového uživatele 1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Přenos uživatelů zadaných na záložce „Subjekty“ v projektové žádosti v ISKP14+</a:t>
            </a:r>
            <a:endParaRPr lang="cs-CZ" dirty="false" smtClean="false"/>
          </a:p>
          <a:p>
            <a:r>
              <a:rPr lang="cs-CZ" sz="2000" dirty="false" smtClean="false"/>
              <a:t>Jakmile projekt dosáhne stavu PP30 Projekt s právním aktem, jsou osoby subjektu přeneseny do IS ESF</a:t>
            </a:r>
          </a:p>
          <a:p>
            <a:r>
              <a:rPr lang="cs-CZ" sz="2000" dirty="false"/>
              <a:t>U uživatelských účtů se provádí aktivace (aktivační + ověřovací kód). V případě, že </a:t>
            </a:r>
            <a:r>
              <a:rPr lang="cs-CZ" sz="2000" dirty="false" smtClean="false"/>
              <a:t>je </a:t>
            </a:r>
            <a:r>
              <a:rPr lang="cs-CZ" sz="2000" dirty="false"/>
              <a:t>účet </a:t>
            </a:r>
            <a:r>
              <a:rPr lang="cs-CZ" sz="2000" dirty="false" smtClean="false"/>
              <a:t>již aktivní </a:t>
            </a:r>
            <a:r>
              <a:rPr lang="cs-CZ" sz="2000" dirty="false"/>
              <a:t>na některém z jiných projektů, aktivace se již neprovádí.</a:t>
            </a:r>
          </a:p>
          <a:p>
            <a:pPr marL="0" indent="0">
              <a:buNone/>
            </a:pPr>
            <a:r>
              <a:rPr lang="cs-CZ" b="true" dirty="false" smtClean="false"/>
              <a:t>Uživatelé, kteří budou spravovat projekt, ale nejsou evidováni na záložce „Subjekty“</a:t>
            </a:r>
          </a:p>
          <a:p>
            <a:r>
              <a:rPr lang="cs-CZ" sz="2000" dirty="false" smtClean="false"/>
              <a:t>Připojuje ručně aktivní „zástupce příjemce“ s příznakem „hlavní“ přes záložku „odpovědní uživatel´“</a:t>
            </a:r>
            <a:endParaRPr lang="cs-CZ" sz="2000" dirty="false"/>
          </a:p>
          <a:p>
            <a:r>
              <a:rPr lang="cs-CZ" sz="2000" dirty="false" smtClean="false"/>
              <a:t>V případě „ručního“ připojení na projekt se nezasílají aktivační kódy</a:t>
            </a:r>
            <a:endParaRPr lang="cs-CZ" sz="2000" dirty="false"/>
          </a:p>
          <a:p>
            <a:endParaRPr lang="cs-CZ" sz="2000" dirty="false"/>
          </a:p>
          <a:p>
            <a:endParaRPr lang="cs-CZ" sz="2000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endParaRPr lang="cs-CZ" dirty="false"/>
          </a:p>
          <a:p>
            <a:pPr marL="0" indent="0">
              <a:buNone/>
            </a:pPr>
            <a:endParaRPr lang="cs-CZ" dirty="false"/>
          </a:p>
          <a:p>
            <a:endParaRPr lang="cs-CZ" b="true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08937282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Registrace nového uživatele 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Pro přístup k projektu je nezbytné odsouhlasit provozní řád</a:t>
            </a:r>
          </a:p>
          <a:p>
            <a:r>
              <a:rPr lang="cs-CZ" dirty="false" smtClean="false"/>
              <a:t>V případě, že příjemce změní na svém účtu e-mailový, účet dojde ke ztrátě všech rolí!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8622546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Aktivace, problémy s aktivací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cs-CZ" b="true" dirty="false" smtClean="false"/>
          </a:p>
          <a:p>
            <a:pPr marL="0" indent="0">
              <a:buNone/>
            </a:pPr>
            <a:endParaRPr lang="cs-CZ" b="tru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  <p:sp>
        <p:nvSpPr>
          <p:cNvPr id="5" name="Zástupný symbol pro obsah 2"/>
          <p:cNvSpPr txBox="true">
            <a:spLocks/>
          </p:cNvSpPr>
          <p:nvPr/>
        </p:nvSpPr>
        <p:spPr>
          <a:xfrm>
            <a:off x="539552" y="1268760"/>
            <a:ext cx="8064448" cy="5112568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>
            <a:lvl1pPr marL="432000" indent="-432000" algn="l" defTabSz="914400" rtl="false" eaLnBrk="true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fals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false" smtClean="false"/>
              <a:t>Aktivační </a:t>
            </a:r>
            <a:r>
              <a:rPr lang="cs-CZ" sz="2000" dirty="false"/>
              <a:t>a ověřovací kód jsou vždy unikátní dvojice. </a:t>
            </a:r>
            <a:endParaRPr lang="cs-CZ" sz="2000" dirty="false" smtClean="false"/>
          </a:p>
          <a:p>
            <a:pPr marL="0" indent="0">
              <a:buNone/>
            </a:pPr>
            <a:r>
              <a:rPr lang="cs-CZ" sz="2000" dirty="false" smtClean="false"/>
              <a:t>Po </a:t>
            </a:r>
            <a:r>
              <a:rPr lang="cs-CZ" sz="2000" dirty="false"/>
              <a:t>vygenerování nového aktivačního kódu je </a:t>
            </a:r>
            <a:r>
              <a:rPr lang="cs-CZ" sz="2000" dirty="false" smtClean="false"/>
              <a:t>automaticky na e-mail zaslán </a:t>
            </a:r>
            <a:r>
              <a:rPr lang="cs-CZ" sz="2000" dirty="false"/>
              <a:t>i nový ověřovací kód. Nelze zaslat pouze jeden z kódů</a:t>
            </a:r>
            <a:r>
              <a:rPr lang="cs-CZ" sz="2000" dirty="false" smtClean="false"/>
              <a:t>. E-mail s ověřovacím kódem je někdy vyhodnocen jako SPAM.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/>
              <a:t>Pokud není datová schránka příjemce aktivní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Aktivační kódy jsou předány interní depeší v MS 2014+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/>
              <a:t>Pokud </a:t>
            </a:r>
            <a:r>
              <a:rPr lang="cs-CZ" sz="2000" b="true" dirty="false"/>
              <a:t>zástupce příjemce změnil e-mailovou </a:t>
            </a:r>
            <a:r>
              <a:rPr lang="cs-CZ" sz="2000" b="true" dirty="false" smtClean="false"/>
              <a:t>adresu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Ž</a:t>
            </a:r>
            <a:r>
              <a:rPr lang="cs-CZ" sz="2000" dirty="false" smtClean="false"/>
              <a:t>ádost </a:t>
            </a:r>
            <a:r>
              <a:rPr lang="cs-CZ" sz="2000" dirty="false"/>
              <a:t>o </a:t>
            </a:r>
            <a:r>
              <a:rPr lang="cs-CZ" sz="2000" dirty="false" smtClean="false"/>
              <a:t>změnu kontaktní osoby </a:t>
            </a:r>
            <a:r>
              <a:rPr lang="cs-CZ" sz="2000" dirty="false"/>
              <a:t>v systému IS KP14+ </a:t>
            </a:r>
            <a:endParaRPr lang="cs-CZ" sz="20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Příjemce si založí na portálu účet pod novým e-mailem (pokud ještě nedošlo k aktivaci původního účtu)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Účet je připojen na projekt ručně</a:t>
            </a:r>
            <a:endParaRPr lang="cs-CZ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false" smtClean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1599133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Přihlášení, reset hesla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/>
              <a:t>Přihlášení do systému IS ESF 2014+</a:t>
            </a:r>
            <a:endParaRPr lang="cs-CZ" sz="2000" dirty="false"/>
          </a:p>
          <a:p>
            <a:pPr marL="0" indent="0">
              <a:buNone/>
            </a:pPr>
            <a:r>
              <a:rPr lang="cs-CZ" sz="2000" dirty="false"/>
              <a:t>Pokud je účet </a:t>
            </a:r>
            <a:r>
              <a:rPr lang="cs-CZ" sz="2000" dirty="false" smtClean="false"/>
              <a:t>aktivní</a:t>
            </a:r>
            <a:r>
              <a:rPr lang="cs-CZ" sz="2000" dirty="false"/>
              <a:t>, </a:t>
            </a:r>
            <a:r>
              <a:rPr lang="cs-CZ" sz="2000" dirty="false" smtClean="false"/>
              <a:t>stačí se přihlásit </a:t>
            </a:r>
            <a:r>
              <a:rPr lang="cs-CZ" sz="2000" dirty="false"/>
              <a:t>buď přímo přes </a:t>
            </a:r>
            <a:r>
              <a:rPr lang="cs-CZ" sz="2000" u="sng" dirty="false">
                <a:hlinkClick r:id="rId2"/>
              </a:rPr>
              <a:t>https://esf2014.esfcr.cz</a:t>
            </a:r>
            <a:r>
              <a:rPr lang="cs-CZ" sz="2000" dirty="false"/>
              <a:t>, nebo přes </a:t>
            </a:r>
            <a:r>
              <a:rPr lang="cs-CZ" sz="2000" u="sng" dirty="false">
                <a:hlinkClick r:id="rId3"/>
              </a:rPr>
              <a:t>https://www.esfcr.cz</a:t>
            </a:r>
            <a:r>
              <a:rPr lang="cs-CZ" sz="2000" dirty="false"/>
              <a:t> &gt; pak Správa dat &gt; IS ESF 2014+</a:t>
            </a:r>
          </a:p>
          <a:p>
            <a:pPr marL="0" indent="0">
              <a:buNone/>
            </a:pPr>
            <a:r>
              <a:rPr lang="cs-CZ" sz="2000" b="true" dirty="false" smtClean="false"/>
              <a:t>Reset </a:t>
            </a:r>
            <a:r>
              <a:rPr lang="cs-CZ" sz="2000" b="true" dirty="false"/>
              <a:t>hesla</a:t>
            </a:r>
            <a:endParaRPr lang="cs-CZ" sz="2000" dirty="false"/>
          </a:p>
          <a:p>
            <a:pPr marL="0" indent="0">
              <a:buNone/>
            </a:pPr>
            <a:r>
              <a:rPr lang="cs-CZ" sz="2000" dirty="false"/>
              <a:t>K</a:t>
            </a:r>
            <a:r>
              <a:rPr lang="cs-CZ" sz="2000" dirty="false" smtClean="false"/>
              <a:t>liknout </a:t>
            </a:r>
            <a:r>
              <a:rPr lang="cs-CZ" sz="2000" dirty="false"/>
              <a:t>na Zapomenuté heslo (vedle tlačítka </a:t>
            </a:r>
            <a:r>
              <a:rPr lang="cs-CZ" sz="2000" dirty="false" smtClean="false"/>
              <a:t>Přihlásit</a:t>
            </a:r>
            <a:r>
              <a:rPr lang="cs-CZ" sz="2000" dirty="false"/>
              <a:t>) a vyplnit e-mailovou adresu a kód z obrázku. Poté </a:t>
            </a:r>
            <a:r>
              <a:rPr lang="cs-CZ" sz="2000" dirty="false" smtClean="false"/>
              <a:t>zadat Resetovat heslo.</a:t>
            </a:r>
            <a:endParaRPr lang="cs-CZ" sz="2000" dirty="false"/>
          </a:p>
          <a:p>
            <a:pPr marL="0" indent="0">
              <a:buNone/>
            </a:pPr>
            <a:endParaRPr lang="cs-CZ" b="true" dirty="false" smtClean="false"/>
          </a:p>
          <a:p>
            <a:pPr marL="0" indent="0">
              <a:buNone/>
            </a:pPr>
            <a:r>
              <a:rPr lang="cs-CZ" b="true" dirty="false"/>
              <a:t/>
            </a:r>
            <a:br>
              <a:rPr lang="cs-CZ" b="true" dirty="false"/>
            </a:br>
            <a:endParaRPr lang="cs-CZ" dirty="false"/>
          </a:p>
        </p:txBody>
      </p:sp>
      <p:pic>
        <p:nvPicPr>
          <p:cNvPr id="4106" name="Picture 10"/>
          <p:cNvPicPr>
            <a:picLocks noChangeAspect="true" noChangeArrowheads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355727"/>
            <a:ext cx="5032350" cy="2482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378303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Zadávání podpořených osob a podpory</a:t>
            </a:r>
            <a:endParaRPr lang="cs-CZ" dirty="false"/>
          </a:p>
        </p:txBody>
      </p:sp>
      <p:pic>
        <p:nvPicPr>
          <p:cNvPr id="8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92211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7c48c8a8-2045-474d-b0fb-3ee17ecadba0">W:\INTERNÍ\ODD_812\IS ESF\HOT LINE IS ESF 2014+.pptx</AC_OriginalFileNa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F291D2CAF791D449809C1371BC5FAF2A" ma:contentTypeName="Dokument" ma:contentTypeScope="" ma:contentTypeVersion="1" ma:versionID="26fd20a5b6d8decbe06b7f1b12531c89">
  <xsd:schema xmlns:xsd="http://www.w3.org/2001/XMLSchema" xmlns:ns2="7c48c8a8-2045-474d-b0fb-3ee17ecadba0" xmlns:p="http://schemas.microsoft.com/office/2006/metadata/properties" xmlns:xs="http://www.w3.org/2001/XMLSchema" ma:fieldsID="ff450026467c3fdb36efcce3adb619a7" ma:root="true" ns2:_="" targetNamespace="http://schemas.microsoft.com/office/2006/metadata/properties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7c48c8a8-2045-474d-b0fb-3ee17ecadba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9FFAB6-91D6-4D3A-A706-7E9AD706EB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5DB874-D720-44E8-B089-B04C5F0B446B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7c48c8a8-2045-474d-b0fb-3ee17ecadba0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8CFEC9B-2DD6-4F10-A653-E7F4B5A52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1599</properties:Words>
  <properties:PresentationFormat>Předvádění na obrazovce (4:3)</properties:PresentationFormat>
  <properties:Paragraphs>170</properties:Paragraphs>
  <properties:Slides>31</properties:Slides>
  <properties:Notes>1</properties:Notes>
  <properties:TotalTime>4423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properties:HeadingPairs>
  <properties:TitlesOfParts>
    <vt:vector baseType="lpstr" size="36">
      <vt:lpstr>Arial</vt:lpstr>
      <vt:lpstr>Calibri</vt:lpstr>
      <vt:lpstr>Wingdings</vt:lpstr>
      <vt:lpstr>Wingdings 3</vt:lpstr>
      <vt:lpstr>prezentace</vt:lpstr>
      <vt:lpstr>IS ESF – evidence podpory poskytnuté účastníkům projekTů</vt:lpstr>
      <vt:lpstr>Upozornění  prezentace byla vytvořena jako podpůrný materiál na seminář, neslouží jako kompletní návod.  ŘIĎTE SE PROSÍM VŽDY PLATNÝMI pokyny/pravidly uvedenými na konci prezentace.   Věcné dotazy prosím směřujte na svého projektového manažera, technické problémy prosím směřujte na hotline na esfcr.cz</vt:lpstr>
      <vt:lpstr>obsah</vt:lpstr>
      <vt:lpstr>Přístupy a registrace do IS ESF 2014+</vt:lpstr>
      <vt:lpstr>Registrace nového uživatele 1</vt:lpstr>
      <vt:lpstr>Registrace nového uživatele 2</vt:lpstr>
      <vt:lpstr>Aktivace, problémy s aktivací</vt:lpstr>
      <vt:lpstr>Přihlášení, reset hesla</vt:lpstr>
      <vt:lpstr>Zadávání podpořených osob a podpory</vt:lpstr>
      <vt:lpstr>Zadávání podpořených osob</vt:lpstr>
      <vt:lpstr>Zadávání podpory</vt:lpstr>
      <vt:lpstr>Nejčastější problémy</vt:lpstr>
      <vt:lpstr>Nejčastější problémy příjemců 1</vt:lpstr>
      <vt:lpstr>Nejčastější problémy příjemců 2</vt:lpstr>
      <vt:lpstr>Nejčastější problémy příjemců 3</vt:lpstr>
      <vt:lpstr>Nejčastější problémy příjemců 4</vt:lpstr>
      <vt:lpstr>Nejčastější problémy příjemců 5</vt:lpstr>
      <vt:lpstr>Nejčastější problémy příjemců 6</vt:lpstr>
      <vt:lpstr>Uživatelské tipy</vt:lpstr>
      <vt:lpstr>Indikátory</vt:lpstr>
      <vt:lpstr>Výpočet indikátoru 60000</vt:lpstr>
      <vt:lpstr>Výpočet indikátorů 62600</vt:lpstr>
      <vt:lpstr>Kontrola podmínek započtení</vt:lpstr>
      <vt:lpstr>Kontrola podmínek započtení</vt:lpstr>
      <vt:lpstr>Záložka události v IS ESF2014+</vt:lpstr>
      <vt:lpstr>Export sestav do excelu</vt:lpstr>
      <vt:lpstr>Komunikace s hotline</vt:lpstr>
      <vt:lpstr>Komunikace s hotline</vt:lpstr>
      <vt:lpstr>Důležité dokumenty</vt:lpstr>
      <vt:lpstr>Důležité dokumenty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2016-04-18T06:42:18Z</cp:lastPrinted>
  <dcterms:modified xmlns:xsi="http://www.w3.org/2001/XMLSchema-instance" xsi:type="dcterms:W3CDTF">2020-03-20T12:48:05Z</dcterms:modified>
  <cp:revision>354</cp:revision>
  <dc:title>ROZLOŽENÍ SNÍMKŮ A TISK PREZENTACÍ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0x010100F291D2CAF791D449809C1371BC5FAF2A</vt:lpwstr>
  </prop:property>
</prop:Properties>
</file>