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21"/>
  </p:notesMasterIdLst>
  <p:handoutMasterIdLst>
    <p:handoutMasterId r:id="rId22"/>
  </p:handoutMasterIdLst>
  <p:sldIdLst>
    <p:sldId id="328" r:id="rId5"/>
    <p:sldId id="333" r:id="rId6"/>
    <p:sldId id="339" r:id="rId7"/>
    <p:sldId id="340" r:id="rId8"/>
    <p:sldId id="341" r:id="rId9"/>
    <p:sldId id="342" r:id="rId10"/>
    <p:sldId id="344" r:id="rId11"/>
    <p:sldId id="347" r:id="rId12"/>
    <p:sldId id="343" r:id="rId13"/>
    <p:sldId id="346" r:id="rId14"/>
    <p:sldId id="334" r:id="rId15"/>
    <p:sldId id="335" r:id="rId16"/>
    <p:sldId id="336" r:id="rId17"/>
    <p:sldId id="337" r:id="rId18"/>
    <p:sldId id="338" r:id="rId19"/>
    <p:sldId id="301" r:id="rId20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0" name="Veselá Ladislava (MPSV)" initials="VL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4995" autoAdjust="false"/>
    <p:restoredTop sz="88721" autoAdjust="false"/>
  </p:normalViewPr>
  <p:slideViewPr>
    <p:cSldViewPr showGuides="true">
      <p:cViewPr varScale="true">
        <p:scale>
          <a:sx n="102" d="100"/>
          <a:sy n="102" d="100"/>
        </p:scale>
        <p:origin x="1920" y="10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theme/theme1.xml" Type="http://schemas.openxmlformats.org/officeDocument/2006/relationships/theme" Id="rId26"/>
    <Relationship Target="../customXml/item3.xml" Type="http://schemas.openxmlformats.org/officeDocument/2006/relationships/customXml" Id="rId3"/>
    <Relationship Target="notesMasters/notesMaster1.xml" Type="http://schemas.openxmlformats.org/officeDocument/2006/relationships/notesMaster" Id="rId21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viewProps.xml" Type="http://schemas.openxmlformats.org/officeDocument/2006/relationships/viewProps" Id="rId25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presProps.xml" Type="http://schemas.openxmlformats.org/officeDocument/2006/relationships/presProps" Id="rId24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commentAuthors.xml" Type="http://schemas.openxmlformats.org/officeDocument/2006/relationships/commentAuthors" Id="rId23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handoutMasters/handoutMaster1.xml" Type="http://schemas.openxmlformats.org/officeDocument/2006/relationships/handoutMaster" Id="rId22"/>
    <Relationship Target="tableStyles.xml" Type="http://schemas.openxmlformats.org/officeDocument/2006/relationships/tableStyles" Id="rId27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1" y="1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49689" y="1"/>
            <a:ext cx="2946400" cy="496888"/>
          </a:xfrm>
          <a:prstGeom prst="rect">
            <a:avLst/>
          </a:prstGeom>
        </p:spPr>
        <p:txBody>
          <a:bodyPr vert="horz" lIns="91429" tIns="45714" rIns="91429" bIns="45714" rtlCol="false"/>
          <a:lstStyle>
            <a:lvl1pPr algn="r">
              <a:defRPr sz="1200"/>
            </a:lvl1pPr>
          </a:lstStyle>
          <a:p>
            <a:fld id="{FE790CC1-2189-4B79-9B30-6892D191141E}" type="datetimeFigureOut">
              <a:rPr lang="cs-CZ" smtClean="false"/>
              <a:t>28.11.2019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1" y="9428163"/>
            <a:ext cx="2946400" cy="496887"/>
          </a:xfrm>
          <a:prstGeom prst="rect">
            <a:avLst/>
          </a:prstGeom>
        </p:spPr>
        <p:txBody>
          <a:bodyPr vert="horz" lIns="91429" tIns="45714" rIns="91429" bIns="45714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49689" y="9428163"/>
            <a:ext cx="2946400" cy="496887"/>
          </a:xfrm>
          <a:prstGeom prst="rect">
            <a:avLst/>
          </a:prstGeom>
        </p:spPr>
        <p:txBody>
          <a:bodyPr vert="horz" lIns="91429" tIns="45714" rIns="91429" bIns="45714" rtlCol="false" anchor="b"/>
          <a:lstStyle>
            <a:lvl1pPr algn="r">
              <a:defRPr sz="1200"/>
            </a:lvl1pPr>
          </a:lstStyle>
          <a:p>
            <a:fld id="{419EBA10-E2A6-444F-B869-09EA7C3B2236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771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17" tIns="46209" rIns="92417" bIns="46209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17" tIns="46209" rIns="92417" bIns="46209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28.11.2019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7" tIns="46209" rIns="92417" bIns="46209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17" tIns="46209" rIns="92417" bIns="46209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17" tIns="46209" rIns="92417" bIns="46209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17" tIns="46209" rIns="92417" bIns="46209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925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233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337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9407344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s://www.esfcr.cz/sablony-a-vzory-pro-vizualni-identitu-opz" Type="http://schemas.openxmlformats.org/officeDocument/2006/relationships/hyperlink" Id="rId3"/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Mode="External" Target="https://www.esfcr.cz/sablony-a-vzory-pro-vizualni-identitu-opz" Type="http://schemas.openxmlformats.org/officeDocument/2006/relationships/hyperlink" Id="rId3"/>
    <Relationship Target="../media/image8.jpeg" Type="http://schemas.openxmlformats.org/officeDocument/2006/relationships/image" Id="rId7"/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7.jpeg" Type="http://schemas.openxmlformats.org/officeDocument/2006/relationships/image" Id="rId6"/>
    <Relationship Target="../media/image6.jpeg" Type="http://schemas.openxmlformats.org/officeDocument/2006/relationships/image" Id="rId5"/>
    <Relationship Target="../media/image5.jpeg" Type="http://schemas.openxmlformats.org/officeDocument/2006/relationships/image" Id="rId4"/>
</Relationships>

</file>

<file path=ppt/slides/_rels/slide14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media/image14.jpeg" Type="http://schemas.openxmlformats.org/officeDocument/2006/relationships/image" Id="rId8"/>
    <Relationship Target="../media/image9.jpeg" Type="http://schemas.openxmlformats.org/officeDocument/2006/relationships/image" Id="rId3"/>
    <Relationship Target="../media/image13.jpeg" Type="http://schemas.openxmlformats.org/officeDocument/2006/relationships/image" Id="rId7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12.jpeg" Type="http://schemas.openxmlformats.org/officeDocument/2006/relationships/image" Id="rId6"/>
    <Relationship Target="../media/image11.jpeg" Type="http://schemas.openxmlformats.org/officeDocument/2006/relationships/image" Id="rId5"/>
    <Relationship Target="../media/image10.jpeg" Type="http://schemas.openxmlformats.org/officeDocument/2006/relationships/image" Id="rId4"/>
    <Relationship Target="../media/image15.jpeg" Type="http://schemas.openxmlformats.org/officeDocument/2006/relationships/image" Id="rId9"/>
</Relationships>

</file>

<file path=ppt/slides/_rels/slide16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https://www.esfcr.cz/vyzva-097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475656" y="1556792"/>
            <a:ext cx="7272000" cy="936104"/>
          </a:xfrm>
        </p:spPr>
        <p:txBody>
          <a:bodyPr/>
          <a:lstStyle/>
          <a:p>
            <a:r>
              <a:rPr lang="cs-CZ" dirty="false" smtClean="false"/>
              <a:t>Plány aktivit</a:t>
            </a:r>
            <a:br>
              <a:rPr lang="cs-CZ" dirty="false" smtClean="false"/>
            </a:br>
            <a:r>
              <a:rPr lang="cs-CZ" dirty="false" smtClean="false"/>
              <a:t>Kontroly na místě</a:t>
            </a:r>
            <a:br>
              <a:rPr lang="cs-CZ" dirty="false" smtClean="false"/>
            </a:br>
            <a:r>
              <a:rPr lang="cs-CZ" dirty="false" smtClean="false"/>
              <a:t>publicita</a:t>
            </a: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1547664" y="3501008"/>
            <a:ext cx="7272000" cy="648072"/>
          </a:xfrm>
        </p:spPr>
        <p:txBody>
          <a:bodyPr/>
          <a:lstStyle/>
          <a:p>
            <a:r>
              <a:rPr lang="cs-CZ" smtClean="false"/>
              <a:t>Vendula Hrstková</a:t>
            </a:r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12000" y="4473176"/>
            <a:ext cx="7272000" cy="540000"/>
          </a:xfrm>
        </p:spPr>
        <p:txBody>
          <a:bodyPr/>
          <a:lstStyle/>
          <a:p>
            <a:r>
              <a:rPr lang="cs-CZ" dirty="false"/>
              <a:t>4., 13. a 17. 12. 2019 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00808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501008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50912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14429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Kontroly na místě – </a:t>
            </a:r>
            <a:r>
              <a:rPr lang="cs-CZ" dirty="false" smtClean="false"/>
              <a:t>ohlášené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328479478"/>
              </p:ext>
            </p:extLst>
          </p:nvPr>
        </p:nvGraphicFramePr>
        <p:xfrm>
          <a:off x="935596" y="1433080"/>
          <a:ext cx="7272808" cy="469392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7272808">
                  <a:extLst>
                    <a:ext uri="{9D8B030D-6E8A-4147-A177-3AD203B41FA5}">
                      <a16:colId xmlns:a16="http://schemas.microsoft.com/office/drawing/2014/main" val="14750931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false" smtClean="false"/>
                        <a:t>Doklady</a:t>
                      </a:r>
                      <a:r>
                        <a:rPr lang="cs-CZ" baseline="0" dirty="false" smtClean="false"/>
                        <a:t> ověřované při kontrole na místě</a:t>
                      </a:r>
                      <a:r>
                        <a:rPr lang="cs-CZ" dirty="false" smtClean="false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123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Prezenční listiny (originály)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14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Doklady o absolvování (kopie</a:t>
                      </a:r>
                      <a:r>
                        <a:rPr lang="cs-CZ" baseline="0" dirty="false" smtClean="false"/>
                        <a:t>/</a:t>
                      </a:r>
                      <a:r>
                        <a:rPr lang="cs-CZ" dirty="false" smtClean="false"/>
                        <a:t>originály)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326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Dokumentace k obsahu vzdělávacího</a:t>
                      </a:r>
                      <a:r>
                        <a:rPr lang="cs-CZ" baseline="0" dirty="false" smtClean="false"/>
                        <a:t> kurzu (originály)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453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Školicí (výukové) materiály a pomůcky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64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Doklady prokazující, že podpořené osoby jsou zaměstnanci – PS/DPČ/…</a:t>
                      </a:r>
                    </a:p>
                    <a:p>
                      <a:r>
                        <a:rPr lang="cs-CZ" dirty="false" smtClean="false"/>
                        <a:t>(kopie/originály)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721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„Interní lektor“ </a:t>
                      </a:r>
                    </a:p>
                    <a:p>
                      <a:r>
                        <a:rPr lang="cs-CZ" baseline="0" dirty="false" smtClean="false"/>
                        <a:t>- PS/DPČ lektora s příjemcem nebo partnerem (</a:t>
                      </a:r>
                      <a:r>
                        <a:rPr lang="cs-CZ" dirty="false" smtClean="false"/>
                        <a:t>kopie</a:t>
                      </a:r>
                      <a:r>
                        <a:rPr lang="cs-CZ" baseline="0" dirty="false" smtClean="false"/>
                        <a:t>/</a:t>
                      </a:r>
                      <a:r>
                        <a:rPr lang="cs-CZ" dirty="false" smtClean="false"/>
                        <a:t>originály</a:t>
                      </a:r>
                      <a:r>
                        <a:rPr lang="cs-CZ" baseline="0" dirty="false" smtClean="false"/>
                        <a:t>) </a:t>
                      </a:r>
                    </a:p>
                    <a:p>
                      <a:r>
                        <a:rPr lang="cs-CZ" baseline="0" dirty="false" smtClean="false"/>
                        <a:t>- Doklady prokazující kvalifikaci a lektorskou praxi (</a:t>
                      </a:r>
                      <a:r>
                        <a:rPr lang="cs-CZ" dirty="false" smtClean="false"/>
                        <a:t>kopie</a:t>
                      </a:r>
                      <a:r>
                        <a:rPr lang="cs-CZ" baseline="0" dirty="false" smtClean="false"/>
                        <a:t>/</a:t>
                      </a:r>
                      <a:r>
                        <a:rPr lang="cs-CZ" dirty="false" smtClean="false"/>
                        <a:t>originály</a:t>
                      </a:r>
                      <a:r>
                        <a:rPr lang="cs-CZ" baseline="0" dirty="false" smtClean="false"/>
                        <a:t>)</a:t>
                      </a:r>
                      <a:endParaRPr lang="cs-CZ" dirty="false" smtClean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55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Plné moci (originály)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882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false" smtClean="false"/>
                        <a:t>Monitorovací listy podpořených osob, partnerská smlouva, archivační směrnice (originály)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633539"/>
                  </a:ext>
                </a:extLst>
              </a:tr>
            </a:tbl>
          </a:graphicData>
        </a:graphic>
      </p:graphicFrame>
      <p:sp>
        <p:nvSpPr>
          <p:cNvPr id="8" name="Zástupný symbol pro obsah 6"/>
          <p:cNvSpPr>
            <a:spLocks noGrp="true"/>
          </p:cNvSpPr>
          <p:nvPr>
            <p:ph idx="1"/>
          </p:nvPr>
        </p:nvSpPr>
        <p:spPr>
          <a:xfrm>
            <a:off x="933254" y="6241711"/>
            <a:ext cx="7275150" cy="364289"/>
          </a:xfrm>
        </p:spPr>
        <p:txBody>
          <a:bodyPr/>
          <a:lstStyle/>
          <a:p>
            <a:pPr marL="0" indent="0">
              <a:buNone/>
            </a:pPr>
            <a:r>
              <a:rPr lang="cs-CZ" sz="1200" dirty="false" smtClean="false"/>
              <a:t>* </a:t>
            </a:r>
            <a:r>
              <a:rPr lang="cs-CZ" sz="1200" dirty="false"/>
              <a:t>V případě pochybností </a:t>
            </a:r>
            <a:r>
              <a:rPr lang="cs-CZ" sz="1200" dirty="false" smtClean="false"/>
              <a:t>další </a:t>
            </a:r>
            <a:r>
              <a:rPr lang="cs-CZ" sz="1200" dirty="false"/>
              <a:t>doklady, </a:t>
            </a:r>
            <a:r>
              <a:rPr lang="cs-CZ" sz="1200" dirty="false" smtClean="false"/>
              <a:t>např</a:t>
            </a:r>
            <a:r>
              <a:rPr lang="cs-CZ" sz="1200" dirty="false"/>
              <a:t>. mzdové listy, výplatní pásky, výpis z </a:t>
            </a:r>
            <a:r>
              <a:rPr lang="cs-CZ" sz="1200" dirty="false" smtClean="false"/>
              <a:t>docházky.</a:t>
            </a:r>
            <a:endParaRPr lang="cs-CZ" sz="1200" dirty="false"/>
          </a:p>
        </p:txBody>
      </p:sp>
    </p:spTree>
    <p:extLst>
      <p:ext uri="{BB962C8B-B14F-4D97-AF65-F5344CB8AC3E}">
        <p14:creationId xmlns:p14="http://schemas.microsoft.com/office/powerpoint/2010/main" val="162667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Publicita – informování o podpoře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60000" y="1412776"/>
            <a:ext cx="8424000" cy="5283224"/>
          </a:xfrm>
        </p:spPr>
        <p:txBody>
          <a:bodyPr/>
          <a:lstStyle/>
          <a:p>
            <a:r>
              <a:rPr lang="cs-CZ" dirty="false" smtClean="false"/>
              <a:t>Na </a:t>
            </a:r>
            <a:r>
              <a:rPr lang="cs-CZ" b="true" dirty="false" smtClean="false"/>
              <a:t>internetových stránkách </a:t>
            </a:r>
            <a:r>
              <a:rPr lang="cs-CZ" dirty="false" smtClean="false"/>
              <a:t>příjemce</a:t>
            </a:r>
          </a:p>
          <a:p>
            <a:pPr lvl="1"/>
            <a:r>
              <a:rPr lang="cs-CZ" dirty="false"/>
              <a:t>při zahájení realizace projektu</a:t>
            </a:r>
          </a:p>
          <a:p>
            <a:pPr lvl="1"/>
            <a:r>
              <a:rPr lang="cs-CZ" dirty="false"/>
              <a:t>barevný </a:t>
            </a:r>
            <a:r>
              <a:rPr lang="cs-CZ" dirty="false" smtClean="false"/>
              <a:t>logotyp včetně </a:t>
            </a:r>
            <a:r>
              <a:rPr lang="cs-CZ" smtClean="false"/>
              <a:t>povinných odkazů (bez </a:t>
            </a:r>
            <a:r>
              <a:rPr lang="cs-CZ" dirty="false"/>
              <a:t>nutnosti </a:t>
            </a:r>
            <a:r>
              <a:rPr lang="cs-CZ" smtClean="false"/>
              <a:t>rolovat dolů)</a:t>
            </a:r>
            <a:endParaRPr lang="cs-CZ" dirty="false" smtClean="false"/>
          </a:p>
          <a:p>
            <a:pPr lvl="1"/>
            <a:r>
              <a:rPr lang="cs-CZ" dirty="false" smtClean="false"/>
              <a:t>stručný popis projektu včetně cílů a výsledků</a:t>
            </a:r>
          </a:p>
          <a:p>
            <a:pPr lvl="1"/>
            <a:r>
              <a:rPr lang="cs-CZ" dirty="false" smtClean="false"/>
              <a:t>informace o poskytnuté finanční podpoře z EU</a:t>
            </a:r>
          </a:p>
          <a:p>
            <a:pPr marL="414000" lvl="1" indent="0">
              <a:buNone/>
            </a:pPr>
            <a:endParaRPr lang="cs-CZ" dirty="false" smtClean="false"/>
          </a:p>
          <a:p>
            <a:r>
              <a:rPr lang="cs-CZ" b="true" dirty="false" smtClean="false"/>
              <a:t>Plakát min. A3 </a:t>
            </a:r>
            <a:r>
              <a:rPr lang="cs-CZ" dirty="false" smtClean="false"/>
              <a:t>s informacemi o projektu</a:t>
            </a:r>
          </a:p>
          <a:p>
            <a:pPr lvl="1"/>
            <a:r>
              <a:rPr lang="cs-CZ" dirty="false" smtClean="false"/>
              <a:t>od zahájení do ukončení realizace projektu</a:t>
            </a:r>
          </a:p>
          <a:p>
            <a:pPr lvl="1"/>
            <a:r>
              <a:rPr lang="cs-CZ" dirty="false" smtClean="false"/>
              <a:t>vytvoření plakátu – elektronická šablona na </a:t>
            </a:r>
            <a:r>
              <a:rPr lang="cs-CZ" dirty="false" smtClean="false">
                <a:hlinkClick r:id="rId3"/>
              </a:rPr>
              <a:t>www.esfcr.cz</a:t>
            </a:r>
            <a:endParaRPr lang="cs-CZ" dirty="false" smtClean="false"/>
          </a:p>
          <a:p>
            <a:pPr lvl="1"/>
            <a:r>
              <a:rPr lang="cs-CZ" dirty="false" smtClean="false"/>
              <a:t>v </a:t>
            </a:r>
            <a:r>
              <a:rPr lang="cs-CZ" dirty="false"/>
              <a:t>místě realizace projektu </a:t>
            </a:r>
            <a:r>
              <a:rPr lang="cs-CZ" dirty="false" smtClean="false"/>
              <a:t>(snadno viditelné)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dirty="false" smtClean="false"/>
              <a:t>realizace na více místech – umístění na všech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dirty="false" smtClean="false"/>
              <a:t>nelze-li v místě realizace – umístění v sídle příjemce</a:t>
            </a:r>
          </a:p>
          <a:p>
            <a:pPr lvl="1"/>
            <a:endParaRPr lang="cs-CZ" dirty="false"/>
          </a:p>
          <a:p>
            <a:pPr marL="414000" lvl="1" indent="0">
              <a:buNone/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7780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Publicita – kde použít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  <p:sp>
        <p:nvSpPr>
          <p:cNvPr id="8" name="Zástupný symbol pro obsah 5"/>
          <p:cNvSpPr>
            <a:spLocks noGrp="true"/>
          </p:cNvSpPr>
          <p:nvPr>
            <p:ph idx="1"/>
          </p:nvPr>
        </p:nvSpPr>
        <p:spPr>
          <a:xfrm>
            <a:off x="540000" y="2061328"/>
            <a:ext cx="3960000" cy="432000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povinný plakát, </a:t>
            </a:r>
            <a:r>
              <a:rPr lang="cs-CZ" sz="1200" dirty="false" smtClean="false"/>
              <a:t>dočasná/stála deska nebo billboard</a:t>
            </a:r>
            <a:endParaRPr lang="cs-CZ" sz="1200" dirty="false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weby, </a:t>
            </a:r>
            <a:r>
              <a:rPr lang="cs-CZ" sz="1200" dirty="false" err="true"/>
              <a:t>microsity</a:t>
            </a:r>
            <a:r>
              <a:rPr lang="cs-CZ" sz="1200" dirty="false"/>
              <a:t>, sociální média </a:t>
            </a:r>
            <a:r>
              <a:rPr lang="cs-CZ" sz="1200" dirty="false" smtClean="false"/>
              <a:t>projektu</a:t>
            </a:r>
            <a:endParaRPr lang="cs-CZ" sz="1200" dirty="false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propagační </a:t>
            </a:r>
            <a:r>
              <a:rPr lang="cs-CZ" sz="1200" dirty="false" smtClean="false"/>
              <a:t>tiskoviny (brožury, letáky, plakáty, publikace)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š</a:t>
            </a:r>
            <a:r>
              <a:rPr lang="cs-CZ" sz="1200" dirty="false" smtClean="false"/>
              <a:t>kolicí materiály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propagační předměty</a:t>
            </a:r>
            <a:endParaRPr lang="cs-CZ" sz="1200" dirty="false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propagační audiovizuální </a:t>
            </a:r>
            <a:r>
              <a:rPr lang="cs-CZ" sz="1200" dirty="false" smtClean="false"/>
              <a:t>materiály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inzerce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s</a:t>
            </a:r>
            <a:r>
              <a:rPr lang="cs-CZ" sz="1200" dirty="false" smtClean="false"/>
              <a:t>outěže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komunikační akce (semináře, workshopy…)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PR </a:t>
            </a:r>
            <a:r>
              <a:rPr lang="cs-CZ" sz="1200" dirty="false"/>
              <a:t>výstupy při jejich </a:t>
            </a:r>
            <a:r>
              <a:rPr lang="cs-CZ" sz="1200" dirty="false" smtClean="false"/>
              <a:t>distribuci (tiskové zprávy…)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dokumenty pro </a:t>
            </a:r>
            <a:r>
              <a:rPr lang="cs-CZ" sz="1200" dirty="false"/>
              <a:t>veřejnost či cílové </a:t>
            </a:r>
            <a:r>
              <a:rPr lang="cs-CZ" sz="1200" dirty="false" smtClean="false"/>
              <a:t>skupiny (analýzy, certifikáty, prezenční listiny apod.)</a:t>
            </a:r>
          </a:p>
        </p:txBody>
      </p:sp>
      <p:sp>
        <p:nvSpPr>
          <p:cNvPr id="9" name="Zástupný symbol pro obsah 6"/>
          <p:cNvSpPr txBox="true">
            <a:spLocks/>
          </p:cNvSpPr>
          <p:nvPr/>
        </p:nvSpPr>
        <p:spPr>
          <a:xfrm>
            <a:off x="4644000" y="1988840"/>
            <a:ext cx="3960000" cy="4320000"/>
          </a:xfrm>
          <a:prstGeom prst="rect">
            <a:avLst/>
          </a:prstGeom>
        </p:spPr>
        <p:txBody>
          <a:bodyPr/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interní dokumenty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archivační šanony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elektronická i listinná komunikace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pracovní smlouvy, smlouvy s dodavateli, dalšími příjemci, partnery apod.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účetní doklady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vybavení pořízené z prostředků projektu (s výjimkou propagačních předmětů)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neplacené PR články a převzaté PR výstupy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ceny do soutěží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false" smtClean="false"/>
              <a:t>výstupy, kde to není technicky možné (strojově generované objednávky, faktury)</a:t>
            </a:r>
            <a:endParaRPr lang="cs-CZ" sz="1200" dirty="false"/>
          </a:p>
        </p:txBody>
      </p:sp>
      <p:sp>
        <p:nvSpPr>
          <p:cNvPr id="10" name="TextovéPole 9"/>
          <p:cNvSpPr txBox="true"/>
          <p:nvPr/>
        </p:nvSpPr>
        <p:spPr>
          <a:xfrm>
            <a:off x="467544" y="1547500"/>
            <a:ext cx="1368152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b="true" dirty="false" smtClean="false"/>
              <a:t>ANO</a:t>
            </a:r>
            <a:endParaRPr lang="cs-CZ" b="true" dirty="false"/>
          </a:p>
        </p:txBody>
      </p:sp>
      <p:sp>
        <p:nvSpPr>
          <p:cNvPr id="11" name="TextovéPole 10"/>
          <p:cNvSpPr txBox="true"/>
          <p:nvPr/>
        </p:nvSpPr>
        <p:spPr>
          <a:xfrm>
            <a:off x="4644008" y="1547500"/>
            <a:ext cx="1368152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b="true" dirty="false" smtClean="false"/>
              <a:t>NE</a:t>
            </a:r>
            <a:endParaRPr lang="cs-CZ" b="true" dirty="false"/>
          </a:p>
        </p:txBody>
      </p:sp>
    </p:spTree>
    <p:extLst>
      <p:ext uri="{BB962C8B-B14F-4D97-AF65-F5344CB8AC3E}">
        <p14:creationId xmlns:p14="http://schemas.microsoft.com/office/powerpoint/2010/main" val="32000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Publicita – </a:t>
            </a:r>
            <a:r>
              <a:rPr lang="cs-CZ" smtClean="false"/>
              <a:t>zobrazení loga EU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Základní zobrazení loga a povinných odkazů:</a:t>
            </a:r>
          </a:p>
          <a:p>
            <a:pPr marL="0" indent="0">
              <a:buNone/>
            </a:pPr>
            <a:r>
              <a:rPr lang="cs-CZ" sz="900" dirty="false" smtClean="false"/>
              <a:t> </a:t>
            </a:r>
            <a:endParaRPr lang="cs-CZ" sz="800" dirty="false" smtClean="false"/>
          </a:p>
          <a:p>
            <a:pPr marL="0" indent="0">
              <a:buNone/>
            </a:pPr>
            <a:endParaRPr lang="cs-CZ" dirty="false" smtClean="false"/>
          </a:p>
          <a:p>
            <a:pPr lvl="1"/>
            <a:r>
              <a:rPr lang="cs-CZ" dirty="false" smtClean="false"/>
              <a:t> Malé propagační předměty</a:t>
            </a:r>
          </a:p>
          <a:p>
            <a:pPr lvl="1"/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r>
              <a:rPr lang="cs-CZ" dirty="false" smtClean="false">
                <a:hlinkClick r:id="rId3"/>
              </a:rPr>
              <a:t>https://www.esfcr.cz/sablony-a-vzory-pro-vizualni-identitu-opz</a:t>
            </a:r>
            <a:r>
              <a:rPr lang="cs-CZ" dirty="false" smtClean="false"/>
              <a:t> 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pic>
        <p:nvPicPr>
          <p:cNvPr id="5" name="Obrázek 4"/>
          <p:cNvPicPr>
            <a:picLocks noChangeAspect="true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38" y="2204864"/>
            <a:ext cx="3821324" cy="79208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true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2204864"/>
            <a:ext cx="3850181" cy="79208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true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548" y="3789040"/>
            <a:ext cx="742493" cy="648072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true"/>
          </p:cNvPicPr>
          <p:nvPr/>
        </p:nvPicPr>
        <p:blipFill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804135"/>
            <a:ext cx="756594" cy="65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35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Publicita – použití loga EU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244448" cy="4104456"/>
          </a:xfrm>
        </p:spPr>
        <p:txBody>
          <a:bodyPr/>
          <a:lstStyle/>
          <a:p>
            <a:r>
              <a:rPr lang="cs-CZ" dirty="false" smtClean="false"/>
              <a:t>Používání logotypu EU</a:t>
            </a:r>
          </a:p>
          <a:p>
            <a:pPr lvl="1"/>
            <a:r>
              <a:rPr lang="cs-CZ" dirty="false" smtClean="false"/>
              <a:t>zřetelně viditelné umístění</a:t>
            </a:r>
          </a:p>
          <a:p>
            <a:pPr lvl="1"/>
            <a:r>
              <a:rPr lang="cs-CZ" dirty="false" smtClean="false"/>
              <a:t>barevná verze kdykoli je to možné</a:t>
            </a:r>
          </a:p>
          <a:p>
            <a:pPr lvl="1"/>
            <a:r>
              <a:rPr lang="cs-CZ" dirty="false" smtClean="false"/>
              <a:t>jednobarevná verze v</a:t>
            </a:r>
            <a:r>
              <a:rPr lang="cs-CZ" dirty="false"/>
              <a:t> odůvodněných případech </a:t>
            </a:r>
            <a:r>
              <a:rPr lang="cs-CZ" dirty="false" smtClean="false"/>
              <a:t>(např. tisk </a:t>
            </a:r>
            <a:r>
              <a:rPr lang="cs-CZ" dirty="false"/>
              <a:t>na běžných </a:t>
            </a:r>
            <a:r>
              <a:rPr lang="cs-CZ" dirty="false" smtClean="false"/>
              <a:t>tiskárnách, barevná verze nehospodárná)</a:t>
            </a:r>
          </a:p>
          <a:p>
            <a:pPr lvl="1"/>
            <a:r>
              <a:rPr lang="cs-CZ" dirty="false" smtClean="false"/>
              <a:t>nedodržení pravidel publicity </a:t>
            </a:r>
            <a:r>
              <a:rPr lang="cs-CZ" dirty="false"/>
              <a:t>≠ </a:t>
            </a:r>
            <a:r>
              <a:rPr lang="cs-CZ" dirty="false" smtClean="false"/>
              <a:t>černobílá </a:t>
            </a:r>
            <a:r>
              <a:rPr lang="cs-CZ" dirty="false"/>
              <a:t>kopie barevného </a:t>
            </a:r>
            <a:r>
              <a:rPr lang="cs-CZ" dirty="false" smtClean="false"/>
              <a:t>originálu</a:t>
            </a:r>
          </a:p>
          <a:p>
            <a:pPr lvl="1"/>
            <a:endParaRPr lang="cs-CZ" dirty="false" smtClean="false"/>
          </a:p>
          <a:p>
            <a:r>
              <a:rPr lang="cs-CZ" dirty="false" smtClean="false"/>
              <a:t>Velikost loga EU</a:t>
            </a:r>
          </a:p>
          <a:p>
            <a:pPr lvl="1"/>
            <a:r>
              <a:rPr lang="cs-CZ" dirty="false"/>
              <a:t>znak EU a povinné odkazy umístěné zřetelně viditelné</a:t>
            </a:r>
          </a:p>
          <a:p>
            <a:pPr lvl="1"/>
            <a:r>
              <a:rPr lang="cs-CZ" dirty="false"/>
              <a:t>velikost loga úměrná rozměrům použitého materiálu</a:t>
            </a:r>
          </a:p>
          <a:p>
            <a:endParaRPr lang="cs-CZ" dirty="false" smtClean="false"/>
          </a:p>
          <a:p>
            <a:pPr>
              <a:buFont typeface="Wingdings" panose="05000000000000000000" pitchFamily="2" charset="2"/>
              <a:buChar char="Ø"/>
            </a:pPr>
            <a:r>
              <a:rPr lang="cs-CZ" dirty="false" smtClean="false"/>
              <a:t>Sankce za nedodržení podmínek: 0,1 % - 1,2 %</a:t>
            </a:r>
          </a:p>
          <a:p>
            <a:pPr lvl="1"/>
            <a:endParaRPr lang="cs-CZ" dirty="false"/>
          </a:p>
          <a:p>
            <a:pPr lvl="1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0660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Publicita – Další loga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60000" y="1298164"/>
            <a:ext cx="8424000" cy="4320000"/>
          </a:xfrm>
        </p:spPr>
        <p:txBody>
          <a:bodyPr/>
          <a:lstStyle/>
          <a:p>
            <a:pPr marL="0" indent="0">
              <a:buNone/>
            </a:pPr>
            <a:r>
              <a:rPr lang="cs-CZ" dirty="false" smtClean="false"/>
              <a:t>Použití dalších log</a:t>
            </a:r>
          </a:p>
          <a:p>
            <a:pPr lvl="1"/>
            <a:r>
              <a:rPr lang="cs-CZ" dirty="false" smtClean="false"/>
              <a:t>logo příjemce</a:t>
            </a:r>
            <a:r>
              <a:rPr lang="cs-CZ" dirty="false"/>
              <a:t>, </a:t>
            </a:r>
            <a:r>
              <a:rPr lang="cs-CZ" dirty="false" smtClean="false"/>
              <a:t>projektu, partnerů apod. (vyjma povinného plakátu, dočasné/stálé desky/billboardu – povinné el. šablony)</a:t>
            </a:r>
          </a:p>
          <a:p>
            <a:pPr lvl="1"/>
            <a:r>
              <a:rPr lang="cs-CZ" dirty="false" smtClean="false"/>
              <a:t>znak EU – min. stejnou velikost a vždy na 1. místě zleva    (vertikálně na nejvyšší pozici)</a:t>
            </a:r>
            <a:endParaRPr lang="cs-CZ" dirty="false"/>
          </a:p>
          <a:p>
            <a:pPr lvl="1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  <p:pic>
        <p:nvPicPr>
          <p:cNvPr id="1026" name="Picture 2" descr="C:\Users\michala.trlicikova\Desktop\logo_spatne_01.jpg"/>
          <p:cNvPicPr>
            <a:picLocks noChangeAspect="true" noChangeArrowheads="true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481" y="4869160"/>
            <a:ext cx="2437428" cy="613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chala.trlicikova\Desktop\logo_spatne_02.jpg"/>
          <p:cNvPicPr>
            <a:picLocks noChangeAspect="true" noChangeArrowheads="true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284984"/>
            <a:ext cx="2579316" cy="62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ichala.trlicikova\Desktop\loga_dobre.jpg"/>
          <p:cNvPicPr>
            <a:picLocks noChangeAspect="true" noChangeArrowheads="true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91" y="5661248"/>
            <a:ext cx="4007391" cy="70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ichala.trlicikova\Desktop\logo_spatne_03.jpg"/>
          <p:cNvPicPr>
            <a:picLocks noChangeAspect="true" noChangeArrowheads="true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400" y="4077072"/>
            <a:ext cx="2589590" cy="65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michala.trlicikova\Desktop\logo_dobre_01.jpg"/>
          <p:cNvPicPr>
            <a:picLocks noChangeAspect="true" noChangeArrowheads="true"/>
          </p:cNvPicPr>
          <p:nvPr/>
        </p:nvPicPr>
        <p:blipFill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013176"/>
            <a:ext cx="3256209" cy="125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michala.trlicikova\Desktop\logo_spatne_04.jpg"/>
          <p:cNvPicPr>
            <a:picLocks noChangeAspect="true" noChangeArrowheads="true"/>
          </p:cNvPicPr>
          <p:nvPr/>
        </p:nvPicPr>
        <p:blipFill>
          <a:blip cstate="print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573016"/>
            <a:ext cx="2239617" cy="1053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michala.trlicikova\Desktop\logo_spatne_06.jpg"/>
          <p:cNvPicPr>
            <a:picLocks noChangeAspect="true" noChangeArrowheads="true"/>
          </p:cNvPicPr>
          <p:nvPr/>
        </p:nvPicPr>
        <p:blipFill>
          <a:blip cstate="print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646" y="3501008"/>
            <a:ext cx="1940796" cy="1225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7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Děkuji za pozornost</a:t>
            </a: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1403648" y="3789040"/>
            <a:ext cx="7307643" cy="840560"/>
          </a:xfrm>
        </p:spPr>
        <p:txBody>
          <a:bodyPr/>
          <a:lstStyle/>
          <a:p>
            <a:endParaRPr lang="cs-CZ" dirty="false" smtClean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4835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obsah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844824"/>
            <a:ext cx="8064000" cy="432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false" smtClean="false"/>
              <a:t>Plán aktivit</a:t>
            </a:r>
          </a:p>
          <a:p>
            <a:pPr marL="457200" indent="-457200">
              <a:buFont typeface="+mj-lt"/>
              <a:buAutoNum type="arabicPeriod"/>
            </a:pPr>
            <a:endParaRPr lang="cs-CZ" dirty="false" smtClean="false"/>
          </a:p>
          <a:p>
            <a:pPr marL="457200" indent="-457200">
              <a:buFont typeface="+mj-lt"/>
              <a:buAutoNum type="arabicPeriod"/>
            </a:pPr>
            <a:r>
              <a:rPr lang="cs-CZ" dirty="false" smtClean="false"/>
              <a:t>Kontroly </a:t>
            </a:r>
            <a:r>
              <a:rPr lang="cs-CZ" smtClean="false"/>
              <a:t>na místě</a:t>
            </a:r>
          </a:p>
          <a:p>
            <a:pPr marL="457200" indent="-457200">
              <a:buFont typeface="+mj-lt"/>
              <a:buAutoNum type="arabicPeriod"/>
            </a:pPr>
            <a:endParaRPr lang="cs-CZ" dirty="false" smtClean="false"/>
          </a:p>
          <a:p>
            <a:pPr marL="457200" indent="-457200">
              <a:buFont typeface="+mj-lt"/>
              <a:buAutoNum type="arabicPeriod"/>
            </a:pPr>
            <a:r>
              <a:rPr lang="cs-CZ" dirty="false" smtClean="false"/>
              <a:t>Publicita</a:t>
            </a:r>
          </a:p>
          <a:p>
            <a:pPr marL="457200" indent="-457200">
              <a:buFont typeface="+mj-lt"/>
              <a:buAutoNum type="arabicPeriod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277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Plán aktivit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320000"/>
          </a:xfrm>
        </p:spPr>
        <p:txBody>
          <a:bodyPr/>
          <a:lstStyle/>
          <a:p>
            <a:r>
              <a:rPr lang="cs-CZ" dirty="false"/>
              <a:t>P</a:t>
            </a:r>
            <a:r>
              <a:rPr lang="cs-CZ" dirty="false" smtClean="false"/>
              <a:t>lán vzdělávacích akcí, které příjemce plánuje v daném období v rámci projektu realizovat pro cílovou skupinu</a:t>
            </a:r>
          </a:p>
          <a:p>
            <a:endParaRPr lang="cs-CZ" dirty="false" smtClean="false"/>
          </a:p>
          <a:p>
            <a:r>
              <a:rPr lang="cs-CZ" dirty="false" smtClean="false"/>
              <a:t>Zaslání pouze na základě </a:t>
            </a:r>
            <a:r>
              <a:rPr lang="cs-CZ" b="true" dirty="false" smtClean="false"/>
              <a:t>výzvy k zaslání</a:t>
            </a:r>
          </a:p>
          <a:p>
            <a:pPr lvl="1"/>
            <a:r>
              <a:rPr lang="cs-CZ" dirty="false" smtClean="false"/>
              <a:t>Prostřednictvím interní depeše</a:t>
            </a:r>
          </a:p>
          <a:p>
            <a:pPr lvl="1"/>
            <a:r>
              <a:rPr lang="cs-CZ" dirty="false" smtClean="false"/>
              <a:t>Minimálně 2 týdny na zpracování a zaslání</a:t>
            </a:r>
          </a:p>
          <a:p>
            <a:pPr lvl="1"/>
            <a:endParaRPr lang="cs-CZ" dirty="false"/>
          </a:p>
          <a:p>
            <a:r>
              <a:rPr lang="cs-CZ" dirty="false" smtClean="false"/>
              <a:t>Předložení prostřednictvím interní depeše</a:t>
            </a:r>
          </a:p>
          <a:p>
            <a:pPr lvl="1"/>
            <a:r>
              <a:rPr lang="cs-CZ" dirty="false" smtClean="false"/>
              <a:t>Elektronicky podepsaná příloha</a:t>
            </a:r>
          </a:p>
          <a:p>
            <a:pPr lvl="1"/>
            <a:r>
              <a:rPr lang="cs-CZ" dirty="false" smtClean="false"/>
              <a:t>Dle platného vzoru</a:t>
            </a:r>
          </a:p>
          <a:p>
            <a:pPr lvl="1"/>
            <a:r>
              <a:rPr lang="cs-CZ" dirty="false" smtClean="false"/>
              <a:t>Na období </a:t>
            </a:r>
            <a:r>
              <a:rPr lang="cs-CZ" b="true" dirty="false" smtClean="false"/>
              <a:t>kalendářního měsíce</a:t>
            </a:r>
          </a:p>
          <a:p>
            <a:pPr lvl="1"/>
            <a:r>
              <a:rPr lang="cs-CZ" dirty="false" smtClean="false"/>
              <a:t>Předložení zpravidla do 15. dne předcházejícího měsíce (+ 6 dní ochranná lhůta)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5402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Plán aktivit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20142"/>
            <a:ext cx="8064000" cy="4320000"/>
          </a:xfrm>
        </p:spPr>
        <p:txBody>
          <a:bodyPr/>
          <a:lstStyle/>
          <a:p>
            <a:r>
              <a:rPr lang="cs-CZ" dirty="false" smtClean="false"/>
              <a:t>Žádné plánované aktivity = plán se nepředkládá</a:t>
            </a:r>
          </a:p>
          <a:p>
            <a:r>
              <a:rPr lang="cs-CZ" dirty="false" smtClean="false"/>
              <a:t>Nepředložení ≠ sankce</a:t>
            </a:r>
          </a:p>
          <a:p>
            <a:endParaRPr lang="cs-CZ" dirty="false" smtClean="false"/>
          </a:p>
          <a:p>
            <a:r>
              <a:rPr lang="cs-CZ" dirty="false" smtClean="false"/>
              <a:t>Při:</a:t>
            </a:r>
          </a:p>
          <a:p>
            <a:pPr lvl="1"/>
            <a:r>
              <a:rPr lang="cs-CZ" dirty="false"/>
              <a:t>n</a:t>
            </a:r>
            <a:r>
              <a:rPr lang="cs-CZ" dirty="false" smtClean="false"/>
              <a:t>epředložení plánu </a:t>
            </a:r>
          </a:p>
          <a:p>
            <a:pPr lvl="1"/>
            <a:r>
              <a:rPr lang="cs-CZ" dirty="false"/>
              <a:t>předložení prázdného </a:t>
            </a:r>
            <a:r>
              <a:rPr lang="cs-CZ" dirty="false" smtClean="false"/>
              <a:t>plánu</a:t>
            </a:r>
          </a:p>
          <a:p>
            <a:pPr lvl="1"/>
            <a:r>
              <a:rPr lang="cs-CZ" dirty="false" smtClean="false"/>
              <a:t>předložení plánu bez elektronického podpisu</a:t>
            </a:r>
            <a:endParaRPr lang="cs-CZ" dirty="false"/>
          </a:p>
          <a:p>
            <a:pPr lvl="1"/>
            <a:r>
              <a:rPr lang="cs-CZ" dirty="false" smtClean="false"/>
              <a:t>pozdním předložení</a:t>
            </a:r>
          </a:p>
          <a:p>
            <a:pPr lvl="1"/>
            <a:r>
              <a:rPr lang="cs-CZ" dirty="false" smtClean="false"/>
              <a:t>zrušení všech akcí z plánu</a:t>
            </a:r>
          </a:p>
          <a:p>
            <a:pPr marL="414000" lvl="1" indent="0">
              <a:buNone/>
            </a:pPr>
            <a:r>
              <a:rPr lang="cs-CZ" dirty="false" smtClean="false"/>
              <a:t>	</a:t>
            </a:r>
          </a:p>
          <a:p>
            <a:pPr marL="414000" lvl="1" indent="0">
              <a:buNone/>
            </a:pPr>
            <a:r>
              <a:rPr lang="cs-CZ" dirty="false" smtClean="false"/>
              <a:t>	nezpůsobilé výdaje v </a:t>
            </a:r>
            <a:r>
              <a:rPr lang="cs-CZ" dirty="false" err="true" smtClean="false"/>
              <a:t>ZoR</a:t>
            </a:r>
            <a:r>
              <a:rPr lang="cs-CZ" dirty="false" smtClean="false"/>
              <a:t> za daný měsíc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  <p:sp>
        <p:nvSpPr>
          <p:cNvPr id="5" name="Šipka doprava 4"/>
          <p:cNvSpPr/>
          <p:nvPr/>
        </p:nvSpPr>
        <p:spPr>
          <a:xfrm>
            <a:off x="899592" y="5840142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68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Vzor plánu aktivit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>
                <a:hlinkClick r:id="rId2"/>
              </a:rPr>
              <a:t>https://www.esfcr.cz/vyzva-097-opz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1971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Změny plánu aktivit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38000"/>
            <a:ext cx="8064000" cy="4320000"/>
          </a:xfrm>
        </p:spPr>
        <p:txBody>
          <a:bodyPr/>
          <a:lstStyle/>
          <a:p>
            <a:r>
              <a:rPr lang="cs-CZ" dirty="false" smtClean="false"/>
              <a:t>Jediná povolená změna = </a:t>
            </a:r>
            <a:r>
              <a:rPr lang="cs-CZ" b="true" dirty="false" smtClean="false"/>
              <a:t>zrušení</a:t>
            </a:r>
            <a:r>
              <a:rPr lang="cs-CZ" dirty="false" smtClean="false"/>
              <a:t> / přesunutí do dalšího měsíce</a:t>
            </a:r>
          </a:p>
          <a:p>
            <a:r>
              <a:rPr lang="cs-CZ" dirty="false" smtClean="false"/>
              <a:t>Nejpozději </a:t>
            </a:r>
            <a:r>
              <a:rPr lang="cs-CZ" b="true" dirty="false" smtClean="false"/>
              <a:t>3 pracovní dny </a:t>
            </a:r>
            <a:r>
              <a:rPr lang="cs-CZ" dirty="false" smtClean="false"/>
              <a:t>před konáním akce</a:t>
            </a:r>
          </a:p>
          <a:p>
            <a:pPr lvl="1"/>
            <a:r>
              <a:rPr lang="cs-CZ" dirty="false" smtClean="false"/>
              <a:t>Minimálně 2 pracovní dny mezi dnem zrušení a dnem konání</a:t>
            </a:r>
          </a:p>
          <a:p>
            <a:pPr lvl="1"/>
            <a:r>
              <a:rPr lang="cs-CZ" dirty="false" smtClean="false"/>
              <a:t>Např. den školení v pátek (zrušení nejpozději v úterý)</a:t>
            </a:r>
          </a:p>
          <a:p>
            <a:pPr lvl="1"/>
            <a:endParaRPr lang="cs-CZ" dirty="false" smtClean="false"/>
          </a:p>
          <a:p>
            <a:r>
              <a:rPr lang="cs-CZ" dirty="false" smtClean="false"/>
              <a:t>Prostřednictvím interní depeše odeslané statutárním zástupcem / oprávněnou osobou (ne na formuláři)</a:t>
            </a:r>
          </a:p>
          <a:p>
            <a:endParaRPr lang="cs-CZ" dirty="false" smtClean="false"/>
          </a:p>
          <a:p>
            <a:r>
              <a:rPr lang="cs-CZ" dirty="false" smtClean="false"/>
              <a:t>Pozdější zrušení = není brán zřetel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91203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Kontroly na místě – rozdělení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38000"/>
            <a:ext cx="8064000" cy="4320000"/>
          </a:xfrm>
        </p:spPr>
        <p:txBody>
          <a:bodyPr/>
          <a:lstStyle/>
          <a:p>
            <a:r>
              <a:rPr lang="cs-CZ" dirty="false" smtClean="false"/>
              <a:t>Neohlášené kontroly</a:t>
            </a:r>
          </a:p>
          <a:p>
            <a:r>
              <a:rPr lang="cs-CZ" dirty="false" smtClean="false"/>
              <a:t>Ohlášené kontroly</a:t>
            </a:r>
          </a:p>
          <a:p>
            <a:endParaRPr lang="cs-CZ" dirty="false" smtClean="false"/>
          </a:p>
          <a:p>
            <a:r>
              <a:rPr lang="cs-CZ" dirty="false" smtClean="false"/>
              <a:t>Další možné kontroly: </a:t>
            </a:r>
          </a:p>
          <a:p>
            <a:pPr lvl="2"/>
            <a:r>
              <a:rPr lang="cs-CZ" dirty="false" smtClean="false"/>
              <a:t>Ministerstvo financí</a:t>
            </a:r>
          </a:p>
          <a:p>
            <a:pPr lvl="2"/>
            <a:r>
              <a:rPr lang="cs-CZ" dirty="false" smtClean="false"/>
              <a:t>Orgány finanční správy</a:t>
            </a:r>
          </a:p>
          <a:p>
            <a:pPr lvl="2"/>
            <a:r>
              <a:rPr lang="cs-CZ" dirty="false" smtClean="false"/>
              <a:t>Evropská komise</a:t>
            </a:r>
          </a:p>
          <a:p>
            <a:pPr lvl="2"/>
            <a:r>
              <a:rPr lang="cs-CZ" dirty="false" smtClean="false"/>
              <a:t>Evropský účetní dvůr</a:t>
            </a:r>
          </a:p>
          <a:p>
            <a:pPr lvl="2"/>
            <a:r>
              <a:rPr lang="cs-CZ" dirty="false" smtClean="false"/>
              <a:t>Nejvyšší kontrolní úřad	</a:t>
            </a:r>
            <a:endParaRPr lang="cs-CZ" dirty="false"/>
          </a:p>
          <a:p>
            <a:endParaRPr lang="cs-CZ" dirty="false"/>
          </a:p>
          <a:p>
            <a:endParaRPr lang="cs-CZ" dirty="false" smtClean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57546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Kontroly na místě – neohlášené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Kontrola faktické realizace vzdělávacích akcí dle plánu aktivit		</a:t>
            </a:r>
            <a:endParaRPr lang="cs-CZ" dirty="false"/>
          </a:p>
          <a:p>
            <a:r>
              <a:rPr lang="cs-CZ" dirty="false" smtClean="false"/>
              <a:t>Kontrola povinné publicity, prezenční listiny, výukových materiálů</a:t>
            </a:r>
            <a:endParaRPr lang="cs-CZ" dirty="false"/>
          </a:p>
          <a:p>
            <a:r>
              <a:rPr lang="cs-CZ" dirty="false" smtClean="false"/>
              <a:t>V případě </a:t>
            </a:r>
            <a:r>
              <a:rPr lang="cs-CZ" b="true" dirty="false" smtClean="false"/>
              <a:t>nekonání akce dle plánu  </a:t>
            </a:r>
            <a:r>
              <a:rPr lang="cs-CZ" dirty="false" smtClean="false"/>
              <a:t>= </a:t>
            </a:r>
            <a:r>
              <a:rPr lang="cs-CZ" b="true" dirty="false" smtClean="false"/>
              <a:t>sankce 5 %      </a:t>
            </a:r>
            <a:r>
              <a:rPr lang="cs-CZ" dirty="false" smtClean="false"/>
              <a:t>z dotace</a:t>
            </a:r>
          </a:p>
          <a:p>
            <a:endParaRPr lang="cs-CZ" dirty="false" smtClean="false"/>
          </a:p>
          <a:p>
            <a:r>
              <a:rPr lang="cs-CZ" dirty="false" smtClean="false"/>
              <a:t>Nesoulad s plánem aktivit (tj. okres, označení místnosti, realizátor akce, charakter akce) nezakládá nezpůsobilé výdaje</a:t>
            </a:r>
          </a:p>
          <a:p>
            <a:endParaRPr lang="cs-CZ" dirty="false"/>
          </a:p>
          <a:p>
            <a:endParaRPr lang="cs-CZ" dirty="false" smtClean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0752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Kontroly na místě – ohlášené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76000" y="1772816"/>
            <a:ext cx="8064000" cy="4320000"/>
          </a:xfrm>
        </p:spPr>
        <p:txBody>
          <a:bodyPr/>
          <a:lstStyle/>
          <a:p>
            <a:r>
              <a:rPr lang="cs-CZ" dirty="false" smtClean="false"/>
              <a:t>Ověření dokumentů týkajících se projektu</a:t>
            </a:r>
          </a:p>
          <a:p>
            <a:r>
              <a:rPr lang="cs-CZ" dirty="false" smtClean="false"/>
              <a:t>Příjemce předem informován o termínu</a:t>
            </a:r>
          </a:p>
          <a:p>
            <a:r>
              <a:rPr lang="cs-CZ" dirty="false" smtClean="false"/>
              <a:t>Konkrétní seznam dokumentace a harmonogram kontroly</a:t>
            </a:r>
          </a:p>
          <a:p>
            <a:r>
              <a:rPr lang="cs-CZ" dirty="false" smtClean="false"/>
              <a:t>Povinnost příjemce poskytnout přístup k veškeré dokumentaci k projektu (i po skončení realizace projektu)</a:t>
            </a:r>
          </a:p>
          <a:p>
            <a:r>
              <a:rPr lang="cs-CZ" dirty="false" smtClean="false"/>
              <a:t>Archivace dokumentů – 10 let od ukončení projektu	</a:t>
            </a:r>
          </a:p>
          <a:p>
            <a:endParaRPr lang="cs-CZ" dirty="false"/>
          </a:p>
          <a:p>
            <a:endParaRPr lang="cs-CZ" dirty="false"/>
          </a:p>
          <a:p>
            <a:endParaRPr lang="cs-CZ" dirty="false" smtClean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5835728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>U:\1_3_POMOC_PRAC_PODNIKŮM_A_PODNIKATELŮM\VYZVA_060_SOUTEZNI\01_PŘÍPRAVA\Semináře 2017\Praha 15_5_2017\Prezentace\Veřejná podpora.pptx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4AEA7D-C745-4437-96D1-43DFD6333E50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7c48c8a8-2045-474d-b0fb-3ee17ecadba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ABC4C64-FB14-4516-9400-555B9026B0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FAC828-0C7E-4C43-83BB-08B30F871E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641</properties:Words>
  <properties:PresentationFormat>Předvádění na obrazovce (4:3)</properties:PresentationFormat>
  <properties:Paragraphs>167</properties:Paragraphs>
  <properties:Slides>16</properties:Slides>
  <properties:Notes>4</properties:Notes>
  <properties:TotalTime>2893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properties:HeadingPairs>
  <properties:TitlesOfParts>
    <vt:vector baseType="lpstr" size="21">
      <vt:lpstr>Arial</vt:lpstr>
      <vt:lpstr>Calibri</vt:lpstr>
      <vt:lpstr>Wingdings</vt:lpstr>
      <vt:lpstr>Wingdings 3</vt:lpstr>
      <vt:lpstr>prezentace</vt:lpstr>
      <vt:lpstr>Plány aktivit Kontroly na místě publicita</vt:lpstr>
      <vt:lpstr>obsah</vt:lpstr>
      <vt:lpstr>Plán aktivit</vt:lpstr>
      <vt:lpstr>Plán aktivit</vt:lpstr>
      <vt:lpstr>Vzor plánu aktivit</vt:lpstr>
      <vt:lpstr>Změny plánu aktivit</vt:lpstr>
      <vt:lpstr>Kontroly na místě – rozdělení</vt:lpstr>
      <vt:lpstr>Kontroly na místě – neohlášené</vt:lpstr>
      <vt:lpstr>Kontroly na místě – ohlášené</vt:lpstr>
      <vt:lpstr>Kontroly na místě – ohlášené</vt:lpstr>
      <vt:lpstr>Publicita – informování o podpoře</vt:lpstr>
      <vt:lpstr>Publicita – kde použít</vt:lpstr>
      <vt:lpstr>Publicita – zobrazení loga EU</vt:lpstr>
      <vt:lpstr>Publicita – použití loga EU</vt:lpstr>
      <vt:lpstr>Publicita – Další loga</vt:lpstr>
      <vt:lpstr>Děkuji za pozornost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2017-04-04T11:59:12Z</cp:lastPrinted>
  <dcterms:modified xmlns:xsi="http://www.w3.org/2001/XMLSchema-instance" xsi:type="dcterms:W3CDTF">2019-11-28T13:01:51Z</dcterms:modified>
  <cp:revision>721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