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ContentType="application/vnd.openxmlformats-officedocument.customXmlProperties+xml" PartName="/customXml/itemProps1.xml"/>
  <Override ContentType="application/vnd.openxmlformats-officedocument.customXmlProperties+xml" PartName="/customXml/itemProps2.xml"/>
  <Override ContentType="application/vnd.openxmlformats-officedocument.customXmlProperties+xml" PartName="/customXml/itemProps3.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custom-properties+xml" PartName="/docProps/custom.xml"/>
  <Override ContentType="application/vnd.openxmlformats-officedocument.presentationml.commentAuthors+xml" PartName="/ppt/commentAuthors.xml"/>
  <Override ContentType="application/vnd.openxmlformats-officedocument.presentationml.handoutMaster+xml" PartName="/ppt/handoutMasters/handoutMaster1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.xml"/>
  <Override ContentType="application/vnd.openxmlformats-officedocument.presentationml.presProps+xml" PartName="/ppt/presProps.xml"/>
  <Override ContentType="application/vnd.openxmlformats-officedocument.presentationml.presentation.main+xml" PartName="/ppt/presentation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
<Relationships xmlns="http://schemas.openxmlformats.org/package/2006/relationships">
    <Relationship Target="docProps/app.xml" Type="http://schemas.openxmlformats.org/officeDocument/2006/relationships/extended-properties" Id="rId3"/>
    <Relationship Target="docProps/core.xml" Type="http://schemas.openxmlformats.org/package/2006/relationships/metadata/core-properties" Id="rId2"/>
    <Relationship Target="ppt/presentation.xml" Type="http://schemas.openxmlformats.org/officeDocument/2006/relationships/officeDocument" Id="rId1"/>
    <Relationship Target="docProps/custom.xml" Type="http://schemas.openxmlformats.org/officeDocument/2006/relationships/custom-properties" Id="rId4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showSpecialPlsOnTitleSld="false" saveSubsetFonts="true">
  <p:sldMasterIdLst>
    <p:sldMasterId id="2147483671" r:id="rId4"/>
  </p:sldMasterIdLst>
  <p:notesMasterIdLst>
    <p:notesMasterId r:id="rId21"/>
  </p:notesMasterIdLst>
  <p:handoutMasterIdLst>
    <p:handoutMasterId r:id="rId22"/>
  </p:handoutMasterIdLst>
  <p:sldIdLst>
    <p:sldId id="328" r:id="rId5"/>
    <p:sldId id="333" r:id="rId6"/>
    <p:sldId id="339" r:id="rId7"/>
    <p:sldId id="340" r:id="rId8"/>
    <p:sldId id="341" r:id="rId9"/>
    <p:sldId id="342" r:id="rId10"/>
    <p:sldId id="344" r:id="rId11"/>
    <p:sldId id="347" r:id="rId12"/>
    <p:sldId id="343" r:id="rId13"/>
    <p:sldId id="346" r:id="rId14"/>
    <p:sldId id="334" r:id="rId15"/>
    <p:sldId id="335" r:id="rId16"/>
    <p:sldId id="336" r:id="rId17"/>
    <p:sldId id="337" r:id="rId18"/>
    <p:sldId id="338" r:id="rId19"/>
    <p:sldId id="301" r:id="rId20"/>
  </p:sldIdLst>
  <p:sldSz cx="9144000" cy="6858000" type="screen4x3"/>
  <p:notesSz cx="6797675" cy="9926638"/>
  <p:defaultTextStyle>
    <a:defPPr>
      <a:defRPr lang="cs-CZ"/>
    </a:defPPr>
    <a:lvl1pPr marL="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13">
          <p15:clr>
            <a:srgbClr val="A4A3A4"/>
          </p15:clr>
        </p15:guide>
        <p15:guide id="2" orient="horz" pos="3884">
          <p15:clr>
            <a:srgbClr val="A4A3A4"/>
          </p15:clr>
        </p15:guide>
        <p15:guide id="3" pos="5420">
          <p15:clr>
            <a:srgbClr val="A4A3A4"/>
          </p15:clr>
        </p15:guide>
        <p15:guide id="4" pos="3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mAuthor id="0" name="Veselá Ladislava (MPSV)" initials="VL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showPr showNarration="true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7CE84F3-28C3-443E-9E96-99CF82512B78}" styleName="Tmavý styl 1 – zvýraznění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DCAF9ED-07DC-4A11-8D7F-57B35C25682E}" styleName="Střední styl 1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normalViewPr>
    <p:restoredLeft sz="14995" autoAdjust="false"/>
    <p:restoredTop sz="88721" autoAdjust="false"/>
  </p:normalViewPr>
  <p:slideViewPr>
    <p:cSldViewPr showGuides="true">
      <p:cViewPr varScale="true">
        <p:scale>
          <a:sx n="102" d="100"/>
          <a:sy n="102" d="100"/>
        </p:scale>
        <p:origin x="1920" y="108"/>
      </p:cViewPr>
      <p:guideLst>
        <p:guide orient="horz" pos="913"/>
        <p:guide orient="horz" pos="3884"/>
        <p:guide pos="5420"/>
        <p:guide pos="3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
<Relationships xmlns="http://schemas.openxmlformats.org/package/2006/relationships">
    <Relationship Target="slides/slide4.xml" Type="http://schemas.openxmlformats.org/officeDocument/2006/relationships/slide" Id="rId8"/>
    <Relationship Target="slides/slide9.xml" Type="http://schemas.openxmlformats.org/officeDocument/2006/relationships/slide" Id="rId13"/>
    <Relationship Target="slides/slide14.xml" Type="http://schemas.openxmlformats.org/officeDocument/2006/relationships/slide" Id="rId18"/>
    <Relationship Target="theme/theme1.xml" Type="http://schemas.openxmlformats.org/officeDocument/2006/relationships/theme" Id="rId26"/>
    <Relationship Target="../customXml/item3.xml" Type="http://schemas.openxmlformats.org/officeDocument/2006/relationships/customXml" Id="rId3"/>
    <Relationship Target="notesMasters/notesMaster1.xml" Type="http://schemas.openxmlformats.org/officeDocument/2006/relationships/notesMaster" Id="rId21"/>
    <Relationship Target="slides/slide3.xml" Type="http://schemas.openxmlformats.org/officeDocument/2006/relationships/slide" Id="rId7"/>
    <Relationship Target="slides/slide8.xml" Type="http://schemas.openxmlformats.org/officeDocument/2006/relationships/slide" Id="rId12"/>
    <Relationship Target="slides/slide13.xml" Type="http://schemas.openxmlformats.org/officeDocument/2006/relationships/slide" Id="rId17"/>
    <Relationship Target="viewProps.xml" Type="http://schemas.openxmlformats.org/officeDocument/2006/relationships/viewProps" Id="rId25"/>
    <Relationship Target="../customXml/item2.xml" Type="http://schemas.openxmlformats.org/officeDocument/2006/relationships/customXml" Id="rId2"/>
    <Relationship Target="slides/slide12.xml" Type="http://schemas.openxmlformats.org/officeDocument/2006/relationships/slide" Id="rId16"/>
    <Relationship Target="slides/slide16.xml" Type="http://schemas.openxmlformats.org/officeDocument/2006/relationships/slide" Id="rId20"/>
    <Relationship Target="../customXml/item1.xml" Type="http://schemas.openxmlformats.org/officeDocument/2006/relationships/customXml" Id="rId1"/>
    <Relationship Target="slides/slide2.xml" Type="http://schemas.openxmlformats.org/officeDocument/2006/relationships/slide" Id="rId6"/>
    <Relationship Target="slides/slide7.xml" Type="http://schemas.openxmlformats.org/officeDocument/2006/relationships/slide" Id="rId11"/>
    <Relationship Target="presProps.xml" Type="http://schemas.openxmlformats.org/officeDocument/2006/relationships/presProps" Id="rId24"/>
    <Relationship Target="slides/slide1.xml" Type="http://schemas.openxmlformats.org/officeDocument/2006/relationships/slide" Id="rId5"/>
    <Relationship Target="slides/slide11.xml" Type="http://schemas.openxmlformats.org/officeDocument/2006/relationships/slide" Id="rId15"/>
    <Relationship Target="commentAuthors.xml" Type="http://schemas.openxmlformats.org/officeDocument/2006/relationships/commentAuthors" Id="rId23"/>
    <Relationship Target="slides/slide6.xml" Type="http://schemas.openxmlformats.org/officeDocument/2006/relationships/slide" Id="rId10"/>
    <Relationship Target="slides/slide15.xml" Type="http://schemas.openxmlformats.org/officeDocument/2006/relationships/slide" Id="rId19"/>
    <Relationship Target="slideMasters/slideMaster1.xml" Type="http://schemas.openxmlformats.org/officeDocument/2006/relationships/slideMaster" Id="rId4"/>
    <Relationship Target="slides/slide5.xml" Type="http://schemas.openxmlformats.org/officeDocument/2006/relationships/slide" Id="rId9"/>
    <Relationship Target="slides/slide10.xml" Type="http://schemas.openxmlformats.org/officeDocument/2006/relationships/slide" Id="rId14"/>
    <Relationship Target="handoutMasters/handoutMaster1.xml" Type="http://schemas.openxmlformats.org/officeDocument/2006/relationships/handoutMaster" Id="rId22"/>
    <Relationship Target="tableStyles.xml" Type="http://schemas.openxmlformats.org/officeDocument/2006/relationships/tableStyles" Id="rId27"/>
</Relationships>

</file>

<file path=ppt/handoutMasters/_rels/handoutMaster1.xml.rels><?xml version="1.0" encoding="UTF-8" standalone="yes"?>
<Relationships xmlns="http://schemas.openxmlformats.org/package/2006/relationships">
    <Relationship Target="../theme/theme3.xml" Type="http://schemas.openxmlformats.org/officeDocument/2006/relationships/theme" Id="rId1"/>
</Relationships>
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true"/>
          </p:cNvSpPr>
          <p:nvPr>
            <p:ph type="hdr" sz="quarter"/>
          </p:nvPr>
        </p:nvSpPr>
        <p:spPr>
          <a:xfrm>
            <a:off x="1" y="1"/>
            <a:ext cx="2946400" cy="496888"/>
          </a:xfrm>
          <a:prstGeom prst="rect">
            <a:avLst/>
          </a:prstGeom>
        </p:spPr>
        <p:txBody>
          <a:bodyPr vert="horz" lIns="91429" tIns="45714" rIns="91429" bIns="45714" rtlCol="false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sz="quarter" idx="1"/>
          </p:nvPr>
        </p:nvSpPr>
        <p:spPr>
          <a:xfrm>
            <a:off x="3849689" y="1"/>
            <a:ext cx="2946400" cy="496888"/>
          </a:xfrm>
          <a:prstGeom prst="rect">
            <a:avLst/>
          </a:prstGeom>
        </p:spPr>
        <p:txBody>
          <a:bodyPr vert="horz" lIns="91429" tIns="45714" rIns="91429" bIns="45714" rtlCol="false"/>
          <a:lstStyle>
            <a:lvl1pPr algn="r">
              <a:defRPr sz="1200"/>
            </a:lvl1pPr>
          </a:lstStyle>
          <a:p>
            <a:fld id="{FE790CC1-2189-4B79-9B30-6892D191141E}" type="datetimeFigureOut">
              <a:rPr lang="cs-CZ" smtClean="false"/>
              <a:t>28.11.2019</a:t>
            </a:fld>
            <a:endParaRPr lang="cs-CZ"/>
          </a:p>
        </p:txBody>
      </p:sp>
      <p:sp>
        <p:nvSpPr>
          <p:cNvPr id="4" name="Zástupný symbol pro zápatí 3"/>
          <p:cNvSpPr>
            <a:spLocks noGrp="true"/>
          </p:cNvSpPr>
          <p:nvPr>
            <p:ph type="ftr" sz="quarter" idx="2"/>
          </p:nvPr>
        </p:nvSpPr>
        <p:spPr>
          <a:xfrm>
            <a:off x="1" y="9428163"/>
            <a:ext cx="2946400" cy="496887"/>
          </a:xfrm>
          <a:prstGeom prst="rect">
            <a:avLst/>
          </a:prstGeom>
        </p:spPr>
        <p:txBody>
          <a:bodyPr vert="horz" lIns="91429" tIns="45714" rIns="91429" bIns="45714" rtlCol="false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true"/>
          </p:cNvSpPr>
          <p:nvPr>
            <p:ph type="sldNum" sz="quarter" idx="3"/>
          </p:nvPr>
        </p:nvSpPr>
        <p:spPr>
          <a:xfrm>
            <a:off x="3849689" y="9428163"/>
            <a:ext cx="2946400" cy="496887"/>
          </a:xfrm>
          <a:prstGeom prst="rect">
            <a:avLst/>
          </a:prstGeom>
        </p:spPr>
        <p:txBody>
          <a:bodyPr vert="horz" lIns="91429" tIns="45714" rIns="91429" bIns="45714" rtlCol="false" anchor="b"/>
          <a:lstStyle>
            <a:lvl1pPr algn="r">
              <a:defRPr sz="1200"/>
            </a:lvl1pPr>
          </a:lstStyle>
          <a:p>
            <a:fld id="{419EBA10-E2A6-444F-B869-09EA7C3B2236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267717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
<Relationships xmlns="http://schemas.openxmlformats.org/package/2006/relationships">
    <Relationship Target="../theme/theme2.xml" Type="http://schemas.openxmlformats.org/officeDocument/2006/relationships/theme" Id="rId1"/>
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true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2417" tIns="46209" rIns="92417" bIns="46209" rtlCol="false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2417" tIns="46209" rIns="92417" bIns="46209" rtlCol="false"/>
          <a:lstStyle>
            <a:lvl1pPr algn="r">
              <a:defRPr sz="1200"/>
            </a:lvl1pPr>
          </a:lstStyle>
          <a:p>
            <a:fld id="{703916EA-B297-4F0B-851D-BD5704B201B7}" type="datetimeFigureOut">
              <a:rPr lang="cs-CZ" smtClean="false"/>
              <a:t>28.11.2019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true" noRot="true" noChangeAspect="true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17" tIns="46209" rIns="92417" bIns="46209" rtlCol="false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true"/>
          </p:cNvSpPr>
          <p:nvPr>
            <p:ph type="body" sz="quarter" idx="3"/>
          </p:nvPr>
        </p:nvSpPr>
        <p:spPr>
          <a:xfrm>
            <a:off x="679768" y="4715153"/>
            <a:ext cx="5438140" cy="4466988"/>
          </a:xfrm>
          <a:prstGeom prst="rect">
            <a:avLst/>
          </a:prstGeom>
        </p:spPr>
        <p:txBody>
          <a:bodyPr vert="horz" lIns="92417" tIns="46209" rIns="92417" bIns="46209" rtlCol="false"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2417" tIns="46209" rIns="92417" bIns="46209" rtlCol="false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2417" tIns="46209" rIns="92417" bIns="46209" rtlCol="false" anchor="b"/>
          <a:lstStyle>
            <a:lvl1pPr algn="r">
              <a:defRPr sz="1200"/>
            </a:lvl1pPr>
          </a:lstStyle>
          <a:p>
            <a:fld id="{53FB31FA-E905-4016-9D4B-970DF0C7EE08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18345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<Relationships xmlns="http://schemas.openxmlformats.org/package/2006/relationships">
    <Relationship Target="../slides/slide1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.xml.rels><?xml version="1.0" encoding="UTF-8" standalone="yes"?>
<Relationships xmlns="http://schemas.openxmlformats.org/package/2006/relationships">
    <Relationship Target="../slides/slide1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.xml.rels><?xml version="1.0" encoding="UTF-8" standalone="yes"?>
<Relationships xmlns="http://schemas.openxmlformats.org/package/2006/relationships">
    <Relationship Target="../slides/slide1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.xml.rels><?xml version="1.0" encoding="UTF-8" standalone="yes"?>
<Relationships xmlns="http://schemas.openxmlformats.org/package/2006/relationships">
    <Relationship Target="../slides/slide1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739258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472335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943372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79407344"/>
      </p:ext>
    </p:extLst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
    <Relationship Target="../media/image1.jpeg" Type="http://schemas.openxmlformats.org/officeDocument/2006/relationships/image" Id="rId2"/>
    <Relationship Target="../slideMasters/slideMaster1.xml" Type="http://schemas.openxmlformats.org/officeDocument/2006/relationships/slideMaster" Id="rId1"/>
</Relationships>

</file>

<file path=ppt/slideLayouts/_rels/slideLayout10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2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3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4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5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6.xml.rels><?xml version="1.0" encoding="UTF-8" standalone="yes"?>
<Relationships xmlns="http://schemas.openxmlformats.org/package/2006/relationships">
    <Relationship Target="../media/image1.jpeg" Type="http://schemas.openxmlformats.org/officeDocument/2006/relationships/image" Id="rId2"/>
    <Relationship Target="../slideMasters/slideMaster1.xml" Type="http://schemas.openxmlformats.org/officeDocument/2006/relationships/slideMaster" Id="rId1"/>
</Relationships>

</file>

<file path=ppt/slideLayouts/_rels/slideLayout7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8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9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slideLayout1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zápatí 6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10" name="Obdélník 9"/>
          <p:cNvSpPr/>
          <p:nvPr userDrawn="true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false"/>
              <a:t>Kliknutím lze upravit styl.</a:t>
            </a:r>
            <a:endParaRPr lang="cs-CZ" dirty="false"/>
          </a:p>
        </p:txBody>
      </p:sp>
      <p:sp>
        <p:nvSpPr>
          <p:cNvPr id="13" name="Zástupný symbol pro text 12"/>
          <p:cNvSpPr>
            <a:spLocks noGrp="true"/>
          </p:cNvSpPr>
          <p:nvPr>
            <p:ph type="body" sz="quarter" idx="13" hasCustomPrompt="true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 smtClean="false"/>
              <a:t>Kliknutím vložíte jméno</a:t>
            </a:r>
          </a:p>
        </p:txBody>
      </p:sp>
      <p:sp>
        <p:nvSpPr>
          <p:cNvPr id="15" name="Zástupný symbol pro text 14"/>
          <p:cNvSpPr>
            <a:spLocks noGrp="true"/>
          </p:cNvSpPr>
          <p:nvPr>
            <p:ph type="body" sz="quarter" idx="14" hasCustomPrompt="true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 smtClean="false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false"/>
              <a:t>Kliknutím na ikonu přidáte obrázek.</a:t>
            </a:r>
            <a:endParaRPr lang="cs-CZ" dirty="false"/>
          </a:p>
        </p:txBody>
      </p:sp>
      <p:sp>
        <p:nvSpPr>
          <p:cNvPr id="14" name="Zástupný symbol pro obrázek 4"/>
          <p:cNvSpPr>
            <a:spLocks noGrp="true" noChangeAspect="true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false"/>
              <a:t>Kliknutím na ikonu přidáte obrázek.</a:t>
            </a:r>
            <a:endParaRPr lang="cs-CZ" dirty="false"/>
          </a:p>
        </p:txBody>
      </p:sp>
      <p:sp>
        <p:nvSpPr>
          <p:cNvPr id="16" name="Zástupný symbol pro obrázek 4"/>
          <p:cNvSpPr>
            <a:spLocks noGrp="true" noChangeAspect="true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false"/>
              <a:t>Kliknutím na ikonu přidáte obrázek.</a:t>
            </a:r>
            <a:endParaRPr lang="cs-CZ" dirty="false"/>
          </a:p>
        </p:txBody>
      </p:sp>
      <p:sp>
        <p:nvSpPr>
          <p:cNvPr id="20" name="Obdélník 19"/>
          <p:cNvSpPr/>
          <p:nvPr userDrawn="true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pic>
        <p:nvPicPr>
          <p:cNvPr id="2" name="Obrázek 1"/>
          <p:cNvPicPr>
            <a:picLocks noChangeAspect="true"/>
          </p:cNvPicPr>
          <p:nvPr userDrawn="true"/>
        </p:nvPicPr>
        <p:blipFill rotWithShape="true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true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8818149"/>
      </p:ext>
    </p:extLst>
  </p:cSld>
  <p:clrMapOvr>
    <a:masterClrMapping/>
  </p:clrMapOvr>
</p:sldLayout>
</file>

<file path=ppt/slideLayouts/slideLayout10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true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479379370"/>
      </p:ext>
    </p:extLst>
  </p:cSld>
  <p:clrMapOvr>
    <a:masterClrMapping/>
  </p:clrMapOvr>
</p:sldLayout>
</file>

<file path=ppt/slideLayouts/slideLayout2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812855781"/>
      </p:ext>
    </p:extLst>
  </p:cSld>
  <p:clrMapOvr>
    <a:masterClrMapping/>
  </p:clrMapOvr>
</p:sldLayout>
</file>

<file path=ppt/slideLayouts/slideLayout3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13621811"/>
      </p:ext>
    </p:extLst>
  </p:cSld>
  <p:clrMapOvr>
    <a:masterClrMapping/>
  </p:clrMapOvr>
</p:sldLayout>
</file>

<file path=ppt/slideLayouts/slideLayout4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693027651"/>
      </p:ext>
    </p:extLst>
  </p:cSld>
  <p:clrMapOvr>
    <a:masterClrMapping/>
  </p:clrMapOvr>
</p:sldLayout>
</file>

<file path=ppt/slideLayouts/slideLayout5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6" name="Zástupný symbol pro text 5"/>
          <p:cNvSpPr>
            <a:spLocks noGrp="true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449879914"/>
      </p:ext>
    </p:extLst>
  </p:cSld>
  <p:clrMapOvr>
    <a:masterClrMapping/>
  </p:clrMapOvr>
</p:sldLayout>
</file>

<file path=ppt/slideLayouts/slideLayout6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true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false"/>
              <a:t>Kliknutím lze upravit styl.</a:t>
            </a:r>
            <a:endParaRPr lang="cs-CZ" dirty="false"/>
          </a:p>
        </p:txBody>
      </p:sp>
      <p:sp>
        <p:nvSpPr>
          <p:cNvPr id="9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false"/>
              <a:t>Kliknutím na ikonu přidáte obrázek.</a:t>
            </a:r>
            <a:endParaRPr lang="cs-CZ" dirty="false"/>
          </a:p>
        </p:txBody>
      </p:sp>
      <p:sp>
        <p:nvSpPr>
          <p:cNvPr id="7" name="Obdélník 6"/>
          <p:cNvSpPr/>
          <p:nvPr userDrawn="true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pic>
        <p:nvPicPr>
          <p:cNvPr id="8" name="Obrázek 7"/>
          <p:cNvPicPr>
            <a:picLocks noChangeAspect="true"/>
          </p:cNvPicPr>
          <p:nvPr userDrawn="true"/>
        </p:nvPicPr>
        <p:blipFill rotWithShape="true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true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5253132"/>
      </p:ext>
    </p:extLst>
  </p:cSld>
  <p:clrMapOvr>
    <a:masterClrMapping/>
  </p:clrMapOvr>
</p:sldLayout>
</file>

<file path=ppt/slideLayouts/slideLayout7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53853182"/>
      </p:ext>
    </p:extLst>
  </p:cSld>
  <p:clrMapOvr>
    <a:masterClrMapping/>
  </p:clrMapOvr>
</p:sldLayout>
</file>

<file path=ppt/slideLayouts/slideLayout8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7" name="Zástupný symbol pro obsah 2"/>
          <p:cNvSpPr>
            <a:spLocks noGrp="true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901346852"/>
      </p:ext>
    </p:extLst>
  </p:cSld>
  <p:clrMapOvr>
    <a:masterClrMapping/>
  </p:clrMapOvr>
</p:sldLayout>
</file>

<file path=ppt/slideLayouts/slideLayout9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8" name="Zástupný symbol pro obsah 2"/>
          <p:cNvSpPr>
            <a:spLocks noGrp="true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861415691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  <Relationship Target="../slideLayouts/slideLayout8.xml" Type="http://schemas.openxmlformats.org/officeDocument/2006/relationships/slideLayout" Id="rId8"/>
    <Relationship Target="../slideLayouts/slideLayout3.xml" Type="http://schemas.openxmlformats.org/officeDocument/2006/relationships/slideLayout" Id="rId3"/>
    <Relationship Target="../slideLayouts/slideLayout7.xml" Type="http://schemas.openxmlformats.org/officeDocument/2006/relationships/slideLayout" Id="rId7"/>
    <Relationship Target="../slideLayouts/slideLayout2.xml" Type="http://schemas.openxmlformats.org/officeDocument/2006/relationships/slideLayout" Id="rId2"/>
    <Relationship Target="../slideLayouts/slideLayout1.xml" Type="http://schemas.openxmlformats.org/officeDocument/2006/relationships/slideLayout" Id="rId1"/>
    <Relationship Target="../slideLayouts/slideLayout6.xml" Type="http://schemas.openxmlformats.org/officeDocument/2006/relationships/slideLayout" Id="rId6"/>
    <Relationship Target="../theme/theme1.xml" Type="http://schemas.openxmlformats.org/officeDocument/2006/relationships/theme" Id="rId11"/>
    <Relationship Target="../slideLayouts/slideLayout5.xml" Type="http://schemas.openxmlformats.org/officeDocument/2006/relationships/slideLayout" Id="rId5"/>
    <Relationship Target="../slideLayouts/slideLayout10.xml" Type="http://schemas.openxmlformats.org/officeDocument/2006/relationships/slideLayout" Id="rId10"/>
    <Relationship Target="../slideLayouts/slideLayout4.xml" Type="http://schemas.openxmlformats.org/officeDocument/2006/relationships/slideLayout" Id="rId4"/>
    <Relationship Target="../slideLayouts/slideLayout9.xml" Type="http://schemas.openxmlformats.org/officeDocument/2006/relationships/slideLayout" Id="rId9"/>
</Relationships>

</file>

<file path=ppt/slideMasters/slideMaster1.xml><?xml version="1.0" encoding="utf-8"?>
<p:sldMaster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2" name="Zástupný symbol pro 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false" anchor="ctr" anchorCtr="false">
            <a:noAutofit/>
          </a:bodyPr>
          <a:lstStyle/>
          <a:p>
            <a:r>
              <a:rPr lang="cs-CZ" dirty="false" smtClean="false"/>
              <a:t>Kliknutím lze upravit styl.</a:t>
            </a:r>
            <a:endParaRPr lang="cs-CZ" dirty="false"/>
          </a:p>
        </p:txBody>
      </p:sp>
      <p:sp>
        <p:nvSpPr>
          <p:cNvPr id="3" name="Zástupný symbol pro text 2"/>
          <p:cNvSpPr>
            <a:spLocks noGrp="true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/>
          <a:p>
            <a:pPr lvl="0"/>
            <a:r>
              <a:rPr lang="cs-CZ" dirty="false" smtClean="false"/>
              <a:t>Kliknutím lze upravit styly předlohy textu.</a:t>
            </a:r>
          </a:p>
          <a:p>
            <a:pPr lvl="1"/>
            <a:r>
              <a:rPr lang="cs-CZ" dirty="false" smtClean="false"/>
              <a:t>Druhá úroveň</a:t>
            </a:r>
          </a:p>
          <a:p>
            <a:pPr lvl="2"/>
            <a:r>
              <a:rPr lang="cs-CZ" dirty="false" smtClean="false"/>
              <a:t>Třetí úroveň</a:t>
            </a:r>
          </a:p>
          <a:p>
            <a:pPr lvl="3"/>
            <a:r>
              <a:rPr lang="cs-CZ" dirty="false" smtClean="false"/>
              <a:t>Čtvrtá úroveň</a:t>
            </a:r>
          </a:p>
          <a:p>
            <a:pPr lvl="4"/>
            <a:r>
              <a:rPr lang="cs-CZ" dirty="false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ctr">
              <a:defRPr sz="1050" b="true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57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5" r:id="rId2"/>
    <p:sldLayoutId id="2147483676" r:id="rId3"/>
    <p:sldLayoutId id="2147483677" r:id="rId4"/>
    <p:sldLayoutId id="2147483678" r:id="rId5"/>
    <p:sldLayoutId id="2147483673" r:id="rId6"/>
    <p:sldLayoutId id="2147483679" r:id="rId7"/>
    <p:sldLayoutId id="2147483680" r:id="rId8"/>
    <p:sldLayoutId id="2147483681" r:id="rId9"/>
    <p:sldLayoutId id="2147483682" r:id="rId10"/>
  </p:sldLayoutIdLst>
  <p:hf hdr="false" ftr="false" dt="false"/>
  <p:txStyles>
    <p:titleStyle>
      <a:lvl1pPr algn="l" defTabSz="914400" rtl="false" eaLnBrk="true" latinLnBrk="false" hangingPunct="true">
        <a:lnSpc>
          <a:spcPct val="100000"/>
        </a:lnSpc>
        <a:spcBef>
          <a:spcPct val="0"/>
        </a:spcBef>
        <a:buNone/>
        <a:defRPr sz="3200" b="true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false" eaLnBrk="true" latinLnBrk="false" hangingPunct="true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false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false" smtClean="false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   <Relationship Target="../media/image3.png" Type="http://schemas.openxmlformats.org/officeDocument/2006/relationships/image" Id="rId3"/>
    <Relationship Target="../media/image2.png" Type="http://schemas.openxmlformats.org/officeDocument/2006/relationships/image" Id="rId2"/>
    <Relationship Target="../slideLayouts/slideLayout1.xml" Type="http://schemas.openxmlformats.org/officeDocument/2006/relationships/slideLayout" Id="rId1"/>
    <Relationship Target="../media/image4.png" Type="http://schemas.openxmlformats.org/officeDocument/2006/relationships/image" Id="rId4"/>
</Relationships>

</file>

<file path=ppt/slides/_rels/slide10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11.xml.rels><?xml version="1.0" encoding="UTF-8" standalone="yes"?>
<Relationships xmlns="http://schemas.openxmlformats.org/package/2006/relationships">
    <Relationship TargetMode="External" Target="https://www.esfcr.cz/sablony-a-vzory-pro-vizualni-identitu-opz" Type="http://schemas.openxmlformats.org/officeDocument/2006/relationships/hyperlink" Id="rId3"/>
    <Relationship Target="../notesSlides/notesSlide1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2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13.xml.rels><?xml version="1.0" encoding="UTF-8" standalone="yes"?>
<Relationships xmlns="http://schemas.openxmlformats.org/package/2006/relationships">
    <Relationship TargetMode="External" Target="https://www.esfcr.cz/sablony-a-vzory-pro-vizualni-identitu-opz" Type="http://schemas.openxmlformats.org/officeDocument/2006/relationships/hyperlink" Id="rId3"/>
    <Relationship Target="../media/image8.jpeg" Type="http://schemas.openxmlformats.org/officeDocument/2006/relationships/image" Id="rId7"/>
    <Relationship Target="../notesSlides/notesSlide2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="../media/image7.jpeg" Type="http://schemas.openxmlformats.org/officeDocument/2006/relationships/image" Id="rId6"/>
    <Relationship Target="../media/image6.jpeg" Type="http://schemas.openxmlformats.org/officeDocument/2006/relationships/image" Id="rId5"/>
    <Relationship Target="../media/image5.jpeg" Type="http://schemas.openxmlformats.org/officeDocument/2006/relationships/image" Id="rId4"/>
</Relationships>

</file>

<file path=ppt/slides/_rels/slide14.xml.rels><?xml version="1.0" encoding="UTF-8" standalone="yes"?>
<Relationships xmlns="http://schemas.openxmlformats.org/package/2006/relationships">
    <Relationship Target="../notesSlides/notesSlide3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5.xml.rels><?xml version="1.0" encoding="UTF-8" standalone="yes"?>
<Relationships xmlns="http://schemas.openxmlformats.org/package/2006/relationships">
    <Relationship Target="../media/image14.jpeg" Type="http://schemas.openxmlformats.org/officeDocument/2006/relationships/image" Id="rId8"/>
    <Relationship Target="../media/image9.jpeg" Type="http://schemas.openxmlformats.org/officeDocument/2006/relationships/image" Id="rId3"/>
    <Relationship Target="../media/image13.jpeg" Type="http://schemas.openxmlformats.org/officeDocument/2006/relationships/image" Id="rId7"/>
    <Relationship Target="../notesSlides/notesSlide4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="../media/image12.jpeg" Type="http://schemas.openxmlformats.org/officeDocument/2006/relationships/image" Id="rId6"/>
    <Relationship Target="../media/image11.jpeg" Type="http://schemas.openxmlformats.org/officeDocument/2006/relationships/image" Id="rId5"/>
    <Relationship Target="../media/image10.jpeg" Type="http://schemas.openxmlformats.org/officeDocument/2006/relationships/image" Id="rId4"/>
    <Relationship Target="../media/image15.jpeg" Type="http://schemas.openxmlformats.org/officeDocument/2006/relationships/image" Id="rId9"/>
</Relationships>

</file>

<file path=ppt/slides/_rels/slide16.xml.rels><?xml version="1.0" encoding="UTF-8" standalone="yes"?>
<Relationships xmlns="http://schemas.openxmlformats.org/package/2006/relationships">
    <Relationship Target="../slideLayouts/slideLayout1.xml" Type="http://schemas.openxmlformats.org/officeDocument/2006/relationships/slideLayout" Id="rId1"/>
</Relationships>

</file>

<file path=ppt/slides/_rels/slide2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3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4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5.xml.rels><?xml version="1.0" encoding="UTF-8" standalone="yes"?>
<Relationships xmlns="http://schemas.openxmlformats.org/package/2006/relationships">
    <Relationship TargetMode="External" Target="https://www.esfcr.cz/vyzva-097-opz" Type="http://schemas.openxmlformats.org/officeDocument/2006/relationships/hyperlink" Id="rId2"/>
    <Relationship Target="../slideLayouts/slideLayout2.xml" Type="http://schemas.openxmlformats.org/officeDocument/2006/relationships/slideLayout" Id="rId1"/>
</Relationships>

</file>

<file path=ppt/slides/_rels/slide6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7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8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9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>
          <a:xfrm>
            <a:off x="1475656" y="1556792"/>
            <a:ext cx="7272000" cy="936104"/>
          </a:xfrm>
        </p:spPr>
        <p:txBody>
          <a:bodyPr/>
          <a:lstStyle/>
          <a:p>
            <a:r>
              <a:rPr lang="cs-CZ" dirty="false" smtClean="false"/>
              <a:t>Plány aktivit</a:t>
            </a:r>
            <a:br>
              <a:rPr lang="cs-CZ" dirty="false" smtClean="false"/>
            </a:br>
            <a:r>
              <a:rPr lang="cs-CZ" dirty="false" smtClean="false"/>
              <a:t>Kontroly na místě</a:t>
            </a:r>
            <a:br>
              <a:rPr lang="cs-CZ" dirty="false" smtClean="false"/>
            </a:br>
            <a:r>
              <a:rPr lang="cs-CZ" dirty="false" smtClean="false"/>
              <a:t>publicita</a:t>
            </a:r>
            <a:endParaRPr lang="cs-CZ" dirty="false"/>
          </a:p>
        </p:txBody>
      </p:sp>
      <p:sp>
        <p:nvSpPr>
          <p:cNvPr id="6" name="Zástupný symbol pro text 5"/>
          <p:cNvSpPr>
            <a:spLocks noGrp="true"/>
          </p:cNvSpPr>
          <p:nvPr>
            <p:ph type="body" sz="quarter" idx="13"/>
          </p:nvPr>
        </p:nvSpPr>
        <p:spPr>
          <a:xfrm>
            <a:off x="1547664" y="3501008"/>
            <a:ext cx="7272000" cy="648072"/>
          </a:xfrm>
        </p:spPr>
        <p:txBody>
          <a:bodyPr/>
          <a:lstStyle/>
          <a:p>
            <a:r>
              <a:rPr lang="cs-CZ" smtClean="false"/>
              <a:t>Vendula Hrstková</a:t>
            </a:r>
            <a:endParaRPr lang="cs-CZ" dirty="false"/>
          </a:p>
        </p:txBody>
      </p:sp>
      <p:sp>
        <p:nvSpPr>
          <p:cNvPr id="7" name="Zástupný symbol pro text 6"/>
          <p:cNvSpPr>
            <a:spLocks noGrp="true"/>
          </p:cNvSpPr>
          <p:nvPr>
            <p:ph type="body" sz="quarter" idx="14"/>
          </p:nvPr>
        </p:nvSpPr>
        <p:spPr>
          <a:xfrm>
            <a:off x="1512000" y="4473176"/>
            <a:ext cx="7272000" cy="540000"/>
          </a:xfrm>
        </p:spPr>
        <p:txBody>
          <a:bodyPr/>
          <a:lstStyle/>
          <a:p>
            <a:r>
              <a:rPr lang="cs-CZ" dirty="false"/>
              <a:t>4., 13. a 17. 12. 2019 </a:t>
            </a:r>
          </a:p>
        </p:txBody>
      </p:sp>
      <p:pic>
        <p:nvPicPr>
          <p:cNvPr id="14" name="Zástupný symbol pro obrázek 13"/>
          <p:cNvPicPr>
            <a:picLocks noGrp="true" noChangeAspect="true"/>
          </p:cNvPicPr>
          <p:nvPr>
            <p:ph type="pic" sz="quarter" idx="15"/>
          </p:nvPr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700808"/>
            <a:ext cx="540000" cy="540000"/>
          </a:xfrm>
        </p:spPr>
      </p:pic>
      <p:pic>
        <p:nvPicPr>
          <p:cNvPr id="15" name="Zástupný symbol pro obrázek 14"/>
          <p:cNvPicPr>
            <a:picLocks noGrp="true" noChangeAspect="true"/>
          </p:cNvPicPr>
          <p:nvPr>
            <p:ph type="pic" sz="quarter" idx="16"/>
          </p:nvPr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3501008"/>
            <a:ext cx="540000" cy="540000"/>
          </a:xfrm>
        </p:spPr>
      </p:pic>
      <p:pic>
        <p:nvPicPr>
          <p:cNvPr id="16" name="Zástupný symbol pro obrázek 15"/>
          <p:cNvPicPr>
            <a:picLocks noGrp="true" noChangeAspect="true"/>
          </p:cNvPicPr>
          <p:nvPr>
            <p:ph type="pic" sz="quarter" idx="17"/>
          </p:nvPr>
        </p:nvPicPr>
        <p:blipFill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00" y="4509120"/>
            <a:ext cx="540000" cy="540000"/>
          </a:xfrm>
        </p:spPr>
      </p:pic>
    </p:spTree>
    <p:extLst>
      <p:ext uri="{BB962C8B-B14F-4D97-AF65-F5344CB8AC3E}">
        <p14:creationId xmlns:p14="http://schemas.microsoft.com/office/powerpoint/2010/main" val="1442964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Kontroly na místě – </a:t>
            </a:r>
            <a:r>
              <a:rPr lang="cs-CZ" dirty="false" smtClean="false"/>
              <a:t>ohlášené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10</a:t>
            </a:fld>
            <a:endParaRPr lang="cs-CZ" dirty="false"/>
          </a:p>
        </p:txBody>
      </p:sp>
      <p:graphicFrame>
        <p:nvGraphicFramePr>
          <p:cNvPr id="6" name="Tabulka 5"/>
          <p:cNvGraphicFramePr>
            <a:graphicFrameLocks noGrp="true"/>
          </p:cNvGraphicFramePr>
          <p:nvPr>
            <p:extLst>
              <p:ext uri="{D42A27DB-BD31-4B8C-83A1-F6EECF244321}">
                <p14:modId xmlns:p14="http://schemas.microsoft.com/office/powerpoint/2010/main" val="1328479478"/>
              </p:ext>
            </p:extLst>
          </p:nvPr>
        </p:nvGraphicFramePr>
        <p:xfrm>
          <a:off x="935596" y="1433080"/>
          <a:ext cx="7272808" cy="4693920"/>
        </p:xfrm>
        <a:graphic>
          <a:graphicData uri="http://schemas.openxmlformats.org/drawingml/2006/table">
            <a:tbl>
              <a:tblPr firstRow="true" bandRow="true">
                <a:tableStyleId>{5C22544A-7EE6-4342-B048-85BDC9FD1C3A}</a:tableStyleId>
              </a:tblPr>
              <a:tblGrid>
                <a:gridCol w="7272808">
                  <a:extLst>
                    <a:ext uri="{9D8B030D-6E8A-4147-A177-3AD203B41FA5}">
                      <a16:colId xmlns:a16="http://schemas.microsoft.com/office/drawing/2014/main" val="147509315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false" eaLnBrk="true" fontAlgn="auto" latinLnBrk="false" hangingPunct="true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false" smtClean="false"/>
                        <a:t>Doklady</a:t>
                      </a:r>
                      <a:r>
                        <a:rPr lang="cs-CZ" baseline="0" dirty="false" smtClean="false"/>
                        <a:t> ověřované při kontrole na místě</a:t>
                      </a:r>
                      <a:r>
                        <a:rPr lang="cs-CZ" dirty="false" smtClean="false"/>
                        <a:t>*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31236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false" smtClean="false"/>
                        <a:t>Prezenční listiny (originály)</a:t>
                      </a:r>
                      <a:endParaRPr lang="cs-CZ" dirty="fal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0148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false" smtClean="false"/>
                        <a:t>Doklady o absolvování (kopie</a:t>
                      </a:r>
                      <a:r>
                        <a:rPr lang="cs-CZ" baseline="0" dirty="false" smtClean="false"/>
                        <a:t>/</a:t>
                      </a:r>
                      <a:r>
                        <a:rPr lang="cs-CZ" dirty="false" smtClean="false"/>
                        <a:t>originály)</a:t>
                      </a:r>
                      <a:endParaRPr lang="cs-CZ" dirty="fal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53268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false" smtClean="false"/>
                        <a:t>Dokumentace k obsahu vzdělávacího</a:t>
                      </a:r>
                      <a:r>
                        <a:rPr lang="cs-CZ" baseline="0" dirty="false" smtClean="false"/>
                        <a:t> kurzu (originály)</a:t>
                      </a:r>
                      <a:endParaRPr lang="cs-CZ" dirty="fal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514531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false" smtClean="false"/>
                        <a:t>Školicí (výukové) materiály a pomůcky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586470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false" smtClean="false"/>
                        <a:t>Doklady prokazující, že podpořené osoby jsou zaměstnanci – PS/DPČ/…</a:t>
                      </a:r>
                    </a:p>
                    <a:p>
                      <a:r>
                        <a:rPr lang="cs-CZ" dirty="false" smtClean="false"/>
                        <a:t>(kopie/originály)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67218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false" smtClean="false"/>
                        <a:t>„Interní lektor“ </a:t>
                      </a:r>
                    </a:p>
                    <a:p>
                      <a:r>
                        <a:rPr lang="cs-CZ" baseline="0" dirty="false" smtClean="false"/>
                        <a:t>- PS/DPČ lektora s příjemcem nebo partnerem (</a:t>
                      </a:r>
                      <a:r>
                        <a:rPr lang="cs-CZ" dirty="false" smtClean="false"/>
                        <a:t>kopie</a:t>
                      </a:r>
                      <a:r>
                        <a:rPr lang="cs-CZ" baseline="0" dirty="false" smtClean="false"/>
                        <a:t>/</a:t>
                      </a:r>
                      <a:r>
                        <a:rPr lang="cs-CZ" dirty="false" smtClean="false"/>
                        <a:t>originály</a:t>
                      </a:r>
                      <a:r>
                        <a:rPr lang="cs-CZ" baseline="0" dirty="false" smtClean="false"/>
                        <a:t>) </a:t>
                      </a:r>
                    </a:p>
                    <a:p>
                      <a:r>
                        <a:rPr lang="cs-CZ" baseline="0" dirty="false" smtClean="false"/>
                        <a:t>- Doklady prokazující kvalifikaci a lektorskou praxi (</a:t>
                      </a:r>
                      <a:r>
                        <a:rPr lang="cs-CZ" dirty="false" smtClean="false"/>
                        <a:t>kopie</a:t>
                      </a:r>
                      <a:r>
                        <a:rPr lang="cs-CZ" baseline="0" dirty="false" smtClean="false"/>
                        <a:t>/</a:t>
                      </a:r>
                      <a:r>
                        <a:rPr lang="cs-CZ" dirty="false" smtClean="false"/>
                        <a:t>originály</a:t>
                      </a:r>
                      <a:r>
                        <a:rPr lang="cs-CZ" baseline="0" dirty="false" smtClean="false"/>
                        <a:t>)</a:t>
                      </a:r>
                      <a:endParaRPr lang="cs-CZ" dirty="false" smtClean="fal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03555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false" smtClean="false"/>
                        <a:t>Plné moci (originály)</a:t>
                      </a:r>
                      <a:endParaRPr lang="cs-CZ" dirty="fal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38820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false" eaLnBrk="true" fontAlgn="auto" latinLnBrk="false" hangingPunct="true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false" smtClean="false"/>
                        <a:t>Monitorovací listy podpořených osob, partnerská smlouva, archivační směrnice (originály)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4633539"/>
                  </a:ext>
                </a:extLst>
              </a:tr>
            </a:tbl>
          </a:graphicData>
        </a:graphic>
      </p:graphicFrame>
      <p:sp>
        <p:nvSpPr>
          <p:cNvPr id="8" name="Zástupný symbol pro obsah 6"/>
          <p:cNvSpPr>
            <a:spLocks noGrp="true"/>
          </p:cNvSpPr>
          <p:nvPr>
            <p:ph idx="1"/>
          </p:nvPr>
        </p:nvSpPr>
        <p:spPr>
          <a:xfrm>
            <a:off x="933254" y="6241711"/>
            <a:ext cx="7275150" cy="364289"/>
          </a:xfrm>
        </p:spPr>
        <p:txBody>
          <a:bodyPr/>
          <a:lstStyle/>
          <a:p>
            <a:pPr marL="0" indent="0">
              <a:buNone/>
            </a:pPr>
            <a:r>
              <a:rPr lang="cs-CZ" sz="1200" dirty="false" smtClean="false"/>
              <a:t>* </a:t>
            </a:r>
            <a:r>
              <a:rPr lang="cs-CZ" sz="1200" dirty="false"/>
              <a:t>V případě pochybností </a:t>
            </a:r>
            <a:r>
              <a:rPr lang="cs-CZ" sz="1200" dirty="false" smtClean="false"/>
              <a:t>další </a:t>
            </a:r>
            <a:r>
              <a:rPr lang="cs-CZ" sz="1200" dirty="false"/>
              <a:t>doklady, </a:t>
            </a:r>
            <a:r>
              <a:rPr lang="cs-CZ" sz="1200" dirty="false" smtClean="false"/>
              <a:t>např</a:t>
            </a:r>
            <a:r>
              <a:rPr lang="cs-CZ" sz="1200" dirty="false"/>
              <a:t>. mzdové listy, výplatní pásky, výpis z </a:t>
            </a:r>
            <a:r>
              <a:rPr lang="cs-CZ" sz="1200" dirty="false" smtClean="false"/>
              <a:t>docházky.</a:t>
            </a:r>
            <a:endParaRPr lang="cs-CZ" sz="1200" dirty="false"/>
          </a:p>
        </p:txBody>
      </p:sp>
    </p:spTree>
    <p:extLst>
      <p:ext uri="{BB962C8B-B14F-4D97-AF65-F5344CB8AC3E}">
        <p14:creationId xmlns:p14="http://schemas.microsoft.com/office/powerpoint/2010/main" val="1626674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Publicita – informování o podpoře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60000" y="1412776"/>
            <a:ext cx="8424000" cy="5283224"/>
          </a:xfrm>
        </p:spPr>
        <p:txBody>
          <a:bodyPr/>
          <a:lstStyle/>
          <a:p>
            <a:r>
              <a:rPr lang="cs-CZ" dirty="false" smtClean="false"/>
              <a:t>Na </a:t>
            </a:r>
            <a:r>
              <a:rPr lang="cs-CZ" b="true" dirty="false" smtClean="false"/>
              <a:t>internetových stránkách </a:t>
            </a:r>
            <a:r>
              <a:rPr lang="cs-CZ" dirty="false" smtClean="false"/>
              <a:t>příjemce</a:t>
            </a:r>
          </a:p>
          <a:p>
            <a:pPr lvl="1"/>
            <a:r>
              <a:rPr lang="cs-CZ" dirty="false"/>
              <a:t>při zahájení realizace projektu</a:t>
            </a:r>
          </a:p>
          <a:p>
            <a:pPr lvl="1"/>
            <a:r>
              <a:rPr lang="cs-CZ" dirty="false"/>
              <a:t>barevný </a:t>
            </a:r>
            <a:r>
              <a:rPr lang="cs-CZ" dirty="false" smtClean="false"/>
              <a:t>logotyp včetně </a:t>
            </a:r>
            <a:r>
              <a:rPr lang="cs-CZ" smtClean="false"/>
              <a:t>povinných odkazů (bez </a:t>
            </a:r>
            <a:r>
              <a:rPr lang="cs-CZ" dirty="false"/>
              <a:t>nutnosti </a:t>
            </a:r>
            <a:r>
              <a:rPr lang="cs-CZ" smtClean="false"/>
              <a:t>rolovat dolů)</a:t>
            </a:r>
            <a:endParaRPr lang="cs-CZ" dirty="false" smtClean="false"/>
          </a:p>
          <a:p>
            <a:pPr lvl="1"/>
            <a:r>
              <a:rPr lang="cs-CZ" dirty="false" smtClean="false"/>
              <a:t>stručný popis projektu včetně cílů a výsledků</a:t>
            </a:r>
          </a:p>
          <a:p>
            <a:pPr lvl="1"/>
            <a:r>
              <a:rPr lang="cs-CZ" dirty="false" smtClean="false"/>
              <a:t>informace o poskytnuté finanční podpoře z EU</a:t>
            </a:r>
          </a:p>
          <a:p>
            <a:pPr marL="414000" lvl="1" indent="0">
              <a:buNone/>
            </a:pPr>
            <a:endParaRPr lang="cs-CZ" dirty="false" smtClean="false"/>
          </a:p>
          <a:p>
            <a:r>
              <a:rPr lang="cs-CZ" b="true" dirty="false" smtClean="false"/>
              <a:t>Plakát min. A3 </a:t>
            </a:r>
            <a:r>
              <a:rPr lang="cs-CZ" dirty="false" smtClean="false"/>
              <a:t>s informacemi o projektu</a:t>
            </a:r>
          </a:p>
          <a:p>
            <a:pPr lvl="1"/>
            <a:r>
              <a:rPr lang="cs-CZ" dirty="false" smtClean="false"/>
              <a:t>od zahájení do ukončení realizace projektu</a:t>
            </a:r>
          </a:p>
          <a:p>
            <a:pPr lvl="1"/>
            <a:r>
              <a:rPr lang="cs-CZ" dirty="false" smtClean="false"/>
              <a:t>vytvoření plakátu – elektronická šablona na </a:t>
            </a:r>
            <a:r>
              <a:rPr lang="cs-CZ" dirty="false" smtClean="false">
                <a:hlinkClick r:id="rId3"/>
              </a:rPr>
              <a:t>www.esfcr.cz</a:t>
            </a:r>
            <a:endParaRPr lang="cs-CZ" dirty="false" smtClean="false"/>
          </a:p>
          <a:p>
            <a:pPr lvl="1"/>
            <a:r>
              <a:rPr lang="cs-CZ" dirty="false" smtClean="false"/>
              <a:t>v </a:t>
            </a:r>
            <a:r>
              <a:rPr lang="cs-CZ" dirty="false"/>
              <a:t>místě realizace projektu </a:t>
            </a:r>
            <a:r>
              <a:rPr lang="cs-CZ" dirty="false" smtClean="false"/>
              <a:t>(snadno viditelné)</a:t>
            </a:r>
          </a:p>
          <a:p>
            <a:pPr lvl="3">
              <a:buFont typeface="Wingdings" panose="05000000000000000000" pitchFamily="2" charset="2"/>
              <a:buChar char="Ø"/>
            </a:pPr>
            <a:r>
              <a:rPr lang="cs-CZ" dirty="false" smtClean="false"/>
              <a:t>realizace na více místech – umístění na všech</a:t>
            </a:r>
          </a:p>
          <a:p>
            <a:pPr lvl="3">
              <a:buFont typeface="Wingdings" panose="05000000000000000000" pitchFamily="2" charset="2"/>
              <a:buChar char="Ø"/>
            </a:pPr>
            <a:r>
              <a:rPr lang="cs-CZ" dirty="false" smtClean="false"/>
              <a:t>nelze-li v místě realizace – umístění v sídle příjemce</a:t>
            </a:r>
          </a:p>
          <a:p>
            <a:pPr lvl="1"/>
            <a:endParaRPr lang="cs-CZ" dirty="false"/>
          </a:p>
          <a:p>
            <a:pPr marL="414000" lvl="1" indent="0">
              <a:buNone/>
            </a:pPr>
            <a:endParaRPr lang="cs-CZ" dirty="false" smtClean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477805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Publicita – kde použít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12</a:t>
            </a:fld>
            <a:endParaRPr lang="cs-CZ" dirty="false"/>
          </a:p>
        </p:txBody>
      </p:sp>
      <p:sp>
        <p:nvSpPr>
          <p:cNvPr id="8" name="Zástupný symbol pro obsah 5"/>
          <p:cNvSpPr>
            <a:spLocks noGrp="true"/>
          </p:cNvSpPr>
          <p:nvPr>
            <p:ph idx="1"/>
          </p:nvPr>
        </p:nvSpPr>
        <p:spPr>
          <a:xfrm>
            <a:off x="540000" y="2061328"/>
            <a:ext cx="3960000" cy="4320000"/>
          </a:xfrm>
        </p:spPr>
        <p:txBody>
          <a:bodyPr/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200" dirty="false"/>
              <a:t>povinný plakát, </a:t>
            </a:r>
            <a:r>
              <a:rPr lang="cs-CZ" sz="1200" dirty="false" smtClean="false"/>
              <a:t>dočasná/stála deska nebo billboard</a:t>
            </a:r>
            <a:endParaRPr lang="cs-CZ" sz="1200" dirty="false"/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200" dirty="false" smtClean="false"/>
              <a:t>weby, </a:t>
            </a:r>
            <a:r>
              <a:rPr lang="cs-CZ" sz="1200" dirty="false" err="true"/>
              <a:t>microsity</a:t>
            </a:r>
            <a:r>
              <a:rPr lang="cs-CZ" sz="1200" dirty="false"/>
              <a:t>, sociální média </a:t>
            </a:r>
            <a:r>
              <a:rPr lang="cs-CZ" sz="1200" dirty="false" smtClean="false"/>
              <a:t>projektu</a:t>
            </a:r>
            <a:endParaRPr lang="cs-CZ" sz="1200" dirty="false"/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200" dirty="false"/>
              <a:t>propagační </a:t>
            </a:r>
            <a:r>
              <a:rPr lang="cs-CZ" sz="1200" dirty="false" smtClean="false"/>
              <a:t>tiskoviny (brožury, letáky, plakáty, publikace)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200" dirty="false"/>
              <a:t>š</a:t>
            </a:r>
            <a:r>
              <a:rPr lang="cs-CZ" sz="1200" dirty="false" smtClean="false"/>
              <a:t>kolicí materiály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200" dirty="false" smtClean="false"/>
              <a:t>propagační předměty</a:t>
            </a:r>
            <a:endParaRPr lang="cs-CZ" sz="1200" dirty="false"/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200" dirty="false"/>
              <a:t>propagační audiovizuální </a:t>
            </a:r>
            <a:r>
              <a:rPr lang="cs-CZ" sz="1200" dirty="false" smtClean="false"/>
              <a:t>materiály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200" dirty="false" smtClean="false"/>
              <a:t>inzerce 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200" dirty="false"/>
              <a:t>s</a:t>
            </a:r>
            <a:r>
              <a:rPr lang="cs-CZ" sz="1200" dirty="false" smtClean="false"/>
              <a:t>outěže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200" dirty="false" smtClean="false"/>
              <a:t>komunikační akce (semináře, workshopy…)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200" dirty="false" smtClean="false"/>
              <a:t>PR </a:t>
            </a:r>
            <a:r>
              <a:rPr lang="cs-CZ" sz="1200" dirty="false"/>
              <a:t>výstupy při jejich </a:t>
            </a:r>
            <a:r>
              <a:rPr lang="cs-CZ" sz="1200" dirty="false" smtClean="false"/>
              <a:t>distribuci (tiskové zprávy…)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200" dirty="false" smtClean="false"/>
              <a:t>dokumenty pro </a:t>
            </a:r>
            <a:r>
              <a:rPr lang="cs-CZ" sz="1200" dirty="false"/>
              <a:t>veřejnost či cílové </a:t>
            </a:r>
            <a:r>
              <a:rPr lang="cs-CZ" sz="1200" dirty="false" smtClean="false"/>
              <a:t>skupiny (analýzy, certifikáty, prezenční listiny apod.)</a:t>
            </a:r>
          </a:p>
        </p:txBody>
      </p:sp>
      <p:sp>
        <p:nvSpPr>
          <p:cNvPr id="9" name="Zástupný symbol pro obsah 6"/>
          <p:cNvSpPr txBox="true">
            <a:spLocks/>
          </p:cNvSpPr>
          <p:nvPr/>
        </p:nvSpPr>
        <p:spPr>
          <a:xfrm>
            <a:off x="4644000" y="1988840"/>
            <a:ext cx="3960000" cy="4320000"/>
          </a:xfrm>
          <a:prstGeom prst="rect">
            <a:avLst/>
          </a:prstGeom>
        </p:spPr>
        <p:txBody>
          <a:bodyPr/>
          <a:lstStyle>
            <a:lvl1pPr marL="432000" indent="-432000" algn="l" defTabSz="914400" rtl="false" eaLnBrk="true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fals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sz="1200" dirty="false" smtClean="false"/>
              <a:t>interní dokumenty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sz="1200" dirty="false" smtClean="false"/>
              <a:t>archivační šanony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sz="1200" dirty="false" smtClean="false"/>
              <a:t>elektronická i listinná komunikace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sz="1200" dirty="false" smtClean="false"/>
              <a:t>pracovní smlouvy, smlouvy s dodavateli, dalšími příjemci, partnery apod.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sz="1200" dirty="false" smtClean="false"/>
              <a:t>účetní doklady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sz="1200" dirty="false" smtClean="false"/>
              <a:t>vybavení pořízené z prostředků projektu (s výjimkou propagačních předmětů)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sz="1200" dirty="false" smtClean="false"/>
              <a:t>neplacené PR články a převzaté PR výstupy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sz="1200" dirty="false" smtClean="false"/>
              <a:t>ceny do soutěží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sz="1200" dirty="false" smtClean="false"/>
              <a:t>výstupy, kde to není technicky možné (strojově generované objednávky, faktury)</a:t>
            </a:r>
            <a:endParaRPr lang="cs-CZ" sz="1200" dirty="false"/>
          </a:p>
        </p:txBody>
      </p:sp>
      <p:sp>
        <p:nvSpPr>
          <p:cNvPr id="10" name="TextovéPole 9"/>
          <p:cNvSpPr txBox="true"/>
          <p:nvPr/>
        </p:nvSpPr>
        <p:spPr>
          <a:xfrm>
            <a:off x="467544" y="1547500"/>
            <a:ext cx="1368152" cy="369332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r>
              <a:rPr lang="cs-CZ" b="true" dirty="false" smtClean="false"/>
              <a:t>ANO</a:t>
            </a:r>
            <a:endParaRPr lang="cs-CZ" b="true" dirty="false"/>
          </a:p>
        </p:txBody>
      </p:sp>
      <p:sp>
        <p:nvSpPr>
          <p:cNvPr id="11" name="TextovéPole 10"/>
          <p:cNvSpPr txBox="true"/>
          <p:nvPr/>
        </p:nvSpPr>
        <p:spPr>
          <a:xfrm>
            <a:off x="4644008" y="1547500"/>
            <a:ext cx="1368152" cy="369332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r>
              <a:rPr lang="cs-CZ" b="true" dirty="false" smtClean="false"/>
              <a:t>NE</a:t>
            </a:r>
            <a:endParaRPr lang="cs-CZ" b="true" dirty="false"/>
          </a:p>
        </p:txBody>
      </p:sp>
    </p:spTree>
    <p:extLst>
      <p:ext uri="{BB962C8B-B14F-4D97-AF65-F5344CB8AC3E}">
        <p14:creationId xmlns:p14="http://schemas.microsoft.com/office/powerpoint/2010/main" val="320006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Publicita – </a:t>
            </a:r>
            <a:r>
              <a:rPr lang="cs-CZ" smtClean="false"/>
              <a:t>zobrazení loga EU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r>
              <a:rPr lang="cs-CZ" dirty="false" smtClean="false"/>
              <a:t>Základní zobrazení loga a povinných odkazů:</a:t>
            </a:r>
          </a:p>
          <a:p>
            <a:pPr marL="0" indent="0">
              <a:buNone/>
            </a:pPr>
            <a:r>
              <a:rPr lang="cs-CZ" sz="900" dirty="false" smtClean="false"/>
              <a:t> </a:t>
            </a:r>
            <a:endParaRPr lang="cs-CZ" sz="800" dirty="false" smtClean="false"/>
          </a:p>
          <a:p>
            <a:pPr marL="0" indent="0">
              <a:buNone/>
            </a:pPr>
            <a:endParaRPr lang="cs-CZ" dirty="false" smtClean="false"/>
          </a:p>
          <a:p>
            <a:pPr lvl="1"/>
            <a:r>
              <a:rPr lang="cs-CZ" dirty="false" smtClean="false"/>
              <a:t> Malé propagační předměty</a:t>
            </a:r>
          </a:p>
          <a:p>
            <a:pPr lvl="1"/>
            <a:endParaRPr lang="cs-CZ" dirty="false" smtClean="false"/>
          </a:p>
          <a:p>
            <a:pPr marL="0" indent="0">
              <a:buNone/>
            </a:pPr>
            <a:endParaRPr lang="cs-CZ" dirty="false" smtClean="false"/>
          </a:p>
          <a:p>
            <a:r>
              <a:rPr lang="cs-CZ" dirty="false" smtClean="false">
                <a:hlinkClick r:id="rId3"/>
              </a:rPr>
              <a:t>https://www.esfcr.cz/sablony-a-vzory-pro-vizualni-identitu-opz</a:t>
            </a:r>
            <a:r>
              <a:rPr lang="cs-CZ" dirty="false" smtClean="false"/>
              <a:t>  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13</a:t>
            </a:fld>
            <a:endParaRPr lang="cs-CZ" dirty="false"/>
          </a:p>
        </p:txBody>
      </p:sp>
      <p:pic>
        <p:nvPicPr>
          <p:cNvPr id="5" name="Obrázek 4"/>
          <p:cNvPicPr>
            <a:picLocks noChangeAspect="true"/>
          </p:cNvPicPr>
          <p:nvPr/>
        </p:nvPicPr>
        <p:blipFill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638" y="2204864"/>
            <a:ext cx="3821324" cy="792088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true"/>
          </p:cNvPicPr>
          <p:nvPr/>
        </p:nvPicPr>
        <p:blipFill>
          <a:blip cstate="print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999" y="2204864"/>
            <a:ext cx="3850181" cy="792088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true"/>
          </p:cNvPicPr>
          <p:nvPr/>
        </p:nvPicPr>
        <p:blipFill>
          <a:blip cstate="print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2548" y="3789040"/>
            <a:ext cx="742493" cy="648072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true"/>
          </p:cNvPicPr>
          <p:nvPr/>
        </p:nvPicPr>
        <p:blipFill>
          <a:blip cstate="print"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3804135"/>
            <a:ext cx="756594" cy="659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7353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Publicita – použití loga EU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484784"/>
            <a:ext cx="8244448" cy="4104456"/>
          </a:xfrm>
        </p:spPr>
        <p:txBody>
          <a:bodyPr/>
          <a:lstStyle/>
          <a:p>
            <a:r>
              <a:rPr lang="cs-CZ" dirty="false" smtClean="false"/>
              <a:t>Používání logotypu EU</a:t>
            </a:r>
          </a:p>
          <a:p>
            <a:pPr lvl="1"/>
            <a:r>
              <a:rPr lang="cs-CZ" dirty="false" smtClean="false"/>
              <a:t>zřetelně viditelné umístění</a:t>
            </a:r>
          </a:p>
          <a:p>
            <a:pPr lvl="1"/>
            <a:r>
              <a:rPr lang="cs-CZ" dirty="false" smtClean="false"/>
              <a:t>barevná verze kdykoli je to možné</a:t>
            </a:r>
          </a:p>
          <a:p>
            <a:pPr lvl="1"/>
            <a:r>
              <a:rPr lang="cs-CZ" dirty="false" smtClean="false"/>
              <a:t>jednobarevná verze v</a:t>
            </a:r>
            <a:r>
              <a:rPr lang="cs-CZ" dirty="false"/>
              <a:t> odůvodněných případech </a:t>
            </a:r>
            <a:r>
              <a:rPr lang="cs-CZ" dirty="false" smtClean="false"/>
              <a:t>(např. tisk </a:t>
            </a:r>
            <a:r>
              <a:rPr lang="cs-CZ" dirty="false"/>
              <a:t>na běžných </a:t>
            </a:r>
            <a:r>
              <a:rPr lang="cs-CZ" dirty="false" smtClean="false"/>
              <a:t>tiskárnách, barevná verze nehospodárná)</a:t>
            </a:r>
          </a:p>
          <a:p>
            <a:pPr lvl="1"/>
            <a:r>
              <a:rPr lang="cs-CZ" dirty="false" smtClean="false"/>
              <a:t>nedodržení pravidel publicity </a:t>
            </a:r>
            <a:r>
              <a:rPr lang="cs-CZ" dirty="false"/>
              <a:t>≠ </a:t>
            </a:r>
            <a:r>
              <a:rPr lang="cs-CZ" dirty="false" smtClean="false"/>
              <a:t>černobílá </a:t>
            </a:r>
            <a:r>
              <a:rPr lang="cs-CZ" dirty="false"/>
              <a:t>kopie barevného </a:t>
            </a:r>
            <a:r>
              <a:rPr lang="cs-CZ" dirty="false" smtClean="false"/>
              <a:t>originálu</a:t>
            </a:r>
          </a:p>
          <a:p>
            <a:pPr lvl="1"/>
            <a:endParaRPr lang="cs-CZ" dirty="false" smtClean="false"/>
          </a:p>
          <a:p>
            <a:r>
              <a:rPr lang="cs-CZ" dirty="false" smtClean="false"/>
              <a:t>Velikost loga EU</a:t>
            </a:r>
          </a:p>
          <a:p>
            <a:pPr lvl="1"/>
            <a:r>
              <a:rPr lang="cs-CZ" dirty="false"/>
              <a:t>znak EU a povinné odkazy umístěné zřetelně viditelné</a:t>
            </a:r>
          </a:p>
          <a:p>
            <a:pPr lvl="1"/>
            <a:r>
              <a:rPr lang="cs-CZ" dirty="false"/>
              <a:t>velikost loga úměrná rozměrům použitého materiálu</a:t>
            </a:r>
          </a:p>
          <a:p>
            <a:endParaRPr lang="cs-CZ" dirty="false" smtClean="false"/>
          </a:p>
          <a:p>
            <a:pPr>
              <a:buFont typeface="Wingdings" panose="05000000000000000000" pitchFamily="2" charset="2"/>
              <a:buChar char="Ø"/>
            </a:pPr>
            <a:r>
              <a:rPr lang="cs-CZ" dirty="false" smtClean="false"/>
              <a:t>Sankce za nedodržení podmínek: 0,1 % - 1,2 %</a:t>
            </a:r>
          </a:p>
          <a:p>
            <a:pPr lvl="1"/>
            <a:endParaRPr lang="cs-CZ" dirty="false"/>
          </a:p>
          <a:p>
            <a:pPr lvl="1"/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106603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Publicita – Další loga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60000" y="1298164"/>
            <a:ext cx="8424000" cy="4320000"/>
          </a:xfrm>
        </p:spPr>
        <p:txBody>
          <a:bodyPr/>
          <a:lstStyle/>
          <a:p>
            <a:pPr marL="0" indent="0">
              <a:buNone/>
            </a:pPr>
            <a:r>
              <a:rPr lang="cs-CZ" dirty="false" smtClean="false"/>
              <a:t>Použití dalších log</a:t>
            </a:r>
          </a:p>
          <a:p>
            <a:pPr lvl="1"/>
            <a:r>
              <a:rPr lang="cs-CZ" dirty="false" smtClean="false"/>
              <a:t>logo příjemce</a:t>
            </a:r>
            <a:r>
              <a:rPr lang="cs-CZ" dirty="false"/>
              <a:t>, </a:t>
            </a:r>
            <a:r>
              <a:rPr lang="cs-CZ" dirty="false" smtClean="false"/>
              <a:t>projektu, partnerů apod. (vyjma povinného plakátu, dočasné/stálé desky/billboardu – povinné el. šablony)</a:t>
            </a:r>
          </a:p>
          <a:p>
            <a:pPr lvl="1"/>
            <a:r>
              <a:rPr lang="cs-CZ" dirty="false" smtClean="false"/>
              <a:t>znak EU – min. stejnou velikost a vždy na 1. místě zleva    (vertikálně na nejvyšší pozici)</a:t>
            </a:r>
            <a:endParaRPr lang="cs-CZ" dirty="false"/>
          </a:p>
          <a:p>
            <a:pPr lvl="1"/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15</a:t>
            </a:fld>
            <a:endParaRPr lang="cs-CZ" dirty="false"/>
          </a:p>
        </p:txBody>
      </p:sp>
      <p:pic>
        <p:nvPicPr>
          <p:cNvPr id="1026" name="Picture 2" descr="C:\Users\michala.trlicikova\Desktop\logo_spatne_01.jpg"/>
          <p:cNvPicPr>
            <a:picLocks noChangeAspect="true" noChangeArrowheads="true"/>
          </p:cNvPicPr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481" y="4869160"/>
            <a:ext cx="2437428" cy="613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michala.trlicikova\Desktop\logo_spatne_02.jpg"/>
          <p:cNvPicPr>
            <a:picLocks noChangeAspect="true" noChangeArrowheads="true"/>
          </p:cNvPicPr>
          <p:nvPr/>
        </p:nvPicPr>
        <p:blipFill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284984"/>
            <a:ext cx="2579316" cy="629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michala.trlicikova\Desktop\loga_dobre.jpg"/>
          <p:cNvPicPr>
            <a:picLocks noChangeAspect="true" noChangeArrowheads="true"/>
          </p:cNvPicPr>
          <p:nvPr/>
        </p:nvPicPr>
        <p:blipFill>
          <a:blip cstate="print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991" y="5661248"/>
            <a:ext cx="4007391" cy="705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michala.trlicikova\Desktop\logo_spatne_03.jpg"/>
          <p:cNvPicPr>
            <a:picLocks noChangeAspect="true" noChangeArrowheads="true"/>
          </p:cNvPicPr>
          <p:nvPr/>
        </p:nvPicPr>
        <p:blipFill>
          <a:blip cstate="print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400" y="4077072"/>
            <a:ext cx="2589590" cy="657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michala.trlicikova\Desktop\logo_dobre_01.jpg"/>
          <p:cNvPicPr>
            <a:picLocks noChangeAspect="true" noChangeArrowheads="true"/>
          </p:cNvPicPr>
          <p:nvPr/>
        </p:nvPicPr>
        <p:blipFill>
          <a:blip cstate="print"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5013176"/>
            <a:ext cx="3256209" cy="1252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michala.trlicikova\Desktop\logo_spatne_04.jpg"/>
          <p:cNvPicPr>
            <a:picLocks noChangeAspect="true" noChangeArrowheads="true"/>
          </p:cNvPicPr>
          <p:nvPr/>
        </p:nvPicPr>
        <p:blipFill>
          <a:blip cstate="print"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3573016"/>
            <a:ext cx="2239617" cy="1053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michala.trlicikova\Desktop\logo_spatne_06.jpg"/>
          <p:cNvPicPr>
            <a:picLocks noChangeAspect="true" noChangeArrowheads="true"/>
          </p:cNvPicPr>
          <p:nvPr/>
        </p:nvPicPr>
        <p:blipFill>
          <a:blip cstate="print"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7646" y="3501008"/>
            <a:ext cx="1940796" cy="1225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6795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Děkuji za pozornost</a:t>
            </a:r>
            <a:endParaRPr lang="cs-CZ" dirty="false"/>
          </a:p>
        </p:txBody>
      </p:sp>
      <p:sp>
        <p:nvSpPr>
          <p:cNvPr id="6" name="Zástupný symbol pro text 5"/>
          <p:cNvSpPr>
            <a:spLocks noGrp="true"/>
          </p:cNvSpPr>
          <p:nvPr>
            <p:ph type="body" sz="quarter" idx="13"/>
          </p:nvPr>
        </p:nvSpPr>
        <p:spPr>
          <a:xfrm>
            <a:off x="1403648" y="3789040"/>
            <a:ext cx="7307643" cy="840560"/>
          </a:xfrm>
        </p:spPr>
        <p:txBody>
          <a:bodyPr/>
          <a:lstStyle/>
          <a:p>
            <a:endParaRPr lang="cs-CZ" dirty="false" smtClean="false"/>
          </a:p>
          <a:p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648355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obsah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67544" y="1844824"/>
            <a:ext cx="8064000" cy="4320000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cs-CZ" dirty="false" smtClean="false"/>
              <a:t>Plán aktivit</a:t>
            </a:r>
          </a:p>
          <a:p>
            <a:pPr marL="457200" indent="-457200">
              <a:buFont typeface="+mj-lt"/>
              <a:buAutoNum type="arabicPeriod"/>
            </a:pPr>
            <a:endParaRPr lang="cs-CZ" dirty="false" smtClean="false"/>
          </a:p>
          <a:p>
            <a:pPr marL="457200" indent="-457200">
              <a:buFont typeface="+mj-lt"/>
              <a:buAutoNum type="arabicPeriod"/>
            </a:pPr>
            <a:r>
              <a:rPr lang="cs-CZ" dirty="false" smtClean="false"/>
              <a:t>Kontroly </a:t>
            </a:r>
            <a:r>
              <a:rPr lang="cs-CZ" smtClean="false"/>
              <a:t>na místě</a:t>
            </a:r>
          </a:p>
          <a:p>
            <a:pPr marL="457200" indent="-457200">
              <a:buFont typeface="+mj-lt"/>
              <a:buAutoNum type="arabicPeriod"/>
            </a:pPr>
            <a:endParaRPr lang="cs-CZ" dirty="false" smtClean="false"/>
          </a:p>
          <a:p>
            <a:pPr marL="457200" indent="-457200">
              <a:buFont typeface="+mj-lt"/>
              <a:buAutoNum type="arabicPeriod"/>
            </a:pPr>
            <a:r>
              <a:rPr lang="cs-CZ" dirty="false" smtClean="false"/>
              <a:t>Publicita</a:t>
            </a:r>
          </a:p>
          <a:p>
            <a:pPr marL="457200" indent="-457200">
              <a:buFont typeface="+mj-lt"/>
              <a:buAutoNum type="arabicPeriod"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22778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Plán aktivit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340768"/>
            <a:ext cx="8064000" cy="4320000"/>
          </a:xfrm>
        </p:spPr>
        <p:txBody>
          <a:bodyPr/>
          <a:lstStyle/>
          <a:p>
            <a:r>
              <a:rPr lang="cs-CZ" dirty="false"/>
              <a:t>P</a:t>
            </a:r>
            <a:r>
              <a:rPr lang="cs-CZ" dirty="false" smtClean="false"/>
              <a:t>lán vzdělávacích akcí, které příjemce plánuje v daném období v rámci projektu realizovat pro cílovou skupinu</a:t>
            </a:r>
          </a:p>
          <a:p>
            <a:endParaRPr lang="cs-CZ" dirty="false" smtClean="false"/>
          </a:p>
          <a:p>
            <a:r>
              <a:rPr lang="cs-CZ" dirty="false" smtClean="false"/>
              <a:t>Zaslání pouze na základě </a:t>
            </a:r>
            <a:r>
              <a:rPr lang="cs-CZ" b="true" dirty="false" smtClean="false"/>
              <a:t>výzvy k zaslání</a:t>
            </a:r>
          </a:p>
          <a:p>
            <a:pPr lvl="1"/>
            <a:r>
              <a:rPr lang="cs-CZ" dirty="false" smtClean="false"/>
              <a:t>Prostřednictvím interní depeše</a:t>
            </a:r>
          </a:p>
          <a:p>
            <a:pPr lvl="1"/>
            <a:r>
              <a:rPr lang="cs-CZ" dirty="false" smtClean="false"/>
              <a:t>Minimálně 2 týdny na zpracování a zaslání</a:t>
            </a:r>
          </a:p>
          <a:p>
            <a:pPr lvl="1"/>
            <a:endParaRPr lang="cs-CZ" dirty="false"/>
          </a:p>
          <a:p>
            <a:r>
              <a:rPr lang="cs-CZ" dirty="false" smtClean="false"/>
              <a:t>Předložení prostřednictvím interní depeše</a:t>
            </a:r>
          </a:p>
          <a:p>
            <a:pPr lvl="1"/>
            <a:r>
              <a:rPr lang="cs-CZ" dirty="false" smtClean="false"/>
              <a:t>Elektronicky podepsaná příloha</a:t>
            </a:r>
          </a:p>
          <a:p>
            <a:pPr lvl="1"/>
            <a:r>
              <a:rPr lang="cs-CZ" dirty="false" smtClean="false"/>
              <a:t>Dle platného vzoru</a:t>
            </a:r>
          </a:p>
          <a:p>
            <a:pPr lvl="1"/>
            <a:r>
              <a:rPr lang="cs-CZ" dirty="false" smtClean="false"/>
              <a:t>Na období </a:t>
            </a:r>
            <a:r>
              <a:rPr lang="cs-CZ" b="true" dirty="false" smtClean="false"/>
              <a:t>kalendářního měsíce</a:t>
            </a:r>
          </a:p>
          <a:p>
            <a:pPr lvl="1"/>
            <a:r>
              <a:rPr lang="cs-CZ" dirty="false" smtClean="false"/>
              <a:t>Předložení zpravidla do 15. dne předcházejícího měsíce (+ 6 dní ochranná lhůta)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6540200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Plán aktivit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520142"/>
            <a:ext cx="8064000" cy="4320000"/>
          </a:xfrm>
        </p:spPr>
        <p:txBody>
          <a:bodyPr/>
          <a:lstStyle/>
          <a:p>
            <a:r>
              <a:rPr lang="cs-CZ" dirty="false" smtClean="false"/>
              <a:t>Žádné plánované aktivity = plán se nepředkládá</a:t>
            </a:r>
          </a:p>
          <a:p>
            <a:r>
              <a:rPr lang="cs-CZ" dirty="false" smtClean="false"/>
              <a:t>Nepředložení ≠ sankce</a:t>
            </a:r>
          </a:p>
          <a:p>
            <a:endParaRPr lang="cs-CZ" dirty="false" smtClean="false"/>
          </a:p>
          <a:p>
            <a:r>
              <a:rPr lang="cs-CZ" dirty="false" smtClean="false"/>
              <a:t>Při:</a:t>
            </a:r>
          </a:p>
          <a:p>
            <a:pPr lvl="1"/>
            <a:r>
              <a:rPr lang="cs-CZ" dirty="false"/>
              <a:t>n</a:t>
            </a:r>
            <a:r>
              <a:rPr lang="cs-CZ" dirty="false" smtClean="false"/>
              <a:t>epředložení plánu </a:t>
            </a:r>
          </a:p>
          <a:p>
            <a:pPr lvl="1"/>
            <a:r>
              <a:rPr lang="cs-CZ" dirty="false"/>
              <a:t>předložení prázdného </a:t>
            </a:r>
            <a:r>
              <a:rPr lang="cs-CZ" dirty="false" smtClean="false"/>
              <a:t>plánu</a:t>
            </a:r>
          </a:p>
          <a:p>
            <a:pPr lvl="1"/>
            <a:r>
              <a:rPr lang="cs-CZ" dirty="false" smtClean="false"/>
              <a:t>předložení plánu bez elektronického podpisu</a:t>
            </a:r>
            <a:endParaRPr lang="cs-CZ" dirty="false"/>
          </a:p>
          <a:p>
            <a:pPr lvl="1"/>
            <a:r>
              <a:rPr lang="cs-CZ" dirty="false" smtClean="false"/>
              <a:t>pozdním předložení</a:t>
            </a:r>
          </a:p>
          <a:p>
            <a:pPr lvl="1"/>
            <a:r>
              <a:rPr lang="cs-CZ" dirty="false" smtClean="false"/>
              <a:t>zrušení všech akcí z plánu</a:t>
            </a:r>
          </a:p>
          <a:p>
            <a:pPr marL="414000" lvl="1" indent="0">
              <a:buNone/>
            </a:pPr>
            <a:r>
              <a:rPr lang="cs-CZ" dirty="false" smtClean="false"/>
              <a:t>	</a:t>
            </a:r>
          </a:p>
          <a:p>
            <a:pPr marL="414000" lvl="1" indent="0">
              <a:buNone/>
            </a:pPr>
            <a:r>
              <a:rPr lang="cs-CZ" dirty="false" smtClean="false"/>
              <a:t>	nezpůsobilé výdaje v </a:t>
            </a:r>
            <a:r>
              <a:rPr lang="cs-CZ" dirty="false" err="true" smtClean="false"/>
              <a:t>ZoR</a:t>
            </a:r>
            <a:r>
              <a:rPr lang="cs-CZ" dirty="false" smtClean="false"/>
              <a:t> za daný měsíc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</a:t>
            </a:fld>
            <a:endParaRPr lang="cs-CZ" dirty="false"/>
          </a:p>
        </p:txBody>
      </p:sp>
      <p:sp>
        <p:nvSpPr>
          <p:cNvPr id="5" name="Šipka doprava 4"/>
          <p:cNvSpPr/>
          <p:nvPr/>
        </p:nvSpPr>
        <p:spPr>
          <a:xfrm>
            <a:off x="899592" y="5840142"/>
            <a:ext cx="432048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896811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Vzor plánu aktivit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r>
              <a:rPr lang="cs-CZ" dirty="false">
                <a:hlinkClick r:id="rId2"/>
              </a:rPr>
              <a:t>https://www.esfcr.cz/vyzva-097-opz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519719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Změny plánu aktivit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638000"/>
            <a:ext cx="8064000" cy="4320000"/>
          </a:xfrm>
        </p:spPr>
        <p:txBody>
          <a:bodyPr/>
          <a:lstStyle/>
          <a:p>
            <a:r>
              <a:rPr lang="cs-CZ" dirty="false" smtClean="false"/>
              <a:t>Jediná povolená změna = </a:t>
            </a:r>
            <a:r>
              <a:rPr lang="cs-CZ" b="true" dirty="false" smtClean="false"/>
              <a:t>zrušení</a:t>
            </a:r>
            <a:r>
              <a:rPr lang="cs-CZ" dirty="false" smtClean="false"/>
              <a:t> / přesunutí do dalšího měsíce</a:t>
            </a:r>
          </a:p>
          <a:p>
            <a:r>
              <a:rPr lang="cs-CZ" dirty="false" smtClean="false"/>
              <a:t>Nejpozději </a:t>
            </a:r>
            <a:r>
              <a:rPr lang="cs-CZ" b="true" dirty="false" smtClean="false"/>
              <a:t>3 pracovní dny </a:t>
            </a:r>
            <a:r>
              <a:rPr lang="cs-CZ" dirty="false" smtClean="false"/>
              <a:t>před konáním akce</a:t>
            </a:r>
          </a:p>
          <a:p>
            <a:pPr lvl="1"/>
            <a:r>
              <a:rPr lang="cs-CZ" dirty="false" smtClean="false"/>
              <a:t>Minimálně 2 pracovní dny mezi dnem zrušení a dnem konání</a:t>
            </a:r>
          </a:p>
          <a:p>
            <a:pPr lvl="1"/>
            <a:r>
              <a:rPr lang="cs-CZ" dirty="false" smtClean="false"/>
              <a:t>Např. den školení v pátek (zrušení nejpozději v úterý)</a:t>
            </a:r>
          </a:p>
          <a:p>
            <a:pPr lvl="1"/>
            <a:endParaRPr lang="cs-CZ" dirty="false" smtClean="false"/>
          </a:p>
          <a:p>
            <a:r>
              <a:rPr lang="cs-CZ" dirty="false" smtClean="false"/>
              <a:t>Prostřednictvím interní depeše odeslané statutárním zástupcem / oprávněnou osobou (ne na formuláři)</a:t>
            </a:r>
          </a:p>
          <a:p>
            <a:endParaRPr lang="cs-CZ" dirty="false" smtClean="false"/>
          </a:p>
          <a:p>
            <a:r>
              <a:rPr lang="cs-CZ" dirty="false" smtClean="false"/>
              <a:t>Pozdější zrušení = není brán zřetel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1912038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Kontroly na místě – rozdělení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638000"/>
            <a:ext cx="8064000" cy="4320000"/>
          </a:xfrm>
        </p:spPr>
        <p:txBody>
          <a:bodyPr/>
          <a:lstStyle/>
          <a:p>
            <a:r>
              <a:rPr lang="cs-CZ" dirty="false" smtClean="false"/>
              <a:t>Neohlášené kontroly</a:t>
            </a:r>
          </a:p>
          <a:p>
            <a:r>
              <a:rPr lang="cs-CZ" dirty="false" smtClean="false"/>
              <a:t>Ohlášené kontroly</a:t>
            </a:r>
          </a:p>
          <a:p>
            <a:endParaRPr lang="cs-CZ" dirty="false" smtClean="false"/>
          </a:p>
          <a:p>
            <a:r>
              <a:rPr lang="cs-CZ" dirty="false" smtClean="false"/>
              <a:t>Další možné kontroly: </a:t>
            </a:r>
          </a:p>
          <a:p>
            <a:pPr lvl="2"/>
            <a:r>
              <a:rPr lang="cs-CZ" dirty="false" smtClean="false"/>
              <a:t>Ministerstvo financí</a:t>
            </a:r>
          </a:p>
          <a:p>
            <a:pPr lvl="2"/>
            <a:r>
              <a:rPr lang="cs-CZ" dirty="false" smtClean="false"/>
              <a:t>Orgány finanční správy</a:t>
            </a:r>
          </a:p>
          <a:p>
            <a:pPr lvl="2"/>
            <a:r>
              <a:rPr lang="cs-CZ" dirty="false" smtClean="false"/>
              <a:t>Evropská komise</a:t>
            </a:r>
          </a:p>
          <a:p>
            <a:pPr lvl="2"/>
            <a:r>
              <a:rPr lang="cs-CZ" dirty="false" smtClean="false"/>
              <a:t>Evropský účetní dvůr</a:t>
            </a:r>
          </a:p>
          <a:p>
            <a:pPr lvl="2"/>
            <a:r>
              <a:rPr lang="cs-CZ" dirty="false" smtClean="false"/>
              <a:t>Nejvyšší kontrolní úřad	</a:t>
            </a:r>
            <a:endParaRPr lang="cs-CZ" dirty="false"/>
          </a:p>
          <a:p>
            <a:endParaRPr lang="cs-CZ" dirty="false"/>
          </a:p>
          <a:p>
            <a:endParaRPr lang="cs-CZ" dirty="false" smtClean="false"/>
          </a:p>
          <a:p>
            <a:endParaRPr lang="cs-CZ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2575462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Kontroly na místě – neohlášené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r>
              <a:rPr lang="cs-CZ" dirty="false" smtClean="false"/>
              <a:t>Kontrola faktické realizace vzdělávacích akcí dle plánu aktivit		</a:t>
            </a:r>
            <a:endParaRPr lang="cs-CZ" dirty="false"/>
          </a:p>
          <a:p>
            <a:r>
              <a:rPr lang="cs-CZ" dirty="false" smtClean="false"/>
              <a:t>Kontrola povinné publicity, prezenční listiny, výukových materiálů</a:t>
            </a:r>
            <a:endParaRPr lang="cs-CZ" dirty="false"/>
          </a:p>
          <a:p>
            <a:r>
              <a:rPr lang="cs-CZ" dirty="false" smtClean="false"/>
              <a:t>V případě </a:t>
            </a:r>
            <a:r>
              <a:rPr lang="cs-CZ" b="true" dirty="false" smtClean="false"/>
              <a:t>nekonání akce dle plánu  </a:t>
            </a:r>
            <a:r>
              <a:rPr lang="cs-CZ" dirty="false" smtClean="false"/>
              <a:t>= </a:t>
            </a:r>
            <a:r>
              <a:rPr lang="cs-CZ" b="true" dirty="false" smtClean="false"/>
              <a:t>sankce 5 %      </a:t>
            </a:r>
            <a:r>
              <a:rPr lang="cs-CZ" dirty="false" smtClean="false"/>
              <a:t>z dotace</a:t>
            </a:r>
          </a:p>
          <a:p>
            <a:endParaRPr lang="cs-CZ" dirty="false" smtClean="false"/>
          </a:p>
          <a:p>
            <a:r>
              <a:rPr lang="cs-CZ" dirty="false" smtClean="false"/>
              <a:t>Nesoulad s plánem aktivit (tj. okres, označení místnosti, realizátor akce, charakter akce) nezakládá nezpůsobilé výdaje</a:t>
            </a:r>
          </a:p>
          <a:p>
            <a:endParaRPr lang="cs-CZ" dirty="false"/>
          </a:p>
          <a:p>
            <a:endParaRPr lang="cs-CZ" dirty="false" smtClean="false"/>
          </a:p>
          <a:p>
            <a:endParaRPr lang="cs-CZ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1607522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Kontroly na místě – ohlášené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76000" y="1772816"/>
            <a:ext cx="8064000" cy="4320000"/>
          </a:xfrm>
        </p:spPr>
        <p:txBody>
          <a:bodyPr/>
          <a:lstStyle/>
          <a:p>
            <a:r>
              <a:rPr lang="cs-CZ" dirty="false" smtClean="false"/>
              <a:t>Ověření dokumentů týkajících se projektu</a:t>
            </a:r>
          </a:p>
          <a:p>
            <a:r>
              <a:rPr lang="cs-CZ" dirty="false" smtClean="false"/>
              <a:t>Příjemce předem informován o termínu</a:t>
            </a:r>
          </a:p>
          <a:p>
            <a:r>
              <a:rPr lang="cs-CZ" dirty="false" smtClean="false"/>
              <a:t>Konkrétní seznam dokumentace a harmonogram kontroly</a:t>
            </a:r>
          </a:p>
          <a:p>
            <a:r>
              <a:rPr lang="cs-CZ" dirty="false" smtClean="false"/>
              <a:t>Povinnost příjemce poskytnout přístup k veškeré dokumentaci k projektu (i po skončení realizace projektu)</a:t>
            </a:r>
          </a:p>
          <a:p>
            <a:r>
              <a:rPr lang="cs-CZ" dirty="false" smtClean="false"/>
              <a:t>Archivace dokumentů – 10 let od ukončení projektu	</a:t>
            </a:r>
          </a:p>
          <a:p>
            <a:endParaRPr lang="cs-CZ" dirty="false"/>
          </a:p>
          <a:p>
            <a:endParaRPr lang="cs-CZ" dirty="false"/>
          </a:p>
          <a:p>
            <a:endParaRPr lang="cs-CZ" dirty="false" smtClean="false"/>
          </a:p>
          <a:p>
            <a:endParaRPr lang="cs-CZ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815835728"/>
      </p:ext>
    </p:extLst>
  </p:cSld>
  <p:clrMapOvr>
    <a:masterClrMapping/>
  </p:clrMapOvr>
</p:sld>
</file>

<file path=ppt/theme/theme1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
<Relationships xmlns="http://schemas.openxmlformats.org/package/2006/relationships">
    <Relationship Target="itemProps1.xml" Type="http://schemas.openxmlformats.org/officeDocument/2006/relationships/customXmlProps" Id="rId1"/>
</Relationships>

</file>

<file path=customXml/_rels/item2.xml.rels><?xml version="1.0" encoding="UTF-8" standalone="yes"?>
<Relationships xmlns="http://schemas.openxmlformats.org/package/2006/relationships">
    <Relationship Target="itemProps2.xml" Type="http://schemas.openxmlformats.org/officeDocument/2006/relationships/customXmlProps" Id="rId1"/>
</Relationships>

</file>

<file path=customXml/_rels/item3.xml.rels><?xml version="1.0" encoding="UTF-8" standalone="yes"?>
<Relationships xmlns="http://schemas.openxmlformats.org/package/2006/relationships">
    <Relationship Target="itemProps3.xml" Type="http://schemas.openxmlformats.org/officeDocument/2006/relationships/customXmlProps" Id="rId1"/>
</Relationships>

</file>

<file path=customXml/item1.xml><?xml version="1.0" encoding="utf-8"?>
<p:properties xmlns:p="http://schemas.microsoft.com/office/2006/metadata/properties" xmlns:pc="http://schemas.microsoft.com/office/infopath/2007/PartnerControls" xmlns:xsi="http://www.w3.org/2001/XMLSchema-instance">
  <documentManagement>
    <AC_OriginalFileName xmlns="7c48c8a8-2045-474d-b0fb-3ee17ecadba0">U:\1_3_POMOC_PRAC_PODNIKŮM_A_PODNIKATELŮM\VYZVA_060_SOUTEZNI\01_PŘÍPRAVA\Semináře 2017\Praha 15_5_2017\Prezentace\Veřejná podpora.pptx</AC_OriginalFileName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Description="Vytvoří nový dokument" ma:contentTypeID="0x010100F291D2CAF791D449809C1371BC5FAF2A" ma:contentTypeName="Dokument" ma:contentTypeScope="" ma:contentTypeVersion="1" ma:versionID="26fd20a5b6d8decbe06b7f1b12531c89">
  <xsd:schema xmlns:xsd="http://www.w3.org/2001/XMLSchema" xmlns:ns2="7c48c8a8-2045-474d-b0fb-3ee17ecadba0" xmlns:p="http://schemas.microsoft.com/office/2006/metadata/properties" xmlns:xs="http://www.w3.org/2001/XMLSchema" ma:fieldsID="ff450026467c3fdb36efcce3adb619a7" ma:root="true" ns2:_="" targetNamespace="http://schemas.microsoft.com/office/2006/metadata/properties">
    <xsd:import namespace="7c48c8a8-2045-474d-b0fb-3ee17ecadba0"/>
    <xsd:element name="properties">
      <xsd:complexType>
        <xsd:sequence>
          <xsd:element name="documentManagement">
            <xsd:complexType>
              <xsd:all>
                <xsd:element minOccurs="0" ref="ns2:AC_OriginalFileName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xmlns:pc="http://schemas.microsoft.com/office/infopath/2007/PartnerControls" xmlns:xs="http://www.w3.org/2001/XMLSchema" elementFormDefault="qualified" targetNamespace="7c48c8a8-2045-474d-b0fb-3ee17ecadba0">
    <xsd:import namespace="http://schemas.microsoft.com/office/2006/documentManagement/types"/>
    <xsd:import namespace="http://schemas.microsoft.com/office/infopath/2007/PartnerControls"/>
    <xsd:element ma:displayName="Original File Name" ma:index="8" ma:internalName="AC_OriginalFileName" name="AC_OriginalFileName" nillable="true">
      <xsd:simpleType>
        <xsd:restriction base="dms:Note">
          <xsd:maxLength value="255"/>
        </xsd:restriction>
      </xsd:simpleType>
    </xsd:element>
  </xsd:schema>
  <xsd:schema xmlns:xsd="http://www.w3.org/2001/XMLSchema" xmlns="http://schemas.openxmlformats.org/package/2006/metadata/core-properties" xmlns:dc="http://purl.org/dc/elements/1.1/" xmlns:dcterms="http://purl.org/dc/terms/" xmlns:odoc="http://schemas.microsoft.com/internal/obd" xmlns:xsi="http://www.w3.org/2001/XMLSchema-instance" attributeFormDefault="unqualified" blockDefault="#all" elementFormDefault="qualified" targetNamespace="http://schemas.openxmlformats.org/package/2006/metadata/core-properties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maxOccurs="1" minOccurs="0" ref="dc:creator"/>
        <xsd:element maxOccurs="1" minOccurs="0" ref="dcterms:created"/>
        <xsd:element maxOccurs="1" minOccurs="0" ref="dc:identifier"/>
        <xsd:element ma:displayName="Typ obsahu" ma:index="0" maxOccurs="1" minOccurs="0" name="contentType" type="xsd:string"/>
        <xsd:element ma:displayName="Nadpis" ma:index="4" maxOccurs="1" minOccurs="0" ref="dc:title"/>
        <xsd:element maxOccurs="1" minOccurs="0" ref="dc:subject"/>
        <xsd:element maxOccurs="1" minOccurs="0" ref="dc:description"/>
        <xsd:element maxOccurs="1" minOccurs="0" name="keywords" type="xsd:string"/>
        <xsd:element maxOccurs="1" minOccurs="0" ref="dc:language"/>
        <xsd:element maxOccurs="1" minOccurs="0" name="category" type="xsd:string"/>
        <xsd:element maxOccurs="1" minOccurs="0" name="version" type="xsd:string"/>
        <xsd:element maxOccurs="1" minOccurs="0" name="revision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maxOccurs="1" minOccurs="0" name="lastModifiedBy" type="xsd:string"/>
        <xsd:element maxOccurs="1" minOccurs="0" ref="dcterms:modified"/>
        <xsd:element maxOccurs="1" minOccurs="0" name="contentStatus" type="xsd:string"/>
      </xsd:all>
    </xsd:complexType>
  </xsd:schema>
  <xs:schema xmlns:xs="http://www.w3.org/2001/XMLSchema" xmlns:pc="http://schemas.microsoft.com/office/infopath/2007/PartnerControls" attributeFormDefault="unqualified" elementFormDefault="qualified" targetNamespace="http://schemas.microsoft.com/office/infopath/2007/PartnerControls">
    <xs:element name="Person">
      <xs:complexType>
        <xs:sequence>
          <xs:element minOccurs="0" ref="pc:DisplayName"/>
          <xs:element minOccurs="0" ref="pc:AccountId"/>
          <xs:element minOccurs="0" ref="pc:AccountType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maxOccurs="unbounded" minOccurs="0" ref="pc:BDCEntity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minOccurs="0" ref="pc:EntityDisplayName"/>
          <xs:element minOccurs="0" ref="pc:EntityInstanceReference"/>
          <xs:element minOccurs="0" ref="pc:EntityId1"/>
          <xs:element minOccurs="0" ref="pc:EntityId2"/>
          <xs:element minOccurs="0" ref="pc:EntityId3"/>
          <xs:element minOccurs="0" ref="pc:EntityId4"/>
          <xs:element minOccurs="0" ref="pc:EntityId5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maxOccurs="unbounded" minOccurs="0" ref="pc:TermInfo"/>
        </xs:sequence>
      </xs:complexType>
    </xs:element>
    <xs:element name="TermInfo">
      <xs:complexType>
        <xs:sequence>
          <xs:element minOccurs="0" ref="pc:TermName"/>
          <xs:element minOccurs="0" ref="pc:TermId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84AEA7D-C745-4437-96D1-43DFD6333E50}">
  <ds:schemaRefs>
    <ds:schemaRef ds:uri="http://purl.org/dc/terms/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7c48c8a8-2045-474d-b0fb-3ee17ecadba0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6ABC4C64-FB14-4516-9400-555B9026B06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9FAC828-0C7E-4C43-83BB-08B30F871E1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c48c8a8-2045-474d-b0fb-3ee17ecadba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:Properties xmlns:properties="http://schemas.openxmlformats.org/officeDocument/2006/extended-properties" xmlns:vt="http://schemas.openxmlformats.org/officeDocument/2006/docPropsVTypes">
  <properties:Template/>
  <properties:Words>641</properties:Words>
  <properties:PresentationFormat>Předvádění na obrazovce (4:3)</properties:PresentationFormat>
  <properties:Paragraphs>167</properties:Paragraphs>
  <properties:Slides>16</properties:Slides>
  <properties:Notes>4</properties:Notes>
  <properties:TotalTime>2893</properties:TotalTime>
  <properties:HiddenSlides>0</properties:HiddenSlides>
  <properties:MMClips>0</properties:MMClips>
  <properties:ScaleCrop>false</properties:ScaleCrop>
  <properties:HeadingPairs>
    <vt:vector baseType="variant" size="6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16</vt:i4>
      </vt:variant>
    </vt:vector>
  </properties:HeadingPairs>
  <properties:TitlesOfParts>
    <vt:vector baseType="lpstr" size="21">
      <vt:lpstr>Arial</vt:lpstr>
      <vt:lpstr>Calibri</vt:lpstr>
      <vt:lpstr>Wingdings</vt:lpstr>
      <vt:lpstr>Wingdings 3</vt:lpstr>
      <vt:lpstr>prezentace</vt:lpstr>
      <vt:lpstr>Plány aktivit Kontroly na místě publicita</vt:lpstr>
      <vt:lpstr>obsah</vt:lpstr>
      <vt:lpstr>Plán aktivit</vt:lpstr>
      <vt:lpstr>Plán aktivit</vt:lpstr>
      <vt:lpstr>Vzor plánu aktivit</vt:lpstr>
      <vt:lpstr>Změny plánu aktivit</vt:lpstr>
      <vt:lpstr>Kontroly na místě – rozdělení</vt:lpstr>
      <vt:lpstr>Kontroly na místě – neohlášené</vt:lpstr>
      <vt:lpstr>Kontroly na místě – ohlášené</vt:lpstr>
      <vt:lpstr>Kontroly na místě – ohlášené</vt:lpstr>
      <vt:lpstr>Publicita – informování o podpoře</vt:lpstr>
      <vt:lpstr>Publicita – kde použít</vt:lpstr>
      <vt:lpstr>Publicita – zobrazení loga EU</vt:lpstr>
      <vt:lpstr>Publicita – použití loga EU</vt:lpstr>
      <vt:lpstr>Publicita – Další loga</vt:lpstr>
      <vt:lpstr>Děkuji za pozornost</vt:lpstr>
    </vt:vector>
  </properties:TitlesOfParts>
  <properties:LinksUpToDate>false</properties:LinksUpToDate>
  <properties:SharedDoc>false</properties:SharedDoc>
  <properties:HyperlinksChanged>false</properties:HyperlinksChanged>
  <properties:Application>Microsoft Office PowerPoint</properties:Application>
  <properties:AppVersion>16.0000</properties:AppVersion>
</properties:Properties>
</file>

<file path=docProps/core.xml><?xml version="1.0" encoding="utf-8"?>
<cp:coreProperties xmlns:cp="http://schemas.openxmlformats.org/package/2006/metadata/core-properties" xmlns:dcterms="http://purl.org/dc/terms/" xmlns:dc="http://purl.org/dc/elements/1.1/">
  <dcterms:created xmlns:xsi="http://www.w3.org/2001/XMLSchema-instance" xsi:type="dcterms:W3CDTF">2015-02-20T08:23:15Z</dcterms:created>
  <dc:creator/>
  <cp:lastModifiedBy/>
  <cp:lastPrinted>2017-04-04T11:59:12Z</cp:lastPrinted>
  <dcterms:modified xmlns:xsi="http://www.w3.org/2001/XMLSchema-instance" xsi:type="dcterms:W3CDTF">2019-11-28T13:01:51Z</dcterms:modified>
  <cp:revision>721</cp:revision>
  <dc:title>Prezentace aplikace PowerPoint</dc:title>
</cp:coreProperties>
</file>

<file path=docProps/custom.xml><?xml version="1.0" encoding="utf-8"?>
<prop:Properties xmlns:vt="http://schemas.openxmlformats.org/officeDocument/2006/docPropsVTypes" xmlns:prop="http://schemas.openxmlformats.org/officeDocument/2006/custom-properties">
  <prop:property fmtid="{D5CDD505-2E9C-101B-9397-08002B2CF9AE}" pid="2" name="ContentTypeId">
    <vt:lpwstr>0x010100F291D2CAF791D449809C1371BC5FAF2A</vt:lpwstr>
  </prop:property>
</prop:Properties>
</file>