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49"/>
  </p:notesMasterIdLst>
  <p:handoutMasterIdLst>
    <p:handoutMasterId r:id="rId50"/>
  </p:handoutMasterIdLst>
  <p:sldIdLst>
    <p:sldId id="371" r:id="rId5"/>
    <p:sldId id="375" r:id="rId6"/>
    <p:sldId id="360" r:id="rId7"/>
    <p:sldId id="365" r:id="rId8"/>
    <p:sldId id="366" r:id="rId9"/>
    <p:sldId id="36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61" r:id="rId23"/>
    <p:sldId id="337" r:id="rId24"/>
    <p:sldId id="342" r:id="rId25"/>
    <p:sldId id="343" r:id="rId26"/>
    <p:sldId id="362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63" r:id="rId43"/>
    <p:sldId id="369" r:id="rId44"/>
    <p:sldId id="368" r:id="rId45"/>
    <p:sldId id="370" r:id="rId46"/>
    <p:sldId id="374" r:id="rId47"/>
    <p:sldId id="301" r:id="rId48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5569" autoAdjust="false"/>
    <p:restoredTop sz="95698" autoAdjust="false"/>
  </p:normalViewPr>
  <p:slideViewPr>
    <p:cSldViewPr showGuides="true">
      <p:cViewPr varScale="true">
        <p:scale>
          <a:sx n="65" d="100"/>
          <a:sy n="65" d="100"/>
        </p:scale>
        <p:origin x="1320" y="4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../customXml/item3.xml" Type="http://schemas.openxmlformats.org/officeDocument/2006/relationships/customXml" Id="rId3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handoutMasters/handoutMaster1.xml" Type="http://schemas.openxmlformats.org/officeDocument/2006/relationships/handoutMaster" Id="rId50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s/slide25.xml" Type="http://schemas.openxmlformats.org/officeDocument/2006/relationships/slide" Id="rId29"/>
    <Relationship Target="slides/slide37.xml" Type="http://schemas.openxmlformats.org/officeDocument/2006/relationships/slide" Id="rId41"/>
    <Relationship Target="tableStyles.xml" Type="http://schemas.openxmlformats.org/officeDocument/2006/relationships/tableStyles" Id="rId54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theme/theme1.xml" Type="http://schemas.openxmlformats.org/officeDocument/2006/relationships/theme" Id="rId53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notesMasters/notesMaster1.xml" Type="http://schemas.openxmlformats.org/officeDocument/2006/relationships/notesMaster" Id="rId49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viewProps.xml" Type="http://schemas.openxmlformats.org/officeDocument/2006/relationships/viewProps" Id="rId52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4.xml" Type="http://schemas.openxmlformats.org/officeDocument/2006/relationships/slide" Id="rId8"/>
    <Relationship Target="presProps.xml" Type="http://schemas.openxmlformats.org/officeDocument/2006/relationships/presProps" Id="rId51"/>
</Relationships>
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false"/>
          <a:lstStyle>
            <a:lvl1pPr algn="r">
              <a:defRPr sz="1200"/>
            </a:lvl1pPr>
          </a:lstStyle>
          <a:p>
            <a:fld id="{FE790CC1-2189-4B79-9B30-6892D191141E}" type="datetimeFigureOut">
              <a:rPr lang="cs-CZ" smtClean="false"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false" anchor="b"/>
          <a:lstStyle>
            <a:lvl1pPr algn="r">
              <a:defRPr sz="1200"/>
            </a:lvl1pPr>
          </a:lstStyle>
          <a:p>
            <a:fld id="{419EBA10-E2A6-444F-B869-09EA7C3B2236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7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9" rIns="92417" bIns="46209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417" tIns="46209" rIns="92417" bIns="46209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Skutečné datum zahájení – příjemci vyplňovali.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1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0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 smtClean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25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false" smtClean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90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03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09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 smtClean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56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908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2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957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false" smtClean="false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921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641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072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301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610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68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48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9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0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036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12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33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329962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3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Mode="External" Target="https://www.esfcr.cz/vzory-pro-zadavaci-vyberova-rizeni-opz" Type="http://schemas.openxmlformats.org/officeDocument/2006/relationships/hyperlink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media/image1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Mode="External" Target="https://www.esfcr.cz/technicka_podpora_opz" Type="http://schemas.openxmlformats.org/officeDocument/2006/relationships/hyperlink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40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Mode="External" Target="https://www.esfcr.cz/pokyny-k-vyplneni-zpravy-o-realizaci-zadosti-o-platbu-a-zadosti-o-zmenu-opz/-/dokument/5889227" Type="http://schemas.openxmlformats.org/officeDocument/2006/relationships/hyperlink" Id="rId3"/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vzory-pro-zadavaci-vyberova-rizeni-opz/-/dokument/3343806" Type="http://schemas.openxmlformats.org/officeDocument/2006/relationships/hyperlink" Id="rId4"/>
</Relationships>

</file>

<file path=ppt/slides/_rels/slide43.xml.rels><?xml version="1.0" encoding="UTF-8" standalone="yes"?>
<Relationships xmlns="http://schemas.openxmlformats.org/package/2006/relationships">
    <Relationship TargetMode="External" Target="https://www.esfcr.cz/pravidla-pro-zadatele-a-prijemce-opz/-/dokument/3342815" Type="http://schemas.openxmlformats.org/officeDocument/2006/relationships/hyperlink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7.png" Type="http://schemas.openxmlformats.org/officeDocument/2006/relationships/image" Id="rId5"/>
    <Relationship Target="../media/image6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475656" y="2060848"/>
            <a:ext cx="7272000" cy="1224000"/>
          </a:xfrm>
        </p:spPr>
        <p:txBody>
          <a:bodyPr/>
          <a:lstStyle/>
          <a:p>
            <a:r>
              <a:rPr lang="cs-CZ" dirty="false"/>
              <a:t>Vytvoření </a:t>
            </a:r>
            <a:r>
              <a:rPr lang="cs-CZ" dirty="false" smtClean="false"/>
              <a:t>zprávy o realizaci a žádosti o platbu v </a:t>
            </a:r>
            <a:r>
              <a:rPr lang="cs-CZ" dirty="false"/>
              <a:t>IS KP14+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619672" y="4671108"/>
            <a:ext cx="7272000" cy="648072"/>
          </a:xfrm>
        </p:spPr>
        <p:txBody>
          <a:bodyPr/>
          <a:lstStyle/>
          <a:p>
            <a:r>
              <a:rPr lang="cs-CZ" dirty="false" smtClean="false"/>
              <a:t>Jitka Vránová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312936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0" y="472514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2920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Příjmy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8532480" cy="5184576"/>
          </a:xfrm>
        </p:spPr>
        <p:txBody>
          <a:bodyPr/>
          <a:lstStyle/>
          <a:p>
            <a:r>
              <a:rPr lang="cs-CZ" dirty="false" smtClean="false"/>
              <a:t>Příjmy dle čl. 61 – nevyplňuje se</a:t>
            </a:r>
          </a:p>
          <a:p>
            <a:r>
              <a:rPr lang="cs-CZ" dirty="false" smtClean="false"/>
              <a:t>Jiné peněžní příjmy – uveďte částku všech </a:t>
            </a:r>
            <a:r>
              <a:rPr lang="cs-CZ" dirty="false"/>
              <a:t>peněžních příjmů za aktuální </a:t>
            </a:r>
            <a:r>
              <a:rPr lang="cs-CZ" dirty="false" smtClean="false"/>
              <a:t>sledované období </a:t>
            </a:r>
          </a:p>
          <a:p>
            <a:r>
              <a:rPr lang="cs-CZ" dirty="false" smtClean="false"/>
              <a:t>Čisté jiné peněžní příjmy - </a:t>
            </a:r>
            <a:r>
              <a:rPr lang="cs-CZ" dirty="false"/>
              <a:t>j</a:t>
            </a:r>
            <a:r>
              <a:rPr lang="cs-CZ" dirty="false" smtClean="false"/>
              <a:t>edná </a:t>
            </a:r>
            <a:r>
              <a:rPr lang="cs-CZ" dirty="false"/>
              <a:t>se o hodnotu čistých příjmů, jejichž vykazování upravuje kap. 8.4 Příjmy Specifické části pravidel </a:t>
            </a:r>
            <a:endParaRPr lang="cs-CZ" dirty="false" smtClean="false"/>
          </a:p>
          <a:p>
            <a:r>
              <a:rPr lang="cs-CZ" dirty="false"/>
              <a:t>Provozní výdaje – nevyplňuje se</a:t>
            </a:r>
          </a:p>
          <a:p>
            <a:r>
              <a:rPr lang="cs-CZ" dirty="false"/>
              <a:t>Proveden výpočet CBA a Příloha – nevyplňuje se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742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Indikátory (1)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9728"/>
            <a:ext cx="8064000" cy="489654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/>
              <a:t>Z</a:t>
            </a:r>
            <a:r>
              <a:rPr lang="cs-CZ" sz="2400" dirty="false" smtClean="false"/>
              <a:t>měny </a:t>
            </a:r>
            <a:r>
              <a:rPr lang="cs-CZ" sz="2400" dirty="false"/>
              <a:t>hodnot u indikátorů týkajících se PODPOŘENÝCH </a:t>
            </a:r>
            <a:r>
              <a:rPr lang="cs-CZ" sz="2400" dirty="false" smtClean="false"/>
              <a:t>OSOB – načtení z </a:t>
            </a:r>
            <a:r>
              <a:rPr lang="cs-CZ" sz="2400" dirty="false"/>
              <a:t>informačního systému IS </a:t>
            </a:r>
            <a:r>
              <a:rPr lang="cs-CZ" sz="2400" dirty="false" smtClean="false"/>
              <a:t>ESF 2014+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Povinný komentář u indikátorů: </a:t>
            </a:r>
          </a:p>
          <a:p>
            <a:pPr marL="936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6 00 00 – Celkový počet účastníků</a:t>
            </a:r>
          </a:p>
          <a:p>
            <a:pPr marL="936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6 26 00 – Účastníci, kteří získali kvalifikaci po ukončení své účasti</a:t>
            </a:r>
          </a:p>
          <a:p>
            <a:pPr marL="936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6 25 00 a 6 28 00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Nutné </a:t>
            </a:r>
            <a:r>
              <a:rPr lang="cs-CZ" sz="2400" dirty="false"/>
              <a:t>vykazovat každou </a:t>
            </a:r>
            <a:r>
              <a:rPr lang="cs-CZ" sz="2400" dirty="false" err="true" smtClean="false"/>
              <a:t>ZoR</a:t>
            </a:r>
            <a:endParaRPr lang="cs-CZ" sz="2400" dirty="false" smtClean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Doporučení – před prvním načtením hodnot do </a:t>
            </a:r>
            <a:r>
              <a:rPr lang="cs-CZ" sz="2400" dirty="false" err="true" smtClean="false"/>
              <a:t>ZoR</a:t>
            </a:r>
            <a:r>
              <a:rPr lang="cs-CZ" sz="2400" dirty="false" smtClean="false"/>
              <a:t> provést v IS ESF 2014+ výpočet indikátorů k datu ukončení sledovaného období</a:t>
            </a:r>
            <a:endParaRPr lang="cs-CZ" sz="2400" dirty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90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INDIKÁTORY (2)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5513"/>
            <a:ext cx="5904656" cy="55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300192" y="5877272"/>
            <a:ext cx="828092" cy="1440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493658" y="6056312"/>
            <a:ext cx="5724636" cy="6396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HORIZONTÁLNÍ PRINCIPY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48564" y="1277408"/>
            <a:ext cx="8640492" cy="5328592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Neutrální vliv</a:t>
            </a:r>
            <a:endParaRPr lang="cs-CZ" sz="2400" dirty="false"/>
          </a:p>
          <a:p>
            <a:pPr marL="936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false" smtClean="false"/>
              <a:t>Bez povinného komentáře</a:t>
            </a: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Cílené / Pozitivní zaměření</a:t>
            </a:r>
          </a:p>
          <a:p>
            <a:pPr marL="936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false" smtClean="false"/>
              <a:t>Vykázat změnu/přírůstek a vyplnit popis plnění cílů</a:t>
            </a: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760640" cy="31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19672" y="4437112"/>
            <a:ext cx="1440160" cy="2160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IDENTIFIKACE </a:t>
            </a:r>
            <a:r>
              <a:rPr lang="cs-CZ" dirty="false"/>
              <a:t>PROBLÉMU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268760"/>
            <a:ext cx="8856984" cy="5328592"/>
          </a:xfrm>
        </p:spPr>
        <p:txBody>
          <a:bodyPr/>
          <a:lstStyle/>
          <a:p>
            <a:r>
              <a:rPr lang="cs-CZ" dirty="false" smtClean="false"/>
              <a:t>Informace </a:t>
            </a:r>
            <a:r>
              <a:rPr lang="cs-CZ" dirty="false"/>
              <a:t>o případných problémech, které se vyskytly v realizaci projektu v průběhu období, za které </a:t>
            </a:r>
            <a:r>
              <a:rPr lang="cs-CZ" dirty="false" smtClean="false"/>
              <a:t>je </a:t>
            </a:r>
            <a:r>
              <a:rPr lang="cs-CZ" dirty="false" err="true" smtClean="false"/>
              <a:t>ZoR</a:t>
            </a:r>
            <a:r>
              <a:rPr lang="cs-CZ" dirty="false" smtClean="false"/>
              <a:t> vykazována (IDENTIFIKACE, POPIS, ŘEŠENÍ)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5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8225"/>
            <a:ext cx="7093818" cy="432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8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Aktivity	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196752"/>
            <a:ext cx="8928992" cy="4923248"/>
          </a:xfrm>
        </p:spPr>
        <p:txBody>
          <a:bodyPr/>
          <a:lstStyle/>
          <a:p>
            <a:r>
              <a:rPr lang="cs-CZ" dirty="false"/>
              <a:t>Po kliknutí na tlačítko vykázat změnu/přírůstek </a:t>
            </a:r>
            <a:r>
              <a:rPr lang="cs-CZ" dirty="false" smtClean="false"/>
              <a:t>vyplnit </a:t>
            </a:r>
            <a:r>
              <a:rPr lang="cs-CZ" dirty="false"/>
              <a:t>pole – </a:t>
            </a:r>
            <a:r>
              <a:rPr lang="cs-CZ" b="true" dirty="false"/>
              <a:t>popis realizace </a:t>
            </a:r>
            <a:r>
              <a:rPr lang="cs-CZ" b="true" dirty="false" smtClean="false"/>
              <a:t>aktivity</a:t>
            </a:r>
            <a:r>
              <a:rPr lang="cs-CZ" dirty="false" smtClean="false"/>
              <a:t>.</a:t>
            </a:r>
          </a:p>
          <a:p>
            <a:r>
              <a:rPr lang="cs-CZ" dirty="false" smtClean="false"/>
              <a:t>Lze vyplnit průběh, případně formulaci např. „Viz záložka Jednotky aktivit ZP“.</a:t>
            </a:r>
            <a:endParaRPr lang="cs-CZ" dirty="false"/>
          </a:p>
          <a:p>
            <a:r>
              <a:rPr lang="cs-CZ" dirty="false" smtClean="false"/>
              <a:t>Aktivity nevybrané na této záložce není </a:t>
            </a:r>
            <a:r>
              <a:rPr lang="cs-CZ" dirty="false"/>
              <a:t>možné na záložce JEDNOTKY AKTIVIT </a:t>
            </a:r>
            <a:r>
              <a:rPr lang="cs-CZ" dirty="false" smtClean="false"/>
              <a:t>ZP editovat (vykázat dosažené jednotky).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8827"/>
            <a:ext cx="6432000" cy="295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Jednotky aktivit </a:t>
            </a:r>
            <a:r>
              <a:rPr lang="cs-CZ" dirty="false" err="true" smtClean="false"/>
              <a:t>zp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0" y="1268760"/>
            <a:ext cx="2987824" cy="5256584"/>
          </a:xfrm>
        </p:spPr>
        <p:txBody>
          <a:bodyPr/>
          <a:lstStyle/>
          <a:p>
            <a:r>
              <a:rPr lang="cs-CZ" sz="2200" dirty="false" smtClean="false"/>
              <a:t>Vyplnit pouze pole </a:t>
            </a:r>
            <a:r>
              <a:rPr lang="cs-CZ" sz="2200" b="true" dirty="false" smtClean="false"/>
              <a:t>DOSAŽENÝ POČET JEDNOTEK V AKTUÁLNÍ ZOR </a:t>
            </a:r>
            <a:r>
              <a:rPr lang="cs-CZ" sz="2200" dirty="false" smtClean="false"/>
              <a:t>– počet jednotek za sledované období (viz předkládaná Souhrnná evidence, oblast C10:C16).</a:t>
            </a:r>
            <a:endParaRPr lang="cs-CZ" sz="2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33" y="1213605"/>
            <a:ext cx="6005810" cy="536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131840" y="5445224"/>
            <a:ext cx="1440160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Čestná prohlášení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707224"/>
          </a:xfrm>
        </p:spPr>
        <p:txBody>
          <a:bodyPr/>
          <a:lstStyle/>
          <a:p>
            <a:r>
              <a:rPr lang="cs-CZ" dirty="false" smtClean="false"/>
              <a:t>Potvrzení pravdivosti </a:t>
            </a:r>
            <a:r>
              <a:rPr lang="cs-CZ" dirty="false"/>
              <a:t>čestného prohlášení zatržením </a:t>
            </a:r>
            <a:r>
              <a:rPr lang="cs-CZ" dirty="false" smtClean="false"/>
              <a:t>fajfky </a:t>
            </a:r>
            <a:r>
              <a:rPr lang="cs-CZ" dirty="false"/>
              <a:t>v poli SOUHLASÍM S ČESTNÝM PROHLÁŠENÍM</a:t>
            </a:r>
            <a:r>
              <a:rPr lang="cs-CZ" dirty="false" smtClean="false"/>
              <a:t>.</a:t>
            </a:r>
          </a:p>
          <a:p>
            <a:r>
              <a:rPr lang="cs-CZ" dirty="false" smtClean="false"/>
              <a:t>Bez zatržení nelze podat zprávu o realizaci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6757020" cy="37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43608" y="4594576"/>
            <a:ext cx="2664296" cy="3465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940152" y="6554624"/>
            <a:ext cx="1440160" cy="1732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publicita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r>
              <a:rPr lang="cs-CZ" dirty="false"/>
              <a:t>I</a:t>
            </a:r>
            <a:r>
              <a:rPr lang="cs-CZ" dirty="false" smtClean="false"/>
              <a:t>nformace </a:t>
            </a:r>
            <a:r>
              <a:rPr lang="cs-CZ" dirty="false"/>
              <a:t>o povinné publicitě </a:t>
            </a:r>
            <a:r>
              <a:rPr lang="cs-CZ" dirty="false" smtClean="false"/>
              <a:t>v</a:t>
            </a:r>
            <a:r>
              <a:rPr lang="cs-CZ" dirty="false"/>
              <a:t> </a:t>
            </a:r>
            <a:r>
              <a:rPr lang="cs-CZ" dirty="false" err="true"/>
              <a:t>ZoR</a:t>
            </a:r>
            <a:r>
              <a:rPr lang="cs-CZ" dirty="false"/>
              <a:t> projektu podávat </a:t>
            </a:r>
            <a:r>
              <a:rPr lang="cs-CZ" dirty="false" smtClean="false"/>
              <a:t>strukturovaně</a:t>
            </a:r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 smtClean="false"/>
          </a:p>
          <a:p>
            <a:r>
              <a:rPr lang="cs-CZ" dirty="false" smtClean="false"/>
              <a:t>Zápis </a:t>
            </a:r>
            <a:r>
              <a:rPr lang="cs-CZ" dirty="false"/>
              <a:t>přes tlačítko </a:t>
            </a:r>
            <a:r>
              <a:rPr lang="cs-CZ" b="true" dirty="false"/>
              <a:t>vykázat </a:t>
            </a:r>
            <a:r>
              <a:rPr lang="cs-CZ" b="true" dirty="false" smtClean="false"/>
              <a:t>změnu/přírůstek</a:t>
            </a:r>
            <a:r>
              <a:rPr lang="cs-CZ" dirty="false" smtClean="false"/>
              <a:t>.</a:t>
            </a:r>
          </a:p>
          <a:p>
            <a:r>
              <a:rPr lang="cs-CZ" dirty="false" smtClean="false"/>
              <a:t>Vyplnit </a:t>
            </a:r>
            <a:r>
              <a:rPr lang="cs-CZ" dirty="false"/>
              <a:t>pole PLNĚNÍ PUBLICITNÍ ČINNOSTI</a:t>
            </a:r>
            <a:endParaRPr lang="cs-CZ" dirty="false" smtClean="false"/>
          </a:p>
          <a:p>
            <a:r>
              <a:rPr lang="cs-CZ" dirty="false" smtClean="false"/>
              <a:t>Doporučení – doplnit komentář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graphicFrame>
        <p:nvGraphicFramePr>
          <p:cNvPr id="5" name="Tabulka 4"/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48890373"/>
              </p:ext>
            </p:extLst>
          </p:nvPr>
        </p:nvGraphicFramePr>
        <p:xfrm>
          <a:off x="827584" y="1988840"/>
          <a:ext cx="7560839" cy="2736303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85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false" smtClean="fals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false" smtClean="false">
                          <a:effectLst/>
                        </a:rPr>
                        <a:t>Nástroj </a:t>
                      </a:r>
                      <a:endParaRPr lang="cs-CZ" sz="20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false" smtClean="fals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false" smtClean="false">
                          <a:effectLst/>
                        </a:rPr>
                        <a:t>Povinná </a:t>
                      </a:r>
                      <a:r>
                        <a:rPr lang="cs-CZ" sz="1600" dirty="false">
                          <a:effectLst/>
                        </a:rPr>
                        <a:t>/ nepovinná položka v </a:t>
                      </a:r>
                      <a:r>
                        <a:rPr lang="cs-CZ" sz="1600" dirty="false" err="true">
                          <a:effectLst/>
                        </a:rPr>
                        <a:t>ZoR</a:t>
                      </a:r>
                      <a:r>
                        <a:rPr lang="cs-CZ" sz="1600" dirty="false">
                          <a:effectLst/>
                        </a:rPr>
                        <a:t> projektu</a:t>
                      </a:r>
                      <a:endParaRPr lang="cs-CZ" sz="20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false" smtClean="fals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false" smtClean="false">
                          <a:effectLst/>
                        </a:rPr>
                        <a:t>Jaké </a:t>
                      </a:r>
                      <a:r>
                        <a:rPr lang="cs-CZ" sz="1600" dirty="false">
                          <a:effectLst/>
                        </a:rPr>
                        <a:t>hodnoty může příjemce vyplnit</a:t>
                      </a:r>
                      <a:endParaRPr lang="cs-CZ" sz="20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  <a:endParaRPr lang="cs-CZ" sz="20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  <a:endParaRPr lang="cs-CZ" sz="14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  <a:endParaRPr lang="cs-CZ" sz="2000" dirty="false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false" smtClean="false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DOKUMENTY zprávy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95664"/>
            <a:ext cx="8064000" cy="4851240"/>
          </a:xfrm>
        </p:spPr>
        <p:txBody>
          <a:bodyPr/>
          <a:lstStyle/>
          <a:p>
            <a:r>
              <a:rPr lang="cs-CZ" dirty="false" smtClean="false"/>
              <a:t>Přílohy k doložení dosažených jednotek za dané monitorovací období, za které je předkládána ZoR</a:t>
            </a:r>
          </a:p>
          <a:p>
            <a:r>
              <a:rPr lang="cs-CZ" dirty="false" smtClean="false"/>
              <a:t>Specifická část pravidel – kapitola 8.3.1 Dokladování dosažených jednotek:</a:t>
            </a:r>
          </a:p>
          <a:p>
            <a:r>
              <a:rPr lang="cs-CZ" dirty="false" smtClean="false"/>
              <a:t>Dále např. dotazník výsledků projektu (</a:t>
            </a:r>
            <a:r>
              <a:rPr lang="cs-CZ" dirty="false" err="true" smtClean="false"/>
              <a:t>ZZoR</a:t>
            </a:r>
            <a:r>
              <a:rPr lang="cs-CZ" dirty="false" smtClean="false"/>
              <a:t>), smlouva o partnerství</a:t>
            </a:r>
          </a:p>
          <a:p>
            <a:r>
              <a:rPr lang="cs-CZ" dirty="false"/>
              <a:t>Nepoužívat tlačítko Vykázat změnu/přírůstek (vložit  vždy novou přílohu)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1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0" y="1412776"/>
            <a:ext cx="9108504" cy="1827112"/>
          </a:xfrm>
        </p:spPr>
        <p:txBody>
          <a:bodyPr/>
          <a:lstStyle/>
          <a:p>
            <a:pPr algn="ctr"/>
            <a:r>
              <a:rPr lang="cs-CZ" dirty="false" smtClean="false">
                <a:solidFill>
                  <a:srgbClr val="FF0000"/>
                </a:solidFill>
              </a:rPr>
              <a:t>Upozornění</a:t>
            </a:r>
            <a:r>
              <a:rPr lang="cs-CZ" sz="3600" dirty="false" smtClean="false"/>
              <a:t/>
            </a:r>
            <a:br>
              <a:rPr lang="cs-CZ" sz="3600" dirty="false" smtClean="false"/>
            </a:br>
            <a:r>
              <a:rPr lang="cs-CZ" sz="3600" dirty="false"/>
              <a:t/>
            </a:r>
            <a:br>
              <a:rPr lang="cs-CZ" sz="3600" dirty="false"/>
            </a:br>
            <a:r>
              <a:rPr lang="cs-CZ" sz="2400" dirty="false" smtClean="false">
                <a:solidFill>
                  <a:srgbClr val="FF0000"/>
                </a:solidFill>
              </a:rPr>
              <a:t>prezentace byla vytvořena jako podpůrný materiál na seminář, neslouží jako kompletní návod.</a:t>
            </a:r>
            <a:br>
              <a:rPr lang="cs-CZ" sz="2400" dirty="false" smtClean="false">
                <a:solidFill>
                  <a:srgbClr val="FF0000"/>
                </a:solidFill>
              </a:rPr>
            </a:br>
            <a:r>
              <a:rPr lang="cs-CZ" sz="2400" dirty="false" smtClean="false">
                <a:solidFill>
                  <a:srgbClr val="FF0000"/>
                </a:solidFill>
              </a:rPr>
              <a:t/>
            </a:r>
            <a:br>
              <a:rPr lang="cs-CZ" sz="2400" dirty="false" smtClean="false">
                <a:solidFill>
                  <a:srgbClr val="FF0000"/>
                </a:solidFill>
              </a:rPr>
            </a:br>
            <a:r>
              <a:rPr lang="cs-CZ" sz="2400" dirty="false" smtClean="false">
                <a:solidFill>
                  <a:srgbClr val="FF0000"/>
                </a:solidFill>
              </a:rPr>
              <a:t>ŘIĎTE SE PROSÍM VŽDY PLATNÝMI pokyny/pravidly uvedenými na konci prezentace. </a:t>
            </a:r>
            <a:br>
              <a:rPr lang="cs-CZ" sz="2400" dirty="false" smtClean="false">
                <a:solidFill>
                  <a:srgbClr val="FF0000"/>
                </a:solidFill>
              </a:rPr>
            </a:br>
            <a:r>
              <a:rPr lang="cs-CZ" sz="2400" dirty="false">
                <a:solidFill>
                  <a:srgbClr val="FF0000"/>
                </a:solidFill>
              </a:rPr>
              <a:t/>
            </a:r>
            <a:br>
              <a:rPr lang="cs-CZ" sz="2400" dirty="false">
                <a:solidFill>
                  <a:srgbClr val="FF0000"/>
                </a:solidFill>
              </a:rPr>
            </a:br>
            <a:r>
              <a:rPr lang="cs-CZ" sz="2400" dirty="false" smtClean="false">
                <a:solidFill>
                  <a:srgbClr val="FF0000"/>
                </a:solidFill>
              </a:rPr>
              <a:t>Věcné dotazy prosím směřujte na svého projektového manažera, technické problémy prosím směřujte na </a:t>
            </a:r>
            <a:r>
              <a:rPr lang="cs-CZ" sz="2400" dirty="false" err="true" smtClean="false">
                <a:solidFill>
                  <a:srgbClr val="FF0000"/>
                </a:solidFill>
              </a:rPr>
              <a:t>hotline</a:t>
            </a:r>
            <a:r>
              <a:rPr lang="cs-CZ" sz="2400" dirty="false" smtClean="false">
                <a:solidFill>
                  <a:srgbClr val="FF0000"/>
                </a:solidFill>
              </a:rPr>
              <a:t> na esfcr.cz</a:t>
            </a:r>
            <a:endParaRPr lang="cs-CZ" sz="2800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4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veřejné zakázky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571472"/>
            <a:ext cx="8424000" cy="5256584"/>
          </a:xfrm>
        </p:spPr>
        <p:txBody>
          <a:bodyPr/>
          <a:lstStyle/>
          <a:p>
            <a:r>
              <a:rPr lang="cs-CZ" dirty="false" smtClean="false"/>
              <a:t>Samostatný modul „Veřejné zakázky“ (Informování o realizaci), který se nachází na samostatné záložce mimo zprávu o realizaci.</a:t>
            </a:r>
          </a:p>
          <a:p>
            <a:r>
              <a:rPr lang="cs-CZ" dirty="false" smtClean="false"/>
              <a:t>Viz pokyny k předkládání dokumentů a údajů k veřejným zakázkám prostřednictvím IS KP14+ </a:t>
            </a:r>
            <a:r>
              <a:rPr lang="cs-CZ" dirty="false" smtClean="false">
                <a:hlinkClick r:id="rId3"/>
              </a:rPr>
              <a:t>https://www.esfcr.cz/vzory-pro-zadavaci-vyberova-rizeni-opz</a:t>
            </a:r>
            <a:endParaRPr lang="cs-CZ" dirty="false" smtClean="false"/>
          </a:p>
          <a:p>
            <a:r>
              <a:rPr lang="cs-CZ" dirty="false" smtClean="false"/>
              <a:t>Povinnost příjemce informovat o pokroku ve VZ v ZoR</a:t>
            </a:r>
          </a:p>
          <a:p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96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subjekty projektu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4174" y="1266935"/>
            <a:ext cx="8856984" cy="5256584"/>
          </a:xfrm>
        </p:spPr>
        <p:txBody>
          <a:bodyPr/>
          <a:lstStyle/>
          <a:p>
            <a:endParaRPr lang="cs-CZ" dirty="false" smtClean="false"/>
          </a:p>
          <a:p>
            <a:r>
              <a:rPr lang="cs-CZ" dirty="false"/>
              <a:t>Nevyplňuje </a:t>
            </a:r>
            <a:r>
              <a:rPr lang="cs-CZ" dirty="false" smtClean="false"/>
              <a:t>se</a:t>
            </a:r>
            <a:endParaRPr lang="cs-CZ" dirty="false"/>
          </a:p>
          <a:p>
            <a:r>
              <a:rPr lang="cs-CZ" dirty="false" smtClean="false"/>
              <a:t>Dodavatelé se </a:t>
            </a:r>
            <a:r>
              <a:rPr lang="cs-CZ" dirty="false"/>
              <a:t>zadávají </a:t>
            </a:r>
            <a:r>
              <a:rPr lang="cs-CZ" dirty="false" smtClean="false"/>
              <a:t>v samostatném modulu Veřejné zakázky – propsání na záložku Subjekty projektu</a:t>
            </a:r>
          </a:p>
          <a:p>
            <a:endParaRPr lang="cs-CZ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094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FIREMNÍ </a:t>
            </a:r>
            <a:r>
              <a:rPr lang="cs-CZ" dirty="false"/>
              <a:t>PROMĚNNÉ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349416"/>
            <a:ext cx="8856984" cy="5256584"/>
          </a:xfrm>
        </p:spPr>
        <p:txBody>
          <a:bodyPr/>
          <a:lstStyle/>
          <a:p>
            <a:endParaRPr lang="cs-CZ" dirty="false" smtClean="false"/>
          </a:p>
          <a:p>
            <a:r>
              <a:rPr lang="cs-CZ" dirty="false"/>
              <a:t>Nevyplňuje se</a:t>
            </a:r>
          </a:p>
          <a:p>
            <a:pPr marL="0" indent="0">
              <a:buNone/>
            </a:pPr>
            <a:r>
              <a:rPr lang="cs-CZ" b="true" dirty="false" smtClean="false"/>
              <a:t>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29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kontroly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269" y="1431169"/>
            <a:ext cx="8856984" cy="5256584"/>
          </a:xfrm>
        </p:spPr>
        <p:txBody>
          <a:bodyPr/>
          <a:lstStyle/>
          <a:p>
            <a:pPr marL="0" indent="0">
              <a:buNone/>
            </a:pPr>
            <a:endParaRPr lang="cs-CZ" dirty="false" smtClean="false"/>
          </a:p>
          <a:p>
            <a:r>
              <a:rPr lang="cs-CZ" dirty="false" smtClean="false"/>
              <a:t>Samostatný modul Kontroly na projektu</a:t>
            </a:r>
            <a:endParaRPr lang="cs-CZ" dirty="false"/>
          </a:p>
          <a:p>
            <a:r>
              <a:rPr lang="cs-CZ" dirty="false" smtClean="false"/>
              <a:t>Povinnost informovat o všech ukončených kontrolách a auditech v rámci realizace projektu (mimo kontroly ŘO)</a:t>
            </a:r>
            <a:endParaRPr lang="cs-CZ" b="true" dirty="false" smtClean="false"/>
          </a:p>
          <a:p>
            <a:r>
              <a:rPr lang="cs-CZ" b="true" dirty="false" smtClean="false"/>
              <a:t>Navázání kontroly na příslušnou </a:t>
            </a:r>
            <a:r>
              <a:rPr lang="cs-CZ" b="true" dirty="false" err="true" smtClean="false"/>
              <a:t>ZoR</a:t>
            </a:r>
            <a:endParaRPr lang="cs-CZ" dirty="false" smtClean="false"/>
          </a:p>
          <a:p>
            <a:r>
              <a:rPr lang="cs-CZ" dirty="false" smtClean="false"/>
              <a:t>Vyplnění všech povinných polí</a:t>
            </a:r>
          </a:p>
          <a:p>
            <a:r>
              <a:rPr lang="cs-CZ" b="true" dirty="false" smtClean="false"/>
              <a:t>Nepoužívat </a:t>
            </a:r>
            <a:r>
              <a:rPr lang="cs-CZ" b="true" dirty="false"/>
              <a:t>tlačítko </a:t>
            </a:r>
            <a:r>
              <a:rPr lang="cs-CZ" b="true" dirty="false" smtClean="false"/>
              <a:t>FINALIZACE </a:t>
            </a:r>
            <a:r>
              <a:rPr lang="cs-CZ" dirty="false" smtClean="false"/>
              <a:t>(již není možné editovat)</a:t>
            </a:r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15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Finalizace </a:t>
            </a:r>
            <a:r>
              <a:rPr lang="cs-CZ" dirty="false" err="true" smtClean="false"/>
              <a:t>ZoR</a:t>
            </a:r>
            <a:r>
              <a:rPr lang="cs-CZ" dirty="false" smtClean="false"/>
              <a:t>	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/>
          <a:lstStyle/>
          <a:p>
            <a:endParaRPr lang="cs-CZ" sz="2200" dirty="false" smtClean="false"/>
          </a:p>
          <a:p>
            <a:endParaRPr lang="cs-CZ" sz="2200" dirty="false"/>
          </a:p>
          <a:p>
            <a:r>
              <a:rPr lang="cs-CZ" sz="2200" dirty="false" smtClean="false"/>
              <a:t>Po vyplnění ZoR pokračujte vyplněním žádosti o platu (</a:t>
            </a:r>
            <a:r>
              <a:rPr lang="cs-CZ" sz="2200" dirty="false" err="true" smtClean="false"/>
              <a:t>ŽoP</a:t>
            </a:r>
            <a:r>
              <a:rPr lang="cs-CZ" sz="2200" dirty="false" smtClean="false"/>
              <a:t>). </a:t>
            </a:r>
          </a:p>
          <a:p>
            <a:pPr marL="0" indent="0">
              <a:buNone/>
            </a:pPr>
            <a:r>
              <a:rPr lang="cs-CZ" sz="2200" dirty="false" smtClean="false"/>
              <a:t>     (ZoR musí být finalizována </a:t>
            </a:r>
            <a:r>
              <a:rPr lang="cs-CZ" sz="2200" b="true" u="sng" dirty="false" smtClean="false"/>
              <a:t>až po finalizaci žádosti o platbu).</a:t>
            </a:r>
            <a:endParaRPr lang="cs-CZ" sz="2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38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539552" y="2420888"/>
            <a:ext cx="8136904" cy="2088232"/>
          </a:xfrm>
        </p:spPr>
        <p:txBody>
          <a:bodyPr/>
          <a:lstStyle/>
          <a:p>
            <a:pPr algn="ctr"/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/>
              <a:t>Vytváření žádosti o </a:t>
            </a:r>
            <a:r>
              <a:rPr lang="cs-CZ" dirty="false" smtClean="false"/>
              <a:t>platbu (</a:t>
            </a:r>
            <a:r>
              <a:rPr lang="cs-CZ" dirty="false" err="true" smtClean="false"/>
              <a:t>Žop</a:t>
            </a:r>
            <a:r>
              <a:rPr lang="cs-CZ" dirty="false" smtClean="false"/>
              <a:t>) </a:t>
            </a:r>
            <a:r>
              <a:rPr lang="cs-CZ" dirty="false"/>
              <a:t>v </a:t>
            </a:r>
            <a:r>
              <a:rPr lang="cs-CZ" dirty="false" smtClean="false"/>
              <a:t>IS KP14</a:t>
            </a:r>
            <a:r>
              <a:rPr lang="cs-CZ" dirty="false"/>
              <a:t>+</a:t>
            </a:r>
            <a:br>
              <a:rPr lang="cs-CZ" dirty="false"/>
            </a:br>
            <a:r>
              <a:rPr lang="cs-CZ" dirty="false"/>
              <a:t/>
            </a:r>
            <a:br>
              <a:rPr lang="cs-CZ" dirty="false"/>
            </a:br>
            <a:r>
              <a:rPr lang="cs-CZ" b="false" baseline="0" dirty="false" smtClean="false"/>
              <a:t/>
            </a:r>
            <a:br>
              <a:rPr lang="cs-CZ" b="false" baseline="0" dirty="false" smtClean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16950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Žádost o platbu (ŽOP) s vyúčtováním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1864" y="1410615"/>
            <a:ext cx="6474635" cy="46800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false" err="true" smtClean="false"/>
              <a:t>ŽoP</a:t>
            </a:r>
            <a:r>
              <a:rPr lang="cs-CZ" dirty="false" smtClean="false"/>
              <a:t> součástí zprávy o realizaci</a:t>
            </a:r>
          </a:p>
          <a:p>
            <a:pPr>
              <a:lnSpc>
                <a:spcPct val="120000"/>
              </a:lnSpc>
            </a:pPr>
            <a:r>
              <a:rPr lang="cs-CZ" b="true" dirty="false"/>
              <a:t>M</a:t>
            </a:r>
            <a:r>
              <a:rPr lang="cs-CZ" b="true" dirty="false" smtClean="false"/>
              <a:t>usí být </a:t>
            </a:r>
            <a:r>
              <a:rPr lang="cs-CZ" b="true" dirty="false"/>
              <a:t>finalizována </a:t>
            </a:r>
            <a:r>
              <a:rPr lang="cs-CZ" b="true" dirty="false" smtClean="false"/>
              <a:t>a podepsána před finalizací </a:t>
            </a:r>
            <a:r>
              <a:rPr lang="cs-CZ" b="true" dirty="false" err="true" smtClean="false"/>
              <a:t>ZoR</a:t>
            </a:r>
            <a:endParaRPr lang="cs-CZ" b="true" dirty="false" smtClean="false"/>
          </a:p>
          <a:p>
            <a:pPr>
              <a:lnSpc>
                <a:spcPct val="120000"/>
              </a:lnSpc>
            </a:pPr>
            <a:r>
              <a:rPr lang="cs-CZ" dirty="false" smtClean="false"/>
              <a:t>Záložka Žádost o platbu v levém menu</a:t>
            </a:r>
          </a:p>
          <a:p>
            <a:pPr>
              <a:lnSpc>
                <a:spcPct val="120000"/>
              </a:lnSpc>
            </a:pPr>
            <a:endParaRPr lang="cs-CZ" dirty="false" smtClean="false"/>
          </a:p>
          <a:p>
            <a:pPr>
              <a:lnSpc>
                <a:spcPct val="120000"/>
              </a:lnSpc>
            </a:pPr>
            <a:r>
              <a:rPr lang="cs-CZ" dirty="false" smtClean="false"/>
              <a:t>Vytvořit novou Žádost o platbu</a:t>
            </a:r>
          </a:p>
          <a:p>
            <a:pPr>
              <a:lnSpc>
                <a:spcPct val="120000"/>
              </a:lnSpc>
            </a:pPr>
            <a:r>
              <a:rPr lang="cs-CZ" dirty="false" smtClean="false"/>
              <a:t>Založení </a:t>
            </a:r>
            <a:r>
              <a:rPr lang="cs-CZ" dirty="false" err="true" smtClean="false"/>
              <a:t>ŽoP</a:t>
            </a:r>
            <a:r>
              <a:rPr lang="cs-CZ" dirty="false" smtClean="false"/>
              <a:t> ve stavu Rozpracována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9" y="5661248"/>
            <a:ext cx="7468369" cy="10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172132" cy="40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020242" y="3210334"/>
            <a:ext cx="922160" cy="86673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899592" y="5661248"/>
            <a:ext cx="0" cy="576064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317246" y="6309320"/>
            <a:ext cx="1277950" cy="1800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092280" y="3933056"/>
            <a:ext cx="1277950" cy="2340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Postup při vyplňování záložek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340768"/>
            <a:ext cx="8424488" cy="47792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Identifikační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Souhrnná soupiska – doplnit pouze evidenční číslo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Soupiska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Soupiska příjmů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Souhrnná soupiska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Žádost o platbu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Čestná prohlášení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Dokumenty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Finalizace </a:t>
            </a:r>
            <a:r>
              <a:rPr lang="cs-CZ" dirty="false" err="true" smtClean="false"/>
              <a:t>ŽoP</a:t>
            </a:r>
            <a:r>
              <a:rPr lang="cs-CZ" dirty="false" smtClean="false"/>
              <a:t> a Podpis </a:t>
            </a:r>
            <a:r>
              <a:rPr lang="cs-CZ" dirty="false" err="true" smtClean="false"/>
              <a:t>ŽoP</a:t>
            </a:r>
            <a:endParaRPr lang="cs-CZ" dirty="false" smtClean="false"/>
          </a:p>
          <a:p>
            <a:pPr marL="457200" indent="-457200">
              <a:buFont typeface="+mj-lt"/>
              <a:buAutoNum type="arabicPeriod"/>
            </a:pPr>
            <a:r>
              <a:rPr lang="cs-CZ" dirty="false" smtClean="false"/>
              <a:t>Finalizace </a:t>
            </a:r>
            <a:r>
              <a:rPr lang="cs-CZ" dirty="false" err="true" smtClean="false"/>
              <a:t>ZoR</a:t>
            </a:r>
            <a:r>
              <a:rPr lang="cs-CZ" dirty="false" smtClean="false"/>
              <a:t> a Podpis </a:t>
            </a:r>
            <a:r>
              <a:rPr lang="cs-CZ" dirty="false" err="true" smtClean="false"/>
              <a:t>ZoR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47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Identifikační údaje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r>
              <a:rPr lang="cs-CZ" dirty="false" smtClean="false"/>
              <a:t>Vyplnit pole Název účtu příjemce (dle Právního aktu)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7851"/>
            <a:ext cx="6930752" cy="47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187624" y="4653136"/>
            <a:ext cx="1584176" cy="3600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06248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Evidenční číslo na Souhrnné soupisce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295400"/>
            <a:ext cx="9036496" cy="5400600"/>
          </a:xfrm>
        </p:spPr>
        <p:txBody>
          <a:bodyPr/>
          <a:lstStyle/>
          <a:p>
            <a:r>
              <a:rPr lang="cs-CZ" dirty="false" smtClean="false"/>
              <a:t>Vyplnit evidenční číslo souhrnné soupisky (číslováno od 1). </a:t>
            </a:r>
          </a:p>
          <a:p>
            <a:pPr marL="918000" lvl="3" indent="0">
              <a:buNone/>
            </a:pPr>
            <a:r>
              <a:rPr lang="cs-CZ" dirty="false" smtClean="false"/>
              <a:t>ZoR/</a:t>
            </a:r>
            <a:r>
              <a:rPr lang="cs-CZ" dirty="false" err="true" smtClean="false"/>
              <a:t>ŽoP</a:t>
            </a:r>
            <a:r>
              <a:rPr lang="cs-CZ" dirty="false" smtClean="false"/>
              <a:t> č. 1 = 1</a:t>
            </a:r>
            <a:r>
              <a:rPr lang="cs-CZ" dirty="false"/>
              <a:t>;</a:t>
            </a:r>
            <a:r>
              <a:rPr lang="cs-CZ" dirty="false" smtClean="false"/>
              <a:t> ZoR/</a:t>
            </a:r>
            <a:r>
              <a:rPr lang="cs-CZ" dirty="false" err="true" smtClean="false"/>
              <a:t>ŽoP</a:t>
            </a:r>
            <a:r>
              <a:rPr lang="cs-CZ" dirty="false" smtClean="false"/>
              <a:t> č. 2 = 2…</a:t>
            </a:r>
          </a:p>
          <a:p>
            <a:r>
              <a:rPr lang="cs-CZ" dirty="false" smtClean="false"/>
              <a:t>Po uložení odemknutí záložky SOUPISKA JEDNOTEK.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3440"/>
            <a:ext cx="7128792" cy="39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79712" y="4797152"/>
            <a:ext cx="1512168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obsah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764704"/>
            <a:ext cx="8352480" cy="5544616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 smtClean="false"/>
          </a:p>
          <a:p>
            <a:r>
              <a:rPr lang="cs-CZ" dirty="false" smtClean="false"/>
              <a:t>Technická </a:t>
            </a:r>
            <a:r>
              <a:rPr lang="cs-CZ" dirty="false"/>
              <a:t>podpora </a:t>
            </a:r>
            <a:r>
              <a:rPr lang="cs-CZ" dirty="false" smtClean="false"/>
              <a:t>IS KP14+</a:t>
            </a:r>
          </a:p>
          <a:p>
            <a:r>
              <a:rPr lang="cs-CZ" dirty="false" smtClean="false"/>
              <a:t>Kroky v podání žádosti o platbu a zprávy o realizaci</a:t>
            </a:r>
          </a:p>
          <a:p>
            <a:r>
              <a:rPr lang="cs-CZ" dirty="false"/>
              <a:t>Vytváření zprávy </a:t>
            </a:r>
            <a:r>
              <a:rPr lang="cs-CZ" dirty="false" smtClean="false"/>
              <a:t>o </a:t>
            </a:r>
            <a:r>
              <a:rPr lang="cs-CZ" dirty="false"/>
              <a:t>realizaci (</a:t>
            </a:r>
            <a:r>
              <a:rPr lang="cs-CZ" dirty="false" err="true"/>
              <a:t>ZoR</a:t>
            </a:r>
            <a:r>
              <a:rPr lang="cs-CZ" dirty="false"/>
              <a:t>) v </a:t>
            </a:r>
            <a:r>
              <a:rPr lang="cs-CZ" dirty="false" smtClean="false"/>
              <a:t>IS KP14</a:t>
            </a:r>
            <a:r>
              <a:rPr lang="cs-CZ" dirty="false"/>
              <a:t>+</a:t>
            </a:r>
            <a:endParaRPr lang="cs-CZ" dirty="false" smtClean="false"/>
          </a:p>
          <a:p>
            <a:r>
              <a:rPr lang="cs-CZ" dirty="false" smtClean="false"/>
              <a:t>Vytváření </a:t>
            </a:r>
            <a:r>
              <a:rPr lang="cs-CZ" dirty="false"/>
              <a:t>žádosti o platbu (</a:t>
            </a:r>
            <a:r>
              <a:rPr lang="cs-CZ" dirty="false" err="true" smtClean="false"/>
              <a:t>ŽoP</a:t>
            </a:r>
            <a:r>
              <a:rPr lang="cs-CZ" dirty="false" smtClean="false"/>
              <a:t>) </a:t>
            </a:r>
            <a:r>
              <a:rPr lang="cs-CZ" dirty="false"/>
              <a:t>v </a:t>
            </a:r>
            <a:r>
              <a:rPr lang="cs-CZ" dirty="false" smtClean="false"/>
              <a:t>IS KP14+</a:t>
            </a:r>
          </a:p>
          <a:p>
            <a:r>
              <a:rPr lang="cs-CZ" dirty="false" smtClean="false"/>
              <a:t>Další možné funkce </a:t>
            </a:r>
            <a:r>
              <a:rPr lang="cs-CZ" dirty="false"/>
              <a:t>v </a:t>
            </a:r>
            <a:r>
              <a:rPr lang="cs-CZ" dirty="false" smtClean="false"/>
              <a:t>IS KP14</a:t>
            </a:r>
            <a:r>
              <a:rPr lang="cs-CZ" dirty="false"/>
              <a:t>+</a:t>
            </a:r>
          </a:p>
          <a:p>
            <a:r>
              <a:rPr lang="cs-CZ" dirty="false" smtClean="false"/>
              <a:t>Na co si dát pozor v IS KP14</a:t>
            </a:r>
            <a:r>
              <a:rPr lang="cs-CZ" dirty="false"/>
              <a:t>+</a:t>
            </a:r>
          </a:p>
          <a:p>
            <a:r>
              <a:rPr lang="cs-CZ" dirty="false" smtClean="false"/>
              <a:t>Předložení nulové </a:t>
            </a:r>
            <a:r>
              <a:rPr lang="cs-CZ" dirty="false" err="true" smtClean="false"/>
              <a:t>ZoR</a:t>
            </a:r>
            <a:r>
              <a:rPr lang="cs-CZ" dirty="false" smtClean="false"/>
              <a:t> a </a:t>
            </a:r>
            <a:r>
              <a:rPr lang="cs-CZ" dirty="false" err="true" smtClean="false"/>
              <a:t>ŽoP</a:t>
            </a:r>
            <a:endParaRPr lang="cs-CZ" dirty="false" smtClean="false"/>
          </a:p>
          <a:p>
            <a:r>
              <a:rPr lang="cs-CZ" dirty="false" smtClean="false"/>
              <a:t>Důležité dokumenty</a:t>
            </a:r>
            <a:endParaRPr lang="cs-CZ" dirty="false"/>
          </a:p>
          <a:p>
            <a:pPr lvl="1"/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251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Soupiska jednotek (1)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6061" y="1397163"/>
            <a:ext cx="8460488" cy="5472608"/>
          </a:xfrm>
        </p:spPr>
        <p:txBody>
          <a:bodyPr/>
          <a:lstStyle/>
          <a:p>
            <a:r>
              <a:rPr lang="cs-CZ" dirty="false" smtClean="false"/>
              <a:t>Vytvoření jediného záznamu pro celkové způsobilé výdaje prokazované v aktuálním monitorovacím období.</a:t>
            </a:r>
          </a:p>
          <a:p>
            <a:r>
              <a:rPr lang="cs-CZ" dirty="false" smtClean="false"/>
              <a:t>U jednotkových projektů vždy NEINVESTIČNÍ charakter</a:t>
            </a:r>
            <a:r>
              <a:rPr lang="cs-CZ" dirty="false"/>
              <a:t>.</a:t>
            </a:r>
            <a:endParaRPr lang="cs-CZ" dirty="false" smtClean="false"/>
          </a:p>
          <a:p>
            <a:r>
              <a:rPr lang="cs-CZ" dirty="false" smtClean="false"/>
              <a:t>Částka ze záložky Jednotky aktivit ZP v ZoR</a:t>
            </a:r>
            <a:r>
              <a:rPr lang="cs-CZ" dirty="false"/>
              <a:t> </a:t>
            </a:r>
            <a:r>
              <a:rPr lang="cs-CZ" dirty="false" smtClean="false"/>
              <a:t>(součet všech prokazovaných způsobilých výdajů celkem). </a:t>
            </a:r>
          </a:p>
          <a:p>
            <a:r>
              <a:rPr lang="cs-CZ" dirty="false" smtClean="false"/>
              <a:t>Součet částek za jednotlivé aktivity na záložce Jednotky aktivit ZP v ZoR = částce v poli Způsobilé výdaje v </a:t>
            </a:r>
            <a:r>
              <a:rPr lang="cs-CZ" dirty="false" err="true" smtClean="false"/>
              <a:t>ŽoP</a:t>
            </a:r>
            <a:r>
              <a:rPr lang="cs-CZ" dirty="false" smtClean="false"/>
              <a:t>.</a:t>
            </a:r>
            <a:endParaRPr lang="cs-CZ" dirty="false"/>
          </a:p>
          <a:p>
            <a:r>
              <a:rPr lang="cs-CZ" dirty="false" smtClean="false"/>
              <a:t>Celkové způsobilé výdaje musí souhlasit s předkládanou Souhrnnou evidencí (buňka C24).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354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Soupiska jednotek (2)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196752"/>
            <a:ext cx="8532480" cy="5472608"/>
          </a:xfrm>
        </p:spPr>
        <p:txBody>
          <a:bodyPr/>
          <a:lstStyle/>
          <a:p>
            <a:r>
              <a:rPr lang="cs-CZ" sz="2200" dirty="false" smtClean="false"/>
              <a:t>Povinná pole:</a:t>
            </a:r>
          </a:p>
          <a:p>
            <a:pPr lvl="1"/>
            <a:r>
              <a:rPr lang="cs-CZ" dirty="false" smtClean="false"/>
              <a:t>Zkrácený název subjektu – výběr ze seznamu</a:t>
            </a:r>
          </a:p>
          <a:p>
            <a:pPr lvl="1"/>
            <a:r>
              <a:rPr lang="cs-CZ" dirty="false" smtClean="false"/>
              <a:t>Položka v rozpočtu projektu – Celkové způsobilé výdaje</a:t>
            </a:r>
          </a:p>
          <a:p>
            <a:pPr lvl="1"/>
            <a:r>
              <a:rPr lang="cs-CZ" dirty="false" smtClean="false"/>
              <a:t>Položka NEINVESTICE</a:t>
            </a:r>
          </a:p>
          <a:p>
            <a:pPr lvl="1"/>
            <a:r>
              <a:rPr lang="cs-CZ" dirty="false" smtClean="false"/>
              <a:t>Pole způsobilé výdaje – součet jednotlivých aktivit na záložce Jednotky aktivit ZP</a:t>
            </a:r>
          </a:p>
          <a:p>
            <a:pPr lvl="1"/>
            <a:r>
              <a:rPr lang="cs-CZ" dirty="false" smtClean="false"/>
              <a:t>Popis výdaje – např. „Viz záložka Jednotky aktivit ZP v rámci </a:t>
            </a:r>
            <a:r>
              <a:rPr lang="cs-CZ" dirty="false" err="true" smtClean="false"/>
              <a:t>ZoR</a:t>
            </a:r>
            <a:r>
              <a:rPr lang="cs-CZ" dirty="false" smtClean="false"/>
              <a:t>.“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pic>
        <p:nvPicPr>
          <p:cNvPr id="1331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328620" cy="22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268760"/>
            <a:ext cx="8928992" cy="5544616"/>
          </a:xfrm>
        </p:spPr>
        <p:txBody>
          <a:bodyPr/>
          <a:lstStyle/>
          <a:p>
            <a:endParaRPr lang="cs-CZ" dirty="false" smtClean="false"/>
          </a:p>
          <a:p>
            <a:r>
              <a:rPr lang="cs-CZ" dirty="false" smtClean="false"/>
              <a:t>Pokud </a:t>
            </a:r>
            <a:r>
              <a:rPr lang="cs-CZ" dirty="false"/>
              <a:t>nejsou vykázány příjmy = needitovat záložku</a:t>
            </a:r>
          </a:p>
          <a:p>
            <a:r>
              <a:rPr lang="cs-CZ" dirty="false" smtClean="false"/>
              <a:t>Vytvoření </a:t>
            </a:r>
            <a:r>
              <a:rPr lang="cs-CZ" dirty="false"/>
              <a:t>jediného záznamu </a:t>
            </a:r>
            <a:r>
              <a:rPr lang="cs-CZ" dirty="false" smtClean="false"/>
              <a:t>s hodnotou čistých příjmů</a:t>
            </a:r>
          </a:p>
          <a:p>
            <a:r>
              <a:rPr lang="cs-CZ" dirty="false"/>
              <a:t>Částka čistých příjmů = ČISTÉ JINÉ PENĚŽNÍ PŘÍJMY v </a:t>
            </a:r>
            <a:r>
              <a:rPr lang="cs-CZ" dirty="false" smtClean="false"/>
              <a:t>ZoR</a:t>
            </a:r>
          </a:p>
          <a:p>
            <a:endParaRPr lang="cs-CZ" dirty="false" smtClean="false"/>
          </a:p>
          <a:p>
            <a:r>
              <a:rPr lang="cs-CZ" dirty="false" smtClean="false"/>
              <a:t>Povinná pole:</a:t>
            </a:r>
          </a:p>
          <a:p>
            <a:pPr lvl="1"/>
            <a:r>
              <a:rPr lang="cs-CZ" dirty="false" smtClean="false"/>
              <a:t>Číslo účetního dokladu v účetnictví – NR (není relevantní)</a:t>
            </a:r>
          </a:p>
          <a:p>
            <a:pPr lvl="1"/>
            <a:r>
              <a:rPr lang="cs-CZ" dirty="false" smtClean="false"/>
              <a:t>Datum příjmu – datum posledního dne sledovaného období</a:t>
            </a:r>
          </a:p>
          <a:p>
            <a:pPr lvl="1"/>
            <a:r>
              <a:rPr lang="cs-CZ" dirty="false" smtClean="false"/>
              <a:t>Vykázané příjmy – částka čistého peněžního příjmu</a:t>
            </a:r>
          </a:p>
          <a:p>
            <a:pPr lvl="1"/>
            <a:r>
              <a:rPr lang="cs-CZ" dirty="false" smtClean="false"/>
              <a:t>Zkrácený název subjektu – výběr z menu</a:t>
            </a:r>
          </a:p>
          <a:p>
            <a:pPr lvl="1"/>
            <a:r>
              <a:rPr lang="cs-CZ" dirty="false" smtClean="false"/>
              <a:t>Popis příjmu – krátký popis charakteru příjmů</a:t>
            </a:r>
            <a:endParaRPr lang="cs-CZ" dirty="false"/>
          </a:p>
        </p:txBody>
      </p:sp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Soupiska příjmů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514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Souhrnná SOUPISKA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07504" y="1196752"/>
            <a:ext cx="2376264" cy="5472608"/>
          </a:xfrm>
        </p:spPr>
        <p:txBody>
          <a:bodyPr/>
          <a:lstStyle/>
          <a:p>
            <a:r>
              <a:rPr lang="cs-CZ" sz="2200" dirty="false" smtClean="false"/>
              <a:t>Stisknout tlačítko </a:t>
            </a:r>
            <a:r>
              <a:rPr lang="cs-CZ" sz="2200" b="true" dirty="false" smtClean="false"/>
              <a:t>NAPLNIT DATA Z DOKLADŮ SOUPISKY </a:t>
            </a:r>
            <a:r>
              <a:rPr lang="cs-CZ" sz="2200" dirty="false" smtClean="false"/>
              <a:t>–  systém automaticky vyplní všechna pole</a:t>
            </a:r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16580"/>
            <a:ext cx="6552727" cy="554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940152" y="3528391"/>
            <a:ext cx="1584176" cy="3600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4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8460488" cy="4707224"/>
          </a:xfrm>
        </p:spPr>
        <p:txBody>
          <a:bodyPr/>
          <a:lstStyle/>
          <a:p>
            <a:r>
              <a:rPr lang="cs-CZ" dirty="false" smtClean="false"/>
              <a:t>Automaticky doplněná pole na základě tlačítka „Naplnit data z dokladů soupisky“ (Souhrnná soupiska)</a:t>
            </a:r>
          </a:p>
          <a:p>
            <a:r>
              <a:rPr lang="cs-CZ" dirty="false" smtClean="false"/>
              <a:t>Pokud NE – použít tlačítko NAPLNIT DATA ZE SOUPISKY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198227"/>
            <a:ext cx="8312164" cy="29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Žádost o platbu (2)</a:t>
            </a: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21740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Čestná prohlášení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/>
          <a:lstStyle/>
          <a:p>
            <a:r>
              <a:rPr lang="cs-CZ" dirty="false" smtClean="false"/>
              <a:t>Vybrat ze seznamu vhodnou variantu a vyjádřit souhlas.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5925"/>
            <a:ext cx="7611591" cy="4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3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Nepoužívá se</a:t>
            </a:r>
          </a:p>
          <a:p>
            <a:r>
              <a:rPr lang="cs-CZ" dirty="false" smtClean="false"/>
              <a:t>Výjimka – </a:t>
            </a:r>
            <a:r>
              <a:rPr lang="cs-CZ" dirty="false"/>
              <a:t>podrobnosti k </a:t>
            </a:r>
            <a:r>
              <a:rPr lang="cs-CZ" dirty="false" smtClean="false"/>
              <a:t>insolvenci/exekuci v rámci oznámení v čestném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11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finalizace ŽOP a podpis </a:t>
            </a:r>
            <a:r>
              <a:rPr lang="cs-CZ" dirty="false" err="true" smtClean="false"/>
              <a:t>žop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412776"/>
            <a:ext cx="8424000" cy="4707224"/>
          </a:xfrm>
        </p:spPr>
        <p:txBody>
          <a:bodyPr/>
          <a:lstStyle/>
          <a:p>
            <a:r>
              <a:rPr lang="cs-CZ" dirty="false" smtClean="false"/>
              <a:t>Před finalizací provést Kontrolu (tlačítko na horní liště).</a:t>
            </a:r>
          </a:p>
          <a:p>
            <a:r>
              <a:rPr lang="cs-CZ" dirty="false" smtClean="false"/>
              <a:t>Nelze provést finalizaci</a:t>
            </a:r>
            <a:r>
              <a:rPr lang="cs-CZ" dirty="false"/>
              <a:t> </a:t>
            </a:r>
            <a:r>
              <a:rPr lang="cs-CZ" dirty="false" smtClean="false"/>
              <a:t>v případě </a:t>
            </a:r>
            <a:r>
              <a:rPr lang="cs-CZ" dirty="false" smtClean="false">
                <a:solidFill>
                  <a:srgbClr val="FF0000"/>
                </a:solidFill>
              </a:rPr>
              <a:t>červené</a:t>
            </a:r>
            <a:r>
              <a:rPr lang="cs-CZ" dirty="false" smtClean="false"/>
              <a:t> finalizační kontroly.</a:t>
            </a:r>
          </a:p>
          <a:p>
            <a:r>
              <a:rPr lang="cs-CZ" dirty="false" smtClean="false"/>
              <a:t>Kontrola v pořádku = možné na horní liště stisknout FINALIZOVAT – OK – Podpis žádosti o platbu (levé menu).</a:t>
            </a:r>
          </a:p>
          <a:p>
            <a:r>
              <a:rPr lang="cs-CZ" dirty="false" smtClean="false"/>
              <a:t>Podepisovat může statutární zástupce nebo osoba</a:t>
            </a:r>
            <a:r>
              <a:rPr lang="cs-CZ" dirty="false"/>
              <a:t> </a:t>
            </a:r>
            <a:r>
              <a:rPr lang="cs-CZ" dirty="false" smtClean="false"/>
              <a:t>s plnou mocí („podepisují všichni signatáři“ – důležité pořadí).</a:t>
            </a:r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731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Finalizace zor a podpis zor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280000" cy="5616624"/>
          </a:xfrm>
        </p:spPr>
        <p:txBody>
          <a:bodyPr/>
          <a:lstStyle/>
          <a:p>
            <a:r>
              <a:rPr lang="cs-CZ" dirty="false" smtClean="false"/>
              <a:t>Před finalizací </a:t>
            </a:r>
            <a:r>
              <a:rPr lang="cs-CZ" dirty="false" err="true" smtClean="false"/>
              <a:t>ZoR</a:t>
            </a:r>
            <a:r>
              <a:rPr lang="cs-CZ" dirty="false" smtClean="false"/>
              <a:t> musí být </a:t>
            </a:r>
            <a:r>
              <a:rPr lang="cs-CZ" b="true" dirty="false" smtClean="false"/>
              <a:t>VŽDY ŽOP FINALIZOVÁNA A PODEPSÁNA!!</a:t>
            </a:r>
          </a:p>
          <a:p>
            <a:r>
              <a:rPr lang="cs-CZ" dirty="false"/>
              <a:t>Před finalizací provést Kontrolu (tlačítko na horní liště</a:t>
            </a:r>
            <a:r>
              <a:rPr lang="cs-CZ" dirty="false" smtClean="false"/>
              <a:t>).</a:t>
            </a:r>
            <a:endParaRPr lang="cs-CZ" dirty="false"/>
          </a:p>
          <a:p>
            <a:r>
              <a:rPr lang="cs-CZ" dirty="false"/>
              <a:t>Nelze provést finalizaci v případě </a:t>
            </a:r>
            <a:r>
              <a:rPr lang="cs-CZ" dirty="false">
                <a:solidFill>
                  <a:srgbClr val="FF0000"/>
                </a:solidFill>
              </a:rPr>
              <a:t>červené</a:t>
            </a:r>
            <a:r>
              <a:rPr lang="cs-CZ" dirty="false"/>
              <a:t> finalizační kontroly</a:t>
            </a:r>
            <a:r>
              <a:rPr lang="cs-CZ" dirty="false" smtClean="false"/>
              <a:t>.</a:t>
            </a:r>
          </a:p>
          <a:p>
            <a:r>
              <a:rPr lang="cs-CZ" dirty="false"/>
              <a:t>Kontrola v pořádku = možné na horní liště stisknout FINALIZOVAT – OK – Podpis </a:t>
            </a:r>
            <a:r>
              <a:rPr lang="cs-CZ" dirty="false" smtClean="false"/>
              <a:t>dokumentu (levé </a:t>
            </a:r>
            <a:r>
              <a:rPr lang="cs-CZ" dirty="false"/>
              <a:t>menu</a:t>
            </a:r>
            <a:r>
              <a:rPr lang="cs-CZ" dirty="false" smtClean="false"/>
              <a:t>).</a:t>
            </a:r>
            <a:endParaRPr lang="cs-CZ" dirty="false"/>
          </a:p>
          <a:p>
            <a:r>
              <a:rPr lang="cs-CZ" dirty="false"/>
              <a:t>Podepisovat může statutární zástupce nebo osoba s plnou mocí („podepisují všichni signatáři“ – důležité pořadí</a:t>
            </a:r>
            <a:r>
              <a:rPr lang="cs-CZ" dirty="false" smtClean="false"/>
              <a:t>).</a:t>
            </a:r>
            <a:endParaRPr lang="cs-CZ" dirty="false"/>
          </a:p>
          <a:p>
            <a:r>
              <a:rPr lang="cs-CZ" b="true" dirty="false" smtClean="false"/>
              <a:t>Podpisem je </a:t>
            </a:r>
            <a:r>
              <a:rPr lang="cs-CZ" b="true" dirty="false" err="true" smtClean="false"/>
              <a:t>ZoR</a:t>
            </a:r>
            <a:r>
              <a:rPr lang="cs-CZ" b="true" dirty="false" smtClean="false"/>
              <a:t> a </a:t>
            </a:r>
            <a:r>
              <a:rPr lang="cs-CZ" b="true" dirty="false" err="true" smtClean="false"/>
              <a:t>ŽoP</a:t>
            </a:r>
            <a:r>
              <a:rPr lang="cs-CZ" b="true" dirty="false" smtClean="false"/>
              <a:t> automaticky podána na ŘO.</a:t>
            </a:r>
            <a:endParaRPr lang="cs-CZ" b="true" dirty="false"/>
          </a:p>
          <a:p>
            <a:endParaRPr lang="cs-CZ" dirty="false" smtClean="false"/>
          </a:p>
          <a:p>
            <a:endParaRPr lang="cs-CZ" dirty="false" smtClean="false"/>
          </a:p>
          <a:p>
            <a:endParaRPr lang="cs-CZ" dirty="false"/>
          </a:p>
          <a:p>
            <a:endParaRPr lang="cs-CZ" dirty="false"/>
          </a:p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510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Další možné funkce v </a:t>
            </a:r>
            <a:r>
              <a:rPr lang="cs-CZ" dirty="false"/>
              <a:t>ISKP14+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044" y="1169708"/>
            <a:ext cx="8856984" cy="5256584"/>
          </a:xfrm>
        </p:spPr>
        <p:txBody>
          <a:bodyPr/>
          <a:lstStyle/>
          <a:p>
            <a:pPr marL="0" indent="0">
              <a:buNone/>
            </a:pPr>
            <a:endParaRPr lang="cs-CZ" dirty="false" smtClean="false"/>
          </a:p>
          <a:p>
            <a:r>
              <a:rPr lang="cs-CZ" dirty="false" smtClean="false"/>
              <a:t>Smazání </a:t>
            </a:r>
            <a:r>
              <a:rPr lang="cs-CZ" dirty="false" err="true" smtClean="false"/>
              <a:t>ZoR</a:t>
            </a:r>
            <a:r>
              <a:rPr lang="cs-CZ" dirty="false" smtClean="false"/>
              <a:t> a </a:t>
            </a:r>
            <a:r>
              <a:rPr lang="cs-CZ" dirty="false" err="true" smtClean="false"/>
              <a:t>ŽoP</a:t>
            </a:r>
            <a:endParaRPr lang="cs-CZ" dirty="false" smtClean="false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false" smtClean="false"/>
              <a:t>Pouze rozpracovanou </a:t>
            </a:r>
            <a:r>
              <a:rPr lang="cs-CZ" sz="2400" dirty="false" err="true" smtClean="false"/>
              <a:t>ZoR</a:t>
            </a:r>
            <a:r>
              <a:rPr lang="cs-CZ" sz="2400" dirty="false"/>
              <a:t> </a:t>
            </a:r>
            <a:r>
              <a:rPr lang="cs-CZ" sz="2400" dirty="false" smtClean="false"/>
              <a:t>(nebyla dříve „Podána na ŘO“)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false" smtClean="false"/>
              <a:t>Pouze správce přístupu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false" smtClean="false"/>
              <a:t>Tlačítko SMAZAT</a:t>
            </a:r>
          </a:p>
          <a:p>
            <a:endParaRPr lang="cs-CZ" dirty="false"/>
          </a:p>
          <a:p>
            <a:r>
              <a:rPr lang="cs-CZ" dirty="false" smtClean="false"/>
              <a:t>Přehled rozpočtů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false"/>
              <a:t>Z</a:t>
            </a:r>
            <a:r>
              <a:rPr lang="cs-CZ" sz="2400" dirty="false" smtClean="false"/>
              <a:t>áložka </a:t>
            </a:r>
            <a:r>
              <a:rPr lang="cs-CZ" sz="2400" dirty="false"/>
              <a:t>Financování – Přehled rozpočtů lze zobrazit aktuální i historické verze </a:t>
            </a:r>
            <a:r>
              <a:rPr lang="cs-CZ" sz="2400" dirty="false" smtClean="false"/>
              <a:t>rozpočtů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false" smtClean="false"/>
              <a:t>Aktuální </a:t>
            </a:r>
            <a:r>
              <a:rPr lang="cs-CZ" sz="2400" dirty="false"/>
              <a:t>rozpočet </a:t>
            </a:r>
            <a:r>
              <a:rPr lang="cs-CZ" sz="2400" dirty="false" smtClean="false"/>
              <a:t>– ve sloupci </a:t>
            </a:r>
            <a:r>
              <a:rPr lang="cs-CZ" sz="2400" dirty="false"/>
              <a:t>Aktuální </a:t>
            </a:r>
            <a:r>
              <a:rPr lang="cs-CZ" sz="2400" dirty="false" smtClean="false"/>
              <a:t>uvedena fajfku</a:t>
            </a:r>
            <a:endParaRPr lang="cs-CZ" sz="2400" dirty="false"/>
          </a:p>
          <a:p>
            <a:pPr lvl="1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160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Technická </a:t>
            </a:r>
            <a:r>
              <a:rPr lang="cs-CZ" dirty="false"/>
              <a:t>podpora </a:t>
            </a:r>
            <a:r>
              <a:rPr lang="cs-CZ" dirty="false" err="true" smtClean="false"/>
              <a:t>is</a:t>
            </a:r>
            <a:r>
              <a:rPr lang="cs-CZ" dirty="false" smtClean="false"/>
              <a:t> kp14</a:t>
            </a:r>
            <a:r>
              <a:rPr lang="cs-CZ" dirty="false"/>
              <a:t>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764704"/>
            <a:ext cx="8532480" cy="5544616"/>
          </a:xfrm>
        </p:spPr>
        <p:txBody>
          <a:bodyPr/>
          <a:lstStyle/>
          <a:p>
            <a:endParaRPr lang="cs-CZ" dirty="false" smtClean="false"/>
          </a:p>
          <a:p>
            <a:r>
              <a:rPr lang="cs-CZ" dirty="false" smtClean="false"/>
              <a:t>POUZE HOTLINE </a:t>
            </a:r>
            <a:r>
              <a:rPr lang="cs-CZ" dirty="false"/>
              <a:t>technická podpora pro IS ESF 2014+  </a:t>
            </a:r>
            <a:r>
              <a:rPr lang="cs-CZ" dirty="false" smtClean="false"/>
              <a:t>   a </a:t>
            </a:r>
            <a:r>
              <a:rPr lang="cs-CZ" dirty="false"/>
              <a:t>IS KP14</a:t>
            </a:r>
            <a:r>
              <a:rPr lang="cs-CZ" dirty="false" smtClean="false"/>
              <a:t>+ (8:00 – 16:00)</a:t>
            </a:r>
          </a:p>
          <a:p>
            <a:r>
              <a:rPr lang="cs-CZ" dirty="false" smtClean="false">
                <a:hlinkClick r:id="rId3"/>
              </a:rPr>
              <a:t>https</a:t>
            </a:r>
            <a:r>
              <a:rPr lang="cs-CZ" dirty="false">
                <a:hlinkClick r:id="rId3"/>
              </a:rPr>
              <a:t>://</a:t>
            </a:r>
            <a:r>
              <a:rPr lang="cs-CZ" dirty="false" smtClean="false">
                <a:hlinkClick r:id="rId3"/>
              </a:rPr>
              <a:t>www.esfcr.cz/technicka_podpora_opz</a:t>
            </a:r>
            <a:r>
              <a:rPr lang="cs-CZ" dirty="false" smtClean="false"/>
              <a:t> - přidat otázku</a:t>
            </a:r>
          </a:p>
          <a:p>
            <a:pPr lvl="1"/>
            <a:endParaRPr lang="cs-CZ" dirty="false"/>
          </a:p>
          <a:p>
            <a:pPr lvl="1"/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88" y="2641645"/>
            <a:ext cx="5759450" cy="4018915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1979712" y="4643708"/>
            <a:ext cx="914137" cy="890481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Na co si dát pozor </a:t>
            </a:r>
            <a:r>
              <a:rPr lang="cs-CZ" dirty="false"/>
              <a:t>v </a:t>
            </a:r>
            <a:r>
              <a:rPr lang="cs-CZ" dirty="false" smtClean="false"/>
              <a:t>IS KP14</a:t>
            </a:r>
            <a:r>
              <a:rPr lang="cs-CZ" dirty="false"/>
              <a:t>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78371" y="1593169"/>
            <a:ext cx="8856984" cy="5102831"/>
          </a:xfrm>
        </p:spPr>
        <p:txBody>
          <a:bodyPr/>
          <a:lstStyle/>
          <a:p>
            <a:r>
              <a:rPr lang="cs-CZ" dirty="false" smtClean="false"/>
              <a:t>Nastavení </a:t>
            </a:r>
            <a:r>
              <a:rPr lang="cs-CZ" dirty="false"/>
              <a:t>notifikací </a:t>
            </a:r>
            <a:r>
              <a:rPr lang="cs-CZ" dirty="false" smtClean="false"/>
              <a:t>depeší.</a:t>
            </a:r>
            <a:endParaRPr lang="cs-CZ" dirty="false"/>
          </a:p>
          <a:p>
            <a:r>
              <a:rPr lang="cs-CZ" b="true" dirty="false"/>
              <a:t>Zasílání </a:t>
            </a:r>
            <a:r>
              <a:rPr lang="cs-CZ" b="true" dirty="false" smtClean="false"/>
              <a:t>depeší </a:t>
            </a:r>
            <a:r>
              <a:rPr lang="cs-CZ" b="true" dirty="false" smtClean="false"/>
              <a:t>na oba projektové manažery </a:t>
            </a:r>
            <a:r>
              <a:rPr lang="cs-CZ" dirty="false" smtClean="false"/>
              <a:t>projektu </a:t>
            </a:r>
            <a:r>
              <a:rPr lang="cs-CZ" dirty="false"/>
              <a:t>(interní uživatelé</a:t>
            </a:r>
            <a:r>
              <a:rPr lang="cs-CZ" dirty="false" smtClean="false"/>
              <a:t>).</a:t>
            </a:r>
            <a:endParaRPr lang="cs-CZ" dirty="false"/>
          </a:p>
          <a:p>
            <a:r>
              <a:rPr lang="cs-CZ" dirty="false" smtClean="false"/>
              <a:t>Podepisování 2 signatáři (pozor – pořadí při podepisování).</a:t>
            </a:r>
          </a:p>
          <a:p>
            <a:r>
              <a:rPr lang="cs-CZ" dirty="false"/>
              <a:t>Nastavení zástupce správce </a:t>
            </a:r>
            <a:r>
              <a:rPr lang="cs-CZ" dirty="false" smtClean="false"/>
              <a:t>přístupů.</a:t>
            </a:r>
            <a:endParaRPr lang="cs-CZ" dirty="false"/>
          </a:p>
          <a:p>
            <a:r>
              <a:rPr lang="cs-CZ" dirty="false" smtClean="false"/>
              <a:t>Nevyplňovat skutečné datum ukončení projektu.</a:t>
            </a:r>
          </a:p>
          <a:p>
            <a:r>
              <a:rPr lang="cs-CZ" dirty="false" smtClean="false"/>
              <a:t>Vyplňovat datum konce sledovaného monitorovacího období.</a:t>
            </a:r>
          </a:p>
          <a:p>
            <a:r>
              <a:rPr lang="cs-CZ" dirty="false" smtClean="false"/>
              <a:t>Vyplňovat Čestná prohlášení na </a:t>
            </a:r>
            <a:r>
              <a:rPr lang="cs-CZ" dirty="false" err="true" smtClean="false"/>
              <a:t>ŽoP</a:t>
            </a:r>
            <a:r>
              <a:rPr lang="cs-CZ" dirty="false" smtClean="false"/>
              <a:t> i ZoR.</a:t>
            </a:r>
          </a:p>
          <a:p>
            <a:r>
              <a:rPr lang="cs-CZ" dirty="false" smtClean="false"/>
              <a:t>V případě technických problémů – technická podpora.</a:t>
            </a:r>
          </a:p>
          <a:p>
            <a:r>
              <a:rPr lang="cs-CZ" dirty="false" smtClean="false"/>
              <a:t>V případě věcných problémů – PM projektu.</a:t>
            </a:r>
          </a:p>
          <a:p>
            <a:endParaRPr lang="cs-CZ" dirty="false" smtClean="false"/>
          </a:p>
          <a:p>
            <a:pPr lvl="1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567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Předložení nulové zor a </a:t>
            </a:r>
            <a:r>
              <a:rPr lang="cs-CZ" dirty="false" err="true" smtClean="false"/>
              <a:t>žop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349416"/>
            <a:ext cx="8281388" cy="5256584"/>
          </a:xfrm>
        </p:spPr>
        <p:txBody>
          <a:bodyPr/>
          <a:lstStyle/>
          <a:p>
            <a:r>
              <a:rPr lang="cs-CZ" b="true" dirty="false" smtClean="false"/>
              <a:t>Indikátory</a:t>
            </a:r>
            <a:r>
              <a:rPr lang="cs-CZ" dirty="false" smtClean="false"/>
              <a:t> – povinné komentáře u indikátorů 6 00 00,      6 25 00, 6 26 00, 6 28 00</a:t>
            </a:r>
          </a:p>
          <a:p>
            <a:r>
              <a:rPr lang="cs-CZ" b="true" dirty="false" smtClean="false"/>
              <a:t>Horizontální principy </a:t>
            </a:r>
            <a:r>
              <a:rPr lang="cs-CZ" dirty="false" smtClean="false"/>
              <a:t>– v případě pozitivního / cíleného vlivu</a:t>
            </a:r>
          </a:p>
          <a:p>
            <a:r>
              <a:rPr lang="cs-CZ" b="true" dirty="false" smtClean="false"/>
              <a:t>Publicita</a:t>
            </a:r>
            <a:r>
              <a:rPr lang="cs-CZ" dirty="false" smtClean="false"/>
              <a:t> – 2 povinné prvky (Ano / Prozatím ne)</a:t>
            </a:r>
          </a:p>
          <a:p>
            <a:r>
              <a:rPr lang="cs-CZ" b="true" dirty="false" smtClean="false"/>
              <a:t>Čestná prohlášení</a:t>
            </a:r>
            <a:r>
              <a:rPr lang="cs-CZ" dirty="false" smtClean="false"/>
              <a:t> – na </a:t>
            </a:r>
            <a:r>
              <a:rPr lang="cs-CZ" dirty="false" err="true" smtClean="false"/>
              <a:t>ZoR</a:t>
            </a:r>
            <a:r>
              <a:rPr lang="cs-CZ" dirty="false" smtClean="false"/>
              <a:t> i </a:t>
            </a:r>
            <a:r>
              <a:rPr lang="cs-CZ" dirty="false" err="true" smtClean="false"/>
              <a:t>ŽoP</a:t>
            </a:r>
            <a:r>
              <a:rPr lang="cs-CZ" dirty="false" smtClean="false"/>
              <a:t> vyjádření souhlasu</a:t>
            </a:r>
          </a:p>
          <a:p>
            <a:r>
              <a:rPr lang="cs-CZ" b="true" dirty="false" smtClean="false"/>
              <a:t>Veřejné zakázky</a:t>
            </a:r>
            <a:r>
              <a:rPr lang="cs-CZ" dirty="false" smtClean="false"/>
              <a:t> – v případě pokroku vykázat změnu</a:t>
            </a:r>
          </a:p>
          <a:p>
            <a:r>
              <a:rPr lang="cs-CZ" b="true" dirty="false" smtClean="false"/>
              <a:t>Partnerská smlouva </a:t>
            </a:r>
            <a:r>
              <a:rPr lang="cs-CZ" dirty="false" smtClean="false"/>
              <a:t>– v ZoR 1 (je-li v projektu partner)</a:t>
            </a:r>
            <a:endParaRPr lang="cs-CZ" dirty="false"/>
          </a:p>
          <a:p>
            <a:endParaRPr lang="cs-CZ" dirty="false" smtClean="false"/>
          </a:p>
          <a:p>
            <a:r>
              <a:rPr lang="cs-CZ" dirty="false" smtClean="false"/>
              <a:t>Finalizace </a:t>
            </a:r>
            <a:r>
              <a:rPr lang="cs-CZ" dirty="false" err="true" smtClean="false"/>
              <a:t>ŽoP</a:t>
            </a:r>
            <a:r>
              <a:rPr lang="cs-CZ" dirty="false" smtClean="false"/>
              <a:t> a podpis </a:t>
            </a:r>
            <a:r>
              <a:rPr lang="cs-CZ" dirty="false" err="true" smtClean="false"/>
              <a:t>ŽoP</a:t>
            </a:r>
            <a:endParaRPr lang="cs-CZ" dirty="false" smtClean="false"/>
          </a:p>
          <a:p>
            <a:r>
              <a:rPr lang="cs-CZ" dirty="false" smtClean="false"/>
              <a:t>Finalizace </a:t>
            </a:r>
            <a:r>
              <a:rPr lang="cs-CZ" dirty="false" err="true" smtClean="false"/>
              <a:t>ZoR</a:t>
            </a:r>
            <a:r>
              <a:rPr lang="cs-CZ" dirty="false" smtClean="false"/>
              <a:t> a podpis </a:t>
            </a:r>
            <a:r>
              <a:rPr lang="cs-CZ" dirty="false" err="true" smtClean="false"/>
              <a:t>ZoR</a:t>
            </a:r>
            <a:endParaRPr lang="cs-CZ" dirty="false" smtClean="false"/>
          </a:p>
          <a:p>
            <a:endParaRPr lang="cs-CZ" dirty="false" smtClean="false"/>
          </a:p>
          <a:p>
            <a:endParaRPr lang="cs-CZ" dirty="false" smtClean="false"/>
          </a:p>
          <a:p>
            <a:pPr lvl="1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483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Důležité dokumenty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03677" y="1334350"/>
            <a:ext cx="8236323" cy="5256584"/>
          </a:xfrm>
        </p:spPr>
        <p:txBody>
          <a:bodyPr/>
          <a:lstStyle/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r>
              <a:rPr lang="cs-CZ" b="true" dirty="false" smtClean="false"/>
              <a:t>Pokyny pro vyplnění zprávy o realizaci projektu a žádosti o platbu v ISKP14</a:t>
            </a:r>
            <a:r>
              <a:rPr lang="en-US" b="true" dirty="false"/>
              <a:t>+</a:t>
            </a:r>
            <a:r>
              <a:rPr lang="cs-CZ" b="true" dirty="false" smtClean="false"/>
              <a:t> </a:t>
            </a:r>
          </a:p>
          <a:p>
            <a:pPr marL="0" indent="0">
              <a:buNone/>
            </a:pPr>
            <a:r>
              <a:rPr lang="cs-CZ" dirty="false">
                <a:hlinkClick r:id="rId3"/>
              </a:rPr>
              <a:t>https://www.esfcr.cz/pokyny-k-vyplneni-zpravy-o-realizaci-zadosti-o-platbu-a-zadosti-o-zmenu-opz/-/</a:t>
            </a:r>
            <a:r>
              <a:rPr lang="cs-CZ" dirty="false" smtClean="false">
                <a:hlinkClick r:id="rId3"/>
              </a:rPr>
              <a:t>dokument/5889227</a:t>
            </a:r>
            <a:endParaRPr lang="cs-CZ" dirty="false" smtClean="false"/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r>
              <a:rPr lang="cs-CZ" b="true" dirty="false" smtClean="false"/>
              <a:t>Pokyny k předkládání dokumentů a údajů k zakázkám prostřednictvím </a:t>
            </a:r>
            <a:r>
              <a:rPr lang="cs-CZ" b="true" dirty="false"/>
              <a:t>ISKP14</a:t>
            </a:r>
            <a:r>
              <a:rPr lang="en-US" b="true" dirty="false" smtClean="false"/>
              <a:t>+</a:t>
            </a:r>
            <a:endParaRPr lang="cs-CZ" b="true" dirty="false" smtClean="false"/>
          </a:p>
          <a:p>
            <a:pPr marL="0" indent="0">
              <a:buNone/>
            </a:pPr>
            <a:r>
              <a:rPr lang="cs-CZ" dirty="false">
                <a:hlinkClick r:id="rId4"/>
              </a:rPr>
              <a:t>https://www.esfcr.cz/vzory-pro-zadavaci-vyberova-rizeni-opz/-/dokument/3343806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368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false" smtClean="false"/>
              <a:t>Důležité dokumenty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03677" y="1334350"/>
            <a:ext cx="8236323" cy="5256584"/>
          </a:xfrm>
        </p:spPr>
        <p:txBody>
          <a:bodyPr/>
          <a:lstStyle/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r>
              <a:rPr lang="cs-CZ" b="true" dirty="false" smtClean="false"/>
              <a:t>Specifická část pravidel pro žadatele a příjemce v rámci OPZ pro projekty s jednotkovými náklady zaměřené na další profesní vzdělávání</a:t>
            </a:r>
          </a:p>
          <a:p>
            <a:pPr marL="0" indent="0">
              <a:buNone/>
            </a:pPr>
            <a:r>
              <a:rPr lang="cs-CZ" dirty="false">
                <a:hlinkClick r:id="rId3"/>
              </a:rPr>
              <a:t>https://www.esfcr.cz/pravidla-pro-zadatele-a-prijemce-opz/-/dokument/3342815</a:t>
            </a:r>
            <a:endParaRPr lang="cs-CZ" dirty="false" smtClean="false"/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91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Děkuji za pozornost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03648" y="3789040"/>
            <a:ext cx="7307643" cy="840560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8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Kroky v Podání </a:t>
            </a:r>
            <a:r>
              <a:rPr lang="cs-CZ" dirty="false" err="true" smtClean="false"/>
              <a:t>žop</a:t>
            </a:r>
            <a:r>
              <a:rPr lang="cs-CZ" dirty="false" smtClean="false"/>
              <a:t> a zor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764704"/>
            <a:ext cx="8064000" cy="5544616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 smtClean="false"/>
          </a:p>
          <a:p>
            <a:pPr marL="457200" lvl="0" indent="-457200">
              <a:buFont typeface="+mj-lt"/>
              <a:buAutoNum type="arabicParenR"/>
            </a:pPr>
            <a:r>
              <a:rPr lang="cs-CZ" dirty="false" smtClean="false"/>
              <a:t>Vyplnění zprávy o realizaci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false" smtClean="false"/>
              <a:t>Vyplnění žádosti o platbu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false" smtClean="false"/>
              <a:t>Finalizace a podpis </a:t>
            </a:r>
            <a:r>
              <a:rPr lang="cs-CZ" dirty="false"/>
              <a:t>žádosti o </a:t>
            </a:r>
            <a:r>
              <a:rPr lang="cs-CZ" dirty="false" smtClean="false"/>
              <a:t>platbu</a:t>
            </a:r>
            <a:endParaRPr lang="cs-CZ" dirty="false"/>
          </a:p>
          <a:p>
            <a:pPr marL="457200" lvl="0" indent="-457200">
              <a:buFont typeface="+mj-lt"/>
              <a:buAutoNum type="arabicParenR"/>
            </a:pPr>
            <a:r>
              <a:rPr lang="cs-CZ" dirty="false" smtClean="false"/>
              <a:t>Finalizace a podpis zprávy </a:t>
            </a:r>
            <a:r>
              <a:rPr lang="cs-CZ" dirty="false"/>
              <a:t>o realizaci </a:t>
            </a:r>
            <a:r>
              <a:rPr lang="cs-CZ" dirty="false" smtClean="false"/>
              <a:t>projektu</a:t>
            </a:r>
            <a:endParaRPr lang="cs-CZ" dirty="false"/>
          </a:p>
          <a:p>
            <a:pPr marL="0" lvl="0" indent="0">
              <a:buNone/>
            </a:pPr>
            <a:endParaRPr lang="cs-CZ" dirty="false"/>
          </a:p>
          <a:p>
            <a:pPr marL="0" lvl="0" indent="0">
              <a:buNone/>
            </a:pPr>
            <a:r>
              <a:rPr lang="cs-CZ" dirty="false" smtClean="false"/>
              <a:t>Poté dojde k automatickému podání </a:t>
            </a:r>
            <a:r>
              <a:rPr lang="cs-CZ" dirty="false" err="true" smtClean="false"/>
              <a:t>ŽoP</a:t>
            </a:r>
            <a:r>
              <a:rPr lang="cs-CZ" dirty="false" smtClean="false"/>
              <a:t> a ZoR na řídící orgán (je třeba zachovat pořadí uvedených kroků).</a:t>
            </a:r>
            <a:endParaRPr lang="cs-CZ" dirty="false"/>
          </a:p>
          <a:p>
            <a:pPr lvl="1"/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268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-252536" y="2924944"/>
            <a:ext cx="9577064" cy="1224000"/>
          </a:xfrm>
        </p:spPr>
        <p:txBody>
          <a:bodyPr/>
          <a:lstStyle/>
          <a:p>
            <a:pPr algn="ctr"/>
            <a:r>
              <a:rPr lang="cs-CZ" dirty="false" smtClean="false"/>
              <a:t>Vytvoření </a:t>
            </a:r>
            <a:r>
              <a:rPr lang="cs-CZ" dirty="false"/>
              <a:t>zprávy </a:t>
            </a:r>
            <a:r>
              <a:rPr lang="cs-CZ" dirty="false" smtClean="false"/>
              <a:t>o realizaci (ZoR</a:t>
            </a:r>
            <a:r>
              <a:rPr lang="cs-CZ" dirty="false"/>
              <a:t>) </a:t>
            </a:r>
            <a:r>
              <a:rPr lang="cs-CZ" dirty="false" smtClean="false"/>
              <a:t>v IS KP14</a:t>
            </a:r>
            <a:r>
              <a:rPr lang="cs-CZ" dirty="false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554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false" smtClean="false"/>
              <a:t>Založení zprávy o realizaci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31424"/>
            <a:ext cx="5976216" cy="5184576"/>
          </a:xfrm>
        </p:spPr>
        <p:txBody>
          <a:bodyPr/>
          <a:lstStyle/>
          <a:p>
            <a:r>
              <a:rPr lang="cs-CZ" dirty="false" smtClean="false"/>
              <a:t>Na záložce ZPRÁVY O REALIZACI (úvodní strana projektu)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false" smtClean="false"/>
              <a:t>     Pokud záložka chybí, kontaktujte svého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false" smtClean="false"/>
              <a:t>     projektového manažera.</a:t>
            </a:r>
          </a:p>
          <a:p>
            <a:r>
              <a:rPr lang="cs-CZ" dirty="false" smtClean="false"/>
              <a:t>Založit novou ZPRÁVU/INFORMACI</a:t>
            </a:r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/>
          </a:p>
          <a:p>
            <a:r>
              <a:rPr lang="cs-CZ" dirty="false" smtClean="false"/>
              <a:t>Stav založené ZoR je Rozpracována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9" y="1196752"/>
            <a:ext cx="2249810" cy="41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732240" y="4221088"/>
            <a:ext cx="1872208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724128" y="1872088"/>
            <a:ext cx="914137" cy="890481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41" y="3392996"/>
            <a:ext cx="2383160" cy="16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860341" y="4437112"/>
            <a:ext cx="2160240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true">
            <a:off x="3131840" y="3392996"/>
            <a:ext cx="734024" cy="125283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8551689" cy="12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452319" y="5877272"/>
            <a:ext cx="1568993" cy="84586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5724128" y="5367933"/>
            <a:ext cx="1728191" cy="581347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informace o zprávě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01984"/>
            <a:ext cx="8352000" cy="5544616"/>
          </a:xfrm>
        </p:spPr>
        <p:txBody>
          <a:bodyPr/>
          <a:lstStyle/>
          <a:p>
            <a:pPr lvl="1"/>
            <a:r>
              <a:rPr lang="cs-CZ" sz="1800" dirty="false" smtClean="false"/>
              <a:t>Sledované období OD – zkontrolujte/doplňte začátek sledovaného období (v ZoR 1 = začátku realizace projektu)</a:t>
            </a:r>
          </a:p>
          <a:p>
            <a:pPr lvl="1"/>
            <a:r>
              <a:rPr lang="cs-CZ" sz="1800" dirty="false" smtClean="false"/>
              <a:t>Sledované období DO – doplňte poslední den sledovaného období (viz kap. 2.2 části III Rozhodnutí o poskytnutí dotace, zpravidla šestiměsíční)</a:t>
            </a:r>
          </a:p>
          <a:p>
            <a:pPr lvl="1"/>
            <a:r>
              <a:rPr lang="cs-CZ" sz="1800" dirty="false" smtClean="false"/>
              <a:t>Skutečné datum ukončení – nevyplňujte</a:t>
            </a:r>
          </a:p>
          <a:p>
            <a:pPr lvl="1"/>
            <a:r>
              <a:rPr lang="cs-CZ" sz="1800" dirty="false" smtClean="false"/>
              <a:t>Jméno a email kontaktní osoby ve věci ZoR (je dobré doplnit také telefon)</a:t>
            </a:r>
          </a:p>
          <a:p>
            <a:pPr lvl="1"/>
            <a:endParaRPr lang="cs-CZ" dirty="false"/>
          </a:p>
          <a:p>
            <a:pPr lvl="1"/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437648"/>
            <a:ext cx="75608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REALIZACE</a:t>
            </a:r>
            <a:r>
              <a:rPr lang="cs-CZ" dirty="false"/>
              <a:t>, PROVOZ/ÚDRŽBA VÝSTUPU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Nevyplňuje se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062961" cy="297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F291D2CAF791D449809C1371BC5FAF2A" ma:contentTypeName="Dokument" ma:contentTypeScope="" ma:contentTypeVersion="1" ma:versionID="26fd20a5b6d8decbe06b7f1b12531c89">
  <xsd:schema xmlns:xsd="http://www.w3.org/2001/XMLSchema" xmlns:ns2="7c48c8a8-2045-474d-b0fb-3ee17ecadba0" xmlns:p="http://schemas.microsoft.com/office/2006/metadata/properties" xmlns:xs="http://www.w3.org/2001/XMLSchema" ma:fieldsID="ff450026467c3fdb36efcce3adb619a7" ma:root="true" ns2:_="" targetNamespace="http://schemas.microsoft.com/office/2006/metadata/properties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7c48c8a8-2045-474d-b0fb-3ee17ecadba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7c48c8a8-2045-474d-b0fb-3ee17ecadba0">U:\1_3_POMOC_PRAC_PODNIKŮM_A_PODNIKATELŮM\VYZVA_060_SOUTEZNI\01_PŘÍPRAVA\Semináře 2017\Praha 22_6_2017\Prezentace\Vytvoření ZoR v ISKP14.pptx</AC_OriginalFileName>
  </documentManagement>
</p:properties>
</file>

<file path=customXml/itemProps1.xml><?xml version="1.0" encoding="utf-8"?>
<ds:datastoreItem xmlns:ds="http://schemas.openxmlformats.org/officeDocument/2006/customXml" ds:itemID="{3C5AE443-0CB7-4D59-9568-39C832D09A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0114A9-1360-46AE-AE81-A4E704E75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DE3079-F5B8-4AEE-8A39-33B7BC962CF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c48c8a8-2045-474d-b0fb-3ee17ecadba0"/>
    <ds:schemaRef ds:uri="http://www.w3.org/XML/1998/namespace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1746</properties:Words>
  <properties:PresentationFormat>Předvádění na obrazovce (4:3)</properties:PresentationFormat>
  <properties:Paragraphs>315</properties:Paragraphs>
  <properties:Slides>44</properties:Slides>
  <properties:Notes>25</properties:Notes>
  <properties:TotalTime>3861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properties:HeadingPairs>
  <properties:TitlesOfParts>
    <vt:vector baseType="lpstr" size="50">
      <vt:lpstr>Arial</vt:lpstr>
      <vt:lpstr>Calibri</vt:lpstr>
      <vt:lpstr>Times New Roman</vt:lpstr>
      <vt:lpstr>Wingdings</vt:lpstr>
      <vt:lpstr>Wingdings 3</vt:lpstr>
      <vt:lpstr>prezentace</vt:lpstr>
      <vt:lpstr>Vytvoření zprávy o realizaci a žádosti o platbu v IS KP14+</vt:lpstr>
      <vt:lpstr>Upozornění  prezentace byla vytvořena jako podpůrný materiál na seminář, neslouží jako kompletní návod.  ŘIĎTE SE PROSÍM VŽDY PLATNÝMI pokyny/pravidly uvedenými na konci prezentace.   Věcné dotazy prosím směřujte na svého projektového manažera, technické problémy prosím směřujte na hotline na esfcr.cz</vt:lpstr>
      <vt:lpstr>obsah</vt:lpstr>
      <vt:lpstr>Technická podpora is kp14+</vt:lpstr>
      <vt:lpstr>Kroky v Podání žop a zor</vt:lpstr>
      <vt:lpstr>Vytvoření zprávy o realizaci (ZoR) v IS KP14+</vt:lpstr>
      <vt:lpstr>Založení zprávy o realizaci</vt:lpstr>
      <vt:lpstr>informace o zprávě</vt:lpstr>
      <vt:lpstr>REALIZACE, PROVOZ/ÚDRŽBA VÝSTUPU</vt:lpstr>
      <vt:lpstr>Příjmy</vt:lpstr>
      <vt:lpstr>Indikátory (1)</vt:lpstr>
      <vt:lpstr>INDIKÁTORY (2)</vt:lpstr>
      <vt:lpstr>HORIZONTÁLNÍ PRINCIPY</vt:lpstr>
      <vt:lpstr>IDENTIFIKACE PROBLÉMU</vt:lpstr>
      <vt:lpstr>Aktivity </vt:lpstr>
      <vt:lpstr>Jednotky aktivit zp</vt:lpstr>
      <vt:lpstr>Čestná prohlášení</vt:lpstr>
      <vt:lpstr>publicita</vt:lpstr>
      <vt:lpstr>DOKUMENTY zprávy</vt:lpstr>
      <vt:lpstr>veřejné zakázky</vt:lpstr>
      <vt:lpstr>subjekty projektu</vt:lpstr>
      <vt:lpstr>FIREMNÍ PROMĚNNÉ</vt:lpstr>
      <vt:lpstr>kontroly</vt:lpstr>
      <vt:lpstr>Finalizace ZoR </vt:lpstr>
      <vt:lpstr> Vytváření žádosti o platbu (Žop) v IS KP14+   </vt:lpstr>
      <vt:lpstr>Žádost o platbu (ŽOP) s vyúčtováním</vt:lpstr>
      <vt:lpstr>Postup při vyplňování záložek</vt:lpstr>
      <vt:lpstr>Identifikační údaje</vt:lpstr>
      <vt:lpstr>Evidenční číslo na Souhrnné soupisce</vt:lpstr>
      <vt:lpstr>Soupiska jednotek (1)</vt:lpstr>
      <vt:lpstr>Soupiska jednotek (2)</vt:lpstr>
      <vt:lpstr>Soupiska příjmů</vt:lpstr>
      <vt:lpstr>Souhrnná SOUPISKA</vt:lpstr>
      <vt:lpstr>Žádost o platbu (2)</vt:lpstr>
      <vt:lpstr>Čestná prohlášení</vt:lpstr>
      <vt:lpstr>dokumenty</vt:lpstr>
      <vt:lpstr>finalizace ŽOP a podpis žop</vt:lpstr>
      <vt:lpstr>Finalizace zor a podpis zor</vt:lpstr>
      <vt:lpstr>Další možné funkce v ISKP14+</vt:lpstr>
      <vt:lpstr>Na co si dát pozor v IS KP14+</vt:lpstr>
      <vt:lpstr>Předložení nulové zor a žop</vt:lpstr>
      <vt:lpstr>Důležité dokumenty</vt:lpstr>
      <vt:lpstr>Důležité dokumenty</vt:lpstr>
      <vt:lpstr>Děkuji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2017-04-04T08:47:11Z</cp:lastPrinted>
  <dcterms:modified xmlns:xsi="http://www.w3.org/2001/XMLSchema-instance" xsi:type="dcterms:W3CDTF">2020-03-23T11:12:43Z</dcterms:modified>
  <cp:revision>633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0x010100F291D2CAF791D449809C1371BC5FAF2A</vt:lpwstr>
  </prop:property>
</prop:Properties>
</file>