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32"/>
  </p:notesMasterIdLst>
  <p:sldIdLst>
    <p:sldId id="256" r:id="rId5"/>
    <p:sldId id="324" r:id="rId6"/>
    <p:sldId id="270" r:id="rId7"/>
    <p:sldId id="310" r:id="rId8"/>
    <p:sldId id="313" r:id="rId9"/>
    <p:sldId id="321" r:id="rId10"/>
    <p:sldId id="314" r:id="rId11"/>
    <p:sldId id="315" r:id="rId12"/>
    <p:sldId id="311" r:id="rId13"/>
    <p:sldId id="312" r:id="rId14"/>
    <p:sldId id="317" r:id="rId15"/>
    <p:sldId id="318" r:id="rId16"/>
    <p:sldId id="309" r:id="rId17"/>
    <p:sldId id="319" r:id="rId18"/>
    <p:sldId id="320" r:id="rId19"/>
    <p:sldId id="323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16" r:id="rId29"/>
    <p:sldId id="325" r:id="rId30"/>
    <p:sldId id="290" r:id="rId31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17346" autoAdjust="false"/>
    <p:restoredTop sz="94673" autoAdjust="false"/>
  </p:normalViewPr>
  <p:slideViewPr>
    <p:cSldViewPr showGuides="true">
      <p:cViewPr varScale="true">
        <p:scale>
          <a:sx n="65" d="100"/>
          <a:sy n="65" d="100"/>
        </p:scale>
        <p:origin x="1252" y="40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4.xml" Type="http://schemas.openxmlformats.org/officeDocument/2006/relationships/slide" Id="rId8"/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../customXml/item3.xml" Type="http://schemas.openxmlformats.org/officeDocument/2006/relationships/customXml" Id="rId3"/>
    <Relationship Target="slides/slide17.xml" Type="http://schemas.openxmlformats.org/officeDocument/2006/relationships/slide" Id="rId21"/>
    <Relationship Target="viewProps.xml" Type="http://schemas.openxmlformats.org/officeDocument/2006/relationships/viewProps" Id="rId34"/>
    <Relationship Target="slides/slide3.xml" Type="http://schemas.openxmlformats.org/officeDocument/2006/relationships/slide" Id="rId7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presProps.xml" Type="http://schemas.openxmlformats.org/officeDocument/2006/relationships/presProps" Id="rId33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16.xml" Type="http://schemas.openxmlformats.org/officeDocument/2006/relationships/slide" Id="rId20"/>
    <Relationship Target="slides/slide25.xml" Type="http://schemas.openxmlformats.org/officeDocument/2006/relationships/slide" Id="rId29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notesMasters/notesMaster1.xml" Type="http://schemas.openxmlformats.org/officeDocument/2006/relationships/notesMaster" Id="rId32"/>
    <Relationship Target="slides/slide1.xml" Type="http://schemas.openxmlformats.org/officeDocument/2006/relationships/slide" Id="rId5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tableStyles.xml" Type="http://schemas.openxmlformats.org/officeDocument/2006/relationships/tableStyles" Id="rId36"/>
    <Relationship Target="slides/slide6.xml" Type="http://schemas.openxmlformats.org/officeDocument/2006/relationships/slide" Id="rId10"/>
    <Relationship Target="slides/slide15.xml" Type="http://schemas.openxmlformats.org/officeDocument/2006/relationships/slide" Id="rId19"/>
    <Relationship Target="slides/slide27.xml" Type="http://schemas.openxmlformats.org/officeDocument/2006/relationships/slide" Id="rId31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theme/theme1.xml" Type="http://schemas.openxmlformats.org/officeDocument/2006/relationships/theme" Id="rId35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 smtClean="false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 smtClean="false"/>
              <a:t>Kliknutím lze upravit styly předlohy textu.</a:t>
            </a:r>
          </a:p>
          <a:p>
            <a:pPr lvl="1"/>
            <a:r>
              <a:rPr lang="cs-CZ" dirty="false" smtClean="false"/>
              <a:t>Druhá úroveň</a:t>
            </a:r>
          </a:p>
          <a:p>
            <a:pPr lvl="2"/>
            <a:r>
              <a:rPr lang="cs-CZ" dirty="false" smtClean="false"/>
              <a:t>Třetí úroveň</a:t>
            </a:r>
          </a:p>
          <a:p>
            <a:pPr lvl="3"/>
            <a:r>
              <a:rPr lang="cs-CZ" dirty="false" smtClean="false"/>
              <a:t>Čtvrtá úroveň</a:t>
            </a:r>
          </a:p>
          <a:p>
            <a:pPr lvl="4"/>
            <a:r>
              <a:rPr lang="cs-CZ" dirty="false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Mode="External" Target="https://www.esfcr.cz/vyzva-097-op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Mode="External" Target="https://www.esfcr.cz/vyzva-097-op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Mode="External" Target="https://www.esfcr.cz/vyzva-097-op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1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Mode="External" Target="https://www.esfcr.cz/pravidla-pro-zadatele-a-prijemce-opz/-/dokument/797767" Type="http://schemas.openxmlformats.org/officeDocument/2006/relationships/hyperlink" Id="rId3"/>
    <Relationship TargetMode="External" Target="https://www.esfcr.cz/pravidla-pro-zadatele-a-prijemce-opz/-/dokument/3342815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Mode="External" Target="https://www.esfcr.cz/vyzva-097-opz" Type="http://schemas.openxmlformats.org/officeDocument/2006/relationships/hyperlink" Id="rId5"/>
    <Relationship TargetMode="External" Target="https://www.esfcr.cz/formulare-pro-uzavreni-pravniho-aktu-a-vzory-pravnich-aktu-o-poskytnuti-podpory-na-projekt-opz/-/dokument/5372676" Type="http://schemas.openxmlformats.org/officeDocument/2006/relationships/hyperlink" Id="rId4"/>
</Relationships>

</file>

<file path=ppt/slides/_rels/slide2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475656" y="2060848"/>
            <a:ext cx="7272000" cy="1224000"/>
          </a:xfrm>
        </p:spPr>
        <p:txBody>
          <a:bodyPr/>
          <a:lstStyle/>
          <a:p>
            <a:r>
              <a:rPr lang="cs-CZ" dirty="false" smtClean="false"/>
              <a:t>Zpráva o realizaci a její přílohy</a:t>
            </a:r>
            <a:endParaRPr lang="cs-CZ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511299" y="3645024"/>
            <a:ext cx="7272000" cy="648072"/>
          </a:xfrm>
        </p:spPr>
        <p:txBody>
          <a:bodyPr/>
          <a:lstStyle/>
          <a:p>
            <a:r>
              <a:rPr lang="cs-CZ" dirty="false" smtClean="false"/>
              <a:t>Jan Prajer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312936"/>
            <a:ext cx="540000" cy="540000"/>
          </a:xfrm>
        </p:spPr>
      </p:pic>
      <p:pic>
        <p:nvPicPr>
          <p:cNvPr id="15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3717032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Přílohy zprávy o realizaci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98000" y="1268760"/>
            <a:ext cx="8748000" cy="4320000"/>
          </a:xfrm>
        </p:spPr>
        <p:txBody>
          <a:bodyPr/>
          <a:lstStyle/>
          <a:p>
            <a:r>
              <a:rPr lang="cs-CZ" dirty="false" smtClean="false"/>
              <a:t>Prezenční listiny</a:t>
            </a:r>
          </a:p>
          <a:p>
            <a:r>
              <a:rPr lang="cs-CZ" dirty="false" smtClean="false"/>
              <a:t>Doklady o absolvování</a:t>
            </a:r>
          </a:p>
          <a:p>
            <a:r>
              <a:rPr lang="cs-CZ" dirty="false" smtClean="false"/>
              <a:t>Souhrnná evidence</a:t>
            </a:r>
          </a:p>
          <a:p>
            <a:r>
              <a:rPr lang="cs-CZ" dirty="false" smtClean="false"/>
              <a:t>Smlouva o partnerství (jen u projektů s partnery – v </a:t>
            </a:r>
            <a:r>
              <a:rPr lang="cs-CZ" dirty="false" err="true" smtClean="false"/>
              <a:t>ZoR</a:t>
            </a:r>
            <a:r>
              <a:rPr lang="cs-CZ" dirty="false" smtClean="false"/>
              <a:t> 1)</a:t>
            </a:r>
          </a:p>
          <a:p>
            <a:r>
              <a:rPr lang="cs-CZ" dirty="false" smtClean="false"/>
              <a:t>Závěrečný dotazník (jen u závěrečné </a:t>
            </a:r>
            <a:r>
              <a:rPr lang="cs-CZ" dirty="false" err="true" smtClean="false"/>
              <a:t>ZoR</a:t>
            </a:r>
            <a:r>
              <a:rPr lang="cs-CZ" dirty="false" smtClean="false"/>
              <a:t>)</a:t>
            </a:r>
          </a:p>
          <a:p>
            <a:pPr>
              <a:lnSpc>
                <a:spcPct val="100000"/>
              </a:lnSpc>
            </a:pPr>
            <a:endParaRPr lang="cs-CZ" sz="800" dirty="false"/>
          </a:p>
          <a:p>
            <a:r>
              <a:rPr lang="cs-CZ" dirty="false" smtClean="false"/>
              <a:t>Pracovní smlouva / DPČ interního lektora</a:t>
            </a:r>
          </a:p>
          <a:p>
            <a:r>
              <a:rPr lang="cs-CZ" dirty="false" smtClean="false"/>
              <a:t>Dokumenty prokazující kvalifikaci a lektorskou praxi interního lektora</a:t>
            </a:r>
          </a:p>
          <a:p>
            <a:pPr>
              <a:lnSpc>
                <a:spcPct val="100000"/>
              </a:lnSpc>
            </a:pPr>
            <a:endParaRPr lang="cs-CZ" sz="600" dirty="false"/>
          </a:p>
          <a:p>
            <a:r>
              <a:rPr lang="cs-CZ" i="true" dirty="false" smtClean="false"/>
              <a:t>Na vyžádání – </a:t>
            </a:r>
            <a:r>
              <a:rPr lang="cs-CZ" i="true" dirty="false"/>
              <a:t>d</a:t>
            </a:r>
            <a:r>
              <a:rPr lang="cs-CZ" i="true" dirty="false" smtClean="false"/>
              <a:t>okumentace k obsahu vzdělávacího kurzu, výukové materiály, pracovní smlouvy, výňatek z normy apod.</a:t>
            </a:r>
          </a:p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608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Prezenční listina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352480" cy="4320000"/>
          </a:xfrm>
        </p:spPr>
        <p:txBody>
          <a:bodyPr/>
          <a:lstStyle/>
          <a:p>
            <a:r>
              <a:rPr lang="cs-CZ" dirty="false" smtClean="false"/>
              <a:t>Pro </a:t>
            </a:r>
            <a:r>
              <a:rPr lang="cs-CZ" dirty="false"/>
              <a:t>celou délku kurzu </a:t>
            </a:r>
            <a:r>
              <a:rPr lang="cs-CZ" dirty="false" smtClean="false"/>
              <a:t>(</a:t>
            </a:r>
            <a:r>
              <a:rPr lang="cs-CZ" dirty="false"/>
              <a:t>nejen délku k proplacení</a:t>
            </a:r>
            <a:r>
              <a:rPr lang="cs-CZ" dirty="false" smtClean="false"/>
              <a:t>)</a:t>
            </a:r>
          </a:p>
          <a:p>
            <a:r>
              <a:rPr lang="cs-CZ" dirty="false" smtClean="false"/>
              <a:t>V případě více stran =&gt; čísla stran, všechny povinné náležitosti na každé straně</a:t>
            </a:r>
          </a:p>
          <a:p>
            <a:r>
              <a:rPr lang="cs-CZ" dirty="false"/>
              <a:t>Povinné náležitosti viz SP, kap. 5.2.3</a:t>
            </a:r>
          </a:p>
          <a:p>
            <a:r>
              <a:rPr lang="cs-CZ" dirty="false"/>
              <a:t>Podpisy statutárních zástupců nejdříve poslední den kurzu</a:t>
            </a:r>
          </a:p>
          <a:p>
            <a:r>
              <a:rPr lang="cs-CZ" b="true" dirty="false" smtClean="false"/>
              <a:t>Po předložení PL nelze</a:t>
            </a:r>
            <a:r>
              <a:rPr lang="cs-CZ" dirty="false" smtClean="false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false" smtClean="false"/>
              <a:t>Měnit </a:t>
            </a:r>
            <a:r>
              <a:rPr lang="cs-CZ" dirty="false"/>
              <a:t>čas zahájení a ukončení lekce (školicího dnu)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false" smtClean="false"/>
              <a:t>Měnit </a:t>
            </a:r>
            <a:r>
              <a:rPr lang="cs-CZ" dirty="false"/>
              <a:t>přestávky, které se nezapočítávají do absolvovaných osobohodin účastníka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false" smtClean="false"/>
              <a:t>Měnit </a:t>
            </a:r>
            <a:r>
              <a:rPr lang="cs-CZ" dirty="false"/>
              <a:t>či doplňovat podpisy účastníků </a:t>
            </a:r>
            <a:r>
              <a:rPr lang="cs-CZ" dirty="false" smtClean="false"/>
              <a:t>kurzu</a:t>
            </a:r>
            <a:endParaRPr lang="cs-CZ" dirty="false"/>
          </a:p>
          <a:p>
            <a:r>
              <a:rPr lang="cs-CZ" dirty="false" smtClean="false"/>
              <a:t>Vzor ke stažení </a:t>
            </a:r>
            <a:r>
              <a:rPr lang="cs-CZ" dirty="false"/>
              <a:t>na </a:t>
            </a:r>
            <a:r>
              <a:rPr lang="cs-CZ" dirty="false">
                <a:hlinkClick r:id="rId2"/>
              </a:rPr>
              <a:t>https://</a:t>
            </a:r>
            <a:r>
              <a:rPr lang="cs-CZ" dirty="false" smtClean="false">
                <a:hlinkClick r:id="rId2"/>
              </a:rPr>
              <a:t>www.esfcr.cz/vyzva-097-opz</a:t>
            </a:r>
            <a:endParaRPr lang="cs-CZ" dirty="false"/>
          </a:p>
          <a:p>
            <a:pPr marL="0" indent="0">
              <a:buNone/>
            </a:pPr>
            <a:endParaRPr lang="cs-CZ" dirty="false"/>
          </a:p>
          <a:p>
            <a:endParaRPr lang="cs-CZ" dirty="false"/>
          </a:p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962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Vzor vyplněné prezenční listiny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5" name="Zástupný symbol pro obsah 5"/>
          <p:cNvPicPr>
            <a:picLocks noChangeAspect="true"/>
          </p:cNvPicPr>
          <p:nvPr/>
        </p:nvPicPr>
        <p:blipFill rotWithShape="true">
          <a:blip r:embed="rId2"/>
          <a:srcRect l="699" t="20239" r="63394" b="9917"/>
          <a:stretch/>
        </p:blipFill>
        <p:spPr>
          <a:xfrm>
            <a:off x="251520" y="1412776"/>
            <a:ext cx="8664104" cy="4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Doklad o absolvování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536504"/>
          </a:xfrm>
        </p:spPr>
        <p:txBody>
          <a:bodyPr/>
          <a:lstStyle/>
          <a:p>
            <a:r>
              <a:rPr lang="cs-CZ" b="true" dirty="false"/>
              <a:t>Osvědčení</a:t>
            </a:r>
            <a:r>
              <a:rPr lang="cs-CZ" dirty="false"/>
              <a:t> (popř. jiný doklad o absolvování aktivity)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U </a:t>
            </a:r>
            <a:r>
              <a:rPr lang="cs-CZ" dirty="false"/>
              <a:t>kurzů akreditovaných či podle zvláštních předpisů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Podmínky </a:t>
            </a:r>
            <a:r>
              <a:rPr lang="cs-CZ" dirty="false"/>
              <a:t>pro vydání osvědčení nestanovuje ŘO, vyplývají z akreditace, resp. předpisu</a:t>
            </a:r>
          </a:p>
          <a:p>
            <a:pPr marL="666000" lvl="2" indent="0">
              <a:buSzPct val="100000"/>
              <a:buNone/>
            </a:pPr>
            <a:endParaRPr lang="cs-CZ" dirty="false"/>
          </a:p>
          <a:p>
            <a:pPr marL="666000" lvl="2" indent="0">
              <a:buSzPct val="100000"/>
              <a:buNone/>
            </a:pPr>
            <a:endParaRPr lang="cs-CZ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true" dirty="false"/>
              <a:t>Potvrzení o absolvování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U </a:t>
            </a:r>
            <a:r>
              <a:rPr lang="cs-CZ" dirty="false"/>
              <a:t>ostatních kurzů neuvedených výše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Vzor </a:t>
            </a:r>
            <a:r>
              <a:rPr lang="cs-CZ" dirty="false"/>
              <a:t>potvrzení umístěn na </a:t>
            </a:r>
            <a:r>
              <a:rPr lang="cs-CZ" dirty="false">
                <a:hlinkClick r:id="rId2"/>
              </a:rPr>
              <a:t>https://</a:t>
            </a:r>
            <a:r>
              <a:rPr lang="cs-CZ" dirty="false" smtClean="false">
                <a:hlinkClick r:id="rId2"/>
              </a:rPr>
              <a:t>www.esfcr.cz/vyzva-097-opz</a:t>
            </a:r>
            <a:endParaRPr lang="cs-CZ" dirty="false"/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Nezávazný vzor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Povinné náležitosti viz SP, kap. 5.2.4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703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Vzor potvrzení o absolvování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pic>
        <p:nvPicPr>
          <p:cNvPr id="5" name="Zástupný symbol pro obsah 4"/>
          <p:cNvPicPr>
            <a:picLocks noGrp="true" noChangeAspect="true"/>
          </p:cNvPicPr>
          <p:nvPr>
            <p:ph idx="1"/>
          </p:nvPr>
        </p:nvPicPr>
        <p:blipFill rotWithShape="true">
          <a:blip r:embed="rId2"/>
          <a:srcRect l="16963" t="20239" r="62187" b="6742"/>
          <a:stretch/>
        </p:blipFill>
        <p:spPr>
          <a:xfrm>
            <a:off x="1979712" y="1356781"/>
            <a:ext cx="5400600" cy="53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Souhrnná evidence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536504"/>
          </a:xfrm>
        </p:spPr>
        <p:txBody>
          <a:bodyPr/>
          <a:lstStyle/>
          <a:p>
            <a:r>
              <a:rPr lang="cs-CZ" b="true" dirty="false" smtClean="false"/>
              <a:t>Závazný vzor na </a:t>
            </a:r>
            <a:r>
              <a:rPr lang="cs-CZ" dirty="false">
                <a:hlinkClick r:id="rId2"/>
              </a:rPr>
              <a:t>https://</a:t>
            </a:r>
            <a:r>
              <a:rPr lang="cs-CZ" dirty="false" smtClean="false">
                <a:hlinkClick r:id="rId2"/>
              </a:rPr>
              <a:t>www.esfcr.cz/vyzva-097-opz</a:t>
            </a:r>
            <a:endParaRPr lang="cs-CZ" dirty="false"/>
          </a:p>
          <a:p>
            <a:r>
              <a:rPr lang="cs-CZ" dirty="false" smtClean="false"/>
              <a:t>Nutný soulad mezi horní a dolní částí listu, IS KP 14+ a dalšími dokumenty přikládanými v </a:t>
            </a:r>
            <a:r>
              <a:rPr lang="cs-CZ" dirty="false" err="true" smtClean="false"/>
              <a:t>ZoR</a:t>
            </a:r>
            <a:endParaRPr lang="cs-CZ" dirty="false" smtClean="false"/>
          </a:p>
          <a:p>
            <a:r>
              <a:rPr lang="cs-CZ" dirty="false" smtClean="false"/>
              <a:t>V IS KP14+ není nutné elektronicky podepisovat</a:t>
            </a:r>
          </a:p>
          <a:p>
            <a:endParaRPr lang="cs-CZ" dirty="false" smtClean="false"/>
          </a:p>
          <a:p>
            <a:r>
              <a:rPr lang="cs-CZ" b="true" dirty="false" smtClean="false"/>
              <a:t>Věnujte pozornost komentářům</a:t>
            </a:r>
          </a:p>
          <a:p>
            <a:r>
              <a:rPr lang="cs-CZ" dirty="false" smtClean="false"/>
              <a:t>Pozor na vyrovnávací položku a jiné červené hlášky</a:t>
            </a:r>
          </a:p>
          <a:p>
            <a:r>
              <a:rPr lang="cs-CZ" dirty="false" smtClean="false"/>
              <a:t>Nepřepisujte vzorce</a:t>
            </a:r>
          </a:p>
          <a:p>
            <a:r>
              <a:rPr lang="cs-CZ" dirty="false" smtClean="false"/>
              <a:t>Kontrolujte překlepy</a:t>
            </a:r>
          </a:p>
        </p:txBody>
      </p:sp>
    </p:spTree>
    <p:extLst>
      <p:ext uri="{BB962C8B-B14F-4D97-AF65-F5344CB8AC3E}">
        <p14:creationId xmlns:p14="http://schemas.microsoft.com/office/powerpoint/2010/main" val="1954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Souhrnná evidence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 smtClean="false"/>
              <a:t>Vyplnit hlavičku – nezapomeňte na číslo </a:t>
            </a:r>
            <a:r>
              <a:rPr lang="cs-CZ" dirty="false" err="true" smtClean="false"/>
              <a:t>ZoR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45" y="2439958"/>
            <a:ext cx="82105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Souhrnná evidence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3761776"/>
            <a:ext cx="8064000" cy="890800"/>
          </a:xfrm>
        </p:spPr>
        <p:txBody>
          <a:bodyPr/>
          <a:lstStyle/>
          <a:p>
            <a:r>
              <a:rPr lang="cs-CZ" dirty="false" smtClean="false"/>
              <a:t>Tato část se vyplňuje automaticky na základě údajů ve spodní části listu, nutný soulad se záložkou Jednotky aktivit ZP v IS KP14+</a:t>
            </a:r>
          </a:p>
          <a:p>
            <a:r>
              <a:rPr lang="cs-CZ" dirty="false" smtClean="false"/>
              <a:t>Pozor na kontrolu ve sloupci D – pokud svítí červeně, je třeba přidat vyrovnávací položku do sloupce R – viz konkrétní chybová hláška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6" name="Obrázek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1" y="1268760"/>
            <a:ext cx="888957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Souhrnná evidence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2749554"/>
            <a:ext cx="8856984" cy="4320000"/>
          </a:xfrm>
        </p:spPr>
        <p:txBody>
          <a:bodyPr/>
          <a:lstStyle/>
          <a:p>
            <a:r>
              <a:rPr lang="cs-CZ" dirty="false" smtClean="false"/>
              <a:t>Vždy je třeba vyplnit IČO subjektů (pokud je projekt bez partnera, pak jen IČO příjemce) a způsobilé výdaje za všechny zdroje financování pro každý subjekt</a:t>
            </a:r>
          </a:p>
          <a:p>
            <a:r>
              <a:rPr lang="cs-CZ" dirty="false" smtClean="false"/>
              <a:t>Výdaje připadající pouze na veřejné prostředky se dopočítají automaticky</a:t>
            </a:r>
          </a:p>
          <a:p>
            <a:r>
              <a:rPr lang="cs-CZ" dirty="false" smtClean="false"/>
              <a:t>Způsobilé výdaje pro každý subjekt zjistíte po jeho vyfiltrování ve sloupci C nebo D ve spodní části, částka se poté zobrazí v buňce T30</a:t>
            </a:r>
          </a:p>
          <a:p>
            <a:pPr lvl="1"/>
            <a:r>
              <a:rPr lang="cs-CZ" dirty="false" smtClean="false"/>
              <a:t>Pokud projekt nemá partnera, doplňte částku z buňky C24.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0" y="1328850"/>
            <a:ext cx="8928488" cy="14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Souhrnná evidence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33040" y="2981634"/>
            <a:ext cx="8640960" cy="3447040"/>
          </a:xfrm>
        </p:spPr>
        <p:txBody>
          <a:bodyPr/>
          <a:lstStyle/>
          <a:p>
            <a:r>
              <a:rPr lang="cs-CZ" dirty="false" smtClean="false"/>
              <a:t>Vždy je nutné vybrat z rolovacího menu režim veřejné podpory / podpory de </a:t>
            </a:r>
            <a:r>
              <a:rPr lang="cs-CZ" dirty="false" err="true" smtClean="false"/>
              <a:t>minimis</a:t>
            </a:r>
            <a:r>
              <a:rPr lang="cs-CZ" dirty="false" smtClean="false"/>
              <a:t> a vyplnit procento vlastního financování (viz Rozhodnutí </a:t>
            </a:r>
            <a:r>
              <a:rPr lang="cs-CZ" dirty="false"/>
              <a:t>o poskytnutí  dotace, </a:t>
            </a:r>
            <a:r>
              <a:rPr lang="cs-CZ" dirty="false" smtClean="false"/>
              <a:t>část </a:t>
            </a:r>
            <a:r>
              <a:rPr lang="cs-CZ" dirty="false"/>
              <a:t>I, </a:t>
            </a:r>
            <a:r>
              <a:rPr lang="cs-CZ" dirty="false" smtClean="false"/>
              <a:t>bod 2.1)</a:t>
            </a:r>
          </a:p>
          <a:p>
            <a:r>
              <a:rPr lang="cs-CZ" dirty="false" smtClean="false"/>
              <a:t>Žluté buňky se dopočítají automaticky</a:t>
            </a:r>
          </a:p>
          <a:p>
            <a:r>
              <a:rPr lang="cs-CZ" dirty="false" smtClean="false"/>
              <a:t>Celkové způsobilé výdaje v aktuální </a:t>
            </a:r>
            <a:r>
              <a:rPr lang="cs-CZ" dirty="false" err="true" smtClean="false"/>
              <a:t>ZoR</a:t>
            </a:r>
            <a:r>
              <a:rPr lang="cs-CZ" dirty="false" smtClean="false"/>
              <a:t> musí být v souladu s částkou v žádosti o platbu v IS KP14+</a:t>
            </a:r>
          </a:p>
          <a:p>
            <a:r>
              <a:rPr lang="cs-CZ" dirty="false" smtClean="false"/>
              <a:t>Pozor na kontroly ve sloupci D – pokud svítí červeně, je třeba něco opravit/doplnit – viz konkrétní chybová hláška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4" y="1227532"/>
            <a:ext cx="8784976" cy="17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0" y="1412776"/>
            <a:ext cx="9108504" cy="1827112"/>
          </a:xfrm>
        </p:spPr>
        <p:txBody>
          <a:bodyPr/>
          <a:lstStyle/>
          <a:p>
            <a:pPr algn="ctr"/>
            <a:r>
              <a:rPr lang="cs-CZ" dirty="false" smtClean="false">
                <a:solidFill>
                  <a:srgbClr val="FF0000"/>
                </a:solidFill>
              </a:rPr>
              <a:t>Upozornění</a:t>
            </a:r>
            <a:r>
              <a:rPr lang="cs-CZ" sz="3600" dirty="false" smtClean="false"/>
              <a:t/>
            </a:r>
            <a:br>
              <a:rPr lang="cs-CZ" sz="3600" dirty="false" smtClean="false"/>
            </a:br>
            <a:r>
              <a:rPr lang="cs-CZ" sz="3600" dirty="false"/>
              <a:t/>
            </a:r>
            <a:br>
              <a:rPr lang="cs-CZ" sz="3600" dirty="false"/>
            </a:br>
            <a:r>
              <a:rPr lang="cs-CZ" sz="2400" dirty="false" smtClean="false">
                <a:solidFill>
                  <a:srgbClr val="FF0000"/>
                </a:solidFill>
              </a:rPr>
              <a:t>prezentace byla vytvořena jako podpůrný materiál na seminář, neslouží jako kompletní návod.</a:t>
            </a:r>
            <a:br>
              <a:rPr lang="cs-CZ" sz="2400" dirty="false" smtClean="false">
                <a:solidFill>
                  <a:srgbClr val="FF0000"/>
                </a:solidFill>
              </a:rPr>
            </a:br>
            <a:r>
              <a:rPr lang="cs-CZ" sz="2400" dirty="false" smtClean="false">
                <a:solidFill>
                  <a:srgbClr val="FF0000"/>
                </a:solidFill>
              </a:rPr>
              <a:t/>
            </a:r>
            <a:br>
              <a:rPr lang="cs-CZ" sz="2400" dirty="false" smtClean="false">
                <a:solidFill>
                  <a:srgbClr val="FF0000"/>
                </a:solidFill>
              </a:rPr>
            </a:br>
            <a:r>
              <a:rPr lang="cs-CZ" sz="2400" dirty="false" smtClean="false">
                <a:solidFill>
                  <a:srgbClr val="FF0000"/>
                </a:solidFill>
              </a:rPr>
              <a:t>ŘIĎTE SE PROSÍM VŽDY PLATNÝMI pokyny/pravidly uvedenými na konci prezentace. </a:t>
            </a:r>
            <a:br>
              <a:rPr lang="cs-CZ" sz="2400" dirty="false" smtClean="false">
                <a:solidFill>
                  <a:srgbClr val="FF0000"/>
                </a:solidFill>
              </a:rPr>
            </a:br>
            <a:r>
              <a:rPr lang="cs-CZ" sz="2400" dirty="false">
                <a:solidFill>
                  <a:srgbClr val="FF0000"/>
                </a:solidFill>
              </a:rPr>
              <a:t/>
            </a:r>
            <a:br>
              <a:rPr lang="cs-CZ" sz="2400" dirty="false">
                <a:solidFill>
                  <a:srgbClr val="FF0000"/>
                </a:solidFill>
              </a:rPr>
            </a:br>
            <a:r>
              <a:rPr lang="cs-CZ" sz="2400" dirty="false" smtClean="false">
                <a:solidFill>
                  <a:srgbClr val="FF0000"/>
                </a:solidFill>
              </a:rPr>
              <a:t>Věcné dotazy prosím směřujte na svého projektového manažera, technické problémy prosím směřujte na </a:t>
            </a:r>
            <a:r>
              <a:rPr lang="cs-CZ" sz="2400" dirty="false" err="true" smtClean="false">
                <a:solidFill>
                  <a:srgbClr val="FF0000"/>
                </a:solidFill>
              </a:rPr>
              <a:t>hotline</a:t>
            </a:r>
            <a:r>
              <a:rPr lang="cs-CZ" sz="2400" dirty="false" smtClean="false">
                <a:solidFill>
                  <a:srgbClr val="FF0000"/>
                </a:solidFill>
              </a:rPr>
              <a:t> na esfcr.cz</a:t>
            </a:r>
            <a:endParaRPr lang="cs-CZ" sz="2800" dirty="fal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26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Souhrnná evidence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4498" y="1175284"/>
            <a:ext cx="8799990" cy="4320000"/>
          </a:xfrm>
        </p:spPr>
        <p:txBody>
          <a:bodyPr/>
          <a:lstStyle/>
          <a:p>
            <a:r>
              <a:rPr lang="cs-CZ" dirty="false" smtClean="false"/>
              <a:t>Ve spodní části listu se evidují informace o všech účastnících všech kurzů, které si v této </a:t>
            </a:r>
            <a:r>
              <a:rPr lang="cs-CZ" dirty="false" err="true" smtClean="false"/>
              <a:t>ZoR</a:t>
            </a:r>
            <a:r>
              <a:rPr lang="cs-CZ" dirty="false" smtClean="false"/>
              <a:t> příjemce nárokuje</a:t>
            </a:r>
          </a:p>
          <a:p>
            <a:r>
              <a:rPr lang="cs-CZ" dirty="false" smtClean="false"/>
              <a:t>Každý účastník každého kurzu je uveden na zvláštním řádku</a:t>
            </a:r>
          </a:p>
          <a:p>
            <a:endParaRPr lang="cs-CZ" dirty="false"/>
          </a:p>
          <a:p>
            <a:endParaRPr lang="cs-CZ" dirty="false" smtClean="false"/>
          </a:p>
          <a:p>
            <a:endParaRPr lang="cs-CZ" dirty="false"/>
          </a:p>
          <a:p>
            <a:endParaRPr lang="cs-CZ" dirty="false" smtClean="false"/>
          </a:p>
          <a:p>
            <a:endParaRPr lang="cs-CZ" dirty="false"/>
          </a:p>
          <a:p>
            <a:r>
              <a:rPr lang="cs-CZ" dirty="false" smtClean="false"/>
              <a:t>IČO </a:t>
            </a:r>
            <a:r>
              <a:rPr lang="cs-CZ" dirty="false"/>
              <a:t>musí být vždy ve formátu Číslo</a:t>
            </a:r>
          </a:p>
          <a:p>
            <a:r>
              <a:rPr lang="cs-CZ" dirty="false" smtClean="false"/>
              <a:t>Pokud projekt nemá partnera, není nutné vyplňovat název a IČO subjektu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8" y="2420888"/>
            <a:ext cx="8784976" cy="27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Souhrnná evidence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>
          <a:xfrm>
            <a:off x="251520" y="3210731"/>
            <a:ext cx="8064000" cy="4320000"/>
          </a:xfrm>
        </p:spPr>
        <p:txBody>
          <a:bodyPr/>
          <a:lstStyle/>
          <a:p>
            <a:endParaRPr lang="cs-CZ" dirty="false" smtClean="false"/>
          </a:p>
          <a:p>
            <a:endParaRPr lang="cs-CZ" dirty="false"/>
          </a:p>
          <a:p>
            <a:endParaRPr lang="cs-CZ" dirty="false"/>
          </a:p>
        </p:txBody>
      </p:sp>
      <p:pic>
        <p:nvPicPr>
          <p:cNvPr id="7" name="Obrázek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784976" cy="1753211"/>
          </a:xfrm>
          <a:prstGeom prst="rect">
            <a:avLst/>
          </a:prstGeom>
        </p:spPr>
      </p:pic>
      <p:sp>
        <p:nvSpPr>
          <p:cNvPr id="9" name="Zástupný symbol pro obsah 2"/>
          <p:cNvSpPr txBox="true">
            <a:spLocks/>
          </p:cNvSpPr>
          <p:nvPr/>
        </p:nvSpPr>
        <p:spPr>
          <a:xfrm>
            <a:off x="224674" y="3378238"/>
            <a:ext cx="8550960" cy="239158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false" smtClean="false"/>
              <a:t>Název aktivity vybírejte vždy z roletového menu</a:t>
            </a:r>
          </a:p>
          <a:p>
            <a:r>
              <a:rPr lang="cs-CZ" dirty="false" smtClean="false"/>
              <a:t>Název vzdělávacího kurzu musí být v souladu s prezenční listinou a dokladem o absolvování</a:t>
            </a:r>
          </a:p>
          <a:p>
            <a:r>
              <a:rPr lang="cs-CZ" dirty="false" smtClean="false"/>
              <a:t>Kód kurzu by měl být vždy v rámci projektu jedinečný pro každý kurz (případně běh kurzu)</a:t>
            </a:r>
          </a:p>
          <a:p>
            <a:endParaRPr lang="cs-CZ" dirty="false" smtClean="false"/>
          </a:p>
        </p:txBody>
      </p:sp>
    </p:spTree>
    <p:extLst>
      <p:ext uri="{BB962C8B-B14F-4D97-AF65-F5344CB8AC3E}">
        <p14:creationId xmlns:p14="http://schemas.microsoft.com/office/powerpoint/2010/main" val="3165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Souhrnná evidence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30749" y="4121775"/>
            <a:ext cx="8543251" cy="2394225"/>
          </a:xfrm>
        </p:spPr>
        <p:txBody>
          <a:bodyPr/>
          <a:lstStyle/>
          <a:p>
            <a:r>
              <a:rPr lang="cs-CZ" dirty="false" smtClean="false"/>
              <a:t>Žluté sloupce se dopočítají automaticky (splnění docházky a skutečný počet absolvovaných osobohodin se dopočítá až po vyplnění celého řádku)</a:t>
            </a:r>
          </a:p>
          <a:p>
            <a:r>
              <a:rPr lang="cs-CZ" dirty="false" smtClean="false"/>
              <a:t>Nesplnění docházky – tuto osobu vůbec neuvádět</a:t>
            </a:r>
          </a:p>
          <a:p>
            <a:r>
              <a:rPr lang="cs-CZ" dirty="false" smtClean="false"/>
              <a:t>Počet skutečně absolvovaných osobohodin = počet hodin, které lze započítat do indikátorů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70" y="1340768"/>
            <a:ext cx="6968259" cy="278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Souhrnná evidence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3712988"/>
            <a:ext cx="8784976" cy="2668340"/>
          </a:xfrm>
          <a:ln>
            <a:noFill/>
          </a:ln>
        </p:spPr>
        <p:txBody>
          <a:bodyPr/>
          <a:lstStyle/>
          <a:p>
            <a:r>
              <a:rPr lang="cs-CZ" dirty="false" smtClean="false"/>
              <a:t>Počet osobohodin způsobilých k proplacení = počet hodin, které si příjemce za danou osobu na daném kurzu nárokuje k proplacení</a:t>
            </a:r>
          </a:p>
          <a:p>
            <a:r>
              <a:rPr lang="cs-CZ" dirty="false" smtClean="false"/>
              <a:t>Vyrovnávací položku vyplnit pouze v případě červené hlášky v buňkách D10:D16</a:t>
            </a:r>
          </a:p>
          <a:p>
            <a:r>
              <a:rPr lang="cs-CZ" dirty="false" smtClean="false"/>
              <a:t>Žluté </a:t>
            </a:r>
            <a:r>
              <a:rPr lang="cs-CZ" dirty="false"/>
              <a:t>sloupce se dopočítají </a:t>
            </a:r>
            <a:r>
              <a:rPr lang="cs-CZ" dirty="false" smtClean="false"/>
              <a:t>automaticky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  <p:pic>
        <p:nvPicPr>
          <p:cNvPr id="7" name="Obrázek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0" y="1280547"/>
            <a:ext cx="8798160" cy="228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Souhrnná evidence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07504" y="4049672"/>
            <a:ext cx="8856984" cy="2556328"/>
          </a:xfrm>
        </p:spPr>
        <p:txBody>
          <a:bodyPr/>
          <a:lstStyle/>
          <a:p>
            <a:r>
              <a:rPr lang="cs-CZ" dirty="false" smtClean="false"/>
              <a:t>Počet skutečně absolvovaných osobohodin podporovaného vzdělávání v jednotlivých lekcích – vyplnit dle prezenční listiny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107504" y="4835462"/>
            <a:ext cx="8856984" cy="21149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false" smtClean="false"/>
              <a:t>Počet skutečně absolvovaných hodin nepodporovaného vzdělávání – pouze v případě, že kurz skutečně obsahuje nepodporované vzdělávání (např. stáž nebo e-</a:t>
            </a:r>
            <a:r>
              <a:rPr lang="cs-CZ" dirty="false" err="true" smtClean="false"/>
              <a:t>learning</a:t>
            </a:r>
            <a:r>
              <a:rPr lang="cs-CZ" dirty="false" smtClean="false"/>
              <a:t>), v jiných případech vždy 0 (i v případě, že kurz trval déle, než je možné dle pravidel OPZ proplatit)</a:t>
            </a:r>
            <a:endParaRPr lang="cs-CZ" dirty="false"/>
          </a:p>
        </p:txBody>
      </p:sp>
      <p:pic>
        <p:nvPicPr>
          <p:cNvPr id="7" name="Obrázek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56" y="1330084"/>
            <a:ext cx="3384376" cy="2719588"/>
          </a:xfrm>
          <a:prstGeom prst="rect">
            <a:avLst/>
          </a:prstGeom>
        </p:spPr>
      </p:pic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3688605" y="1704830"/>
            <a:ext cx="5363556" cy="2111415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i="true" dirty="false" smtClean="false"/>
              <a:t>Některé osoby absolvovaly méně než délku kurzu - je uvedeno dle skutečnosti - </a:t>
            </a:r>
            <a:r>
              <a:rPr lang="cs-CZ" i="true" dirty="false"/>
              <a:t>n</a:t>
            </a:r>
            <a:r>
              <a:rPr lang="cs-CZ" i="true" dirty="false" smtClean="false"/>
              <a:t>árokovat k proplacení si lze max. počet skutečně absolvovaných hodin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313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Nejčastější chyby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484784"/>
            <a:ext cx="8640960" cy="4320000"/>
          </a:xfrm>
        </p:spPr>
        <p:txBody>
          <a:bodyPr/>
          <a:lstStyle/>
          <a:p>
            <a:r>
              <a:rPr lang="cs-CZ" dirty="false" smtClean="false"/>
              <a:t>Nedoložení </a:t>
            </a:r>
            <a:r>
              <a:rPr lang="cs-CZ" dirty="false" smtClean="false"/>
              <a:t>příloh</a:t>
            </a:r>
            <a:endParaRPr lang="cs-CZ" dirty="false" smtClean="false"/>
          </a:p>
          <a:p>
            <a:r>
              <a:rPr lang="cs-CZ" dirty="false" smtClean="false"/>
              <a:t>Chybějící povinné náležitosti na prezenčních listinách / dokladech o absolvování</a:t>
            </a:r>
          </a:p>
          <a:p>
            <a:r>
              <a:rPr lang="cs-CZ" dirty="false" smtClean="false"/>
              <a:t>Nesoulad údajů v prezenčních listinách / dokladech o absolvování a v souhrnné evidenci</a:t>
            </a:r>
            <a:endParaRPr lang="cs-CZ" dirty="false"/>
          </a:p>
          <a:p>
            <a:r>
              <a:rPr lang="cs-CZ" dirty="false" smtClean="false"/>
              <a:t>Překročený počet schválených osobohodin v aktivitě</a:t>
            </a:r>
          </a:p>
          <a:p>
            <a:r>
              <a:rPr lang="cs-CZ" dirty="false" smtClean="false"/>
              <a:t>Překročena přidělená veřejná podpora</a:t>
            </a:r>
          </a:p>
          <a:p>
            <a:r>
              <a:rPr lang="cs-CZ" dirty="false" smtClean="false"/>
              <a:t>Překlepy/nesoulady v souhrnné evidenci</a:t>
            </a:r>
          </a:p>
          <a:p>
            <a:r>
              <a:rPr lang="cs-CZ" dirty="false" smtClean="false"/>
              <a:t>Nesoulad v indikátorech</a:t>
            </a:r>
          </a:p>
          <a:p>
            <a:r>
              <a:rPr lang="cs-CZ" dirty="false" smtClean="false"/>
              <a:t>Překročený počet 10 kurzů na osobu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273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Důležité dokumenty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6823" y="1196752"/>
            <a:ext cx="8928488" cy="4320000"/>
          </a:xfrm>
        </p:spPr>
        <p:txBody>
          <a:bodyPr/>
          <a:lstStyle/>
          <a:p>
            <a:r>
              <a:rPr lang="cs-CZ" dirty="false"/>
              <a:t>Specifická část pravidel pro žadatele a příjemce </a:t>
            </a:r>
            <a:r>
              <a:rPr lang="cs-CZ" dirty="false" smtClean="false"/>
              <a:t>v rámci OPZ pro </a:t>
            </a:r>
            <a:r>
              <a:rPr lang="cs-CZ" dirty="false"/>
              <a:t>projekty s jednotkovými náklady zaměřené na další profesní </a:t>
            </a:r>
            <a:r>
              <a:rPr lang="cs-CZ" dirty="false" smtClean="false"/>
              <a:t>vzdělávání</a:t>
            </a:r>
          </a:p>
          <a:p>
            <a:pPr lvl="1"/>
            <a:r>
              <a:rPr lang="cs-CZ" dirty="false">
                <a:hlinkClick r:id="rId2"/>
              </a:rPr>
              <a:t>https://www.esfcr.cz/pravidla-pro-zadatele-a-prijemce-opz/-/dokument/3342815</a:t>
            </a:r>
            <a:endParaRPr lang="cs-CZ" dirty="false"/>
          </a:p>
          <a:p>
            <a:r>
              <a:rPr lang="cs-CZ" dirty="false" smtClean="false"/>
              <a:t>Obecná </a:t>
            </a:r>
            <a:r>
              <a:rPr lang="cs-CZ" dirty="false"/>
              <a:t>část pravidel pro žadatele a příjemce </a:t>
            </a:r>
          </a:p>
          <a:p>
            <a:pPr lvl="1"/>
            <a:r>
              <a:rPr lang="cs-CZ" dirty="false">
                <a:hlinkClick r:id="rId3"/>
              </a:rPr>
              <a:t>https://www.esfcr.cz/pravidla-pro-zadatele-a-prijemce-opz/-/</a:t>
            </a:r>
            <a:r>
              <a:rPr lang="cs-CZ" dirty="false" smtClean="false">
                <a:hlinkClick r:id="rId3"/>
              </a:rPr>
              <a:t>dokument/797767</a:t>
            </a:r>
            <a:endParaRPr lang="cs-CZ" dirty="false"/>
          </a:p>
          <a:p>
            <a:r>
              <a:rPr lang="cs-CZ" dirty="false"/>
              <a:t>Smlouva o partnerství</a:t>
            </a:r>
          </a:p>
          <a:p>
            <a:pPr lvl="1"/>
            <a:r>
              <a:rPr lang="cs-CZ" dirty="false">
                <a:hlinkClick r:id="rId4"/>
              </a:rPr>
              <a:t>https://www.esfcr.cz/formulare-pro-uzavreni-pravniho-aktu-a-vzory-pravnich-aktu-o-poskytnuti-podpory-na-projekt-opz/-/dokument/5372676</a:t>
            </a:r>
            <a:endParaRPr lang="cs-CZ" dirty="false"/>
          </a:p>
          <a:p>
            <a:r>
              <a:rPr lang="cs-CZ" dirty="false" smtClean="false"/>
              <a:t>Prezenční listina, potvrzení o absolvování, souhrnná evidence, dokumentace k obsahu vzdělávacího kurzu</a:t>
            </a:r>
          </a:p>
          <a:p>
            <a:pPr lvl="1"/>
            <a:r>
              <a:rPr lang="cs-CZ" dirty="false">
                <a:hlinkClick r:id="rId5"/>
              </a:rPr>
              <a:t>https://</a:t>
            </a:r>
            <a:r>
              <a:rPr lang="cs-CZ" dirty="false" smtClean="false">
                <a:hlinkClick r:id="rId5"/>
              </a:rPr>
              <a:t>www.esfcr.cz/vyzva-097-opz</a:t>
            </a:r>
            <a:endParaRPr lang="cs-CZ" dirty="false" smtClean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435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Konec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 dirty="false" smtClean="false"/>
          </a:p>
          <a:p>
            <a:endParaRPr lang="cs-CZ" dirty="false"/>
          </a:p>
          <a:p>
            <a:endParaRPr lang="cs-CZ" dirty="false" smtClean="false"/>
          </a:p>
          <a:p>
            <a:pPr marL="0" indent="0" algn="ctr">
              <a:buNone/>
            </a:pPr>
            <a:r>
              <a:rPr lang="cs-CZ" dirty="false" smtClean="false"/>
              <a:t>Děkuji za pozornost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264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Osnova prezentace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268760"/>
            <a:ext cx="8064000" cy="4491200"/>
          </a:xfrm>
        </p:spPr>
        <p:txBody>
          <a:bodyPr/>
          <a:lstStyle/>
          <a:p>
            <a:endParaRPr lang="cs-CZ" dirty="false" smtClean="false"/>
          </a:p>
          <a:p>
            <a:r>
              <a:rPr lang="cs-CZ" dirty="false" smtClean="false"/>
              <a:t>Kdy předložit </a:t>
            </a:r>
            <a:r>
              <a:rPr lang="cs-CZ" dirty="false" err="true" smtClean="false"/>
              <a:t>ZoR</a:t>
            </a:r>
            <a:endParaRPr lang="cs-CZ" dirty="false" smtClean="false"/>
          </a:p>
          <a:p>
            <a:r>
              <a:rPr lang="cs-CZ" dirty="false" smtClean="false"/>
              <a:t>Na co dát pozor před podáním </a:t>
            </a:r>
            <a:r>
              <a:rPr lang="cs-CZ" dirty="false" err="true" smtClean="false"/>
              <a:t>ZoR</a:t>
            </a:r>
            <a:endParaRPr lang="cs-CZ" dirty="false" smtClean="false"/>
          </a:p>
          <a:p>
            <a:r>
              <a:rPr lang="cs-CZ" dirty="false" smtClean="false"/>
              <a:t>Na co dát pozor při podání </a:t>
            </a:r>
            <a:r>
              <a:rPr lang="cs-CZ" dirty="false" err="true" smtClean="false"/>
              <a:t>ZoR</a:t>
            </a:r>
            <a:endParaRPr lang="cs-CZ" dirty="false" smtClean="false"/>
          </a:p>
          <a:p>
            <a:r>
              <a:rPr lang="cs-CZ" dirty="false" smtClean="false"/>
              <a:t>Přílohy </a:t>
            </a:r>
            <a:r>
              <a:rPr lang="cs-CZ" dirty="false" err="true" smtClean="false"/>
              <a:t>ZoR</a:t>
            </a:r>
            <a:endParaRPr lang="cs-CZ" dirty="false" smtClean="false"/>
          </a:p>
          <a:p>
            <a:r>
              <a:rPr lang="cs-CZ" dirty="false" smtClean="false"/>
              <a:t>Prezenční listina</a:t>
            </a:r>
          </a:p>
          <a:p>
            <a:r>
              <a:rPr lang="cs-CZ" dirty="false" smtClean="false"/>
              <a:t>Doklad o absolvování</a:t>
            </a:r>
          </a:p>
          <a:p>
            <a:r>
              <a:rPr lang="cs-CZ" dirty="false" smtClean="false"/>
              <a:t>Souhrnná evidence</a:t>
            </a:r>
          </a:p>
          <a:p>
            <a:r>
              <a:rPr lang="cs-CZ" dirty="false" smtClean="false"/>
              <a:t>Časté chyby</a:t>
            </a:r>
          </a:p>
          <a:p>
            <a:r>
              <a:rPr lang="cs-CZ" dirty="false" smtClean="false"/>
              <a:t>Důležité dokumenty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357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Kdy předložit zor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320000"/>
          </a:xfrm>
        </p:spPr>
        <p:txBody>
          <a:bodyPr/>
          <a:lstStyle/>
          <a:p>
            <a:r>
              <a:rPr lang="cs-CZ" b="true" dirty="false" smtClean="false"/>
              <a:t>Průběžné </a:t>
            </a:r>
            <a:r>
              <a:rPr lang="cs-CZ" b="true" dirty="false" err="true" smtClean="false"/>
              <a:t>ZoR</a:t>
            </a:r>
            <a:endParaRPr lang="cs-CZ" b="true" dirty="false" smtClean="false"/>
          </a:p>
          <a:p>
            <a:pPr marL="871200" lvl="1" indent="-457200">
              <a:buFont typeface="+mj-lt"/>
              <a:buAutoNum type="alphaUcPeriod"/>
            </a:pPr>
            <a:r>
              <a:rPr lang="cs-CZ" dirty="false" smtClean="false"/>
              <a:t>Konec monitorovacího období = konec kalendářního měsíce</a:t>
            </a:r>
          </a:p>
          <a:p>
            <a:pPr marL="666000" lvl="2" indent="0">
              <a:buNone/>
            </a:pPr>
            <a:r>
              <a:rPr lang="cs-CZ" dirty="false" smtClean="false"/>
              <a:t>	=&gt; Předložení do konce následujícího měsíce</a:t>
            </a:r>
          </a:p>
          <a:p>
            <a:pPr marL="871200" lvl="1" indent="-457200">
              <a:buFont typeface="+mj-lt"/>
              <a:buAutoNum type="alphaUcPeriod"/>
            </a:pPr>
            <a:r>
              <a:rPr lang="cs-CZ" dirty="false" smtClean="false"/>
              <a:t>Konec monitorovacího období ≠ konec kalendářního měsíce</a:t>
            </a:r>
          </a:p>
          <a:p>
            <a:pPr marL="666000" lvl="2" indent="0">
              <a:buNone/>
            </a:pPr>
            <a:r>
              <a:rPr lang="cs-CZ" dirty="false" smtClean="false"/>
              <a:t>	=&gt; Předložení do 30 dnů od konce monitorovacího období</a:t>
            </a:r>
          </a:p>
          <a:p>
            <a:r>
              <a:rPr lang="cs-CZ" b="true" dirty="false" smtClean="false"/>
              <a:t>Závěrečná </a:t>
            </a:r>
            <a:r>
              <a:rPr lang="cs-CZ" b="true" dirty="false" err="true" smtClean="false"/>
              <a:t>ZoR</a:t>
            </a:r>
            <a:endParaRPr lang="cs-CZ" b="true" dirty="false" smtClean="false"/>
          </a:p>
          <a:p>
            <a:pPr marL="871200" lvl="1" indent="-457200">
              <a:buFont typeface="+mj-lt"/>
              <a:buAutoNum type="alphaUcPeriod"/>
            </a:pPr>
            <a:r>
              <a:rPr lang="cs-CZ" dirty="false" smtClean="false"/>
              <a:t>Konec </a:t>
            </a:r>
            <a:r>
              <a:rPr lang="cs-CZ" dirty="false"/>
              <a:t>monitorovacího období = konec </a:t>
            </a:r>
            <a:r>
              <a:rPr lang="cs-CZ" dirty="false" smtClean="false"/>
              <a:t>kalendářního </a:t>
            </a:r>
            <a:r>
              <a:rPr lang="cs-CZ" dirty="false"/>
              <a:t>měsíce</a:t>
            </a:r>
          </a:p>
          <a:p>
            <a:pPr marL="666000" lvl="2" indent="0">
              <a:buNone/>
            </a:pPr>
            <a:r>
              <a:rPr lang="cs-CZ" dirty="false" smtClean="false"/>
              <a:t>	=&gt; Předložení </a:t>
            </a:r>
            <a:r>
              <a:rPr lang="cs-CZ" dirty="false"/>
              <a:t>do konce </a:t>
            </a:r>
            <a:r>
              <a:rPr lang="cs-CZ" dirty="false" smtClean="false"/>
              <a:t>druhého následujícího měsíce</a:t>
            </a:r>
          </a:p>
          <a:p>
            <a:pPr marL="871200" lvl="1" indent="-457200">
              <a:buFont typeface="+mj-lt"/>
              <a:buAutoNum type="alphaUcPeriod"/>
            </a:pPr>
            <a:r>
              <a:rPr lang="cs-CZ" dirty="false" smtClean="false"/>
              <a:t>Konec </a:t>
            </a:r>
            <a:r>
              <a:rPr lang="cs-CZ" dirty="false"/>
              <a:t>monitorovacího období ≠ konec kalendářního měsíce</a:t>
            </a:r>
          </a:p>
          <a:p>
            <a:pPr marL="666000" lvl="2" indent="0">
              <a:buNone/>
            </a:pPr>
            <a:r>
              <a:rPr lang="cs-CZ" dirty="false" smtClean="false"/>
              <a:t>	=&gt; Předložení </a:t>
            </a:r>
            <a:r>
              <a:rPr lang="cs-CZ" dirty="false"/>
              <a:t>do </a:t>
            </a:r>
            <a:r>
              <a:rPr lang="cs-CZ" dirty="false" smtClean="false"/>
              <a:t>60 </a:t>
            </a:r>
            <a:r>
              <a:rPr lang="cs-CZ" dirty="false"/>
              <a:t>dnů od konce monitorovacího </a:t>
            </a:r>
            <a:r>
              <a:rPr lang="cs-CZ" dirty="false" smtClean="false"/>
              <a:t>období</a:t>
            </a:r>
          </a:p>
          <a:p>
            <a:r>
              <a:rPr lang="cs-CZ" dirty="false" smtClean="false"/>
              <a:t>Vymezení monitorovacích období – viz Rozhodnutí o poskytnutí dotace (část III, kap. 2.2), nikoliv IS KP14+</a:t>
            </a:r>
            <a:endParaRPr lang="cs-CZ" dirty="false"/>
          </a:p>
          <a:p>
            <a:r>
              <a:rPr lang="cs-CZ" dirty="false" smtClean="false"/>
              <a:t>Pozdní předložení = </a:t>
            </a:r>
            <a:r>
              <a:rPr lang="cs-CZ" b="true" dirty="false" smtClean="false"/>
              <a:t>sankce 0,5 % z dotace</a:t>
            </a:r>
            <a:endParaRPr lang="cs-CZ" b="true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405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Na co dát pozor před podáním - terminologie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07504" y="1268760"/>
            <a:ext cx="8676496" cy="43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true" dirty="false" smtClean="false"/>
              <a:t>Aktivita</a:t>
            </a:r>
            <a:r>
              <a:rPr lang="cs-CZ" dirty="false" smtClean="false"/>
              <a:t> = oblast vzdělávání stanovená v </a:t>
            </a:r>
            <a:r>
              <a:rPr lang="cs-CZ" dirty="false" smtClean="false"/>
              <a:t>Specifické části pravidel, </a:t>
            </a:r>
            <a:r>
              <a:rPr lang="cs-CZ" dirty="false" smtClean="false"/>
              <a:t>do které jsou kurzy zařazeny </a:t>
            </a:r>
          </a:p>
          <a:p>
            <a:pPr lvl="1">
              <a:lnSpc>
                <a:spcPct val="100000"/>
              </a:lnSpc>
            </a:pPr>
            <a:r>
              <a:rPr lang="cs-CZ" sz="1800" dirty="false" smtClean="false"/>
              <a:t>Např. Měkké a manažerské dovednosti, Obecné IT, Interní lektor</a:t>
            </a:r>
          </a:p>
          <a:p>
            <a:pPr lvl="1">
              <a:lnSpc>
                <a:spcPct val="100000"/>
              </a:lnSpc>
            </a:pPr>
            <a:endParaRPr lang="cs-CZ" sz="1000" dirty="false" smtClean="false"/>
          </a:p>
          <a:p>
            <a:pPr>
              <a:lnSpc>
                <a:spcPct val="100000"/>
              </a:lnSpc>
            </a:pPr>
            <a:r>
              <a:rPr lang="cs-CZ" b="true" dirty="false" smtClean="false"/>
              <a:t>Kurz</a:t>
            </a:r>
            <a:r>
              <a:rPr lang="cs-CZ" dirty="false" smtClean="false"/>
              <a:t> = konkrétní vzdělávací akce v konkrétním termínu  pro určitou skupinu osob </a:t>
            </a:r>
          </a:p>
          <a:p>
            <a:pPr lvl="1">
              <a:lnSpc>
                <a:spcPct val="100000"/>
              </a:lnSpc>
            </a:pPr>
            <a:r>
              <a:rPr lang="cs-CZ" sz="1800" dirty="false" smtClean="false"/>
              <a:t>Vždy s časovou dotací, max. způsobilou délkou k proplacení</a:t>
            </a:r>
          </a:p>
          <a:p>
            <a:pPr lvl="1">
              <a:lnSpc>
                <a:spcPct val="100000"/>
              </a:lnSpc>
            </a:pPr>
            <a:r>
              <a:rPr lang="cs-CZ" sz="1800" dirty="false" smtClean="false"/>
              <a:t>Zakončen vydáním dokladu o absolvování</a:t>
            </a:r>
          </a:p>
          <a:p>
            <a:pPr lvl="1">
              <a:lnSpc>
                <a:spcPct val="100000"/>
              </a:lnSpc>
            </a:pPr>
            <a:endParaRPr lang="cs-CZ" sz="1000" dirty="false" smtClean="false"/>
          </a:p>
          <a:p>
            <a:pPr>
              <a:lnSpc>
                <a:spcPct val="100000"/>
              </a:lnSpc>
            </a:pPr>
            <a:r>
              <a:rPr lang="cs-CZ" b="true" dirty="false" smtClean="false"/>
              <a:t>Kód kurzu </a:t>
            </a:r>
            <a:r>
              <a:rPr lang="cs-CZ" dirty="false" smtClean="false"/>
              <a:t>= Jednoznačný identifikátor každého kurzu (případně každého běhu)</a:t>
            </a:r>
          </a:p>
          <a:p>
            <a:pPr lvl="1">
              <a:lnSpc>
                <a:spcPct val="100000"/>
              </a:lnSpc>
            </a:pPr>
            <a:r>
              <a:rPr lang="cs-CZ" sz="1800" dirty="false" smtClean="false"/>
              <a:t>Kurz K_001: </a:t>
            </a:r>
            <a:r>
              <a:rPr lang="cs-CZ" sz="1800" dirty="false"/>
              <a:t>SAP konaný 13. – 14. 3. </a:t>
            </a:r>
            <a:r>
              <a:rPr lang="cs-CZ" sz="1800" dirty="false" smtClean="false"/>
              <a:t>2019</a:t>
            </a:r>
          </a:p>
          <a:p>
            <a:pPr lvl="1">
              <a:lnSpc>
                <a:spcPct val="100000"/>
              </a:lnSpc>
            </a:pPr>
            <a:r>
              <a:rPr lang="cs-CZ" sz="1800" dirty="false" smtClean="false"/>
              <a:t>Kurz K_002: </a:t>
            </a:r>
            <a:r>
              <a:rPr lang="cs-CZ" sz="1800" dirty="false"/>
              <a:t>SAP konaný 15. – 16. 8. </a:t>
            </a:r>
            <a:r>
              <a:rPr lang="cs-CZ" sz="1800" dirty="false" smtClean="false"/>
              <a:t>2019 (účastníci: svářeči, místnost A)</a:t>
            </a:r>
          </a:p>
          <a:p>
            <a:pPr lvl="1">
              <a:lnSpc>
                <a:spcPct val="100000"/>
              </a:lnSpc>
            </a:pPr>
            <a:r>
              <a:rPr lang="cs-CZ" sz="1800" dirty="false" smtClean="false"/>
              <a:t>Kurz K_003: </a:t>
            </a:r>
            <a:r>
              <a:rPr lang="cs-CZ" sz="1800" dirty="false"/>
              <a:t>SAP konaný 15. – 16. 8. 2019 (účastníci: </a:t>
            </a:r>
            <a:r>
              <a:rPr lang="cs-CZ" sz="1800" dirty="false" smtClean="false"/>
              <a:t>manažeři, místnost B)</a:t>
            </a:r>
          </a:p>
          <a:p>
            <a:pPr lvl="1">
              <a:lnSpc>
                <a:spcPct val="100000"/>
              </a:lnSpc>
            </a:pPr>
            <a:r>
              <a:rPr lang="cs-CZ" sz="1800" dirty="false" smtClean="false"/>
              <a:t>Kurz K_004: Výživový poradce konaný 1. – 30. 8. 2019</a:t>
            </a:r>
            <a:endParaRPr lang="cs-CZ" sz="1800" dirty="false"/>
          </a:p>
          <a:p>
            <a:pPr lvl="1"/>
            <a:endParaRPr lang="cs-CZ" dirty="false" smtClean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649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kurzy – časté chyby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064000" cy="4320000"/>
          </a:xfrm>
        </p:spPr>
        <p:txBody>
          <a:bodyPr/>
          <a:lstStyle/>
          <a:p>
            <a:r>
              <a:rPr lang="cs-CZ" dirty="false"/>
              <a:t>Kurz </a:t>
            </a:r>
            <a:r>
              <a:rPr lang="cs-CZ" dirty="false" smtClean="false"/>
              <a:t>Počítačové dovednosti (obsahuje MS Word, Excel, PowerPoint) </a:t>
            </a:r>
            <a:endParaRPr lang="cs-CZ" dirty="false"/>
          </a:p>
          <a:p>
            <a:pPr lvl="1">
              <a:buClr>
                <a:schemeClr val="accent6"/>
              </a:buClr>
              <a:buSzPct val="120000"/>
              <a:buFont typeface="Wingdings" panose="05000000000000000000" pitchFamily="2" charset="2"/>
              <a:buChar char=""/>
            </a:pPr>
            <a:r>
              <a:rPr lang="cs-CZ" dirty="false"/>
              <a:t>16 + </a:t>
            </a:r>
            <a:r>
              <a:rPr lang="cs-CZ" dirty="false" smtClean="false"/>
              <a:t>16 + 16 </a:t>
            </a:r>
            <a:r>
              <a:rPr lang="cs-CZ" dirty="false"/>
              <a:t>hodin = </a:t>
            </a:r>
            <a:r>
              <a:rPr lang="cs-CZ" dirty="false" smtClean="false"/>
              <a:t>48 </a:t>
            </a:r>
            <a:r>
              <a:rPr lang="cs-CZ" dirty="false"/>
              <a:t>hodin</a:t>
            </a:r>
          </a:p>
          <a:p>
            <a:pPr lvl="1">
              <a:buClr>
                <a:srgbClr val="00B050"/>
              </a:buClr>
              <a:buSzPct val="120000"/>
              <a:buFont typeface="Wingdings" panose="05000000000000000000" pitchFamily="2" charset="2"/>
              <a:buChar char=""/>
            </a:pPr>
            <a:r>
              <a:rPr lang="cs-CZ" dirty="false"/>
              <a:t>16 </a:t>
            </a:r>
            <a:r>
              <a:rPr lang="cs-CZ" dirty="false" smtClean="false"/>
              <a:t>hodin</a:t>
            </a:r>
          </a:p>
          <a:p>
            <a:pPr lvl="1">
              <a:buClr>
                <a:srgbClr val="00B050"/>
              </a:buClr>
              <a:buSzPct val="120000"/>
              <a:buFont typeface="Wingdings" panose="05000000000000000000" pitchFamily="2" charset="2"/>
              <a:buChar char=""/>
            </a:pPr>
            <a:endParaRPr lang="cs-CZ" dirty="false" smtClean="false"/>
          </a:p>
          <a:p>
            <a:r>
              <a:rPr lang="cs-CZ" dirty="false" smtClean="false"/>
              <a:t>Měkké a manažerské dovednosti (skládající se z komunikace, prezentace, asertivity, prodeje, řízení)</a:t>
            </a:r>
          </a:p>
          <a:p>
            <a:pPr lvl="1">
              <a:buClr>
                <a:schemeClr val="accent6"/>
              </a:buClr>
              <a:buSzPct val="120000"/>
              <a:buFont typeface="Wingdings" panose="05000000000000000000" pitchFamily="2" charset="2"/>
              <a:buChar char=""/>
            </a:pPr>
            <a:r>
              <a:rPr lang="cs-CZ" dirty="false" smtClean="false"/>
              <a:t> 5 * 16 hodin = 80 hodin</a:t>
            </a:r>
            <a:endParaRPr lang="cs-CZ" dirty="false"/>
          </a:p>
          <a:p>
            <a:pPr lvl="1">
              <a:buClr>
                <a:srgbClr val="00B050"/>
              </a:buClr>
              <a:buSzPct val="120000"/>
              <a:buFont typeface="Wingdings" panose="05000000000000000000" pitchFamily="2" charset="2"/>
              <a:buChar char=""/>
            </a:pPr>
            <a:r>
              <a:rPr lang="cs-CZ" dirty="false"/>
              <a:t>16 </a:t>
            </a:r>
            <a:r>
              <a:rPr lang="cs-CZ" dirty="false" smtClean="false"/>
              <a:t>hodin</a:t>
            </a:r>
          </a:p>
          <a:p>
            <a:pPr lvl="1">
              <a:buClr>
                <a:srgbClr val="00B050"/>
              </a:buClr>
              <a:buSzPct val="120000"/>
              <a:buFont typeface="Wingdings" panose="05000000000000000000" pitchFamily="2" charset="2"/>
              <a:buChar char=""/>
            </a:pPr>
            <a:endParaRPr lang="cs-CZ" dirty="false" smtClean="false"/>
          </a:p>
          <a:p>
            <a:pPr lvl="1">
              <a:lnSpc>
                <a:spcPct val="100000"/>
              </a:lnSpc>
            </a:pPr>
            <a:r>
              <a:rPr lang="cs-CZ" sz="1800" dirty="false"/>
              <a:t>Kurz ≠ </a:t>
            </a:r>
            <a:r>
              <a:rPr lang="cs-CZ" sz="1800" dirty="false" smtClean="false"/>
              <a:t>aktivita</a:t>
            </a:r>
          </a:p>
          <a:p>
            <a:pPr lvl="1">
              <a:lnSpc>
                <a:spcPct val="100000"/>
              </a:lnSpc>
            </a:pPr>
            <a:r>
              <a:rPr lang="cs-CZ" sz="1800" dirty="false" smtClean="false"/>
              <a:t>Název kurzu = jasný, odpovídající obsahu (Asertivita)</a:t>
            </a:r>
          </a:p>
          <a:p>
            <a:pPr lvl="1">
              <a:lnSpc>
                <a:spcPct val="100000"/>
              </a:lnSpc>
            </a:pPr>
            <a:r>
              <a:rPr lang="cs-CZ" sz="1800" dirty="false" smtClean="false"/>
              <a:t>Vykázání kurzu – dle jeho ukončení, nikoliv dle ukončení aktivity</a:t>
            </a:r>
            <a:endParaRPr lang="cs-CZ" sz="1800" dirty="false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"/>
            </a:pPr>
            <a:endParaRPr lang="cs-CZ" dirty="false" smtClean="false"/>
          </a:p>
          <a:p>
            <a:pPr marL="414000" lvl="1" indent="0">
              <a:buClr>
                <a:srgbClr val="00B050"/>
              </a:buClr>
              <a:buNone/>
            </a:pPr>
            <a:endParaRPr lang="cs-CZ" dirty="false"/>
          </a:p>
          <a:p>
            <a:pPr lvl="1"/>
            <a:endParaRPr lang="cs-CZ" dirty="false" smtClean="false"/>
          </a:p>
          <a:p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954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Na co dát pozor před podáním - terminologie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244000" cy="4320000"/>
          </a:xfrm>
        </p:spPr>
        <p:txBody>
          <a:bodyPr/>
          <a:lstStyle/>
          <a:p>
            <a:r>
              <a:rPr lang="cs-CZ" b="true" dirty="false" smtClean="false"/>
              <a:t>Časová dotace = </a:t>
            </a:r>
            <a:r>
              <a:rPr lang="cs-CZ" dirty="false" smtClean="false"/>
              <a:t>počet </a:t>
            </a:r>
            <a:r>
              <a:rPr lang="cs-CZ" dirty="false"/>
              <a:t>hodin výuky daného kurzu dle dokumentace k obsahu vzdělávacího </a:t>
            </a:r>
            <a:r>
              <a:rPr lang="cs-CZ" dirty="false" smtClean="false"/>
              <a:t>kurzu</a:t>
            </a:r>
          </a:p>
          <a:p>
            <a:r>
              <a:rPr lang="cs-CZ" b="true" dirty="false" smtClean="false"/>
              <a:t>Délka </a:t>
            </a:r>
            <a:r>
              <a:rPr lang="cs-CZ" b="true" dirty="false"/>
              <a:t>kurzu </a:t>
            </a:r>
            <a:r>
              <a:rPr lang="cs-CZ" dirty="false"/>
              <a:t>= vyjádření časové dotace v přepočtu na hodiny v délce 60 </a:t>
            </a:r>
            <a:r>
              <a:rPr lang="cs-CZ" dirty="false" smtClean="false"/>
              <a:t>minut</a:t>
            </a:r>
          </a:p>
          <a:p>
            <a:pPr marL="0" indent="0">
              <a:buNone/>
            </a:pPr>
            <a:endParaRPr lang="cs-CZ" dirty="false" smtClean="false"/>
          </a:p>
          <a:p>
            <a:endParaRPr lang="cs-CZ" dirty="false" smtClean="false"/>
          </a:p>
          <a:p>
            <a:endParaRPr lang="cs-CZ" dirty="false"/>
          </a:p>
          <a:p>
            <a:endParaRPr lang="cs-CZ" b="true" dirty="false" smtClean="false"/>
          </a:p>
          <a:p>
            <a:r>
              <a:rPr lang="cs-CZ" b="true" dirty="false" smtClean="false"/>
              <a:t>Délka kurzu připadající pouze na podporované vzdělávání</a:t>
            </a:r>
            <a:r>
              <a:rPr lang="cs-CZ" dirty="false" smtClean="false"/>
              <a:t> = pokud kurz neobsahuje nepodporované vzdělávání (e-</a:t>
            </a:r>
            <a:r>
              <a:rPr lang="cs-CZ" dirty="false" err="true" smtClean="false"/>
              <a:t>learning</a:t>
            </a:r>
            <a:r>
              <a:rPr lang="cs-CZ" dirty="false" smtClean="false"/>
              <a:t>, samostudium…) = stejné jako délka kurzu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3068960"/>
            <a:ext cx="7955970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Na co dát pozor před podáním- omezení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7014" y="1340768"/>
            <a:ext cx="8064000" cy="471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false" smtClean="false"/>
              <a:t>Max. </a:t>
            </a:r>
            <a:r>
              <a:rPr lang="cs-CZ" b="true" dirty="false" smtClean="false"/>
              <a:t>10 kurzů na osobu </a:t>
            </a:r>
            <a:r>
              <a:rPr lang="cs-CZ" dirty="false" smtClean="false"/>
              <a:t>v rámci jednoho projektu</a:t>
            </a:r>
          </a:p>
          <a:p>
            <a:pPr>
              <a:lnSpc>
                <a:spcPct val="100000"/>
              </a:lnSpc>
            </a:pPr>
            <a:endParaRPr lang="cs-CZ" sz="1000" dirty="false" smtClean="false"/>
          </a:p>
          <a:p>
            <a:pPr>
              <a:lnSpc>
                <a:spcPct val="100000"/>
              </a:lnSpc>
            </a:pPr>
            <a:r>
              <a:rPr lang="cs-CZ" dirty="false" smtClean="false"/>
              <a:t>Max. </a:t>
            </a:r>
            <a:r>
              <a:rPr lang="cs-CZ" b="true" dirty="false" smtClean="false"/>
              <a:t>12 osob z cílové skupiny </a:t>
            </a:r>
            <a:r>
              <a:rPr lang="cs-CZ" dirty="false" smtClean="false"/>
              <a:t>na jednom kurzu</a:t>
            </a:r>
          </a:p>
          <a:p>
            <a:pPr>
              <a:lnSpc>
                <a:spcPct val="100000"/>
              </a:lnSpc>
            </a:pPr>
            <a:endParaRPr lang="cs-CZ" sz="1050" dirty="false" smtClean="false"/>
          </a:p>
          <a:p>
            <a:pPr>
              <a:lnSpc>
                <a:spcPct val="100000"/>
              </a:lnSpc>
            </a:pPr>
            <a:r>
              <a:rPr lang="cs-CZ" dirty="false" smtClean="false"/>
              <a:t>Realizace vždy </a:t>
            </a:r>
            <a:r>
              <a:rPr lang="cs-CZ" b="true" dirty="false" smtClean="false"/>
              <a:t>mimo území hlavního města Prahy</a:t>
            </a:r>
          </a:p>
          <a:p>
            <a:pPr marL="0" indent="0">
              <a:lnSpc>
                <a:spcPct val="100000"/>
              </a:lnSpc>
              <a:buNone/>
            </a:pPr>
            <a:endParaRPr lang="cs-CZ" sz="900" dirty="false" smtClean="false"/>
          </a:p>
          <a:p>
            <a:pPr>
              <a:lnSpc>
                <a:spcPct val="100000"/>
              </a:lnSpc>
            </a:pPr>
            <a:r>
              <a:rPr lang="cs-CZ" b="true" dirty="false" smtClean="false"/>
              <a:t>Ne</a:t>
            </a:r>
            <a:r>
              <a:rPr lang="cs-CZ" dirty="false" smtClean="false"/>
              <a:t> BOZP, požární ochrana, řidiči referenti, první pomoc</a:t>
            </a:r>
          </a:p>
          <a:p>
            <a:pPr>
              <a:lnSpc>
                <a:spcPct val="100000"/>
              </a:lnSpc>
            </a:pPr>
            <a:endParaRPr lang="cs-CZ" sz="900" dirty="false"/>
          </a:p>
          <a:p>
            <a:pPr>
              <a:lnSpc>
                <a:spcPct val="100000"/>
              </a:lnSpc>
            </a:pPr>
            <a:r>
              <a:rPr lang="cs-CZ" dirty="false" smtClean="false"/>
              <a:t>Pozor na dvojí financování</a:t>
            </a:r>
          </a:p>
          <a:p>
            <a:pPr>
              <a:lnSpc>
                <a:spcPct val="100000"/>
              </a:lnSpc>
            </a:pPr>
            <a:endParaRPr lang="cs-CZ" sz="1000" dirty="false" smtClean="false"/>
          </a:p>
          <a:p>
            <a:pPr>
              <a:lnSpc>
                <a:spcPct val="100000"/>
              </a:lnSpc>
            </a:pPr>
            <a:r>
              <a:rPr lang="cs-CZ" b="true" dirty="false" smtClean="false"/>
              <a:t>Maximální způsobilá délka k proplacení </a:t>
            </a:r>
            <a:r>
              <a:rPr lang="cs-CZ" dirty="false" smtClean="false"/>
              <a:t>dle SP</a:t>
            </a:r>
          </a:p>
          <a:p>
            <a:pPr>
              <a:lnSpc>
                <a:spcPct val="100000"/>
              </a:lnSpc>
            </a:pPr>
            <a:endParaRPr lang="cs-CZ" sz="1000" dirty="false"/>
          </a:p>
          <a:p>
            <a:pPr>
              <a:lnSpc>
                <a:spcPct val="100000"/>
              </a:lnSpc>
            </a:pPr>
            <a:r>
              <a:rPr lang="cs-CZ" dirty="false" smtClean="false"/>
              <a:t>Realizace pouze v době trvání projektu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625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Na co dát pozor v zor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320000"/>
          </a:xfrm>
        </p:spPr>
        <p:txBody>
          <a:bodyPr/>
          <a:lstStyle/>
          <a:p>
            <a:r>
              <a:rPr lang="cs-CZ" dirty="false" smtClean="false"/>
              <a:t>Soulad všech údajů: systém – prezenční listiny – doklady o absolvování – souhrnná evidence</a:t>
            </a:r>
          </a:p>
          <a:p>
            <a:endParaRPr lang="cs-CZ" dirty="false"/>
          </a:p>
          <a:p>
            <a:r>
              <a:rPr lang="cs-CZ" dirty="false" smtClean="false"/>
              <a:t>Schválené </a:t>
            </a:r>
            <a:r>
              <a:rPr lang="cs-CZ" b="true" dirty="false" smtClean="false"/>
              <a:t>počty osobohodin</a:t>
            </a:r>
            <a:r>
              <a:rPr lang="cs-CZ" dirty="false" smtClean="false"/>
              <a:t> v jednotlivých aktivitách a </a:t>
            </a:r>
            <a:r>
              <a:rPr lang="cs-CZ" b="true" dirty="false" smtClean="false"/>
              <a:t>výše přidělené veřejné podpory </a:t>
            </a:r>
            <a:r>
              <a:rPr lang="cs-CZ" dirty="false" smtClean="false"/>
              <a:t>jednotlivým subjektům</a:t>
            </a:r>
          </a:p>
          <a:p>
            <a:endParaRPr lang="cs-CZ" dirty="false"/>
          </a:p>
          <a:p>
            <a:r>
              <a:rPr lang="cs-CZ" dirty="false" smtClean="false"/>
              <a:t>Nahrát všechny přílohy – viditelné </a:t>
            </a:r>
            <a:r>
              <a:rPr lang="cs-CZ" dirty="false" err="true" smtClean="false"/>
              <a:t>scany</a:t>
            </a:r>
            <a:r>
              <a:rPr lang="cs-CZ" dirty="false" smtClean="false"/>
              <a:t>, logicky seřazené, nevkládat velké RAR/ZIP soubory</a:t>
            </a:r>
          </a:p>
          <a:p>
            <a:endParaRPr lang="cs-CZ" dirty="false"/>
          </a:p>
          <a:p>
            <a:r>
              <a:rPr lang="cs-CZ" b="true" dirty="false" smtClean="false"/>
              <a:t>Nárokovat si lze pouze kurzy ukončené v daném monitorovacím období!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580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7c48c8a8-2045-474d-b0fb-3ee17ecadba0">U:\1_3_POMOC_PRAC_PODNIKŮM_A_PODNIKATELŮM\VYZVA_060_SOUTEZNI\01_PŘÍPRAVA\Semináře 2017\Praha 26_6_2017\Prezentace\Přílohy ZoR.pptx</AC_OriginalFile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F291D2CAF791D449809C1371BC5FAF2A" ma:contentTypeName="Dokument" ma:contentTypeScope="" ma:contentTypeVersion="1" ma:versionID="26fd20a5b6d8decbe06b7f1b12531c89">
  <xsd:schema xmlns:xsd="http://www.w3.org/2001/XMLSchema" xmlns:ns2="7c48c8a8-2045-474d-b0fb-3ee17ecadba0" xmlns:p="http://schemas.microsoft.com/office/2006/metadata/properties" xmlns:xs="http://www.w3.org/2001/XMLSchema" ma:fieldsID="ff450026467c3fdb36efcce3adb619a7" ma:root="true" ns2:_="" targetNamespace="http://schemas.microsoft.com/office/2006/metadata/properties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7c48c8a8-2045-474d-b0fb-3ee17ecadba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FF38CA-8575-4A21-B291-2FA6D1FAA639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c48c8a8-2045-474d-b0fb-3ee17ecadba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84CD4B-E810-465C-B7D9-F29F6E0B4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E28D4C-55A4-453F-B22F-E998B42E8CC5}">
  <ds:schemaRefs>
    <ds:schemaRef ds:uri="http://schemas.microsoft.com/sharepoint/v3/contenttype/forms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1471</properties:Words>
  <properties:PresentationFormat>Předvádění na obrazovce (4:3)</properties:PresentationFormat>
  <properties:Paragraphs>219</properties:Paragraphs>
  <properties:Slides>27</properties:Slides>
  <properties:Notes>0</properties:Notes>
  <properties:TotalTime>2073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properties:HeadingPairs>
  <properties:TitlesOfParts>
    <vt:vector baseType="lpstr" size="33">
      <vt:lpstr>Arial</vt:lpstr>
      <vt:lpstr>Calibri</vt:lpstr>
      <vt:lpstr>Courier New</vt:lpstr>
      <vt:lpstr>Wingdings</vt:lpstr>
      <vt:lpstr>Wingdings 3</vt:lpstr>
      <vt:lpstr>prezentace</vt:lpstr>
      <vt:lpstr>Zpráva o realizaci a její přílohy</vt:lpstr>
      <vt:lpstr>Upozornění  prezentace byla vytvořena jako podpůrný materiál na seminář, neslouží jako kompletní návod.  ŘIĎTE SE PROSÍM VŽDY PLATNÝMI pokyny/pravidly uvedenými na konci prezentace.   Věcné dotazy prosím směřujte na svého projektového manažera, technické problémy prosím směřujte na hotline na esfcr.cz</vt:lpstr>
      <vt:lpstr>Osnova prezentace</vt:lpstr>
      <vt:lpstr>Kdy předložit zor</vt:lpstr>
      <vt:lpstr>Na co dát pozor před podáním - terminologie</vt:lpstr>
      <vt:lpstr>kurzy – časté chyby</vt:lpstr>
      <vt:lpstr>Na co dát pozor před podáním - terminologie</vt:lpstr>
      <vt:lpstr>Na co dát pozor před podáním- omezení</vt:lpstr>
      <vt:lpstr>Na co dát pozor v zor</vt:lpstr>
      <vt:lpstr>Přílohy zprávy o realizaci</vt:lpstr>
      <vt:lpstr>Prezenční listina</vt:lpstr>
      <vt:lpstr>Vzor vyplněné prezenční listiny</vt:lpstr>
      <vt:lpstr>Doklad o absolvování</vt:lpstr>
      <vt:lpstr>Vzor potvrzení o absolvování</vt:lpstr>
      <vt:lpstr>Souhrnná evidence</vt:lpstr>
      <vt:lpstr>Souhrnná evidence</vt:lpstr>
      <vt:lpstr>Souhrnná evidence</vt:lpstr>
      <vt:lpstr>Souhrnná evidence</vt:lpstr>
      <vt:lpstr>Souhrnná evidence</vt:lpstr>
      <vt:lpstr>Souhrnná evidence</vt:lpstr>
      <vt:lpstr>Souhrnná evidence</vt:lpstr>
      <vt:lpstr>Souhrnná evidence</vt:lpstr>
      <vt:lpstr>Souhrnná evidence</vt:lpstr>
      <vt:lpstr>Souhrnná evidence</vt:lpstr>
      <vt:lpstr>Nejčastější chyby</vt:lpstr>
      <vt:lpstr>Důležité dokumenty</vt:lpstr>
      <vt:lpstr>Konec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2020-03-23T13:18:09Z</dcterms:modified>
  <cp:revision>197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0x010100F291D2CAF791D449809C1371BC5FAF2A</vt:lpwstr>
  </prop:property>
</prop:Properties>
</file>