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openxmlformats-officedocument.presentationml.commentAuthors+xml" PartName="/ppt/commentAuthors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10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9.xml"/>
  <Override ContentType="application/vnd.openxmlformats-officedocument.presentationml.presProps+xml" PartName="/ppt/presProps.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Master+xml" PartName="/ppt/slideMasters/slideMaster2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slide+xml" PartName="/ppt/slides/slide19.xml"/>
  <Override ContentType="application/vnd.openxmlformats-officedocument.presentationml.slide+xml" PartName="/ppt/slides/slide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22.xml"/>
  <Override ContentType="application/vnd.openxmlformats-officedocument.presentationml.slide+xml" PartName="/ppt/slides/slide23.xml"/>
  <Override ContentType="application/vnd.openxmlformats-officedocument.presentationml.slide+xml" PartName="/ppt/slides/slide24.xml"/>
  <Override ContentType="application/vnd.openxmlformats-officedocument.presentationml.slide+xml" PartName="/ppt/slides/slide25.xml"/>
  <Override ContentType="application/vnd.openxmlformats-officedocument.presentationml.slide+xml" PartName="/ppt/slides/slide26.xml"/>
  <Override ContentType="application/vnd.openxmlformats-officedocument.presentationml.slide+xml" PartName="/ppt/slides/slide27.xml"/>
  <Override ContentType="application/vnd.openxmlformats-officedocument.presentationml.slide+xml" PartName="/ppt/slides/slide28.xml"/>
  <Override ContentType="application/vnd.openxmlformats-officedocument.presentationml.slide+xml" PartName="/ppt/slides/slide29.xml"/>
  <Override ContentType="application/vnd.openxmlformats-officedocument.presentationml.slide+xml" PartName="/ppt/slides/slide3.xml"/>
  <Override ContentType="application/vnd.openxmlformats-officedocument.presentationml.slide+xml" PartName="/ppt/slides/slide30.xml"/>
  <Override ContentType="application/vnd.openxmlformats-officedocument.presentationml.slide+xml" PartName="/ppt/slides/slide31.xml"/>
  <Override ContentType="application/vnd.openxmlformats-officedocument.presentationml.slide+xml" PartName="/ppt/slides/slide32.xml"/>
  <Override ContentType="application/vnd.openxmlformats-officedocument.presentationml.slide+xml" PartName="/ppt/slides/slide33.xml"/>
  <Override ContentType="application/vnd.openxmlformats-officedocument.presentationml.slide+xml" PartName="/ppt/slides/slide34.xml"/>
  <Override ContentType="application/vnd.openxmlformats-officedocument.presentationml.slide+xml" PartName="/ppt/slides/slide35.xml"/>
  <Override ContentType="application/vnd.openxmlformats-officedocument.presentationml.slide+xml" PartName="/ppt/slides/slide36.xml"/>
  <Override ContentType="application/vnd.openxmlformats-officedocument.presentationml.slide+xml" PartName="/ppt/slides/slide37.xml"/>
  <Override ContentType="application/vnd.openxmlformats-officedocument.presentationml.slide+xml" PartName="/ppt/slides/slide38.xml"/>
  <Override ContentType="application/vnd.openxmlformats-officedocument.presentationml.slide+xml" PartName="/ppt/slides/slide39.xml"/>
  <Override ContentType="application/vnd.openxmlformats-officedocument.presentationml.slide+xml" PartName="/ppt/slides/slide4.xml"/>
  <Override ContentType="application/vnd.openxmlformats-officedocument.presentationml.slide+xml" PartName="/ppt/slides/slide40.xml"/>
  <Override ContentType="application/vnd.openxmlformats-officedocument.presentationml.slide+xml" PartName="/ppt/slides/slide41.xml"/>
  <Override ContentType="application/vnd.openxmlformats-officedocument.presentationml.slide+xml" PartName="/ppt/slides/slide42.xml"/>
  <Override ContentType="application/vnd.openxmlformats-officedocument.presentationml.slide+xml" PartName="/ppt/slides/slide43.xml"/>
  <Override ContentType="application/vnd.openxmlformats-officedocument.presentationml.slide+xml" PartName="/ppt/slides/slide44.xml"/>
  <Override ContentType="application/vnd.openxmlformats-officedocument.presentationml.slide+xml" PartName="/ppt/slides/slide45.xml"/>
  <Override ContentType="application/vnd.openxmlformats-officedocument.presentationml.slide+xml" PartName="/ppt/slides/slide46.xml"/>
  <Override ContentType="application/vnd.openxmlformats-officedocument.presentationml.slide+xml" PartName="/ppt/slides/slide47.xml"/>
  <Override ContentType="application/vnd.openxmlformats-officedocument.presentationml.slide+xml" PartName="/ppt/slides/slide48.xml"/>
  <Override ContentType="application/vnd.openxmlformats-officedocument.presentationml.slide+xml" PartName="/ppt/slides/slide49.xml"/>
  <Override ContentType="application/vnd.openxmlformats-officedocument.presentationml.slide+xml" PartName="/ppt/slides/slide5.xml"/>
  <Override ContentType="application/vnd.openxmlformats-officedocument.presentationml.slide+xml" PartName="/ppt/slides/slide50.xml"/>
  <Override ContentType="application/vnd.openxmlformats-officedocument.presentationml.slide+xml" PartName="/ppt/slides/slide51.xml"/>
  <Override ContentType="application/vnd.openxmlformats-officedocument.presentationml.slide+xml" PartName="/ppt/slides/slide52.xml"/>
  <Override ContentType="application/vnd.openxmlformats-officedocument.presentationml.slide+xml" PartName="/ppt/slides/slide53.xml"/>
  <Override ContentType="application/vnd.openxmlformats-officedocument.presentationml.slide+xml" PartName="/ppt/slides/slide54.xml"/>
  <Override ContentType="application/vnd.openxmlformats-officedocument.presentationml.slide+xml" PartName="/ppt/slides/slide55.xml"/>
  <Override ContentType="application/vnd.openxmlformats-officedocument.presentationml.slide+xml" PartName="/ppt/slides/slide56.xml"/>
  <Override ContentType="application/vnd.openxmlformats-officedocument.presentationml.slide+xml" PartName="/ppt/slides/slide57.xml"/>
  <Override ContentType="application/vnd.openxmlformats-officedocument.presentationml.slide+xml" PartName="/ppt/slides/slide58.xml"/>
  <Override ContentType="application/vnd.openxmlformats-officedocument.presentationml.slide+xml" PartName="/ppt/slides/slide59.xml"/>
  <Override ContentType="application/vnd.openxmlformats-officedocument.presentationml.slide+xml" PartName="/ppt/slides/slide6.xml"/>
  <Override ContentType="application/vnd.openxmlformats-officedocument.presentationml.slide+xml" PartName="/ppt/slides/slide60.xml"/>
  <Override ContentType="application/vnd.openxmlformats-officedocument.presentationml.slide+xml" PartName="/ppt/slides/slide61.xml"/>
  <Override ContentType="application/vnd.openxmlformats-officedocument.presentationml.slide+xml" PartName="/ppt/slides/slide62.xml"/>
  <Override ContentType="application/vnd.openxmlformats-officedocument.presentationml.slide+xml" PartName="/ppt/slides/slide63.xml"/>
  <Override ContentType="application/vnd.openxmlformats-officedocument.presentationml.slide+xml" PartName="/ppt/slides/slide64.xml"/>
  <Override ContentType="application/vnd.openxmlformats-officedocument.presentationml.slide+xml" PartName="/ppt/slides/slide65.xml"/>
  <Override ContentType="application/vnd.openxmlformats-officedocument.presentationml.slide+xml" PartName="/ppt/slides/slide66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
<Relationships xmlns="http://schemas.openxmlformats.org/package/2006/relationships">
    <Relationship Target="docProps/core.xml" Type="http://schemas.openxmlformats.org/package/2006/relationships/metadata/core-properties" Id="rId3"/>
    <Relationship Target="docProps/thumbnail.jpeg" Type="http://schemas.openxmlformats.org/package/2006/relationships/metadata/thumbnail" Id="rId2"/>
    <Relationship Target="ppt/presentation.xml" Type="http://schemas.openxmlformats.org/officeDocument/2006/relationships/officeDocument" Id="rId1"/>
    <Relationship Target="docProps/custom.xml" Type="http://schemas.openxmlformats.org/officeDocument/2006/relationships/custom-properties" Id="rId5"/>
    <Relationship Target="docProps/app.xml" Type="http://schemas.openxmlformats.org/officeDocument/2006/relationships/extended-properties" Id="rId4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 saveSubsetFonts="true" bookmarkIdSeed="6">
  <p:sldMasterIdLst>
    <p:sldMasterId id="2147483648" r:id="rId4"/>
    <p:sldMasterId id="2147483654" r:id="rId5"/>
  </p:sldMasterIdLst>
  <p:notesMasterIdLst>
    <p:notesMasterId r:id="rId73"/>
  </p:notesMasterIdLst>
  <p:handoutMasterIdLst>
    <p:handoutMasterId r:id="rId74"/>
  </p:handoutMasterIdLst>
  <p:sldIdLst>
    <p:sldId id="256" r:id="rId6"/>
    <p:sldId id="511" r:id="rId7"/>
    <p:sldId id="509" r:id="rId8"/>
    <p:sldId id="374" r:id="rId9"/>
    <p:sldId id="429" r:id="rId10"/>
    <p:sldId id="431" r:id="rId11"/>
    <p:sldId id="432" r:id="rId12"/>
    <p:sldId id="433" r:id="rId13"/>
    <p:sldId id="434" r:id="rId14"/>
    <p:sldId id="435" r:id="rId15"/>
    <p:sldId id="437" r:id="rId16"/>
    <p:sldId id="438" r:id="rId17"/>
    <p:sldId id="449" r:id="rId18"/>
    <p:sldId id="450" r:id="rId19"/>
    <p:sldId id="451" r:id="rId20"/>
    <p:sldId id="453" r:id="rId21"/>
    <p:sldId id="454" r:id="rId22"/>
    <p:sldId id="455" r:id="rId23"/>
    <p:sldId id="457" r:id="rId24"/>
    <p:sldId id="458" r:id="rId25"/>
    <p:sldId id="493" r:id="rId26"/>
    <p:sldId id="495" r:id="rId27"/>
    <p:sldId id="496" r:id="rId28"/>
    <p:sldId id="498" r:id="rId29"/>
    <p:sldId id="470" r:id="rId30"/>
    <p:sldId id="500" r:id="rId31"/>
    <p:sldId id="503" r:id="rId32"/>
    <p:sldId id="502" r:id="rId33"/>
    <p:sldId id="491" r:id="rId34"/>
    <p:sldId id="492" r:id="rId35"/>
    <p:sldId id="452" r:id="rId36"/>
    <p:sldId id="483" r:id="rId37"/>
    <p:sldId id="484" r:id="rId38"/>
    <p:sldId id="485" r:id="rId39"/>
    <p:sldId id="486" r:id="rId40"/>
    <p:sldId id="487" r:id="rId41"/>
    <p:sldId id="488" r:id="rId42"/>
    <p:sldId id="489" r:id="rId43"/>
    <p:sldId id="490" r:id="rId44"/>
    <p:sldId id="459" r:id="rId45"/>
    <p:sldId id="460" r:id="rId46"/>
    <p:sldId id="461" r:id="rId47"/>
    <p:sldId id="462" r:id="rId48"/>
    <p:sldId id="463" r:id="rId49"/>
    <p:sldId id="464" r:id="rId50"/>
    <p:sldId id="465" r:id="rId51"/>
    <p:sldId id="467" r:id="rId52"/>
    <p:sldId id="441" r:id="rId53"/>
    <p:sldId id="442" r:id="rId54"/>
    <p:sldId id="443" r:id="rId55"/>
    <p:sldId id="444" r:id="rId56"/>
    <p:sldId id="445" r:id="rId57"/>
    <p:sldId id="447" r:id="rId58"/>
    <p:sldId id="446" r:id="rId59"/>
    <p:sldId id="471" r:id="rId60"/>
    <p:sldId id="448" r:id="rId61"/>
    <p:sldId id="473" r:id="rId62"/>
    <p:sldId id="474" r:id="rId63"/>
    <p:sldId id="475" r:id="rId64"/>
    <p:sldId id="476" r:id="rId65"/>
    <p:sldId id="477" r:id="rId66"/>
    <p:sldId id="480" r:id="rId67"/>
    <p:sldId id="481" r:id="rId68"/>
    <p:sldId id="504" r:id="rId69"/>
    <p:sldId id="506" r:id="rId70"/>
    <p:sldId id="468" r:id="rId71"/>
    <p:sldId id="392" r:id="rId72"/>
  </p:sldIdLst>
  <p:sldSz cx="9144000" cy="6858000" type="screen4x3"/>
  <p:notesSz cx="6797675" cy="9926638"/>
  <p:defaultTextStyle>
    <a:defPPr>
      <a:defRPr lang="cs-CZ"/>
    </a:defPPr>
    <a:lvl1pPr marL="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51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mAuthor id="0" name="Bernardová Lenka (MPSV)" initials="B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showPr showNarration="true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16C8A"/>
    <a:srgbClr val="FFFFCC"/>
    <a:srgbClr val="FFFF99"/>
    <a:srgbClr val="C0C0C0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řední styl 4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Světlý styl 1 – zvýraznění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normalViewPr>
    <p:restoredLeft sz="19070" autoAdjust="false"/>
    <p:restoredTop sz="91163" autoAdjust="false"/>
  </p:normalViewPr>
  <p:slideViewPr>
    <p:cSldViewPr>
      <p:cViewPr varScale="true">
        <p:scale>
          <a:sx n="105" d="100"/>
          <a:sy n="105" d="100"/>
        </p:scale>
        <p:origin x="1596" y="126"/>
      </p:cViewPr>
      <p:guideLst>
        <p:guide orient="horz" pos="225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true">
        <p:scale>
          <a:sx n="83" d="100"/>
          <a:sy n="83" d="100"/>
        </p:scale>
        <p:origin x="-1992" y="-7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
<Relationships xmlns="http://schemas.openxmlformats.org/package/2006/relationships">
    <Relationship Target="slides/slide8.xml" Type="http://schemas.openxmlformats.org/officeDocument/2006/relationships/slide" Id="rId13"/>
    <Relationship Target="slides/slide13.xml" Type="http://schemas.openxmlformats.org/officeDocument/2006/relationships/slide" Id="rId18"/>
    <Relationship Target="slides/slide21.xml" Type="http://schemas.openxmlformats.org/officeDocument/2006/relationships/slide" Id="rId26"/>
    <Relationship Target="slides/slide34.xml" Type="http://schemas.openxmlformats.org/officeDocument/2006/relationships/slide" Id="rId39"/>
    <Relationship Target="slides/slide16.xml" Type="http://schemas.openxmlformats.org/officeDocument/2006/relationships/slide" Id="rId21"/>
    <Relationship Target="slides/slide29.xml" Type="http://schemas.openxmlformats.org/officeDocument/2006/relationships/slide" Id="rId34"/>
    <Relationship Target="slides/slide37.xml" Type="http://schemas.openxmlformats.org/officeDocument/2006/relationships/slide" Id="rId42"/>
    <Relationship Target="slides/slide42.xml" Type="http://schemas.openxmlformats.org/officeDocument/2006/relationships/slide" Id="rId47"/>
    <Relationship Target="slides/slide45.xml" Type="http://schemas.openxmlformats.org/officeDocument/2006/relationships/slide" Id="rId50"/>
    <Relationship Target="slides/slide50.xml" Type="http://schemas.openxmlformats.org/officeDocument/2006/relationships/slide" Id="rId55"/>
    <Relationship Target="slides/slide58.xml" Type="http://schemas.openxmlformats.org/officeDocument/2006/relationships/slide" Id="rId63"/>
    <Relationship Target="slides/slide63.xml" Type="http://schemas.openxmlformats.org/officeDocument/2006/relationships/slide" Id="rId68"/>
    <Relationship Target="presProps.xml" Type="http://schemas.openxmlformats.org/officeDocument/2006/relationships/presProps" Id="rId76"/>
    <Relationship Target="slides/slide2.xml" Type="http://schemas.openxmlformats.org/officeDocument/2006/relationships/slide" Id="rId7"/>
    <Relationship Target="slides/slide66.xml" Type="http://schemas.openxmlformats.org/officeDocument/2006/relationships/slide" Id="rId71"/>
    <Relationship Target="../customXml/item2.xml" Type="http://schemas.openxmlformats.org/officeDocument/2006/relationships/customXml" Id="rId2"/>
    <Relationship Target="slides/slide11.xml" Type="http://schemas.openxmlformats.org/officeDocument/2006/relationships/slide" Id="rId16"/>
    <Relationship Target="slides/slide24.xml" Type="http://schemas.openxmlformats.org/officeDocument/2006/relationships/slide" Id="rId29"/>
    <Relationship Target="slides/slide6.xml" Type="http://schemas.openxmlformats.org/officeDocument/2006/relationships/slide" Id="rId11"/>
    <Relationship Target="slides/slide19.xml" Type="http://schemas.openxmlformats.org/officeDocument/2006/relationships/slide" Id="rId24"/>
    <Relationship Target="slides/slide27.xml" Type="http://schemas.openxmlformats.org/officeDocument/2006/relationships/slide" Id="rId32"/>
    <Relationship Target="slides/slide32.xml" Type="http://schemas.openxmlformats.org/officeDocument/2006/relationships/slide" Id="rId37"/>
    <Relationship Target="slides/slide35.xml" Type="http://schemas.openxmlformats.org/officeDocument/2006/relationships/slide" Id="rId40"/>
    <Relationship Target="slides/slide40.xml" Type="http://schemas.openxmlformats.org/officeDocument/2006/relationships/slide" Id="rId45"/>
    <Relationship Target="slides/slide48.xml" Type="http://schemas.openxmlformats.org/officeDocument/2006/relationships/slide" Id="rId53"/>
    <Relationship Target="slides/slide53.xml" Type="http://schemas.openxmlformats.org/officeDocument/2006/relationships/slide" Id="rId58"/>
    <Relationship Target="slides/slide61.xml" Type="http://schemas.openxmlformats.org/officeDocument/2006/relationships/slide" Id="rId66"/>
    <Relationship Target="handoutMasters/handoutMaster1.xml" Type="http://schemas.openxmlformats.org/officeDocument/2006/relationships/handoutMaster" Id="rId74"/>
    <Relationship Target="tableStyles.xml" Type="http://schemas.openxmlformats.org/officeDocument/2006/relationships/tableStyles" Id="rId79"/>
    <Relationship Target="slideMasters/slideMaster2.xml" Type="http://schemas.openxmlformats.org/officeDocument/2006/relationships/slideMaster" Id="rId5"/>
    <Relationship Target="slides/slide56.xml" Type="http://schemas.openxmlformats.org/officeDocument/2006/relationships/slide" Id="rId61"/>
    <Relationship Target="slides/slide5.xml" Type="http://schemas.openxmlformats.org/officeDocument/2006/relationships/slide" Id="rId10"/>
    <Relationship Target="slides/slide14.xml" Type="http://schemas.openxmlformats.org/officeDocument/2006/relationships/slide" Id="rId19"/>
    <Relationship Target="slides/slide26.xml" Type="http://schemas.openxmlformats.org/officeDocument/2006/relationships/slide" Id="rId31"/>
    <Relationship Target="slides/slide39.xml" Type="http://schemas.openxmlformats.org/officeDocument/2006/relationships/slide" Id="rId44"/>
    <Relationship Target="slides/slide47.xml" Type="http://schemas.openxmlformats.org/officeDocument/2006/relationships/slide" Id="rId52"/>
    <Relationship Target="slides/slide55.xml" Type="http://schemas.openxmlformats.org/officeDocument/2006/relationships/slide" Id="rId60"/>
    <Relationship Target="slides/slide60.xml" Type="http://schemas.openxmlformats.org/officeDocument/2006/relationships/slide" Id="rId65"/>
    <Relationship Target="notesMasters/notesMaster1.xml" Type="http://schemas.openxmlformats.org/officeDocument/2006/relationships/notesMaster" Id="rId73"/>
    <Relationship Target="theme/theme1.xml" Type="http://schemas.openxmlformats.org/officeDocument/2006/relationships/theme" Id="rId78"/>
    <Relationship Target="slideMasters/slideMaster1.xml" Type="http://schemas.openxmlformats.org/officeDocument/2006/relationships/slideMaster" Id="rId4"/>
    <Relationship Target="slides/slide4.xml" Type="http://schemas.openxmlformats.org/officeDocument/2006/relationships/slide" Id="rId9"/>
    <Relationship Target="slides/slide9.xml" Type="http://schemas.openxmlformats.org/officeDocument/2006/relationships/slide" Id="rId14"/>
    <Relationship Target="slides/slide17.xml" Type="http://schemas.openxmlformats.org/officeDocument/2006/relationships/slide" Id="rId22"/>
    <Relationship Target="slides/slide22.xml" Type="http://schemas.openxmlformats.org/officeDocument/2006/relationships/slide" Id="rId27"/>
    <Relationship Target="slides/slide25.xml" Type="http://schemas.openxmlformats.org/officeDocument/2006/relationships/slide" Id="rId30"/>
    <Relationship Target="slides/slide30.xml" Type="http://schemas.openxmlformats.org/officeDocument/2006/relationships/slide" Id="rId35"/>
    <Relationship Target="slides/slide38.xml" Type="http://schemas.openxmlformats.org/officeDocument/2006/relationships/slide" Id="rId43"/>
    <Relationship Target="slides/slide43.xml" Type="http://schemas.openxmlformats.org/officeDocument/2006/relationships/slide" Id="rId48"/>
    <Relationship Target="slides/slide51.xml" Type="http://schemas.openxmlformats.org/officeDocument/2006/relationships/slide" Id="rId56"/>
    <Relationship Target="slides/slide59.xml" Type="http://schemas.openxmlformats.org/officeDocument/2006/relationships/slide" Id="rId64"/>
    <Relationship Target="slides/slide64.xml" Type="http://schemas.openxmlformats.org/officeDocument/2006/relationships/slide" Id="rId69"/>
    <Relationship Target="viewProps.xml" Type="http://schemas.openxmlformats.org/officeDocument/2006/relationships/viewProps" Id="rId77"/>
    <Relationship Target="slides/slide3.xml" Type="http://schemas.openxmlformats.org/officeDocument/2006/relationships/slide" Id="rId8"/>
    <Relationship Target="slides/slide46.xml" Type="http://schemas.openxmlformats.org/officeDocument/2006/relationships/slide" Id="rId51"/>
    <Relationship Target="slides/slide67.xml" Type="http://schemas.openxmlformats.org/officeDocument/2006/relationships/slide" Id="rId72"/>
    <Relationship Target="../customXml/item3.xml" Type="http://schemas.openxmlformats.org/officeDocument/2006/relationships/customXml" Id="rId3"/>
    <Relationship Target="slides/slide7.xml" Type="http://schemas.openxmlformats.org/officeDocument/2006/relationships/slide" Id="rId12"/>
    <Relationship Target="slides/slide12.xml" Type="http://schemas.openxmlformats.org/officeDocument/2006/relationships/slide" Id="rId17"/>
    <Relationship Target="slides/slide20.xml" Type="http://schemas.openxmlformats.org/officeDocument/2006/relationships/slide" Id="rId25"/>
    <Relationship Target="slides/slide28.xml" Type="http://schemas.openxmlformats.org/officeDocument/2006/relationships/slide" Id="rId33"/>
    <Relationship Target="slides/slide33.xml" Type="http://schemas.openxmlformats.org/officeDocument/2006/relationships/slide" Id="rId38"/>
    <Relationship Target="slides/slide41.xml" Type="http://schemas.openxmlformats.org/officeDocument/2006/relationships/slide" Id="rId46"/>
    <Relationship Target="slides/slide54.xml" Type="http://schemas.openxmlformats.org/officeDocument/2006/relationships/slide" Id="rId59"/>
    <Relationship Target="slides/slide62.xml" Type="http://schemas.openxmlformats.org/officeDocument/2006/relationships/slide" Id="rId67"/>
    <Relationship Target="slides/slide15.xml" Type="http://schemas.openxmlformats.org/officeDocument/2006/relationships/slide" Id="rId20"/>
    <Relationship Target="slides/slide36.xml" Type="http://schemas.openxmlformats.org/officeDocument/2006/relationships/slide" Id="rId41"/>
    <Relationship Target="slides/slide49.xml" Type="http://schemas.openxmlformats.org/officeDocument/2006/relationships/slide" Id="rId54"/>
    <Relationship Target="slides/slide57.xml" Type="http://schemas.openxmlformats.org/officeDocument/2006/relationships/slide" Id="rId62"/>
    <Relationship Target="slides/slide65.xml" Type="http://schemas.openxmlformats.org/officeDocument/2006/relationships/slide" Id="rId70"/>
    <Relationship Target="commentAuthors.xml" Type="http://schemas.openxmlformats.org/officeDocument/2006/relationships/commentAuthors" Id="rId75"/>
    <Relationship Target="../customXml/item1.xml" Type="http://schemas.openxmlformats.org/officeDocument/2006/relationships/customXml" Id="rId1"/>
    <Relationship Target="slides/slide1.xml" Type="http://schemas.openxmlformats.org/officeDocument/2006/relationships/slide" Id="rId6"/>
    <Relationship Target="slides/slide10.xml" Type="http://schemas.openxmlformats.org/officeDocument/2006/relationships/slide" Id="rId15"/>
    <Relationship Target="slides/slide18.xml" Type="http://schemas.openxmlformats.org/officeDocument/2006/relationships/slide" Id="rId23"/>
    <Relationship Target="slides/slide23.xml" Type="http://schemas.openxmlformats.org/officeDocument/2006/relationships/slide" Id="rId28"/>
    <Relationship Target="slides/slide31.xml" Type="http://schemas.openxmlformats.org/officeDocument/2006/relationships/slide" Id="rId36"/>
    <Relationship Target="slides/slide44.xml" Type="http://schemas.openxmlformats.org/officeDocument/2006/relationships/slide" Id="rId49"/>
    <Relationship Target="slides/slide52.xml" Type="http://schemas.openxmlformats.org/officeDocument/2006/relationships/slide" Id="rId57"/>
</Relationships>

</file>

<file path=ppt/handoutMasters/_rels/handoutMaster1.xml.rels><?xml version="1.0" encoding="UTF-8" standalone="yes"?>
<Relationships xmlns="http://schemas.openxmlformats.org/package/2006/relationships">
    <Relationship Target="../theme/theme4.xml" Type="http://schemas.openxmlformats.org/officeDocument/2006/relationships/theme" Id="rId1"/>
</Relationships>
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FD17EC5A-5B1F-40E3-B17D-BC3FE977955F}" type="datetimeFigureOut">
              <a:rPr lang="cs-CZ" smtClean="false"/>
              <a:t>03.04.2019</a:t>
            </a:fld>
            <a:endParaRPr lang="cs-CZ"/>
          </a:p>
        </p:txBody>
      </p:sp>
      <p:sp>
        <p:nvSpPr>
          <p:cNvPr id="4" name="Zástupný symbol pro zápatí 3"/>
          <p:cNvSpPr>
            <a:spLocks noGrp="true"/>
          </p:cNvSpPr>
          <p:nvPr>
            <p:ph type="ftr" sz="quarter" idx="2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true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49A1788C-39AB-44BB-9DAD-9DFA4EFC3DEE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05719211"/>
      </p:ext>
    </p:extLst>
  </p:cSld>
  <p:clrMap bg1="lt1" tx1="dk1" bg2="lt2" tx2="dk2" accent1="accent1" accent2="accent2" accent3="accent3" accent4="accent4" accent5="accent5" accent6="accent6" hlink="hlink" folHlink="folHlink"/>
  <p:hf hdr="false" ftr="false" dt="false"/>
</p:handoutMaster>
</file>

<file path=ppt/notesMasters/_rels/notesMaster1.xml.rels><?xml version="1.0" encoding="UTF-8" standalone="yes"?>
<Relationships xmlns="http://schemas.openxmlformats.org/package/2006/relationships">
    <Relationship Target="../theme/theme3.xml" Type="http://schemas.openxmlformats.org/officeDocument/2006/relationships/theme" Id="rId1"/>
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true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/>
          <a:lstStyle>
            <a:lvl1pPr algn="r">
              <a:defRPr sz="1200"/>
            </a:lvl1pPr>
          </a:lstStyle>
          <a:p>
            <a:fld id="{2931743C-A792-4159-9842-7624A9DC18C1}" type="datetimeFigureOut">
              <a:rPr lang="cs-CZ" smtClean="false"/>
              <a:t>03.04.2019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true" noRot="true" noChangeAspect="true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false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true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false"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false" anchor="b"/>
          <a:lstStyle>
            <a:lvl1pPr algn="r">
              <a:defRPr sz="1200"/>
            </a:lvl1pPr>
          </a:lstStyle>
          <a:p>
            <a:fld id="{7FB00E8A-34AC-4AF6-8E0E-430E3FCF89B2}" type="slidenum">
              <a:rPr lang="cs-CZ" smtClean="false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37342102"/>
      </p:ext>
    </p:extLst>
  </p:cSld>
  <p:clrMap bg1="lt1" tx1="dk1" bg2="lt2" tx2="dk2" accent1="accent1" accent2="accent2" accent3="accent3" accent4="accent4" accent5="accent5" accent6="accent6" hlink="hlink" folHlink="folHlink"/>
  <p:hf hdr="false" ftr="false" dt="false"/>
  <p:notesStyle>
    <a:lvl1pPr marL="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false" eaLnBrk="true" latinLnBrk="false" hangingPunct="true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<Relationships xmlns="http://schemas.openxmlformats.org/package/2006/relationships">
    <Relationship Target="../slides/slide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0.xml.rels><?xml version="1.0" encoding="UTF-8" standalone="yes"?>
<Relationships xmlns="http://schemas.openxmlformats.org/package/2006/relationships">
    <Relationship Target="../slides/slide1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1.xml.rels><?xml version="1.0" encoding="UTF-8" standalone="yes"?>
<Relationships xmlns="http://schemas.openxmlformats.org/package/2006/relationships">
    <Relationship Target="../slides/slide1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2.xml.rels><?xml version="1.0" encoding="UTF-8" standalone="yes"?>
<Relationships xmlns="http://schemas.openxmlformats.org/package/2006/relationships">
    <Relationship Target="../slides/slide1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3.xml.rels><?xml version="1.0" encoding="UTF-8" standalone="yes"?>
<Relationships xmlns="http://schemas.openxmlformats.org/package/2006/relationships">
    <Relationship Target="../slides/slide1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4.xml.rels><?xml version="1.0" encoding="UTF-8" standalone="yes"?>
<Relationships xmlns="http://schemas.openxmlformats.org/package/2006/relationships">
    <Relationship Target="../slides/slide1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5.xml.rels><?xml version="1.0" encoding="UTF-8" standalone="yes"?>
<Relationships xmlns="http://schemas.openxmlformats.org/package/2006/relationships">
    <Relationship Target="../slides/slide1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6.xml.rels><?xml version="1.0" encoding="UTF-8" standalone="yes"?>
<Relationships xmlns="http://schemas.openxmlformats.org/package/2006/relationships">
    <Relationship Target="../slides/slide1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7.xml.rels><?xml version="1.0" encoding="UTF-8" standalone="yes"?>
<Relationships xmlns="http://schemas.openxmlformats.org/package/2006/relationships">
    <Relationship Target="../slides/slide1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8.xml.rels><?xml version="1.0" encoding="UTF-8" standalone="yes"?>
<Relationships xmlns="http://schemas.openxmlformats.org/package/2006/relationships">
    <Relationship Target="../slides/slide1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19.xml.rels><?xml version="1.0" encoding="UTF-8" standalone="yes"?>
<Relationships xmlns="http://schemas.openxmlformats.org/package/2006/relationships">
    <Relationship Target="../slides/slide2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.xml.rels><?xml version="1.0" encoding="UTF-8" standalone="yes"?>
<Relationships xmlns="http://schemas.openxmlformats.org/package/2006/relationships">
    <Relationship Target="../slides/slide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0.xml.rels><?xml version="1.0" encoding="UTF-8" standalone="yes"?>
<Relationships xmlns="http://schemas.openxmlformats.org/package/2006/relationships">
    <Relationship Target="../slides/slide2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1.xml.rels><?xml version="1.0" encoding="UTF-8" standalone="yes"?>
<Relationships xmlns="http://schemas.openxmlformats.org/package/2006/relationships">
    <Relationship Target="../slides/slide2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2.xml.rels><?xml version="1.0" encoding="UTF-8" standalone="yes"?>
<Relationships xmlns="http://schemas.openxmlformats.org/package/2006/relationships">
    <Relationship Target="../slides/slide2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3.xml.rels><?xml version="1.0" encoding="UTF-8" standalone="yes"?>
<Relationships xmlns="http://schemas.openxmlformats.org/package/2006/relationships">
    <Relationship Target="../slides/slide2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4.xml.rels><?xml version="1.0" encoding="UTF-8" standalone="yes"?>
<Relationships xmlns="http://schemas.openxmlformats.org/package/2006/relationships">
    <Relationship Target="../slides/slide2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5.xml.rels><?xml version="1.0" encoding="UTF-8" standalone="yes"?>
<Relationships xmlns="http://schemas.openxmlformats.org/package/2006/relationships">
    <Relationship Target="../slides/slide2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6.xml.rels><?xml version="1.0" encoding="UTF-8" standalone="yes"?>
<Relationships xmlns="http://schemas.openxmlformats.org/package/2006/relationships">
    <Relationship Target="../slides/slide2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7.xml.rels><?xml version="1.0" encoding="UTF-8" standalone="yes"?>
<Relationships xmlns="http://schemas.openxmlformats.org/package/2006/relationships">
    <Relationship Target="../slides/slide2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8.xml.rels><?xml version="1.0" encoding="UTF-8" standalone="yes"?>
<Relationships xmlns="http://schemas.openxmlformats.org/package/2006/relationships">
    <Relationship Target="../slides/slide3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29.xml.rels><?xml version="1.0" encoding="UTF-8" standalone="yes"?>
<Relationships xmlns="http://schemas.openxmlformats.org/package/2006/relationships">
    <Relationship Target="../slides/slide3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.xml.rels><?xml version="1.0" encoding="UTF-8" standalone="yes"?>
<Relationships xmlns="http://schemas.openxmlformats.org/package/2006/relationships">
    <Relationship Target="../slides/slide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0.xml.rels><?xml version="1.0" encoding="UTF-8" standalone="yes"?>
<Relationships xmlns="http://schemas.openxmlformats.org/package/2006/relationships">
    <Relationship Target="../slides/slide3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1.xml.rels><?xml version="1.0" encoding="UTF-8" standalone="yes"?>
<Relationships xmlns="http://schemas.openxmlformats.org/package/2006/relationships">
    <Relationship Target="../slides/slide3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2.xml.rels><?xml version="1.0" encoding="UTF-8" standalone="yes"?>
<Relationships xmlns="http://schemas.openxmlformats.org/package/2006/relationships">
    <Relationship Target="../slides/slide3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3.xml.rels><?xml version="1.0" encoding="UTF-8" standalone="yes"?>
<Relationships xmlns="http://schemas.openxmlformats.org/package/2006/relationships">
    <Relationship Target="../slides/slide3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4.xml.rels><?xml version="1.0" encoding="UTF-8" standalone="yes"?>
<Relationships xmlns="http://schemas.openxmlformats.org/package/2006/relationships">
    <Relationship Target="../slides/slide3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5.xml.rels><?xml version="1.0" encoding="UTF-8" standalone="yes"?>
<Relationships xmlns="http://schemas.openxmlformats.org/package/2006/relationships">
    <Relationship Target="../slides/slide3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6.xml.rels><?xml version="1.0" encoding="UTF-8" standalone="yes"?>
<Relationships xmlns="http://schemas.openxmlformats.org/package/2006/relationships">
    <Relationship Target="../slides/slide3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7.xml.rels><?xml version="1.0" encoding="UTF-8" standalone="yes"?>
<Relationships xmlns="http://schemas.openxmlformats.org/package/2006/relationships">
    <Relationship Target="../slides/slide3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8.xml.rels><?xml version="1.0" encoding="UTF-8" standalone="yes"?>
<Relationships xmlns="http://schemas.openxmlformats.org/package/2006/relationships">
    <Relationship Target="../slides/slide4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39.xml.rels><?xml version="1.0" encoding="UTF-8" standalone="yes"?>
<Relationships xmlns="http://schemas.openxmlformats.org/package/2006/relationships">
    <Relationship Target="../slides/slide4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.xml.rels><?xml version="1.0" encoding="UTF-8" standalone="yes"?>
<Relationships xmlns="http://schemas.openxmlformats.org/package/2006/relationships">
    <Relationship Target="../slides/slide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0.xml.rels><?xml version="1.0" encoding="UTF-8" standalone="yes"?>
<Relationships xmlns="http://schemas.openxmlformats.org/package/2006/relationships">
    <Relationship Target="../slides/slide4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1.xml.rels><?xml version="1.0" encoding="UTF-8" standalone="yes"?>
<Relationships xmlns="http://schemas.openxmlformats.org/package/2006/relationships">
    <Relationship Target="../slides/slide4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2.xml.rels><?xml version="1.0" encoding="UTF-8" standalone="yes"?>
<Relationships xmlns="http://schemas.openxmlformats.org/package/2006/relationships">
    <Relationship Target="../slides/slide4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3.xml.rels><?xml version="1.0" encoding="UTF-8" standalone="yes"?>
<Relationships xmlns="http://schemas.openxmlformats.org/package/2006/relationships">
    <Relationship Target="../slides/slide4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4.xml.rels><?xml version="1.0" encoding="UTF-8" standalone="yes"?>
<Relationships xmlns="http://schemas.openxmlformats.org/package/2006/relationships">
    <Relationship Target="../slides/slide4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5.xml.rels><?xml version="1.0" encoding="UTF-8" standalone="yes"?>
<Relationships xmlns="http://schemas.openxmlformats.org/package/2006/relationships">
    <Relationship Target="../slides/slide4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6.xml.rels><?xml version="1.0" encoding="UTF-8" standalone="yes"?>
<Relationships xmlns="http://schemas.openxmlformats.org/package/2006/relationships">
    <Relationship Target="../slides/slide4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7.xml.rels><?xml version="1.0" encoding="UTF-8" standalone="yes"?>
<Relationships xmlns="http://schemas.openxmlformats.org/package/2006/relationships">
    <Relationship Target="../slides/slide4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8.xml.rels><?xml version="1.0" encoding="UTF-8" standalone="yes"?>
<Relationships xmlns="http://schemas.openxmlformats.org/package/2006/relationships">
    <Relationship Target="../slides/slide5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49.xml.rels><?xml version="1.0" encoding="UTF-8" standalone="yes"?>
<Relationships xmlns="http://schemas.openxmlformats.org/package/2006/relationships">
    <Relationship Target="../slides/slide5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.xml.rels><?xml version="1.0" encoding="UTF-8" standalone="yes"?>
<Relationships xmlns="http://schemas.openxmlformats.org/package/2006/relationships">
    <Relationship Target="../slides/slide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0.xml.rels><?xml version="1.0" encoding="UTF-8" standalone="yes"?>
<Relationships xmlns="http://schemas.openxmlformats.org/package/2006/relationships">
    <Relationship Target="../slides/slide5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1.xml.rels><?xml version="1.0" encoding="UTF-8" standalone="yes"?>
<Relationships xmlns="http://schemas.openxmlformats.org/package/2006/relationships">
    <Relationship Target="../slides/slide5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2.xml.rels><?xml version="1.0" encoding="UTF-8" standalone="yes"?>
<Relationships xmlns="http://schemas.openxmlformats.org/package/2006/relationships">
    <Relationship Target="../slides/slide5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3.xml.rels><?xml version="1.0" encoding="UTF-8" standalone="yes"?>
<Relationships xmlns="http://schemas.openxmlformats.org/package/2006/relationships">
    <Relationship Target="../slides/slide5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4.xml.rels><?xml version="1.0" encoding="UTF-8" standalone="yes"?>
<Relationships xmlns="http://schemas.openxmlformats.org/package/2006/relationships">
    <Relationship Target="../slides/slide5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5.xml.rels><?xml version="1.0" encoding="UTF-8" standalone="yes"?>
<Relationships xmlns="http://schemas.openxmlformats.org/package/2006/relationships">
    <Relationship Target="../slides/slide5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6.xml.rels><?xml version="1.0" encoding="UTF-8" standalone="yes"?>
<Relationships xmlns="http://schemas.openxmlformats.org/package/2006/relationships">
    <Relationship Target="../slides/slide5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7.xml.rels><?xml version="1.0" encoding="UTF-8" standalone="yes"?>
<Relationships xmlns="http://schemas.openxmlformats.org/package/2006/relationships">
    <Relationship Target="../slides/slide5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8.xml.rels><?xml version="1.0" encoding="UTF-8" standalone="yes"?>
<Relationships xmlns="http://schemas.openxmlformats.org/package/2006/relationships">
    <Relationship Target="../slides/slide6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59.xml.rels><?xml version="1.0" encoding="UTF-8" standalone="yes"?>
<Relationships xmlns="http://schemas.openxmlformats.org/package/2006/relationships">
    <Relationship Target="../slides/slide61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.xml.rels><?xml version="1.0" encoding="UTF-8" standalone="yes"?>
<Relationships xmlns="http://schemas.openxmlformats.org/package/2006/relationships">
    <Relationship Target="../slides/slide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0.xml.rels><?xml version="1.0" encoding="UTF-8" standalone="yes"?>
<Relationships xmlns="http://schemas.openxmlformats.org/package/2006/relationships">
    <Relationship Target="../slides/slide62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1.xml.rels><?xml version="1.0" encoding="UTF-8" standalone="yes"?>
<Relationships xmlns="http://schemas.openxmlformats.org/package/2006/relationships">
    <Relationship Target="../slides/slide63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2.xml.rels><?xml version="1.0" encoding="UTF-8" standalone="yes"?>
<Relationships xmlns="http://schemas.openxmlformats.org/package/2006/relationships">
    <Relationship Target="../slides/slide64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3.xml.rels><?xml version="1.0" encoding="UTF-8" standalone="yes"?>
<Relationships xmlns="http://schemas.openxmlformats.org/package/2006/relationships">
    <Relationship Target="../slides/slide65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4.xml.rels><?xml version="1.0" encoding="UTF-8" standalone="yes"?>
<Relationships xmlns="http://schemas.openxmlformats.org/package/2006/relationships">
    <Relationship Target="../slides/slide66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65.xml.rels><?xml version="1.0" encoding="UTF-8" standalone="yes"?>
<Relationships xmlns="http://schemas.openxmlformats.org/package/2006/relationships">
    <Relationship Target="../slides/slide67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7.xml.rels><?xml version="1.0" encoding="UTF-8" standalone="yes"?>
<Relationships xmlns="http://schemas.openxmlformats.org/package/2006/relationships">
    <Relationship Target="../slides/slide8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8.xml.rels><?xml version="1.0" encoding="UTF-8" standalone="yes"?>
<Relationships xmlns="http://schemas.openxmlformats.org/package/2006/relationships">
    <Relationship Target="../slides/slide9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_rels/notesSlide9.xml.rels><?xml version="1.0" encoding="UTF-8" standalone="yes"?>
<Relationships xmlns="http://schemas.openxmlformats.org/package/2006/relationships">
    <Relationship Target="../slides/slide10.xml" Type="http://schemas.openxmlformats.org/officeDocument/2006/relationships/slide" Id="rId2"/>
    <Relationship Target="../notesMasters/notesMaster1.xml" Type="http://schemas.openxmlformats.org/officeDocument/2006/relationships/notesMaster" Id="rId1"/>
</Relationships>
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6436249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24274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726277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141483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724139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73578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3844570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7800765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542261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622494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949102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3635978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7317793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300002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129231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418990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462560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0327007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5816815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29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58703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70708388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8797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752082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972195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16975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267729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63248751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8062036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21158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0866946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39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6139795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6297042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03455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41584351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6592738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3478562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35421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8607415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26649018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47303589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3833919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49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5915257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02002020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73032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1865211"/>
      </p:ext>
    </p:extLst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8645086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93265346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1410949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0217514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4476955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817595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9228273"/>
      </p:ext>
    </p:extLst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59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1622838"/>
      </p:ext>
    </p:extLst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8764031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42673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54909058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879705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0793738"/>
      </p:ext>
    </p:extLst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67474312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44819697"/>
      </p:ext>
    </p:extLst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04345042"/>
      </p:ext>
    </p:extLst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67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965305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404544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2609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true" noRot="true" noChangeAspect="true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true"/>
          </p:cNvSpPr>
          <p:nvPr>
            <p:ph type="body" idx="1"/>
          </p:nvPr>
        </p:nvSpPr>
        <p:spPr/>
        <p:txBody>
          <a:bodyPr/>
          <a:lstStyle/>
          <a:p>
            <a:endParaRPr lang="cs-CZ" dirty="false"/>
          </a:p>
        </p:txBody>
      </p:sp>
      <p:sp>
        <p:nvSpPr>
          <p:cNvPr id="4" name="Zástupný symbol pro číslo snímku 3"/>
          <p:cNvSpPr>
            <a:spLocks noGrp="true"/>
          </p:cNvSpPr>
          <p:nvPr>
            <p:ph type="sldNum" sz="quarter" idx="10"/>
          </p:nvPr>
        </p:nvSpPr>
        <p:spPr/>
        <p:txBody>
          <a:bodyPr/>
          <a:lstStyle/>
          <a:p>
            <a:fld id="{7FB00E8A-34AC-4AF6-8E0E-430E3FCF89B2}" type="slidenum">
              <a:rPr lang="cs-CZ" smtClean="false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845356"/>
      </p:ext>
    </p:extLst>
  </p:cSld>
  <p:clrMapOvr>
    <a:masterClrMapping/>
  </p:clrMapOvr>
</p:notes>
</file>

<file path=ppt/slideLayouts/_rels/slideLayout1.xml.rels><?xml version="1.0" encoding="UTF-8" standalone="yes"?>
<Relationships xmlns="http://schemas.openxmlformats.org/package/2006/relationships">
    <Relationship Target="../media/image2.png" Type="http://schemas.openxmlformats.org/officeDocument/2006/relationships/image" Id="rId2"/>
    <Relationship Target="../slideMasters/slideMaster1.xml" Type="http://schemas.openxmlformats.org/officeDocument/2006/relationships/slideMaster" Id="rId1"/>
</Relationships>

</file>

<file path=ppt/slideLayouts/_rels/slideLayout10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1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12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3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4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15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2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3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4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5.xml.rels><?xml version="1.0" encoding="UTF-8" standalone="yes"?>
<Relationships xmlns="http://schemas.openxmlformats.org/package/2006/relationships">
    <Relationship Target="../slideMasters/slideMaster1.xml" Type="http://schemas.openxmlformats.org/officeDocument/2006/relationships/slideMaster" Id="rId1"/>
</Relationships>

</file>

<file path=ppt/slideLayouts/_rels/slideLayout6.xml.rels><?xml version="1.0" encoding="UTF-8" standalone="yes"?>
<Relationships xmlns="http://schemas.openxmlformats.org/package/2006/relationships">
    <Relationship Target="../media/image3.jpeg" Type="http://schemas.openxmlformats.org/officeDocument/2006/relationships/image" Id="rId2"/>
    <Relationship Target="../slideMasters/slideMaster2.xml" Type="http://schemas.openxmlformats.org/officeDocument/2006/relationships/slideMaster" Id="rId1"/>
</Relationships>

</file>

<file path=ppt/slideLayouts/_rels/slideLayout7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8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_rels/slideLayout9.xml.rels><?xml version="1.0" encoding="UTF-8" standalone="yes"?>
<Relationships xmlns="http://schemas.openxmlformats.org/package/2006/relationships">
    <Relationship Target="../slideMasters/slideMaster2.xml" Type="http://schemas.openxmlformats.org/officeDocument/2006/relationships/slideMaster" Id="rId1"/>
</Relationships>

</file>

<file path=ppt/slideLayouts/slideLayout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/>
          <p:cNvPicPr>
            <a:picLocks noChangeAspect="true"/>
          </p:cNvPicPr>
          <p:nvPr userDrawn="true"/>
        </p:nvPicPr>
        <p:blipFill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3966" y="5931248"/>
            <a:ext cx="2656068" cy="54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63386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2412000"/>
            <a:ext cx="8064000" cy="3744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6" name="Zástupný symbol pro text 5"/>
          <p:cNvSpPr>
            <a:spLocks noGrp="true"/>
          </p:cNvSpPr>
          <p:nvPr>
            <p:ph type="body" sz="quarter" idx="11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2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3" name="Zástupný symbol pro datum 2"/>
          <p:cNvSpPr>
            <a:spLocks noGrp="true"/>
          </p:cNvSpPr>
          <p:nvPr>
            <p:ph type="dt" sz="half" idx="13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4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5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661270"/>
      </p:ext>
    </p:extLst>
  </p:cSld>
  <p:clrMapOvr>
    <a:masterClrMapping/>
  </p:clrMapOvr>
  <p:transition>
    <p:cut/>
  </p:transition>
</p:sldLayout>
</file>

<file path=ppt/slideLayouts/slideLayout11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Předě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délník 9"/>
          <p:cNvSpPr/>
          <p:nvPr userDrawn="true"/>
        </p:nvSpPr>
        <p:spPr>
          <a:xfrm>
            <a:off x="0" y="0"/>
            <a:ext cx="9144000" cy="673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3240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9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7" name="Obdélník 6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2" name="Přímá spojnice 11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54800343"/>
      </p:ext>
    </p:extLst>
  </p:cSld>
  <p:clrMapOvr>
    <a:masterClrMapping/>
  </p:clrMapOvr>
  <p:transition>
    <p:cut/>
  </p:transition>
</p:sldLayout>
</file>

<file path=ppt/slideLayouts/slideLayout1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7452633"/>
      </p:ext>
    </p:extLst>
  </p:cSld>
  <p:clrMapOvr>
    <a:masterClrMapping/>
  </p:clrMapOvr>
  <p:transition>
    <p:cut/>
  </p:transition>
</p:sldLayout>
</file>

<file path=ppt/slideLayouts/slideLayout1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obsah 2"/>
          <p:cNvSpPr>
            <a:spLocks noGrp="true"/>
          </p:cNvSpPr>
          <p:nvPr>
            <p:ph idx="13"/>
          </p:nvPr>
        </p:nvSpPr>
        <p:spPr>
          <a:xfrm>
            <a:off x="4644000" y="1800000"/>
            <a:ext cx="3960000" cy="4320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3210042604"/>
      </p:ext>
    </p:extLst>
  </p:cSld>
  <p:clrMapOvr>
    <a:masterClrMapping/>
  </p:clrMapOvr>
  <p:transition>
    <p:cut/>
  </p:transition>
</p:sldLayout>
</file>

<file path=ppt/slideLayouts/slideLayout1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obsah 2"/>
          <p:cNvSpPr>
            <a:spLocks noGrp="true"/>
          </p:cNvSpPr>
          <p:nvPr>
            <p:ph idx="13"/>
          </p:nvPr>
        </p:nvSpPr>
        <p:spPr>
          <a:xfrm>
            <a:off x="540000" y="4032000"/>
            <a:ext cx="8064000" cy="2088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856396395"/>
      </p:ext>
    </p:extLst>
  </p:cSld>
  <p:clrMapOvr>
    <a:masterClrMapping/>
  </p:clrMapOvr>
  <p:transition>
    <p:cut/>
  </p:transition>
</p:sldLayout>
</file>

<file path=ppt/slideLayouts/slideLayout1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abulka nebo graf (trojúh. odrážky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2412000"/>
            <a:ext cx="8064000" cy="3744000"/>
          </a:xfrm>
        </p:spPr>
        <p:txBody>
          <a:bodyPr/>
          <a:lstStyle>
            <a:lvl1pPr marL="432000" indent="-432000">
              <a:buFont typeface="Wingdings 3" panose="05040102010807070707" pitchFamily="18" charset="2"/>
              <a:buChar char=""/>
              <a:defRPr/>
            </a:lvl1pPr>
            <a:lvl2pPr marL="666000" indent="-252000">
              <a:buFont typeface="Wingdings 3" panose="05040102010807070707" pitchFamily="18" charset="2"/>
              <a:buChar char=""/>
              <a:defRPr/>
            </a:lvl2pPr>
            <a:lvl3pPr marL="918000" indent="-252000">
              <a:buFont typeface="Wingdings 3" panose="05040102010807070707" pitchFamily="18" charset="2"/>
              <a:buChar char=""/>
              <a:defRPr/>
            </a:lvl3pPr>
            <a:lvl4pPr marL="1170000" indent="-252000">
              <a:buFont typeface="Wingdings 3" panose="05040102010807070707" pitchFamily="18" charset="2"/>
              <a:buChar char=""/>
              <a:defRPr/>
            </a:lvl4pPr>
            <a:lvl5pPr marL="1422000" indent="-252000">
              <a:buFont typeface="Wingdings 3" panose="05040102010807070707" pitchFamily="18" charset="2"/>
              <a:buChar char=""/>
              <a:defRPr/>
            </a:lvl5pPr>
          </a:lstStyle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text 5"/>
          <p:cNvSpPr>
            <a:spLocks noGrp="true"/>
          </p:cNvSpPr>
          <p:nvPr>
            <p:ph type="body" sz="quarter" idx="13"/>
          </p:nvPr>
        </p:nvSpPr>
        <p:spPr>
          <a:xfrm>
            <a:off x="540000" y="1440000"/>
            <a:ext cx="8064000" cy="360000"/>
          </a:xfrm>
        </p:spPr>
        <p:txBody>
          <a:bodyPr/>
          <a:lstStyle>
            <a:lvl1pPr marL="0" indent="0">
              <a:buFontTx/>
              <a:buNone/>
              <a:defRPr b="true">
                <a:solidFill>
                  <a:schemeClr val="accent2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  <p:sp>
        <p:nvSpPr>
          <p:cNvPr id="8" name="Zástupný symbol pro text 5"/>
          <p:cNvSpPr>
            <a:spLocks noGrp="true"/>
          </p:cNvSpPr>
          <p:nvPr>
            <p:ph type="body" sz="quarter" idx="14"/>
          </p:nvPr>
        </p:nvSpPr>
        <p:spPr>
          <a:xfrm>
            <a:off x="540000" y="1836000"/>
            <a:ext cx="8064000" cy="432000"/>
          </a:xfrm>
        </p:spPr>
        <p:txBody>
          <a:bodyPr/>
          <a:lstStyle>
            <a:lvl1pPr marL="0" indent="0">
              <a:lnSpc>
                <a:spcPts val="16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smtClean="false"/>
              <a:t>Kliknutím lze upravit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2532526597"/>
      </p:ext>
    </p:extLst>
  </p:cSld>
  <p:clrMapOvr>
    <a:masterClrMapping/>
  </p:clrMapOvr>
  <p:transition>
    <p:cut/>
  </p:transition>
</p:sldLayout>
</file>

<file path=ppt/slideLayouts/slideLayout2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23213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Vlastní rozlože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928881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ex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Zaoblený obdélník 14"/>
          <p:cNvSpPr/>
          <p:nvPr userDrawn="true"/>
        </p:nvSpPr>
        <p:spPr>
          <a:xfrm>
            <a:off x="431540" y="332656"/>
            <a:ext cx="8280920" cy="61926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4341799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Tex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Zaoblený obdélník 7"/>
          <p:cNvSpPr/>
          <p:nvPr userDrawn="true"/>
        </p:nvSpPr>
        <p:spPr>
          <a:xfrm>
            <a:off x="467544" y="332656"/>
            <a:ext cx="4968552" cy="6192688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10" name="Zástupný symbol pro obrázek 10"/>
          <p:cNvSpPr>
            <a:spLocks noGrp="true"/>
          </p:cNvSpPr>
          <p:nvPr>
            <p:ph type="pic" sz="quarter" idx="13"/>
          </p:nvPr>
        </p:nvSpPr>
        <p:spPr>
          <a:xfrm>
            <a:off x="5796136" y="548680"/>
            <a:ext cx="2736304" cy="2088232"/>
          </a:xfrm>
          <a:prstGeom prst="round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false"/>
          </a:p>
        </p:txBody>
      </p:sp>
      <p:sp>
        <p:nvSpPr>
          <p:cNvPr id="11" name="Zástupný symbol pro graf 12"/>
          <p:cNvSpPr>
            <a:spLocks noGrp="true"/>
          </p:cNvSpPr>
          <p:nvPr>
            <p:ph type="chart" sz="quarter" idx="14"/>
          </p:nvPr>
        </p:nvSpPr>
        <p:spPr>
          <a:xfrm>
            <a:off x="5796136" y="2852936"/>
            <a:ext cx="2736000" cy="2088000"/>
          </a:xfrm>
          <a:prstGeom prst="round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endParaRPr lang="cs-CZ" dirty="false"/>
          </a:p>
        </p:txBody>
      </p:sp>
    </p:spTree>
    <p:extLst>
      <p:ext uri="{BB962C8B-B14F-4D97-AF65-F5344CB8AC3E}">
        <p14:creationId xmlns:p14="http://schemas.microsoft.com/office/powerpoint/2010/main" val="2770977439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datum 5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zápatí 6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8" name="Zástupný symbol pro číslo snímku 7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0" name="Obdélník 9"/>
          <p:cNvSpPr/>
          <p:nvPr userDrawn="true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11" name="Nadpis 10"/>
          <p:cNvSpPr>
            <a:spLocks noGrp="true"/>
          </p:cNvSpPr>
          <p:nvPr>
            <p:ph type="title"/>
          </p:nvPr>
        </p:nvSpPr>
        <p:spPr>
          <a:xfrm>
            <a:off x="1512000" y="2610000"/>
            <a:ext cx="7272000" cy="1224000"/>
          </a:xfrm>
        </p:spPr>
        <p:txBody>
          <a:bodyPr anchor="t" anchorCtr="false"/>
          <a:lstStyle>
            <a:lvl1pPr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cs-CZ" smtClean="false"/>
              <a:t>Kliknutím lze upravit styl.</a:t>
            </a:r>
            <a:endParaRPr lang="cs-CZ" dirty="false"/>
          </a:p>
        </p:txBody>
      </p:sp>
      <p:sp>
        <p:nvSpPr>
          <p:cNvPr id="13" name="Zástupný symbol pro text 12"/>
          <p:cNvSpPr>
            <a:spLocks noGrp="true"/>
          </p:cNvSpPr>
          <p:nvPr>
            <p:ph type="body" sz="quarter" idx="13" hasCustomPrompt="true"/>
          </p:nvPr>
        </p:nvSpPr>
        <p:spPr>
          <a:xfrm>
            <a:off x="1511299" y="40896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jméno</a:t>
            </a:r>
          </a:p>
        </p:txBody>
      </p:sp>
      <p:sp>
        <p:nvSpPr>
          <p:cNvPr id="15" name="Zástupný symbol pro text 14"/>
          <p:cNvSpPr>
            <a:spLocks noGrp="true"/>
          </p:cNvSpPr>
          <p:nvPr>
            <p:ph type="body" sz="quarter" idx="14" hasCustomPrompt="true"/>
          </p:nvPr>
        </p:nvSpPr>
        <p:spPr>
          <a:xfrm>
            <a:off x="1512000" y="4885200"/>
            <a:ext cx="7272000" cy="540000"/>
          </a:xfrm>
        </p:spPr>
        <p:txBody>
          <a:bodyPr lIns="36000" tIns="0" rIns="36000" bIns="0" anchor="ctr" anchorCtr="false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32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cs-CZ" dirty="false" smtClean="false"/>
              <a:t>Kliknutím vložíte datum a místo</a:t>
            </a:r>
          </a:p>
        </p:txBody>
      </p:sp>
      <p:sp>
        <p:nvSpPr>
          <p:cNvPr id="5" name="Zástupný symbol pro obrázek 4"/>
          <p:cNvSpPr>
            <a:spLocks noGrp="true" noChangeAspect="true"/>
          </p:cNvSpPr>
          <p:nvPr>
            <p:ph type="pic" sz="quarter" idx="15"/>
          </p:nvPr>
        </p:nvSpPr>
        <p:spPr>
          <a:xfrm>
            <a:off x="846000" y="2636837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4" name="Zástupný symbol pro obrázek 4"/>
          <p:cNvSpPr>
            <a:spLocks noGrp="true" noChangeAspect="true"/>
          </p:cNvSpPr>
          <p:nvPr>
            <p:ph type="pic" sz="quarter" idx="16"/>
          </p:nvPr>
        </p:nvSpPr>
        <p:spPr>
          <a:xfrm>
            <a:off x="846000" y="40896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16" name="Zástupný symbol pro obrázek 4"/>
          <p:cNvSpPr>
            <a:spLocks noGrp="true" noChangeAspect="true"/>
          </p:cNvSpPr>
          <p:nvPr>
            <p:ph type="pic" sz="quarter" idx="17"/>
          </p:nvPr>
        </p:nvSpPr>
        <p:spPr>
          <a:xfrm>
            <a:off x="846000" y="4885200"/>
            <a:ext cx="540000" cy="540000"/>
          </a:xfrm>
        </p:spPr>
        <p:txBody>
          <a:bodyPr wrap="none" anchor="ctr" anchorCtr="true"/>
          <a:lstStyle>
            <a:lvl1pPr marL="0" indent="0">
              <a:buFontTx/>
              <a:buNone/>
              <a:defRPr sz="600"/>
            </a:lvl1pPr>
          </a:lstStyle>
          <a:p>
            <a:r>
              <a:rPr lang="cs-CZ" smtClean="false"/>
              <a:t>Kliknutím na ikonu přidáte obrázek.</a:t>
            </a:r>
            <a:endParaRPr lang="cs-CZ" dirty="false"/>
          </a:p>
        </p:txBody>
      </p:sp>
      <p:sp>
        <p:nvSpPr>
          <p:cNvPr id="20" name="Obdélník 19"/>
          <p:cNvSpPr/>
          <p:nvPr userDrawn="true"/>
        </p:nvSpPr>
        <p:spPr>
          <a:xfrm>
            <a:off x="0" y="0"/>
            <a:ext cx="9144000" cy="1335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 userDrawn="true"/>
        </p:nvPicPr>
        <p:blipFill rotWithShape="true">
          <a:blip cstate="print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5536" y="202406"/>
            <a:ext cx="3952627" cy="792957"/>
          </a:xfrm>
          <a:prstGeom prst="rect">
            <a:avLst/>
          </a:prstGeom>
        </p:spPr>
      </p:pic>
      <p:cxnSp>
        <p:nvCxnSpPr>
          <p:cNvPr id="18" name="Přímá spojnice 17"/>
          <p:cNvCxnSpPr/>
          <p:nvPr userDrawn="true"/>
        </p:nvCxnSpPr>
        <p:spPr>
          <a:xfrm>
            <a:off x="395536" y="1137600"/>
            <a:ext cx="8352928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73948088"/>
      </p:ext>
    </p:extLst>
  </p:cSld>
  <p:clrMapOvr>
    <a:masterClrMapping/>
  </p:clrMapOvr>
  <p:transition>
    <p:cut/>
  </p:transition>
</p:sldLayout>
</file>

<file path=ppt/slideLayouts/slideLayout7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type="obj" preserve="true">
  <p:cSld name="Jeden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12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66268"/>
      </p:ext>
    </p:extLst>
  </p:cSld>
  <p:clrMapOvr>
    <a:masterClrMapping/>
  </p:clrMapOvr>
  <p:transition>
    <p:cut/>
  </p:transition>
</p:sldLayout>
</file>

<file path=ppt/slideLayouts/slideLayout8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 dirty="false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4644000" y="1800000"/>
            <a:ext cx="3960000" cy="4320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0701166"/>
      </p:ext>
    </p:extLst>
  </p:cSld>
  <p:clrMapOvr>
    <a:masterClrMapping/>
  </p:clrMapOvr>
  <p:transition>
    <p:cut/>
  </p:transition>
</p:sldLayout>
</file>

<file path=ppt/slideLayouts/slideLayout9.xml><?xml version="1.0" encoding="utf-8"?>
<p:sldLayout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 userDrawn="true">
  <p:cSld name="Dva obsahy nad seb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true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false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true"/>
          </p:cNvSpPr>
          <p:nvPr>
            <p:ph idx="1"/>
          </p:nvPr>
        </p:nvSpPr>
        <p:spPr>
          <a:xfrm>
            <a:off x="540000" y="1800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4" name="Zástupný symbol pro obsah 2"/>
          <p:cNvSpPr>
            <a:spLocks noGrp="true"/>
          </p:cNvSpPr>
          <p:nvPr>
            <p:ph idx="10"/>
          </p:nvPr>
        </p:nvSpPr>
        <p:spPr>
          <a:xfrm>
            <a:off x="540000" y="4032000"/>
            <a:ext cx="8064000" cy="2088000"/>
          </a:xfrm>
        </p:spPr>
        <p:txBody>
          <a:bodyPr/>
          <a:lstStyle/>
          <a:p>
            <a:pPr lvl="0"/>
            <a:r>
              <a:rPr lang="cs-CZ" smtClean="false"/>
              <a:t>Kliknutím lze upravit styly předlohy textu.</a:t>
            </a:r>
          </a:p>
          <a:p>
            <a:pPr lvl="1"/>
            <a:r>
              <a:rPr lang="cs-CZ" smtClean="false"/>
              <a:t>Druhá úroveň</a:t>
            </a:r>
          </a:p>
          <a:p>
            <a:pPr lvl="2"/>
            <a:r>
              <a:rPr lang="cs-CZ" smtClean="false"/>
              <a:t>Třetí úroveň</a:t>
            </a:r>
          </a:p>
          <a:p>
            <a:pPr lvl="3"/>
            <a:r>
              <a:rPr lang="cs-CZ" smtClean="false"/>
              <a:t>Čtvrtá úroveň</a:t>
            </a:r>
          </a:p>
          <a:p>
            <a:pPr lvl="4"/>
            <a:r>
              <a:rPr lang="cs-CZ" smtClean="false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true"/>
          </p:cNvSpPr>
          <p:nvPr>
            <p:ph type="dt" sz="half" idx="11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zápatí 5"/>
          <p:cNvSpPr>
            <a:spLocks noGrp="true"/>
          </p:cNvSpPr>
          <p:nvPr>
            <p:ph type="ftr" sz="quarter" idx="12"/>
          </p:nvPr>
        </p:nvSpPr>
        <p:spPr/>
        <p:txBody>
          <a:bodyPr/>
          <a:lstStyle/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7" name="Zástupný symbol pro číslo snímku 6"/>
          <p:cNvSpPr>
            <a:spLocks noGrp="true"/>
          </p:cNvSpPr>
          <p:nvPr>
            <p:ph type="sldNum" sz="quarter" idx="13"/>
          </p:nvPr>
        </p:nvSpPr>
        <p:spPr/>
        <p:txBody>
          <a:bodyPr/>
          <a:lstStyle/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4515578"/>
      </p:ext>
    </p:extLst>
  </p:cSld>
  <p:clrMapOvr>
    <a:masterClrMapping/>
  </p:clrMapOvr>
  <p:transition>
    <p:cut/>
  </p:transition>
</p:sldLayout>
</file>

<file path=ppt/slideMasters/_rels/slideMaster1.xml.rels><?xml version="1.0" encoding="UTF-8" standalone="yes"?>
<Relationships xmlns="http://schemas.openxmlformats.org/package/2006/relationships">
    <Relationship Target="../slideLayouts/slideLayout3.xml" Type="http://schemas.openxmlformats.org/officeDocument/2006/relationships/slideLayout" Id="rId3"/>
    <Relationship Target="../media/image1.jpeg" Type="http://schemas.openxmlformats.org/officeDocument/2006/relationships/image" Id="rId7"/>
    <Relationship Target="../slideLayouts/slideLayout2.xml" Type="http://schemas.openxmlformats.org/officeDocument/2006/relationships/slideLayout" Id="rId2"/>
    <Relationship Target="../slideLayouts/slideLayout1.xml" Type="http://schemas.openxmlformats.org/officeDocument/2006/relationships/slideLayout" Id="rId1"/>
    <Relationship Target="../theme/theme1.xml" Type="http://schemas.openxmlformats.org/officeDocument/2006/relationships/theme" Id="rId6"/>
    <Relationship Target="../slideLayouts/slideLayout5.xml" Type="http://schemas.openxmlformats.org/officeDocument/2006/relationships/slideLayout" Id="rId5"/>
    <Relationship Target="../slideLayouts/slideLayout4.xml" Type="http://schemas.openxmlformats.org/officeDocument/2006/relationships/slideLayout" Id="rId4"/>
</Relationships>

</file>

<file path=ppt/slideMasters/_rels/slideMaster2.xml.rels><?xml version="1.0" encoding="UTF-8" standalone="yes"?>
<Relationships xmlns="http://schemas.openxmlformats.org/package/2006/relationships">
    <Relationship Target="../slideLayouts/slideLayout13.xml" Type="http://schemas.openxmlformats.org/officeDocument/2006/relationships/slideLayout" Id="rId8"/>
    <Relationship Target="../slideLayouts/slideLayout8.xml" Type="http://schemas.openxmlformats.org/officeDocument/2006/relationships/slideLayout" Id="rId3"/>
    <Relationship Target="../slideLayouts/slideLayout12.xml" Type="http://schemas.openxmlformats.org/officeDocument/2006/relationships/slideLayout" Id="rId7"/>
    <Relationship Target="../slideLayouts/slideLayout7.xml" Type="http://schemas.openxmlformats.org/officeDocument/2006/relationships/slideLayout" Id="rId2"/>
    <Relationship Target="../slideLayouts/slideLayout6.xml" Type="http://schemas.openxmlformats.org/officeDocument/2006/relationships/slideLayout" Id="rId1"/>
    <Relationship Target="../slideLayouts/slideLayout11.xml" Type="http://schemas.openxmlformats.org/officeDocument/2006/relationships/slideLayout" Id="rId6"/>
    <Relationship Target="../theme/theme2.xml" Type="http://schemas.openxmlformats.org/officeDocument/2006/relationships/theme" Id="rId11"/>
    <Relationship Target="../slideLayouts/slideLayout10.xml" Type="http://schemas.openxmlformats.org/officeDocument/2006/relationships/slideLayout" Id="rId5"/>
    <Relationship Target="../slideLayouts/slideLayout15.xml" Type="http://schemas.openxmlformats.org/officeDocument/2006/relationships/slideLayout" Id="rId10"/>
    <Relationship Target="../slideLayouts/slideLayout9.xml" Type="http://schemas.openxmlformats.org/officeDocument/2006/relationships/slideLayout" Id="rId4"/>
    <Relationship Target="../slideLayouts/slideLayout14.xml" Type="http://schemas.openxmlformats.org/officeDocument/2006/relationships/slideLayout" Id="rId9"/>
</Relationships>

</file>

<file path=ppt/slideMasters/slideMaster1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Obrázek 6"/>
          <p:cNvPicPr>
            <a:picLocks noChangeAspect="true"/>
          </p:cNvPicPr>
          <p:nvPr userDrawn="true"/>
        </p:nvPicPr>
        <p:blipFill>
          <a:blip cstate="print"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68" y="0"/>
            <a:ext cx="91200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49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3" r:id="rId3"/>
    <p:sldLayoutId id="2147483652" r:id="rId4"/>
    <p:sldLayoutId id="2147483651" r:id="rId5"/>
  </p:sldLayoutIdLst>
  <p:timing>
    <p:tnLst>
      <p:par>
        <p:cTn id="1" dur="indefinite" restart="never" nodeType="tmRoot"/>
      </p:par>
    </p:tnLst>
  </p:timing>
  <p:hf hdr="false" ftr="false" dt="false"/>
  <p:txStyles>
    <p:titleStyle>
      <a:lvl1pPr algn="ctr" defTabSz="914400" rtl="false" eaLnBrk="true" latinLnBrk="false" hangingPunct="true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v="urn:schemas-microsoft-com:vml" xmlns:comp="http://schemas.openxmlformats.org/drawingml/2006/compatibility" xmlns:mc="http://schemas.openxmlformats.org/markup-compatibility/2006" xmlns:xdr="http://schemas.openxmlformats.org/drawingml/2006/spreadsheetDrawing" xmlns:c="http://schemas.openxmlformats.org/drawingml/2006/chart" xmlns:r="http://schemas.openxmlformats.org/officeDocument/2006/relationships" xmlns:p="http://schemas.openxmlformats.org/presentationml/2006/main" xmlns:a="http://schemas.openxmlformats.org/drawingml/2006/main" xmlns:wp="http://schemas.openxmlformats.org/drawingml/2006/wordprocessingDrawing" xmlns:lc="http://schemas.openxmlformats.org/drawingml/2006/lockedCanvas" xmlns:pic="http://schemas.openxmlformats.org/drawingml/2006/picture" xmlns:cdr="http://schemas.openxmlformats.org/drawingml/2006/chartDrawing" xmlns:wp14="http://schemas.microsoft.com/office/word/2010/wordprocessingDrawing" xmlns:dgm="http://schemas.openxmlformats.org/drawingml/2006/diagram" preserve="true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délník 14"/>
          <p:cNvSpPr/>
          <p:nvPr/>
        </p:nvSpPr>
        <p:spPr>
          <a:xfrm>
            <a:off x="0" y="1080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AFDDFA"/>
              </a:solidFill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0" y="0"/>
            <a:ext cx="9144000" cy="1080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  <p:sp>
        <p:nvSpPr>
          <p:cNvPr id="2" name="Zástupný symbol pro nadpis 1"/>
          <p:cNvSpPr>
            <a:spLocks noGrp="true"/>
          </p:cNvSpPr>
          <p:nvPr>
            <p:ph type="title"/>
          </p:nvPr>
        </p:nvSpPr>
        <p:spPr>
          <a:xfrm>
            <a:off x="360000" y="0"/>
            <a:ext cx="8424000" cy="1080000"/>
          </a:xfrm>
          <a:prstGeom prst="rect">
            <a:avLst/>
          </a:prstGeom>
        </p:spPr>
        <p:txBody>
          <a:bodyPr vert="horz" lIns="36000" tIns="0" rIns="36000" bIns="0" rtlCol="false" anchor="ctr" anchorCtr="false">
            <a:noAutofit/>
          </a:bodyPr>
          <a:lstStyle/>
          <a:p>
            <a:r>
              <a:rPr lang="cs-CZ" dirty="false" smtClean="false"/>
              <a:t>Kliknutím lze upravit styl.</a:t>
            </a:r>
            <a:endParaRPr lang="cs-CZ" dirty="false"/>
          </a:p>
        </p:txBody>
      </p:sp>
      <p:sp>
        <p:nvSpPr>
          <p:cNvPr id="3" name="Zástupný symbol pro text 2"/>
          <p:cNvSpPr>
            <a:spLocks noGrp="true"/>
          </p:cNvSpPr>
          <p:nvPr>
            <p:ph type="body" idx="1"/>
          </p:nvPr>
        </p:nvSpPr>
        <p:spPr>
          <a:xfrm>
            <a:off x="540000" y="1800000"/>
            <a:ext cx="8064000" cy="4320000"/>
          </a:xfrm>
          <a:prstGeom prst="rect">
            <a:avLst/>
          </a:prstGeom>
        </p:spPr>
        <p:txBody>
          <a:bodyPr vert="horz" lIns="0" tIns="0" rIns="0" bIns="0" rtlCol="false">
            <a:noAutofit/>
          </a:bodyPr>
          <a:lstStyle/>
          <a:p>
            <a:pPr lvl="0"/>
            <a:r>
              <a:rPr lang="cs-CZ" dirty="false" smtClean="false"/>
              <a:t>Kliknutím lze upravit styly předlohy textu.</a:t>
            </a:r>
          </a:p>
          <a:p>
            <a:pPr lvl="1"/>
            <a:r>
              <a:rPr lang="cs-CZ" dirty="false" smtClean="false"/>
              <a:t>Druhá úroveň</a:t>
            </a:r>
          </a:p>
          <a:p>
            <a:pPr lvl="2"/>
            <a:r>
              <a:rPr lang="cs-CZ" dirty="false" smtClean="false"/>
              <a:t>Třetí úroveň</a:t>
            </a:r>
          </a:p>
          <a:p>
            <a:pPr lvl="3"/>
            <a:r>
              <a:rPr lang="cs-CZ" dirty="false" smtClean="false"/>
              <a:t>Čtvrtá úroveň</a:t>
            </a:r>
          </a:p>
          <a:p>
            <a:pPr lvl="4"/>
            <a:r>
              <a:rPr lang="cs-CZ" dirty="false" smtClean="false"/>
              <a:t>Pátá úroveň</a:t>
            </a:r>
            <a:endParaRPr lang="cs-CZ" dirty="false"/>
          </a:p>
        </p:txBody>
      </p:sp>
      <p:sp>
        <p:nvSpPr>
          <p:cNvPr id="4" name="Zástupný symbol pro datum 3"/>
          <p:cNvSpPr>
            <a:spLocks noGrp="true"/>
          </p:cNvSpPr>
          <p:nvPr>
            <p:ph type="dt" sz="half" idx="2"/>
          </p:nvPr>
        </p:nvSpPr>
        <p:spPr>
          <a:xfrm>
            <a:off x="540000" y="6516000"/>
            <a:ext cx="1116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5" name="Zástupný symbol pro zápatí 4"/>
          <p:cNvSpPr>
            <a:spLocks noGrp="true"/>
          </p:cNvSpPr>
          <p:nvPr>
            <p:ph type="ftr" sz="quarter" idx="3"/>
          </p:nvPr>
        </p:nvSpPr>
        <p:spPr>
          <a:xfrm>
            <a:off x="1692000" y="6516000"/>
            <a:ext cx="6912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l">
              <a:defRPr sz="1050">
                <a:solidFill>
                  <a:schemeClr val="tx1"/>
                </a:solidFill>
              </a:defRPr>
            </a:lvl1pPr>
          </a:lstStyle>
          <a:p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6" name="Zástupný symbol pro číslo snímku 5"/>
          <p:cNvSpPr>
            <a:spLocks noGrp="true"/>
          </p:cNvSpPr>
          <p:nvPr>
            <p:ph type="sldNum" sz="quarter" idx="4"/>
          </p:nvPr>
        </p:nvSpPr>
        <p:spPr>
          <a:xfrm>
            <a:off x="8640000" y="6516000"/>
            <a:ext cx="468000" cy="180000"/>
          </a:xfrm>
          <a:prstGeom prst="rect">
            <a:avLst/>
          </a:prstGeom>
        </p:spPr>
        <p:txBody>
          <a:bodyPr vert="horz" lIns="0" tIns="0" rIns="0" bIns="0" rtlCol="false" anchor="ctr"/>
          <a:lstStyle>
            <a:lvl1pPr algn="ctr">
              <a:defRPr sz="1050" b="true">
                <a:solidFill>
                  <a:schemeClr val="tx1"/>
                </a:solidFill>
              </a:defRPr>
            </a:lvl1pPr>
          </a:lstStyle>
          <a:p>
            <a:fld id="{479BF083-4774-43B1-9AB0-5CC1AC5DD8EE}" type="slidenum">
              <a:rPr lang="cs-CZ" smtClean="false">
                <a:solidFill>
                  <a:srgbClr val="084A8B"/>
                </a:solidFill>
              </a:rPr>
              <a:pPr/>
              <a:t>‹#›</a:t>
            </a:fld>
            <a:endParaRPr lang="cs-CZ" dirty="false">
              <a:solidFill>
                <a:srgbClr val="084A8B"/>
              </a:solidFill>
            </a:endParaRPr>
          </a:p>
        </p:txBody>
      </p:sp>
      <p:sp>
        <p:nvSpPr>
          <p:cNvPr id="18" name="Obdélník 17"/>
          <p:cNvSpPr/>
          <p:nvPr/>
        </p:nvSpPr>
        <p:spPr>
          <a:xfrm>
            <a:off x="0" y="6732000"/>
            <a:ext cx="9144000" cy="1260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39784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</p:sldLayoutIdLst>
  <p:transition>
    <p:cut/>
  </p:transition>
  <p:hf hdr="false" ftr="false" dt="false"/>
  <p:txStyles>
    <p:titleStyle>
      <a:lvl1pPr algn="l" defTabSz="914400" rtl="false" eaLnBrk="true" latinLnBrk="false" hangingPunct="true">
        <a:lnSpc>
          <a:spcPct val="100000"/>
        </a:lnSpc>
        <a:spcBef>
          <a:spcPct val="0"/>
        </a:spcBef>
        <a:buNone/>
        <a:defRPr sz="3200" b="true" kern="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32000" indent="-432000" algn="l" defTabSz="914400" rtl="false" eaLnBrk="true" latinLnBrk="false" hangingPunct="true">
        <a:lnSpc>
          <a:spcPts val="2880"/>
        </a:lnSpc>
        <a:spcBef>
          <a:spcPts val="600"/>
        </a:spcBef>
        <a:spcAft>
          <a:spcPts val="600"/>
        </a:spcAft>
        <a:buClr>
          <a:schemeClr val="accent2"/>
        </a:buClr>
        <a:buSzPct val="100000"/>
        <a:buFont typeface="Wingdings" panose="05000000000000000000" pitchFamily="2" charset="2"/>
        <a:buChar char=""/>
        <a:defRPr sz="2400" b="false" kern="1200">
          <a:solidFill>
            <a:schemeClr val="tx1"/>
          </a:solidFill>
          <a:latin typeface="+mn-lt"/>
          <a:ea typeface="+mn-ea"/>
          <a:cs typeface="+mn-cs"/>
        </a:defRPr>
      </a:lvl1pPr>
      <a:lvl2pPr marL="666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8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170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lang="cs-CZ" sz="2000" kern="1200" dirty="false" smtClean="false">
          <a:solidFill>
            <a:schemeClr val="tx1"/>
          </a:solidFill>
          <a:latin typeface="+mn-lt"/>
          <a:ea typeface="+mn-ea"/>
          <a:cs typeface="+mn-cs"/>
        </a:defRPr>
      </a:lvl4pPr>
      <a:lvl5pPr marL="1422000" indent="-252000" algn="l" defTabSz="914400" rtl="false" eaLnBrk="true" latinLnBrk="false" hangingPunct="true">
        <a:lnSpc>
          <a:spcPts val="2400"/>
        </a:lnSpc>
        <a:spcBef>
          <a:spcPts val="300"/>
        </a:spcBef>
        <a:spcAft>
          <a:spcPts val="300"/>
        </a:spcAft>
        <a:buClr>
          <a:schemeClr val="accent2"/>
        </a:buClr>
        <a:buSzPct val="8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false" eaLnBrk="true" latinLnBrk="false" hangingPunct="true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false" eaLnBrk="true" latinLnBrk="false" hangingPunct="true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  <Relationship Target="../media/image4.png" Type="http://schemas.openxmlformats.org/officeDocument/2006/relationships/image" Id="rId3"/>
    <Relationship Target="../notesSlides/notesSlide1.xml" Type="http://schemas.openxmlformats.org/officeDocument/2006/relationships/notesSlide" Id="rId2"/>
    <Relationship Target="../slideLayouts/slideLayout1.xml" Type="http://schemas.openxmlformats.org/officeDocument/2006/relationships/slideLayout" Id="rId1"/>
    <Relationship Target="../media/image6.png" Type="http://schemas.openxmlformats.org/officeDocument/2006/relationships/image" Id="rId5"/>
    <Relationship Target="../media/image5.png" Type="http://schemas.openxmlformats.org/officeDocument/2006/relationships/image" Id="rId4"/>
</Relationships>

</file>

<file path=ppt/slides/_rels/slide1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9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0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2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5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8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7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1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8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Mode="External" Target="https://www.esfcr.cz/formulare-a-pokyny-potrebne-v-ramci-pripravy-zadosti-o-podporu-opz/-/dokument/5163477" Type="http://schemas.openxmlformats.org/officeDocument/2006/relationships/hyperlink" Id="rId5"/>
    <Relationship TargetMode="External" Target="https://www.esfcr.cz/vyzva-097-opz" Type="http://schemas.openxmlformats.org/officeDocument/2006/relationships/hyperlink" Id="rId4"/>
</Relationships>

</file>

<file path=ppt/slides/_rels/slide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19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0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2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5.xml.rels><?xml version="1.0" encoding="UTF-8" standalone="yes"?>
<Relationships xmlns="http://schemas.openxmlformats.org/package/2006/relationships">
    <Relationship TargetMode="External" Target="https://www.esfcr.cz/formulare-pro-uzavreni-pravniho-aktu-a-vzory-pravnich-aktu-o-poskytnuti-podpory-na-projekt-opz/-/dokument/3407783" Type="http://schemas.openxmlformats.org/officeDocument/2006/relationships/hyperlink" Id="rId8"/>
    <Relationship Target="../media/image7.png" Type="http://schemas.openxmlformats.org/officeDocument/2006/relationships/image" Id="rId3"/>
    <Relationship TargetMode="External" Target="https://www.esfcr.cz/formulare-a-pokyny-potrebne-v-ramci-pripravy-zadosti-o-podporu-opz/-/dokument/3435491" Type="http://schemas.openxmlformats.org/officeDocument/2006/relationships/hyperlink" Id="rId7"/>
    <Relationship Target="../notesSlides/notesSlide24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Mode="External" Target="https://www.esfcr.cz/pravidla-pro-zadatele-a-prijemce-opz/-/dokument/3342815" Type="http://schemas.openxmlformats.org/officeDocument/2006/relationships/hyperlink" Id="rId6"/>
    <Relationship TargetMode="External" Target="https://www.esfcr.cz/pravidla-pro-zadatele-a-prijemce-opz/-/dokument/797767" Type="http://schemas.openxmlformats.org/officeDocument/2006/relationships/hyperlink" Id="rId5"/>
    <Relationship TargetMode="External" Target="https://www.esfcr.cz/vyzva-097-opz" Type="http://schemas.openxmlformats.org/officeDocument/2006/relationships/hyperlink" Id="rId4"/>
</Relationships>

</file>

<file path=ppt/slides/_rels/slide2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5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Mode="External" Target="mailto:jitka.vranova@mpsv.cz" Type="http://schemas.openxmlformats.org/officeDocument/2006/relationships/hyperlink" Id="rId6"/>
    <Relationship TargetMode="External" Target="mailto:jan.prajer@mpsv.cz" Type="http://schemas.openxmlformats.org/officeDocument/2006/relationships/hyperlink" Id="rId5"/>
    <Relationship TargetMode="External" Target="https://www.esfcr.cz/vyzva-097-podnikove-vzdelavani" Type="http://schemas.openxmlformats.org/officeDocument/2006/relationships/hyperlink" Id="rId4"/>
</Relationships>

</file>

<file path=ppt/slides/_rels/slide2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28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2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7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.xml.rels><?xml version="1.0" encoding="UTF-8" standalone="yes"?>
<Relationships xmlns="http://schemas.openxmlformats.org/package/2006/relationships">
    <Relationship Target="../slideLayouts/slideLayout2.xml" Type="http://schemas.openxmlformats.org/officeDocument/2006/relationships/slideLayout" Id="rId1"/>
</Relationships>

</file>

<file path=ppt/slides/_rels/slide3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8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29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0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2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5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8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3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7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8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39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0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2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9.png" Type="http://schemas.openxmlformats.org/officeDocument/2006/relationships/image" Id="rId4"/>
</Relationships>

</file>

<file path=ppt/slides/_rels/slide4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3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8.png" Type="http://schemas.openxmlformats.org/officeDocument/2006/relationships/image" Id="rId4"/>
</Relationships>

</file>

<file path=ppt/slides/_rels/slide4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5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8.png" Type="http://schemas.openxmlformats.org/officeDocument/2006/relationships/image" Id="rId4"/>
</Relationships>

</file>

<file path=ppt/slides/_rels/slide48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4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7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8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49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0.png" Type="http://schemas.openxmlformats.org/officeDocument/2006/relationships/image" Id="rId4"/>
</Relationships>

</file>

<file path=ppt/slides/_rels/slide5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0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1.png" Type="http://schemas.openxmlformats.org/officeDocument/2006/relationships/image" Id="rId4"/>
</Relationships>

</file>

<file path=ppt/slides/_rels/slide5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1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2.png" Type="http://schemas.openxmlformats.org/officeDocument/2006/relationships/image" Id="rId4"/>
</Relationships>

</file>

<file path=ppt/slides/_rels/slide5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2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3.png" Type="http://schemas.openxmlformats.org/officeDocument/2006/relationships/image" Id="rId4"/>
</Relationships>

</file>

<file path=ppt/slides/_rels/slide5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5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8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5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7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4.png" Type="http://schemas.openxmlformats.org/officeDocument/2006/relationships/image" Id="rId4"/>
</Relationships>

</file>

<file path=ppt/slides/_rels/slide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60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8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5.png" Type="http://schemas.openxmlformats.org/officeDocument/2006/relationships/image" Id="rId4"/>
</Relationships>

</file>

<file path=ppt/slides/_rels/slide61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59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6.png" Type="http://schemas.openxmlformats.org/officeDocument/2006/relationships/image" Id="rId4"/>
</Relationships>

</file>

<file path=ppt/slides/_rels/slide62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0.xml" Type="http://schemas.openxmlformats.org/officeDocument/2006/relationships/notesSlide" Id="rId2"/>
    <Relationship Target="../slideLayouts/slideLayout4.xml" Type="http://schemas.openxmlformats.org/officeDocument/2006/relationships/slideLayout" Id="rId1"/>
    <Relationship Target="../media/image17.png" Type="http://schemas.openxmlformats.org/officeDocument/2006/relationships/image" Id="rId4"/>
</Relationships>

</file>

<file path=ppt/slides/_rels/slide63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1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64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2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65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3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66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4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67.xml.rels><?xml version="1.0" encoding="UTF-8" standalone="yes"?>
<Relationships xmlns="http://schemas.openxmlformats.org/package/2006/relationships">
    <Relationship Target="../media/image19.png" Type="http://schemas.openxmlformats.org/officeDocument/2006/relationships/image" Id="rId3"/>
    <Relationship Target="../notesSlides/notesSlide65.xml" Type="http://schemas.openxmlformats.org/officeDocument/2006/relationships/notesSlide" Id="rId2"/>
    <Relationship Target="../slideLayouts/slideLayout2.xml" Type="http://schemas.openxmlformats.org/officeDocument/2006/relationships/slideLayout" Id="rId1"/>
    <Relationship Target="../media/image7.png" Type="http://schemas.openxmlformats.org/officeDocument/2006/relationships/image" Id="rId4"/>
</Relationships>

</file>

<file path=ppt/slides/_rels/slide7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6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8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7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_rels/slide9.xml.rels><?xml version="1.0" encoding="UTF-8" standalone="yes"?>
<Relationships xmlns="http://schemas.openxmlformats.org/package/2006/relationships">
    <Relationship Target="../media/image7.png" Type="http://schemas.openxmlformats.org/officeDocument/2006/relationships/image" Id="rId3"/>
    <Relationship Target="../notesSlides/notesSlide8.xml" Type="http://schemas.openxmlformats.org/officeDocument/2006/relationships/notesSlide" Id="rId2"/>
    <Relationship Target="../slideLayouts/slideLayout4.xml" Type="http://schemas.openxmlformats.org/officeDocument/2006/relationships/slideLayout" Id="rId1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true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4209" y="3304420"/>
            <a:ext cx="5875032" cy="576064"/>
          </a:xfrm>
          <a:prstGeom prst="rect">
            <a:avLst/>
          </a:prstGeom>
        </p:spPr>
      </p:pic>
      <p:pic>
        <p:nvPicPr>
          <p:cNvPr id="4" name="Obrázek 3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0158" y="4719509"/>
            <a:ext cx="4176464" cy="611826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true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857" y="252176"/>
            <a:ext cx="7416824" cy="1779734"/>
          </a:xfrm>
          <a:prstGeom prst="rect">
            <a:avLst/>
          </a:prstGeom>
        </p:spPr>
      </p:pic>
      <p:sp>
        <p:nvSpPr>
          <p:cNvPr id="6" name="Zástupný symbol pro text 18"/>
          <p:cNvSpPr txBox="true">
            <a:spLocks/>
          </p:cNvSpPr>
          <p:nvPr/>
        </p:nvSpPr>
        <p:spPr>
          <a:xfrm>
            <a:off x="395536" y="488666"/>
            <a:ext cx="7560840" cy="1543244"/>
          </a:xfrm>
          <a:prstGeom prst="rect">
            <a:avLst/>
          </a:prstGeom>
        </p:spPr>
        <p:txBody>
          <a:bodyPr/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None/>
              <a:defRPr sz="44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2" algn="ctr"/>
            <a:r>
              <a:rPr lang="cs-CZ" sz="2800" b="true" dirty="false" smtClean="false">
                <a:latin typeface="+mj-lt"/>
              </a:rPr>
              <a:t>Výzva č. 03_19_097</a:t>
            </a:r>
          </a:p>
          <a:p>
            <a:pPr lvl="2" algn="ctr"/>
            <a:r>
              <a:rPr lang="cs-CZ" sz="2800" b="true" dirty="false" smtClean="false"/>
              <a:t>Podnikové vzdělávání zaměstnanců II</a:t>
            </a:r>
            <a:endParaRPr lang="cs-CZ" sz="2800" b="true" dirty="false">
              <a:latin typeface="+mj-lt"/>
            </a:endParaRPr>
          </a:p>
        </p:txBody>
      </p:sp>
      <p:sp>
        <p:nvSpPr>
          <p:cNvPr id="7" name="Zástupný symbol pro text 20"/>
          <p:cNvSpPr txBox="true">
            <a:spLocks/>
          </p:cNvSpPr>
          <p:nvPr/>
        </p:nvSpPr>
        <p:spPr>
          <a:xfrm>
            <a:off x="1979712" y="3382063"/>
            <a:ext cx="5533199" cy="576064"/>
          </a:xfrm>
          <a:prstGeom prst="rect">
            <a:avLst/>
          </a:prstGeom>
        </p:spPr>
        <p:txBody>
          <a:bodyPr/>
          <a:lstStyle>
            <a:lvl1pPr marL="0" indent="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2400" b="true" dirty="false" smtClean="false">
                <a:latin typeface="+mn-lt"/>
              </a:rPr>
              <a:t>Ministerstvo </a:t>
            </a:r>
            <a:r>
              <a:rPr lang="pt-BR" sz="2400" b="true" dirty="false">
                <a:latin typeface="+mn-lt"/>
              </a:rPr>
              <a:t>práce a sociálních věcí</a:t>
            </a:r>
          </a:p>
        </p:txBody>
      </p:sp>
      <p:sp>
        <p:nvSpPr>
          <p:cNvPr id="9" name="Zástupný symbol pro text 24"/>
          <p:cNvSpPr txBox="true">
            <a:spLocks/>
          </p:cNvSpPr>
          <p:nvPr/>
        </p:nvSpPr>
        <p:spPr>
          <a:xfrm>
            <a:off x="3347864" y="4797152"/>
            <a:ext cx="5328592" cy="295979"/>
          </a:xfrm>
          <a:prstGeom prst="rect">
            <a:avLst/>
          </a:prstGeom>
        </p:spPr>
        <p:txBody>
          <a:bodyPr/>
          <a:lstStyle>
            <a:lvl1pPr marL="0" indent="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None/>
              <a:defRPr sz="2000" kern="1200" baseline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896938"/>
            <a:r>
              <a:rPr lang="cs-CZ" sz="2400" dirty="false" smtClean="false">
                <a:latin typeface="+mn-lt"/>
              </a:rPr>
              <a:t>2., 10., 15. a 17. 4. 2019</a:t>
            </a:r>
            <a:endParaRPr lang="cs-CZ" sz="2400" i="true" dirty="false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9750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Partnerství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590931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Nutnost splnění oprávněnosti žadatele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Pouze </a:t>
            </a:r>
            <a:r>
              <a:rPr lang="cs-CZ" sz="2400" b="true" dirty="false" smtClean="false">
                <a:solidFill>
                  <a:schemeClr val="tx2"/>
                </a:solidFill>
              </a:rPr>
              <a:t>partner s finančním příspěvkem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Uzavření smlouvy mezi příjemcem a partnery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Účast na podpořených aktivitách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Příjem části podpory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Maximálně </a:t>
            </a:r>
            <a:r>
              <a:rPr lang="cs-CZ" sz="2400" b="true" dirty="false" smtClean="false">
                <a:solidFill>
                  <a:schemeClr val="tx2"/>
                </a:solidFill>
              </a:rPr>
              <a:t>3</a:t>
            </a:r>
            <a:r>
              <a:rPr lang="cs-CZ" sz="2400" dirty="false" smtClean="false">
                <a:solidFill>
                  <a:schemeClr val="tx2"/>
                </a:solidFill>
              </a:rPr>
              <a:t> partneři</a:t>
            </a: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751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Financování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627864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Minimální </a:t>
            </a:r>
            <a:r>
              <a:rPr lang="cs-CZ" sz="2400" b="true" dirty="false">
                <a:solidFill>
                  <a:schemeClr val="tx2"/>
                </a:solidFill>
              </a:rPr>
              <a:t>výše celkových způsobilých výdajů projektu</a:t>
            </a:r>
            <a:r>
              <a:rPr lang="cs-CZ" sz="2400" dirty="false">
                <a:solidFill>
                  <a:schemeClr val="tx2"/>
                </a:solidFill>
              </a:rPr>
              <a:t>: </a:t>
            </a:r>
            <a:r>
              <a:rPr lang="cs-CZ" sz="2400" dirty="false" smtClean="false">
                <a:solidFill>
                  <a:schemeClr val="tx2"/>
                </a:solidFill>
              </a:rPr>
              <a:t>500</a:t>
            </a:r>
            <a:r>
              <a:rPr lang="cs-CZ" sz="2400" dirty="false">
                <a:solidFill>
                  <a:schemeClr val="tx2"/>
                </a:solidFill>
              </a:rPr>
              <a:t> 000 </a:t>
            </a:r>
            <a:r>
              <a:rPr lang="cs-CZ" sz="2400" dirty="false" smtClean="false">
                <a:solidFill>
                  <a:schemeClr val="tx2"/>
                </a:solidFill>
              </a:rPr>
              <a:t>Kč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Maximální </a:t>
            </a:r>
            <a:r>
              <a:rPr lang="cs-CZ" sz="2400" b="true" dirty="false">
                <a:solidFill>
                  <a:schemeClr val="tx2"/>
                </a:solidFill>
              </a:rPr>
              <a:t>výše celkových způsobilých výdajů projektu:</a:t>
            </a:r>
            <a:r>
              <a:rPr lang="cs-CZ" sz="2400" dirty="false">
                <a:solidFill>
                  <a:schemeClr val="tx2"/>
                </a:solidFill>
              </a:rPr>
              <a:t> 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dirty="false">
                <a:solidFill>
                  <a:schemeClr val="tx2"/>
                </a:solidFill>
              </a:rPr>
              <a:t>	</a:t>
            </a:r>
            <a:r>
              <a:rPr lang="cs-CZ" sz="2400" dirty="false" smtClean="false">
                <a:solidFill>
                  <a:schemeClr val="tx2"/>
                </a:solidFill>
              </a:rPr>
              <a:t>10 000 000 Kč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Způsob financování</a:t>
            </a:r>
            <a:r>
              <a:rPr lang="cs-CZ" sz="2400" dirty="false">
                <a:solidFill>
                  <a:schemeClr val="tx2"/>
                </a:solidFill>
              </a:rPr>
              <a:t>: Ex </a:t>
            </a:r>
            <a:r>
              <a:rPr lang="cs-CZ" sz="2400" dirty="false" smtClean="false">
                <a:solidFill>
                  <a:schemeClr val="tx2"/>
                </a:solidFill>
              </a:rPr>
              <a:t>post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940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Rozpad zdrojů financování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332398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9" name="Tabulka 8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597514318"/>
              </p:ext>
            </p:extLst>
          </p:nvPr>
        </p:nvGraphicFramePr>
        <p:xfrm>
          <a:off x="683568" y="1619945"/>
          <a:ext cx="7632848" cy="368285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4032448">
                  <a:extLst>
                    <a:ext uri="{9D8B030D-6E8A-4147-A177-3AD203B41FA5}">
                      <a16:colId xmlns:a16="http://schemas.microsoft.com/office/drawing/2014/main" val="2960409083"/>
                    </a:ext>
                  </a:extLst>
                </a:gridCol>
                <a:gridCol w="1296144">
                  <a:extLst>
                    <a:ext uri="{9D8B030D-6E8A-4147-A177-3AD203B41FA5}">
                      <a16:colId xmlns:a16="http://schemas.microsoft.com/office/drawing/2014/main" val="449937089"/>
                    </a:ext>
                  </a:extLst>
                </a:gridCol>
                <a:gridCol w="1207737">
                  <a:extLst>
                    <a:ext uri="{9D8B030D-6E8A-4147-A177-3AD203B41FA5}">
                      <a16:colId xmlns:a16="http://schemas.microsoft.com/office/drawing/2014/main" val="1327019360"/>
                    </a:ext>
                  </a:extLst>
                </a:gridCol>
                <a:gridCol w="1096519">
                  <a:extLst>
                    <a:ext uri="{9D8B030D-6E8A-4147-A177-3AD203B41FA5}">
                      <a16:colId xmlns:a16="http://schemas.microsoft.com/office/drawing/2014/main" val="683744442"/>
                    </a:ext>
                  </a:extLst>
                </a:gridCol>
              </a:tblGrid>
              <a:tr h="79866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Typ organizace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EU podíl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Státní rozpočet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Příjemce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809821617"/>
                  </a:ext>
                </a:extLst>
              </a:tr>
              <a:tr h="1937788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dirty="false">
                          <a:effectLst/>
                        </a:rPr>
                        <a:t>Obchodní korporace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dirty="false">
                          <a:effectLst/>
                        </a:rPr>
                        <a:t>Státní podnik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dirty="false">
                          <a:effectLst/>
                        </a:rPr>
                        <a:t>OSVČ</a:t>
                      </a:r>
                    </a:p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cs-CZ" sz="1800" b="false" dirty="false">
                          <a:effectLst/>
                        </a:rPr>
                        <a:t>Právnické osoby vykonávající podnikatelskou činnost zřízené zvláštním zákonem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85 %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0 %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15 %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904566995"/>
                  </a:ext>
                </a:extLst>
              </a:tr>
              <a:tr h="944815"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 panose="05050102010706020507" pitchFamily="18" charset="2"/>
                        <a:buChar char=""/>
                        <a:tabLst>
                          <a:tab pos="252095" algn="l"/>
                          <a:tab pos="449580" algn="l"/>
                        </a:tabLst>
                      </a:pPr>
                      <a:r>
                        <a:rPr lang="cs-CZ" sz="1800" b="false" dirty="false">
                          <a:effectLst/>
                        </a:rPr>
                        <a:t>Evidované právnické osoby podle zákona č. 3/2002 Sb., o církvích a náboženských společnostech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85 %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15 %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0 %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945601560"/>
                  </a:ext>
                </a:extLst>
              </a:tr>
            </a:tbl>
          </a:graphicData>
        </a:graphic>
      </p:graphicFrame>
      <p:sp>
        <p:nvSpPr>
          <p:cNvPr id="10" name="Rectangle 4"/>
          <p:cNvSpPr>
            <a:spLocks noChangeArrowheads="true"/>
          </p:cNvSpPr>
          <p:nvPr/>
        </p:nvSpPr>
        <p:spPr bwMode="auto">
          <a:xfrm>
            <a:off x="930385" y="206921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5448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Režimy  veřejné podpory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03548" y="1222528"/>
            <a:ext cx="8208912" cy="8617744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r>
              <a:rPr lang="cs-CZ" sz="2400" dirty="false" smtClean="false">
                <a:solidFill>
                  <a:schemeClr val="tx2"/>
                </a:solidFill>
              </a:rPr>
              <a:t>De minimis </a:t>
            </a:r>
          </a:p>
          <a:p>
            <a:pPr marL="914400" lvl="1" indent="-457200">
              <a:buFont typeface="+mj-lt"/>
              <a:buAutoNum type="arabicParenR"/>
            </a:pPr>
            <a:r>
              <a:rPr lang="cs-CZ" sz="2400" dirty="false" smtClean="false">
                <a:solidFill>
                  <a:schemeClr val="tx2"/>
                </a:solidFill>
              </a:rPr>
              <a:t>Bloková výjimka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 rámci 1 projektu vždy </a:t>
            </a:r>
            <a:r>
              <a:rPr lang="cs-CZ" sz="2400" b="true" dirty="false" smtClean="false">
                <a:solidFill>
                  <a:schemeClr val="tx2"/>
                </a:solidFill>
              </a:rPr>
              <a:t>jen 1 režim podpory </a:t>
            </a:r>
            <a:r>
              <a:rPr lang="cs-CZ" sz="2400" dirty="false" smtClean="false">
                <a:solidFill>
                  <a:schemeClr val="tx2"/>
                </a:solidFill>
              </a:rPr>
              <a:t>= vždy jen 1 podíl národních soukromých zdrojů</a:t>
            </a:r>
            <a:endParaRPr lang="cs-CZ" sz="2400" dirty="false" smtClean="false">
              <a:solidFill>
                <a:srgbClr val="FF0000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false" smtClean="false">
                <a:solidFill>
                  <a:schemeClr val="tx2"/>
                </a:solidFill>
              </a:rPr>
              <a:t>De minimis 				15 %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false" smtClean="false">
                <a:solidFill>
                  <a:schemeClr val="tx2"/>
                </a:solidFill>
              </a:rPr>
              <a:t>Bloková výjimka malé podniky		30  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false" smtClean="false">
                <a:solidFill>
                  <a:schemeClr val="tx2"/>
                </a:solidFill>
              </a:rPr>
              <a:t>Bloková výjimka střední podniky		40 %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000" dirty="false" smtClean="false">
                <a:solidFill>
                  <a:schemeClr val="tx2"/>
                </a:solidFill>
              </a:rPr>
              <a:t>Bloková výjimka velké podniky		50 %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Režim podpory (podíl spolufinancování) stanoven podle subjektu s </a:t>
            </a:r>
            <a:r>
              <a:rPr lang="cs-CZ" sz="2400" b="true" dirty="false" smtClean="false">
                <a:solidFill>
                  <a:schemeClr val="tx2"/>
                </a:solidFill>
              </a:rPr>
              <a:t>nejpřísnějším režimem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Přidělení podpory všem subjektům a zápis do registru de minimis s podpisem právního aktu</a:t>
            </a: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3232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Podporované aktivity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8125301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Další profesní vzdělávání zaměstnanců podporované zaměstnavateli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Obecné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Specializované IT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Měkké a manažerské dovednosti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Jazykové vzdělávání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Účetní, ekonomické a právní kurzy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Technické a jiné odborné vzdělávání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Interní lektor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5090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Omezení aktivit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8494633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Podpora nesmí být poskytnuta na vzdělávání, které podnik organizuje za účelem, aby </a:t>
            </a:r>
            <a:r>
              <a:rPr lang="cs-CZ" sz="2400" b="true" dirty="false">
                <a:solidFill>
                  <a:schemeClr val="tx2"/>
                </a:solidFill>
              </a:rPr>
              <a:t>dodržel závazné vnitrostátní normy </a:t>
            </a:r>
            <a:r>
              <a:rPr lang="cs-CZ" sz="2400" b="true" dirty="false" smtClean="false">
                <a:solidFill>
                  <a:schemeClr val="tx2"/>
                </a:solidFill>
              </a:rPr>
              <a:t>vzdělávání </a:t>
            </a:r>
            <a:r>
              <a:rPr lang="cs-CZ" sz="2400" dirty="false" smtClean="false">
                <a:solidFill>
                  <a:schemeClr val="tx2"/>
                </a:solidFill>
              </a:rPr>
              <a:t>(BOZP, požární ochrana, první pomoc, školení řidičů-referentů)</a:t>
            </a: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V rozpočtu projektu nesmí výdaje na aktivitu </a:t>
            </a:r>
            <a:r>
              <a:rPr lang="cs-CZ" sz="2400" b="true" dirty="false">
                <a:solidFill>
                  <a:schemeClr val="tx2"/>
                </a:solidFill>
              </a:rPr>
              <a:t>Interní lektor překročit 20 % </a:t>
            </a:r>
            <a:r>
              <a:rPr lang="cs-CZ" sz="2400" dirty="false">
                <a:solidFill>
                  <a:schemeClr val="tx2"/>
                </a:solidFill>
              </a:rPr>
              <a:t>celkových způsobilých výdajů projektu, podíl se </a:t>
            </a:r>
            <a:r>
              <a:rPr lang="cs-CZ" sz="2400" dirty="false" smtClean="false">
                <a:solidFill>
                  <a:schemeClr val="tx2"/>
                </a:solidFill>
              </a:rPr>
              <a:t>nezaokrouhluje</a:t>
            </a: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V rámci projektu může jedna podpořená osoba absolvovat </a:t>
            </a:r>
            <a:r>
              <a:rPr lang="cs-CZ" sz="2400" b="true" dirty="false">
                <a:solidFill>
                  <a:schemeClr val="tx2"/>
                </a:solidFill>
              </a:rPr>
              <a:t>maximálně 10 </a:t>
            </a:r>
            <a:r>
              <a:rPr lang="cs-CZ" sz="2400" b="true" dirty="false" smtClean="false">
                <a:solidFill>
                  <a:schemeClr val="tx2"/>
                </a:solidFill>
              </a:rPr>
              <a:t>kurzů</a:t>
            </a:r>
            <a:endParaRPr lang="cs-CZ" sz="2400" b="true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68419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Monitorovací indikátory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775596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Účastník</a:t>
            </a:r>
            <a:r>
              <a:rPr lang="cs-CZ" sz="2400" dirty="false" smtClean="false">
                <a:solidFill>
                  <a:schemeClr val="tx2"/>
                </a:solidFill>
              </a:rPr>
              <a:t> </a:t>
            </a:r>
            <a:r>
              <a:rPr lang="cs-CZ" sz="2400" dirty="false">
                <a:solidFill>
                  <a:schemeClr val="tx2"/>
                </a:solidFill>
              </a:rPr>
              <a:t>= osoba, která získala v projektu podporu v rozsahu min. 40 </a:t>
            </a:r>
            <a:r>
              <a:rPr lang="cs-CZ" sz="2400" dirty="false" smtClean="false">
                <a:solidFill>
                  <a:schemeClr val="tx2"/>
                </a:solidFill>
              </a:rPr>
              <a:t>hodin prezenčního </a:t>
            </a:r>
            <a:r>
              <a:rPr lang="cs-CZ" sz="2400" dirty="false">
                <a:solidFill>
                  <a:schemeClr val="tx2"/>
                </a:solidFill>
              </a:rPr>
              <a:t>vzdělávání (</a:t>
            </a:r>
            <a:r>
              <a:rPr lang="cs-CZ" sz="2400" dirty="false" smtClean="false">
                <a:solidFill>
                  <a:schemeClr val="tx2"/>
                </a:solidFill>
              </a:rPr>
              <a:t>bagatelní podpora)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Účastník ve věku nad 54 let</a:t>
            </a:r>
            <a:r>
              <a:rPr lang="cs-CZ" sz="2400" dirty="false">
                <a:solidFill>
                  <a:schemeClr val="tx2"/>
                </a:solidFill>
              </a:rPr>
              <a:t> = účastník, který v den svého vstupu do projektu </a:t>
            </a:r>
            <a:r>
              <a:rPr lang="cs-CZ" sz="2400" dirty="false" smtClean="false">
                <a:solidFill>
                  <a:schemeClr val="tx2"/>
                </a:solidFill>
              </a:rPr>
              <a:t>dosáhl </a:t>
            </a:r>
            <a:r>
              <a:rPr lang="cs-CZ" sz="2400" dirty="false">
                <a:solidFill>
                  <a:schemeClr val="tx2"/>
                </a:solidFill>
              </a:rPr>
              <a:t>min. 55. roku </a:t>
            </a:r>
            <a:r>
              <a:rPr lang="cs-CZ" sz="2400" dirty="false" smtClean="false">
                <a:solidFill>
                  <a:schemeClr val="tx2"/>
                </a:solidFill>
              </a:rPr>
              <a:t>věku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Hodnota 6 00 00 = hodnota 6 26 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Závazek pouze u 6 07 00 a 6 26 00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2" name="Tabulka 1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200641297"/>
              </p:ext>
            </p:extLst>
          </p:nvPr>
        </p:nvGraphicFramePr>
        <p:xfrm>
          <a:off x="611560" y="1558561"/>
          <a:ext cx="7920879" cy="12954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792088">
                  <a:extLst>
                    <a:ext uri="{9D8B030D-6E8A-4147-A177-3AD203B41FA5}">
                      <a16:colId xmlns:a16="http://schemas.microsoft.com/office/drawing/2014/main" val="1350581834"/>
                    </a:ext>
                  </a:extLst>
                </a:gridCol>
                <a:gridCol w="5112568">
                  <a:extLst>
                    <a:ext uri="{9D8B030D-6E8A-4147-A177-3AD203B41FA5}">
                      <a16:colId xmlns:a16="http://schemas.microsoft.com/office/drawing/2014/main" val="9728685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258138210"/>
                    </a:ext>
                  </a:extLst>
                </a:gridCol>
                <a:gridCol w="1080119">
                  <a:extLst>
                    <a:ext uri="{9D8B030D-6E8A-4147-A177-3AD203B41FA5}">
                      <a16:colId xmlns:a16="http://schemas.microsoft.com/office/drawing/2014/main" val="2661584510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Kód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false">
                          <a:effectLst/>
                        </a:rPr>
                        <a:t>Název indikátoru</a:t>
                      </a:r>
                      <a:endParaRPr lang="cs-CZ" sz="17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false">
                          <a:effectLst/>
                        </a:rPr>
                        <a:t>Měrná jednotka</a:t>
                      </a:r>
                      <a:endParaRPr lang="cs-CZ" sz="17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Typ indikátoru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93361423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6 00 00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Celkový počet účastníků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Účastníci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Výstup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2524043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6 07 00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Účastníci ve věku nad 54 let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Účastníci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Výstup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515637383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false">
                          <a:effectLst/>
                        </a:rPr>
                        <a:t>6 26 00</a:t>
                      </a:r>
                      <a:endParaRPr lang="cs-CZ" sz="17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false">
                          <a:effectLst/>
                        </a:rPr>
                        <a:t>Účastníci, kteří získali kvalifikaci po ukončení své účasti</a:t>
                      </a:r>
                      <a:endParaRPr lang="cs-CZ" sz="17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>
                          <a:effectLst/>
                        </a:rPr>
                        <a:t>Účastníci</a:t>
                      </a:r>
                      <a:endParaRPr lang="cs-CZ" sz="17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700" dirty="false">
                          <a:effectLst/>
                        </a:rPr>
                        <a:t>Výsledek</a:t>
                      </a:r>
                      <a:endParaRPr lang="cs-CZ" sz="17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00389110"/>
                  </a:ext>
                </a:extLst>
              </a:tr>
            </a:tbl>
          </a:graphicData>
        </a:graphic>
      </p:graphicFrame>
      <p:sp>
        <p:nvSpPr>
          <p:cNvPr id="6" name="Rectangle 1"/>
          <p:cNvSpPr>
            <a:spLocks noChangeArrowheads="true"/>
          </p:cNvSpPr>
          <p:nvPr/>
        </p:nvSpPr>
        <p:spPr bwMode="auto">
          <a:xfrm>
            <a:off x="1695450" y="34290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algn="ctr" dir="2700000" dist="35921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false" compatLnSpc="true">
            <a:prstTxWarp prst="textNoShape">
              <a:avLst/>
            </a:prstTxWarp>
            <a:spAutoFit/>
          </a:bodyPr>
          <a:lstStyle/>
          <a:p>
            <a:pPr marL="0" marR="0" lvl="0" indent="0" algn="l" defTabSz="914400" rtl="false" eaLnBrk="false" fontAlgn="base" latinLnBrk="false" hangingPunct="fal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false" lang="cs-CZ" altLang="cs-CZ" sz="1800" b="false" i="false" u="none" strike="noStrike" cap="none" normalizeH="false" baseline="0" smtClean="false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false" lang="cs-CZ" altLang="cs-CZ" sz="1800" b="false" i="false" u="none" strike="noStrike" cap="none" normalizeH="false" baseline="0" smtClean="false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8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Cílová skupina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467544" y="1205463"/>
            <a:ext cx="8208912" cy="923329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Cílová skupina</a:t>
            </a:r>
            <a:r>
              <a:rPr lang="cs-CZ" sz="2400" dirty="false" smtClean="false">
                <a:solidFill>
                  <a:schemeClr val="tx2"/>
                </a:solidFill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Z</a:t>
            </a:r>
            <a:r>
              <a:rPr lang="cs-CZ" sz="2400" dirty="false" smtClean="false">
                <a:solidFill>
                  <a:schemeClr val="tx2"/>
                </a:solidFill>
              </a:rPr>
              <a:t>aměstnanci </a:t>
            </a:r>
            <a:r>
              <a:rPr lang="cs-CZ" sz="2400" dirty="false">
                <a:solidFill>
                  <a:schemeClr val="tx2"/>
                </a:solidFill>
              </a:rPr>
              <a:t>– osoby, které jsou v pracovněprávním nebo obdobném vztahu k organizaci žadatele/partnera s výjimkou osob zaměstnaných na dohodu o provedení </a:t>
            </a:r>
            <a:r>
              <a:rPr lang="cs-CZ" sz="2400" dirty="false" smtClean="false">
                <a:solidFill>
                  <a:schemeClr val="tx2"/>
                </a:solidFill>
              </a:rPr>
              <a:t>práce</a:t>
            </a: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Kromě</a:t>
            </a:r>
            <a:r>
              <a:rPr lang="cs-CZ" sz="2400" dirty="false" smtClean="false">
                <a:solidFill>
                  <a:schemeClr val="tx2"/>
                </a:solidFill>
              </a:rPr>
              <a:t>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Z</a:t>
            </a:r>
            <a:r>
              <a:rPr lang="cs-CZ" sz="2400" dirty="false" smtClean="false">
                <a:solidFill>
                  <a:schemeClr val="tx2"/>
                </a:solidFill>
              </a:rPr>
              <a:t>aměstnanci </a:t>
            </a:r>
            <a:r>
              <a:rPr lang="cs-CZ" sz="2400" dirty="false">
                <a:solidFill>
                  <a:schemeClr val="tx2"/>
                </a:solidFill>
              </a:rPr>
              <a:t>poskytovatelů a dalších subjektů působících v oblasti sociálního začleňování, sociálních a zdravotních služeb, kteří vykonávají činnost sociálního pracovníka a pracovníka v sociálních službách dle zákona č. 108/2006 Sb., o sociálních službách, kteří jsou cílovou skupinou OPZ, prioritní osy 2, investiční priority 2.1 a 2.2.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8075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Způsobilost výdajů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701730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Výše jednotkových nákladů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2"/>
            <a:endParaRPr lang="cs-CZ" sz="2400" dirty="false" smtClean="false">
              <a:solidFill>
                <a:schemeClr val="tx2"/>
              </a:solidFill>
            </a:endParaRPr>
          </a:p>
          <a:p>
            <a:pPr lvl="2"/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Časová způsobilost: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Nejdříve od 1. 10. 2019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Nejpozději </a:t>
            </a:r>
            <a:r>
              <a:rPr lang="cs-CZ" sz="2400" dirty="false">
                <a:solidFill>
                  <a:schemeClr val="tx2"/>
                </a:solidFill>
              </a:rPr>
              <a:t>do 30. 6. </a:t>
            </a:r>
            <a:r>
              <a:rPr lang="cs-CZ" sz="2400" dirty="false" smtClean="false">
                <a:solidFill>
                  <a:schemeClr val="tx2"/>
                </a:solidFill>
              </a:rPr>
              <a:t>2022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2" name="Tabulka 1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698929209"/>
              </p:ext>
            </p:extLst>
          </p:nvPr>
        </p:nvGraphicFramePr>
        <p:xfrm>
          <a:off x="755576" y="2132856"/>
          <a:ext cx="7704855" cy="246888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3372147">
                  <a:extLst>
                    <a:ext uri="{9D8B030D-6E8A-4147-A177-3AD203B41FA5}">
                      <a16:colId xmlns:a16="http://schemas.microsoft.com/office/drawing/2014/main" val="2589669362"/>
                    </a:ext>
                  </a:extLst>
                </a:gridCol>
                <a:gridCol w="2122229">
                  <a:extLst>
                    <a:ext uri="{9D8B030D-6E8A-4147-A177-3AD203B41FA5}">
                      <a16:colId xmlns:a16="http://schemas.microsoft.com/office/drawing/2014/main" val="1629688443"/>
                    </a:ext>
                  </a:extLst>
                </a:gridCol>
                <a:gridCol w="2210479">
                  <a:extLst>
                    <a:ext uri="{9D8B030D-6E8A-4147-A177-3AD203B41FA5}">
                      <a16:colId xmlns:a16="http://schemas.microsoft.com/office/drawing/2014/main" val="2102760899"/>
                    </a:ext>
                  </a:extLst>
                </a:gridCol>
              </a:tblGrid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Aktivita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Výše jednotkového nákladu v Kč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Jednotkový náklad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30724726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Obecné IT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324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rowSpan="7"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Náklady na jednu osobohodinu (v délce 60 minut) dalšího vzdělávání (kurzu) v dané aktivitě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003932078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Měkké a manažerské dovednosti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593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5060097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Jazykové vzdělávání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230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8584467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Specializované IT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609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3045324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Účetní, ekonomické a právní kurzy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436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908380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Technické a jiné odborné vzdělání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252 Kč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1116943"/>
                  </a:ext>
                </a:extLst>
              </a:tr>
              <a:tr h="237490"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Interní lektor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36195" marR="36195" algn="l"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144 Kč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2267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3360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Žádost o podporu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627864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Pouze v IS KP14+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Automatické podání </a:t>
            </a:r>
            <a:r>
              <a:rPr lang="cs-CZ" sz="2400" dirty="false" smtClean="false">
                <a:solidFill>
                  <a:schemeClr val="tx2"/>
                </a:solidFill>
              </a:rPr>
              <a:t>s podpisem žádosti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Přílohy žádosti</a:t>
            </a:r>
            <a:r>
              <a:rPr lang="cs-CZ" sz="2400" dirty="false" smtClean="false">
                <a:solidFill>
                  <a:schemeClr val="tx2"/>
                </a:solidFill>
              </a:rPr>
              <a:t>:</a:t>
            </a:r>
          </a:p>
          <a:p>
            <a:pPr marL="1371600" lvl="2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Čestné prohlášení – Identifikace skutečných majitelů právnické osoby (povinné jen pro některé právní formy) - </a:t>
            </a:r>
            <a:r>
              <a:rPr lang="cs-CZ" sz="2400" dirty="false" smtClean="false">
                <a:solidFill>
                  <a:schemeClr val="accent1">
                    <a:lumMod val="50000"/>
                  </a:schemeClr>
                </a:solidFill>
                <a:hlinkClick r:id="rId4"/>
              </a:rPr>
              <a:t>odkaz</a:t>
            </a:r>
            <a:endParaRPr lang="cs-CZ" sz="2400" dirty="false" smtClean="false">
              <a:solidFill>
                <a:schemeClr val="accent1">
                  <a:lumMod val="50000"/>
                </a:schemeClr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Četné prohlášení o počtu pracovníků (povinné pro všechny) - </a:t>
            </a:r>
            <a:r>
              <a:rPr lang="cs-CZ" sz="2400" dirty="false" smtClean="false">
                <a:solidFill>
                  <a:schemeClr val="accent1">
                    <a:lumMod val="50000"/>
                  </a:schemeClr>
                </a:solidFill>
                <a:hlinkClick r:id="rId5"/>
              </a:rPr>
              <a:t>odkaz</a:t>
            </a:r>
            <a:endParaRPr lang="cs-CZ" sz="2400" dirty="false">
              <a:solidFill>
                <a:schemeClr val="accent1">
                  <a:lumMod val="50000"/>
                </a:schemeClr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9197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Obsah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03548" y="1245351"/>
            <a:ext cx="8208912" cy="754052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lvl="1"/>
            <a:r>
              <a:rPr lang="cs-CZ" sz="2000" dirty="false" smtClean="false">
                <a:solidFill>
                  <a:schemeClr val="tx2"/>
                </a:solidFill>
              </a:rPr>
              <a:t>A) Text výzvy č. 097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Základní informace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Oprávnění žadatelé a partneři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Financování a veřejná podpora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Podporované aktivity a omezení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Monitorovací indikátory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Cílová skupina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Způsobilost a výše výdajů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>
                <a:solidFill>
                  <a:schemeClr val="tx2"/>
                </a:solidFill>
              </a:rPr>
              <a:t>Ž</a:t>
            </a:r>
            <a:r>
              <a:rPr lang="cs-CZ" dirty="false" smtClean="false">
                <a:solidFill>
                  <a:schemeClr val="tx2"/>
                </a:solidFill>
              </a:rPr>
              <a:t>ádost o podporu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Nejčastější dotazy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Související dokumenty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>
                <a:solidFill>
                  <a:schemeClr val="tx2"/>
                </a:solidFill>
              </a:rPr>
              <a:t>K</a:t>
            </a:r>
            <a:r>
              <a:rPr lang="cs-CZ" dirty="false" smtClean="false">
                <a:solidFill>
                  <a:schemeClr val="tx2"/>
                </a:solidFill>
              </a:rPr>
              <a:t>ontakty</a:t>
            </a:r>
          </a:p>
          <a:p>
            <a:pPr lvl="1"/>
            <a:r>
              <a:rPr lang="cs-CZ" sz="2000" dirty="false" smtClean="false">
                <a:solidFill>
                  <a:schemeClr val="tx2"/>
                </a:solidFill>
              </a:rPr>
              <a:t>B) Vybraná související pravidla</a:t>
            </a:r>
            <a:endParaRPr lang="cs-CZ" sz="2000" dirty="false">
              <a:solidFill>
                <a:schemeClr val="tx2"/>
              </a:solidFill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Princip jednotkových nákladů</a:t>
            </a:r>
            <a:endParaRPr lang="cs-CZ" dirty="false">
              <a:solidFill>
                <a:schemeClr val="tx2"/>
              </a:solidFill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Podporované aktivity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Hodnocení (formální, přijatelnost, věcné)</a:t>
            </a: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Podpora de minimis, bloková výjimka, velikost podniku</a:t>
            </a:r>
            <a:endParaRPr lang="cs-CZ" dirty="false">
              <a:solidFill>
                <a:schemeClr val="tx2"/>
              </a:solidFill>
            </a:endParaRPr>
          </a:p>
          <a:p>
            <a:pPr marL="1428750" lvl="2" indent="-514350">
              <a:buFont typeface="+mj-lt"/>
              <a:buAutoNum type="arabicParenR"/>
            </a:pPr>
            <a:r>
              <a:rPr lang="cs-CZ" dirty="false" smtClean="false">
                <a:solidFill>
                  <a:schemeClr val="tx2"/>
                </a:solidFill>
              </a:rPr>
              <a:t>Nejčastější dotazy</a:t>
            </a:r>
            <a:endParaRPr lang="cs-CZ" dirty="false">
              <a:solidFill>
                <a:schemeClr val="tx2"/>
              </a:solidFill>
            </a:endParaRPr>
          </a:p>
          <a:p>
            <a:pPr marL="1428750" lvl="2" indent="-514350">
              <a:buFont typeface="+mj-lt"/>
              <a:buAutoNum type="arabicParenR"/>
            </a:pPr>
            <a:endParaRPr lang="cs-CZ" dirty="false" smtClean="false">
              <a:solidFill>
                <a:schemeClr val="tx2"/>
              </a:solidFill>
            </a:endParaRPr>
          </a:p>
          <a:p>
            <a:pPr marL="1428750" lvl="2" indent="-514350">
              <a:buFont typeface="+mj-lt"/>
              <a:buAutoNum type="arabicParenR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rgbClr val="FF0000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936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Hodnocení a výběr projektů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698652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Hodnocení přijatelnosti a formálních náležitostí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U formálních náležitostí možné 2 opravy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Věcné hodnocení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Přidělení bodů na základě kritérií, dle bodů přidělována podpora až do vyčerpání alokace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Příprava a vydání právního aktu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sp>
        <p:nvSpPr>
          <p:cNvPr id="2" name="Šipka dolů 1"/>
          <p:cNvSpPr/>
          <p:nvPr/>
        </p:nvSpPr>
        <p:spPr>
          <a:xfrm>
            <a:off x="2411760" y="2755359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  <p:sp>
        <p:nvSpPr>
          <p:cNvPr id="6" name="Šipka dolů 5"/>
          <p:cNvSpPr/>
          <p:nvPr/>
        </p:nvSpPr>
        <p:spPr>
          <a:xfrm>
            <a:off x="2411760" y="4843591"/>
            <a:ext cx="504056" cy="4924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false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59119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Patří příspěvková organizace mezi oprávněné žadatele výzvy?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Patří neziskové organizace (o. p. s., z. s., z. </a:t>
            </a:r>
            <a:r>
              <a:rPr lang="cs-CZ" sz="2400" b="true" dirty="false" err="true" smtClean="false">
                <a:solidFill>
                  <a:schemeClr val="tx2"/>
                </a:solidFill>
              </a:rPr>
              <a:t>ú.</a:t>
            </a:r>
            <a:r>
              <a:rPr lang="cs-CZ" sz="2400" b="true" dirty="false" smtClean="false">
                <a:solidFill>
                  <a:schemeClr val="tx2"/>
                </a:solidFill>
              </a:rPr>
              <a:t>) mezi oprávněné žadatele výzvy?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Patří odštěpný závod (organizační složka) zahraniční právnické osoby mezi oprávněné žadatele výzvy?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Ne.</a:t>
            </a: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74696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Jaké podniky spadají do definice právnické osoby vykonávající podnikatelskou činnost zřízené zvláštním zákonem?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Pouze organizace, které vykonávají podnikatelskou činnost a jsou ve zvláštním zákoně, kterým jsou zřízeny, explicitně uvedeny (např. SŽDC).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Bude možné podepsat právní akt a přidělit podporu de minimis až v roce 2020?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Ano, pokud </a:t>
            </a:r>
            <a:r>
              <a:rPr lang="cs-CZ" sz="2200" dirty="false">
                <a:solidFill>
                  <a:schemeClr val="tx2"/>
                </a:solidFill>
              </a:rPr>
              <a:t>bude projekt realizován </a:t>
            </a:r>
            <a:r>
              <a:rPr lang="cs-CZ" sz="2200" dirty="false" smtClean="false">
                <a:solidFill>
                  <a:schemeClr val="tx2"/>
                </a:solidFill>
              </a:rPr>
              <a:t>až od </a:t>
            </a:r>
            <a:r>
              <a:rPr lang="cs-CZ" sz="2200" dirty="false">
                <a:solidFill>
                  <a:schemeClr val="tx2"/>
                </a:solidFill>
              </a:rPr>
              <a:t>roku </a:t>
            </a:r>
            <a:r>
              <a:rPr lang="cs-CZ" sz="2200" dirty="false" smtClean="false">
                <a:solidFill>
                  <a:schemeClr val="tx2"/>
                </a:solidFill>
              </a:rPr>
              <a:t>2020 a zároveň bude mít pro rok 2019 vyčerpaný limit de minimis. 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352848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Je oprávněným žadatelem firma se sídlem v Praze?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Ano, školení ale musí probíhat mimo Prahu.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Jsou cílovou skupinou zaměstnanci pražských poboček / zaměstnanci mající místo výkonu práce v Praze?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>
                <a:solidFill>
                  <a:schemeClr val="tx2"/>
                </a:solidFill>
              </a:rPr>
              <a:t>Ano, školení ale musí probíhat mimo Prahu</a:t>
            </a:r>
            <a:r>
              <a:rPr lang="cs-CZ" sz="2200" dirty="false" smtClean="false">
                <a:solidFill>
                  <a:schemeClr val="tx2"/>
                </a:solidFill>
              </a:rPr>
              <a:t>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r>
              <a:rPr lang="cs-CZ" sz="2400" b="true" dirty="false">
                <a:solidFill>
                  <a:schemeClr val="tx2"/>
                </a:solidFill>
              </a:rPr>
              <a:t>Jsou cílovou skupinou </a:t>
            </a:r>
            <a:r>
              <a:rPr lang="cs-CZ" sz="2400" b="true" dirty="false" smtClean="false">
                <a:solidFill>
                  <a:schemeClr val="tx2"/>
                </a:solidFill>
              </a:rPr>
              <a:t>sezónní brigádníci?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Pokud jsou zaměstnání na DPČ, tak ano. Pokud jsou zaměstnání na DPP, tak ne.</a:t>
            </a:r>
            <a:endParaRPr lang="cs-CZ" sz="2200" dirty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/>
            <a:endParaRPr lang="cs-CZ" sz="2200" dirty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26849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Může podat žádost firma, která realizovala projekt ve výzvě č. 043 / získala podporu z POVEZ II?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Ano, jen nesmí dojít k dvojímu financování (proplacení účasti jedné osoby na obsahově stejném kurzu z více zdrojů).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Budou kromě jednotkových nákladů propláceny další náklady (mzdové příspěvky), případně DPH?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Jednotkové náklady jsou konečné a zahrnují v sobě kromě ceny samotných kurzů také další potřebné náklady, DPH apod. Nad rámec jednotkových nákladů se nic neproplácí.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/>
            <a:endParaRPr lang="cs-CZ" sz="2200" dirty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31869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Související dokumenty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dirty="false" smtClean="false">
                <a:solidFill>
                  <a:schemeClr val="tx2"/>
                </a:solidFill>
              </a:rPr>
              <a:t>Stránka výzvy č. 097 - </a:t>
            </a:r>
            <a:r>
              <a:rPr lang="cs-CZ" sz="2400" dirty="false" smtClean="false">
                <a:solidFill>
                  <a:schemeClr val="tx2"/>
                </a:solidFill>
                <a:hlinkClick r:id="rId4"/>
              </a:rPr>
              <a:t>odkaz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sz="2400" dirty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Obecná část pravidel pro žadatele a příjemce – </a:t>
            </a:r>
            <a:r>
              <a:rPr lang="cs-CZ" sz="2400" dirty="false" smtClean="false">
                <a:solidFill>
                  <a:schemeClr val="tx2"/>
                </a:solidFill>
                <a:hlinkClick r:id="rId5"/>
              </a:rPr>
              <a:t>odkaz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Specifická část pravidel pro žadatele a příjemce v rámci OPZ pro projekty s jednotkovými náklady zaměřené na další profesní vzdělávání – </a:t>
            </a:r>
            <a:r>
              <a:rPr lang="cs-CZ" sz="2400" dirty="false" smtClean="false">
                <a:solidFill>
                  <a:schemeClr val="tx2"/>
                </a:solidFill>
                <a:hlinkClick r:id="rId6"/>
              </a:rPr>
              <a:t>odkaz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Pokyny k vyplnění žádosti v IS KP14+ - </a:t>
            </a:r>
            <a:r>
              <a:rPr lang="cs-CZ" sz="2400" dirty="false" smtClean="false">
                <a:solidFill>
                  <a:schemeClr val="tx2"/>
                </a:solidFill>
                <a:hlinkClick r:id="rId7"/>
              </a:rPr>
              <a:t>odkaz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Vzor Rozhodnutí o poskytnutí dotace - </a:t>
            </a:r>
            <a:r>
              <a:rPr lang="cs-CZ" sz="2400" dirty="false" smtClean="false">
                <a:solidFill>
                  <a:schemeClr val="tx2"/>
                </a:solidFill>
                <a:hlinkClick r:id="rId8"/>
              </a:rPr>
              <a:t>odkaz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071391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Kontakty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Diskuzní </a:t>
            </a:r>
            <a:r>
              <a:rPr lang="cs-CZ" sz="2400" dirty="false">
                <a:solidFill>
                  <a:schemeClr val="tx2"/>
                </a:solidFill>
              </a:rPr>
              <a:t>klub - </a:t>
            </a:r>
            <a:r>
              <a:rPr lang="cs-CZ" sz="2400" dirty="false">
                <a:solidFill>
                  <a:schemeClr val="tx2"/>
                </a:solidFill>
                <a:hlinkClick r:id="rId4"/>
              </a:rPr>
              <a:t>https://</a:t>
            </a:r>
            <a:r>
              <a:rPr lang="cs-CZ" sz="2400" dirty="false" smtClean="false">
                <a:solidFill>
                  <a:schemeClr val="tx2"/>
                </a:solidFill>
                <a:hlinkClick r:id="rId4"/>
              </a:rPr>
              <a:t>www.esfcr.cz/vyzva-097-podnikove-vzdelavani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sz="2400" dirty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Jan Prajer - </a:t>
            </a:r>
            <a:r>
              <a:rPr lang="cs-CZ" sz="2400" dirty="false" smtClean="false">
                <a:solidFill>
                  <a:schemeClr val="tx2"/>
                </a:solidFill>
                <a:hlinkClick r:id="rId5"/>
              </a:rPr>
              <a:t>jan.prajer@mpsv.cz</a:t>
            </a:r>
            <a:r>
              <a:rPr lang="cs-CZ" sz="2400" dirty="false" smtClean="false">
                <a:solidFill>
                  <a:schemeClr val="tx2"/>
                </a:solidFill>
              </a:rPr>
              <a:t>, +420 950 192 611	 </a:t>
            </a:r>
            <a:endParaRPr lang="cs-CZ" sz="2400" dirty="false">
              <a:solidFill>
                <a:schemeClr val="tx2"/>
              </a:solidFill>
            </a:endParaRPr>
          </a:p>
          <a:p>
            <a:r>
              <a:rPr lang="cs-CZ" sz="2400" dirty="false" smtClean="false">
                <a:solidFill>
                  <a:schemeClr val="tx2"/>
                </a:solidFill>
              </a:rPr>
              <a:t>Jitka Vránová - </a:t>
            </a:r>
            <a:r>
              <a:rPr lang="cs-CZ" sz="2400" dirty="false" smtClean="false">
                <a:solidFill>
                  <a:schemeClr val="tx2"/>
                </a:solidFill>
                <a:hlinkClick r:id="rId6"/>
              </a:rPr>
              <a:t>jitka.vranova@mpsv.cz</a:t>
            </a:r>
            <a:r>
              <a:rPr lang="cs-CZ" sz="2400" dirty="false" smtClean="false">
                <a:solidFill>
                  <a:schemeClr val="tx2"/>
                </a:solidFill>
              </a:rPr>
              <a:t>, +420 950 195 681</a:t>
            </a:r>
            <a:endParaRPr lang="cs-CZ" sz="2200" dirty="false" smtClean="false">
              <a:solidFill>
                <a:schemeClr val="tx2"/>
              </a:solidFill>
            </a:endParaRPr>
          </a:p>
          <a:p>
            <a:endParaRPr lang="cs-CZ" sz="2200" dirty="false">
              <a:solidFill>
                <a:schemeClr val="tx2"/>
              </a:solidFill>
            </a:endParaRPr>
          </a:p>
          <a:p>
            <a:r>
              <a:rPr lang="cs-CZ" sz="2200" dirty="false" smtClean="false">
                <a:solidFill>
                  <a:schemeClr val="tx2"/>
                </a:solidFill>
              </a:rPr>
              <a:t>Osobní konzultace – možné po dohodě, viz kontakty výše</a:t>
            </a:r>
            <a:endParaRPr lang="cs-CZ" sz="2200" dirty="false">
              <a:solidFill>
                <a:schemeClr val="tx2"/>
              </a:solidFill>
            </a:endParaRPr>
          </a:p>
          <a:p>
            <a:pPr lvl="1"/>
            <a:endParaRPr lang="cs-CZ" sz="2200" dirty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804120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Shrnutí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8494633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Podání žádosti do 15. 5. </a:t>
            </a:r>
            <a:r>
              <a:rPr lang="cs-CZ" sz="2400" smtClean="false">
                <a:solidFill>
                  <a:schemeClr val="tx2"/>
                </a:solidFill>
              </a:rPr>
              <a:t>2019, 17:00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Realizace 1. 10. 2019 – 30. 6. 2022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Rozpočet 500 000 – 10 000 000 Kč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ČR bez hl. města Prahy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Oprávnění žadatelé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Max. 3 partneři, jen s finančním příspěvkem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Podpora de minimis / bloková výjimka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Podporované aktivity, jejich omezení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I</a:t>
            </a:r>
            <a:r>
              <a:rPr lang="cs-CZ" sz="2400" dirty="false" smtClean="false">
                <a:solidFill>
                  <a:schemeClr val="tx2"/>
                </a:solidFill>
              </a:rPr>
              <a:t>ndikátory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Cílová skupina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5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4124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true"/>
          <p:nvPr/>
        </p:nvSpPr>
        <p:spPr>
          <a:xfrm>
            <a:off x="0" y="0"/>
            <a:ext cx="9144000" cy="369331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r>
              <a:rPr lang="cs-CZ" sz="3600" b="true" dirty="false">
                <a:solidFill>
                  <a:schemeClr val="bg1"/>
                </a:solidFill>
              </a:rPr>
              <a:t>B</a:t>
            </a:r>
            <a:r>
              <a:rPr lang="cs-CZ" sz="3600" b="true" dirty="false" smtClean="false">
                <a:solidFill>
                  <a:schemeClr val="bg1"/>
                </a:solidFill>
              </a:rPr>
              <a:t>.    Vybraná související pravidla</a:t>
            </a:r>
            <a:endParaRPr lang="cs-CZ" sz="36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994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755576" y="6068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Princip jednotkových nákladů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467544" y="1205463"/>
            <a:ext cx="8208912" cy="987962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Jasně definované jednotky a k nim jednotkové náklady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Jednotka = účast jedné osoby na kurzu v délce 60 minut </a:t>
            </a:r>
            <a:br>
              <a:rPr lang="cs-CZ" sz="2400" dirty="false" smtClean="false">
                <a:solidFill>
                  <a:schemeClr val="tx2"/>
                </a:solidFill>
              </a:rPr>
            </a:br>
            <a:r>
              <a:rPr lang="cs-CZ" sz="2400" dirty="false" smtClean="false">
                <a:solidFill>
                  <a:schemeClr val="tx2"/>
                </a:solidFill>
              </a:rPr>
              <a:t>(</a:t>
            </a:r>
            <a:r>
              <a:rPr lang="cs-CZ" sz="2400" b="true" dirty="false" err="true" smtClean="false">
                <a:solidFill>
                  <a:schemeClr val="tx2"/>
                </a:solidFill>
              </a:rPr>
              <a:t>osobohodina</a:t>
            </a:r>
            <a:r>
              <a:rPr lang="cs-CZ" sz="2400" dirty="false" smtClean="false">
                <a:solidFill>
                  <a:schemeClr val="tx2"/>
                </a:solidFill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Proplacení vázáno na </a:t>
            </a:r>
            <a:r>
              <a:rPr lang="cs-CZ" sz="2400" b="true" dirty="false" smtClean="false">
                <a:solidFill>
                  <a:schemeClr val="tx2"/>
                </a:solidFill>
              </a:rPr>
              <a:t>dosažení jednotek</a:t>
            </a:r>
            <a:r>
              <a:rPr lang="cs-CZ" sz="2400" dirty="false" smtClean="false">
                <a:solidFill>
                  <a:schemeClr val="tx2"/>
                </a:solidFill>
              </a:rPr>
              <a:t>, nikoliv na prostředky reálně vynaložené příjemcem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Např. účast jedné osoby na 8hodinovém kurzu měkkých a manažerských dovedností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8 * 593 = 4 744 Kč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Bez ohledu na reálnou cenu kurzu, náklady na realizační tým, mzdový příspěvek (vše zahrnuto v ceně jednotky)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0696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true"/>
          <p:nvPr/>
        </p:nvSpPr>
        <p:spPr>
          <a:xfrm>
            <a:off x="0" y="0"/>
            <a:ext cx="9144000" cy="369331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endParaRPr lang="cs-CZ" dirty="false"/>
          </a:p>
          <a:p>
            <a:pPr algn="ctr"/>
            <a:endParaRPr lang="cs-CZ" dirty="false" smtClean="false"/>
          </a:p>
          <a:p>
            <a:pPr algn="ctr"/>
            <a:r>
              <a:rPr lang="cs-CZ" sz="3600" b="true" dirty="false" smtClean="false">
                <a:solidFill>
                  <a:schemeClr val="bg1"/>
                </a:solidFill>
              </a:rPr>
              <a:t>A)    Text výzvy č 097</a:t>
            </a:r>
            <a:endParaRPr lang="cs-CZ" sz="3600" b="true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1382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755576" y="6068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Princip jednotkových nákladů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467544" y="1205463"/>
            <a:ext cx="8208912" cy="892552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Doložení dosažení </a:t>
            </a:r>
            <a:r>
              <a:rPr lang="cs-CZ" sz="2400" dirty="false" smtClean="false">
                <a:solidFill>
                  <a:schemeClr val="tx2"/>
                </a:solidFill>
              </a:rPr>
              <a:t>jednotky: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Prezenční listiny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Doklady o absolvování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Dokumentace k obsahu vzdělávacího kurzu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Případně další dokumenty dle Specifické části pravidel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Primárně se </a:t>
            </a:r>
            <a:r>
              <a:rPr lang="cs-CZ" sz="2200" b="true" dirty="false" smtClean="false">
                <a:solidFill>
                  <a:schemeClr val="tx2"/>
                </a:solidFill>
              </a:rPr>
              <a:t>nedokládají </a:t>
            </a:r>
            <a:r>
              <a:rPr lang="cs-CZ" sz="2200" dirty="false" smtClean="false">
                <a:solidFill>
                  <a:schemeClr val="tx2"/>
                </a:solidFill>
              </a:rPr>
              <a:t>např.: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Faktury, jiné účetní doklady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200" b="true" dirty="false" smtClean="false">
                <a:solidFill>
                  <a:schemeClr val="tx2"/>
                </a:solidFill>
              </a:rPr>
              <a:t>Způsobilé výdaje</a:t>
            </a:r>
            <a:r>
              <a:rPr lang="cs-CZ" sz="2200" dirty="false">
                <a:solidFill>
                  <a:schemeClr val="tx2"/>
                </a:solidFill>
              </a:rPr>
              <a:t>:</a:t>
            </a:r>
            <a:r>
              <a:rPr lang="cs-CZ" sz="2200" dirty="false" smtClean="false">
                <a:solidFill>
                  <a:schemeClr val="tx2"/>
                </a:solidFill>
              </a:rPr>
              <a:t> součiny dosažených osobohodin a jednotkových nákladů ve všech aktivitách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6049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Podporované aktivity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23329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Podporované vzdělávání </a:t>
            </a:r>
            <a:r>
              <a:rPr lang="cs-CZ" sz="2400" dirty="false" smtClean="false">
                <a:solidFill>
                  <a:schemeClr val="tx2"/>
                </a:solidFill>
              </a:rPr>
              <a:t>= prezenční  vzdělávání s přesně vymezenou dobou výuky (jednoznačně odlišitelnou od běžného výkonu pracovních povinností) v učebně nebo na pracovišti za účasti lektora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Nepodporované vzdělávání </a:t>
            </a:r>
            <a:r>
              <a:rPr lang="cs-CZ" sz="2400" dirty="false" smtClean="false">
                <a:solidFill>
                  <a:schemeClr val="tx2"/>
                </a:solidFill>
              </a:rPr>
              <a:t>= dálkový přístup, e-</a:t>
            </a:r>
            <a:r>
              <a:rPr lang="cs-CZ" sz="2400" dirty="false" err="true" smtClean="false">
                <a:solidFill>
                  <a:schemeClr val="tx2"/>
                </a:solidFill>
              </a:rPr>
              <a:t>learning</a:t>
            </a:r>
            <a:r>
              <a:rPr lang="cs-CZ" sz="2400" dirty="false" smtClean="false">
                <a:solidFill>
                  <a:schemeClr val="tx2"/>
                </a:solidFill>
              </a:rPr>
              <a:t>, samostudium, stáž, hodnocení  a mentoring zaměstnanců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Typy kurzů</a:t>
            </a:r>
            <a:r>
              <a:rPr lang="cs-CZ" sz="2400" dirty="false" smtClean="false">
                <a:solidFill>
                  <a:schemeClr val="tx2"/>
                </a:solidFill>
              </a:rPr>
              <a:t>: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uzavřené – na míru jen pro cílovou skupinu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otevřené – nabízený na trhu i mimo cílovou skupinu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Proplacení jen při splnění 70 % </a:t>
            </a:r>
            <a:r>
              <a:rPr lang="cs-CZ" sz="2400" b="true" dirty="false" smtClean="false">
                <a:solidFill>
                  <a:schemeClr val="tx2"/>
                </a:solidFill>
              </a:rPr>
              <a:t>docházky</a:t>
            </a:r>
            <a:endParaRPr lang="cs-CZ" sz="2400" b="true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736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Podporované aktivity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8863965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Maximální způsobilá délka k proplacení v hodinách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Maximální počet hodin, který lze v rámci daného kurzu proplatit za účast 1 osoby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Možnost faktického kratšího i delšího trvání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Kurzy akreditované MŠMT  / dle normy – max. délka stanovená akreditací/normou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Více úrovní/specializací </a:t>
            </a:r>
            <a:r>
              <a:rPr lang="cs-CZ" sz="2400" dirty="false" smtClean="false">
                <a:solidFill>
                  <a:schemeClr val="tx2"/>
                </a:solidFill>
              </a:rPr>
              <a:t>kurzu – možno podpořit více úrovní/specializací kurzu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339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Obecné IT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23329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Využití běžných kancelářských programů + vzdělávání z oblasti  IT pro specializované pracovníky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Nezařazené kurzy – max. 16 hodin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883078377"/>
              </p:ext>
            </p:extLst>
          </p:nvPr>
        </p:nvGraphicFramePr>
        <p:xfrm>
          <a:off x="1115616" y="2691792"/>
          <a:ext cx="6096000" cy="22250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MS Word, Excel, </a:t>
                      </a:r>
                      <a:r>
                        <a:rPr lang="cs-CZ" sz="1800" dirty="false" err="true" smtClean="false">
                          <a:solidFill>
                            <a:schemeClr val="tx2"/>
                          </a:solidFill>
                        </a:rPr>
                        <a:t>Powerpoint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HTML, CSS, </a:t>
                      </a:r>
                      <a:r>
                        <a:rPr lang="cs-CZ" sz="1800" dirty="false" err="true" smtClean="false">
                          <a:solidFill>
                            <a:schemeClr val="tx2"/>
                          </a:solidFill>
                        </a:rPr>
                        <a:t>JavaSkript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80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PHP 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24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2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SAP, firemní modulový IS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08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Pohoda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20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91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97500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467544" y="620689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Měkké a manažerské dovednosti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971961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Kurzy s převládajícími prvky soft </a:t>
            </a:r>
            <a:r>
              <a:rPr lang="cs-CZ" sz="2400" dirty="false" err="true" smtClean="false">
                <a:solidFill>
                  <a:schemeClr val="tx2"/>
                </a:solidFill>
              </a:rPr>
              <a:t>skills</a:t>
            </a:r>
            <a:r>
              <a:rPr lang="cs-CZ" sz="2400" dirty="false" smtClean="false">
                <a:solidFill>
                  <a:schemeClr val="tx2"/>
                </a:solidFill>
              </a:rPr>
              <a:t>, manažerských dovedností, příp. kurzy zaměřené na vedoucí pracovníky, HR pracovníky, projektové manažery apod.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Nezařazené kurzy – max. 16 hodin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891807701"/>
              </p:ext>
            </p:extLst>
          </p:nvPr>
        </p:nvGraphicFramePr>
        <p:xfrm>
          <a:off x="1115616" y="3069370"/>
          <a:ext cx="7200800" cy="22250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Komunikace,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asertivita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Motivace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, hodnocení zaměstnanců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80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Štíhlá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výroba, snižování nákladů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2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Obchodní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dovednosti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08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Projektové řízení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24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91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18952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467544" y="620689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Jazykové vzdělávání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8863965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Jakékoliv jazykové vzdělávání (včetně češtiny), ne odborné kurzy v cizím jazyce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Jeden kurz = výuka v max. rozsahu 78 hodin/rok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2"/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423453312"/>
              </p:ext>
            </p:extLst>
          </p:nvPr>
        </p:nvGraphicFramePr>
        <p:xfrm>
          <a:off x="1115616" y="3069370"/>
          <a:ext cx="7200800" cy="74168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Jazykový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kurz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78/rok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2291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467544" y="620689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S</a:t>
            </a:r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pecializované IT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971961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Vysoce odborné IT vzdělávání – pro zaměstnance, kteří udržují a rozvíjejí IT, zejm. software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 kurzy tvorby webu, ovládání IS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Jen kurzy z tabulky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2355343295"/>
              </p:ext>
            </p:extLst>
          </p:nvPr>
        </p:nvGraphicFramePr>
        <p:xfrm>
          <a:off x="1023318" y="3501008"/>
          <a:ext cx="7200800" cy="185420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600400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600400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Python, Perl, SQL, </a:t>
                      </a:r>
                      <a:r>
                        <a:rPr lang="cs-CZ" sz="1800" dirty="false" err="true" smtClean="false">
                          <a:solidFill>
                            <a:schemeClr val="tx2"/>
                          </a:solidFill>
                        </a:rPr>
                        <a:t>MySQL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24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Java, C#,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C++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35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80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Zabezpečení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webových aplikací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35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2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Windows server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35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086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51850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467544" y="620689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Účetní, ekonomické a právní kurzy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23329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Kurzy s převládajícími hard </a:t>
            </a:r>
            <a:r>
              <a:rPr lang="cs-CZ" sz="2400" dirty="false" err="true" smtClean="false">
                <a:solidFill>
                  <a:schemeClr val="tx2"/>
                </a:solidFill>
              </a:rPr>
              <a:t>skills</a:t>
            </a:r>
            <a:r>
              <a:rPr lang="cs-CZ" sz="2400" dirty="false" smtClean="false">
                <a:solidFill>
                  <a:schemeClr val="tx2"/>
                </a:solidFill>
              </a:rPr>
              <a:t> v oblasti ekonomiky, práva, účetnictví.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Nezařazené kurzy – max. 8 hodin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308208363"/>
              </p:ext>
            </p:extLst>
          </p:nvPr>
        </p:nvGraphicFramePr>
        <p:xfrm>
          <a:off x="1023318" y="2771113"/>
          <a:ext cx="7200800" cy="22250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908722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292078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Fakturace, doklady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5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DPPO, DPFO,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novinky v daních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80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DPH,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mzdové účetnictví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2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Ekonomické minimum, právní minimum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08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Finanční řízení, kalkulace nákladů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91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2561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575556" y="591177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Technické a jiné odborné vzdělávání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923329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Kurzy s převládajícími hard </a:t>
            </a:r>
            <a:r>
              <a:rPr lang="cs-CZ" sz="2400" dirty="false" err="true" smtClean="false">
                <a:solidFill>
                  <a:schemeClr val="tx2"/>
                </a:solidFill>
              </a:rPr>
              <a:t>skills</a:t>
            </a:r>
            <a:r>
              <a:rPr lang="cs-CZ" sz="2400" dirty="false" smtClean="false">
                <a:solidFill>
                  <a:schemeClr val="tx2"/>
                </a:solidFill>
              </a:rPr>
              <a:t> – prohlubování znalostí v technických a dalších specializovaných oborech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Nezařazené kurzy – max. 16 hodin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6" name="Tabulka 5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896803019"/>
              </p:ext>
            </p:extLst>
          </p:nvPr>
        </p:nvGraphicFramePr>
        <p:xfrm>
          <a:off x="1023318" y="2771113"/>
          <a:ext cx="7200800" cy="2225040"/>
        </p:xfrm>
        <a:graphic>
          <a:graphicData uri="http://schemas.openxmlformats.org/drawingml/2006/table">
            <a:tbl>
              <a:tblPr firstRow="true" bandRow="true">
                <a:tableStyleId>{5C22544A-7EE6-4342-B048-85BDC9FD1C3A}</a:tableStyleId>
              </a:tblPr>
              <a:tblGrid>
                <a:gridCol w="3908722">
                  <a:extLst>
                    <a:ext uri="{9D8B030D-6E8A-4147-A177-3AD203B41FA5}">
                      <a16:colId xmlns:a16="http://schemas.microsoft.com/office/drawing/2014/main" val="939779337"/>
                    </a:ext>
                  </a:extLst>
                </a:gridCol>
                <a:gridCol w="3292078">
                  <a:extLst>
                    <a:ext uri="{9D8B030D-6E8A-4147-A177-3AD203B41FA5}">
                      <a16:colId xmlns:a16="http://schemas.microsoft.com/office/drawing/2014/main" val="399603404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Název kurzu / alternativa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/>
                        <a:t>Max. </a:t>
                      </a:r>
                      <a:r>
                        <a:rPr lang="cs-CZ" dirty="false" err="true" smtClean="false"/>
                        <a:t>způs</a:t>
                      </a:r>
                      <a:r>
                        <a:rPr lang="cs-CZ" dirty="false" smtClean="false"/>
                        <a:t>. délka</a:t>
                      </a:r>
                      <a:r>
                        <a:rPr lang="cs-CZ" baseline="0" dirty="false" smtClean="false"/>
                        <a:t> k proplacení</a:t>
                      </a:r>
                      <a:endParaRPr lang="cs-CZ" dirty="false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1163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Obsluha tlakových nádob stabilních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69925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Gastronomické kurzy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8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58024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Řidičské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oprávnění skupiny B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47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19204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Svařovací</a:t>
                      </a:r>
                      <a:r>
                        <a:rPr lang="cs-CZ" sz="1800" baseline="0" dirty="false" smtClean="false">
                          <a:solidFill>
                            <a:schemeClr val="tx2"/>
                          </a:solidFill>
                        </a:rPr>
                        <a:t> kurzy dle platné normy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160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50860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sz="1800" dirty="false" smtClean="false">
                          <a:solidFill>
                            <a:schemeClr val="tx2"/>
                          </a:solidFill>
                        </a:rPr>
                        <a:t>Stavební truhlář</a:t>
                      </a:r>
                      <a:endParaRPr lang="cs-CZ" dirty="fals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false" smtClean="false">
                          <a:solidFill>
                            <a:schemeClr val="tx2"/>
                          </a:solidFill>
                        </a:rPr>
                        <a:t>265</a:t>
                      </a:r>
                      <a:endParaRPr lang="cs-CZ" dirty="false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99138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391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575556" y="591177"/>
            <a:ext cx="80648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Interní</a:t>
            </a:r>
            <a:r>
              <a:rPr lang="cs-CZ" sz="28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 lektor</a:t>
            </a:r>
            <a:endParaRPr lang="nl-NL" sz="28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1218795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b="true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Kurzy věcně spadající do jakékoliv předchozí aktivity realizované zaměstnancem příjemce/partnera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Nepodporované: mentoring, dlouhodobé vedení, adaptace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Max. způsobilá délka k proplacení – dle zařazení do aktivity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Nutno splnit a </a:t>
            </a:r>
            <a:r>
              <a:rPr lang="cs-CZ" sz="2400" b="true" dirty="false" smtClean="false">
                <a:solidFill>
                  <a:schemeClr val="tx2"/>
                </a:solidFill>
              </a:rPr>
              <a:t>doložit kvalifikaci </a:t>
            </a:r>
            <a:r>
              <a:rPr lang="cs-CZ" sz="2400" dirty="false" smtClean="false">
                <a:solidFill>
                  <a:schemeClr val="tx2"/>
                </a:solidFill>
              </a:rPr>
              <a:t>(vzdělání v oboru) a </a:t>
            </a:r>
            <a:r>
              <a:rPr lang="cs-CZ" sz="2400" b="true" dirty="false" smtClean="false">
                <a:solidFill>
                  <a:schemeClr val="tx2"/>
                </a:solidFill>
              </a:rPr>
              <a:t>lektorskou praxi </a:t>
            </a:r>
            <a:r>
              <a:rPr lang="cs-CZ" sz="2400" dirty="false" smtClean="false">
                <a:solidFill>
                  <a:schemeClr val="tx2"/>
                </a:solidFill>
              </a:rPr>
              <a:t>(min. 3 roky)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Možno nahradit 5letou pracovní zkušeností v oboru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66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Základní informace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6647974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Specifický cíl: 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1.3.1 Zvýšit odbornou úroveň znalostí, dovedností </a:t>
            </a:r>
            <a:r>
              <a:rPr lang="cs-CZ" sz="2400" dirty="false" smtClean="false">
                <a:solidFill>
                  <a:schemeClr val="tx2"/>
                </a:solidFill>
              </a:rPr>
              <a:t>a </a:t>
            </a:r>
            <a:r>
              <a:rPr lang="cs-CZ" sz="2400" dirty="false">
                <a:solidFill>
                  <a:schemeClr val="tx2"/>
                </a:solidFill>
              </a:rPr>
              <a:t>kompetencí pracovníků a soulad kvalifikační úrovně pracovní síly s požadavky trhu </a:t>
            </a:r>
            <a:r>
              <a:rPr lang="cs-CZ" sz="2400" dirty="false" smtClean="false">
                <a:solidFill>
                  <a:schemeClr val="tx2"/>
                </a:solidFill>
              </a:rPr>
              <a:t>práce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1.3.2 Zvýšit adaptabilitu starších pracovníků 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Druh výzvy: </a:t>
            </a:r>
            <a:r>
              <a:rPr lang="cs-CZ" sz="2400" dirty="false" smtClean="false">
                <a:solidFill>
                  <a:schemeClr val="tx2"/>
                </a:solidFill>
              </a:rPr>
              <a:t>Kolová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Alokace:</a:t>
            </a:r>
            <a:r>
              <a:rPr lang="cs-CZ" sz="2400" b="true" i="true" dirty="false">
                <a:solidFill>
                  <a:schemeClr val="tx2"/>
                </a:solidFill>
              </a:rPr>
              <a:t> </a:t>
            </a:r>
            <a:r>
              <a:rPr lang="cs-CZ" sz="2400" dirty="false">
                <a:solidFill>
                  <a:schemeClr val="tx2"/>
                </a:solidFill>
              </a:rPr>
              <a:t>1 700 000 000 </a:t>
            </a:r>
            <a:r>
              <a:rPr lang="cs-CZ" sz="2400" dirty="false" smtClean="false">
                <a:solidFill>
                  <a:schemeClr val="tx2"/>
                </a:solidFill>
              </a:rPr>
              <a:t>Kč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Místo realizace a území dopadu:</a:t>
            </a:r>
            <a:r>
              <a:rPr lang="cs-CZ" sz="2400" b="true" i="true" dirty="false" smtClean="false">
                <a:solidFill>
                  <a:schemeClr val="tx2"/>
                </a:solidFill>
              </a:rPr>
              <a:t> </a:t>
            </a:r>
            <a:r>
              <a:rPr lang="cs-CZ" sz="2400" dirty="false" smtClean="false">
                <a:solidFill>
                  <a:schemeClr val="tx2"/>
                </a:solidFill>
              </a:rPr>
              <a:t>ČR bez hl. města Prahy</a:t>
            </a: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endParaRPr lang="cs-CZ" sz="2400" b="true" u="sng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41479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Hodnocení přijatelnosti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627864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= Neopravitelná kritéria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Oprávněnost žadatele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Splnění oprávněnosti žadatele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Partnerství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Jen partner s FP, max. 3, oprávněnost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Cílové skupiny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Zaměstnanci žadatele/partnera, bez DPP</a:t>
            </a: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Celkové způsobilé výdaje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500 000 – 10 000 000 Kč</a:t>
            </a:r>
          </a:p>
          <a:p>
            <a:pPr marL="914400" lvl="1" indent="-457200">
              <a:buFont typeface="+mj-lt"/>
              <a:buAutoNum type="arabicPeriod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388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Hodnocení přijatelnosti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701730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5"/>
            </a:pPr>
            <a:r>
              <a:rPr lang="cs-CZ" sz="2400" dirty="false" smtClean="false">
                <a:solidFill>
                  <a:schemeClr val="tx2"/>
                </a:solidFill>
              </a:rPr>
              <a:t>Aktivity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Max. 20 % interní lektor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ČR bez hl. města Prahy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cs-CZ" sz="2400" dirty="false" smtClean="false">
                <a:solidFill>
                  <a:schemeClr val="tx2"/>
                </a:solidFill>
              </a:rPr>
              <a:t>Horizontální principy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Vyloučení negativního dopadu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cs-CZ" sz="2400" dirty="false" smtClean="false">
                <a:solidFill>
                  <a:schemeClr val="tx2"/>
                </a:solidFill>
              </a:rPr>
              <a:t>Trestní bezúhonnost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Zaškrtnutí čestného prohlášení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cs-CZ" sz="2400" dirty="false" smtClean="false">
                <a:solidFill>
                  <a:schemeClr val="tx2"/>
                </a:solidFill>
              </a:rPr>
              <a:t>Ověření administrativní, finanční a provozní kapacity žadatele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Realizační tým = max. pětinásobek počtu zaměstnanců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Rozpočet = max. pětinásobek obratu</a:t>
            </a:r>
          </a:p>
          <a:p>
            <a:pPr marL="914400" lvl="1" indent="-457200">
              <a:buFont typeface="+mj-lt"/>
              <a:buAutoNum type="arabicPeriod" startAt="5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934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Hodnocení formálních náležitostí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517064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= Opravitelná kritéria (max. 2 opravy)</a:t>
            </a:r>
            <a:endParaRPr lang="cs-CZ" sz="2400" b="true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Úplnost a forma žádosti</a:t>
            </a:r>
            <a:endParaRPr lang="cs-CZ" sz="2400" dirty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Přílohy žádosti</a:t>
            </a:r>
          </a:p>
          <a:p>
            <a:pPr lvl="2"/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Podpis žádosti</a:t>
            </a:r>
            <a:endParaRPr lang="cs-CZ" sz="2400" dirty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Statutární zástupce / plná moc</a:t>
            </a: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5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97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Věcné hodnocení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489364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Min. počet bodů pro získání podpory: </a:t>
            </a:r>
            <a:r>
              <a:rPr lang="cs-CZ" sz="2400" dirty="false" smtClean="false">
                <a:solidFill>
                  <a:schemeClr val="tx2"/>
                </a:solidFill>
              </a:rPr>
              <a:t>50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Následně seřazení projektů dle získaných bodů – přidělování finanční podpory až do vyčerpání alokace</a:t>
            </a:r>
            <a:endParaRPr lang="cs-CZ" sz="2400" dirty="false">
              <a:solidFill>
                <a:schemeClr val="tx2"/>
              </a:solidFill>
            </a:endParaRPr>
          </a:p>
        </p:txBody>
      </p:sp>
      <p:graphicFrame>
        <p:nvGraphicFramePr>
          <p:cNvPr id="2" name="Tabulka 1"/>
          <p:cNvGraphicFramePr>
            <a:graphicFrameLocks noGrp="true"/>
          </p:cNvGraphicFramePr>
          <p:nvPr>
            <p:extLst>
              <p:ext uri="{D42A27DB-BD31-4B8C-83A1-F6EECF244321}">
                <p14:modId xmlns:p14="http://schemas.microsoft.com/office/powerpoint/2010/main" val="1470977418"/>
              </p:ext>
            </p:extLst>
          </p:nvPr>
        </p:nvGraphicFramePr>
        <p:xfrm>
          <a:off x="664654" y="2355608"/>
          <a:ext cx="7886700" cy="2702900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044420">
                  <a:extLst>
                    <a:ext uri="{9D8B030D-6E8A-4147-A177-3AD203B41FA5}">
                      <a16:colId xmlns:a16="http://schemas.microsoft.com/office/drawing/2014/main" val="2255956232"/>
                    </a:ext>
                  </a:extLst>
                </a:gridCol>
                <a:gridCol w="5842280">
                  <a:extLst>
                    <a:ext uri="{9D8B030D-6E8A-4147-A177-3AD203B41FA5}">
                      <a16:colId xmlns:a16="http://schemas.microsoft.com/office/drawing/2014/main" val="1928390315"/>
                    </a:ext>
                  </a:extLst>
                </a:gridCol>
              </a:tblGrid>
              <a:tr h="369760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Skupina kritérií </a:t>
                      </a:r>
                    </a:p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(max. počet bodů)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Název kritéria </a:t>
                      </a:r>
                    </a:p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(max. počet bodů)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extLst>
                  <a:ext uri="{0D108BD9-81ED-4DB2-BD59-A6C34878D82A}">
                    <a16:rowId xmlns:a16="http://schemas.microsoft.com/office/drawing/2014/main" val="3263330694"/>
                  </a:ext>
                </a:extLst>
              </a:tr>
              <a:tr h="166843">
                <a:tc rowSpan="3"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Potřebnost (60)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>
                          <a:effectLst/>
                        </a:rPr>
                        <a:t>1 Podíl účastníků na počtu pracovníků (25)</a:t>
                      </a:r>
                      <a:endParaRPr lang="cs-CZ" sz="18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extLst>
                  <a:ext uri="{0D108BD9-81ED-4DB2-BD59-A6C34878D82A}">
                    <a16:rowId xmlns:a16="http://schemas.microsoft.com/office/drawing/2014/main" val="2568493261"/>
                  </a:ext>
                </a:extLst>
              </a:tr>
              <a:tr h="166843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2 Podíl účastníků ve věku nad 54 let na celkovém počtu účastníků (25)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extLst>
                  <a:ext uri="{0D108BD9-81ED-4DB2-BD59-A6C34878D82A}">
                    <a16:rowId xmlns:a16="http://schemas.microsoft.com/office/drawing/2014/main" val="3298799364"/>
                  </a:ext>
                </a:extLst>
              </a:tr>
              <a:tr h="166843">
                <a:tc vMerge="true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3 Sídlo žadatele ve strukturálně postižených regionech (krajích) (10)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extLst>
                  <a:ext uri="{0D108BD9-81ED-4DB2-BD59-A6C34878D82A}">
                    <a16:rowId xmlns:a16="http://schemas.microsoft.com/office/drawing/2014/main" val="454229644"/>
                  </a:ext>
                </a:extLst>
              </a:tr>
              <a:tr h="302121"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Účelnost (40)</a:t>
                      </a:r>
                      <a:endParaRPr lang="cs-CZ" sz="1800" b="false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tc>
                  <a:txBody>
                    <a:bodyPr/>
                    <a:lstStyle/>
                    <a:p>
                      <a:pPr marL="36195" marR="36195" algn="l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cs-CZ" sz="1800" dirty="false">
                          <a:effectLst/>
                        </a:rPr>
                        <a:t>4 Vztah mezi celkovým počtem účastníků a celkovými způsobilými výdaji projektu (40)</a:t>
                      </a:r>
                      <a:endParaRPr lang="cs-CZ" sz="1800" dirty="false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2128" marR="32128" marT="15782" marB="15782"/>
                </a:tc>
                <a:extLst>
                  <a:ext uri="{0D108BD9-81ED-4DB2-BD59-A6C34878D82A}">
                    <a16:rowId xmlns:a16="http://schemas.microsoft.com/office/drawing/2014/main" val="29667383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9405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Věcné hodnocení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 noTextEdit="true" noRot="true" noChangeAspect="true" noMove="true" noResize="true" noEditPoints="true" noAdjustHandles="true" noChangeArrowheads="true" noChangeShapeType="true"/>
          </p:cNvSpPr>
          <p:nvPr/>
        </p:nvSpPr>
        <p:spPr>
          <a:xfrm>
            <a:off x="827585" y="1556792"/>
            <a:ext cx="7776864" cy="4608512"/>
          </a:xfrm>
          <a:prstGeom prst="rect">
            <a:avLst/>
          </a:prstGeom>
          <a:blipFill>
            <a:blip r:embed="rId4"/>
            <a:stretch>
              <a:fillRect l="-1255" t="-1058" b="-3439"/>
            </a:stretch>
          </a:blipFill>
        </p:spPr>
        <p:txBody>
          <a:bodyPr/>
          <a:lstStyle/>
          <a:p>
            <a:r>
              <a:rPr lang="cs-CZ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270266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Věcné hodnocení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 noTextEdit="true" noRot="true" noChangeAspect="true" noMove="true" noResize="true" noEditPoints="true" noAdjustHandles="true" noChangeArrowheads="true" noChangeShapeType="true"/>
          </p:cNvSpPr>
          <p:nvPr/>
        </p:nvSpPr>
        <p:spPr>
          <a:xfrm>
            <a:off x="827585" y="1556792"/>
            <a:ext cx="7776864" cy="4608512"/>
          </a:xfrm>
          <a:prstGeom prst="rect">
            <a:avLst/>
          </a:prstGeom>
          <a:blipFill>
            <a:blip r:embed="rId4"/>
            <a:stretch>
              <a:fillRect l="-1255" t="-1058" r="-941"/>
            </a:stretch>
          </a:blipFill>
        </p:spPr>
        <p:txBody>
          <a:bodyPr/>
          <a:lstStyle/>
          <a:p>
            <a:r>
              <a:rPr lang="cs-CZ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5104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Věcné hodnocení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5" y="1556792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cs-CZ" sz="2400" b="true" u="sng" dirty="false" smtClean="false">
                <a:solidFill>
                  <a:schemeClr val="tx2"/>
                </a:solidFill>
              </a:rPr>
              <a:t>Sídlo žadatele ve strukturálně postižených regionech (krajích)</a:t>
            </a: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  <a:latin typeface="+mj-lt"/>
              </a:rPr>
              <a:t>Sídlo žadatele:</a:t>
            </a:r>
          </a:p>
          <a:p>
            <a:pPr lvl="2"/>
            <a:r>
              <a:rPr lang="cs-CZ" dirty="false" smtClean="false">
                <a:solidFill>
                  <a:schemeClr val="tx2"/>
                </a:solidFill>
                <a:latin typeface="+mj-lt"/>
              </a:rPr>
              <a:t>Moravskoslezský kraj:	10 bodů</a:t>
            </a:r>
          </a:p>
          <a:p>
            <a:pPr lvl="2"/>
            <a:r>
              <a:rPr lang="cs-CZ" dirty="false" smtClean="false">
                <a:solidFill>
                  <a:schemeClr val="tx2"/>
                </a:solidFill>
                <a:latin typeface="+mj-lt"/>
              </a:rPr>
              <a:t>Karlovarský kraj:		10 bodů	</a:t>
            </a:r>
          </a:p>
          <a:p>
            <a:pPr lvl="2"/>
            <a:r>
              <a:rPr lang="cs-CZ" dirty="false" smtClean="false">
                <a:solidFill>
                  <a:schemeClr val="tx2"/>
                </a:solidFill>
                <a:latin typeface="+mj-lt"/>
              </a:rPr>
              <a:t>Ústecký kraj:			10 bodů	</a:t>
            </a:r>
          </a:p>
          <a:p>
            <a:pPr lvl="2"/>
            <a:r>
              <a:rPr lang="cs-CZ" dirty="false" smtClean="false">
                <a:solidFill>
                  <a:schemeClr val="tx2"/>
                </a:solidFill>
                <a:latin typeface="+mj-lt"/>
              </a:rPr>
              <a:t>Ostatní kraje:		0 bodů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23950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Věcné hodnocení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 noTextEdit="true" noRot="true" noChangeAspect="true" noMove="true" noResize="true" noEditPoints="true" noAdjustHandles="true" noChangeArrowheads="true" noChangeShapeType="true"/>
          </p:cNvSpPr>
          <p:nvPr/>
        </p:nvSpPr>
        <p:spPr>
          <a:xfrm>
            <a:off x="827585" y="1556792"/>
            <a:ext cx="7776864" cy="4608512"/>
          </a:xfrm>
          <a:prstGeom prst="rect">
            <a:avLst/>
          </a:prstGeom>
          <a:blipFill>
            <a:blip r:embed="rId4"/>
            <a:stretch>
              <a:fillRect l="-1255" t="-1058" b="-6217"/>
            </a:stretch>
          </a:blipFill>
        </p:spPr>
        <p:txBody>
          <a:bodyPr/>
          <a:lstStyle/>
          <a:p>
            <a:r>
              <a:rPr lang="cs-CZ">
                <a:noFill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664485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738663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Podpora malého rozsahu (zákon č. 215/2004 sb</a:t>
            </a:r>
            <a:r>
              <a:rPr lang="cs-CZ" sz="2400" dirty="false" smtClean="false">
                <a:solidFill>
                  <a:schemeClr val="tx2"/>
                </a:solidFill>
              </a:rPr>
              <a:t>.)</a:t>
            </a:r>
            <a:endParaRPr lang="cs-CZ" sz="2400" dirty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Rozhodné období 3 po sobě jdoucí účetní období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400" b="true" dirty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Limity pro </a:t>
            </a:r>
            <a:r>
              <a:rPr lang="cs-CZ" sz="2400" b="true" dirty="false" smtClean="false">
                <a:solidFill>
                  <a:schemeClr val="tx2"/>
                </a:solidFill>
              </a:rPr>
              <a:t>jeden podnik</a:t>
            </a:r>
            <a:r>
              <a:rPr lang="cs-CZ" sz="2400" dirty="false" smtClean="false">
                <a:solidFill>
                  <a:schemeClr val="tx2"/>
                </a:solidFill>
              </a:rPr>
              <a:t>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Zemědělská prvovýroba	  20 000 €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Rybolov a akvakultura		  30 000 €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Silniční nákladní doprava	100 000 €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Obecný hospodářský zájem	500 000 </a:t>
            </a:r>
            <a:r>
              <a:rPr lang="cs-CZ" sz="2400" dirty="false">
                <a:solidFill>
                  <a:schemeClr val="tx2"/>
                </a:solidFill>
              </a:rPr>
              <a:t>€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Ostatní				200 000 </a:t>
            </a:r>
            <a:r>
              <a:rPr lang="cs-CZ" sz="2400" dirty="false">
                <a:solidFill>
                  <a:schemeClr val="tx2"/>
                </a:solidFill>
              </a:rPr>
              <a:t>€</a:t>
            </a:r>
          </a:p>
          <a:p>
            <a:pPr marL="1371600" lvl="2" indent="-457200">
              <a:buFont typeface="+mj-lt"/>
              <a:buAutoNum type="arabicPeriod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3018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738663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Nejčastěji viz Nařízení Komise </a:t>
            </a:r>
            <a:r>
              <a:rPr lang="cs-CZ" sz="2400" dirty="false">
                <a:solidFill>
                  <a:schemeClr val="tx2"/>
                </a:solidFill>
              </a:rPr>
              <a:t>(EU) č. </a:t>
            </a:r>
            <a:r>
              <a:rPr lang="cs-CZ" sz="2400" dirty="false" smtClean="false">
                <a:solidFill>
                  <a:schemeClr val="tx2"/>
                </a:solidFill>
              </a:rPr>
              <a:t>1407/2013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Jeden podnik </a:t>
            </a:r>
            <a:r>
              <a:rPr lang="cs-CZ" sz="2400" dirty="false" smtClean="false">
                <a:solidFill>
                  <a:schemeClr val="tx2"/>
                </a:solidFill>
              </a:rPr>
              <a:t>= veškeré subjekty mající mezi sebou alespoň jeden z následujících vztahů: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 smtClean="false">
                <a:solidFill>
                  <a:schemeClr val="tx2"/>
                </a:solidFill>
              </a:rPr>
              <a:t>Jeden </a:t>
            </a:r>
            <a:r>
              <a:rPr lang="cs-CZ" sz="2400" dirty="false">
                <a:solidFill>
                  <a:schemeClr val="tx2"/>
                </a:solidFill>
              </a:rPr>
              <a:t>subjekt vlastní </a:t>
            </a:r>
            <a:r>
              <a:rPr lang="cs-CZ" sz="2400" dirty="false" smtClean="false">
                <a:solidFill>
                  <a:schemeClr val="tx2"/>
                </a:solidFill>
              </a:rPr>
              <a:t>více než 50% </a:t>
            </a:r>
            <a:r>
              <a:rPr lang="cs-CZ" sz="2400" dirty="false">
                <a:solidFill>
                  <a:schemeClr val="tx2"/>
                </a:solidFill>
              </a:rPr>
              <a:t>hlasovacích práv, která </a:t>
            </a:r>
            <a:r>
              <a:rPr lang="cs-CZ" sz="2400" dirty="false" smtClean="false">
                <a:solidFill>
                  <a:schemeClr val="tx2"/>
                </a:solidFill>
              </a:rPr>
              <a:t>náležejí akcionářům </a:t>
            </a:r>
            <a:r>
              <a:rPr lang="cs-CZ" sz="2400" dirty="false">
                <a:solidFill>
                  <a:schemeClr val="tx2"/>
                </a:solidFill>
              </a:rPr>
              <a:t>nebo společníkům, v jiném </a:t>
            </a:r>
            <a:r>
              <a:rPr lang="cs-CZ" sz="2400" dirty="false" smtClean="false">
                <a:solidFill>
                  <a:schemeClr val="tx2"/>
                </a:solidFill>
              </a:rPr>
              <a:t>subjektu</a:t>
            </a:r>
          </a:p>
          <a:p>
            <a:pPr marL="914400" lvl="1" indent="-457200">
              <a:buFont typeface="+mj-lt"/>
              <a:buAutoNum type="arabicPeriod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/>
            </a:pPr>
            <a:r>
              <a:rPr lang="cs-CZ" sz="2400" dirty="false">
                <a:solidFill>
                  <a:schemeClr val="tx2"/>
                </a:solidFill>
              </a:rPr>
              <a:t>J</a:t>
            </a:r>
            <a:r>
              <a:rPr lang="cs-CZ" sz="2400" dirty="false" smtClean="false">
                <a:solidFill>
                  <a:schemeClr val="tx2"/>
                </a:solidFill>
              </a:rPr>
              <a:t>eden </a:t>
            </a:r>
            <a:r>
              <a:rPr lang="cs-CZ" sz="2400" dirty="false">
                <a:solidFill>
                  <a:schemeClr val="tx2"/>
                </a:solidFill>
              </a:rPr>
              <a:t>subjekt má právo jmenovat nebo odvolat </a:t>
            </a:r>
            <a:r>
              <a:rPr lang="cs-CZ" sz="2400" dirty="false" smtClean="false">
                <a:solidFill>
                  <a:schemeClr val="tx2"/>
                </a:solidFill>
              </a:rPr>
              <a:t>více než 50% členů správního</a:t>
            </a:r>
            <a:r>
              <a:rPr lang="cs-CZ" sz="2400" dirty="false">
                <a:solidFill>
                  <a:schemeClr val="tx2"/>
                </a:solidFill>
              </a:rPr>
              <a:t>, řídícího nebo dozorčího orgánu jiného </a:t>
            </a:r>
            <a:r>
              <a:rPr lang="cs-CZ" sz="2400" dirty="false" smtClean="false">
                <a:solidFill>
                  <a:schemeClr val="tx2"/>
                </a:solidFill>
              </a:rPr>
              <a:t>subjektu</a:t>
            </a:r>
            <a:endParaRPr lang="cs-CZ" sz="2400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360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Základní informace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611560" y="1484640"/>
            <a:ext cx="8208912" cy="590931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Datum </a:t>
            </a:r>
            <a:r>
              <a:rPr lang="cs-CZ" sz="2400" b="true" dirty="false">
                <a:solidFill>
                  <a:schemeClr val="tx2"/>
                </a:solidFill>
              </a:rPr>
              <a:t>vyhlášení výzvy: </a:t>
            </a:r>
            <a:r>
              <a:rPr lang="cs-CZ" sz="2400" dirty="false">
                <a:solidFill>
                  <a:schemeClr val="tx2"/>
                </a:solidFill>
              </a:rPr>
              <a:t>15. 3. </a:t>
            </a:r>
            <a:r>
              <a:rPr lang="cs-CZ" sz="2400" dirty="false" smtClean="false">
                <a:solidFill>
                  <a:schemeClr val="tx2"/>
                </a:solidFill>
              </a:rPr>
              <a:t>2019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Datum zahájení příjmu žádostí o podporu:</a:t>
            </a:r>
            <a:r>
              <a:rPr lang="cs-CZ" sz="2400" dirty="false">
                <a:solidFill>
                  <a:schemeClr val="tx2"/>
                </a:solidFill>
              </a:rPr>
              <a:t> 15. 3. </a:t>
            </a:r>
            <a:r>
              <a:rPr lang="cs-CZ" sz="2400" dirty="false" smtClean="false">
                <a:solidFill>
                  <a:schemeClr val="tx2"/>
                </a:solidFill>
              </a:rPr>
              <a:t>2019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Datum ukončení příjmu žádostí o podporu: </a:t>
            </a:r>
            <a:r>
              <a:rPr lang="cs-CZ" sz="2400" dirty="false">
                <a:solidFill>
                  <a:schemeClr val="tx2"/>
                </a:solidFill>
              </a:rPr>
              <a:t>15. 5. </a:t>
            </a:r>
            <a:r>
              <a:rPr lang="cs-CZ" sz="2400" dirty="false" smtClean="false">
                <a:solidFill>
                  <a:schemeClr val="tx2"/>
                </a:solidFill>
              </a:rPr>
              <a:t>2019, 17:00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Délka projektu: </a:t>
            </a:r>
            <a:r>
              <a:rPr lang="cs-CZ" sz="2400" dirty="false">
                <a:solidFill>
                  <a:schemeClr val="tx2"/>
                </a:solidFill>
              </a:rPr>
              <a:t>24 </a:t>
            </a:r>
            <a:r>
              <a:rPr lang="cs-CZ" sz="2400" dirty="false" smtClean="false">
                <a:solidFill>
                  <a:schemeClr val="tx2"/>
                </a:solidFill>
              </a:rPr>
              <a:t>měsíců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400" b="true" dirty="false">
                <a:solidFill>
                  <a:schemeClr val="tx2"/>
                </a:solidFill>
              </a:rPr>
              <a:t>Nejzazší datum pro ukončení fyzické realizace projektu:</a:t>
            </a:r>
            <a:r>
              <a:rPr lang="cs-CZ" sz="2400" b="true" dirty="false"/>
              <a:t> </a:t>
            </a:r>
            <a:endParaRPr lang="cs-CZ" sz="2400" b="true" dirty="false" smtClean="false"/>
          </a:p>
          <a:p>
            <a:r>
              <a:rPr lang="cs-CZ" sz="2400" dirty="false">
                <a:solidFill>
                  <a:schemeClr val="tx2"/>
                </a:solidFill>
              </a:rPr>
              <a:t> </a:t>
            </a:r>
            <a:r>
              <a:rPr lang="cs-CZ" sz="2400" dirty="false" smtClean="false">
                <a:solidFill>
                  <a:schemeClr val="tx2"/>
                </a:solidFill>
              </a:rPr>
              <a:t>      30</a:t>
            </a:r>
            <a:r>
              <a:rPr lang="cs-CZ" sz="2400" dirty="false">
                <a:solidFill>
                  <a:schemeClr val="tx2"/>
                </a:solidFill>
              </a:rPr>
              <a:t>. 6. 2022</a:t>
            </a: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12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6647974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3"/>
            </a:pPr>
            <a:r>
              <a:rPr lang="cs-CZ" sz="2400" dirty="false" smtClean="false">
                <a:solidFill>
                  <a:schemeClr val="tx2"/>
                </a:solidFill>
              </a:rPr>
              <a:t>Jeden </a:t>
            </a:r>
            <a:r>
              <a:rPr lang="cs-CZ" sz="2400" dirty="false">
                <a:solidFill>
                  <a:schemeClr val="tx2"/>
                </a:solidFill>
              </a:rPr>
              <a:t>subjekt má právo uplatňovat </a:t>
            </a:r>
            <a:r>
              <a:rPr lang="cs-CZ" sz="2400" dirty="false" smtClean="false">
                <a:solidFill>
                  <a:schemeClr val="tx2"/>
                </a:solidFill>
              </a:rPr>
              <a:t>více než 50% vliv </a:t>
            </a:r>
            <a:r>
              <a:rPr lang="cs-CZ" sz="2400" dirty="false">
                <a:solidFill>
                  <a:schemeClr val="tx2"/>
                </a:solidFill>
              </a:rPr>
              <a:t>v </a:t>
            </a:r>
            <a:r>
              <a:rPr lang="cs-CZ" sz="2400" dirty="false" smtClean="false">
                <a:solidFill>
                  <a:schemeClr val="tx2"/>
                </a:solidFill>
              </a:rPr>
              <a:t>jiném subjektu </a:t>
            </a:r>
            <a:r>
              <a:rPr lang="cs-CZ" sz="2400" dirty="false">
                <a:solidFill>
                  <a:schemeClr val="tx2"/>
                </a:solidFill>
              </a:rPr>
              <a:t>podle smlouvy uzavřené s daným subjektem </a:t>
            </a:r>
            <a:r>
              <a:rPr lang="cs-CZ" sz="2400" dirty="false" smtClean="false">
                <a:solidFill>
                  <a:schemeClr val="tx2"/>
                </a:solidFill>
              </a:rPr>
              <a:t>nebo dle </a:t>
            </a:r>
            <a:r>
              <a:rPr lang="cs-CZ" sz="2400" dirty="false">
                <a:solidFill>
                  <a:schemeClr val="tx2"/>
                </a:solidFill>
              </a:rPr>
              <a:t>ustanovení v zakladatelské smlouvě nebo ve </a:t>
            </a:r>
            <a:r>
              <a:rPr lang="cs-CZ" sz="2400" dirty="false" smtClean="false">
                <a:solidFill>
                  <a:schemeClr val="tx2"/>
                </a:solidFill>
              </a:rPr>
              <a:t>stanovách tohoto subjektu</a:t>
            </a:r>
          </a:p>
          <a:p>
            <a:pPr marL="914400" lvl="1" indent="-457200">
              <a:buFont typeface="+mj-lt"/>
              <a:buAutoNum type="arabicPeriod" startAt="3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3"/>
            </a:pPr>
            <a:r>
              <a:rPr lang="cs-CZ" sz="2400" dirty="false">
                <a:solidFill>
                  <a:schemeClr val="tx2"/>
                </a:solidFill>
              </a:rPr>
              <a:t>J</a:t>
            </a:r>
            <a:r>
              <a:rPr lang="cs-CZ" sz="2400" dirty="false" smtClean="false">
                <a:solidFill>
                  <a:schemeClr val="tx2"/>
                </a:solidFill>
              </a:rPr>
              <a:t>eden </a:t>
            </a:r>
            <a:r>
              <a:rPr lang="cs-CZ" sz="2400" dirty="false">
                <a:solidFill>
                  <a:schemeClr val="tx2"/>
                </a:solidFill>
              </a:rPr>
              <a:t>subjekt, který je akcionářem nebo společníkem </a:t>
            </a:r>
            <a:r>
              <a:rPr lang="cs-CZ" sz="2400" dirty="false" smtClean="false">
                <a:solidFill>
                  <a:schemeClr val="tx2"/>
                </a:solidFill>
              </a:rPr>
              <a:t>jiného subjektu</a:t>
            </a:r>
            <a:r>
              <a:rPr lang="cs-CZ" sz="2400" dirty="false">
                <a:solidFill>
                  <a:schemeClr val="tx2"/>
                </a:solidFill>
              </a:rPr>
              <a:t>, ovládá sám, v souladu s dohodou </a:t>
            </a:r>
            <a:r>
              <a:rPr lang="cs-CZ" sz="2400" dirty="false" smtClean="false">
                <a:solidFill>
                  <a:schemeClr val="tx2"/>
                </a:solidFill>
              </a:rPr>
              <a:t>uzavřenou s </a:t>
            </a:r>
            <a:r>
              <a:rPr lang="cs-CZ" sz="2400" dirty="false">
                <a:solidFill>
                  <a:schemeClr val="tx2"/>
                </a:solidFill>
              </a:rPr>
              <a:t>jinými akcionáři nebo společníky daného subjektu, </a:t>
            </a:r>
            <a:r>
              <a:rPr lang="cs-CZ" sz="2400" dirty="false" smtClean="false">
                <a:solidFill>
                  <a:schemeClr val="tx2"/>
                </a:solidFill>
              </a:rPr>
              <a:t>více než 50 % hlasovacích </a:t>
            </a:r>
            <a:r>
              <a:rPr lang="cs-CZ" sz="2400" dirty="false">
                <a:solidFill>
                  <a:schemeClr val="tx2"/>
                </a:solidFill>
              </a:rPr>
              <a:t>práv, náležejících akcionářům nebo </a:t>
            </a:r>
            <a:r>
              <a:rPr lang="cs-CZ" sz="2400" dirty="false" smtClean="false">
                <a:solidFill>
                  <a:schemeClr val="tx2"/>
                </a:solidFill>
              </a:rPr>
              <a:t>společníkům, v </a:t>
            </a:r>
            <a:r>
              <a:rPr lang="cs-CZ" sz="2400" dirty="false">
                <a:solidFill>
                  <a:schemeClr val="tx2"/>
                </a:solidFill>
              </a:rPr>
              <a:t>daném </a:t>
            </a:r>
            <a:r>
              <a:rPr lang="cs-CZ" sz="2400" dirty="false" smtClean="false">
                <a:solidFill>
                  <a:schemeClr val="tx2"/>
                </a:solidFill>
              </a:rPr>
              <a:t>subjektu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8728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2954655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i="true" dirty="false" smtClean="false">
                <a:solidFill>
                  <a:schemeClr val="tx2"/>
                </a:solidFill>
              </a:rPr>
              <a:t>Propojení všech podniků kromě podniku E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6" name="Obrázek 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2195735" y="1916832"/>
            <a:ext cx="5089259" cy="44905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168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373218" cy="2954655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Propojení </a:t>
            </a:r>
            <a:r>
              <a:rPr lang="cs-CZ" sz="2400" b="true" dirty="false" smtClean="false">
                <a:solidFill>
                  <a:schemeClr val="tx2"/>
                </a:solidFill>
              </a:rPr>
              <a:t>přes zahraniční mateřský podnik =</a:t>
            </a:r>
            <a:r>
              <a:rPr lang="cs-CZ" sz="2400" dirty="false" smtClean="false">
                <a:solidFill>
                  <a:schemeClr val="tx2"/>
                </a:solidFill>
              </a:rPr>
              <a:t> jeden podnik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8" name="Obrázek 7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1259632" y="1997648"/>
            <a:ext cx="6552728" cy="39474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7962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332398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Propojení </a:t>
            </a:r>
            <a:r>
              <a:rPr lang="cs-CZ" sz="2400" b="true" dirty="false" smtClean="false">
                <a:solidFill>
                  <a:schemeClr val="tx2"/>
                </a:solidFill>
              </a:rPr>
              <a:t>přes fyzickou nepodnikající osobu </a:t>
            </a:r>
            <a:r>
              <a:rPr lang="cs-CZ" sz="2400" dirty="false" smtClean="false">
                <a:solidFill>
                  <a:schemeClr val="tx2"/>
                </a:solidFill>
              </a:rPr>
              <a:t>≠ jeden podnik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1647155" y="2204864"/>
            <a:ext cx="5953125" cy="3857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689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595179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Podpora de minimis – jeden podnik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2954655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Propojení </a:t>
            </a:r>
            <a:r>
              <a:rPr lang="cs-CZ" sz="2400" b="true" dirty="false" smtClean="false">
                <a:solidFill>
                  <a:schemeClr val="tx2"/>
                </a:solidFill>
              </a:rPr>
              <a:t>přes samosprávný subjekt </a:t>
            </a:r>
            <a:r>
              <a:rPr lang="cs-CZ" sz="2400" dirty="false" smtClean="false">
                <a:solidFill>
                  <a:schemeClr val="tx2"/>
                </a:solidFill>
              </a:rPr>
              <a:t>≠ jeden podnik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6" name="Obrázek 5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1512379" y="1918794"/>
            <a:ext cx="619125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8773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Bloková výjimka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7869162" cy="1938992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Viz </a:t>
            </a:r>
            <a:r>
              <a:rPr lang="cs-CZ" sz="2400" dirty="false">
                <a:solidFill>
                  <a:schemeClr val="tx2"/>
                </a:solidFill>
              </a:rPr>
              <a:t>N</a:t>
            </a:r>
            <a:r>
              <a:rPr lang="de-DE" sz="2400" dirty="false" err="true" smtClean="false">
                <a:solidFill>
                  <a:schemeClr val="tx2"/>
                </a:solidFill>
              </a:rPr>
              <a:t>ařízení</a:t>
            </a:r>
            <a:r>
              <a:rPr lang="de-DE" sz="2400" dirty="false" smtClean="false">
                <a:solidFill>
                  <a:schemeClr val="tx2"/>
                </a:solidFill>
              </a:rPr>
              <a:t> </a:t>
            </a:r>
            <a:r>
              <a:rPr lang="de-DE" sz="2400" dirty="false" err="true">
                <a:solidFill>
                  <a:schemeClr val="tx2"/>
                </a:solidFill>
              </a:rPr>
              <a:t>Komise</a:t>
            </a:r>
            <a:r>
              <a:rPr lang="de-DE" sz="2400" dirty="false">
                <a:solidFill>
                  <a:schemeClr val="tx2"/>
                </a:solidFill>
              </a:rPr>
              <a:t> (</a:t>
            </a:r>
            <a:r>
              <a:rPr lang="de-DE" sz="2400" dirty="false" smtClean="false">
                <a:solidFill>
                  <a:schemeClr val="tx2"/>
                </a:solidFill>
              </a:rPr>
              <a:t>E</a:t>
            </a:r>
            <a:r>
              <a:rPr lang="cs-CZ" sz="2400" dirty="false" smtClean="false">
                <a:solidFill>
                  <a:schemeClr val="tx2"/>
                </a:solidFill>
              </a:rPr>
              <a:t>U</a:t>
            </a:r>
            <a:r>
              <a:rPr lang="de-DE" sz="2400" dirty="false" smtClean="false">
                <a:solidFill>
                  <a:schemeClr val="tx2"/>
                </a:solidFill>
              </a:rPr>
              <a:t>) </a:t>
            </a:r>
            <a:r>
              <a:rPr lang="de-DE" sz="2400" dirty="false">
                <a:solidFill>
                  <a:schemeClr val="tx2"/>
                </a:solidFill>
              </a:rPr>
              <a:t>č. 651/2014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Spolufinancování dle </a:t>
            </a:r>
            <a:r>
              <a:rPr lang="cs-CZ" sz="2400" b="true" dirty="false" smtClean="false">
                <a:solidFill>
                  <a:schemeClr val="tx2"/>
                </a:solidFill>
              </a:rPr>
              <a:t>velikosti podniku</a:t>
            </a:r>
            <a:endParaRPr lang="cs-CZ" sz="2400" b="true" dirty="false">
              <a:solidFill>
                <a:schemeClr val="tx2"/>
              </a:solidFill>
            </a:endParaRPr>
          </a:p>
        </p:txBody>
      </p:sp>
      <p:graphicFrame>
        <p:nvGraphicFramePr>
          <p:cNvPr id="7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18441134"/>
              </p:ext>
            </p:extLst>
          </p:nvPr>
        </p:nvGraphicFramePr>
        <p:xfrm>
          <a:off x="827584" y="3645024"/>
          <a:ext cx="7412163" cy="2208276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22036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190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894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267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Subjekty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Maximální intenzita veřejné podpory na </a:t>
                      </a:r>
                      <a:r>
                        <a:rPr lang="cs-CZ" sz="1800" dirty="false" smtClean="false">
                          <a:effectLst/>
                        </a:rPr>
                        <a:t>vzdělávání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Maximální intenzita veřejné podpory na vzdělávání pro zdravotně postižené či znevýhodněné pracovníky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586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Velké podniky </a:t>
                      </a:r>
                      <a:endParaRPr lang="cs-CZ" sz="1800" b="false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50 %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60 %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542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Střední podniky</a:t>
                      </a:r>
                      <a:endParaRPr lang="cs-CZ" sz="1800" b="false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60 %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70 %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8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>
                          <a:effectLst/>
                        </a:rPr>
                        <a:t>Malé </a:t>
                      </a:r>
                      <a:r>
                        <a:rPr lang="cs-CZ" sz="1800" b="false" dirty="false" smtClean="false">
                          <a:effectLst/>
                        </a:rPr>
                        <a:t>a mikro podniky </a:t>
                      </a:r>
                      <a:endParaRPr lang="cs-CZ" sz="1800" b="false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>
                          <a:effectLst/>
                        </a:rPr>
                        <a:t>70 %</a:t>
                      </a:r>
                      <a:endParaRPr lang="cs-CZ" sz="18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</a:rPr>
                        <a:t>70 %</a:t>
                      </a:r>
                      <a:endParaRPr lang="cs-CZ" sz="1800" dirty="false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1289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graphicFrame>
        <p:nvGraphicFramePr>
          <p:cNvPr id="6" name="Zástupný symbol pro obsah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5080468"/>
              </p:ext>
            </p:extLst>
          </p:nvPr>
        </p:nvGraphicFramePr>
        <p:xfrm>
          <a:off x="1105470" y="3501008"/>
          <a:ext cx="6696745" cy="2088232"/>
        </p:xfrm>
        <a:graphic>
          <a:graphicData uri="http://schemas.openxmlformats.org/drawingml/2006/table">
            <a:tbl>
              <a:tblPr firstRow="true" firstCol="true" bandRow="true">
                <a:tableStyleId>{5C22544A-7EE6-4342-B048-85BDC9FD1C3A}</a:tableStyleId>
              </a:tblPr>
              <a:tblGrid>
                <a:gridCol w="1594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620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403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313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>
                          <a:effectLst/>
                          <a:latin typeface="+mn-lt"/>
                        </a:rPr>
                        <a:t>Subjekty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Calibri"/>
                          <a:cs typeface="Times New Roman"/>
                        </a:rPr>
                        <a:t>Maximální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Calibri"/>
                          <a:cs typeface="Times New Roman"/>
                        </a:rPr>
                        <a:t> p</a:t>
                      </a:r>
                      <a:r>
                        <a:rPr lang="cs-CZ" sz="1800" dirty="false" smtClean="false">
                          <a:effectLst/>
                          <a:latin typeface="+mn-lt"/>
                          <a:ea typeface="Calibri"/>
                          <a:cs typeface="Times New Roman"/>
                        </a:rPr>
                        <a:t>očet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Calibri"/>
                          <a:cs typeface="Times New Roman"/>
                        </a:rPr>
                        <a:t> zaměstnanců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 marL="0" algn="l" defTabSz="914400" rtl="false" eaLnBrk="true" latinLnBrk="false" hangingPunct="true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true" kern="1200" dirty="false" smtClean="false">
                          <a:solidFill>
                            <a:schemeClr val="lt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Maximální roční obrat nebo bilanční rozvaha</a:t>
                      </a:r>
                      <a:endParaRPr lang="cs-CZ" sz="1800" b="true" kern="1200" dirty="false">
                        <a:solidFill>
                          <a:schemeClr val="lt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909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 err="tru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Mikropodnik</a:t>
                      </a:r>
                      <a:endParaRPr lang="cs-CZ" sz="1800" b="false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 mil. €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414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Malý</a:t>
                      </a:r>
                      <a:r>
                        <a:rPr lang="cs-CZ" sz="1800" b="false" baseline="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 podnik</a:t>
                      </a:r>
                      <a:endParaRPr lang="cs-CZ" sz="1800" b="false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50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10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Calibri"/>
                          <a:cs typeface="Arial" panose="020B0604020202020204" pitchFamily="34" charset="0"/>
                        </a:rPr>
                        <a:t> mil. 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€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5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b="false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Střední</a:t>
                      </a:r>
                      <a:r>
                        <a:rPr lang="cs-CZ" sz="1800" b="false" baseline="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 podnik</a:t>
                      </a:r>
                      <a:endParaRPr lang="cs-CZ" sz="1800" b="false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250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180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50</a:t>
                      </a:r>
                      <a:r>
                        <a:rPr lang="cs-CZ" sz="1800" baseline="0" dirty="false" smtClean="false">
                          <a:effectLst/>
                          <a:latin typeface="+mn-lt"/>
                          <a:ea typeface="+mn-ea"/>
                          <a:cs typeface="+mn-cs"/>
                        </a:rPr>
                        <a:t> mil. € / 43 mil. €</a:t>
                      </a:r>
                      <a:endParaRPr lang="cs-CZ" sz="1800" dirty="false"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1578" marR="61578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8" name="TextovéPole 7"/>
          <p:cNvSpPr txBox="true"/>
          <p:nvPr/>
        </p:nvSpPr>
        <p:spPr>
          <a:xfrm>
            <a:off x="519262" y="1340768"/>
            <a:ext cx="7869162" cy="2677656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Velikost podniku – včetně </a:t>
            </a:r>
            <a:r>
              <a:rPr lang="cs-CZ" sz="2400" b="true" dirty="false" smtClean="false">
                <a:solidFill>
                  <a:schemeClr val="tx2"/>
                </a:solidFill>
              </a:rPr>
              <a:t>propojených</a:t>
            </a:r>
            <a:r>
              <a:rPr lang="cs-CZ" sz="2400" dirty="false" smtClean="false">
                <a:solidFill>
                  <a:schemeClr val="tx2"/>
                </a:solidFill>
              </a:rPr>
              <a:t> (zcela) a </a:t>
            </a:r>
            <a:r>
              <a:rPr lang="cs-CZ" sz="2400" b="true" dirty="false" smtClean="false">
                <a:solidFill>
                  <a:schemeClr val="tx2"/>
                </a:solidFill>
              </a:rPr>
              <a:t>partnerských</a:t>
            </a:r>
            <a:r>
              <a:rPr lang="cs-CZ" sz="2400" dirty="false" smtClean="false">
                <a:solidFill>
                  <a:schemeClr val="tx2"/>
                </a:solidFill>
              </a:rPr>
              <a:t> (částečně)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Viz Příloha </a:t>
            </a:r>
            <a:r>
              <a:rPr lang="cs-CZ" sz="2400" dirty="false">
                <a:solidFill>
                  <a:schemeClr val="tx2"/>
                </a:solidFill>
              </a:rPr>
              <a:t>I nařízení Komise (</a:t>
            </a:r>
            <a:r>
              <a:rPr lang="cs-CZ" sz="2400" dirty="false" smtClean="false">
                <a:solidFill>
                  <a:schemeClr val="tx2"/>
                </a:solidFill>
              </a:rPr>
              <a:t>EU) </a:t>
            </a:r>
            <a:r>
              <a:rPr lang="cs-CZ" sz="2400" dirty="false">
                <a:solidFill>
                  <a:schemeClr val="tx2"/>
                </a:solidFill>
              </a:rPr>
              <a:t>č. 651/2014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52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</a:t>
            </a:r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519262" y="1340768"/>
            <a:ext cx="7869162" cy="5632311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Propojené podniky</a:t>
            </a:r>
          </a:p>
          <a:p>
            <a:pPr lvl="2"/>
            <a:r>
              <a:rPr lang="cs-CZ" sz="2400" dirty="false" smtClean="false">
                <a:solidFill>
                  <a:schemeClr val="tx2"/>
                </a:solidFill>
              </a:rPr>
              <a:t>a</a:t>
            </a:r>
            <a:r>
              <a:rPr lang="cs-CZ" sz="2400" dirty="false">
                <a:solidFill>
                  <a:schemeClr val="tx2"/>
                </a:solidFill>
              </a:rPr>
              <a:t>) </a:t>
            </a:r>
            <a:r>
              <a:rPr lang="cs-CZ" sz="2400" dirty="false" smtClean="false">
                <a:solidFill>
                  <a:schemeClr val="tx2"/>
                </a:solidFill>
              </a:rPr>
              <a:t>Podnik </a:t>
            </a:r>
            <a:r>
              <a:rPr lang="cs-CZ" sz="2400" dirty="false">
                <a:solidFill>
                  <a:schemeClr val="tx2"/>
                </a:solidFill>
              </a:rPr>
              <a:t>vlastní většinu hlasovacích práv v jiném </a:t>
            </a:r>
            <a:r>
              <a:rPr lang="cs-CZ" sz="2400" dirty="false" smtClean="false">
                <a:solidFill>
                  <a:schemeClr val="tx2"/>
                </a:solidFill>
              </a:rPr>
              <a:t>podniku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2"/>
            <a:r>
              <a:rPr lang="cs-CZ" sz="2400" dirty="false">
                <a:solidFill>
                  <a:schemeClr val="tx2"/>
                </a:solidFill>
              </a:rPr>
              <a:t>b) </a:t>
            </a:r>
            <a:r>
              <a:rPr lang="cs-CZ" sz="2400" dirty="false" smtClean="false">
                <a:solidFill>
                  <a:schemeClr val="tx2"/>
                </a:solidFill>
              </a:rPr>
              <a:t>Právo </a:t>
            </a:r>
            <a:r>
              <a:rPr lang="cs-CZ" sz="2400" dirty="false">
                <a:solidFill>
                  <a:schemeClr val="tx2"/>
                </a:solidFill>
              </a:rPr>
              <a:t>jmenovat nebo odvolávat většinu členů </a:t>
            </a:r>
            <a:r>
              <a:rPr lang="cs-CZ" sz="2400" dirty="false" smtClean="false">
                <a:solidFill>
                  <a:schemeClr val="tx2"/>
                </a:solidFill>
              </a:rPr>
              <a:t>orgánu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2"/>
            <a:r>
              <a:rPr lang="cs-CZ" sz="2400" dirty="false">
                <a:solidFill>
                  <a:schemeClr val="tx2"/>
                </a:solidFill>
              </a:rPr>
              <a:t>c) </a:t>
            </a:r>
            <a:r>
              <a:rPr lang="cs-CZ" sz="2400" dirty="false" smtClean="false">
                <a:solidFill>
                  <a:schemeClr val="tx2"/>
                </a:solidFill>
              </a:rPr>
              <a:t>Uplatňování </a:t>
            </a:r>
            <a:r>
              <a:rPr lang="cs-CZ" sz="2400" dirty="false">
                <a:solidFill>
                  <a:schemeClr val="tx2"/>
                </a:solidFill>
              </a:rPr>
              <a:t>rozhodujícího vlivu v jiném </a:t>
            </a:r>
            <a:r>
              <a:rPr lang="cs-CZ" sz="2400" dirty="false" smtClean="false">
                <a:solidFill>
                  <a:schemeClr val="tx2"/>
                </a:solidFill>
              </a:rPr>
              <a:t>podniku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lvl="2"/>
            <a:r>
              <a:rPr lang="cs-CZ" sz="2400" dirty="false">
                <a:solidFill>
                  <a:schemeClr val="tx2"/>
                </a:solidFill>
              </a:rPr>
              <a:t>d) </a:t>
            </a:r>
            <a:r>
              <a:rPr lang="cs-CZ" sz="2400" dirty="false" smtClean="false">
                <a:solidFill>
                  <a:schemeClr val="tx2"/>
                </a:solidFill>
              </a:rPr>
              <a:t>Ovládání </a:t>
            </a:r>
            <a:r>
              <a:rPr lang="cs-CZ" sz="2400" dirty="false">
                <a:solidFill>
                  <a:schemeClr val="tx2"/>
                </a:solidFill>
              </a:rPr>
              <a:t>většiny hlasovacích práv náležejících akcionářům nebo společníkům v jiném podniku.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2997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</a:t>
            </a:r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519262" y="1340768"/>
            <a:ext cx="7869162" cy="4154984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b="true" dirty="false" smtClean="false">
                <a:solidFill>
                  <a:schemeClr val="tx2"/>
                </a:solidFill>
              </a:rPr>
              <a:t>Partnerské podniky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N</a:t>
            </a:r>
            <a:r>
              <a:rPr lang="cs-CZ" sz="2400" dirty="false" smtClean="false">
                <a:solidFill>
                  <a:schemeClr val="tx2"/>
                </a:solidFill>
              </a:rPr>
              <a:t>ejsou </a:t>
            </a:r>
            <a:r>
              <a:rPr lang="cs-CZ" sz="2400" dirty="false">
                <a:solidFill>
                  <a:schemeClr val="tx2"/>
                </a:solidFill>
              </a:rPr>
              <a:t>zařazeny mezi propojené </a:t>
            </a:r>
            <a:r>
              <a:rPr lang="cs-CZ" sz="2400" dirty="false" smtClean="false">
                <a:solidFill>
                  <a:schemeClr val="tx2"/>
                </a:solidFill>
              </a:rPr>
              <a:t>podniky</a:t>
            </a:r>
          </a:p>
          <a:p>
            <a:pPr lvl="2"/>
            <a:r>
              <a:rPr lang="cs-CZ" sz="2400" dirty="false" smtClean="false">
                <a:solidFill>
                  <a:schemeClr val="tx2"/>
                </a:solidFill>
              </a:rPr>
              <a:t> 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Podnik </a:t>
            </a:r>
            <a:r>
              <a:rPr lang="cs-CZ" sz="2400" dirty="false">
                <a:solidFill>
                  <a:schemeClr val="tx2"/>
                </a:solidFill>
              </a:rPr>
              <a:t>(mateřský podnik) vlastní sám nebo společně s jedním či více propojenými podniky 25 % nebo více procent základního kapitálu nebo hlasovacích práv jiného podniku (dceřiný podnik</a:t>
            </a:r>
            <a:r>
              <a:rPr lang="cs-CZ" sz="2400" dirty="false" smtClean="false">
                <a:solidFill>
                  <a:schemeClr val="tx2"/>
                </a:solidFill>
              </a:rPr>
              <a:t>)</a:t>
            </a:r>
            <a:endParaRPr lang="cs-CZ" sz="2400" dirty="false">
              <a:solidFill>
                <a:schemeClr val="tx2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1000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</a:t>
            </a:r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519262" y="1340768"/>
            <a:ext cx="7869162" cy="156966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1331640" y="1619945"/>
            <a:ext cx="6343650" cy="4124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653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Oprávněnost žadatele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03548" y="1484640"/>
            <a:ext cx="8208912" cy="553997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2400" b="true" u="sng" dirty="false">
                <a:solidFill>
                  <a:schemeClr val="tx2"/>
                </a:solidFill>
              </a:rPr>
              <a:t>Oprávnění žadatelé obecně: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Osoba </a:t>
            </a:r>
            <a:r>
              <a:rPr lang="cs-CZ" sz="2400" dirty="false">
                <a:solidFill>
                  <a:schemeClr val="tx2"/>
                </a:solidFill>
              </a:rPr>
              <a:t>(právnická nebo fyzická), která je registrovaným subjektem v ČR, tj. osoba, která má vlastní identifikační číslo (tzv. IČO někdy také IČ</a:t>
            </a:r>
            <a:r>
              <a:rPr lang="cs-CZ" sz="2400" dirty="false" smtClean="false">
                <a:solidFill>
                  <a:schemeClr val="tx2"/>
                </a:solidFill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>
                <a:solidFill>
                  <a:schemeClr val="tx2"/>
                </a:solidFill>
              </a:rPr>
              <a:t>O</a:t>
            </a:r>
            <a:r>
              <a:rPr lang="cs-CZ" sz="2400" dirty="false" smtClean="false">
                <a:solidFill>
                  <a:schemeClr val="tx2"/>
                </a:solidFill>
              </a:rPr>
              <a:t>soba</a:t>
            </a:r>
            <a:r>
              <a:rPr lang="cs-CZ" sz="2400" dirty="false">
                <a:solidFill>
                  <a:schemeClr val="tx2"/>
                </a:solidFill>
              </a:rPr>
              <a:t>, která má aktivní datovou </a:t>
            </a:r>
            <a:r>
              <a:rPr lang="cs-CZ" sz="2400" dirty="false" smtClean="false">
                <a:solidFill>
                  <a:schemeClr val="tx2"/>
                </a:solidFill>
              </a:rPr>
              <a:t>schránku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Osoba</a:t>
            </a:r>
            <a:r>
              <a:rPr lang="cs-CZ" sz="2400" dirty="false">
                <a:solidFill>
                  <a:schemeClr val="tx2"/>
                </a:solidFill>
              </a:rPr>
              <a:t>, která nepatří mezi subjekty, které se nemohou výzvy účastnit z důvodů insolvence, pokut, dluhu aj. </a:t>
            </a:r>
            <a:r>
              <a:rPr lang="cs-CZ" sz="2400" dirty="false" smtClean="false">
                <a:solidFill>
                  <a:schemeClr val="tx2"/>
                </a:solidFill>
              </a:rPr>
              <a:t>viz neoprávnění žadatelé</a:t>
            </a:r>
            <a:endParaRPr lang="cs-CZ" sz="2400" dirty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2744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447254" y="1340768"/>
            <a:ext cx="7869162" cy="120032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i="true" dirty="false" smtClean="false">
                <a:solidFill>
                  <a:schemeClr val="tx2"/>
                </a:solidFill>
              </a:rPr>
              <a:t>Vzájemně propojené podniky (žadatel propojen se všemi)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5" name="Obrázek 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1398079" y="2204864"/>
            <a:ext cx="6419850" cy="3676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1754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323527" y="3495379"/>
            <a:ext cx="8322903" cy="2308324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lvl="1"/>
            <a:r>
              <a:rPr lang="pl-PL" sz="2400" i="true" dirty="false" smtClean="false">
                <a:solidFill>
                  <a:schemeClr val="tx2"/>
                </a:solidFill>
              </a:rPr>
              <a:t>Žadatel                   Podnik </a:t>
            </a:r>
            <a:r>
              <a:rPr lang="pl-PL" sz="2400" i="true" dirty="false">
                <a:solidFill>
                  <a:schemeClr val="tx2"/>
                </a:solidFill>
              </a:rPr>
              <a:t>A	</a:t>
            </a:r>
            <a:r>
              <a:rPr lang="pl-PL" sz="2400" i="true" dirty="false" smtClean="false">
                <a:solidFill>
                  <a:schemeClr val="tx2"/>
                </a:solidFill>
              </a:rPr>
              <a:t>    Podnik B                Podnik </a:t>
            </a:r>
            <a:r>
              <a:rPr lang="pl-PL" sz="2400" i="true" dirty="false">
                <a:solidFill>
                  <a:schemeClr val="tx2"/>
                </a:solidFill>
              </a:rPr>
              <a:t>C</a:t>
            </a:r>
          </a:p>
          <a:p>
            <a:pPr lvl="1"/>
            <a:r>
              <a:rPr lang="pl-PL" sz="2400" i="true" dirty="false">
                <a:solidFill>
                  <a:schemeClr val="tx2"/>
                </a:solidFill>
              </a:rPr>
              <a:t>    </a:t>
            </a:r>
            <a:r>
              <a:rPr lang="pl-PL" sz="2400" i="true" dirty="false" smtClean="false">
                <a:solidFill>
                  <a:schemeClr val="tx2"/>
                </a:solidFill>
              </a:rPr>
              <a:t>25</a:t>
            </a:r>
            <a:r>
              <a:rPr lang="pl-PL" sz="2400" i="true" dirty="false">
                <a:solidFill>
                  <a:schemeClr val="tx2"/>
                </a:solidFill>
              </a:rPr>
              <a:t>	</a:t>
            </a:r>
            <a:r>
              <a:rPr lang="pl-PL" sz="2400" i="true" dirty="false" smtClean="false">
                <a:solidFill>
                  <a:schemeClr val="tx2"/>
                </a:solidFill>
              </a:rPr>
              <a:t> 	     10</a:t>
            </a:r>
            <a:r>
              <a:rPr lang="pl-PL" sz="2400" i="true" dirty="false">
                <a:solidFill>
                  <a:schemeClr val="tx2"/>
                </a:solidFill>
              </a:rPr>
              <a:t>		          </a:t>
            </a:r>
            <a:r>
              <a:rPr lang="pl-PL" sz="2400" i="true" dirty="false" smtClean="false">
                <a:solidFill>
                  <a:schemeClr val="tx2"/>
                </a:solidFill>
              </a:rPr>
              <a:t>4  </a:t>
            </a:r>
            <a:r>
              <a:rPr lang="pl-PL" sz="2400" i="true" dirty="false">
                <a:solidFill>
                  <a:schemeClr val="tx2"/>
                </a:solidFill>
              </a:rPr>
              <a:t>	         </a:t>
            </a:r>
            <a:r>
              <a:rPr lang="pl-PL" sz="2400" i="true" dirty="false" smtClean="false">
                <a:solidFill>
                  <a:schemeClr val="tx2"/>
                </a:solidFill>
              </a:rPr>
              <a:t>    </a:t>
            </a:r>
            <a:r>
              <a:rPr lang="pl-PL" sz="2400" i="true" dirty="false">
                <a:solidFill>
                  <a:schemeClr val="tx2"/>
                </a:solidFill>
              </a:rPr>
              <a:t>40</a:t>
            </a: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Žadatel-A</a:t>
            </a:r>
            <a:r>
              <a:rPr lang="cs-CZ" sz="2400" dirty="false" smtClean="false">
                <a:solidFill>
                  <a:schemeClr val="tx2"/>
                </a:solidFill>
              </a:rPr>
              <a:t> a </a:t>
            </a:r>
            <a:r>
              <a:rPr lang="cs-CZ" sz="2400" b="true" dirty="false" smtClean="false">
                <a:solidFill>
                  <a:schemeClr val="tx2"/>
                </a:solidFill>
              </a:rPr>
              <a:t>B-C</a:t>
            </a:r>
            <a:r>
              <a:rPr lang="cs-CZ" sz="2400" dirty="false" smtClean="false">
                <a:solidFill>
                  <a:schemeClr val="tx2"/>
                </a:solidFill>
              </a:rPr>
              <a:t>= propojený podnik (plné započítání)</a:t>
            </a: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A-B</a:t>
            </a:r>
            <a:r>
              <a:rPr lang="cs-CZ" sz="2400" dirty="false" smtClean="false">
                <a:solidFill>
                  <a:schemeClr val="tx2"/>
                </a:solidFill>
              </a:rPr>
              <a:t> = partnerský podnik (40% započítání)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  <p:pic>
        <p:nvPicPr>
          <p:cNvPr id="2" name="Obrázek 1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626381" y="1495024"/>
            <a:ext cx="8020050" cy="2019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079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</a:t>
            </a:r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pic>
        <p:nvPicPr>
          <p:cNvPr id="5" name="Obrázek 4"/>
          <p:cNvPicPr>
            <a:picLocks noChangeAspect="true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1556792"/>
            <a:ext cx="7943850" cy="1819275"/>
          </a:xfrm>
          <a:prstGeom prst="rect">
            <a:avLst/>
          </a:prstGeom>
        </p:spPr>
      </p:pic>
      <p:sp>
        <p:nvSpPr>
          <p:cNvPr id="7" name="TextovéPole 6"/>
          <p:cNvSpPr txBox="true"/>
          <p:nvPr/>
        </p:nvSpPr>
        <p:spPr>
          <a:xfrm>
            <a:off x="255779" y="3474507"/>
            <a:ext cx="8322903" cy="3046988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lvl="1"/>
            <a:r>
              <a:rPr lang="pl-PL" sz="2400" i="true" dirty="false" smtClean="false">
                <a:solidFill>
                  <a:schemeClr val="tx2"/>
                </a:solidFill>
              </a:rPr>
              <a:t>Žadatel                   Podnik </a:t>
            </a:r>
            <a:r>
              <a:rPr lang="pl-PL" sz="2400" i="true" dirty="false">
                <a:solidFill>
                  <a:schemeClr val="tx2"/>
                </a:solidFill>
              </a:rPr>
              <a:t>A	</a:t>
            </a:r>
            <a:r>
              <a:rPr lang="pl-PL" sz="2400" i="true" dirty="false" smtClean="false">
                <a:solidFill>
                  <a:schemeClr val="tx2"/>
                </a:solidFill>
              </a:rPr>
              <a:t>    Podnik B                Podnik </a:t>
            </a:r>
            <a:r>
              <a:rPr lang="pl-PL" sz="2400" i="true" dirty="false">
                <a:solidFill>
                  <a:schemeClr val="tx2"/>
                </a:solidFill>
              </a:rPr>
              <a:t>C</a:t>
            </a:r>
          </a:p>
          <a:p>
            <a:pPr lvl="1"/>
            <a:r>
              <a:rPr lang="pl-PL" sz="2400" i="true" dirty="false">
                <a:solidFill>
                  <a:schemeClr val="tx2"/>
                </a:solidFill>
              </a:rPr>
              <a:t>    </a:t>
            </a:r>
            <a:r>
              <a:rPr lang="pl-PL" sz="2400" i="true" dirty="false" smtClean="false">
                <a:solidFill>
                  <a:schemeClr val="tx2"/>
                </a:solidFill>
              </a:rPr>
              <a:t>25</a:t>
            </a:r>
            <a:r>
              <a:rPr lang="pl-PL" sz="2400" i="true" dirty="false">
                <a:solidFill>
                  <a:schemeClr val="tx2"/>
                </a:solidFill>
              </a:rPr>
              <a:t>	</a:t>
            </a:r>
            <a:r>
              <a:rPr lang="pl-PL" sz="2400" i="true" dirty="false" smtClean="false">
                <a:solidFill>
                  <a:schemeClr val="tx2"/>
                </a:solidFill>
              </a:rPr>
              <a:t> 	     10</a:t>
            </a:r>
            <a:r>
              <a:rPr lang="pl-PL" sz="2400" i="true" dirty="false">
                <a:solidFill>
                  <a:schemeClr val="tx2"/>
                </a:solidFill>
              </a:rPr>
              <a:t>		          </a:t>
            </a:r>
            <a:r>
              <a:rPr lang="pl-PL" sz="2400" i="true" dirty="false" smtClean="false">
                <a:solidFill>
                  <a:schemeClr val="tx2"/>
                </a:solidFill>
              </a:rPr>
              <a:t>4  </a:t>
            </a:r>
            <a:r>
              <a:rPr lang="pl-PL" sz="2400" i="true" dirty="false">
                <a:solidFill>
                  <a:schemeClr val="tx2"/>
                </a:solidFill>
              </a:rPr>
              <a:t>	         </a:t>
            </a:r>
            <a:r>
              <a:rPr lang="pl-PL" sz="2400" i="true" dirty="false" smtClean="false">
                <a:solidFill>
                  <a:schemeClr val="tx2"/>
                </a:solidFill>
              </a:rPr>
              <a:t>    0</a:t>
            </a:r>
            <a:endParaRPr lang="pl-PL" sz="2400" i="true" dirty="false">
              <a:solidFill>
                <a:schemeClr val="tx2"/>
              </a:solidFill>
            </a:endParaRPr>
          </a:p>
          <a:p>
            <a:pPr lvl="1"/>
            <a:endParaRPr lang="cs-CZ" sz="2400" dirty="false" smtClean="false">
              <a:solidFill>
                <a:schemeClr val="tx2"/>
              </a:solidFill>
            </a:endParaRP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Žadatel-A</a:t>
            </a:r>
            <a:r>
              <a:rPr lang="cs-CZ" sz="2400" dirty="false" smtClean="false">
                <a:solidFill>
                  <a:schemeClr val="tx2"/>
                </a:solidFill>
              </a:rPr>
              <a:t> = propojený podnik (plné započítání)</a:t>
            </a: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A-B</a:t>
            </a:r>
            <a:r>
              <a:rPr lang="cs-CZ" sz="2400" dirty="false" smtClean="false">
                <a:solidFill>
                  <a:schemeClr val="tx2"/>
                </a:solidFill>
              </a:rPr>
              <a:t> = partnerský podnik (40% započítání)</a:t>
            </a: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B-C</a:t>
            </a:r>
            <a:r>
              <a:rPr lang="cs-CZ" sz="2400" dirty="false" smtClean="false">
                <a:solidFill>
                  <a:schemeClr val="tx2"/>
                </a:solidFill>
              </a:rPr>
              <a:t> = partnerský podnik (bez započítání, </a:t>
            </a:r>
            <a:r>
              <a:rPr lang="cs-CZ" sz="2400" b="true" dirty="false" smtClean="false">
                <a:solidFill>
                  <a:schemeClr val="tx2"/>
                </a:solidFill>
              </a:rPr>
              <a:t>partner partnera vždy bez započítání</a:t>
            </a:r>
            <a:r>
              <a:rPr lang="cs-CZ" sz="2400" dirty="false" smtClean="false">
                <a:solidFill>
                  <a:schemeClr val="tx2"/>
                </a:solidFill>
              </a:rPr>
              <a:t>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5448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Velikost </a:t>
            </a:r>
            <a:r>
              <a:rPr lang="cs-CZ" sz="3200" b="true" dirty="false">
                <a:solidFill>
                  <a:schemeClr val="tx2"/>
                </a:solidFill>
                <a:cs typeface="Arial" panose="020B0604020202020204" pitchFamily="34" charset="0"/>
              </a:rPr>
              <a:t>podniku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8" name="TextovéPole 7"/>
          <p:cNvSpPr txBox="true"/>
          <p:nvPr/>
        </p:nvSpPr>
        <p:spPr>
          <a:xfrm>
            <a:off x="519262" y="1340768"/>
            <a:ext cx="7869162" cy="6001643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Počet zaměstnanců = počet </a:t>
            </a:r>
            <a:r>
              <a:rPr lang="cs-CZ" sz="2400" b="true" dirty="false" smtClean="false">
                <a:solidFill>
                  <a:schemeClr val="tx2"/>
                </a:solidFill>
              </a:rPr>
              <a:t>ročních pracovních jednotek</a:t>
            </a:r>
            <a:r>
              <a:rPr lang="cs-CZ" sz="2400" dirty="false" smtClean="false">
                <a:solidFill>
                  <a:schemeClr val="tx2"/>
                </a:solidFill>
              </a:rPr>
              <a:t> (všechny úvazky </a:t>
            </a:r>
            <a:r>
              <a:rPr lang="cs-CZ" sz="2400" dirty="false">
                <a:solidFill>
                  <a:schemeClr val="tx2"/>
                </a:solidFill>
              </a:rPr>
              <a:t>-</a:t>
            </a:r>
            <a:r>
              <a:rPr lang="cs-CZ" sz="2400" dirty="false" smtClean="false">
                <a:solidFill>
                  <a:schemeClr val="tx2"/>
                </a:solidFill>
              </a:rPr>
              <a:t> částečné úvazky a kratší doby zaměstnání zlomkem)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Za poslední schválené účetní období (schválená účetní závěrka)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Obrat bez DPH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Využití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Výše spolufinancování u blokové výjimky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Vyplnění žádosti – </a:t>
            </a:r>
            <a:r>
              <a:rPr lang="cs-CZ" sz="2400" b="true" dirty="false" smtClean="false">
                <a:solidFill>
                  <a:schemeClr val="tx2"/>
                </a:solidFill>
              </a:rPr>
              <a:t>ověření dostatečné kapacity žadatele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6884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Jak se počítá počet zaměstnanců?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Je třeba rozlišit počet zaměstnanců a počet pracovníků. Počet zaměstnanců se uvádí přímo do žádosti (záložka subjekty), jde o přepočtený stav a zohledňuje propojené a partnerské podniky (viz </a:t>
            </a:r>
            <a:r>
              <a:rPr lang="cs-CZ" sz="2200" dirty="false">
                <a:solidFill>
                  <a:schemeClr val="tx2"/>
                </a:solidFill>
              </a:rPr>
              <a:t>v</a:t>
            </a:r>
            <a:r>
              <a:rPr lang="cs-CZ" sz="2200" dirty="false" smtClean="false">
                <a:solidFill>
                  <a:schemeClr val="tx2"/>
                </a:solidFill>
              </a:rPr>
              <a:t>elikost podniku).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Počet pracovníků se uvádí do čestného prohlášení a zohledňuje jen počet fyzických osob zaměstnaných u žadatele + u partnera (viz čestné prohlášení).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Je možné zapojit více účastníků, než má firma pracovníků?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Ano, žadatel si může hodnoty indikátorů nastavit i na vyšší hodnoty.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/>
            <a:endParaRPr lang="cs-CZ" sz="2200" dirty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59453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Nejčastější dotazy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6" name="Zástupný symbol pro obsah 2"/>
          <p:cNvSpPr txBox="true">
            <a:spLocks/>
          </p:cNvSpPr>
          <p:nvPr/>
        </p:nvSpPr>
        <p:spPr>
          <a:xfrm>
            <a:off x="827584" y="1340768"/>
            <a:ext cx="7776864" cy="4608512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false" eaLnBrk="true" latinLnBrk="false" hangingPunct="true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400" b="true" dirty="false" smtClean="false">
                <a:solidFill>
                  <a:schemeClr val="tx2"/>
                </a:solidFill>
              </a:rPr>
              <a:t>Kam se uvádí počet zapojených osob?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Tento údaj se neuvádí.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Je propojenost podniků v rámci velikosti podniku to samé jako propojenost podniků v rámci definice jednoho podniku pro de minimis?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Ne, každá definice a postup výpočtu jsou jiné a řídí se jiným nařízením.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r>
              <a:rPr lang="cs-CZ" sz="2400" b="true" dirty="false" smtClean="false">
                <a:solidFill>
                  <a:schemeClr val="tx2"/>
                </a:solidFill>
              </a:rPr>
              <a:t>Je možné už nyní počítat s pracovníky, které firma zatím nemá?</a:t>
            </a:r>
            <a:endParaRPr lang="cs-CZ" sz="2400" b="true" dirty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r>
              <a:rPr lang="cs-CZ" sz="2200" dirty="false" smtClean="false">
                <a:solidFill>
                  <a:schemeClr val="tx2"/>
                </a:solidFill>
              </a:rPr>
              <a:t>Ano, hodnoty indikátorů si stanovuje žadatel sám a následně je k těmto hodnotám zavázán v právním aktu.</a:t>
            </a:r>
            <a:endParaRPr lang="cs-CZ" sz="2200" dirty="false">
              <a:solidFill>
                <a:schemeClr val="tx2"/>
              </a:solidFill>
            </a:endParaRPr>
          </a:p>
          <a:p>
            <a:endParaRPr lang="cs-CZ" sz="2600" dirty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200" dirty="false">
              <a:solidFill>
                <a:schemeClr val="tx2"/>
              </a:solidFill>
            </a:endParaRPr>
          </a:p>
          <a:p>
            <a:pPr lvl="1"/>
            <a:endParaRPr lang="cs-CZ" sz="2200" dirty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457200" lvl="1" indent="0">
              <a:buNone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25524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611560" y="620688"/>
            <a:ext cx="770485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Shrnutí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85569" y="1340768"/>
            <a:ext cx="8208912" cy="7755969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Princip jednotkových nákladů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Podporované aktivity, způsobilá délka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Hodnocení přijatelnosti - neopravitelná kritéria 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Hodnocení formálních náležitostí – opravitelná kritéria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Kritéria věcného hodnocení – výpočet bodů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Podpora de minimis – definice jednoho podniku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Bloková výjimka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Velikost podniku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cs-CZ" sz="2400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eriod" startAt="5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65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Obrázek 12"/>
          <p:cNvPicPr>
            <a:picLocks noChangeAspect="true"/>
          </p:cNvPicPr>
          <p:nvPr/>
        </p:nvPicPr>
        <p:blipFill>
          <a:blip cstate="print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7824" y="5837189"/>
            <a:ext cx="3147517" cy="639915"/>
          </a:xfrm>
          <a:prstGeom prst="rect">
            <a:avLst/>
          </a:prstGeom>
        </p:spPr>
      </p:pic>
      <p:pic>
        <p:nvPicPr>
          <p:cNvPr id="27" name="Obrázek 26"/>
          <p:cNvPicPr>
            <a:picLocks noChangeAspect="true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6452" y="1801282"/>
            <a:ext cx="6063133" cy="2592288"/>
          </a:xfrm>
          <a:prstGeom prst="rect">
            <a:avLst/>
          </a:prstGeom>
        </p:spPr>
      </p:pic>
      <p:sp>
        <p:nvSpPr>
          <p:cNvPr id="2" name="Obdélník 1"/>
          <p:cNvSpPr/>
          <p:nvPr/>
        </p:nvSpPr>
        <p:spPr>
          <a:xfrm>
            <a:off x="2546344" y="2776563"/>
            <a:ext cx="42633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3200" dirty="false" smtClean="false">
                <a:solidFill>
                  <a:schemeClr val="bg1"/>
                </a:solidFill>
              </a:rPr>
              <a:t>Děkuji Vám za pozornost</a:t>
            </a:r>
            <a:endParaRPr lang="cs-CZ" sz="3200" dirty="false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7711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Oprávněnost žadatele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683568" y="1412776"/>
            <a:ext cx="8188622" cy="4893647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2400" b="true" u="sng" dirty="false" smtClean="false">
                <a:solidFill>
                  <a:schemeClr val="tx2"/>
                </a:solidFill>
              </a:rPr>
              <a:t>Neoprávnění žadatelé:</a:t>
            </a:r>
            <a:endParaRPr lang="cs-CZ" sz="2400" b="true" u="sng" dirty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Likvidace, úpadek, hrozící úpadek, insolvence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Daňové nedoplatky, nedoplatek </a:t>
            </a:r>
            <a:r>
              <a:rPr lang="cs-CZ" sz="2400" dirty="false">
                <a:solidFill>
                  <a:schemeClr val="tx2"/>
                </a:solidFill>
              </a:rPr>
              <a:t>na pojistném nebo </a:t>
            </a:r>
            <a:r>
              <a:rPr lang="cs-CZ" sz="2400" dirty="false" smtClean="false">
                <a:solidFill>
                  <a:schemeClr val="tx2"/>
                </a:solidFill>
              </a:rPr>
              <a:t>na penále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Inkasní </a:t>
            </a:r>
            <a:r>
              <a:rPr lang="cs-CZ" sz="2400" dirty="false">
                <a:solidFill>
                  <a:schemeClr val="tx2"/>
                </a:solidFill>
              </a:rPr>
              <a:t>příkaz </a:t>
            </a:r>
            <a:r>
              <a:rPr lang="cs-CZ" sz="2400" dirty="false" smtClean="false">
                <a:solidFill>
                  <a:schemeClr val="tx2"/>
                </a:solidFill>
              </a:rPr>
              <a:t>Evropské </a:t>
            </a:r>
            <a:r>
              <a:rPr lang="cs-CZ" sz="2400" dirty="false">
                <a:solidFill>
                  <a:schemeClr val="tx2"/>
                </a:solidFill>
              </a:rPr>
              <a:t>komise </a:t>
            </a:r>
            <a:r>
              <a:rPr lang="cs-CZ" sz="2400" dirty="false" smtClean="false">
                <a:solidFill>
                  <a:schemeClr val="tx2"/>
                </a:solidFill>
              </a:rPr>
              <a:t> - protiprávní poskytnutá podpora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400" dirty="false" smtClean="false">
                <a:solidFill>
                  <a:schemeClr val="tx2"/>
                </a:solidFill>
              </a:rPr>
              <a:t>Pokuta za </a:t>
            </a:r>
            <a:r>
              <a:rPr lang="cs-CZ" sz="2400" dirty="false">
                <a:solidFill>
                  <a:schemeClr val="tx2"/>
                </a:solidFill>
              </a:rPr>
              <a:t>umožnění výkonu nelegální </a:t>
            </a:r>
            <a:r>
              <a:rPr lang="cs-CZ" sz="2400" dirty="false" smtClean="false">
                <a:solidFill>
                  <a:schemeClr val="tx2"/>
                </a:solidFill>
              </a:rPr>
              <a:t>práce</a:t>
            </a:r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3066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Oprávněnost žadatele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03548" y="1484640"/>
            <a:ext cx="8208912" cy="630942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r>
              <a:rPr lang="cs-CZ" sz="2600" b="true" u="sng" dirty="false" smtClean="false">
                <a:solidFill>
                  <a:schemeClr val="tx2"/>
                </a:solidFill>
              </a:rPr>
              <a:t>Oprávnění žadatelé ve výzv</a:t>
            </a:r>
            <a:r>
              <a:rPr lang="cs-CZ" sz="2600" b="true" u="sng" dirty="false">
                <a:solidFill>
                  <a:schemeClr val="tx2"/>
                </a:solidFill>
              </a:rPr>
              <a:t>ě</a:t>
            </a:r>
            <a:r>
              <a:rPr lang="cs-CZ" sz="2600" b="true" u="sng" dirty="false" smtClean="false">
                <a:solidFill>
                  <a:schemeClr val="tx2"/>
                </a:solidFill>
              </a:rPr>
              <a:t>:</a:t>
            </a:r>
            <a:endParaRPr lang="cs-CZ" sz="2600" b="true" u="sng" dirty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cs-CZ" sz="2400" dirty="false" smtClean="false">
                <a:solidFill>
                  <a:schemeClr val="tx2"/>
                </a:solidFill>
              </a:rPr>
              <a:t>Obchodní </a:t>
            </a:r>
            <a:r>
              <a:rPr lang="cs-CZ" sz="2400" dirty="false">
                <a:solidFill>
                  <a:schemeClr val="tx2"/>
                </a:solidFill>
              </a:rPr>
              <a:t>korporace</a:t>
            </a:r>
          </a:p>
          <a:p>
            <a:pPr marL="1371600" lvl="2" indent="-457200">
              <a:buFont typeface="+mj-lt"/>
              <a:buAutoNum type="alphaUcPeriod"/>
            </a:pPr>
            <a:r>
              <a:rPr lang="cs-CZ" sz="2400" dirty="false">
                <a:solidFill>
                  <a:schemeClr val="tx2"/>
                </a:solidFill>
              </a:rPr>
              <a:t>O</a:t>
            </a:r>
            <a:r>
              <a:rPr lang="cs-CZ" sz="2400" dirty="false" smtClean="false">
                <a:solidFill>
                  <a:schemeClr val="tx2"/>
                </a:solidFill>
              </a:rPr>
              <a:t>bchodní společnosti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Veřejná obchodní společnost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Komanditní společnost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Společnost s ručením omezeným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Akciová společnost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Evropská společnost</a:t>
            </a:r>
          </a:p>
          <a:p>
            <a:pPr marL="1828800" lvl="3" indent="-457200">
              <a:buFont typeface="+mj-lt"/>
              <a:buAutoNum type="alphaLcParenR"/>
            </a:pPr>
            <a:r>
              <a:rPr lang="cs-CZ" sz="2400" dirty="false" smtClean="false">
                <a:solidFill>
                  <a:schemeClr val="tx2"/>
                </a:solidFill>
              </a:rPr>
              <a:t>Evropské hospodářské a zájmové sdružení</a:t>
            </a:r>
            <a:endParaRPr lang="cs-CZ" sz="2400" dirty="false">
              <a:solidFill>
                <a:schemeClr val="tx2"/>
              </a:solidFill>
            </a:endParaRPr>
          </a:p>
          <a:p>
            <a:pPr marL="1371600" lvl="2" indent="-457200">
              <a:buFont typeface="+mj-lt"/>
              <a:buAutoNum type="alphaUcPeriod"/>
            </a:pPr>
            <a:r>
              <a:rPr lang="cs-CZ" sz="2400" dirty="false" smtClean="false">
                <a:solidFill>
                  <a:schemeClr val="tx2"/>
                </a:solidFill>
              </a:rPr>
              <a:t>Družstva</a:t>
            </a:r>
          </a:p>
          <a:p>
            <a:pPr marL="914400" lvl="1" indent="-457200">
              <a:buFont typeface="+mj-lt"/>
              <a:buAutoNum type="arabicParenR"/>
            </a:pPr>
            <a:r>
              <a:rPr lang="cs-CZ" sz="2400" dirty="false" smtClean="false">
                <a:solidFill>
                  <a:schemeClr val="tx2"/>
                </a:solidFill>
              </a:rPr>
              <a:t>Státní </a:t>
            </a:r>
            <a:r>
              <a:rPr lang="cs-CZ" sz="2400" dirty="false">
                <a:solidFill>
                  <a:schemeClr val="tx2"/>
                </a:solidFill>
              </a:rPr>
              <a:t>podnik </a:t>
            </a: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arenR"/>
            </a:pPr>
            <a:r>
              <a:rPr lang="cs-CZ" sz="2400" dirty="false" smtClean="false">
                <a:solidFill>
                  <a:schemeClr val="tx2"/>
                </a:solidFill>
              </a:rPr>
              <a:t>OSVČ</a:t>
            </a: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853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c="http://schemas.openxmlformats.org/markup-compatibility/2006" xmlns:c="http://schemas.openxmlformats.org/drawingml/2006/chart" xmlns:cdr="http://schemas.openxmlformats.org/drawingml/2006/chartDrawing" xmlns:dgm="http://schemas.openxmlformats.org/drawingml/2006/diagram" xmlns:pic="http://schemas.openxmlformats.org/drawingml/2006/picture" xmlns:wp="http://schemas.openxmlformats.org/drawingml/2006/wordprocessingDrawing" xmlns:wp14="http://schemas.microsoft.com/office/word/2010/wordprocessingDrawing" xmlns:xdr="http://schemas.openxmlformats.org/drawingml/2006/spreadsheetDrawing" xmlns:comp="http://schemas.openxmlformats.org/drawingml/2006/compatibility" xmlns:lc="http://schemas.openxmlformats.org/drawingml/2006/lockedCanva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true"/>
          </p:cNvPicPr>
          <p:nvPr/>
        </p:nvPicPr>
        <p:blipFill rotWithShape="true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27"/>
          <a:stretch/>
        </p:blipFill>
        <p:spPr>
          <a:xfrm>
            <a:off x="179512" y="-243408"/>
            <a:ext cx="8856984" cy="1728048"/>
          </a:xfrm>
          <a:prstGeom prst="rect">
            <a:avLst/>
          </a:prstGeom>
        </p:spPr>
      </p:pic>
      <p:sp>
        <p:nvSpPr>
          <p:cNvPr id="4" name="TextovéPole 3"/>
          <p:cNvSpPr txBox="true"/>
          <p:nvPr/>
        </p:nvSpPr>
        <p:spPr>
          <a:xfrm>
            <a:off x="931020" y="620688"/>
            <a:ext cx="7385396" cy="584775"/>
          </a:xfrm>
          <a:prstGeom prst="rect">
            <a:avLst/>
          </a:prstGeom>
          <a:noFill/>
        </p:spPr>
        <p:txBody>
          <a:bodyPr wrap="square" rtlCol="false" anchor="ctr">
            <a:spAutoFit/>
          </a:bodyPr>
          <a:lstStyle/>
          <a:p>
            <a:pPr algn="ctr"/>
            <a:r>
              <a:rPr lang="cs-CZ" sz="3200" b="true" dirty="false" smtClean="false">
                <a:solidFill>
                  <a:schemeClr val="tx2"/>
                </a:solidFill>
                <a:cs typeface="Arial" panose="020B0604020202020204" pitchFamily="34" charset="0"/>
              </a:rPr>
              <a:t>Oprávněnost žadatele</a:t>
            </a:r>
            <a:endParaRPr lang="nl-NL" sz="3200" b="true" dirty="false">
              <a:solidFill>
                <a:schemeClr val="tx2"/>
              </a:solidFill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true"/>
          <p:nvPr/>
        </p:nvSpPr>
        <p:spPr>
          <a:xfrm>
            <a:off x="519262" y="1340768"/>
            <a:ext cx="8208912" cy="5909310"/>
          </a:xfrm>
          <a:prstGeom prst="rect">
            <a:avLst/>
          </a:prstGeom>
          <a:noFill/>
        </p:spPr>
        <p:txBody>
          <a:bodyPr wrap="square" rtlCol="false">
            <a:spAutoFit/>
          </a:bodyPr>
          <a:lstStyle/>
          <a:p>
            <a:pPr marL="914400" lvl="1" indent="-457200">
              <a:buFont typeface="+mj-lt"/>
              <a:buAutoNum type="arabicParenR"/>
            </a:pPr>
            <a:endParaRPr lang="cs-CZ" sz="2400" dirty="false" smtClean="false">
              <a:solidFill>
                <a:schemeClr val="tx2"/>
              </a:solidFill>
            </a:endParaRPr>
          </a:p>
          <a:p>
            <a:pPr marL="914400" lvl="1" indent="-457200">
              <a:buFont typeface="+mj-lt"/>
              <a:buAutoNum type="arabicParenR" startAt="4"/>
            </a:pPr>
            <a:r>
              <a:rPr lang="cs-CZ" sz="2400" dirty="false" smtClean="false">
                <a:solidFill>
                  <a:schemeClr val="tx2"/>
                </a:solidFill>
              </a:rPr>
              <a:t>Právnické </a:t>
            </a:r>
            <a:r>
              <a:rPr lang="cs-CZ" sz="2400" dirty="false">
                <a:solidFill>
                  <a:schemeClr val="tx2"/>
                </a:solidFill>
              </a:rPr>
              <a:t>osoby vykonávající podnikatelskou činnost zřízené zvláštním </a:t>
            </a:r>
            <a:r>
              <a:rPr lang="cs-CZ" sz="2400" dirty="false" smtClean="false">
                <a:solidFill>
                  <a:schemeClr val="tx2"/>
                </a:solidFill>
              </a:rPr>
              <a:t>zákonem</a:t>
            </a:r>
          </a:p>
          <a:p>
            <a:pPr marL="914400" lvl="1" indent="-457200">
              <a:buFont typeface="+mj-lt"/>
              <a:buAutoNum type="arabicParenR" startAt="4"/>
            </a:pPr>
            <a:r>
              <a:rPr lang="cs-CZ" sz="2400" dirty="false" smtClean="false">
                <a:solidFill>
                  <a:schemeClr val="tx2"/>
                </a:solidFill>
              </a:rPr>
              <a:t>Evidované </a:t>
            </a:r>
            <a:r>
              <a:rPr lang="cs-CZ" sz="2400" dirty="false">
                <a:solidFill>
                  <a:schemeClr val="tx2"/>
                </a:solidFill>
              </a:rPr>
              <a:t>právnické osoby podle zákona č. 3/2002 Sb., o církvích a náboženských společnostech, pokud poskytují zdravotní, kulturní, vzdělávací a sociální služby nebo sociálně právní ochranu dětí, a </a:t>
            </a:r>
            <a:r>
              <a:rPr lang="cs-CZ" sz="2400" dirty="false" smtClean="false">
                <a:solidFill>
                  <a:schemeClr val="tx2"/>
                </a:solidFill>
              </a:rPr>
              <a:t>pokud k </a:t>
            </a:r>
            <a:r>
              <a:rPr lang="cs-CZ" sz="2400" dirty="false">
                <a:solidFill>
                  <a:schemeClr val="tx2"/>
                </a:solidFill>
              </a:rPr>
              <a:t>datu vyhlášení výzvy prokazatelně existují minimálně jeden </a:t>
            </a:r>
            <a:r>
              <a:rPr lang="cs-CZ" sz="2400" dirty="false" smtClean="false">
                <a:solidFill>
                  <a:schemeClr val="tx2"/>
                </a:solidFill>
              </a:rPr>
              <a:t>rok</a:t>
            </a:r>
          </a:p>
          <a:p>
            <a:pPr marL="914400" lvl="1" indent="-457200">
              <a:buFont typeface="+mj-lt"/>
              <a:buAutoNum type="arabicParenR" startAt="4"/>
            </a:pPr>
            <a:endParaRPr lang="cs-CZ" sz="2400" dirty="false">
              <a:solidFill>
                <a:schemeClr val="tx2"/>
              </a:solidFill>
            </a:endParaRPr>
          </a:p>
          <a:p>
            <a:pPr lvl="1"/>
            <a:r>
              <a:rPr lang="cs-CZ" sz="2400" b="true" dirty="false" smtClean="false">
                <a:solidFill>
                  <a:schemeClr val="tx2"/>
                </a:solidFill>
              </a:rPr>
              <a:t>Neoprávněný žadatel</a:t>
            </a:r>
            <a:r>
              <a:rPr lang="cs-CZ" sz="2400" dirty="false" smtClean="false">
                <a:solidFill>
                  <a:schemeClr val="tx2"/>
                </a:solidFill>
              </a:rPr>
              <a:t>: počet fyzických pracovníků (včetně počtu pracovníků partnera) ke dni vyhlášení výzvy = 0</a:t>
            </a:r>
            <a:endParaRPr lang="cs-CZ" sz="2400" dirty="false">
              <a:solidFill>
                <a:schemeClr val="tx2"/>
              </a:solidFill>
            </a:endParaRPr>
          </a:p>
          <a:p>
            <a:endParaRPr lang="cs-CZ" b="true" dirty="false">
              <a:solidFill>
                <a:schemeClr val="tx2"/>
              </a:solidFill>
            </a:endParaRPr>
          </a:p>
          <a:p>
            <a:endParaRPr lang="cs-CZ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  <a:p>
            <a:pPr marL="417150">
              <a:spcBef>
                <a:spcPts val="1200"/>
              </a:spcBef>
              <a:spcAft>
                <a:spcPts val="1200"/>
              </a:spcAft>
              <a:defRPr/>
            </a:pPr>
            <a:endParaRPr lang="cs-CZ" sz="2400" dirty="false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7330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1_prezentace">
  <a:themeElements>
    <a:clrScheme name="MPSV">
      <a:dk1>
        <a:srgbClr val="084A8B"/>
      </a:dk1>
      <a:lt1>
        <a:srgbClr val="F5F5F5"/>
      </a:lt1>
      <a:dk2>
        <a:srgbClr val="AFDDFA"/>
      </a:dk2>
      <a:lt2>
        <a:srgbClr val="F5F5F5"/>
      </a:lt2>
      <a:accent1>
        <a:srgbClr val="084A8B"/>
      </a:accent1>
      <a:accent2>
        <a:srgbClr val="5FBBF5"/>
      </a:accent2>
      <a:accent3>
        <a:srgbClr val="D7EEFC"/>
      </a:accent3>
      <a:accent4>
        <a:srgbClr val="FFCC00"/>
      </a:accent4>
      <a:accent5>
        <a:srgbClr val="AFDDFA"/>
      </a:accent5>
      <a:accent6>
        <a:srgbClr val="AF0100"/>
      </a:accent6>
      <a:hlink>
        <a:srgbClr val="084A8B"/>
      </a:hlink>
      <a:folHlink>
        <a:srgbClr val="084A8B"/>
      </a:folHlink>
    </a:clrScheme>
    <a:fontScheme name="Office – klasické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true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false"/>
        </a:gradFill>
        <a:gradFill rotWithShape="true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false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w="http://schemas.openxmlformats.org/wordprocessingml/2006/main" xmlns:m="http://schemas.openxmlformats.org/officeDocument/2006/math" xmlns:w14="http://schemas.microsoft.com/office/word/2010/wordml" xmlns:r="http://schemas.openxmlformats.org/officeDocument/2006/relationships" xmlns:wp="http://schemas.openxmlformats.org/drawingml/2006/wordprocessingDrawing" xmlns:a="http://schemas.openxmlformats.org/drawingml/2006/main" xmlns:wp14="http://schemas.microsoft.com/office/word/2010/wordprocessingDrawing" xmlns:w15="http://schemas.microsoft.com/office/word/2012/wordml" xmlns:mc="http://schemas.openxmlformats.org/markup-compatibility/2006" xmlns:sl="http://schemas.openxmlformats.org/schemaLibrary/2006/main" xmlns:wne="http://schemas.microsoft.com/office/word/2006/wordml" xmlns:c="http://schemas.openxmlformats.org/drawingml/2006/chart" xmlns:cdr="http://schemas.openxmlformats.org/drawingml/2006/chartDrawing" xmlns:c14="http://schemas.microsoft.com/office/drawing/2007/8/2/chart" xmlns:dgm="http://schemas.openxmlformats.org/drawingml/2006/diagram" xmlns:pic="http://schemas.openxmlformats.org/drawingml/2006/picture" xmlns:xdr="http://schemas.openxmlformats.org/drawingml/2006/spreadsheetDrawing" xmlns:dsp="http://schemas.microsoft.com/office/drawing/2008/diagram" xmlns:o="urn:schemas-microsoft-com:office:office" xmlns:xvml="urn:schemas-microsoft-com:office:excel" xmlns:v="urn:schemas-microsoft-com:vml" xmlns:w10="urn:schemas-microsoft-com:office:word" xmlns:pvml="urn:schemas-microsoft-com:office:powerpoint" xmlns:cppr="http://schemas.microsoft.com/office/2006/coverPageProps" xmlns:odx="http://opendope.org/xpaths" xmlns:odc="http://opendope.org/conditions" xmlns:odq="http://opendope.org/questions" xmlns:oda="http://opendope.org/answers" xmlns:odi="http://opendope.org/components" xmlns:odgm="http://opendope.org/SmartArt/DataHierarchy" xmlns:b="http://schemas.openxmlformats.org/officeDocument/2006/bibliography" xmlns:wps="http://schemas.microsoft.com/office/word/2010/wordprocessingShape" xmlns:w16se="http://schemas.microsoft.com/office/word/2015/wordml/symex" xmlns:w16cid="http://schemas.microsoft.com/office/word/2016/wordml/cid" xmlns:wetp="http://schemas.microsoft.com/office/webextensions/taskpanes/2010/11" xmlns:we="http://schemas.microsoft.com/office/webextensions/webextension/2010/11" xmlns:comp="http://schemas.openxmlformats.org/drawingml/2006/compatibility" xmlns:lc="http://schemas.openxmlformats.org/drawingml/2006/lockedCanvas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true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true"/>
        </a:gradFill>
        <a:gradFill rotWithShape="true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false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false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false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true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true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
<Relationships xmlns="http://schemas.openxmlformats.org/package/2006/relationships">
    <Relationship Target="itemProps1.xml" Type="http://schemas.openxmlformats.org/officeDocument/2006/relationships/customXmlProps" Id="rId1"/>
</Relationships>

</file>

<file path=customXml/_rels/item2.xml.rels><?xml version="1.0" encoding="UTF-8" standalone="yes"?>
<Relationships xmlns="http://schemas.openxmlformats.org/package/2006/relationships">
    <Relationship Target="itemProps2.xml" Type="http://schemas.openxmlformats.org/officeDocument/2006/relationships/customXmlProps" Id="rId1"/>
</Relationships>

</file>

<file path=customXml/_rels/item3.xml.rels><?xml version="1.0" encoding="UTF-8" standalone="yes"?>
<Relationships xmlns="http://schemas.openxmlformats.org/package/2006/relationships">
    <Relationship Target="itemProps3.xml" Type="http://schemas.openxmlformats.org/officeDocument/2006/relationships/customXmlProps" Id="rId1"/>
</Relationships>

</file>

<file path=customXml/item1.xml><?xml version="1.0" encoding="utf-8"?>
<p:properties xmlns:p="http://schemas.microsoft.com/office/2006/metadata/properties" xmlns:pc="http://schemas.microsoft.com/office/infopath/2007/PartnerControls" xmlns:xsi="http://www.w3.org/2001/XMLSchema-instance">
  <documentManagement>
    <AC_OriginalFileName xmlns="7c48c8a8-2045-474d-b0fb-3ee17ecadba0">W:\PRACOVNÍ_SKUPINY\PROP PO1,IP1 zvýšení zaměstnanosti\22_PROP 1.1 + 1.4 - 14. 8. 2017\Podklady\Prezentace PROP_ O82_14_08_2017.pptx</AC_OriginalFileName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Description="Vytvoří nový dokument" ma:contentTypeID="0x010100F291D2CAF791D449809C1371BC5FAF2A" ma:contentTypeName="Dokument" ma:contentTypeScope="" ma:contentTypeVersion="1" ma:versionID="26fd20a5b6d8decbe06b7f1b12531c89">
  <xsd:schema xmlns:xsd="http://www.w3.org/2001/XMLSchema" xmlns:ns2="7c48c8a8-2045-474d-b0fb-3ee17ecadba0" xmlns:p="http://schemas.microsoft.com/office/2006/metadata/properties" xmlns:xs="http://www.w3.org/2001/XMLSchema" ma:fieldsID="ff450026467c3fdb36efcce3adb619a7" ma:root="true" ns2:_="" targetNamespace="http://schemas.microsoft.com/office/2006/metadata/properties">
    <xsd:import namespace="7c48c8a8-2045-474d-b0fb-3ee17ecadba0"/>
    <xsd:element name="properties">
      <xsd:complexType>
        <xsd:sequence>
          <xsd:element name="documentManagement">
            <xsd:complexType>
              <xsd:all>
                <xsd:element minOccurs="0" ref="ns2:AC_OriginalFileName"/>
              </xsd:all>
            </xsd:complexType>
          </xsd:element>
        </xsd:sequence>
      </xsd:complexType>
    </xsd:element>
  </xsd:schema>
  <xsd:schema xmlns:xsd="http://www.w3.org/2001/XMLSchema" xmlns:dms="http://schemas.microsoft.com/office/2006/documentManagement/types" xmlns:pc="http://schemas.microsoft.com/office/infopath/2007/PartnerControls" xmlns:xs="http://www.w3.org/2001/XMLSchema" elementFormDefault="qualified" targetNamespace="7c48c8a8-2045-474d-b0fb-3ee17ecadba0">
    <xsd:import namespace="http://schemas.microsoft.com/office/2006/documentManagement/types"/>
    <xsd:import namespace="http://schemas.microsoft.com/office/infopath/2007/PartnerControls"/>
    <xsd:element ma:displayName="Original File Name" ma:index="8" ma:internalName="AC_OriginalFileName" name="AC_OriginalFileName" nillable="true">
      <xsd:simpleType>
        <xsd:restriction base="dms:Note">
          <xsd:maxLength value="255"/>
        </xsd:restriction>
      </xsd:simpleType>
    </xsd:element>
  </xsd:schema>
  <xsd:schema xmlns:xsd="http://www.w3.org/2001/XMLSchema" xmlns="http://schemas.openxmlformats.org/package/2006/metadata/core-properties" xmlns:dc="http://purl.org/dc/elements/1.1/" xmlns:dcterms="http://purl.org/dc/terms/" xmlns:odoc="http://schemas.microsoft.com/internal/obd" xmlns:xsi="http://www.w3.org/2001/XMLSchema-instance" attributeFormDefault="unqualified" blockDefault="#all" elementFormDefault="qualified" targetNamespace="http://schemas.openxmlformats.org/package/2006/metadata/core-properties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maxOccurs="1" minOccurs="0" ref="dc:creator"/>
        <xsd:element maxOccurs="1" minOccurs="0" ref="dcterms:created"/>
        <xsd:element maxOccurs="1" minOccurs="0" ref="dc:identifier"/>
        <xsd:element ma:displayName="Typ obsahu" ma:index="0" maxOccurs="1" minOccurs="0" name="contentType" type="xsd:string"/>
        <xsd:element ma:displayName="Nadpis" ma:index="4" maxOccurs="1" minOccurs="0" ref="dc:title"/>
        <xsd:element maxOccurs="1" minOccurs="0" ref="dc:subject"/>
        <xsd:element maxOccurs="1" minOccurs="0" ref="dc:description"/>
        <xsd:element maxOccurs="1" minOccurs="0" name="keywords" type="xsd:string"/>
        <xsd:element maxOccurs="1" minOccurs="0" ref="dc:language"/>
        <xsd:element maxOccurs="1" minOccurs="0" name="category" type="xsd:string"/>
        <xsd:element maxOccurs="1" minOccurs="0" name="version" type="xsd:string"/>
        <xsd:element maxOccurs="1" minOccurs="0" name="revision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maxOccurs="1" minOccurs="0" name="lastModifiedBy" type="xsd:string"/>
        <xsd:element maxOccurs="1" minOccurs="0" ref="dcterms:modified"/>
        <xsd:element maxOccurs="1" minOccurs="0" name="contentStatus" type="xsd:string"/>
      </xsd:all>
    </xsd:complexType>
  </xsd:schema>
  <xs:schema xmlns:xs="http://www.w3.org/2001/XMLSchema" xmlns:pc="http://schemas.microsoft.com/office/infopath/2007/PartnerControls" attributeFormDefault="unqualified" elementFormDefault="qualified" targetNamespace="http://schemas.microsoft.com/office/infopath/2007/PartnerControls">
    <xs:element name="Person">
      <xs:complexType>
        <xs:sequence>
          <xs:element minOccurs="0" ref="pc:DisplayName"/>
          <xs:element minOccurs="0" ref="pc:AccountId"/>
          <xs:element minOccurs="0" ref="pc:AccountType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maxOccurs="unbounded" minOccurs="0" ref="pc:BDCEntity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minOccurs="0" ref="pc:EntityDisplayName"/>
          <xs:element minOccurs="0" ref="pc:EntityInstanceReference"/>
          <xs:element minOccurs="0" ref="pc:EntityId1"/>
          <xs:element minOccurs="0" ref="pc:EntityId2"/>
          <xs:element minOccurs="0" ref="pc:EntityId3"/>
          <xs:element minOccurs="0" ref="pc:EntityId4"/>
          <xs:element minOccurs="0" ref="pc:EntityId5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maxOccurs="unbounded" minOccurs="0" ref="pc:TermInfo"/>
        </xs:sequence>
      </xs:complexType>
    </xs:element>
    <xs:element name="TermInfo">
      <xs:complexType>
        <xs:sequence>
          <xs:element minOccurs="0" ref="pc:TermName"/>
          <xs:element minOccurs="0" ref="pc:TermId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CB0B9C0-EEFC-437E-8EF1-EAA7D8977696}">
  <ds:schemaRefs>
    <ds:schemaRef ds:uri="http://schemas.microsoft.com/office/infopath/2007/PartnerControls"/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7c48c8a8-2045-474d-b0fb-3ee17ecadba0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0CA1245D-695C-4EA8-8660-964699400A0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ECC31ED-E7AD-4BAD-86A3-63FEB12467D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48c8a8-2045-474d-b0fb-3ee17ecadba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:Properties xmlns:properties="http://schemas.openxmlformats.org/officeDocument/2006/extended-properties" xmlns:vt="http://schemas.openxmlformats.org/officeDocument/2006/docPropsVTypes">
  <properties:Template/>
  <properties:Company>Ogilvy</properties:Company>
  <properties:Words>2974</properties:Words>
  <properties:PresentationFormat>Předvádění na obrazovce (4:3)</properties:PresentationFormat>
  <properties:Paragraphs>1082</properties:Paragraphs>
  <properties:Slides>67</properties:Slides>
  <properties:Notes>65</properties:Notes>
  <properties:TotalTime>6561</properties:TotalTime>
  <properties:HiddenSlides>0</properties:HiddenSlides>
  <properties:MMClips>0</properties:MMClips>
  <properties:ScaleCrop>false</properties:ScaleCrop>
  <properties:HeadingPairs>
    <vt:vector baseType="variant" size="6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67</vt:i4>
      </vt:variant>
    </vt:vector>
  </properties:HeadingPairs>
  <properties:TitlesOfParts>
    <vt:vector baseType="lpstr" size="76">
      <vt:lpstr>Arial</vt:lpstr>
      <vt:lpstr>Calibri</vt:lpstr>
      <vt:lpstr>Cambria Math</vt:lpstr>
      <vt:lpstr>Symbol</vt:lpstr>
      <vt:lpstr>Times New Roman</vt:lpstr>
      <vt:lpstr>Wingdings</vt:lpstr>
      <vt:lpstr>Wingdings 3</vt:lpstr>
      <vt:lpstr>Motiv systému Office</vt:lpstr>
      <vt:lpstr>1_prezentace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properties:TitlesOfParts>
  <properties:LinksUpToDate>false</properties:LinksUpToDate>
  <properties:SharedDoc>false</properties:SharedDoc>
  <properties:HyperlinksChanged>false</properties:HyperlinksChanged>
  <properties:Application>Microsoft Office PowerPoint</properties:Application>
  <properties:AppVersion>16.0000</properties:AppVersion>
</properties:Properties>
</file>

<file path=docProps/core.xml><?xml version="1.0" encoding="utf-8"?>
<cp:coreProperties xmlns:cp="http://schemas.openxmlformats.org/package/2006/metadata/core-properties" xmlns:dcterms="http://purl.org/dc/terms/" xmlns:dc="http://purl.org/dc/elements/1.1/">
  <dcterms:created xmlns:xsi="http://www.w3.org/2001/XMLSchema-instance" xsi:type="dcterms:W3CDTF">2014-12-18T13:45:14Z</dcterms:created>
  <dc:creator/>
  <cp:lastModifiedBy/>
  <cp:lastPrinted>2018-05-23T10:50:08Z</cp:lastPrinted>
  <dcterms:modified xmlns:xsi="http://www.w3.org/2001/XMLSchema-instance" xsi:type="dcterms:W3CDTF">2019-04-03T06:09:56Z</dcterms:modified>
  <cp:revision>737</cp:revision>
  <dc:title>Prezentace aplikace PowerPoint</dc:title>
</cp:coreProperties>
</file>

<file path=docProps/custom.xml><?xml version="1.0" encoding="utf-8"?>
<prop:Properties xmlns:vt="http://schemas.openxmlformats.org/officeDocument/2006/docPropsVTypes" xmlns:prop="http://schemas.openxmlformats.org/officeDocument/2006/custom-properties">
  <prop:property fmtid="{D5CDD505-2E9C-101B-9397-08002B2CF9AE}" pid="2" name="ContentTypeId">
    <vt:lpwstr>0x010100F291D2CAF791D449809C1371BC5FAF2A</vt:lpwstr>
  </prop:property>
</prop:Properties>
</file>