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51"/>
  </p:notesMasterIdLst>
  <p:handoutMasterIdLst>
    <p:handoutMasterId r:id="rId52"/>
  </p:handoutMasterIdLst>
  <p:sldIdLst>
    <p:sldId id="256" r:id="rId5"/>
    <p:sldId id="272" r:id="rId6"/>
    <p:sldId id="274" r:id="rId7"/>
    <p:sldId id="276" r:id="rId8"/>
    <p:sldId id="277" r:id="rId9"/>
    <p:sldId id="289" r:id="rId10"/>
    <p:sldId id="281" r:id="rId11"/>
    <p:sldId id="282" r:id="rId12"/>
    <p:sldId id="284" r:id="rId13"/>
    <p:sldId id="286" r:id="rId14"/>
    <p:sldId id="287" r:id="rId15"/>
    <p:sldId id="273" r:id="rId16"/>
    <p:sldId id="288" r:id="rId17"/>
    <p:sldId id="290" r:id="rId18"/>
    <p:sldId id="302" r:id="rId19"/>
    <p:sldId id="303" r:id="rId20"/>
    <p:sldId id="304" r:id="rId21"/>
    <p:sldId id="305" r:id="rId22"/>
    <p:sldId id="322" r:id="rId23"/>
    <p:sldId id="308" r:id="rId24"/>
    <p:sldId id="306" r:id="rId25"/>
    <p:sldId id="312" r:id="rId26"/>
    <p:sldId id="320" r:id="rId27"/>
    <p:sldId id="321" r:id="rId28"/>
    <p:sldId id="310" r:id="rId29"/>
    <p:sldId id="323" r:id="rId30"/>
    <p:sldId id="318" r:id="rId31"/>
    <p:sldId id="319" r:id="rId32"/>
    <p:sldId id="311" r:id="rId33"/>
    <p:sldId id="313" r:id="rId34"/>
    <p:sldId id="314" r:id="rId35"/>
    <p:sldId id="315" r:id="rId36"/>
    <p:sldId id="316" r:id="rId37"/>
    <p:sldId id="317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24" r:id="rId48"/>
    <p:sldId id="325" r:id="rId49"/>
    <p:sldId id="301" r:id="rId50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29" autoAdjust="false"/>
  </p:normalViewPr>
  <p:slideViewPr>
    <p:cSldViewPr showGuides="true">
      <p:cViewPr varScale="true">
        <p:scale>
          <a:sx n="115" d="100"/>
          <a:sy n="115" d="100"/>
        </p:scale>
        <p:origin x="1530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theme/theme1.xml" Type="http://schemas.openxmlformats.org/officeDocument/2006/relationships/theme" Id="rId55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viewProps.xml" Type="http://schemas.openxmlformats.org/officeDocument/2006/relationships/viewProps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presProps.xml" Type="http://schemas.openxmlformats.org/officeDocument/2006/relationships/presProps" Id="rId53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handoutMasters/handoutMaster1.xml" Type="http://schemas.openxmlformats.org/officeDocument/2006/relationships/handoutMaster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tableStyles.xml" Type="http://schemas.openxmlformats.org/officeDocument/2006/relationships/tableStyles" Id="rId56"/>
    <Relationship Target="slides/slide4.xml" Type="http://schemas.openxmlformats.org/officeDocument/2006/relationships/slide" Id="rId8"/>
    <Relationship Target="notesMasters/notesMaster1.xml" Type="http://schemas.openxmlformats.org/officeDocument/2006/relationships/notesMaster" Id="rId51"/>
    <Relationship Target="../customXml/item3.xml" Type="http://schemas.openxmlformats.org/officeDocument/2006/relationships/customXml" Id="rId3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r">
              <a:defRPr sz="1200"/>
            </a:lvl1pPr>
          </a:lstStyle>
          <a:p>
            <a:fld id="{FE790CC1-2189-4B79-9B30-6892D191141E}" type="datetimeFigureOut">
              <a:rPr lang="cs-CZ" smtClean="false"/>
              <a:t>04.04.2019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9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r">
              <a:defRPr sz="1200"/>
            </a:lvl1pPr>
          </a:lstStyle>
          <a:p>
            <a:fld id="{419EBA10-E2A6-444F-B869-09EA7C3B2236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7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04.04.2019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7" tIns="46209" rIns="92417" bIns="46209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417" tIns="46209" rIns="92417" bIns="46209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media/image14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16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media/image18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https://mseu-sandbox.mssf.cz/" Type="http://schemas.openxmlformats.org/officeDocument/2006/relationships/hyperlink" Id="rId3"/>
    <Relationship TargetMode="External" Target="https://mseu.mssf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3.png" Type="http://schemas.openxmlformats.org/officeDocument/2006/relationships/image" Id="rId5"/>
    <Relationship TargetMode="External" Target="https://www.esfcr.cz/technicka_podpora_opz" Type="http://schemas.openxmlformats.org/officeDocument/2006/relationships/hyperlink" Id="rId4"/>
</Relationships>

</file>

<file path=ppt/slides/_rels/slide20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media/image2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dokumenty-opz" Type="http://schemas.openxmlformats.org/officeDocument/2006/relationships/hyperlink" Id="rId3"/>
    <Relationship TargetMode="External" Target="https://https/www.esfcr.cz/formulare-a-pokyny-potrebne-v-ramci-pripravy-zadosti-o-podporu-opz/-/dokument/3435491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https/www.dotaceeu.cz/cs/Jak-na-projekt/Elektronicka-zadost/Edukacni-videa" Type="http://schemas.openxmlformats.org/officeDocument/2006/relationships/hyperlink" Id="rId5"/>
    <Relationship TargetMode="External" Target="https://www.esfcr.cz/vyzva-097-opz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39.JP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media/image9.png" Type="http://schemas.openxmlformats.org/officeDocument/2006/relationships/image" Id="rId2"/>
    <Relationship Target="../slideLayouts/slideLayout9.xml" Type="http://schemas.openxmlformats.org/officeDocument/2006/relationships/slideLayout" Id="rId1"/>
    <Relationship Target="../media/image11.png" Type="http://schemas.openxmlformats.org/officeDocument/2006/relationships/image" Id="rId4"/>
</Relationships>

</file>

<file path=ppt/slides/_rels/slide9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false">
                <a:solidFill>
                  <a:srgbClr val="0070C0"/>
                </a:solidFill>
              </a:rPr>
              <a:t>Ukázka portálu </a:t>
            </a:r>
            <a:r>
              <a:rPr lang="cs-CZ" u="sng" dirty="false" smtClean="false">
                <a:solidFill>
                  <a:srgbClr val="0070C0"/>
                </a:solidFill>
              </a:rPr>
              <a:t>IS KP14+</a:t>
            </a:r>
            <a:r>
              <a:rPr lang="cs-CZ" dirty="false">
                <a:solidFill>
                  <a:srgbClr val="0070C0"/>
                </a:solidFill>
              </a:rPr>
              <a:t/>
            </a:r>
            <a:br>
              <a:rPr lang="cs-CZ" dirty="false">
                <a:solidFill>
                  <a:srgbClr val="0070C0"/>
                </a:solidFill>
              </a:rPr>
            </a:b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Nastavení notifikací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Tlačítko </a:t>
            </a:r>
            <a:r>
              <a:rPr lang="cs-CZ" b="true" dirty="false" smtClean="false"/>
              <a:t>Profilu uživatele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</a:t>
            </a:r>
            <a:r>
              <a:rPr lang="cs-CZ" b="true" dirty="false" smtClean="false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 nastavit noční klid 22:00 – 8:00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Základní menu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7966" y="2349239"/>
            <a:ext cx="8064000" cy="10801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 smtClean="false"/>
              <a:t>Žadatel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Hodnotitel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Nositel </a:t>
            </a:r>
            <a:r>
              <a:rPr lang="cs-CZ" sz="2100" dirty="false"/>
              <a:t>strategií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8" y="1340768"/>
            <a:ext cx="8699500" cy="100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25241" y="1907566"/>
            <a:ext cx="7477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1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017064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979712" y="2557775"/>
            <a:ext cx="1872208" cy="598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true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7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Nápověda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true" dirty="false" smtClean="false"/>
              <a:t>Kontextová</a:t>
            </a:r>
          </a:p>
          <a:p>
            <a:pPr lvl="1" algn="just"/>
            <a:r>
              <a:rPr lang="cs-CZ" dirty="false" smtClean="false"/>
              <a:t>Zobrazuje se  pokud uživatel najede myší na vyplňované pole.</a:t>
            </a:r>
            <a:endParaRPr lang="cs-CZ" dirty="false"/>
          </a:p>
          <a:p>
            <a:pPr algn="just"/>
            <a:r>
              <a:rPr lang="cs-CZ" b="true" dirty="false" smtClean="false"/>
              <a:t>Zabudovaná</a:t>
            </a:r>
          </a:p>
          <a:p>
            <a:pPr lvl="1" algn="just"/>
            <a:r>
              <a:rPr lang="cs-CZ" dirty="false" smtClean="false"/>
              <a:t>V pravém horním rohu obrazovky </a:t>
            </a:r>
          </a:p>
          <a:p>
            <a:pPr lvl="1" algn="just"/>
            <a:endParaRPr lang="cs-CZ" dirty="false" smtClean="false"/>
          </a:p>
          <a:p>
            <a:pPr lvl="1" algn="just"/>
            <a:endParaRPr lang="cs-CZ" dirty="false"/>
          </a:p>
          <a:p>
            <a:pPr lvl="1" algn="just"/>
            <a:endParaRPr lang="cs-CZ" dirty="false" smtClean="false"/>
          </a:p>
          <a:p>
            <a:pPr lvl="1" algn="just"/>
            <a:endParaRPr lang="cs-CZ" dirty="false" smtClean="false"/>
          </a:p>
          <a:p>
            <a:pPr marL="414000" lvl="1" indent="0" algn="just">
              <a:buNone/>
            </a:pPr>
            <a:endParaRPr lang="cs-CZ" sz="500" dirty="false" smtClean="false"/>
          </a:p>
          <a:p>
            <a:pPr marL="414000" lvl="1" indent="0" algn="just">
              <a:buNone/>
            </a:pPr>
            <a:r>
              <a:rPr lang="cs-CZ" sz="500" dirty="false" smtClean="false"/>
              <a:t>   </a:t>
            </a:r>
            <a:endParaRPr lang="cs-CZ" sz="5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Vytvoření nové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24128" y="2132856"/>
            <a:ext cx="3240360" cy="44273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Seznam programů a výzev (uživatel vybere správný OP)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Otevřené výzvy (uživatel vybere správnou výzvu a klikne na individuální projekt)</a:t>
            </a: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6" y="1916832"/>
            <a:ext cx="5326363" cy="472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Pravidla pro vyplňování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false" smtClean="false"/>
              <a:t>Uživatel vyplňuje záložky </a:t>
            </a:r>
            <a:r>
              <a:rPr lang="cs-CZ" u="sng" dirty="false" smtClean="false"/>
              <a:t>postupně</a:t>
            </a:r>
            <a:r>
              <a:rPr lang="cs-CZ" dirty="false" smtClean="false"/>
              <a:t> podle navigačního menu v levé části obrazovky</a:t>
            </a:r>
          </a:p>
          <a:p>
            <a:pPr algn="just"/>
            <a:r>
              <a:rPr lang="cs-CZ" dirty="false" smtClean="false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false"/>
              <a:t>K</a:t>
            </a:r>
            <a:r>
              <a:rPr lang="cs-CZ" dirty="false" smtClean="false"/>
              <a:t>aždou vyplněnou záložku, či delší textové pole před jeho opuštěním uložte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false" smtClean="false"/>
              <a:t>Pravidlo:</a:t>
            </a:r>
          </a:p>
          <a:p>
            <a:pPr lvl="1"/>
            <a:r>
              <a:rPr lang="cs-CZ" dirty="false" smtClean="false"/>
              <a:t>Žlutě podbarvená pole = povinná</a:t>
            </a:r>
          </a:p>
          <a:p>
            <a:pPr lvl="1"/>
            <a:r>
              <a:rPr lang="cs-CZ" dirty="false" smtClean="false"/>
              <a:t>Šedivě podbarvená pole = volitelná</a:t>
            </a:r>
          </a:p>
          <a:p>
            <a:pPr lvl="1"/>
            <a:r>
              <a:rPr lang="cs-CZ" dirty="false" smtClean="false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20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Datová oblast žádosti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Pomocí šipek možno seznam rozbalovat či zabalovat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Šedivé záložky nejsou </a:t>
            </a:r>
            <a:r>
              <a:rPr lang="cs-CZ" dirty="false" smtClean="false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false" smtClean="false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Možnosti vyplnění jednotlivých polí na </a:t>
            </a:r>
            <a:r>
              <a:rPr lang="cs-CZ" dirty="false" smtClean="false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err="true" smtClean="false"/>
              <a:t>Checkboxy</a:t>
            </a:r>
            <a:endParaRPr lang="cs-CZ" dirty="false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Nový záznam</a:t>
            </a:r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Příklady vyplňovaných záložek – IDENTIFIKACE OPERACE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11763" y="5494057"/>
            <a:ext cx="8064000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Vyplňují se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vyplnění ULOŽIT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0" y="1196751"/>
            <a:ext cx="8265386" cy="427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436096" y="2348880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Zástupný symbol pro obsah 5"/>
          <p:cNvSpPr>
            <a:spLocks noGrp="true"/>
          </p:cNvSpPr>
          <p:nvPr>
            <p:ph idx="10"/>
          </p:nvPr>
        </p:nvSpPr>
        <p:spPr>
          <a:xfrm>
            <a:off x="6372200" y="4293096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identifikaci žádosti - HASH!!!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6444208" y="2708920"/>
            <a:ext cx="720080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projekt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624736" cy="527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187624" y="2096852"/>
            <a:ext cx="1296144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2478688" y="2438640"/>
            <a:ext cx="4325560" cy="12783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ástupný symbol pro obsah 5"/>
          <p:cNvSpPr>
            <a:spLocks noGrp="true"/>
          </p:cNvSpPr>
          <p:nvPr>
            <p:ph idx="10"/>
          </p:nvPr>
        </p:nvSpPr>
        <p:spPr>
          <a:xfrm>
            <a:off x="6876256" y="3380593"/>
            <a:ext cx="2088232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ověření správnosti výběru výzvy!!!</a:t>
            </a:r>
          </a:p>
        </p:txBody>
      </p:sp>
      <p:sp>
        <p:nvSpPr>
          <p:cNvPr id="8" name="Obdélník 7"/>
          <p:cNvSpPr/>
          <p:nvPr/>
        </p:nvSpPr>
        <p:spPr>
          <a:xfrm>
            <a:off x="1182544" y="5517232"/>
            <a:ext cx="1296144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2" name="Přímá spojnice se šipkou 11"/>
          <p:cNvCxnSpPr/>
          <p:nvPr/>
        </p:nvCxnSpPr>
        <p:spPr>
          <a:xfrm flipH="true" flipV="true">
            <a:off x="2550696" y="5560993"/>
            <a:ext cx="4685600" cy="6763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ástupný symbol pro obsah 5"/>
          <p:cNvSpPr>
            <a:spLocks noGrp="true"/>
          </p:cNvSpPr>
          <p:nvPr>
            <p:ph idx="10"/>
          </p:nvPr>
        </p:nvSpPr>
        <p:spPr>
          <a:xfrm>
            <a:off x="7314906" y="5810861"/>
            <a:ext cx="1799696" cy="66497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Pro výzvu č.097 Ex-post</a:t>
            </a:r>
          </a:p>
        </p:txBody>
      </p:sp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specifické cíle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445224"/>
            <a:ext cx="8064000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Specifické cíle jsou nastavené automaticky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480720" cy="377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1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Popis projektu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508104" y="1340768"/>
            <a:ext cx="3275896" cy="4779232"/>
          </a:xfrm>
        </p:spPr>
        <p:txBody>
          <a:bodyPr/>
          <a:lstStyle/>
          <a:p>
            <a:r>
              <a:rPr lang="cs-CZ" dirty="false" smtClean="false"/>
              <a:t>Předvyplněný text</a:t>
            </a:r>
          </a:p>
          <a:p>
            <a:r>
              <a:rPr lang="cs-CZ" dirty="false" smtClean="false"/>
              <a:t>Vyplnit pouze 1 pole</a:t>
            </a:r>
          </a:p>
          <a:p>
            <a:pPr lvl="1"/>
            <a:r>
              <a:rPr lang="cs-CZ" dirty="false" smtClean="false"/>
              <a:t>Popis RT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464496" cy="539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6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chemeClr val="bg1"/>
                </a:solidFill>
              </a:rPr>
              <a:t/>
            </a:r>
            <a:br>
              <a:rPr lang="cs-CZ" dirty="false" smtClean="false">
                <a:solidFill>
                  <a:schemeClr val="bg1"/>
                </a:solidFill>
              </a:rPr>
            </a:br>
            <a:r>
              <a:rPr lang="cs-CZ" dirty="false"/>
              <a:t>přihlášení A Podpora uživatelů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5710"/>
            <a:ext cx="8064000" cy="4275176"/>
          </a:xfrm>
          <a:ln>
            <a:noFill/>
          </a:ln>
        </p:spPr>
        <p:txBody>
          <a:bodyPr/>
          <a:lstStyle/>
          <a:p>
            <a:r>
              <a:rPr lang="cs-CZ" b="true" dirty="false" smtClean="false"/>
              <a:t>Produkční </a:t>
            </a:r>
            <a:r>
              <a:rPr lang="cs-CZ" dirty="false" smtClean="false"/>
              <a:t>(ostré)</a:t>
            </a:r>
            <a:r>
              <a:rPr lang="cs-CZ" dirty="false"/>
              <a:t> </a:t>
            </a:r>
            <a:r>
              <a:rPr lang="cs-CZ" b="true" dirty="false" smtClean="false"/>
              <a:t>prostředí </a:t>
            </a:r>
            <a:r>
              <a:rPr lang="cs-CZ" dirty="false"/>
              <a:t>(slouží pro realizaci OP, zadávají se pouze ostrá </a:t>
            </a:r>
            <a:r>
              <a:rPr lang="cs-CZ" dirty="false" smtClean="false"/>
              <a:t>data)</a:t>
            </a:r>
          </a:p>
          <a:p>
            <a:pPr lvl="1"/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true" u="sng" dirty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endParaRPr lang="cs-CZ" sz="2400" b="true" u="sng" dirty="false" smtClean="false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marL="414000" lvl="1" indent="0">
              <a:buNone/>
            </a:pP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endParaRPr lang="cs-CZ" dirty="false" smtClean="false"/>
          </a:p>
          <a:p>
            <a:r>
              <a:rPr lang="cs-CZ" b="true" dirty="false" smtClean="false"/>
              <a:t>Testovací prostředí</a:t>
            </a:r>
          </a:p>
          <a:p>
            <a:pPr lvl="1"/>
            <a:r>
              <a:rPr lang="cs-CZ" sz="2400" b="true" u="sng" dirty="false">
                <a:solidFill>
                  <a:schemeClr val="tx1">
                    <a:lumMod val="60000"/>
                    <a:lumOff val="40000"/>
                  </a:schemeClr>
                </a:solidFill>
                <a:hlinkClick r:id="rId3"/>
              </a:rPr>
              <a:t>https://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3"/>
              </a:rPr>
              <a:t>mseu-sandbox.mssf.cz</a:t>
            </a:r>
            <a:endParaRPr lang="cs-CZ" sz="2400" b="true" u="sng" dirty="false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sz="2400" dirty="false" smtClean="false"/>
              <a:t>Výzva – podnikové vzdělávání</a:t>
            </a:r>
            <a:endParaRPr lang="cs-CZ" sz="2400" dirty="false"/>
          </a:p>
          <a:p>
            <a:pPr marL="414000" lvl="1" indent="0">
              <a:buNone/>
            </a:pPr>
            <a:endParaRPr lang="cs-CZ" b="true" u="sng" dirty="false"/>
          </a:p>
          <a:p>
            <a:r>
              <a:rPr lang="cs-CZ" b="true" dirty="false" smtClean="false"/>
              <a:t>Technická podpora IS KP14+ </a:t>
            </a:r>
            <a:r>
              <a:rPr lang="cs-CZ" dirty="false" smtClean="false"/>
              <a:t>v rámci OPZ </a:t>
            </a:r>
            <a:endParaRPr lang="cs-CZ" dirty="false"/>
          </a:p>
          <a:p>
            <a:pPr lvl="1"/>
            <a:r>
              <a:rPr lang="cs-CZ" sz="2400" dirty="false"/>
              <a:t>Nutná předchozí </a:t>
            </a:r>
            <a:r>
              <a:rPr lang="cs-CZ" sz="2400" dirty="false" smtClean="false"/>
              <a:t>registrace</a:t>
            </a:r>
          </a:p>
          <a:p>
            <a:pPr lvl="1"/>
            <a:r>
              <a:rPr lang="cs-CZ" sz="2400" b="true" u="sng" dirty="false" smtClean="false">
                <a:hlinkClick r:id="rId4"/>
              </a:rPr>
              <a:t>https</a:t>
            </a:r>
            <a:r>
              <a:rPr lang="cs-CZ" sz="2400" b="true" u="sng" dirty="false">
                <a:hlinkClick r:id="rId4"/>
              </a:rPr>
              <a:t>://</a:t>
            </a:r>
            <a:r>
              <a:rPr lang="cs-CZ" sz="2400" b="true" u="sng" dirty="false" smtClean="false">
                <a:hlinkClick r:id="rId4"/>
              </a:rPr>
              <a:t>www.esfcr.cz/technicka_podpora_opz</a:t>
            </a:r>
            <a:endParaRPr lang="cs-CZ" sz="2400" b="true" u="sng" dirty="false" smtClean="false"/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72" y="4725144"/>
            <a:ext cx="9429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300192" y="1412776"/>
            <a:ext cx="2592288" cy="4968552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false" smtClean="false"/>
              <a:t>Indikátory aktuální se nabízí ze seznamu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Popis hodnoty 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0237"/>
            <a:ext cx="6026079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07504" y="5373216"/>
            <a:ext cx="5893359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115616" y="4066498"/>
            <a:ext cx="1008112" cy="2986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Horizontální principy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průběžně ukládat jednotlivé řádky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true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3075" name="Picture 3"/>
          <p:cNvPicPr>
            <a:picLocks noGrp="true" noChangeAspect="true" noChangeArrowheads="true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5040560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827584" y="2690969"/>
            <a:ext cx="33843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323528" y="314096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3059832" y="5912955"/>
            <a:ext cx="864096" cy="324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5436096" y="1198850"/>
            <a:ext cx="34563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Dvě tabulky – horní a dolní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horní volím jednotku ( 7 jednotek)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vypisuji počet jednotek v aktivitě (počet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Počet aktivit ZP vždy 1!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tabulce NEPOUŽÍVAT nový záznam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Popis realizace aktivity je nepovinný údaj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CÍLOVÁ SKUPINA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085184"/>
            <a:ext cx="8064000" cy="1034816"/>
          </a:xfrm>
        </p:spPr>
        <p:txBody>
          <a:bodyPr/>
          <a:lstStyle/>
          <a:p>
            <a:r>
              <a:rPr lang="cs-CZ" sz="1800" dirty="false" smtClean="false"/>
              <a:t>Výzva č. 097 má 1 CS</a:t>
            </a:r>
          </a:p>
          <a:p>
            <a:r>
              <a:rPr lang="cs-CZ" sz="1800" dirty="false" smtClean="false"/>
              <a:t>Stručný popis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98931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534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UMÍSTĚNÍ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940152" y="1412776"/>
            <a:ext cx="2663848" cy="4707224"/>
          </a:xfrm>
        </p:spPr>
        <p:txBody>
          <a:bodyPr/>
          <a:lstStyle/>
          <a:p>
            <a:r>
              <a:rPr lang="cs-CZ" dirty="false" smtClean="false"/>
              <a:t>ČR bez hl. m. Prahy</a:t>
            </a:r>
          </a:p>
          <a:p>
            <a:r>
              <a:rPr lang="cs-CZ" dirty="false" smtClean="false"/>
              <a:t>Výběr pomocí šipek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5122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133"/>
            <a:ext cx="511256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54309" y="2712215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0241" y="4005064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512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490709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2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Subjekty projektu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Vybrat Typ subjektu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IČ a Validovat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po úspěšné validaci jsou data doplněna z </a:t>
            </a:r>
            <a:r>
              <a:rPr lang="cs-CZ" sz="1800" dirty="false" err="true" smtClean="false"/>
              <a:t>ROSu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</a:t>
            </a:r>
            <a:r>
              <a:rPr lang="cs-CZ" sz="1800" dirty="false" smtClean="false"/>
              <a:t>okud nelze validovat, kontaktujte technickou podporu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Zahrnout subjekt do definice jednoho podniku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816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619672" y="4880570"/>
            <a:ext cx="95553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2672262" y="488057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SUBJEKTY PROJEKTU - TYPY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b="true" dirty="false"/>
              <a:t>Osoba s podílem v právnické osobě </a:t>
            </a:r>
            <a:r>
              <a:rPr lang="cs-CZ" b="true" dirty="false" smtClean="false"/>
              <a:t>žadatele/příjemce</a:t>
            </a:r>
          </a:p>
          <a:p>
            <a:pPr lvl="1"/>
            <a:r>
              <a:rPr lang="cs-CZ" dirty="false"/>
              <a:t>§ 14 odst. 3 písm. e) zákona č. 218/2000 Sb., o rozpočtových pravidlech </a:t>
            </a:r>
            <a:endParaRPr lang="cs-CZ" dirty="false" smtClean="false"/>
          </a:p>
          <a:p>
            <a:pPr lvl="1"/>
            <a:r>
              <a:rPr lang="cs-CZ" dirty="false"/>
              <a:t>uvést informace o všech </a:t>
            </a:r>
            <a:r>
              <a:rPr lang="cs-CZ" b="true" dirty="false"/>
              <a:t>osobách s podílem v právnické osobě žadatele </a:t>
            </a:r>
            <a:endParaRPr lang="cs-CZ" b="true" dirty="false" smtClean="false"/>
          </a:p>
          <a:p>
            <a:pPr lvl="1"/>
            <a:r>
              <a:rPr lang="cs-CZ" dirty="false"/>
              <a:t>v</a:t>
            </a:r>
            <a:r>
              <a:rPr lang="cs-CZ" dirty="false" smtClean="false"/>
              <a:t>yčíslit podíl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/>
        <p:txBody>
          <a:bodyPr/>
          <a:lstStyle/>
          <a:p>
            <a:r>
              <a:rPr lang="cs-CZ" b="true" dirty="false"/>
              <a:t>Osoby, v nichž má žadatel/příjemce </a:t>
            </a:r>
            <a:r>
              <a:rPr lang="cs-CZ" b="true" dirty="false" smtClean="false"/>
              <a:t>podíl</a:t>
            </a:r>
          </a:p>
          <a:p>
            <a:pPr lvl="1"/>
            <a:r>
              <a:rPr lang="cs-CZ" dirty="false"/>
              <a:t>§ 14 odst. 3 písm. e) zákona č. 218/2000 Sb., o rozpočtových pravidlech </a:t>
            </a:r>
            <a:endParaRPr lang="cs-CZ" dirty="false" smtClean="false"/>
          </a:p>
          <a:p>
            <a:pPr lvl="1"/>
            <a:r>
              <a:rPr lang="cs-CZ" dirty="false"/>
              <a:t>uvést informace o všech </a:t>
            </a:r>
            <a:r>
              <a:rPr lang="cs-CZ" b="true" dirty="false"/>
              <a:t>osobách, v nichž má žadatel podíl </a:t>
            </a:r>
            <a:endParaRPr lang="cs-CZ" b="true" dirty="false" smtClean="false"/>
          </a:p>
          <a:p>
            <a:pPr lvl="1"/>
            <a:r>
              <a:rPr lang="cs-CZ" dirty="false"/>
              <a:t>v</a:t>
            </a:r>
            <a:r>
              <a:rPr lang="cs-CZ" dirty="false" smtClean="false"/>
              <a:t>yčíslit podíl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3007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CZ NACE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3" y="1268760"/>
            <a:ext cx="5904656" cy="512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4211960" y="4077072"/>
            <a:ext cx="288033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716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ADRESY SUBJEKTU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372200" y="1800000"/>
            <a:ext cx="2231800" cy="4221288"/>
          </a:xfrm>
        </p:spPr>
        <p:txBody>
          <a:bodyPr/>
          <a:lstStyle/>
          <a:p>
            <a:r>
              <a:rPr lang="cs-CZ" sz="1800" dirty="false" smtClean="false"/>
              <a:t>Pouze oficiální – doplňuje se automaticky po validaci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9830"/>
            <a:ext cx="5832648" cy="50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699792" y="5589240"/>
            <a:ext cx="3312368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147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osoby subjektu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61648" y="5445224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vložit hlavní kontaktní osobu a minimálně jednoho statutárního zástupce (rozlišit zaškrtnutím </a:t>
            </a:r>
            <a:r>
              <a:rPr lang="cs-CZ" sz="2000" dirty="false" err="true" smtClean="false"/>
              <a:t>checkboxu</a:t>
            </a:r>
            <a:r>
              <a:rPr lang="cs-CZ" sz="2000" dirty="false"/>
              <a:t>)</a:t>
            </a:r>
            <a:endParaRPr lang="cs-CZ" sz="20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Každá další osoba je vložena pomocí Nový záznam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Příručky a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360000" y="1800000"/>
            <a:ext cx="8100432" cy="4320000"/>
          </a:xfrm>
        </p:spPr>
        <p:txBody>
          <a:bodyPr/>
          <a:lstStyle/>
          <a:p>
            <a:r>
              <a:rPr lang="cs-CZ" b="true" dirty="false" smtClean="false"/>
              <a:t>Pokyny k vyplnění projektové žádosti v IS KP2014+</a:t>
            </a:r>
          </a:p>
          <a:p>
            <a:pPr lvl="1"/>
            <a:r>
              <a:rPr lang="cs-CZ" sz="2400" dirty="false">
                <a:hlinkClick r:id="rId2"/>
              </a:rPr>
              <a:t>https://https://www.esfcr.cz/formulare-a-pokyny-potrebne-v-ramci-pripravy-zadosti-o-podporu-opz/-/</a:t>
            </a:r>
            <a:r>
              <a:rPr lang="cs-CZ" sz="2400" dirty="false" smtClean="false">
                <a:hlinkClick r:id="rId2"/>
              </a:rPr>
              <a:t>dokument/3435491</a:t>
            </a:r>
            <a:endParaRPr lang="cs-CZ" sz="2400" dirty="false" smtClean="false"/>
          </a:p>
          <a:p>
            <a:r>
              <a:rPr lang="cs-CZ" b="true" dirty="false" smtClean="false"/>
              <a:t>Text výzvy 97</a:t>
            </a:r>
            <a:endParaRPr lang="cs-CZ" b="true" dirty="false" smtClean="false">
              <a:hlinkClick r:id="rId3"/>
            </a:endParaRPr>
          </a:p>
          <a:p>
            <a:pPr lvl="1"/>
            <a:r>
              <a:rPr lang="cs-CZ" sz="2400" dirty="false">
                <a:hlinkClick r:id="rId4"/>
              </a:rPr>
              <a:t>https://</a:t>
            </a:r>
            <a:r>
              <a:rPr lang="cs-CZ" sz="2400" dirty="false" smtClean="false">
                <a:hlinkClick r:id="rId4"/>
              </a:rPr>
              <a:t>www.esfcr.cz/vyzva-097-opz</a:t>
            </a:r>
            <a:endParaRPr lang="cs-CZ" sz="2400" dirty="false" smtClean="false"/>
          </a:p>
          <a:p>
            <a:r>
              <a:rPr lang="cs-CZ" b="true" dirty="false" smtClean="false"/>
              <a:t>Edukační video</a:t>
            </a:r>
          </a:p>
          <a:p>
            <a:pPr lvl="1"/>
            <a:r>
              <a:rPr lang="cs-CZ" sz="2400" dirty="false">
                <a:hlinkClick r:id="rId5"/>
              </a:rPr>
              <a:t>https://https://</a:t>
            </a:r>
            <a:r>
              <a:rPr lang="cs-CZ" sz="2400" dirty="false" smtClean="false">
                <a:hlinkClick r:id="rId5"/>
              </a:rPr>
              <a:t>www.dotaceeu.cz/cs/Jak-na-projekt/Elektronicka-zadost/Edukacni-videa</a:t>
            </a:r>
            <a:endParaRPr lang="cs-CZ" sz="2400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Rozpočet </a:t>
            </a:r>
            <a:r>
              <a:rPr lang="cs-CZ" dirty="false" smtClean="false"/>
              <a:t>jednotkový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39552" y="5618776"/>
            <a:ext cx="8064000" cy="90656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Nutné vrátit se na záložku AKTIVITY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GENEROVAT AKTIVITY DO ROZPOČTU!!!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úpravě v aktivitách se musí znova </a:t>
            </a:r>
            <a:r>
              <a:rPr lang="cs-CZ" sz="2000" dirty="false" err="true" smtClean="false"/>
              <a:t>přegenerovat</a:t>
            </a:r>
            <a:r>
              <a:rPr lang="cs-CZ" sz="2000" dirty="false" smtClean="false"/>
              <a:t> rozpočet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5350"/>
            <a:ext cx="6577786" cy="4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9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Přehled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73969" y="5373216"/>
            <a:ext cx="7704856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Po </a:t>
            </a:r>
            <a:r>
              <a:rPr lang="cs-CZ" sz="2000" dirty="false"/>
              <a:t>každé změně </a:t>
            </a:r>
            <a:r>
              <a:rPr lang="cs-CZ" sz="2000" dirty="false" smtClean="false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41" y="1347344"/>
            <a:ext cx="7056784" cy="35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077706" y="3789040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411760" y="3356992"/>
            <a:ext cx="2444918" cy="4213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004048" y="3390333"/>
            <a:ext cx="1253011" cy="3547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Finanční plán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40000" y="5805264"/>
            <a:ext cx="8064000" cy="86409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Automaticky generování – možnost přepsání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Kontrola </a:t>
            </a:r>
            <a:r>
              <a:rPr lang="cs-CZ" sz="2000" dirty="false"/>
              <a:t>shody částek finančního plánu a </a:t>
            </a:r>
            <a:r>
              <a:rPr lang="cs-CZ" sz="2000" dirty="false" smtClean="false"/>
              <a:t>rozpočtu</a:t>
            </a:r>
            <a:endParaRPr lang="cs-CZ" sz="2000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474593" cy="412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čestné prohlášení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39552" y="5661248"/>
            <a:ext cx="8064000" cy="7786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Z</a:t>
            </a:r>
            <a:r>
              <a:rPr lang="cs-CZ" sz="2000" dirty="false" smtClean="false"/>
              <a:t>aškrtnout </a:t>
            </a:r>
            <a:r>
              <a:rPr lang="cs-CZ" sz="2000" dirty="false" err="true" smtClean="false"/>
              <a:t>checkbox</a:t>
            </a:r>
            <a:endParaRPr lang="cs-CZ" sz="2000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3" y="1268760"/>
            <a:ext cx="7170018" cy="414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5652120" y="5157192"/>
            <a:ext cx="1709392" cy="186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dokumenty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51801" y="5445224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endParaRPr lang="cs-CZ" sz="20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2 povinné přílohy: Identifikace skut. majitelů a ČP o počtu pracovníků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Tlačítkem Připojit fyzický soubor připojíte</a:t>
            </a:r>
            <a:endParaRPr lang="cs-CZ" sz="2000" dirty="false"/>
          </a:p>
        </p:txBody>
      </p:sp>
      <p:sp>
        <p:nvSpPr>
          <p:cNvPr id="12" name="Obdélník 11"/>
          <p:cNvSpPr/>
          <p:nvPr/>
        </p:nvSpPr>
        <p:spPr>
          <a:xfrm>
            <a:off x="3908193" y="4640490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96752"/>
            <a:ext cx="6514203" cy="4668613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1837013" y="1700808"/>
            <a:ext cx="6512885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907703" y="4869160"/>
            <a:ext cx="318575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Operace se žádostí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 smtClean="false"/>
              <a:t>Horní příkazový řádek obsahuje: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false" smtClean="false"/>
              <a:t>Plné moci</a:t>
            </a:r>
          </a:p>
          <a:p>
            <a:pPr lvl="1"/>
            <a:r>
              <a:rPr lang="cs-CZ" dirty="false" smtClean="false"/>
              <a:t>Kopírovat</a:t>
            </a:r>
          </a:p>
          <a:p>
            <a:pPr lvl="1"/>
            <a:r>
              <a:rPr lang="cs-CZ" dirty="false" smtClean="false"/>
              <a:t>Mazání žádosti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false"/>
              <a:t>T</a:t>
            </a:r>
            <a:r>
              <a:rPr lang="cs-CZ" dirty="false" smtClean="false"/>
              <a:t>isk</a:t>
            </a:r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229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pPr algn="just"/>
            <a:r>
              <a:rPr lang="cs-CZ" dirty="false" smtClean="false"/>
              <a:t>Ten, kdo žádost založil automaticky se stává </a:t>
            </a:r>
            <a:r>
              <a:rPr lang="cs-CZ" u="sng" dirty="false" smtClean="false"/>
              <a:t>správcem přístupů</a:t>
            </a:r>
          </a:p>
          <a:p>
            <a:pPr algn="just"/>
            <a:r>
              <a:rPr lang="cs-CZ" dirty="false" smtClean="false"/>
              <a:t>Možno zpřístupnit žádost dalším uživatelům, včetně pracovníků technické podpory</a:t>
            </a:r>
          </a:p>
          <a:p>
            <a:pPr algn="just"/>
            <a:r>
              <a:rPr lang="cs-CZ" dirty="false" smtClean="false"/>
              <a:t>Nastavit práva uživatelů:</a:t>
            </a:r>
          </a:p>
          <a:p>
            <a:pPr lvl="1" algn="just"/>
            <a:r>
              <a:rPr lang="cs-CZ" dirty="false" smtClean="false"/>
              <a:t>Signatář</a:t>
            </a:r>
          </a:p>
          <a:p>
            <a:pPr lvl="1" algn="just"/>
            <a:r>
              <a:rPr lang="cs-CZ" dirty="false" smtClean="false"/>
              <a:t>Editor</a:t>
            </a:r>
          </a:p>
          <a:p>
            <a:pPr lvl="1" algn="just"/>
            <a:r>
              <a:rPr lang="cs-CZ" dirty="false" smtClean="false"/>
              <a:t>Čtenář</a:t>
            </a:r>
          </a:p>
          <a:p>
            <a:pPr lvl="1" algn="just"/>
            <a:r>
              <a:rPr lang="cs-CZ" dirty="false" smtClean="false"/>
              <a:t>Správce přístupů</a:t>
            </a:r>
          </a:p>
          <a:p>
            <a:pPr lvl="1" algn="just"/>
            <a:r>
              <a:rPr lang="cs-CZ" dirty="false" smtClean="false"/>
              <a:t>Zástupce správce přístupů</a:t>
            </a:r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endParaRPr lang="cs-CZ" dirty="false" smtClean="false"/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24579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Kontrola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false" smtClean="false"/>
              <a:t>Provádíme zpravidla po vyplnění všech záložek (celé žádosti) </a:t>
            </a:r>
          </a:p>
          <a:p>
            <a:pPr algn="just"/>
            <a:r>
              <a:rPr lang="cs-CZ" dirty="false" smtClean="false"/>
              <a:t>Můžeme využít i průběžně jako nápovědu jak správně dané pole vyplnit</a:t>
            </a:r>
          </a:p>
          <a:p>
            <a:pPr algn="just"/>
            <a:r>
              <a:rPr lang="cs-CZ" dirty="false" smtClean="false"/>
              <a:t>Všechny červené chybové hlášky nutno odstranit</a:t>
            </a:r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 smtClean="false"/>
          </a:p>
          <a:p>
            <a:r>
              <a:rPr lang="cs-CZ" dirty="false" smtClean="false"/>
              <a:t>Kontrola proběhla v pořádku = možnost finalizovat!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2560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3213176"/>
          </a:xfrm>
        </p:spPr>
        <p:txBody>
          <a:bodyPr/>
          <a:lstStyle/>
          <a:p>
            <a:r>
              <a:rPr lang="cs-CZ" dirty="false" smtClean="false"/>
              <a:t>Nutno v nastavení přístupů (záložka Přístup k žádosti) uvést/zatrhnout </a:t>
            </a:r>
            <a:r>
              <a:rPr lang="cs-CZ" dirty="false"/>
              <a:t>S</a:t>
            </a:r>
            <a:r>
              <a:rPr lang="cs-CZ" dirty="false" smtClean="false"/>
              <a:t>ignatáře</a:t>
            </a:r>
          </a:p>
          <a:p>
            <a:r>
              <a:rPr lang="cs-CZ" dirty="false" smtClean="false"/>
              <a:t>I po finalizaci žádosti o podporu možno provést změny</a:t>
            </a:r>
          </a:p>
          <a:p>
            <a:r>
              <a:rPr lang="cs-CZ" dirty="false" smtClean="false"/>
              <a:t>V horním řádku se objeví tlačítko STORNO FINALIZACE</a:t>
            </a:r>
          </a:p>
          <a:p>
            <a:r>
              <a:rPr lang="cs-CZ" dirty="false" smtClean="false"/>
              <a:t>Poté opět nutno finalizovat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Titulní obrazovka </a:t>
            </a:r>
            <a:r>
              <a:rPr lang="cs-CZ" dirty="false" err="true" smtClean="false"/>
              <a:t>Is</a:t>
            </a:r>
            <a:r>
              <a:rPr lang="cs-CZ" dirty="false" smtClean="false"/>
              <a:t>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942287" cy="507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444208" y="2852936"/>
            <a:ext cx="1728192" cy="467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96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podpis </a:t>
            </a:r>
            <a:r>
              <a:rPr lang="cs-CZ" dirty="false" smtClean="false"/>
              <a:t>a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/>
              <a:t>Podpis </a:t>
            </a:r>
            <a:r>
              <a:rPr lang="cs-CZ" dirty="false" smtClean="false"/>
              <a:t>žádosti</a:t>
            </a:r>
          </a:p>
          <a:p>
            <a:pPr lvl="1"/>
            <a:r>
              <a:rPr lang="cs-CZ" dirty="false" smtClean="false"/>
              <a:t>Poslední záložka v levém menu</a:t>
            </a:r>
          </a:p>
          <a:p>
            <a:pPr lvl="1"/>
            <a:r>
              <a:rPr lang="cs-CZ" b="true" u="sng" dirty="false" smtClean="false"/>
              <a:t>Zaktivní se až po úspěšné finalizaci</a:t>
            </a:r>
            <a:endParaRPr lang="cs-CZ" b="true" u="sng" dirty="false"/>
          </a:p>
          <a:p>
            <a:pPr lvl="1"/>
            <a:r>
              <a:rPr lang="cs-CZ" dirty="false"/>
              <a:t>Podepisuje jeden či více </a:t>
            </a:r>
            <a:r>
              <a:rPr lang="cs-CZ" dirty="false" smtClean="false"/>
              <a:t>signatářů</a:t>
            </a:r>
          </a:p>
          <a:p>
            <a:pPr lvl="3"/>
            <a:r>
              <a:rPr lang="cs-CZ" dirty="false" smtClean="false"/>
              <a:t>Podle toho jak je uvedeno v žádosti o podporu</a:t>
            </a:r>
            <a:endParaRPr lang="cs-CZ" dirty="false"/>
          </a:p>
          <a:p>
            <a:pPr lvl="1"/>
            <a:r>
              <a:rPr lang="cs-CZ" dirty="false"/>
              <a:t>Nutný elektronický </a:t>
            </a:r>
            <a:r>
              <a:rPr lang="cs-CZ" dirty="false" smtClean="false"/>
              <a:t>podpis</a:t>
            </a:r>
          </a:p>
          <a:p>
            <a:pPr lvl="1"/>
            <a:r>
              <a:rPr lang="cs-CZ" b="true" u="sng" dirty="false" smtClean="false"/>
              <a:t>Po podepsání již není možné udělat storno finalizace</a:t>
            </a:r>
            <a:endParaRPr lang="cs-CZ" b="true" u="sng" dirty="false"/>
          </a:p>
          <a:p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39552" y="4293096"/>
            <a:ext cx="8064000" cy="1970920"/>
          </a:xfrm>
        </p:spPr>
        <p:txBody>
          <a:bodyPr/>
          <a:lstStyle/>
          <a:p>
            <a:pPr algn="just"/>
            <a:r>
              <a:rPr lang="cs-CZ" dirty="false" smtClean="false"/>
              <a:t>Podání žádosti</a:t>
            </a:r>
          </a:p>
          <a:p>
            <a:pPr lvl="1" algn="just"/>
            <a:r>
              <a:rPr lang="cs-CZ" dirty="false" smtClean="false"/>
              <a:t>Určeno na první záložce při vyplňování žádosti</a:t>
            </a:r>
          </a:p>
          <a:p>
            <a:pPr lvl="1" algn="just"/>
            <a:r>
              <a:rPr lang="cs-CZ" dirty="false" smtClean="false"/>
              <a:t>Automaticky x Ručně</a:t>
            </a:r>
          </a:p>
          <a:p>
            <a:pPr lvl="1" algn="just"/>
            <a:r>
              <a:rPr lang="cs-CZ" dirty="false" smtClean="false"/>
              <a:t>Žádost podána současně s podpisem x Žádost ručně podána</a:t>
            </a:r>
          </a:p>
          <a:p>
            <a:pPr lvl="1" algn="just"/>
            <a:r>
              <a:rPr lang="cs-CZ" dirty="false" smtClean="false"/>
              <a:t>Pro výzvu č. 097 automatické podání									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(I.)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83568" y="4581128"/>
            <a:ext cx="8064000" cy="792088"/>
          </a:xfrm>
        </p:spPr>
        <p:txBody>
          <a:bodyPr/>
          <a:lstStyle/>
          <a:p>
            <a:pPr algn="just"/>
            <a:r>
              <a:rPr lang="cs-CZ" dirty="false" smtClean="false"/>
              <a:t>Na záložce </a:t>
            </a:r>
            <a:r>
              <a:rPr lang="cs-CZ" dirty="false"/>
              <a:t>Podpis žádosti vyberte ikonu </a:t>
            </a:r>
            <a:r>
              <a:rPr lang="cs-CZ" dirty="false" smtClean="false"/>
              <a:t>pečeti</a:t>
            </a:r>
            <a:endParaRPr lang="cs-CZ" dirty="false"/>
          </a:p>
        </p:txBody>
      </p:sp>
      <p:pic>
        <p:nvPicPr>
          <p:cNvPr id="276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1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(II.)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509120"/>
            <a:ext cx="8064000" cy="194421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Označíte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Stisknete tlačítko Dokončit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266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Status žádosti 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3933056"/>
            <a:ext cx="8064000" cy="2186944"/>
          </a:xfrm>
        </p:spPr>
        <p:txBody>
          <a:bodyPr/>
          <a:lstStyle/>
          <a:p>
            <a:pPr algn="just"/>
            <a:r>
              <a:rPr lang="cs-CZ" dirty="false" smtClean="false"/>
              <a:t>Datum a čas jednotlivých operací se žádostí od jejího založení až po podání</a:t>
            </a:r>
          </a:p>
          <a:p>
            <a:pPr algn="just"/>
            <a:r>
              <a:rPr lang="cs-CZ" dirty="false" smtClean="false"/>
              <a:t>Možno sledovat stav podané žádosti během její administrace v systému CSSF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286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807200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PLNÁ moc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51520" y="1340768"/>
            <a:ext cx="8352480" cy="5256584"/>
          </a:xfrm>
        </p:spPr>
        <p:txBody>
          <a:bodyPr/>
          <a:lstStyle/>
          <a:p>
            <a:pPr algn="just"/>
            <a:r>
              <a:rPr lang="cs-CZ" dirty="false" smtClean="false"/>
              <a:t>Záznam plné moci může založit pouze osoba s rolí Správce přístupů  a Zástupce správce přístupů</a:t>
            </a:r>
          </a:p>
          <a:p>
            <a:pPr algn="just"/>
            <a:r>
              <a:rPr lang="cs-CZ" dirty="false" smtClean="false"/>
              <a:t>Zmocnitel vždy statutární zástupce žadatele, nemusí být registrován v IS KP14+</a:t>
            </a:r>
          </a:p>
          <a:p>
            <a:pPr algn="just"/>
            <a:r>
              <a:rPr lang="cs-CZ" dirty="false" smtClean="false"/>
              <a:t>Zmocnitel musí být uveden na Přístupech projektu s rolí Signatář</a:t>
            </a:r>
          </a:p>
          <a:p>
            <a:pPr algn="just"/>
            <a:r>
              <a:rPr lang="cs-CZ" dirty="false" smtClean="false"/>
              <a:t>Zmocněnec pověřená osoba, která musí být registrovaná v IS KP14+</a:t>
            </a:r>
          </a:p>
          <a:p>
            <a:pPr algn="just"/>
            <a:r>
              <a:rPr lang="cs-CZ" dirty="false" smtClean="false"/>
              <a:t>Zmocněnec musí disponovat osobním kvalifikovaným elektronickým podpisem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PLNÁ moc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51520" y="1340768"/>
            <a:ext cx="8352480" cy="5256584"/>
          </a:xfrm>
        </p:spPr>
        <p:txBody>
          <a:bodyPr/>
          <a:lstStyle/>
          <a:p>
            <a:pPr algn="just"/>
            <a:r>
              <a:rPr lang="cs-CZ" dirty="false" smtClean="false"/>
              <a:t>Typ plné moc – papírová a elektronická</a:t>
            </a:r>
          </a:p>
          <a:p>
            <a:pPr algn="just"/>
            <a:r>
              <a:rPr lang="cs-CZ" dirty="false" smtClean="false"/>
              <a:t>Elektronická plná moc – zmocnitel a zmocněnec musí elektronicky podepsat v IS KP14+</a:t>
            </a:r>
          </a:p>
          <a:p>
            <a:pPr algn="just"/>
            <a:r>
              <a:rPr lang="cs-CZ" dirty="false" smtClean="false"/>
              <a:t>Papírová plná moc – zmocnitel </a:t>
            </a:r>
            <a:r>
              <a:rPr lang="cs-CZ" smtClean="false"/>
              <a:t>podepisuje </a:t>
            </a:r>
            <a:r>
              <a:rPr lang="cs-CZ" smtClean="false"/>
              <a:t>listině </a:t>
            </a:r>
            <a:r>
              <a:rPr lang="cs-CZ" dirty="false" smtClean="false"/>
              <a:t>a zmocněnec připojí el. podpis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7"/>
            <a:ext cx="7220744" cy="327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Děkuji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03648" y="3789040"/>
            <a:ext cx="7307643" cy="84056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Registrace do IS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false" smtClean="false"/>
              <a:t>Po </a:t>
            </a:r>
            <a:r>
              <a:rPr lang="cs-CZ" dirty="false"/>
              <a:t>odeslání údajů nutno:</a:t>
            </a:r>
          </a:p>
          <a:p>
            <a:pPr lvl="1"/>
            <a:r>
              <a:rPr lang="cs-CZ" dirty="false"/>
              <a:t>Potvrdit po obdržení SMS </a:t>
            </a:r>
            <a:r>
              <a:rPr lang="cs-CZ" u="sng" dirty="false" smtClean="false"/>
              <a:t>identifikační kód</a:t>
            </a:r>
            <a:r>
              <a:rPr lang="cs-CZ" dirty="false" smtClean="false"/>
              <a:t>;</a:t>
            </a:r>
            <a:endParaRPr lang="cs-CZ" dirty="false"/>
          </a:p>
          <a:p>
            <a:pPr lvl="1"/>
            <a:r>
              <a:rPr lang="cs-CZ" dirty="false"/>
              <a:t>Potvrdit URL odkaz po obdržení potvrzovacího </a:t>
            </a:r>
            <a:r>
              <a:rPr lang="cs-CZ" dirty="false" smtClean="false"/>
              <a:t>emailu </a:t>
            </a:r>
            <a:r>
              <a:rPr lang="cs-CZ" dirty="false"/>
              <a:t>do 24 </a:t>
            </a:r>
            <a:r>
              <a:rPr lang="cs-CZ" dirty="false" smtClean="false"/>
              <a:t>hodin;</a:t>
            </a:r>
            <a:endParaRPr lang="cs-CZ" dirty="false"/>
          </a:p>
          <a:p>
            <a:pPr lvl="1"/>
            <a:r>
              <a:rPr lang="cs-CZ" smtClean="false"/>
              <a:t>Přihlásit se pod </a:t>
            </a:r>
            <a:r>
              <a:rPr lang="cs-CZ" dirty="false"/>
              <a:t>obdrženým uživatelským jménem a zadaným </a:t>
            </a:r>
            <a:r>
              <a:rPr lang="cs-CZ" dirty="false" smtClean="false"/>
              <a:t>heslem.</a:t>
            </a:r>
            <a:r>
              <a:rPr lang="cs-CZ" dirty="false"/>
              <a:t>	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2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 smtClean="false"/>
              <a:t>Symbol Domečku vždy vrací uživatele na Nástěnku.</a:t>
            </a:r>
          </a:p>
          <a:p>
            <a:endParaRPr lang="cs-CZ" dirty="false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true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6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– vytvoření nové depeše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false" smtClean="false"/>
              <a:t>Nová depeše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Nový záznam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Vyplnit text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Uložit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výběr adresátů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Vyhledávání </a:t>
            </a:r>
            <a:r>
              <a:rPr lang="cs-CZ" sz="2400" dirty="false"/>
              <a:t>pomocí filtrů v horním šedivém řádku </a:t>
            </a:r>
            <a:r>
              <a:rPr lang="cs-CZ" sz="2400" dirty="false" smtClean="false"/>
              <a:t>(zástupný znak </a:t>
            </a:r>
            <a:r>
              <a:rPr lang="cs-CZ" sz="3000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false" smtClean="false"/>
              <a:t>)</a:t>
            </a: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Výběr </a:t>
            </a:r>
            <a:r>
              <a:rPr lang="cs-CZ" sz="2400" dirty="false"/>
              <a:t>pomocí </a:t>
            </a:r>
            <a:r>
              <a:rPr lang="cs-CZ" sz="2400" dirty="false" smtClean="false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 smtClean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Uložit </a:t>
            </a:r>
            <a:r>
              <a:rPr lang="cs-CZ" sz="2400" dirty="false"/>
              <a:t>a zpě</a:t>
            </a:r>
            <a:r>
              <a:rPr lang="cs-CZ" dirty="false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Správa složek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true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Možno třídění depeší podle předem nastavených atributů (např. čísla výzvy, projektu atd.)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42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U:\1_3_POMOC_PRAC_PODNIKŮM_A_PODNIKATELŮM\VYZVA_060_SOUTEZNI\01_PŘÍPRAVA\Semináře 2016\Brno 26.9.2016\PREZENTACE\Vyplnění žádosti v IS KP2014+ Brno.pptx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6AFCA-22B8-49BC-82CA-C0223232FA5B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7c48c8a8-2045-474d-b0fb-3ee17ecadb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0EFF5C-AC48-4A39-82B5-02A71FB4DF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5085C2-6966-4772-AE8A-6BF8AB2D44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1176</properties:Words>
  <properties:PresentationFormat>Předvádění na obrazovce (4:3)</properties:PresentationFormat>
  <properties:Paragraphs>278</properties:Paragraphs>
  <properties:Slides>46</properties:Slides>
  <properties:Notes>0</properties:Notes>
  <properties:TotalTime>2554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properties:HeadingPairs>
  <properties:TitlesOfParts>
    <vt:vector baseType="lpstr" size="51">
      <vt:lpstr>Arial</vt:lpstr>
      <vt:lpstr>Calibri</vt:lpstr>
      <vt:lpstr>Wingdings</vt:lpstr>
      <vt:lpstr>Wingdings 3</vt:lpstr>
      <vt:lpstr>prezentace</vt:lpstr>
      <vt:lpstr>Ukázka portálu IS KP14+ </vt:lpstr>
      <vt:lpstr> přihlášení A Podpora uživatelů 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Nápověda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Popis projektu</vt:lpstr>
      <vt:lpstr>Indikátory</vt:lpstr>
      <vt:lpstr>Horizontální principy</vt:lpstr>
      <vt:lpstr>AKTIVITY</vt:lpstr>
      <vt:lpstr>CÍLOVÁ SKUPINA</vt:lpstr>
      <vt:lpstr>UMÍSTĚNÍ</vt:lpstr>
      <vt:lpstr>Subjekty projektu</vt:lpstr>
      <vt:lpstr>SUBJEKTY PROJEKTU - TYPY</vt:lpstr>
      <vt:lpstr>CZ NACE</vt:lpstr>
      <vt:lpstr>ADRESY SUBJEKTU</vt:lpstr>
      <vt:lpstr>osoby subjektu</vt:lpstr>
      <vt:lpstr>Rozpočet jednotkový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Kontrola</vt:lpstr>
      <vt:lpstr>Finalizace</vt:lpstr>
      <vt:lpstr>podpis a podání žádosti</vt:lpstr>
      <vt:lpstr>podpis žádosti (I.)</vt:lpstr>
      <vt:lpstr>podpis žádosti (II.)</vt:lpstr>
      <vt:lpstr>Status žádosti </vt:lpstr>
      <vt:lpstr>PLNÁ moc</vt:lpstr>
      <vt:lpstr>PLNÁ moc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2019-04-01T11:39:23Z</cp:lastPrinted>
  <dcterms:modified xmlns:xsi="http://www.w3.org/2001/XMLSchema-instance" xsi:type="dcterms:W3CDTF">2019-04-04T09:30:54Z</dcterms:modified>
  <cp:revision>307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