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4995" autoAdjust="false"/>
    <p:restoredTop sz="94660"/>
  </p:normalViewPr>
  <p:slideViewPr>
    <p:cSldViewPr snapToGrid="false">
      <p:cViewPr>
        <p:scale>
          <a:sx n="125" d="100"/>
          <a:sy n="125" d="100"/>
        </p:scale>
        <p:origin x="-123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../customXml/item3.xml" Type="http://schemas.openxmlformats.org/officeDocument/2006/relationships/customXml" Id="rId3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tableStyles.xml" Type="http://schemas.openxmlformats.org/officeDocument/2006/relationships/tableStyles" Id="rId17"/>
    <Relationship Target="../customXml/item2.xml" Type="http://schemas.openxmlformats.org/officeDocument/2006/relationships/customXml" Id="rId2"/>
    <Relationship Target="theme/theme1.xml" Type="http://schemas.openxmlformats.org/officeDocument/2006/relationships/theme" Id="rId16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1.xml" Type="http://schemas.openxmlformats.org/officeDocument/2006/relationships/slide" Id="rId5"/>
    <Relationship Target="viewProps.xml" Type="http://schemas.openxmlformats.org/officeDocument/2006/relationships/viewProps" Id="rId15"/>
    <Relationship Target="slides/slide6.xml" Type="http://schemas.openxmlformats.org/officeDocument/2006/relationships/slide" Id="rId1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presProps.xml" Type="http://schemas.openxmlformats.org/officeDocument/2006/relationships/presProp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false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false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10.12.2018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2.emf" Type="http://schemas.openxmlformats.org/officeDocument/2006/relationships/image" Id="rId3"/>
    <Relationship Target="../media/image4.jpe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3.jpe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 smtClean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  <a:endParaRPr lang="cs-CZ" sz="1050" dirty="false">
              <a:latin typeface="Trebuchet MS" panose="020B0603020202020204" pitchFamily="34" charset="0"/>
            </a:endParaRP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cs-CZ" sz="44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Prostupné zaměstnávání</a:t>
            </a:r>
          </a:p>
          <a:p>
            <a:pPr>
              <a:lnSpc>
                <a:spcPct val="130000"/>
              </a:lnSpc>
            </a:pP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 smtClean="false"/>
              <a:t>Petr Fanta</a:t>
            </a:r>
          </a:p>
          <a:p>
            <a:pPr algn="r"/>
            <a:r>
              <a:rPr lang="cs-CZ" sz="1600" b="true" dirty="false" smtClean="false"/>
              <a:t>IREAS Centrum, s.r.o.</a:t>
            </a:r>
            <a:endParaRPr lang="cs-CZ" sz="1600" b="true" dirty="false"/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803469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Název: 	</a:t>
            </a:r>
            <a:r>
              <a:rPr lang="cs-CZ" b="true" dirty="false">
                <a:solidFill>
                  <a:srgbClr val="005BAA"/>
                </a:solidFill>
              </a:rPr>
              <a:t>Prostupné</a:t>
            </a:r>
            <a:r>
              <a:rPr lang="cs-CZ" b="true" dirty="false" smtClean="false">
                <a:solidFill>
                  <a:srgbClr val="005BAA"/>
                </a:solidFill>
              </a:rPr>
              <a:t> zaměstnávání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Realizátor: </a:t>
            </a:r>
            <a:r>
              <a:rPr lang="cs-CZ" b="true" dirty="false" smtClean="false">
                <a:solidFill>
                  <a:srgbClr val="005BAA"/>
                </a:solidFill>
              </a:rPr>
              <a:t>	Květná zahrada, </a:t>
            </a:r>
            <a:r>
              <a:rPr lang="cs-CZ" b="true" dirty="false" err="true" smtClean="false">
                <a:solidFill>
                  <a:srgbClr val="005BAA"/>
                </a:solidFill>
              </a:rPr>
              <a:t>z.ú</a:t>
            </a:r>
            <a:r>
              <a:rPr lang="cs-CZ" b="true" dirty="false" smtClean="false">
                <a:solidFill>
                  <a:srgbClr val="005BAA"/>
                </a:solidFill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Termín:	1. 1. 2018 – 31. 12. 2019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Výzva:	CLLD - Podpora zvýšení zaměstnanosti na Poličsku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Vyhlašovatel:	MAS Poličsko, z.s. 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Podpořit pomocí prostupného, udržitelného zaměstnání osoby ze dvou cílových skupin: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Mladí nezaměstnaní do 30 let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Nezaměstnaní lidé nad 50 let s kumulací hendikepů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Celkem je do projektu zapojeno 6 </a:t>
            </a:r>
            <a:r>
              <a:rPr lang="cs-CZ" b="true" dirty="false" smtClean="false">
                <a:solidFill>
                  <a:srgbClr val="005BAA"/>
                </a:solidFill>
              </a:rPr>
              <a:t>účastníků,</a:t>
            </a:r>
            <a:br>
              <a:rPr lang="cs-CZ" b="true" dirty="false" smtClean="false">
                <a:solidFill>
                  <a:srgbClr val="005BAA"/>
                </a:solidFill>
              </a:rPr>
            </a:br>
            <a:r>
              <a:rPr lang="cs-CZ" b="true" dirty="false" smtClean="false">
                <a:solidFill>
                  <a:srgbClr val="005BAA"/>
                </a:solidFill>
              </a:rPr>
              <a:t>u </a:t>
            </a:r>
            <a:r>
              <a:rPr lang="cs-CZ" b="true" dirty="false" smtClean="false">
                <a:solidFill>
                  <a:srgbClr val="005BAA"/>
                </a:solidFill>
              </a:rPr>
              <a:t>kterých byl zmapován zájem a motivace a kterým realizátor poskytuje kvalitní a komplexní systematickou podporu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Neprofesní školení včetně bilanční diagnostiky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Profesní školení formou rekvalifikačních kurzů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Zaměstnání na tréninkových pracovních místech na farm</a:t>
            </a:r>
            <a:r>
              <a:rPr lang="cs-CZ" b="true" dirty="false">
                <a:solidFill>
                  <a:srgbClr val="005BAA"/>
                </a:solidFill>
              </a:rPr>
              <a:t>ě</a:t>
            </a:r>
            <a:r>
              <a:rPr lang="cs-CZ" b="true" dirty="false" smtClean="false">
                <a:solidFill>
                  <a:srgbClr val="005BAA"/>
                </a:solidFill>
              </a:rPr>
              <a:t> Květná zahrada po dobu 15 měsíců – získání základních pracovních návyků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Stáž u zaměstnavatelů po dobu 6 měsíců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Individuální poradenství a podpora účastníků po celou dobu realizace projektu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 lnSpcReduction="10000"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Rozšíření projektu o cílovou skupinu 50+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Možnost využívat platformu vytvořenou MAS k setkávání s aktéry v regionu a jejím prostřednictvím nacházet zaměstnavatele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Diskuse zaměření a přínosu projektu pro region, zejména pro obce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Navázání spolupráce s Úřadem práce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Intenzívní pomoc a podpora představitelů MAS při přípravě i realizaci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Podpora ze strany MAS vedla ke zvýšení důvěryhodnosti realizátora v regionu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6740435" cy="4675613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Úřad práce v Poličce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SOŠ a SOU Polička</a:t>
            </a: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Neoficiální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Obce v regionu a jejich technické služby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Místní podnikatelé, zejména zemědělské podniky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Knihovna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A další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Prostupné zaměstnávání synergicky spolupůsobí v území s dalšími aktivitami, zejména: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Projekty na tvorbu pracovních míst, kde potenciálně dodává zaměstnance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Aktivitami realizátora Květná zahrada, zejména činností sociálního podniku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Aktivitami obcí, jimž v rámci tréninkových pracovních míst zajišťuje určité manuální práce, jako např. zimní údržbu komunikací, apod.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Inovativní znaky projektu lze spatřovat v: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Dostatečně dlouhé době tréninkových míst (15 měsíců) k získání pracovních návyků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Dostatečně dlouhé době  stáží (6 měsíců), během které mají zaměstnanci i zaměstnavatelé prostor si na sebe zvyknout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Individuální a komplexní podpora cílových skupin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Realizaci kvalifikačních kurzů až podle potřeb zaměstnavatele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Funkční a nestrojené spolupráci dvou generací v projektu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4" name="Zástupný symbol pro obsah 3"/>
          <p:cNvPicPr>
            <a:picLocks noGrp="true" noChangeAspect="true"/>
          </p:cNvPicPr>
          <p:nvPr>
            <p:ph idx="1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594"/>
            <a:ext cx="8253270" cy="4633415"/>
          </a:xfrm>
        </p:spPr>
      </p:pic>
      <p:pic>
        <p:nvPicPr>
          <p:cNvPr id="7" name="Obrázek 6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58B10A-48BB-4304-95D5-0AC30A06A3B5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fed548f-0517-4d39-90e3-3947398480c0"/>
  </ds:schemaRefs>
</ds:datastoreItem>
</file>

<file path=customXml/itemProps2.xml><?xml version="1.0" encoding="utf-8"?>
<ds:datastoreItem xmlns:ds="http://schemas.openxmlformats.org/officeDocument/2006/customXml" ds:itemID="{C936594F-4044-4F73-9343-1D0227D4CF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7F9C65-5E44-4657-8C7E-78523A9CF0F6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329</properties:Words>
  <properties:PresentationFormat>Předvádění na obrazovce (4:3)</properties:PresentationFormat>
  <properties:Paragraphs>52</properties:Paragraphs>
  <properties:Slides>9</properties:Slides>
  <properties:Notes>0</properties:Notes>
  <properties:TotalTime>300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0"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2018-12-10T12:30:03Z</dcterms:modified>
  <cp:revision>21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