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aveSubsetFonts="true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 horzBarState="maximized">
    <p:restoredLeft sz="14995" autoAdjust="false"/>
    <p:restoredTop sz="94660"/>
  </p:normalViewPr>
  <p:slideViewPr>
    <p:cSldViewPr snapToGrid="false">
      <p:cViewPr>
        <p:scale>
          <a:sx n="125" d="100"/>
          <a:sy n="125" d="100"/>
        </p:scale>
        <p:origin x="-12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4.xml" Type="http://schemas.openxmlformats.org/officeDocument/2006/relationships/slide" Id="rId8"/>
    <Relationship Target="slides/slide9.xml" Type="http://schemas.openxmlformats.org/officeDocument/2006/relationships/slide" Id="rId13"/>
    <Relationship Target="../customXml/item3.xml" Type="http://schemas.openxmlformats.org/officeDocument/2006/relationships/customXml" Id="rId3"/>
    <Relationship Target="slides/slide3.xml" Type="http://schemas.openxmlformats.org/officeDocument/2006/relationships/slide" Id="rId7"/>
    <Relationship Target="slides/slide8.xml" Type="http://schemas.openxmlformats.org/officeDocument/2006/relationships/slide" Id="rId12"/>
    <Relationship Target="tableStyles.xml" Type="http://schemas.openxmlformats.org/officeDocument/2006/relationships/tableStyles" Id="rId17"/>
    <Relationship Target="../customXml/item2.xml" Type="http://schemas.openxmlformats.org/officeDocument/2006/relationships/customXml" Id="rId2"/>
    <Relationship Target="theme/theme1.xml" Type="http://schemas.openxmlformats.org/officeDocument/2006/relationships/theme" Id="rId16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7.xml" Type="http://schemas.openxmlformats.org/officeDocument/2006/relationships/slide" Id="rId11"/>
    <Relationship Target="slides/slide1.xml" Type="http://schemas.openxmlformats.org/officeDocument/2006/relationships/slide" Id="rId5"/>
    <Relationship Target="viewProps.xml" Type="http://schemas.openxmlformats.org/officeDocument/2006/relationships/viewProps" Id="rId15"/>
    <Relationship Target="slides/slide6.xml" Type="http://schemas.openxmlformats.org/officeDocument/2006/relationships/slide" Id="rId10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presProps.xml" Type="http://schemas.openxmlformats.org/officeDocument/2006/relationships/presProps" Id="rId14"/>
</Relationships>

</file>

<file path=ppt/slideLayouts/_rels/slideLayout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" preserve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false"/>
              <a:t>Kliknutím můžete upravit styl předlohy.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83671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x" preserve="true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852611"/>
      </p:ext>
    </p:extLst>
  </p:cSld>
  <p:clrMapOvr>
    <a:masterClrMapping/>
  </p:clrMapOvr>
</p:sldLayout>
</file>

<file path=ppt/slideLayouts/slideLayout1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vertTitleAndTx" preserve="true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639995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681380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secHead" preserve="true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false"/>
              <a:t>Upravte styly předlohy textu.</a:t>
            </a:r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154369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Obj" preserve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Content Placeholder 2"/>
          <p:cNvSpPr>
            <a:spLocks noGrp="true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10.12.2018</a:t>
            </a:fld>
            <a:endParaRPr lang="cs-CZ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289253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woTxTwoObj" preserve="true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 smtClean="false"/>
              <a:t>Upravte styly předlohy textu.</a:t>
            </a:r>
          </a:p>
        </p:txBody>
      </p:sp>
      <p:sp>
        <p:nvSpPr>
          <p:cNvPr id="4" name="Content Placeholder 3"/>
          <p:cNvSpPr>
            <a:spLocks noGrp="true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5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cs-CZ" smtClean="false"/>
              <a:t>Upravte styly předlohy textu.</a:t>
            </a:r>
          </a:p>
        </p:txBody>
      </p:sp>
      <p:sp>
        <p:nvSpPr>
          <p:cNvPr id="6" name="Content Placeholder 5"/>
          <p:cNvSpPr>
            <a:spLocks noGrp="true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7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10.12.2018</a:t>
            </a:fld>
            <a:endParaRPr lang="cs-CZ"/>
          </a:p>
        </p:txBody>
      </p:sp>
      <p:sp>
        <p:nvSpPr>
          <p:cNvPr id="8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188078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titleOnly" preserve="true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10.12.2018</a:t>
            </a:fld>
            <a:endParaRPr lang="cs-CZ"/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559377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blank" preserve="true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10.12.2018</a:t>
            </a:fld>
            <a:endParaRPr lang="cs-CZ"/>
          </a:p>
        </p:txBody>
      </p:sp>
      <p:sp>
        <p:nvSpPr>
          <p:cNvPr id="3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4690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Tx" preserve="true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false"/>
              <a:t>Upravte styly předlohy textu.</a:t>
            </a:r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10.12.2018</a:t>
            </a:fld>
            <a:endParaRPr lang="cs-CZ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80150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picTx" preserve="true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false"/>
              <a:t>Kliknutím na ikonu přidáte obrázek.</a:t>
            </a:r>
            <a:endParaRPr lang="en-US" dirty="false"/>
          </a:p>
        </p:txBody>
      </p:sp>
      <p:sp>
        <p:nvSpPr>
          <p:cNvPr id="4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false"/>
              <a:t>Upravte styly předlohy textu.</a:t>
            </a:r>
          </a:p>
        </p:txBody>
      </p:sp>
      <p:sp>
        <p:nvSpPr>
          <p:cNvPr id="5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DA8211BB-4969-46F3-AB9A-3A498B8F4F0C}" type="datetimeFigureOut">
              <a:rPr lang="cs-CZ" smtClean="false"/>
              <a:t>10.12.2018</a:t>
            </a:fld>
            <a:endParaRPr lang="cs-CZ"/>
          </a:p>
        </p:txBody>
      </p:sp>
      <p:sp>
        <p:nvSpPr>
          <p:cNvPr id="6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587254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media/image1.jpg" Type="http://schemas.openxmlformats.org/officeDocument/2006/relationships/image" Id="rId13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theme/theme1.xml" Type="http://schemas.openxmlformats.org/officeDocument/2006/relationships/theme" Id="rId12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slideLayouts/slideLayout11.xml" Type="http://schemas.openxmlformats.org/officeDocument/2006/relationships/slideLayout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>
  <p:cSld>
    <p:bg>
      <p:bgPr>
        <a:blipFill dpi="0" rotWithShape="true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r>
              <a:rPr lang="cs-CZ" smtClean="false"/>
              <a:t>Kliknutím lze upravit styl.</a:t>
            </a:r>
            <a:endParaRPr lang="en-US" dirty="false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cs-CZ" smtClean="false"/>
              <a:t>Upravte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11BB-4969-46F3-AB9A-3A498B8F4F0C}" type="datetimeFigureOut">
              <a:rPr lang="cs-CZ" smtClean="false"/>
              <a:t>10.12.2018</a:t>
            </a:fld>
            <a:endParaRPr lang="cs-CZ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E16C-530E-4273-BDF3-3929923EEF1B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2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false" eaLnBrk="true" latinLnBrk="false" hangingPunct="true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false" eaLnBrk="true" latinLnBrk="false" hangingPunct="true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3.jpeg" Type="http://schemas.openxmlformats.org/officeDocument/2006/relationships/image" Id="rId3"/>
    <Relationship Target="../media/image2.emf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2.emf" Type="http://schemas.openxmlformats.org/officeDocument/2006/relationships/image" Id="rId3"/>
    <Relationship Target="../media/image4.jpe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3.jpeg" Type="http://schemas.openxmlformats.org/officeDocument/2006/relationships/image" Id="rId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true">
            <a:off x="1197410" y="5492405"/>
            <a:ext cx="6744807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true"/>
          <p:nvPr/>
        </p:nvSpPr>
        <p:spPr>
          <a:xfrm>
            <a:off x="1088572" y="5513083"/>
            <a:ext cx="6853644" cy="253916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1050" dirty="false" smtClean="false">
                <a:latin typeface="Trebuchet MS" panose="020B0603020202020204" pitchFamily="34" charset="0"/>
              </a:rPr>
              <a:t>Zpracování případových studií projektů financovaných z OP Zaměstnanost ve výzvách Místních akčních skupin</a:t>
            </a:r>
            <a:endParaRPr lang="cs-CZ" sz="1050" dirty="false">
              <a:latin typeface="Trebuchet MS" panose="020B0603020202020204" pitchFamily="34" charset="0"/>
            </a:endParaRPr>
          </a:p>
        </p:txBody>
      </p:sp>
      <p:sp>
        <p:nvSpPr>
          <p:cNvPr id="9" name="Nadpis 1"/>
          <p:cNvSpPr txBox="true">
            <a:spLocks/>
          </p:cNvSpPr>
          <p:nvPr/>
        </p:nvSpPr>
        <p:spPr>
          <a:xfrm>
            <a:off x="1219200" y="372595"/>
            <a:ext cx="6727065" cy="2876655"/>
          </a:xfrm>
          <a:prstGeom prst="rect">
            <a:avLst/>
          </a:prstGeom>
        </p:spPr>
        <p:txBody>
          <a:bodyPr vert="horz" lIns="91440" tIns="45720" rIns="91440" bIns="45720" rtlCol="false" anchor="b">
            <a:noAutofit/>
          </a:bodyPr>
          <a:lstStyle>
            <a:lvl1pPr algn="ctr" defTabSz="914400" rtl="false" eaLnBrk="true" latinLnBrk="false" hangingPunct="true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cs-CZ" sz="44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Prostupné zaměstnávání</a:t>
            </a:r>
          </a:p>
          <a:p>
            <a:pPr>
              <a:lnSpc>
                <a:spcPct val="130000"/>
              </a:lnSpc>
            </a:pPr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Případová studie projektu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Podnadpis 2"/>
          <p:cNvSpPr txBox="true">
            <a:spLocks/>
          </p:cNvSpPr>
          <p:nvPr/>
        </p:nvSpPr>
        <p:spPr>
          <a:xfrm>
            <a:off x="1219200" y="4178300"/>
            <a:ext cx="6723016" cy="1206499"/>
          </a:xfrm>
          <a:prstGeom prst="rect">
            <a:avLst/>
          </a:prstGeom>
        </p:spPr>
        <p:txBody>
          <a:bodyPr vert="horz" lIns="91440" tIns="45720" rIns="91440" bIns="45720" rtlCol="false">
            <a:noAutofit/>
          </a:bodyPr>
          <a:lstStyle>
            <a:lvl1pPr marL="0" indent="0" algn="ctr" defTabSz="914400" rtl="false" eaLnBrk="true" latinLnBrk="false" hangingPunct="tru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false" eaLnBrk="true" latinLnBrk="false" hangingPunct="tru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600" b="true" dirty="false" smtClean="false"/>
              <a:t>Petr Fanta</a:t>
            </a:r>
          </a:p>
          <a:p>
            <a:pPr algn="r"/>
            <a:r>
              <a:rPr lang="cs-CZ" sz="1600" b="true" dirty="false" smtClean="false"/>
              <a:t>IREAS Centrum, s.r.o.</a:t>
            </a:r>
            <a:endParaRPr lang="cs-CZ" sz="1600" b="true" dirty="false"/>
          </a:p>
          <a:p>
            <a:pPr algn="r"/>
            <a:endParaRPr lang="cs-CZ" sz="1600" b="true" dirty="false"/>
          </a:p>
        </p:txBody>
      </p:sp>
      <p:cxnSp>
        <p:nvCxnSpPr>
          <p:cNvPr id="14" name="Přímá spojnice 13"/>
          <p:cNvCxnSpPr/>
          <p:nvPr/>
        </p:nvCxnSpPr>
        <p:spPr>
          <a:xfrm flipV="true">
            <a:off x="894738" y="3"/>
            <a:ext cx="0" cy="1053734"/>
          </a:xfrm>
          <a:prstGeom prst="line">
            <a:avLst/>
          </a:prstGeom>
          <a:ln w="257175" cap="rnd">
            <a:gradFill>
              <a:gsLst>
                <a:gs pos="88000">
                  <a:schemeClr val="accent1">
                    <a:lumMod val="5000"/>
                    <a:lumOff val="95000"/>
                  </a:schemeClr>
                </a:gs>
                <a:gs pos="0">
                  <a:srgbClr val="005BAA"/>
                </a:gs>
              </a:gsLst>
              <a:lin ang="5400000" scaled="true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0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O projektu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454330"/>
            <a:ext cx="6740435" cy="3803469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Název: 	</a:t>
            </a:r>
            <a:r>
              <a:rPr lang="cs-CZ" b="true" dirty="false">
                <a:solidFill>
                  <a:srgbClr val="005BAA"/>
                </a:solidFill>
              </a:rPr>
              <a:t>Prostupné</a:t>
            </a:r>
            <a:r>
              <a:rPr lang="cs-CZ" b="true" dirty="false" smtClean="false">
                <a:solidFill>
                  <a:srgbClr val="005BAA"/>
                </a:solidFill>
              </a:rPr>
              <a:t> zaměstnávání</a:t>
            </a:r>
          </a:p>
          <a:p>
            <a:pPr algn="l">
              <a:lnSpc>
                <a:spcPct val="150000"/>
              </a:lnSpc>
            </a:pPr>
            <a:r>
              <a:rPr lang="cs-CZ" b="true" dirty="false">
                <a:solidFill>
                  <a:srgbClr val="005BAA"/>
                </a:solidFill>
              </a:rPr>
              <a:t>Realizátor: </a:t>
            </a:r>
            <a:r>
              <a:rPr lang="cs-CZ" b="true" dirty="false" smtClean="false">
                <a:solidFill>
                  <a:srgbClr val="005BAA"/>
                </a:solidFill>
              </a:rPr>
              <a:t>	Květná zahrada, </a:t>
            </a:r>
            <a:r>
              <a:rPr lang="cs-CZ" b="true" dirty="false" err="true" smtClean="false">
                <a:solidFill>
                  <a:srgbClr val="005BAA"/>
                </a:solidFill>
              </a:rPr>
              <a:t>z.ú</a:t>
            </a:r>
            <a:r>
              <a:rPr lang="cs-CZ" b="true" dirty="false" smtClean="false">
                <a:solidFill>
                  <a:srgbClr val="005BAA"/>
                </a:solidFill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Termín:	1. 1. 2018 – 31. 12. 2019</a:t>
            </a:r>
          </a:p>
          <a:p>
            <a:pPr marL="1882775" indent="-1882775" algn="l">
              <a:lnSpc>
                <a:spcPct val="15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Výzva:	CLLD - Podpora zvýšení zaměstnanosti na Poličsku</a:t>
            </a:r>
          </a:p>
          <a:p>
            <a:pPr algn="l">
              <a:lnSpc>
                <a:spcPct val="15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Vyhlašovatel:	MAS Poličsko, z.s. </a:t>
            </a:r>
            <a:endParaRPr lang="cs-CZ" b="true" dirty="false">
              <a:solidFill>
                <a:srgbClr val="005BAA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7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Cíle projektu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454330"/>
            <a:ext cx="6740435" cy="4328707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Podpořit pomocí prostupného, udržitelného zaměstnání osoby ze dvou cílových skupin: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Mladí nezaměstnaní do 30 let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Nezaměstnaní lidé nad 50 let s kumulací hendikepů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true" dirty="false">
              <a:solidFill>
                <a:srgbClr val="005BAA"/>
              </a:solidFill>
            </a:endParaRPr>
          </a:p>
          <a:p>
            <a:pPr algn="l">
              <a:lnSpc>
                <a:spcPct val="10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Celkem je do projektu zapojeno 6 </a:t>
            </a:r>
            <a:r>
              <a:rPr lang="cs-CZ" b="true" dirty="false" smtClean="false">
                <a:solidFill>
                  <a:srgbClr val="005BAA"/>
                </a:solidFill>
              </a:rPr>
              <a:t>účastníků,</a:t>
            </a:r>
            <a:br>
              <a:rPr lang="cs-CZ" b="true" dirty="false" smtClean="false">
                <a:solidFill>
                  <a:srgbClr val="005BAA"/>
                </a:solidFill>
              </a:rPr>
            </a:br>
            <a:r>
              <a:rPr lang="cs-CZ" b="true" dirty="false" smtClean="false">
                <a:solidFill>
                  <a:srgbClr val="005BAA"/>
                </a:solidFill>
              </a:rPr>
              <a:t>u </a:t>
            </a:r>
            <a:r>
              <a:rPr lang="cs-CZ" b="true" dirty="false" smtClean="false">
                <a:solidFill>
                  <a:srgbClr val="005BAA"/>
                </a:solidFill>
              </a:rPr>
              <a:t>kterých byl zmapován zájem a motivace a kterým realizátor poskytuje kvalitní a komplexní systematickou podporu</a:t>
            </a:r>
            <a:endParaRPr lang="cs-CZ" b="true" dirty="false">
              <a:solidFill>
                <a:srgbClr val="005BAA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8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Aktivity projektu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454330"/>
            <a:ext cx="6740435" cy="4328707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Neprofesní školení včetně bilanční diagnostiky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Profesní školení formou rekvalifikačních kurzů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Zaměstnání na tréninkových pracovních místech na farm</a:t>
            </a:r>
            <a:r>
              <a:rPr lang="cs-CZ" b="true" dirty="false">
                <a:solidFill>
                  <a:srgbClr val="005BAA"/>
                </a:solidFill>
              </a:rPr>
              <a:t>ě</a:t>
            </a:r>
            <a:r>
              <a:rPr lang="cs-CZ" b="true" dirty="false" smtClean="false">
                <a:solidFill>
                  <a:srgbClr val="005BAA"/>
                </a:solidFill>
              </a:rPr>
              <a:t> Květná zahrada po dobu 15 měsíců – získání základních pracovních návyků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Stáž u zaměstnavatelů po dobu 6 měsíců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Individuální poradenství a podpora účastníků po celou dobu realizace projektu</a:t>
            </a:r>
            <a:endParaRPr lang="cs-CZ" b="true" dirty="false">
              <a:solidFill>
                <a:srgbClr val="005BAA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4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Přínos spolupráce s MAS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296538"/>
            <a:ext cx="6740435" cy="4486500"/>
          </a:xfrm>
        </p:spPr>
        <p:txBody>
          <a:bodyPr>
            <a:normAutofit lnSpcReduction="10000"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Rozšíření projektu o cílovou skupinu 50+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Možnost využívat platformu vytvořenou MAS k setkávání s aktéry v regionu a jejím prostřednictvím nacházet zaměstnavatele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Diskuse zaměření a přínosu projektu pro region, zejména pro obce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Navázání spolupráce s Úřadem práce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Intenzívní pomoc a podpora představitelů MAS při přípravě i realizaci projektu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Podpora ze strany MAS vedla ke zvýšení důvěryhodnosti realizátora v regionu</a:t>
            </a:r>
            <a:endParaRPr lang="cs-CZ" b="true" dirty="false">
              <a:solidFill>
                <a:srgbClr val="005BAA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76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Spolupráce s partnery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310185"/>
            <a:ext cx="6740435" cy="4675613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Oficiální partneři projektu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Úřad práce v Poličce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SOŠ a SOU Polička</a:t>
            </a:r>
          </a:p>
          <a:p>
            <a:pPr algn="l">
              <a:lnSpc>
                <a:spcPct val="10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Neoficiální partneři projektu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MAS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Obce v regionu a jejich technické služby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Místní podnikatelé, zejména zemědělské podniky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Knihovna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A další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true" dirty="false">
              <a:solidFill>
                <a:srgbClr val="005BAA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9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err="true" smtClean="false">
                <a:solidFill>
                  <a:srgbClr val="005BAA"/>
                </a:solidFill>
                <a:latin typeface="Trebuchet MS" panose="020B0603020202020204" pitchFamily="34" charset="0"/>
              </a:rPr>
              <a:t>Integrovanost</a:t>
            </a:r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 projektu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473958"/>
            <a:ext cx="6740435" cy="416256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Projekt Prostupné zaměstnávání synergicky spolupůsobí v území s dalšími aktivitami, zejména: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Projekty na tvorbu pracovních míst, kde potenciálně dodává zaměstnance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Aktivitami realizátora Květná zahrada, zejména činností sociálního podniku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Aktivitami obcí, jimž v rámci tréninkových pracovních míst zajišťuje určité manuální práce, jako např. zimní údržbu komunikací, apod.</a:t>
            </a: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8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 flipH="true">
            <a:off x="1180937" y="5783037"/>
            <a:ext cx="6761280" cy="0"/>
          </a:xfrm>
          <a:prstGeom prst="line">
            <a:avLst/>
          </a:prstGeom>
          <a:ln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Nadpis 1"/>
          <p:cNvSpPr>
            <a:spLocks noGrp="true"/>
          </p:cNvSpPr>
          <p:nvPr>
            <p:ph type="ctrTitle"/>
          </p:nvPr>
        </p:nvSpPr>
        <p:spPr>
          <a:xfrm>
            <a:off x="1201782" y="296093"/>
            <a:ext cx="6740435" cy="792481"/>
          </a:xfrm>
        </p:spPr>
        <p:txBody>
          <a:bodyPr>
            <a:normAutofit/>
          </a:bodyPr>
          <a:lstStyle/>
          <a:p>
            <a:pPr algn="l"/>
            <a:r>
              <a:rPr lang="cs-CZ" sz="3200" b="true" dirty="false" smtClean="false">
                <a:solidFill>
                  <a:srgbClr val="005BAA"/>
                </a:solidFill>
                <a:latin typeface="Trebuchet MS" panose="020B0603020202020204" pitchFamily="34" charset="0"/>
              </a:rPr>
              <a:t>Inovativnost projektu</a:t>
            </a:r>
            <a:endParaRPr lang="cs-CZ" sz="3200" b="true" dirty="false">
              <a:solidFill>
                <a:srgbClr val="005BAA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Podnadpis 2"/>
          <p:cNvSpPr>
            <a:spLocks noGrp="true"/>
          </p:cNvSpPr>
          <p:nvPr>
            <p:ph type="subTitle" idx="1"/>
          </p:nvPr>
        </p:nvSpPr>
        <p:spPr>
          <a:xfrm>
            <a:off x="1201782" y="1228299"/>
            <a:ext cx="6740435" cy="47575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cs-CZ" b="true" dirty="false" smtClean="false">
                <a:solidFill>
                  <a:srgbClr val="005BAA"/>
                </a:solidFill>
              </a:rPr>
              <a:t>Inovativní znaky projektu lze spatřovat v: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Dostatečně dlouhé době tréninkových míst (15 měsíců) k získání pracovních návyků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Dostatečně dlouhé době  stáží (6 měsíců), během které mají zaměstnanci i zaměstnavatelé prostor si na sebe zvyknout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Individuální a komplexní podpora cílových skupin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Realizaci kvalifikačních kurzů až podle potřeb zaměstnavatele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true" dirty="false" smtClean="false">
                <a:solidFill>
                  <a:srgbClr val="005BAA"/>
                </a:solidFill>
              </a:rPr>
              <a:t>Funkční a nestrojené spolupráci dvou generací v projektu</a:t>
            </a:r>
          </a:p>
        </p:txBody>
      </p:sp>
      <p:cxnSp>
        <p:nvCxnSpPr>
          <p:cNvPr id="15" name="Přímá spojnice 14"/>
          <p:cNvCxnSpPr/>
          <p:nvPr/>
        </p:nvCxnSpPr>
        <p:spPr>
          <a:xfrm flipH="true">
            <a:off x="2" y="1088574"/>
            <a:ext cx="3518261" cy="0"/>
          </a:xfrm>
          <a:prstGeom prst="line">
            <a:avLst/>
          </a:prstGeom>
          <a:ln w="1905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logoMPSV-m-sm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5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cs-CZ" dirty="false"/>
          </a:p>
        </p:txBody>
      </p:sp>
      <p:pic>
        <p:nvPicPr>
          <p:cNvPr id="4" name="Zástupný symbol pro obsah 3"/>
          <p:cNvPicPr>
            <a:picLocks noGrp="true" noChangeAspect="true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594"/>
            <a:ext cx="8253270" cy="4633415"/>
          </a:xfrm>
        </p:spPr>
      </p:pic>
      <p:pic>
        <p:nvPicPr>
          <p:cNvPr id="7" name="Obrázek 6"/>
          <p:cNvPicPr/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37" y="5985799"/>
            <a:ext cx="29813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logoMPSV-m-sm"/>
          <p:cNvPicPr/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11" y="5985799"/>
            <a:ext cx="560705" cy="57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5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58B10A-48BB-4304-95D5-0AC30A06A3B5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fed548f-0517-4d39-90e3-3947398480c0"/>
  </ds:schemaRefs>
</ds:datastoreItem>
</file>

<file path=customXml/itemProps2.xml><?xml version="1.0" encoding="utf-8"?>
<ds:datastoreItem xmlns:ds="http://schemas.openxmlformats.org/officeDocument/2006/customXml" ds:itemID="{C936594F-4044-4F73-9343-1D0227D4CF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7F9C65-5E44-4657-8C7E-78523A9CF0F6}"/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Office Theme</properties:Template>
  <properties:Words>329</properties:Words>
  <properties:PresentationFormat>Předvádění na obrazovce (4:3)</properties:PresentationFormat>
  <properties:Paragraphs>52</properties:Paragraphs>
  <properties:Slides>9</properties:Slides>
  <properties:Notes>0</properties:Notes>
  <properties:TotalTime>300</properties:TotalTime>
  <properties:HiddenSlides>0</properties:HiddenSlides>
  <properties:MMClips>0</properties:MMClips>
  <properties:ScaleCrop>false</properties:ScaleCrop>
  <properties:HeadingPairs>
    <vt:vector baseType="variant" size="4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properties:HeadingPairs>
  <properties:TitlesOfParts>
    <vt:vector baseType="lpstr" size="10">
      <vt:lpstr>Motiv Office</vt:lpstr>
      <vt:lpstr>Prezentace aplikace PowerPoint</vt:lpstr>
      <vt:lpstr>O projektu</vt:lpstr>
      <vt:lpstr>Cíle projektu</vt:lpstr>
      <vt:lpstr>Aktivity projektu</vt:lpstr>
      <vt:lpstr>Přínos spolupráce s MAS</vt:lpstr>
      <vt:lpstr>Spolupráce s partnery</vt:lpstr>
      <vt:lpstr>Integrovanost projektu</vt:lpstr>
      <vt:lpstr>Inovativnost projektu</vt:lpstr>
      <vt:lpstr>Prezentace aplikace PowerPoint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14.0000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2018-06-04T07:32:03Z</dcterms:created>
  <dc:creator/>
  <cp:lastModifiedBy/>
  <dcterms:modified xmlns:xsi="http://www.w3.org/2001/XMLSchema-instance" xsi:type="dcterms:W3CDTF">2018-12-10T12:30:03Z</dcterms:modified>
  <cp:revision>21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