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4"/>
  </p:sldMasterIdLst>
  <p:notesMasterIdLst>
    <p:notesMasterId r:id="rId161"/>
  </p:notesMasterIdLst>
  <p:handoutMasterIdLst>
    <p:handoutMasterId r:id="rId162"/>
  </p:handoutMasterIdLst>
  <p:sldIdLst>
    <p:sldId id="443" r:id="rId5"/>
    <p:sldId id="368" r:id="rId6"/>
    <p:sldId id="409" r:id="rId7"/>
    <p:sldId id="408" r:id="rId8"/>
    <p:sldId id="639" r:id="rId9"/>
    <p:sldId id="416" r:id="rId10"/>
    <p:sldId id="781" r:id="rId11"/>
    <p:sldId id="410" r:id="rId12"/>
    <p:sldId id="782" r:id="rId13"/>
    <p:sldId id="783" r:id="rId14"/>
    <p:sldId id="448" r:id="rId15"/>
    <p:sldId id="643" r:id="rId16"/>
    <p:sldId id="567" r:id="rId17"/>
    <p:sldId id="784" r:id="rId18"/>
    <p:sldId id="785" r:id="rId19"/>
    <p:sldId id="786" r:id="rId20"/>
    <p:sldId id="570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2" r:id="rId30"/>
    <p:sldId id="686" r:id="rId31"/>
    <p:sldId id="687" r:id="rId32"/>
    <p:sldId id="653" r:id="rId33"/>
    <p:sldId id="654" r:id="rId34"/>
    <p:sldId id="655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8" r:id="rId64"/>
    <p:sldId id="690" r:id="rId65"/>
    <p:sldId id="691" r:id="rId66"/>
    <p:sldId id="702" r:id="rId67"/>
    <p:sldId id="692" r:id="rId68"/>
    <p:sldId id="693" r:id="rId69"/>
    <p:sldId id="694" r:id="rId70"/>
    <p:sldId id="695" r:id="rId71"/>
    <p:sldId id="696" r:id="rId72"/>
    <p:sldId id="697" r:id="rId73"/>
    <p:sldId id="698" r:id="rId74"/>
    <p:sldId id="699" r:id="rId75"/>
    <p:sldId id="700" r:id="rId76"/>
    <p:sldId id="701" r:id="rId77"/>
    <p:sldId id="743" r:id="rId78"/>
    <p:sldId id="744" r:id="rId79"/>
    <p:sldId id="745" r:id="rId80"/>
    <p:sldId id="746" r:id="rId81"/>
    <p:sldId id="747" r:id="rId82"/>
    <p:sldId id="748" r:id="rId83"/>
    <p:sldId id="749" r:id="rId84"/>
    <p:sldId id="750" r:id="rId85"/>
    <p:sldId id="751" r:id="rId86"/>
    <p:sldId id="752" r:id="rId87"/>
    <p:sldId id="753" r:id="rId88"/>
    <p:sldId id="754" r:id="rId89"/>
    <p:sldId id="755" r:id="rId90"/>
    <p:sldId id="756" r:id="rId91"/>
    <p:sldId id="757" r:id="rId92"/>
    <p:sldId id="758" r:id="rId93"/>
    <p:sldId id="759" r:id="rId94"/>
    <p:sldId id="760" r:id="rId95"/>
    <p:sldId id="761" r:id="rId96"/>
    <p:sldId id="762" r:id="rId97"/>
    <p:sldId id="763" r:id="rId98"/>
    <p:sldId id="764" r:id="rId99"/>
    <p:sldId id="765" r:id="rId100"/>
    <p:sldId id="766" r:id="rId101"/>
    <p:sldId id="767" r:id="rId102"/>
    <p:sldId id="768" r:id="rId103"/>
    <p:sldId id="769" r:id="rId104"/>
    <p:sldId id="770" r:id="rId105"/>
    <p:sldId id="771" r:id="rId106"/>
    <p:sldId id="772" r:id="rId107"/>
    <p:sldId id="773" r:id="rId108"/>
    <p:sldId id="774" r:id="rId109"/>
    <p:sldId id="775" r:id="rId110"/>
    <p:sldId id="776" r:id="rId111"/>
    <p:sldId id="777" r:id="rId112"/>
    <p:sldId id="778" r:id="rId113"/>
    <p:sldId id="779" r:id="rId114"/>
    <p:sldId id="780" r:id="rId115"/>
    <p:sldId id="582" r:id="rId116"/>
    <p:sldId id="581" r:id="rId117"/>
    <p:sldId id="583" r:id="rId118"/>
    <p:sldId id="584" r:id="rId119"/>
    <p:sldId id="703" r:id="rId120"/>
    <p:sldId id="704" r:id="rId121"/>
    <p:sldId id="742" r:id="rId122"/>
    <p:sldId id="705" r:id="rId123"/>
    <p:sldId id="706" r:id="rId124"/>
    <p:sldId id="707" r:id="rId125"/>
    <p:sldId id="708" r:id="rId126"/>
    <p:sldId id="709" r:id="rId127"/>
    <p:sldId id="710" r:id="rId128"/>
    <p:sldId id="711" r:id="rId129"/>
    <p:sldId id="712" r:id="rId130"/>
    <p:sldId id="713" r:id="rId131"/>
    <p:sldId id="714" r:id="rId132"/>
    <p:sldId id="715" r:id="rId133"/>
    <p:sldId id="716" r:id="rId134"/>
    <p:sldId id="717" r:id="rId135"/>
    <p:sldId id="718" r:id="rId136"/>
    <p:sldId id="719" r:id="rId137"/>
    <p:sldId id="720" r:id="rId138"/>
    <p:sldId id="721" r:id="rId139"/>
    <p:sldId id="722" r:id="rId140"/>
    <p:sldId id="723" r:id="rId141"/>
    <p:sldId id="724" r:id="rId142"/>
    <p:sldId id="725" r:id="rId143"/>
    <p:sldId id="726" r:id="rId144"/>
    <p:sldId id="727" r:id="rId145"/>
    <p:sldId id="728" r:id="rId146"/>
    <p:sldId id="729" r:id="rId147"/>
    <p:sldId id="730" r:id="rId148"/>
    <p:sldId id="731" r:id="rId149"/>
    <p:sldId id="732" r:id="rId150"/>
    <p:sldId id="733" r:id="rId151"/>
    <p:sldId id="734" r:id="rId152"/>
    <p:sldId id="735" r:id="rId153"/>
    <p:sldId id="736" r:id="rId154"/>
    <p:sldId id="737" r:id="rId155"/>
    <p:sldId id="738" r:id="rId156"/>
    <p:sldId id="739" r:id="rId157"/>
    <p:sldId id="740" r:id="rId158"/>
    <p:sldId id="741" r:id="rId159"/>
    <p:sldId id="586" r:id="rId16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4549" autoAdjust="0"/>
  </p:normalViewPr>
  <p:slideViewPr>
    <p:cSldViewPr showGuides="1">
      <p:cViewPr>
        <p:scale>
          <a:sx n="100" d="100"/>
          <a:sy n="100" d="100"/>
        </p:scale>
        <p:origin x="-52" y="38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274" y="-101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notesMaster" Target="notesMasters/notesMaster1.xml"/><Relationship Id="rId16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</a:t>
            </a:r>
            <a:r>
              <a:rPr lang="cs-CZ" baseline="0" dirty="0" smtClean="0"/>
              <a:t>.</a:t>
            </a:r>
            <a:endParaRPr lang="cs-CZ" baseline="0" dirty="0" smtClean="0"/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výzev,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351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578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*Tato příloha je relevantní také v případě tvorby zcela nového dokumentu v rámci aktivity Zavádění</a:t>
            </a:r>
            <a:r>
              <a:rPr lang="cs-CZ" baseline="0" dirty="0" smtClean="0"/>
              <a:t> a rozvoj moderních nástrojů a metod řízení lidských zdrojů</a:t>
            </a:r>
            <a:r>
              <a:rPr lang="cs-CZ" dirty="0" smtClean="0"/>
              <a:t>. Není relevantní v případě tvorby pasportů, studií proveditelnosti a generelů.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*Příloha analýza dokumentu je relevantní také v případě aktualizace dokumentu/ vytvoření nového navazujícího dokumentu stejné povahy v rámci aktivity Zavádění a rozvoj moderních nástrojů a metod řízení lidských zdrojů.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jeho žádost v dané fázi dosáhla.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719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baseline="0" dirty="0" smtClean="0"/>
              <a:t>- 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r>
              <a:rPr lang="cs-CZ" b="0" baseline="0" dirty="0" smtClean="0"/>
              <a:t>- Do lhůty se započítávají i případné opravy.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24752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</a:t>
            </a:r>
            <a:r>
              <a:rPr lang="cs-CZ" b="0" baseline="0" dirty="0" smtClean="0"/>
              <a:t> </a:t>
            </a:r>
            <a:r>
              <a:rPr lang="cs-CZ" b="0" dirty="0" smtClean="0"/>
              <a:t>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  <a:endParaRPr lang="cs-CZ" dirty="0"/>
          </a:p>
          <a:p>
            <a:pPr defTabSz="914239">
              <a:buFont typeface="Arial" pitchFamily="34" charset="0"/>
              <a:buNone/>
              <a:defRPr/>
            </a:pPr>
            <a:r>
              <a:rPr lang="cs-CZ" dirty="0" smtClean="0"/>
              <a:t>- </a:t>
            </a:r>
            <a:r>
              <a:rPr lang="cs-CZ" dirty="0"/>
              <a:t>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03011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325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4752">
              <a:defRPr/>
            </a:pPr>
            <a:r>
              <a:rPr lang="cs-CZ" sz="1200" dirty="0"/>
              <a:t>* V případě nesplnění tohoto kritéria pro část cílové skupiny projektu, které je možné ošetřit podmínkou poskytnutí podpory na projekt (tj. </a:t>
            </a:r>
            <a:r>
              <a:rPr lang="cs-CZ" sz="1200" dirty="0" smtClean="0"/>
              <a:t>Výběrová</a:t>
            </a:r>
            <a:r>
              <a:rPr lang="cs-CZ" sz="1200" baseline="0" dirty="0" smtClean="0"/>
              <a:t> komise může určit např. doplnění CS, stává se </a:t>
            </a:r>
            <a:r>
              <a:rPr lang="cs-CZ" sz="1200" dirty="0" smtClean="0"/>
              <a:t>podmínkou </a:t>
            </a:r>
            <a:r>
              <a:rPr lang="cs-CZ" sz="1200" dirty="0"/>
              <a:t>úpravy žádosti před vydáním právního aktu) tak, že nedojde k zásadní změně projektu, lze toto kritérium vyhodnotit jako </a:t>
            </a:r>
            <a:r>
              <a:rPr lang="cs-CZ" sz="1200" dirty="0" smtClean="0"/>
              <a:t>splněné.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007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105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Rozdílný deskriptor v kritériu „Ověření administrativní, finanční a provozní kapacity žadatele“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mezi hodnoceními je více než 20 bodů.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666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https://www.esfcr.cz/prirucka-pro-hodnotitele-opz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9911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0938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2097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712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</a:t>
            </a:r>
            <a:r>
              <a:rPr lang="cs-CZ" sz="1200" dirty="0" smtClean="0"/>
              <a:t>03_18_092</a:t>
            </a:r>
            <a:r>
              <a:rPr lang="cs-CZ" sz="1200" baseline="0" dirty="0" smtClean="0"/>
              <a:t> a 03_18_119</a:t>
            </a:r>
            <a:endParaRPr lang="cs-CZ" dirty="0" smtClean="0"/>
          </a:p>
          <a:p>
            <a:r>
              <a:rPr lang="cs-CZ" dirty="0" smtClean="0"/>
              <a:t>- 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14929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4626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 Toto platí i v případě, že si žadatel požádá o změnu termínu zahájení a ukončení realizace projektu. Pokud jsou v žádosti či přílohách zmíněna tady data, je nutné je také aktualizovat (např. data ve finančním plánu, data dosažení cílové hodnoty u indikátorů).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7884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4455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Je nutné dbát na časovou návaznost KA, harmonogram aktivit v ISKP14+ chybí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856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1141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U KA musí být popis, vazba na</a:t>
            </a:r>
            <a:r>
              <a:rPr lang="cs-CZ" baseline="0" dirty="0" smtClean="0"/>
              <a:t> cíl a náklady</a:t>
            </a:r>
            <a:r>
              <a:rPr lang="cs-CZ" u="sng" baseline="0" dirty="0" smtClean="0"/>
              <a:t> a položky v rozpočtu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6396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https://www.esfcr.cz/obvykle-ceny-a-mzdy-platy-opz/-/dokument/799359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0426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2380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7219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 smtClean="0"/>
              <a:t>- V pravidlech je uveden obecný popis, vysvětlení definic jednotlivých pojmů, postup vyčíslování sankcí při nesplnění cílových hodnot, způsob, jakým jsou indikátory evidovány a vykazovány v průběhu realizace.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 https://www.esfcr.cz/formulare-a-pokyny-potrebne-v-ramci-pripravy-zadosti-o-podporu-opz/-/dokument/797956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7361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sz="1100" b="1" dirty="0" smtClean="0"/>
              <a:t>Výstupové</a:t>
            </a:r>
            <a:r>
              <a:rPr lang="cs-CZ" sz="1100" b="1" baseline="0" dirty="0" smtClean="0"/>
              <a:t> indikátory (6 00 00, 680 – 04, 8 05 00)</a:t>
            </a:r>
            <a:r>
              <a:rPr lang="cs-CZ" sz="1100" b="1" dirty="0" smtClean="0"/>
              <a:t>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</a:t>
            </a:r>
            <a:r>
              <a:rPr lang="cs-CZ" b="1" dirty="0" smtClean="0"/>
              <a:t>(6 </a:t>
            </a:r>
            <a:r>
              <a:rPr lang="cs-CZ" b="1" dirty="0"/>
              <a:t>26 </a:t>
            </a:r>
            <a:r>
              <a:rPr lang="cs-CZ" b="1" dirty="0" smtClean="0"/>
              <a:t>00):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8249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1761" indent="-171761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 </a:t>
            </a:r>
            <a:r>
              <a:rPr lang="cs-CZ" sz="1200" dirty="0" smtClean="0"/>
              <a:t>03_18_092 a 03_18_119</a:t>
            </a:r>
            <a:r>
              <a:rPr lang="cs-CZ" sz="1200" baseline="0" dirty="0" smtClean="0"/>
              <a:t> </a:t>
            </a:r>
            <a:r>
              <a:rPr lang="cs-CZ" baseline="0" dirty="0" smtClean="0"/>
              <a:t>nepovinné indikátory stanovené nejsou.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540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4.1.1 = 03.4.74.1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2158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16056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Tx/>
              <a:buNone/>
              <a:defRPr/>
            </a:pPr>
            <a:r>
              <a:rPr lang="cs-CZ" baseline="0" dirty="0" smtClean="0"/>
              <a:t>- OPZ vymezil parametry, které je příjemce povinen u podpořených osob prokazatelně sledovat a evidovat kromě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žadatele, kap. 18.1.4.2.1).</a:t>
            </a:r>
            <a:endParaRPr lang="cs-CZ" baseline="0" dirty="0" smtClean="0"/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5363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vyčleněny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3569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</a:t>
            </a:r>
            <a:r>
              <a:rPr lang="cs-CZ" dirty="0" smtClean="0"/>
              <a:t>IS ESF2014</a:t>
            </a:r>
            <a:r>
              <a:rPr lang="cs-CZ" dirty="0"/>
              <a:t>+.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53710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https://www.esfcr.cz/monitorovani-podporenych-osob-opz/-/dokument/798928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defTabSz="916056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 typeface="Arial" panose="020B0604020202020204" pitchFamily="34" charset="0"/>
              <a:buNone/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</a:t>
            </a:r>
            <a:r>
              <a:rPr lang="cs-CZ" u="none" baseline="0" dirty="0" smtClean="0"/>
              <a:t>Příjemce však vždy ve svých projektech hodnotu vykazuje (pokud je to relevantní). Očištění následně provádí ŘO.</a:t>
            </a:r>
            <a:endParaRPr lang="cs-CZ" baseline="0" dirty="0" smtClean="0"/>
          </a:p>
          <a:p>
            <a:pPr marL="171435" indent="-171435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</a:t>
            </a:r>
            <a:r>
              <a:rPr lang="cs-CZ" dirty="0" smtClean="0"/>
              <a:t>.</a:t>
            </a: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04, </a:t>
            </a:r>
            <a:r>
              <a:rPr lang="cs-CZ" u="sng" dirty="0"/>
              <a:t>bude mít povinnost informovat poskytovatele dotace o skutečnosti, zda bylo opatření úspěšně zavedeno</a:t>
            </a:r>
            <a:r>
              <a:rPr lang="cs-CZ" u="sng" dirty="0" smtClean="0"/>
              <a:t>.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56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1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0"/>
            <a:r>
              <a:rPr lang="cs-CZ" b="0" dirty="0" smtClean="0">
                <a:solidFill>
                  <a:schemeClr val="accent6"/>
                </a:solidFill>
              </a:rPr>
              <a:t>- </a:t>
            </a:r>
            <a:r>
              <a:rPr lang="cs-CZ" b="0" dirty="0" smtClean="0">
                <a:solidFill>
                  <a:srgbClr val="FF0000"/>
                </a:solidFill>
              </a:rPr>
              <a:t>Zahrnutí</a:t>
            </a:r>
            <a:r>
              <a:rPr lang="cs-CZ" b="0" baseline="0" dirty="0" smtClean="0">
                <a:solidFill>
                  <a:srgbClr val="FF0000"/>
                </a:solidFill>
              </a:rPr>
              <a:t> RLZ ÚSC do SRRVS přináší jasné ukotvení vzdělávacích aktivit, není tedy povinné předkládat strategii vzdělávání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8619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8113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7661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51531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r>
              <a:rPr lang="cs-CZ" dirty="0" smtClean="0"/>
              <a:t> a) Sledování výdajů projektu </a:t>
            </a:r>
            <a:r>
              <a:rPr lang="cs-CZ" b="1" dirty="0" smtClean="0"/>
              <a:t>v analytickém účetnictví, nebo samostatné středisko </a:t>
            </a:r>
            <a:r>
              <a:rPr lang="cs-CZ" dirty="0" smtClean="0"/>
              <a:t>na projekt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69645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295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*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 ve výši 0 % pro soukromoprávní subjekty vykonávající veřejně prospěšnou činnost, je pouze v případě, že projekt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zaměřen na 1) podporu nebo ochranu osob se zdravotním postižením a znevýhodněných osob, 2) sociální služby a aktivity sociálního začleňování, 3) aktivity v oblasti vzdělávání nebo na 4)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aktivity sociálních a hospodářských partnerů v oblasti sociálního dialogu. V ostatních případech je spolufinancování 5 %.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28739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287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Jeden žadatel může podat pouze jednu žádost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843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961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sultova@mpsv.cz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avid.prihoda@mpsv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" TargetMode="External"/><Relationship Id="rId2" Type="http://schemas.openxmlformats.org/officeDocument/2006/relationships/hyperlink" Target="https://www.esfcr.cz/vyzva-092-opz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143_1_1/" TargetMode="External"/><Relationship Id="rId2" Type="http://schemas.openxmlformats.org/officeDocument/2006/relationships/hyperlink" Target="http://www.esfcr.cz/dokumenty-op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http://www.esfcr.cz/modules/calls/?lang=1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zory-pro-zadavaci-vyberova-rizeni-opz/-/dokument/102253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/-/dokument/797767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Výzva 03_18_092 a 03_18_119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23.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5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2019 Praha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výzev: 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ESF - veřejná správa, sociální inovace a rovné příležitosti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Michal Fornbaum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michal.fornbaum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@mpsv.cz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PhDr. David Příhoda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  <a:hlinkClick r:id="rId4"/>
              </a:rPr>
              <a:t>david.prihoda@mpsv.cz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Karel Kárník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karel.karnik@mpsv.cz</a:t>
            </a:r>
            <a: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u="sng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– definice cílových skupin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2812520"/>
              </p:ext>
            </p:extLst>
          </p:nvPr>
        </p:nvGraphicFramePr>
        <p:xfrm>
          <a:off x="467545" y="1484784"/>
          <a:ext cx="813650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 </a:t>
                      </a:r>
                      <a:r>
                        <a:rPr lang="cs-CZ" b="1" dirty="0" smtClean="0"/>
                        <a:t>(pouze výzva 03_18_092)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5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181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ZjŽoP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93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NEPŘÍMÉ NÁKLADY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Nepřímé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náklady 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obsahují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cs-CZ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Osobní náklady na pracovníky realizačního týmu, kteří nepracují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Náklady na jakékoli stravování (občerstvení, ale i stravné) cílové skupiny i realizačního týmu (kromě cestovních náhrad při zahraničních pracovních cestách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58AF-2E43-492A-8D42-C6E85B8381D3}" type="slidenum">
              <a:rPr lang="cs-CZ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5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15512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388148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Všechny způsobilé výdaje projektu, které nepatří do nepřímých nákladů, musí být příjemce </a:t>
            </a:r>
            <a:r>
              <a:rPr lang="cs-CZ" sz="2000" dirty="0" smtClean="0"/>
              <a:t>schopen doložit</a:t>
            </a:r>
            <a:r>
              <a:rPr lang="cs-CZ" sz="2000" dirty="0"/>
              <a:t>. Originály dokladů jsou archivovány u toho subjektu (příjemce/partnera), u kterého vznikly.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Kopie/</a:t>
            </a:r>
            <a:r>
              <a:rPr lang="cs-CZ" sz="2000" dirty="0" err="1"/>
              <a:t>skeny</a:t>
            </a:r>
            <a:r>
              <a:rPr lang="cs-CZ" sz="2000" dirty="0"/>
              <a:t> musí být k dispozici ŘO, přičemž některé je třeba doložit přímo k žádosti o platbu, jiné </a:t>
            </a:r>
            <a:r>
              <a:rPr lang="cs-CZ" sz="2000" dirty="0" smtClean="0"/>
              <a:t>předloží </a:t>
            </a:r>
            <a:r>
              <a:rPr lang="cs-CZ" sz="2000" dirty="0"/>
              <a:t>příjemce v případě kontroly projektu na </a:t>
            </a:r>
            <a:r>
              <a:rPr lang="cs-CZ" sz="2000" dirty="0" smtClean="0"/>
              <a:t>místě (viz. tab. č. 8 – Pravidla pro dokladování výdajů).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Příjemce je povinen zajistit označení každého originálu účetního dokladu, který dokládá </a:t>
            </a:r>
            <a:r>
              <a:rPr lang="cs-CZ" sz="2000" dirty="0" smtClean="0"/>
              <a:t>přímý způsobilý </a:t>
            </a:r>
            <a:r>
              <a:rPr lang="cs-CZ" sz="2000" dirty="0"/>
              <a:t>výdaj projektu </a:t>
            </a:r>
            <a:r>
              <a:rPr lang="cs-CZ" sz="2000" u="sng" dirty="0"/>
              <a:t>registračním číslem </a:t>
            </a:r>
            <a:r>
              <a:rPr lang="cs-CZ" sz="2000" u="sng" dirty="0" smtClean="0"/>
              <a:t>projektu a názvem projektu</a:t>
            </a:r>
            <a:r>
              <a:rPr lang="cs-CZ" sz="2000" dirty="0" smtClean="0"/>
              <a:t>. </a:t>
            </a:r>
            <a:r>
              <a:rPr lang="cs-CZ" sz="2000" dirty="0"/>
              <a:t>Označení provede vepsáním </a:t>
            </a:r>
            <a:r>
              <a:rPr lang="cs-CZ" sz="2000" dirty="0" smtClean="0"/>
              <a:t>textu/razítkem.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 žádosti o platbu je nutné do IS KP14+ naskenovat účetní doklad </a:t>
            </a:r>
            <a:r>
              <a:rPr lang="cs-CZ" sz="2000" dirty="0" smtClean="0"/>
              <a:t> </a:t>
            </a:r>
            <a:r>
              <a:rPr lang="cs-CZ" sz="2000" b="1" dirty="0"/>
              <a:t>pokud částka, která </a:t>
            </a:r>
            <a:r>
              <a:rPr lang="cs-CZ" sz="2000" b="1" dirty="0" smtClean="0"/>
              <a:t>je </a:t>
            </a:r>
            <a:r>
              <a:rPr lang="cs-CZ" sz="2000" b="1" dirty="0"/>
              <a:t>z něj nárokována přesahuje 10 000,- Kč</a:t>
            </a:r>
            <a:r>
              <a:rPr lang="cs-CZ" sz="2000" dirty="0"/>
              <a:t>. Doklady, z nichž je nárokována menší částka, </a:t>
            </a:r>
            <a:r>
              <a:rPr lang="cs-CZ" sz="2000" dirty="0" smtClean="0"/>
              <a:t>není </a:t>
            </a:r>
            <a:r>
              <a:rPr lang="cs-CZ" sz="2000" dirty="0"/>
              <a:t>třeba skenovat do IS KP14+ jako přílohu soupisky </a:t>
            </a:r>
            <a:r>
              <a:rPr lang="cs-CZ" sz="2000" dirty="0" smtClean="0"/>
              <a:t>dokladů.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b="1" dirty="0"/>
              <a:t>	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56633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Příjemci jsou povinni vést účetnictví nebo daňovou evidenci v souladu </a:t>
            </a:r>
            <a:br>
              <a:rPr lang="cs-CZ" sz="2000" dirty="0" smtClean="0"/>
            </a:br>
            <a:r>
              <a:rPr lang="cs-CZ" sz="2000" dirty="0" smtClean="0"/>
              <a:t>s předpisy ČR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vedou účetnictví podle zákona č. 563/1991 Sb., </a:t>
            </a:r>
            <a:br>
              <a:rPr lang="cs-CZ" sz="2000" dirty="0" smtClean="0"/>
            </a:br>
            <a:r>
              <a:rPr lang="cs-CZ" sz="2000" dirty="0" smtClean="0"/>
              <a:t>o účetnictví, vedou účetnictví způsobem, který zajistí jednoznačně přiřazení účetních položek spadajících do přímých nákladů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nevedou účetnictví podle zákona č. 563/1991 Sb., jsou povinni vést daňovou evidenci podle zákona č. 586/1992 Sb. </a:t>
            </a:r>
            <a:br>
              <a:rPr lang="cs-CZ" sz="2000" dirty="0" smtClean="0"/>
            </a:br>
            <a:r>
              <a:rPr lang="cs-CZ" sz="2000" dirty="0" smtClean="0"/>
              <a:t>o daních z příjmů, rozšířenou o následující požadavky: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Povedou oddělenou evidenci nebo odpovídající kód ke všem příjmům spadajících do přímých nákladů s jednoznačnou vazbou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Příslušný doklad musí splňovat </a:t>
            </a:r>
            <a:r>
              <a:rPr lang="cs-CZ" sz="2000" b="1" dirty="0" smtClean="0"/>
              <a:t>předepsané náležitosti účetního dokladu</a:t>
            </a:r>
            <a:r>
              <a:rPr lang="cs-CZ" sz="2000" dirty="0" smtClean="0"/>
              <a:t> ve smyslu § 11 zákona č. 563/1991 Sb., popř. náležitosti daňového dokladu ve smyslu § 29-30 zákona o DPH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25324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Doklady musí být správné, úplné, průkazné, srozumitelné a průběžně chronologicky vedené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Při kontrole příjemce poskytne na vyžádání kontrolnímu orgánu daňovou evidenci v plném rozsahu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Příjemci musí vést účetnictví/daňovou evidenci s jednoznačnou vazbou na projekt.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48382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826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8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86219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chemeClr val="tx1">
                    <a:lumMod val="75000"/>
                  </a:schemeClr>
                </a:solidFill>
              </a:rPr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Podíl investičních výdajů v rámci celkových způsobilých výdajů nesmí být vyšší než 50 %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41074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xmlns="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/>
          </a:p>
          <a:p>
            <a:r>
              <a:rPr lang="cs-CZ" dirty="0" smtClean="0"/>
              <a:t>Odkaz na výzvu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www.esfcr.cz/vyzva-092-opz</a:t>
            </a:r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–</a:t>
            </a:r>
            <a:r>
              <a:rPr lang="cs-CZ" u="sng" dirty="0"/>
              <a:t>https://</a:t>
            </a:r>
            <a:r>
              <a:rPr lang="cs-CZ" u="sng" dirty="0" smtClean="0"/>
              <a:t>www.esfcr.cz/vyzvy-pro-usc-092-119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Dokumenty pro žadatele a příjemce jsou uloženy na </a:t>
            </a:r>
            <a:r>
              <a:rPr lang="cs-CZ" u="sng" dirty="0">
                <a:hlinkClick r:id="rId3"/>
              </a:rPr>
              <a:t>https://www.esfcr.cz/dokumenty-opz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xmlns="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Ukázka portálu </a:t>
            </a:r>
            <a:r>
              <a:rPr lang="cs-CZ" u="sng" dirty="0" smtClean="0">
                <a:solidFill>
                  <a:srgbClr val="0070C0"/>
                </a:solidFill>
              </a:rPr>
              <a:t>IS KP14+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xmlns="" val="3097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/>
              <a:t>přihlášení A Podpora uživatelů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680520"/>
          </a:xfrm>
          <a:ln>
            <a:noFill/>
          </a:ln>
        </p:spPr>
        <p:txBody>
          <a:bodyPr/>
          <a:lstStyle/>
          <a:p>
            <a:r>
              <a:rPr lang="cs-CZ" b="1" dirty="0" smtClean="0"/>
              <a:t>Produkční </a:t>
            </a:r>
            <a:r>
              <a:rPr lang="cs-CZ" dirty="0" smtClean="0"/>
              <a:t>(ostré)</a:t>
            </a:r>
            <a:r>
              <a:rPr lang="cs-CZ" dirty="0"/>
              <a:t> </a:t>
            </a:r>
            <a:r>
              <a:rPr lang="cs-CZ" b="1" dirty="0" smtClean="0"/>
              <a:t>prostředí </a:t>
            </a:r>
            <a:r>
              <a:rPr lang="cs-CZ" dirty="0"/>
              <a:t>(slouží pro realizaci OP, zadávají se pouze ostrá </a:t>
            </a:r>
            <a:r>
              <a:rPr lang="cs-CZ" dirty="0" smtClean="0"/>
              <a:t>data)</a:t>
            </a:r>
          </a:p>
          <a:p>
            <a:pPr lvl="1"/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b="1" u="sng" dirty="0"/>
          </a:p>
          <a:p>
            <a:r>
              <a:rPr lang="cs-CZ" b="1" dirty="0" smtClean="0"/>
              <a:t>Technická podpora IS KP14+ </a:t>
            </a:r>
            <a:r>
              <a:rPr lang="cs-CZ" dirty="0" smtClean="0"/>
              <a:t>v rámci OPZ </a:t>
            </a:r>
            <a:endParaRPr lang="cs-CZ" dirty="0"/>
          </a:p>
          <a:p>
            <a:pPr lvl="1"/>
            <a:r>
              <a:rPr lang="cs-CZ" sz="2400" b="1" u="sng" dirty="0">
                <a:hlinkClick r:id="rId3"/>
              </a:rPr>
              <a:t>https://www.esfcr.cz/</a:t>
            </a:r>
            <a:r>
              <a:rPr lang="cs-CZ" sz="2400" b="1" u="sng" dirty="0" err="1">
                <a:hlinkClick r:id="rId3"/>
              </a:rPr>
              <a:t>technicka_podpora_opz</a:t>
            </a:r>
            <a:r>
              <a:rPr lang="cs-CZ" sz="2400" b="1" u="sng" dirty="0" smtClean="0">
                <a:hlinkClick r:id="rId3"/>
              </a:rPr>
              <a:t>. </a:t>
            </a:r>
            <a:endParaRPr lang="cs-CZ" sz="2400" b="1" u="sng" dirty="0">
              <a:hlinkClick r:id="rId3"/>
            </a:endParaRPr>
          </a:p>
          <a:p>
            <a:pPr lvl="1"/>
            <a:r>
              <a:rPr lang="cs-CZ" sz="2400" b="1" u="sng" dirty="0" smtClean="0">
                <a:hlinkClick r:id="rId3"/>
              </a:rPr>
              <a:t>iskp@mpsv.cz</a:t>
            </a:r>
            <a:r>
              <a:rPr lang="cs-CZ" sz="2400" b="1" u="sng" dirty="0" smtClean="0"/>
              <a:t> (funkční jen do 1. 7. 2019)</a:t>
            </a:r>
            <a:endParaRPr lang="cs-CZ" sz="2400" b="1" u="sng" dirty="0"/>
          </a:p>
          <a:p>
            <a:pPr lvl="1"/>
            <a:r>
              <a:rPr lang="cs-CZ" sz="2400" dirty="0"/>
              <a:t>Provozní doba: v pracovních dnech od 8:00 do 16:00.</a:t>
            </a:r>
            <a:r>
              <a:rPr lang="cs-CZ" sz="2400" b="1" dirty="0"/>
              <a:t> </a:t>
            </a:r>
            <a:r>
              <a:rPr lang="cs-CZ" sz="2400" dirty="0" smtClean="0"/>
              <a:t>Reakci </a:t>
            </a:r>
            <a:r>
              <a:rPr lang="cs-CZ" sz="2400" dirty="0"/>
              <a:t>na váš požadavek garantujeme do 4 hodin v rámci provozní doby technické podpory od obdržení požadavku. Dotazy zaslané mimo provozní dobu budou řešeny nejpozději následující pracovní den.</a:t>
            </a:r>
            <a:endParaRPr lang="cs-CZ" sz="2400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00225"/>
            <a:ext cx="8424936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41872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1" dirty="0" smtClean="0"/>
              <a:t>Kontextová</a:t>
            </a:r>
          </a:p>
          <a:p>
            <a:pPr lvl="1" algn="just"/>
            <a:r>
              <a:rPr lang="cs-CZ" dirty="0" smtClean="0"/>
              <a:t>Zobrazuje se  pokud uživatel najede myší na vyplňované pole.</a:t>
            </a:r>
            <a:endParaRPr lang="cs-CZ" dirty="0"/>
          </a:p>
          <a:p>
            <a:pPr algn="just"/>
            <a:r>
              <a:rPr lang="cs-CZ" b="1" dirty="0" smtClean="0"/>
              <a:t>Zabudovaná</a:t>
            </a:r>
          </a:p>
          <a:p>
            <a:pPr lvl="1" algn="just"/>
            <a:r>
              <a:rPr lang="cs-CZ" dirty="0" smtClean="0"/>
              <a:t>V pravém horním rohu obrazovky </a:t>
            </a:r>
          </a:p>
          <a:p>
            <a:pPr lvl="1" algn="just"/>
            <a:endParaRPr lang="cs-CZ" dirty="0" smtClean="0"/>
          </a:p>
          <a:p>
            <a:pPr lvl="1" algn="just"/>
            <a:endParaRPr lang="cs-CZ" dirty="0"/>
          </a:p>
          <a:p>
            <a:pPr lvl="1" algn="just"/>
            <a:endParaRPr lang="cs-CZ" dirty="0" smtClean="0"/>
          </a:p>
          <a:p>
            <a:pPr lvl="1" algn="just"/>
            <a:endParaRPr lang="cs-CZ" dirty="0" smtClean="0"/>
          </a:p>
          <a:p>
            <a:pPr marL="414000" lvl="1" indent="0" algn="just">
              <a:buNone/>
            </a:pPr>
            <a:endParaRPr lang="cs-CZ" sz="500" dirty="0" smtClean="0"/>
          </a:p>
          <a:p>
            <a:pPr marL="414000" lvl="1" indent="0" algn="just">
              <a:buNone/>
            </a:pPr>
            <a:r>
              <a:rPr lang="cs-CZ" sz="500" dirty="0" smtClean="0"/>
              <a:t>   </a:t>
            </a:r>
            <a:endParaRPr lang="cs-CZ" sz="500" dirty="0"/>
          </a:p>
          <a:p>
            <a:pPr algn="just"/>
            <a:r>
              <a:rPr lang="cs-CZ" b="1" dirty="0" smtClean="0"/>
              <a:t>Příručky (+ text výzvy)</a:t>
            </a:r>
            <a:endParaRPr lang="cs-CZ" b="1" dirty="0"/>
          </a:p>
          <a:p>
            <a:pPr algn="just"/>
            <a:r>
              <a:rPr lang="cs-CZ" b="1" dirty="0"/>
              <a:t>Edukační </a:t>
            </a:r>
            <a:r>
              <a:rPr lang="cs-CZ" b="1" dirty="0" smtClean="0"/>
              <a:t>video</a:t>
            </a:r>
            <a:endParaRPr lang="cs-CZ" b="1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9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Podporované aktivity </a:t>
            </a:r>
            <a:r>
              <a:rPr lang="cs-CZ" dirty="0"/>
              <a:t>(SC 4.1.1)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srgbClr val="084A8B"/>
                </a:solidFill>
              </a:rPr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>
              <a:spcAft>
                <a:spcPts val="300"/>
              </a:spcAft>
            </a:pPr>
            <a:r>
              <a:rPr lang="cs-CZ" dirty="0"/>
              <a:t>Podpora řízení kvality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tvorby a aktualizace strategických dokumentů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procesního řízení v organizaci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Přívětivý úřad - Nástroje komunikace s veřejností,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dirty="0"/>
              <a:t>Rozvoj informačních systémů obcí/krajů a související analýzy pro zlepšení komunikace uvnitř veřejné správy i navenek.</a:t>
            </a:r>
          </a:p>
          <a:p>
            <a:pPr marL="0" indent="0" fontAlgn="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/>
              <a:t>Podrobnosti viz příloha č. 2 Výzvy 03_19_092 Podporované </a:t>
            </a:r>
            <a:r>
              <a:rPr lang="cs-CZ" sz="1200" dirty="0" smtClean="0"/>
              <a:t>aktivity, </a:t>
            </a:r>
            <a:r>
              <a:rPr lang="cs-CZ" sz="1200" dirty="0" smtClean="0">
                <a:hlinkClick r:id="rId2"/>
              </a:rPr>
              <a:t>https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0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Příručky a výzvy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sz="2800" b="1" dirty="0" smtClean="0"/>
              <a:t>Příručky OPZ</a:t>
            </a:r>
          </a:p>
          <a:p>
            <a:pPr lvl="1"/>
            <a:r>
              <a:rPr lang="cs-CZ" sz="2500" b="1" dirty="0" smtClean="0">
                <a:hlinkClick r:id="rId2"/>
              </a:rPr>
              <a:t>http</a:t>
            </a:r>
            <a:r>
              <a:rPr lang="cs-CZ" sz="2500" b="1" dirty="0">
                <a:hlinkClick r:id="rId2"/>
              </a:rPr>
              <a:t>://</a:t>
            </a:r>
            <a:r>
              <a:rPr lang="cs-CZ" sz="2500" b="1" dirty="0" smtClean="0">
                <a:hlinkClick r:id="rId2"/>
              </a:rPr>
              <a:t>www.esfcr.cz/dokumenty-opz</a:t>
            </a:r>
            <a:endParaRPr lang="cs-CZ" sz="2500" b="1" dirty="0" smtClean="0"/>
          </a:p>
          <a:p>
            <a:pPr lvl="2"/>
            <a:r>
              <a:rPr lang="cs-CZ" b="1" dirty="0" smtClean="0">
                <a:hlinkClick r:id="rId3" tooltip="Pokyny k vyplneni zadosti v IS KP14_vydani A1.pdf"/>
              </a:rPr>
              <a:t>Pokyny </a:t>
            </a:r>
            <a:r>
              <a:rPr lang="cs-CZ" b="1" dirty="0">
                <a:hlinkClick r:id="rId3" tooltip="Pokyny k vyplneni zadosti v IS KP14_vydani A1.pdf"/>
              </a:rPr>
              <a:t>k vyplnění žádosti v IS </a:t>
            </a:r>
            <a:r>
              <a:rPr lang="cs-CZ" b="1" dirty="0" smtClean="0">
                <a:hlinkClick r:id="rId3" tooltip="Pokyny k vyplneni zadosti v IS KP14_vydani A1.pdf"/>
              </a:rPr>
              <a:t>KP14+</a:t>
            </a:r>
          </a:p>
          <a:p>
            <a:pPr lvl="2"/>
            <a:r>
              <a:rPr lang="cs-CZ" b="1" dirty="0">
                <a:hlinkClick r:id="rId3" tooltip="Pokyny k vyplneni zadosti v IS KP14_vydani A1.pdf"/>
              </a:rPr>
              <a:t>https://</a:t>
            </a:r>
            <a:r>
              <a:rPr lang="cs-CZ" b="1" dirty="0" smtClean="0">
                <a:hlinkClick r:id="rId3" tooltip="Pokyny k vyplneni zadosti v IS KP14_vydani A1.pdf"/>
              </a:rPr>
              <a:t>www.esfcr.cz/formulare-a-pokyny-potrebne-v-ramci-pripravy-zadosti-o-podporu-opz </a:t>
            </a:r>
          </a:p>
          <a:p>
            <a:pPr marL="666000" lvl="2" indent="0">
              <a:buNone/>
            </a:pPr>
            <a:r>
              <a:rPr lang="cs-CZ" b="1" dirty="0" smtClean="0"/>
              <a:t>    (v aktuálním vydání)</a:t>
            </a:r>
          </a:p>
          <a:p>
            <a:r>
              <a:rPr lang="cs-CZ" sz="2800" b="1" dirty="0" smtClean="0"/>
              <a:t>Textace výzev OPZ</a:t>
            </a:r>
            <a:endParaRPr lang="cs-CZ" sz="2800" b="1" dirty="0">
              <a:hlinkClick r:id="rId2"/>
            </a:endParaRPr>
          </a:p>
          <a:p>
            <a:pPr lvl="1"/>
            <a:r>
              <a:rPr lang="cs-CZ" sz="2500" b="1" dirty="0">
                <a:hlinkClick r:id="rId4"/>
              </a:rPr>
              <a:t>http://www.esfcr.cz/modules/calls/?lang=1</a:t>
            </a:r>
            <a:r>
              <a:rPr lang="cs-CZ" sz="2500" b="1" dirty="0"/>
              <a:t> </a:t>
            </a:r>
          </a:p>
          <a:p>
            <a:r>
              <a:rPr lang="cs-CZ" sz="2800" b="1" dirty="0"/>
              <a:t>Edukační video</a:t>
            </a:r>
          </a:p>
          <a:p>
            <a:pPr lvl="1"/>
            <a:r>
              <a:rPr lang="cs-CZ" sz="2500" b="1" dirty="0">
                <a:hlinkClick r:id="rId5"/>
              </a:rPr>
              <a:t>http://www.strukturalni-fondy.cz/cs/Jak-na-projekt/Elektronicka-zadost/Edukacni-videa</a:t>
            </a:r>
            <a:r>
              <a:rPr lang="cs-CZ" sz="25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13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0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IS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dirty="0"/>
              <a:t>odeslání údajů nutno:</a:t>
            </a:r>
          </a:p>
          <a:p>
            <a:pPr lvl="1"/>
            <a:r>
              <a:rPr lang="cs-CZ" dirty="0"/>
              <a:t>Potvrdit po obdržení SMS </a:t>
            </a:r>
            <a:r>
              <a:rPr lang="cs-CZ" u="sng" dirty="0" smtClean="0"/>
              <a:t>identifikační kód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dirty="0"/>
              <a:t>Potvrdit URL odkaz po obdržení potvrzovacího </a:t>
            </a:r>
            <a:r>
              <a:rPr lang="cs-CZ" dirty="0" smtClean="0"/>
              <a:t>emailu </a:t>
            </a:r>
            <a:r>
              <a:rPr lang="cs-CZ" dirty="0"/>
              <a:t>do 24 </a:t>
            </a:r>
            <a:r>
              <a:rPr lang="cs-CZ" dirty="0" smtClean="0"/>
              <a:t>hodin;</a:t>
            </a:r>
            <a:endParaRPr lang="cs-CZ" dirty="0"/>
          </a:p>
          <a:p>
            <a:pPr lvl="1"/>
            <a:r>
              <a:rPr lang="cs-CZ" dirty="0" smtClean="0"/>
              <a:t>Se přihlásit </a:t>
            </a:r>
            <a:r>
              <a:rPr lang="cs-CZ" dirty="0"/>
              <a:t>pod obdrženým uživatelským jménem a zadaným </a:t>
            </a:r>
            <a:r>
              <a:rPr lang="cs-CZ" dirty="0" smtClean="0"/>
              <a:t>heslem.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Možno založit více účtů na jednoho </a:t>
            </a:r>
            <a:r>
              <a:rPr lang="cs-CZ" dirty="0" smtClean="0"/>
              <a:t>uživatele.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5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Symbol Domečku vždy vrací uživatele na Nástěnku.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1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6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– vytvoření nové depeše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0" smtClean="0"/>
              <a:t>Nová depeše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Nový záznam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Vyplnit text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Uložit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124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4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výběr adresátů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Vyhledávání </a:t>
            </a:r>
            <a:r>
              <a:rPr lang="cs-CZ" sz="2400" dirty="0"/>
              <a:t>pomocí filtrů v horním šedivém řádku </a:t>
            </a:r>
            <a:r>
              <a:rPr lang="cs-CZ" sz="2400" dirty="0" smtClean="0"/>
              <a:t>(zástupný znak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0" smtClean="0"/>
              <a:t>)</a:t>
            </a: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Výběr </a:t>
            </a:r>
            <a:r>
              <a:rPr lang="cs-CZ" sz="2400" dirty="0"/>
              <a:t>pomocí </a:t>
            </a:r>
            <a:r>
              <a:rPr lang="cs-CZ" sz="2400" dirty="0" smtClean="0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Uložit </a:t>
            </a:r>
            <a:r>
              <a:rPr lang="cs-CZ" sz="2400" dirty="0"/>
              <a:t>a zpě</a:t>
            </a:r>
            <a:r>
              <a:rPr lang="cs-CZ" dirty="0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75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Správa složek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1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Možno třídění depeší podle předem nastavených atributů (např. čísla výzvy, projektu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42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notifikací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Tlačítko </a:t>
            </a:r>
            <a:r>
              <a:rPr lang="cs-CZ" b="1" dirty="0" smtClean="0"/>
              <a:t>Profilu uživatele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 nastavit noční klid 22:00 – 8:00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7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0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71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Seznam programů a výzev (uživatel vybere správný OP)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Otevřené výzvy (uživatel vybere </a:t>
            </a:r>
            <a:r>
              <a:rPr lang="cs-CZ" sz="2100" b="1" dirty="0" smtClean="0"/>
              <a:t>správnou výzvu </a:t>
            </a:r>
            <a:r>
              <a:rPr lang="cs-CZ" sz="2100" dirty="0" smtClean="0"/>
              <a:t>a klikne na modrý odkaz </a:t>
            </a:r>
            <a:r>
              <a:rPr lang="cs-CZ" sz="2100" u="sng" dirty="0" smtClean="0"/>
              <a:t>individuální projekt, </a:t>
            </a:r>
            <a:r>
              <a:rPr lang="cs-CZ" sz="2100" dirty="0" smtClean="0"/>
              <a:t>příp. </a:t>
            </a:r>
            <a:r>
              <a:rPr lang="cs-CZ" sz="2100" u="sng" dirty="0" smtClean="0"/>
              <a:t>zjednodušený projekt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84" y="1844824"/>
            <a:ext cx="5161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1846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4869160"/>
            <a:ext cx="1115778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0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119 - Podporované aktivity </a:t>
            </a:r>
            <a:r>
              <a:rPr lang="cs-CZ" dirty="0" smtClean="0"/>
              <a:t>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1412976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SC </a:t>
            </a:r>
            <a:r>
              <a:rPr lang="cs-CZ" sz="1800" dirty="0" smtClean="0"/>
              <a:t>4.1.2 </a:t>
            </a:r>
            <a:r>
              <a:rPr lang="cs-CZ" sz="1800" dirty="0"/>
              <a:t>Profesionalizovat VS zejména prostřednictvím zvyšování znalostí a dovedností jejích pracovníků, rozvoje politik a strategií v oblasti lidských zdrojů a implementace služebního zákona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39552" y="2708920"/>
            <a:ext cx="8064000" cy="3816424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Realizace specifických vzdělávacích programů přispívajících ke zkvalitnění rozvoje lidských zdrojů ve veřejné správě. Za tímto účelem bude podpořeno zvyšování kvalifikace pracovníků v oblastech souvisejících s oborem jejich působnosti</a:t>
            </a:r>
            <a:r>
              <a:rPr lang="cs-CZ" dirty="0" smtClean="0"/>
              <a:t>,</a:t>
            </a:r>
          </a:p>
          <a:p>
            <a:pPr algn="just"/>
            <a:r>
              <a:rPr lang="cs-CZ" dirty="0"/>
              <a:t>Zavádění a rozvoj moderních nástrojů a metod řízení lidských zdrojů.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Podrobnosti </a:t>
            </a:r>
            <a:r>
              <a:rPr lang="cs-CZ" sz="1600" dirty="0"/>
              <a:t>viz příloha č. 2 Výzvy 03_19_092 Podporované aktivity </a:t>
            </a: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600" dirty="0" smtClean="0"/>
              <a:t>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5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0" smtClean="0"/>
              <a:t>Uživatel </a:t>
            </a:r>
            <a:r>
              <a:rPr lang="cs-CZ" b="1" u="sng" dirty="0" smtClean="0"/>
              <a:t>vyplňuje záložky postupně</a:t>
            </a:r>
            <a:r>
              <a:rPr lang="cs-CZ" dirty="0" smtClean="0"/>
              <a:t> (!!!) podle navigačního menu v levé části obrazovky</a:t>
            </a:r>
          </a:p>
          <a:p>
            <a:pPr algn="just"/>
            <a:r>
              <a:rPr lang="cs-CZ" dirty="0" smtClean="0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0" smtClean="0"/>
              <a:t>UKLÁDAT!!!! každou vyplněnou záložku, či delší textové pole před jeho opuštěním uložte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0" smtClean="0"/>
              <a:t>Pravidlo:</a:t>
            </a:r>
          </a:p>
          <a:p>
            <a:pPr lvl="1"/>
            <a:r>
              <a:rPr lang="cs-CZ" dirty="0" smtClean="0"/>
              <a:t>Žlutě podbarvená pole = povinná</a:t>
            </a:r>
          </a:p>
          <a:p>
            <a:pPr lvl="1"/>
            <a:r>
              <a:rPr lang="cs-CZ" dirty="0" smtClean="0"/>
              <a:t>Šedivě podbarvená pole = volitelná</a:t>
            </a:r>
          </a:p>
          <a:p>
            <a:pPr lvl="1"/>
            <a:r>
              <a:rPr lang="cs-CZ" dirty="0" smtClean="0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8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oblast žádosti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Pomocí šipek možno seznam rozbalovat či </a:t>
            </a:r>
            <a:r>
              <a:rPr lang="cs-CZ" dirty="0" smtClean="0"/>
              <a:t>zabalovat</a:t>
            </a:r>
            <a:endParaRPr lang="cs-CZ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Šedivé záložky nejsou </a:t>
            </a:r>
            <a:r>
              <a:rPr lang="cs-CZ" dirty="0" smtClean="0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0" smtClean="0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Možnosti vyplnění jednotlivých polí na </a:t>
            </a:r>
            <a:r>
              <a:rPr lang="cs-CZ" dirty="0" smtClean="0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err="1" smtClean="0"/>
              <a:t>Checkboxy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Nový záznam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5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323528" y="5445224"/>
            <a:ext cx="4226445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 vyplnění ULOŽIT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132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98" y="1184858"/>
            <a:ext cx="8108950" cy="42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732240" y="2863066"/>
            <a:ext cx="720080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516216" y="4267592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identifikaci žádosti - HASH!!!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5"/>
          <p:cNvSpPr>
            <a:spLocks noGrp="1"/>
          </p:cNvSpPr>
          <p:nvPr>
            <p:ph idx="10"/>
          </p:nvPr>
        </p:nvSpPr>
        <p:spPr>
          <a:xfrm>
            <a:off x="4549973" y="5464845"/>
            <a:ext cx="4486523" cy="12045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POZOR na defaultní nastavení Typu podání – </a:t>
            </a:r>
            <a:r>
              <a:rPr lang="cs-CZ" sz="2000" b="1" dirty="0" smtClean="0"/>
              <a:t>Automatické</a:t>
            </a:r>
            <a:r>
              <a:rPr lang="cs-CZ" sz="2000" dirty="0" smtClean="0"/>
              <a:t>. Při změně na </a:t>
            </a:r>
            <a:r>
              <a:rPr lang="cs-CZ" sz="2000" b="1" dirty="0" smtClean="0"/>
              <a:t>Ruční</a:t>
            </a:r>
            <a:r>
              <a:rPr lang="cs-CZ" sz="2000" dirty="0" smtClean="0"/>
              <a:t>, musí žadatel podat žádost po finalizaci a podpisu ručně (tlačítkem)!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3"/>
            <a:ext cx="2088232" cy="103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4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07" y="1196753"/>
            <a:ext cx="68554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34631" y="1505990"/>
            <a:ext cx="1296144" cy="3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5"/>
          <p:cNvSpPr>
            <a:spLocks noGrp="1"/>
          </p:cNvSpPr>
          <p:nvPr>
            <p:ph idx="10"/>
          </p:nvPr>
        </p:nvSpPr>
        <p:spPr>
          <a:xfrm>
            <a:off x="4716016" y="2996952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09078" y="1556792"/>
            <a:ext cx="1927418" cy="48245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r>
              <a:rPr lang="cs-CZ" sz="2000" dirty="0"/>
              <a:t>v 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857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5445224"/>
            <a:ext cx="8136456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006"/>
            <a:ext cx="7776864" cy="4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00192" y="1215142"/>
            <a:ext cx="2808312" cy="516618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135</a:t>
            </a:fld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9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Vybrat Typ subjektu.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Nejdůležitější je typ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Vyplnit IČ a Validovat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 úspěšné validaci jsou data doplněna z </a:t>
            </a:r>
            <a:r>
              <a:rPr lang="cs-CZ" sz="1800" dirty="0" err="1" smtClean="0"/>
              <a:t>ROSu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</a:t>
            </a:r>
            <a:r>
              <a:rPr lang="cs-CZ" sz="1800" dirty="0" smtClean="0"/>
              <a:t>okud nelze validovat, kontaktujte technickou podporu </a:t>
            </a:r>
            <a:r>
              <a:rPr lang="cs-CZ" sz="1800" dirty="0" smtClean="0">
                <a:hlinkClick r:id="rId2"/>
              </a:rPr>
              <a:t>iskp@mpsv.cz</a:t>
            </a:r>
            <a:r>
              <a:rPr lang="cs-C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Datová schránka je pro žadatele v rámci OPZ povinná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137</a:t>
            </a:fld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14501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/>
              <a:t>)</a:t>
            </a: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</a:t>
            </a:r>
            <a:fld id="{479BF083-4774-43B1-9AB0-5CC1AC5DD8EE}" type="slidenum">
              <a:rPr lang="cs-CZ" sz="2000"/>
              <a:pPr algn="just">
                <a:spcBef>
                  <a:spcPts val="0"/>
                </a:spcBef>
                <a:spcAft>
                  <a:spcPts val="0"/>
                </a:spcAft>
              </a:pPr>
              <a:t>138</a:t>
            </a:fld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>
          <a:xfrm>
            <a:off x="8100392" y="6453336"/>
            <a:ext cx="468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46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699792" y="1700808"/>
            <a:ext cx="5976664" cy="432048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Záložky Účty subjektu, Účetní období a Kategorie intervencí s v žádosti o finanční podporu nevyplňují, jsou </a:t>
            </a:r>
            <a:r>
              <a:rPr lang="cs-CZ" sz="2000" dirty="0" err="1" smtClean="0"/>
              <a:t>NEeditovatelné</a:t>
            </a:r>
            <a:r>
              <a:rPr lang="cs-CZ" sz="2000" dirty="0" smtClean="0"/>
              <a:t>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Žadatel vyplňuje až před přípravou právního aktu na vyzvání poskytovatele podpory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717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2924944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198105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5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03_18_092 a </a:t>
            </a:r>
            <a:r>
              <a:rPr lang="cs-CZ" dirty="0" smtClean="0"/>
              <a:t>119 </a:t>
            </a:r>
            <a:r>
              <a:rPr lang="cs-CZ" dirty="0"/>
              <a:t>– povinné přílohy žádosti o </a:t>
            </a:r>
            <a:r>
              <a:rPr lang="cs-CZ" dirty="0" smtClean="0"/>
              <a:t>podporu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Povinné přílohy žádosti o podporu:</a:t>
            </a:r>
          </a:p>
          <a:p>
            <a:pPr lvl="0" algn="just"/>
            <a:r>
              <a:rPr lang="cs-CZ" dirty="0" smtClean="0"/>
              <a:t>U </a:t>
            </a:r>
            <a:r>
              <a:rPr lang="cs-CZ" dirty="0"/>
              <a:t>projektů zaměřených na rozvoj metody kvality - certifikát či obdobný dokument dokládající implementaci některého z nástrojů kvality řízení, který má být dále </a:t>
            </a:r>
            <a:r>
              <a:rPr lang="cs-CZ" dirty="0" smtClean="0"/>
              <a:t>rozvíjen</a:t>
            </a:r>
          </a:p>
          <a:p>
            <a:pPr algn="just"/>
            <a:r>
              <a:rPr lang="cs-CZ" dirty="0"/>
              <a:t>U projektů zaměřených na vzdělávací aktivity – čestné prohlášení o vzdělávání, souhlas, že nedochází k realizaci vzdělávacích aktivity, které jsou již realizovány či plánovány v rámci projektů Svazu měst a obcí ČR a Sdružení místních samospráv ve výzvě č. 03_15_019 pro totožnou cílovou </a:t>
            </a:r>
            <a:r>
              <a:rPr lang="cs-CZ" dirty="0" smtClean="0"/>
              <a:t>skupinu (Příloha č. 4 výzvy);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63595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140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dirty="0" smtClean="0"/>
              <a:t>Editovat vše </a:t>
            </a:r>
            <a:r>
              <a:rPr lang="cs-CZ" sz="2000" dirty="0" smtClean="0"/>
              <a:t>(tlačítko pod rozpočtem) – umožňuje přímé vpisování nákladů do  rozpočtu. Po vyplnění celého rozpočtu stačí zmáčknout </a:t>
            </a:r>
            <a:r>
              <a:rPr lang="cs-CZ" sz="2000" b="1" dirty="0" smtClean="0"/>
              <a:t>Uložit </a:t>
            </a:r>
            <a:r>
              <a:rPr lang="cs-CZ" sz="2000" b="1" dirty="0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u="sng" dirty="0"/>
              <a:t>Možno exportovat do </a:t>
            </a:r>
            <a:r>
              <a:rPr lang="cs-CZ" sz="2000" b="1" u="sng" dirty="0" smtClean="0"/>
              <a:t>Excelu!!!</a:t>
            </a:r>
            <a:endParaRPr lang="cs-CZ" sz="2000" b="1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2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(</a:t>
            </a:r>
            <a:r>
              <a:rPr lang="cs-CZ" dirty="0"/>
              <a:t>II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Aktivní řádek možno editovat přímo </a:t>
            </a:r>
            <a:r>
              <a:rPr lang="cs-CZ" sz="2000" u="sng" dirty="0" smtClean="0"/>
              <a:t>pod</a:t>
            </a:r>
            <a:r>
              <a:rPr lang="cs-CZ" sz="2000" dirty="0" smtClean="0"/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Každou vyplněnou/založenou položku je potřeba ULOŽIT!!!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141</a:t>
            </a:fld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63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142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Po </a:t>
            </a:r>
            <a:r>
              <a:rPr lang="cs-CZ" sz="2000" dirty="0"/>
              <a:t>každé změně </a:t>
            </a:r>
            <a:r>
              <a:rPr lang="cs-CZ" sz="2000" dirty="0" smtClean="0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143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</a:t>
            </a:r>
            <a:r>
              <a:rPr lang="cs-CZ" sz="2000" dirty="0" smtClean="0"/>
              <a:t>vygenerovat </a:t>
            </a:r>
            <a:r>
              <a:rPr lang="cs-CZ" sz="2000" dirty="0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6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661248"/>
            <a:ext cx="7920432" cy="9361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Z</a:t>
            </a:r>
            <a:r>
              <a:rPr lang="cs-CZ" sz="2000" dirty="0" smtClean="0"/>
              <a:t>aškrtnout </a:t>
            </a:r>
            <a:r>
              <a:rPr lang="cs-CZ" sz="2000" dirty="0" err="1" smtClean="0"/>
              <a:t>check</a:t>
            </a:r>
            <a:r>
              <a:rPr lang="cs-CZ" sz="2000" dirty="0" err="1"/>
              <a:t>b</a:t>
            </a:r>
            <a:r>
              <a:rPr lang="cs-CZ" sz="2000" dirty="0" err="1" smtClean="0"/>
              <a:t>ox</a:t>
            </a:r>
            <a:r>
              <a:rPr lang="cs-CZ" sz="2000" dirty="0" smtClean="0"/>
              <a:t> </a:t>
            </a:r>
            <a:r>
              <a:rPr lang="cs-CZ" sz="2000" dirty="0"/>
              <a:t>u všech požadovaných čestných </a:t>
            </a:r>
            <a:r>
              <a:rPr lang="cs-CZ" sz="2000" dirty="0" smtClean="0"/>
              <a:t>prohlášení a každý řádek uložit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73175"/>
            <a:ext cx="7588250" cy="4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45068" y="2132856"/>
            <a:ext cx="7621046" cy="30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2527" y="5247171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92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145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Požadované dokumenty jsou uvedeny v textu </a:t>
            </a:r>
            <a:r>
              <a:rPr lang="cs-CZ" sz="2000" dirty="0" smtClean="0"/>
              <a:t>výzvy (kap. 7.1)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Předdefinovaný </a:t>
            </a:r>
            <a:r>
              <a:rPr lang="cs-CZ" sz="2000" u="sng" dirty="0" smtClean="0"/>
              <a:t>vzor/formulář</a:t>
            </a:r>
            <a:r>
              <a:rPr lang="cs-CZ" sz="2000" dirty="0" smtClean="0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Tlačítkem Připojit fyzický soubor připojíte a záznam uložte</a:t>
            </a:r>
            <a:endParaRPr lang="cs-CZ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85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146</a:t>
            </a:fld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456" y="1196752"/>
            <a:ext cx="8064000" cy="4824056"/>
          </a:xfrm>
        </p:spPr>
        <p:txBody>
          <a:bodyPr/>
          <a:lstStyle/>
          <a:p>
            <a:pPr algn="just"/>
            <a:r>
              <a:rPr lang="cs-CZ" dirty="0" smtClean="0"/>
              <a:t>Uživatel, který žádost založil se automaticky stává </a:t>
            </a:r>
            <a:r>
              <a:rPr lang="cs-CZ" u="sng" dirty="0"/>
              <a:t>S</a:t>
            </a:r>
            <a:r>
              <a:rPr lang="cs-CZ" u="sng" dirty="0" smtClean="0"/>
              <a:t>právcem přístupů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zpřístupnit žádost dalším uživatelům, včetně pracovníků technické podpory </a:t>
            </a:r>
            <a:r>
              <a:rPr lang="cs-CZ" dirty="0" smtClean="0">
                <a:hlinkClick r:id="rId2"/>
              </a:rPr>
              <a:t>iskp@mpsv.cz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Nastavit práva uživatelů:</a:t>
            </a:r>
          </a:p>
          <a:p>
            <a:pPr lvl="1" algn="just"/>
            <a:r>
              <a:rPr lang="cs-CZ" dirty="0" smtClean="0"/>
              <a:t>Signatář</a:t>
            </a:r>
          </a:p>
          <a:p>
            <a:pPr lvl="1" algn="just"/>
            <a:r>
              <a:rPr lang="cs-CZ" dirty="0" smtClean="0"/>
              <a:t>Editor</a:t>
            </a:r>
          </a:p>
          <a:p>
            <a:pPr lvl="1" algn="just"/>
            <a:r>
              <a:rPr lang="cs-CZ" dirty="0" smtClean="0"/>
              <a:t>Čtenář</a:t>
            </a:r>
          </a:p>
          <a:p>
            <a:pPr lvl="1" algn="just"/>
            <a:r>
              <a:rPr lang="cs-CZ" dirty="0" smtClean="0"/>
              <a:t>Správce přístupů</a:t>
            </a:r>
          </a:p>
          <a:p>
            <a:pPr lvl="1" algn="just"/>
            <a:r>
              <a:rPr lang="cs-CZ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147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47" y="1933359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760" y="2582204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5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148</a:t>
            </a:fld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2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- Úloha (III.)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165618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 smtClean="0"/>
              <a:t>Pokud má aplikace ISKP14+ umožnit signatáři podepsat žádost, musí mu být přidělena </a:t>
            </a:r>
            <a:r>
              <a:rPr lang="cs-CZ" b="1" dirty="0" smtClean="0"/>
              <a:t>Úloha</a:t>
            </a:r>
            <a:r>
              <a:rPr lang="cs-CZ" dirty="0" smtClean="0"/>
              <a:t> k podpisu.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149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908863" cy="43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660232" y="5013176"/>
            <a:ext cx="2304256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Úlohu lze přidat pomocí tlačítka Nový záznam 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03_18_092 a </a:t>
            </a:r>
            <a:r>
              <a:rPr lang="cs-CZ" dirty="0" smtClean="0"/>
              <a:t>119 </a:t>
            </a:r>
            <a:r>
              <a:rPr lang="cs-CZ" dirty="0"/>
              <a:t>– povinné přílohy žádosti o </a:t>
            </a:r>
            <a:r>
              <a:rPr lang="cs-CZ" dirty="0" smtClean="0"/>
              <a:t>podporu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U </a:t>
            </a:r>
            <a:r>
              <a:rPr lang="cs-CZ" dirty="0"/>
              <a:t>projektů obsahujících tvorbu nebo aktualizaci strategických dokumentů – čestné prohlášení žadatele o souladu strategických dokumentů (vzor je uveden v Příloze č. 3 Výzvy)</a:t>
            </a:r>
          </a:p>
          <a:p>
            <a:r>
              <a:rPr lang="cs-CZ" dirty="0"/>
              <a:t>U projektů zaměřených na tvorbu zcela nového strategického dokumentu - analýza současného stavu a prognóza možného vývoje</a:t>
            </a:r>
            <a:r>
              <a:rPr lang="cs-CZ" dirty="0" smtClean="0"/>
              <a:t>.*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422918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0" smtClean="0"/>
              <a:t>Provádíme zpravidla po vyplnění všech záložek (celé žádosti) </a:t>
            </a:r>
          </a:p>
          <a:p>
            <a:pPr algn="just"/>
            <a:r>
              <a:rPr lang="cs-CZ" dirty="0" smtClean="0"/>
              <a:t>Můžeme využít i průběžně jako nápovědu jak správně dané pole vyplnit</a:t>
            </a:r>
          </a:p>
          <a:p>
            <a:pPr algn="just"/>
            <a:r>
              <a:rPr lang="cs-CZ" dirty="0" smtClean="0"/>
              <a:t>Všechny červené chybové hlášky nutno odstranit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Kontrola proběhla v pořádku = možnost finalizovat!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150</a:t>
            </a:fld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680520"/>
          </a:xfrm>
        </p:spPr>
        <p:txBody>
          <a:bodyPr/>
          <a:lstStyle/>
          <a:p>
            <a:r>
              <a:rPr lang="cs-CZ" dirty="0" smtClean="0"/>
              <a:t>Nutno v nastavení přístupů (záložka Přístup k žádosti) uvést/zatrhnout </a:t>
            </a:r>
            <a:r>
              <a:rPr lang="cs-CZ" dirty="0"/>
              <a:t>S</a:t>
            </a:r>
            <a:r>
              <a:rPr lang="cs-CZ" dirty="0" smtClean="0"/>
              <a:t>ignatáře</a:t>
            </a:r>
          </a:p>
          <a:p>
            <a:r>
              <a:rPr lang="cs-CZ" dirty="0" smtClean="0"/>
              <a:t>I po finalizaci žádosti o podporu možno provést změny</a:t>
            </a:r>
          </a:p>
          <a:p>
            <a:r>
              <a:rPr lang="cs-CZ" dirty="0" smtClean="0"/>
              <a:t>V PŘÍKAZOVÉM ŘÁDKU se objeví tlačítko STORNO FINALIZACE</a:t>
            </a:r>
          </a:p>
          <a:p>
            <a:r>
              <a:rPr lang="cs-CZ" dirty="0" smtClean="0"/>
              <a:t>Poté opět nutno finalizovat</a:t>
            </a:r>
          </a:p>
          <a:p>
            <a:r>
              <a:rPr lang="cs-CZ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2400" dirty="0" smtClean="0"/>
              <a:t>U </a:t>
            </a:r>
            <a:r>
              <a:rPr lang="cs-CZ" sz="2400" dirty="0" err="1" smtClean="0"/>
              <a:t>finalizované</a:t>
            </a:r>
            <a:r>
              <a:rPr lang="cs-CZ" sz="2400" dirty="0" smtClean="0"/>
              <a:t> žádosti nelze provádět změny v přístupech k projektu. Pokud je nutné změnu provést, musíte zmáčknout Storno finalizace na horní liště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151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622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8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žádosti</a:t>
            </a:r>
          </a:p>
          <a:p>
            <a:pPr lvl="1"/>
            <a:r>
              <a:rPr lang="cs-CZ" dirty="0" smtClean="0"/>
              <a:t>Poslední záložka v levém menu</a:t>
            </a:r>
          </a:p>
          <a:p>
            <a:pPr lvl="1"/>
            <a:r>
              <a:rPr lang="cs-CZ" b="1" u="sng" dirty="0" smtClean="0"/>
              <a:t>Zaktivní se až po úspěšné finalizaci</a:t>
            </a:r>
            <a:endParaRPr lang="cs-CZ" b="1" u="sng" dirty="0"/>
          </a:p>
          <a:p>
            <a:pPr lvl="1"/>
            <a:r>
              <a:rPr lang="cs-CZ" dirty="0"/>
              <a:t>Podepisuje jeden či více </a:t>
            </a:r>
            <a:r>
              <a:rPr lang="cs-CZ" dirty="0" smtClean="0"/>
              <a:t>signatářů (dle volby na záložce Identifikace operace </a:t>
            </a:r>
            <a:r>
              <a:rPr lang="cs-CZ" dirty="0" smtClean="0">
                <a:sym typeface="Wingdings" pitchFamily="2" charset="2"/>
              </a:rPr>
              <a:t> pole Způsob jednání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Nutný </a:t>
            </a:r>
            <a:r>
              <a:rPr lang="cs-CZ" dirty="0"/>
              <a:t>elektronický </a:t>
            </a:r>
            <a:r>
              <a:rPr lang="cs-CZ" dirty="0" smtClean="0"/>
              <a:t>podpis (osobní kvalifikovaný certifikát)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149080"/>
            <a:ext cx="8064000" cy="1970920"/>
          </a:xfrm>
        </p:spPr>
        <p:txBody>
          <a:bodyPr/>
          <a:lstStyle/>
          <a:p>
            <a:pPr algn="just"/>
            <a:r>
              <a:rPr lang="cs-CZ" dirty="0" smtClean="0"/>
              <a:t>Podání žádosti</a:t>
            </a:r>
          </a:p>
          <a:p>
            <a:pPr lvl="1" algn="just"/>
            <a:r>
              <a:rPr lang="cs-CZ" dirty="0" smtClean="0"/>
              <a:t>Určeno na první záložce Identifikace operace (pole Typ podání) při vyplňování žádosti</a:t>
            </a:r>
          </a:p>
          <a:p>
            <a:pPr lvl="1" algn="just"/>
            <a:r>
              <a:rPr lang="cs-CZ" dirty="0" smtClean="0"/>
              <a:t>Automaticky (nastaveno defaultně) x Ručně </a:t>
            </a:r>
          </a:p>
          <a:p>
            <a:pPr lvl="1" algn="just"/>
            <a:r>
              <a:rPr lang="cs-CZ" dirty="0" smtClean="0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7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83568" y="4437112"/>
            <a:ext cx="8064000" cy="936104"/>
          </a:xfrm>
        </p:spPr>
        <p:txBody>
          <a:bodyPr/>
          <a:lstStyle/>
          <a:p>
            <a:pPr algn="just"/>
            <a:r>
              <a:rPr lang="cs-CZ" dirty="0" smtClean="0"/>
              <a:t>Na záložce </a:t>
            </a:r>
            <a:r>
              <a:rPr lang="cs-CZ" dirty="0"/>
              <a:t>Podpis žádosti </a:t>
            </a:r>
            <a:r>
              <a:rPr lang="cs-CZ" dirty="0" smtClean="0"/>
              <a:t>klikněte na </a:t>
            </a:r>
            <a:r>
              <a:rPr lang="cs-CZ" dirty="0"/>
              <a:t>ikonu </a:t>
            </a:r>
            <a:r>
              <a:rPr lang="cs-CZ" dirty="0" smtClean="0"/>
              <a:t>pečeti</a:t>
            </a:r>
          </a:p>
          <a:p>
            <a:pPr algn="just"/>
            <a:r>
              <a:rPr lang="cs-CZ" dirty="0" smtClean="0"/>
              <a:t>Po úspěšném podepsání tiskové verze žádosti se černá ikona pečeti změní na zelenou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581128"/>
            <a:ext cx="8064000" cy="18722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Označíte </a:t>
            </a:r>
            <a:r>
              <a:rPr lang="cs-CZ" dirty="0" err="1" smtClean="0"/>
              <a:t>checkbox</a:t>
            </a:r>
            <a:r>
              <a:rPr lang="cs-CZ" dirty="0" smtClean="0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Stisknete tlačítko Dokončit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154</a:t>
            </a:fld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9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365104"/>
            <a:ext cx="8064000" cy="237626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a čas jednotlivých operací se žádostí od jejího založení až po podání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 sledovat stav podané žádosti během její administrace v systému ŘO OPZ (CSSF14+)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Pokud je žádost správně podána, je doplněno </a:t>
            </a:r>
            <a:r>
              <a:rPr lang="cs-CZ" sz="2000" b="1" dirty="0" smtClean="0"/>
              <a:t>Registrační číslo projektu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155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33" y="1196752"/>
            <a:ext cx="7265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2434" y="2243004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04742" y="1914128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25781" y="2564904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0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</a:t>
            </a:r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správa, sociální inovace a rovné příležitosti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039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č. 03_18_092, 119 – povinné přílohy žádosti o podporu (III.)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 projektů zaměřených na aktualizaci dokumentu/ vytvoření nového navazujícího dokumentu stejné povahy - analýza dokumentu, který má být aktualizován/ na který se navazuje, včetně zhodnocení plnění stávajícího dokumentu a zdůvodnění potřeby jeho aktualizace/ tvorby nového dokumentu (v případě zneplatnění příslušným orgánem obce/kraje se dokládá zneplatnění vč. zdůvodnění).*</a:t>
            </a:r>
          </a:p>
          <a:p>
            <a:r>
              <a:rPr lang="cs-CZ" dirty="0" smtClean="0"/>
              <a:t>U projektů zaměřených na optimalizaci procesů nebo procesního řízení - analýza stavu zpracovaných procesů/ analýza stavu procesního řízení před realizací projektu.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658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 smtClean="0"/>
              <a:t>Nelze </a:t>
            </a:r>
            <a:r>
              <a:rPr lang="cs-CZ" dirty="0"/>
              <a:t>realizovat vzdělávací aktivity, které jsou již realizovány či plánovány v rámci </a:t>
            </a:r>
            <a:r>
              <a:rPr lang="cs-CZ" dirty="0" smtClean="0"/>
              <a:t>projektu NSZM, </a:t>
            </a:r>
            <a:r>
              <a:rPr lang="cs-CZ" dirty="0"/>
              <a:t>Svazu měst a obcí ČR a Sdružení místních samospráv ČR ve výzvě č. </a:t>
            </a:r>
            <a:r>
              <a:rPr lang="cs-CZ" dirty="0" smtClean="0"/>
              <a:t>03_15_019 </a:t>
            </a:r>
            <a:r>
              <a:rPr lang="cs-CZ" dirty="0"/>
              <a:t>pro totožnou cílovou </a:t>
            </a:r>
            <a:r>
              <a:rPr lang="cs-CZ" dirty="0" smtClean="0"/>
              <a:t>skupinu.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CZ.03.4.74/0.0/0.0/15_019/0010159 </a:t>
            </a:r>
            <a:r>
              <a:rPr lang="cs-CZ" dirty="0"/>
              <a:t>- Efektivní řízení rozvoje obcí jako základní předpoklad efektivnosti výkonu veřejné správy a poskytování veřejných služeb z úrovně </a:t>
            </a:r>
            <a:r>
              <a:rPr lang="cs-CZ" dirty="0" smtClean="0"/>
              <a:t>obcí</a:t>
            </a:r>
            <a:endParaRPr lang="cs-CZ" dirty="0" smtClean="0"/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CZ.03.4.74/0.0/0.0/15_019/0010271 - Vzdělávání </a:t>
            </a:r>
            <a:r>
              <a:rPr lang="cs-CZ" dirty="0"/>
              <a:t>zástupců a zaměstnanců obcí I. typu“ </a:t>
            </a:r>
            <a:r>
              <a:rPr lang="cs-CZ" dirty="0" smtClean="0"/>
              <a:t>2018-21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CZ.03.4.74/0.0/0.0/15_019/0001814 </a:t>
            </a:r>
            <a:r>
              <a:rPr lang="cs-CZ" dirty="0"/>
              <a:t>- Spolupráce obcí ke zvýšení kvality veřejné správy za pomoci metody MA 21 (Národní síť zdravých měst</a:t>
            </a:r>
            <a:r>
              <a:rPr lang="cs-CZ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Projekty z předchozích výzev pro ÚSC (výzva 33, 34, 58, 80, 117 a 118)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xmlns="" val="1947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zajišťující věcné hodnocení žádostí o podporu z OPZ se skutečně prokazovanými výdaji </a:t>
            </a:r>
            <a:r>
              <a:rPr lang="cs-CZ" sz="2000" dirty="0" smtClean="0"/>
              <a:t>(www.</a:t>
            </a:r>
            <a:r>
              <a:rPr lang="cs-CZ" sz="2000" dirty="0" err="1" smtClean="0"/>
              <a:t>esfcr.cz</a:t>
            </a:r>
            <a:r>
              <a:rPr lang="cs-CZ" sz="2000" dirty="0" smtClean="0"/>
              <a:t>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</a:t>
            </a:r>
            <a:r>
              <a:rPr lang="cs-CZ" dirty="0"/>
              <a:t>a</a:t>
            </a:r>
            <a:r>
              <a:rPr lang="cs-CZ" dirty="0" smtClean="0"/>
              <a:t> formálních náležitostí (HPFN)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Rozhodnutí o poskytnutí dotace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1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a</a:t>
            </a:r>
            <a:br>
              <a:rPr lang="cs-CZ" sz="2800" dirty="0"/>
            </a:br>
            <a:r>
              <a:rPr lang="cs-CZ" sz="2800" dirty="0"/>
              <a:t>Výzva pro územní samosprávné celky – hl. m. Praha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03_18_092</a:t>
            </a:r>
            <a:br>
              <a:rPr lang="cs-CZ" sz="2400" dirty="0" smtClean="0"/>
            </a:br>
            <a:r>
              <a:rPr lang="cs-CZ" sz="2400" dirty="0" smtClean="0"/>
              <a:t>výzva 03_18_119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„92“ a „119“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792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</a:t>
            </a:r>
            <a:r>
              <a:rPr lang="cs-CZ" dirty="0" smtClean="0"/>
              <a:t> (</a:t>
            </a:r>
            <a:r>
              <a:rPr lang="cs-CZ" sz="1800" dirty="0" smtClean="0"/>
              <a:t>HPFN, VĚCNÉ HODNOCENÍ</a:t>
            </a:r>
            <a:r>
              <a:rPr lang="cs-CZ" dirty="0" smtClean="0"/>
              <a:t>)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sz="2000" dirty="0" smtClean="0"/>
              <a:t>červen - říjen 2019</a:t>
            </a:r>
          </a:p>
          <a:p>
            <a:endParaRPr lang="cs-CZ" dirty="0" smtClean="0"/>
          </a:p>
          <a:p>
            <a:r>
              <a:rPr lang="cs-CZ" b="1" dirty="0" smtClean="0"/>
              <a:t>Výběrová komise: </a:t>
            </a:r>
            <a:r>
              <a:rPr lang="cs-CZ" dirty="0" smtClean="0"/>
              <a:t>listopad – prosinec 2019</a:t>
            </a:r>
          </a:p>
          <a:p>
            <a:endParaRPr lang="cs-CZ" dirty="0" smtClean="0"/>
          </a:p>
          <a:p>
            <a:r>
              <a:rPr lang="cs-CZ" b="1" dirty="0" smtClean="0"/>
              <a:t>Rozhodnutí o poskytnutí dotace</a:t>
            </a:r>
            <a:r>
              <a:rPr lang="cs-CZ" dirty="0" smtClean="0"/>
              <a:t> (Právní akt)</a:t>
            </a:r>
            <a:r>
              <a:rPr lang="cs-CZ" b="1" dirty="0" smtClean="0"/>
              <a:t>:</a:t>
            </a:r>
            <a:r>
              <a:rPr lang="cs-CZ" dirty="0" smtClean="0"/>
              <a:t> nejdříve leden – březen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382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</p:spTree>
    <p:extLst>
      <p:ext uri="{BB962C8B-B14F-4D97-AF65-F5344CB8AC3E}">
        <p14:creationId xmlns:p14="http://schemas.microsoft.com/office/powerpoint/2010/main" xmlns="" val="1941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59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</a:t>
            </a:r>
            <a:r>
              <a:rPr lang="cs-CZ" b="1" dirty="0"/>
              <a:t>povinné údaje i přílohy </a:t>
            </a:r>
            <a:r>
              <a:rPr lang="cs-CZ" dirty="0"/>
              <a:t>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ISKP14+ na záložku plné moci, zmocněnec ji musí elektronicky podepsat.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případě zjištění nedostatků v některém z kritérií bude žadatel vyzván k opravě.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71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 v HPFN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</p:spTree>
    <p:extLst>
      <p:ext uri="{BB962C8B-B14F-4D97-AF65-F5344CB8AC3E}">
        <p14:creationId xmlns:p14="http://schemas.microsoft.com/office/powerpoint/2010/main" xmlns="" val="225814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</a:t>
            </a:r>
            <a:r>
              <a:rPr lang="cs-CZ" sz="1800" dirty="0" smtClean="0"/>
              <a:t>řesný popis toho, co je předmětem hodnocení, je uveden v </a:t>
            </a:r>
            <a:r>
              <a:rPr lang="cs-CZ" sz="1800" b="1" dirty="0" smtClean="0"/>
              <a:t>Příručce pro hodnotitele zajišťující věcné hodnocení žádostí o podporu z OPZ se skutečně prokazovanými výdaji</a:t>
            </a:r>
            <a:r>
              <a:rPr lang="cs-CZ" sz="1800" dirty="0" smtClean="0"/>
              <a:t>, s. </a:t>
            </a:r>
            <a:r>
              <a:rPr lang="cs-CZ" sz="1800" dirty="0"/>
              <a:t>30-41 </a:t>
            </a:r>
            <a:r>
              <a:rPr lang="cs-CZ" sz="1800" dirty="0" smtClean="0"/>
              <a:t>(uveřejněna na </a:t>
            </a:r>
            <a:r>
              <a:rPr lang="cs-CZ" sz="1800" dirty="0" smtClean="0">
                <a:hlinkClick r:id="rId3"/>
              </a:rPr>
              <a:t>www.esfcr.cz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D</a:t>
            </a:r>
            <a:r>
              <a:rPr lang="cs-CZ" sz="1800" dirty="0" smtClean="0"/>
              <a:t>oporučuje se průběžná konfrontace při tvorbě žádosti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3979411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7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přiměřenost plánovaného projektu vůči personálním, finančním a provozním kapacitám žadatele za předchozí ukončené účetní </a:t>
            </a:r>
            <a:r>
              <a:rPr lang="cs-CZ" dirty="0" smtClean="0"/>
              <a:t>období</a:t>
            </a:r>
            <a:endParaRPr lang="cs-CZ" dirty="0"/>
          </a:p>
          <a:p>
            <a:r>
              <a:rPr lang="cs-CZ" dirty="0" smtClean="0"/>
              <a:t>U projektů s celkovými náklady pod 2 mil. Kč je administrativní, finanční a provozní kapacita vždy dostatečná</a:t>
            </a:r>
          </a:p>
          <a:p>
            <a:r>
              <a:rPr lang="cs-CZ" dirty="0" smtClean="0"/>
              <a:t>Důvody k eliminačnímu deskriptoru:</a:t>
            </a:r>
          </a:p>
          <a:p>
            <a:pPr lvl="1"/>
            <a:r>
              <a:rPr lang="cs-CZ" dirty="0" smtClean="0"/>
              <a:t>Nepoměr v agendě počtu zaměstnanců - </a:t>
            </a:r>
            <a:r>
              <a:rPr lang="cs-CZ" dirty="0"/>
              <a:t>vykázaný počet zaměstnanců dosahuje méně než 1/5 počtu osob, které by měly zajišťovat realizaci projektu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Výrazným nepoměrem v agendě ročního </a:t>
            </a:r>
            <a:r>
              <a:rPr lang="cs-CZ" dirty="0" smtClean="0"/>
              <a:t>obratu - </a:t>
            </a:r>
            <a:r>
              <a:rPr lang="cs-CZ" dirty="0"/>
              <a:t>roční obrat dosahuje méně než 1/5 celkových způsobilých výdajů projektu.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845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Hodnotitel může ve </a:t>
            </a:r>
            <a:r>
              <a:rPr lang="cs-CZ" b="1" dirty="0"/>
              <a:t>výjimečných a řádně odůvodněných případech</a:t>
            </a:r>
            <a:r>
              <a:rPr lang="cs-CZ" dirty="0"/>
              <a:t>, stanovit, že kapacita vyhovuje, přestože vykázaný roční obrat </a:t>
            </a:r>
            <a:r>
              <a:rPr lang="cs-CZ" dirty="0" smtClean="0"/>
              <a:t>nebo počet zaměstnanců neodpovídá výše uvedeným kritériím</a:t>
            </a:r>
          </a:p>
          <a:p>
            <a:r>
              <a:rPr lang="cs-CZ" dirty="0" smtClean="0"/>
              <a:t>V takových případech by přílohou žádosti měl být dokument dokazující, že příjemce i tak má dostatečnou provozní, finanční a administrativní kapacitu na zvládnutí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0190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9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výzvy </a:t>
            </a:r>
            <a:r>
              <a:rPr lang="cs-CZ" sz="2800" dirty="0" smtClean="0"/>
              <a:t>03_18_092 a </a:t>
            </a:r>
            <a:r>
              <a:rPr lang="cs-CZ" sz="2800" dirty="0" smtClean="0"/>
              <a:t>119 - nastavení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Druh výzvy: kolová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Výzva vyhlášena: 22. </a:t>
            </a:r>
            <a:r>
              <a:rPr lang="cs-CZ" dirty="0"/>
              <a:t>3</a:t>
            </a:r>
            <a:r>
              <a:rPr lang="cs-CZ" dirty="0" smtClean="0"/>
              <a:t>. 2019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Zahájení příjmu žádostí: 29. 3. 2019 v 8:00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Ukončení příjmu žádostí: 21. </a:t>
            </a:r>
            <a:r>
              <a:rPr lang="cs-CZ" b="1" dirty="0"/>
              <a:t>6</a:t>
            </a:r>
            <a:r>
              <a:rPr lang="cs-CZ" b="1" dirty="0" smtClean="0"/>
              <a:t>. 2019 v 16:00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Maximální délka realizace projektu: 24 měsíců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Nejzazší datum pro ukončení fyzické realizace projektu: 31. 12.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Jeden oprávněný </a:t>
            </a:r>
            <a:r>
              <a:rPr lang="cs-CZ" dirty="0" smtClean="0"/>
              <a:t>žadatel = jedna </a:t>
            </a:r>
            <a:r>
              <a:rPr lang="cs-CZ" dirty="0"/>
              <a:t>projektová </a:t>
            </a:r>
            <a:r>
              <a:rPr lang="cs-CZ" dirty="0" smtClean="0"/>
              <a:t>žádost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03_18_092: </a:t>
            </a:r>
            <a:r>
              <a:rPr lang="cs-CZ" b="1" dirty="0" smtClean="0"/>
              <a:t>285 000 000 CZK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03_18_119: </a:t>
            </a:r>
            <a:r>
              <a:rPr lang="cs-CZ" b="1" dirty="0" smtClean="0"/>
              <a:t>15 000 000 CZK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hodnotitelů), v případě arbitrážního hodnocení bude k dispozici pouze hodnocení arbitra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85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382850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385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396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 – </a:t>
            </a:r>
            <a:r>
              <a:rPr lang="cs-CZ" dirty="0" smtClean="0">
                <a:solidFill>
                  <a:srgbClr val="FF0000"/>
                </a:solidFill>
              </a:rPr>
              <a:t>pouze 1 možná oprava!</a:t>
            </a:r>
            <a:endParaRPr lang="cs-CZ" dirty="0" smtClean="0"/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bankovního účtu, v případě obcí také číslo bankovního účtu nadřízeného kraje, v záložce subjekty je nezbytné</a:t>
            </a:r>
            <a:r>
              <a:rPr lang="cs-CZ" u="sng" dirty="0" smtClean="0"/>
              <a:t> přidat nový subjekt Nadřízený kraj.</a:t>
            </a:r>
            <a:endParaRPr lang="cs-CZ" dirty="0" smtClean="0"/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423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(HPFN, VH, VK),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11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758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464" cy="4779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Papírová plná moc – zmocněnec musí elektronicky podepsat v systému ISKP14+.</a:t>
            </a:r>
          </a:p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 </a:t>
            </a:r>
            <a:r>
              <a:rPr lang="cs-CZ" dirty="0" smtClean="0">
                <a:solidFill>
                  <a:srgbClr val="FF0000"/>
                </a:solidFill>
              </a:rPr>
              <a:t>a kvantifikovat ji.</a:t>
            </a:r>
          </a:p>
          <a:p>
            <a:pPr algn="just"/>
            <a:r>
              <a:rPr lang="cs-CZ" dirty="0" smtClean="0"/>
              <a:t>Ověřit si, zda dle textu žádosti o podporu jsou uvedeny všechny relevantní cílové skupiny (nezapomínat na CS veřejnost).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7355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dirty="0" smtClean="0"/>
              <a:t>Jednotlivé kapitoly rozpočtu členit dle nákladů do dílčích položek (např. rozčlenit nákup služeb nebo osobní náklady)</a:t>
            </a:r>
          </a:p>
          <a:p>
            <a:pPr algn="just"/>
            <a:r>
              <a:rPr lang="cs-CZ" dirty="0" smtClean="0"/>
              <a:t>Základní informace by měly být v příslušných polích žádosti v IS KP14+, je možné a vhodné k žádosti doložit přílohy s doplňujícími informacemi</a:t>
            </a:r>
          </a:p>
          <a:p>
            <a:pPr algn="just"/>
            <a:r>
              <a:rPr lang="cs-CZ" b="1" dirty="0" smtClean="0"/>
              <a:t>Pozor na opakování aktivit z projektů realizovaných v OP LZZ a ve výzvách 33, 34, 58, 80, 117 a 118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9717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000" cy="1224000"/>
          </a:xfrm>
        </p:spPr>
        <p:txBody>
          <a:bodyPr/>
          <a:lstStyle/>
          <a:p>
            <a:r>
              <a:rPr lang="cs-CZ" dirty="0" smtClean="0"/>
              <a:t>Informace k vyplnění žádosti o podporu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914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03_18_092 a 119 - základní identifikace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xmlns="" val="3767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nepřímé náklady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přímé náklady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</a:t>
            </a:r>
            <a:r>
              <a:rPr lang="cs-CZ" sz="2000" b="1" dirty="0" smtClean="0"/>
              <a:t>Obvyklé mzdy/platy pro OPZ </a:t>
            </a:r>
            <a:r>
              <a:rPr lang="cs-CZ" sz="1800" b="1" dirty="0" smtClean="0"/>
              <a:t>(Hlavní pracovní pozice pro projekty v režimu skutečně vykazovaných výdajů) </a:t>
            </a:r>
            <a:r>
              <a:rPr lang="cs-CZ" sz="1800" dirty="0" smtClean="0"/>
              <a:t>(uveřejněno na 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esfcr.cz</a:t>
            </a:r>
            <a:r>
              <a:rPr lang="cs-CZ" sz="1800" dirty="0" smtClean="0"/>
              <a:t>)</a:t>
            </a: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128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</a:t>
            </a:r>
            <a:r>
              <a:rPr lang="cs-CZ" sz="2400" b="1" dirty="0" smtClean="0"/>
              <a:t>žádosti o podporu</a:t>
            </a:r>
            <a:endParaRPr lang="cs-CZ" sz="2400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</a:t>
            </a:r>
            <a:r>
              <a:rPr lang="cs-CZ" dirty="0" smtClean="0"/>
              <a:t>žádosti o podporu(i </a:t>
            </a:r>
            <a:r>
              <a:rPr lang="cs-CZ" dirty="0"/>
              <a:t>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žádosti o podporu na </a:t>
            </a:r>
            <a:r>
              <a:rPr lang="cs-CZ" dirty="0"/>
              <a:t>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</a:t>
            </a:r>
            <a:r>
              <a:rPr lang="cs-CZ" dirty="0" smtClean="0"/>
              <a:t>žádosti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12295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</a:t>
            </a:r>
            <a:r>
              <a:rPr lang="cs-CZ" b="1" dirty="0" smtClean="0"/>
              <a:t>žádosti o podporu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</a:t>
            </a:r>
            <a:r>
              <a:rPr lang="cs-CZ" dirty="0" smtClean="0"/>
              <a:t>doplnit dle tabulky Obvyklé mzdy/platy pro OPZ )</a:t>
            </a:r>
            <a:endParaRPr lang="cs-CZ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</a:t>
            </a:r>
            <a:r>
              <a:rPr lang="cs-CZ" sz="2000" dirty="0" smtClean="0"/>
              <a:t>RT </a:t>
            </a:r>
            <a:r>
              <a:rPr lang="cs-CZ" sz="2000" dirty="0"/>
              <a:t>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32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podrobně popsány činnosti, které bude člen realizačního týmu vykonávat v rámci realizace klíčových aktivit nebo administrace projektu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Nejsou uvedeny úvazky členů realizačního týmu</a:t>
            </a:r>
          </a:p>
          <a:p>
            <a:r>
              <a:rPr lang="cs-CZ" dirty="0" smtClean="0"/>
              <a:t>Nesouhlasí hodinové/měsíční mzdy v popisu realizačního týmu a v nákladech, v nákladech u popisu klíčových aktivit nebo v položce rozpočtu</a:t>
            </a:r>
          </a:p>
          <a:p>
            <a:r>
              <a:rPr lang="cs-CZ" dirty="0" smtClean="0"/>
              <a:t>Nesoulad mezi popisem realizačního týmu v žádosti o podporu a jejich přílohách (např. výše úvazku)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Duplicita činností RT x nákup služeb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731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xmlns="" val="171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23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262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073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40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</a:t>
            </a:r>
            <a:r>
              <a:rPr lang="cs-CZ" sz="2400" dirty="0" smtClean="0"/>
              <a:t>03_18_092 a 119 – věcné zaměření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</p:spTree>
    <p:extLst>
      <p:ext uri="{BB962C8B-B14F-4D97-AF65-F5344CB8AC3E}">
        <p14:creationId xmlns:p14="http://schemas.microsoft.com/office/powerpoint/2010/main" xmlns="" val="497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zákon o ochraně osobních údajů</a:t>
            </a:r>
            <a:r>
              <a:rPr lang="cs-CZ" dirty="0" smtClean="0"/>
              <a:t>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indikátorů </a:t>
            </a:r>
            <a:r>
              <a:rPr lang="cs-CZ" dirty="0"/>
              <a:t>povinných </a:t>
            </a:r>
            <a:r>
              <a:rPr lang="cs-CZ" dirty="0" smtClean="0"/>
              <a:t>                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                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41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</a:t>
            </a:r>
            <a:r>
              <a:rPr lang="cs-CZ" b="1" dirty="0"/>
              <a:t>podporu v rozsahu min. 40 hod.</a:t>
            </a:r>
            <a:r>
              <a:rPr lang="cs-CZ" dirty="0"/>
              <a:t>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</a:t>
            </a:r>
            <a:r>
              <a:rPr lang="cs-CZ" b="1" dirty="0"/>
              <a:t>20 hod.</a:t>
            </a:r>
            <a:r>
              <a:rPr lang="cs-CZ" dirty="0"/>
              <a:t>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32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b="1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kódy.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576488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6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 smtClean="0"/>
              <a:t>Také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7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 smtClean="0"/>
              <a:t>.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04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algn="just"/>
            <a:r>
              <a:rPr lang="cs-CZ" dirty="0" smtClean="0"/>
              <a:t>04 Řízení lidských zdrojů</a:t>
            </a:r>
          </a:p>
          <a:p>
            <a:pPr marL="0" indent="0" algn="just">
              <a:buNone/>
            </a:pPr>
            <a:r>
              <a:rPr lang="cs-CZ" sz="1800" dirty="0" smtClean="0"/>
              <a:t>Tzn. Pokud bude klíčová aktivita např. zaměřena na řízení kvality (zavádění, rozvoj) bude vyplněn indikátor vztahující se k zavedení opatření v dané oblasti. </a:t>
            </a: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9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29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4779232"/>
          </a:xfrm>
        </p:spPr>
        <p:txBody>
          <a:bodyPr/>
          <a:lstStyle/>
          <a:p>
            <a:r>
              <a:rPr lang="cs-CZ" dirty="0" smtClean="0"/>
              <a:t>U indikátorů 6 00 </a:t>
            </a:r>
            <a:r>
              <a:rPr lang="cs-CZ" dirty="0" err="1" smtClean="0"/>
              <a:t>00</a:t>
            </a:r>
            <a:r>
              <a:rPr lang="cs-CZ" dirty="0" smtClean="0"/>
              <a:t> a 6 26 00 popsat výpočet hodnoty, kterou žadatel stanovil. Hodnoty musí souhlasit s počtem uvedeným v popisu klíčových aktivit, případně doložených příloh k žádosti o podporu.</a:t>
            </a:r>
          </a:p>
          <a:p>
            <a:r>
              <a:rPr lang="cs-CZ" dirty="0" smtClean="0"/>
              <a:t>Pokud je žadatelem DSO a bude zavádět opatření pro více obcí, je nutné počet obcí započítat do indikátoru     6 80 00 a 6 80 01 nebo 6 80 02 nebo 6 80 04 (dle zaměření zavedení opatření v uvedených oblastech).</a:t>
            </a:r>
          </a:p>
          <a:p>
            <a:r>
              <a:rPr lang="cs-CZ" dirty="0" smtClean="0"/>
              <a:t>U indikátoru 8 05 00 doporučujeme uvést výčet dokumentů (vč. </a:t>
            </a:r>
            <a:r>
              <a:rPr lang="cs-CZ" dirty="0"/>
              <a:t>n</a:t>
            </a:r>
            <a:r>
              <a:rPr lang="cs-CZ" dirty="0" smtClean="0"/>
              <a:t>ázvů), které do tohoto indikátoru budou započítány. Hodnoty musí souhlasit s počtem uvedeným v popisu klíčových aktivit, případně doložených příloh k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xmlns="" val="453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</a:t>
            </a:r>
            <a:r>
              <a:rPr lang="cs-CZ" dirty="0" smtClean="0"/>
              <a:t>03_18_092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65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0568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Předkládání výběrových řízení ke kontrole</a:t>
            </a:r>
          </a:p>
          <a:p>
            <a:r>
              <a:rPr lang="cs-CZ" dirty="0" smtClean="0"/>
              <a:t>Předkládaná dokumentace</a:t>
            </a:r>
          </a:p>
          <a:p>
            <a:r>
              <a:rPr lang="cs-CZ" dirty="0" smtClean="0"/>
              <a:t>Nejčastější pochybení – procesní</a:t>
            </a:r>
          </a:p>
          <a:p>
            <a:r>
              <a:rPr lang="cs-CZ" dirty="0" smtClean="0"/>
              <a:t>Nejčastější pochybení – formální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3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zkratky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9456457"/>
              </p:ext>
            </p:extLst>
          </p:nvPr>
        </p:nvGraphicFramePr>
        <p:xfrm>
          <a:off x="539750" y="1800225"/>
          <a:ext cx="6984578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22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2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OPZ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Operační program</a:t>
                      </a:r>
                      <a:r>
                        <a:rPr lang="cs-CZ" b="0" baseline="0" dirty="0" smtClean="0"/>
                        <a:t> zaměstnanost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PM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Projektový</a:t>
                      </a:r>
                      <a:r>
                        <a:rPr lang="cs-CZ" b="0" baseline="0" dirty="0" smtClean="0"/>
                        <a:t> manažer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(tj. Ministerstvo</a:t>
                      </a:r>
                      <a:r>
                        <a:rPr lang="cs-CZ" baseline="0" dirty="0" smtClean="0"/>
                        <a:t> práce a sociálních věcí)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VŘ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Výběrové řízení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Veřejná</a:t>
                      </a:r>
                      <a:r>
                        <a:rPr lang="cs-CZ" baseline="0" dirty="0" smtClean="0"/>
                        <a:t> zakázka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Zadávací</a:t>
                      </a:r>
                      <a:r>
                        <a:rPr lang="cs-CZ" baseline="0" dirty="0" smtClean="0"/>
                        <a:t> dokumentace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Zpráva o realizaci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ZZVZ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Zákon č. 134/2016 Sb., o zadávání veřejných</a:t>
                      </a:r>
                      <a:r>
                        <a:rPr lang="cs-CZ" baseline="0" dirty="0" smtClean="0"/>
                        <a:t> zakázek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9320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část pravidel pro žadatele a příjemce v rámci operačního programu zaměstnanost – kapitola 20</a:t>
            </a:r>
          </a:p>
          <a:p>
            <a:r>
              <a:rPr lang="cs-CZ" dirty="0" smtClean="0"/>
              <a:t>Doporučení pro úspěšnou realizaci veřejných zakázek v rámci operačního </a:t>
            </a:r>
            <a:r>
              <a:rPr lang="cs-CZ" dirty="0"/>
              <a:t>programu zaměstnanost </a:t>
            </a:r>
            <a:r>
              <a:rPr lang="cs-CZ" dirty="0" smtClean="0"/>
              <a:t>dostupný na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://www.esfcr.cz/vzory-pro-zadavaci-vyberova-rizeni-opz/-/</a:t>
            </a:r>
            <a:r>
              <a:rPr lang="cs-CZ" dirty="0" smtClean="0">
                <a:hlinkClick r:id="rId2"/>
              </a:rPr>
              <a:t>dokument/10225301</a:t>
            </a:r>
            <a:r>
              <a:rPr lang="cs-CZ" dirty="0" smtClean="0"/>
              <a:t> </a:t>
            </a:r>
          </a:p>
          <a:p>
            <a:r>
              <a:rPr lang="cs-CZ" dirty="0"/>
              <a:t>Pokyny k předkládání dokumentů a údajů k zakázkám prostřednictvím IS KP14</a:t>
            </a:r>
            <a:r>
              <a:rPr lang="cs-CZ" dirty="0" smtClean="0"/>
              <a:t>+ (relevantní až při předkládání dokumentace ke kontrole)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3133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Předkládání VŘ KE KONTROLE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Kapitola 20.13 Obecné části pravidel pro žadatele a příjemce v rámci OPZ (verze 7)</a:t>
            </a:r>
          </a:p>
          <a:p>
            <a:r>
              <a:rPr lang="cs-CZ" dirty="0">
                <a:hlinkClick r:id="rId2"/>
              </a:rPr>
              <a:t>https://www.esfcr.cz/pravidla-pro-zadatele-a-prijemce-opz/-/</a:t>
            </a:r>
            <a:r>
              <a:rPr lang="cs-CZ" dirty="0" smtClean="0">
                <a:hlinkClick r:id="rId2"/>
              </a:rPr>
              <a:t>dokument/797767</a:t>
            </a:r>
            <a:endParaRPr lang="cs-CZ" dirty="0" smtClean="0"/>
          </a:p>
          <a:p>
            <a:r>
              <a:rPr lang="cs-CZ" dirty="0" smtClean="0"/>
              <a:t>ISKP14+ modul Veřejné zakázky</a:t>
            </a:r>
          </a:p>
          <a:p>
            <a:r>
              <a:rPr lang="cs-CZ" dirty="0" smtClean="0"/>
              <a:t>Informování PM depeší</a:t>
            </a:r>
          </a:p>
          <a:p>
            <a:r>
              <a:rPr lang="cs-CZ" dirty="0" smtClean="0"/>
              <a:t>Ex ante </a:t>
            </a:r>
            <a:r>
              <a:rPr lang="cs-CZ" dirty="0" err="1" smtClean="0"/>
              <a:t>vs</a:t>
            </a:r>
            <a:r>
              <a:rPr lang="cs-CZ" dirty="0" smtClean="0"/>
              <a:t> Ex post kontrola VŘ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9593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 ante kontrola VŘ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fáze kontroly:</a:t>
            </a:r>
          </a:p>
          <a:p>
            <a:pPr lvl="1"/>
            <a:r>
              <a:rPr lang="cs-CZ" dirty="0"/>
              <a:t>Před vyhlášením</a:t>
            </a:r>
          </a:p>
          <a:p>
            <a:pPr lvl="1"/>
            <a:r>
              <a:rPr lang="cs-CZ" dirty="0"/>
              <a:t>Před podpisem smlouvy</a:t>
            </a:r>
          </a:p>
          <a:p>
            <a:pPr lvl="1"/>
            <a:r>
              <a:rPr lang="cs-CZ" dirty="0"/>
              <a:t>Před podpisem dodatku ke smlouvě</a:t>
            </a:r>
          </a:p>
          <a:p>
            <a:r>
              <a:rPr lang="cs-CZ" dirty="0" smtClean="0"/>
              <a:t>Kontrola opravných verzí ZD a zapracovaných připomínek ŘO</a:t>
            </a:r>
          </a:p>
          <a:p>
            <a:r>
              <a:rPr lang="cs-CZ" dirty="0" smtClean="0"/>
              <a:t>Nepředložení VŘ ke kontrole ve fázi ex ante kontroly nevede k porušení rozpočtové kázně</a:t>
            </a:r>
          </a:p>
          <a:p>
            <a:r>
              <a:rPr lang="cs-CZ" dirty="0" smtClean="0"/>
              <a:t>Zohlednění lhůt nutných pro kontrolu ŘO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2369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Lhůty nutné pro kontrolu </a:t>
            </a:r>
            <a:r>
              <a:rPr lang="cs-CZ" dirty="0" err="1" smtClean="0"/>
              <a:t>řo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199940"/>
              </p:ext>
            </p:extLst>
          </p:nvPr>
        </p:nvGraphicFramePr>
        <p:xfrm>
          <a:off x="539750" y="1800225"/>
          <a:ext cx="80645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Zakázky mimo režim ZZVZ </a:t>
                      </a:r>
                      <a:r>
                        <a:rPr lang="cs-CZ" baseline="0" dirty="0" smtClean="0"/>
                        <a:t>a zakázka zadávaná přes e-tržiště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Zakázka</a:t>
                      </a:r>
                      <a:r>
                        <a:rPr lang="cs-CZ" baseline="0" dirty="0" smtClean="0"/>
                        <a:t> v režimu ZZVZ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vyhlášením výběrového/zadávacího</a:t>
                      </a:r>
                      <a:r>
                        <a:rPr lang="cs-CZ" baseline="0" dirty="0" smtClean="0"/>
                        <a:t> 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smlouvy s vybraným</a:t>
                      </a:r>
                      <a:r>
                        <a:rPr lang="cs-CZ" baseline="0" dirty="0" smtClean="0"/>
                        <a:t>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pracovních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dodatku ke smlouvě s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0817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1/4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Uveřejněné oznámení o zahájení zadávacího řízení či výzva k zahájení zadávacího řízení, a to všechny verze, které byly pro danou zakázku zveřejněny (řádné i opravné),</a:t>
            </a:r>
          </a:p>
          <a:p>
            <a:pPr lvl="0"/>
            <a:r>
              <a:rPr lang="cs-CZ" dirty="0"/>
              <a:t>Zadávací dokumentace včetně všech příloh a </a:t>
            </a:r>
            <a:r>
              <a:rPr lang="cs-CZ" b="1" dirty="0"/>
              <a:t>odkaz na profil zadavatele, na kterém byla dokumentace zveřejněna.</a:t>
            </a:r>
            <a:endParaRPr lang="cs-CZ" dirty="0"/>
          </a:p>
          <a:p>
            <a:pPr lvl="0"/>
            <a:r>
              <a:rPr lang="cs-CZ" dirty="0"/>
              <a:t>Vysvětlení zadávacích podmínek a dodatečné dotazy dodavatelů, včetně odpovědí zadavatele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95271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2/4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Nabídka </a:t>
            </a:r>
            <a:r>
              <a:rPr lang="cs-CZ" dirty="0"/>
              <a:t>podaná dodavatelem, s nímž by měla být uzavřena smlouva, a nabídky dodavatelů, kteří byli z řízení vyloučeni, včetně případného objasnění či doplnění těchto nabídek, dodatečně předloženého dodavateli,</a:t>
            </a:r>
          </a:p>
          <a:p>
            <a:pPr lvl="0"/>
            <a:r>
              <a:rPr lang="cs-CZ" dirty="0"/>
              <a:t>Jmenování </a:t>
            </a:r>
            <a:r>
              <a:rPr lang="cs-CZ" b="1" dirty="0"/>
              <a:t>komise pro otevírání obálek s nabídkami, posouzení úplnosti a hodnocení nabídek</a:t>
            </a:r>
            <a:r>
              <a:rPr lang="cs-CZ" dirty="0"/>
              <a:t>, včetně prohlášení o neexistenci střetu zájmů,</a:t>
            </a:r>
          </a:p>
          <a:p>
            <a:pPr lvl="0"/>
            <a:r>
              <a:rPr lang="cs-CZ" dirty="0"/>
              <a:t>Záznam o uskutečněných krocích zadavatele v rámci otevírání obálek, posouzení a hodnocení nabídek, včetně případného rozhodnutí o vyloučení dodavatele</a:t>
            </a:r>
            <a:r>
              <a:rPr lang="cs-CZ" dirty="0" smtClean="0"/>
              <a:t>,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515714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3/4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Návrh </a:t>
            </a:r>
            <a:r>
              <a:rPr lang="cs-CZ" dirty="0"/>
              <a:t>smlouvy s vybraným dodavatelem, není-li součástí nabídky,</a:t>
            </a:r>
          </a:p>
          <a:p>
            <a:pPr lvl="0"/>
            <a:r>
              <a:rPr lang="cs-CZ" b="1" dirty="0"/>
              <a:t>Originály nebo ověřené kopie dokladů o splnění kvalifikace vybraným dodavatelem, pokud již nejsou součástí </a:t>
            </a:r>
            <a:r>
              <a:rPr lang="cs-CZ" b="1" dirty="0" smtClean="0"/>
              <a:t>nabídky,</a:t>
            </a:r>
          </a:p>
          <a:p>
            <a:pPr lvl="0"/>
            <a:r>
              <a:rPr lang="cs-CZ" dirty="0" smtClean="0"/>
              <a:t>Veškeré </a:t>
            </a:r>
            <a:r>
              <a:rPr lang="cs-CZ" dirty="0"/>
              <a:t>námitky dodavatelů proti postupu zadavatele a rozhodnutí zadavatele o nich (včetně námitek podaných opožděně a námitek, které byly vzaty zpět), opatření k nápravě ze strany zadavatele, návrh na ÚOHS a vyjádření zadavatele k tomuto návrhu a doklady o splnění předběžných nebo nápravných </a:t>
            </a:r>
            <a:r>
              <a:rPr lang="cs-CZ" dirty="0" smtClean="0"/>
              <a:t>opatření</a:t>
            </a:r>
            <a:r>
              <a:rPr lang="cs-CZ" dirty="0"/>
              <a:t>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5122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</a:t>
            </a:r>
            <a:r>
              <a:rPr lang="cs-CZ" dirty="0" smtClean="0"/>
              <a:t>03_18_119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4039545"/>
              </p:ext>
            </p:extLst>
          </p:nvPr>
        </p:nvGraphicFramePr>
        <p:xfrm>
          <a:off x="539552" y="1484784"/>
          <a:ext cx="81656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936104"/>
                <a:gridCol w="1512168"/>
                <a:gridCol w="1396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400506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5 000 </a:t>
            </a:r>
            <a:r>
              <a:rPr lang="cs-CZ" sz="2000" dirty="0" err="1" smtClean="0"/>
              <a:t>000</a:t>
            </a:r>
            <a:r>
              <a:rPr lang="cs-CZ" sz="2000" dirty="0" smtClean="0"/>
              <a:t>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Jeden oprávněný žadatel může v rámci této výzvy předložit pouze jednu žádost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746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4/4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Veškerá komunikace mezi zadavatelem a dodavateli musí být doložena včetně dokladů prokazujících jejich odeslání / </a:t>
            </a:r>
            <a:r>
              <a:rPr lang="cs-CZ" dirty="0" smtClean="0"/>
              <a:t>uveřejnění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maily</a:t>
            </a:r>
            <a:r>
              <a:rPr lang="cs-CZ" dirty="0"/>
              <a:t>, datové zprávy, </a:t>
            </a:r>
            <a:r>
              <a:rPr lang="cs-CZ" dirty="0" smtClean="0"/>
              <a:t>komunikace </a:t>
            </a:r>
            <a:r>
              <a:rPr lang="cs-CZ" dirty="0"/>
              <a:t>v NEN,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z e-tržiště, apod.</a:t>
            </a:r>
          </a:p>
          <a:p>
            <a:pPr lvl="1"/>
            <a:r>
              <a:rPr lang="cs-CZ" dirty="0" smtClean="0"/>
              <a:t>Kontrola provedených úkonů</a:t>
            </a:r>
          </a:p>
          <a:p>
            <a:pPr lvl="1"/>
            <a:r>
              <a:rPr lang="cs-CZ" dirty="0" smtClean="0"/>
              <a:t>Kontrola </a:t>
            </a:r>
            <a:r>
              <a:rPr lang="cs-CZ" dirty="0"/>
              <a:t>dodržení stanovených lhůt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85514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pochybení - procesní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r>
              <a:rPr lang="cs-CZ" dirty="0"/>
              <a:t>Nejednoznačné nastavení předmětu zakázky.</a:t>
            </a:r>
          </a:p>
          <a:p>
            <a:r>
              <a:rPr lang="cs-CZ" dirty="0"/>
              <a:t>Nejednoznačné / zcela nevhodné nastavení hodnotících kritérií</a:t>
            </a:r>
          </a:p>
          <a:p>
            <a:r>
              <a:rPr lang="cs-CZ" dirty="0"/>
              <a:t>Příliš vysoké nároky na kvalifikaci dodavatelů.</a:t>
            </a:r>
          </a:p>
          <a:p>
            <a:r>
              <a:rPr lang="cs-CZ" dirty="0"/>
              <a:t>Odkazy na značky, příliš konkrétní popisy poptávaného plnění.</a:t>
            </a:r>
          </a:p>
          <a:p>
            <a:r>
              <a:rPr lang="cs-CZ" dirty="0"/>
              <a:t>Nerozdělení poptávaného plnění na části tam, kde je to vhodné.</a:t>
            </a:r>
          </a:p>
          <a:p>
            <a:r>
              <a:rPr lang="cs-CZ" dirty="0"/>
              <a:t>Logická neprovázanost popisu hodnocení nabídek spolu s proklamovanými hodnotícími kritérii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708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1/2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Neúplná předkládaná dokumentace</a:t>
            </a:r>
          </a:p>
          <a:p>
            <a:pPr lvl="1"/>
            <a:r>
              <a:rPr lang="cs-CZ" dirty="0" smtClean="0"/>
              <a:t>Stanovení předpokládané hodnoty</a:t>
            </a:r>
          </a:p>
          <a:p>
            <a:r>
              <a:rPr lang="cs-CZ" dirty="0" smtClean="0"/>
              <a:t>Nerelevantní či nepřehledná dokumentace</a:t>
            </a:r>
          </a:p>
          <a:p>
            <a:r>
              <a:rPr lang="cs-CZ" dirty="0" smtClean="0"/>
              <a:t>Předložení dokumentů bez podpisu oprávněné osoby</a:t>
            </a:r>
          </a:p>
          <a:p>
            <a:pPr lvl="1"/>
            <a:r>
              <a:rPr lang="cs-CZ" dirty="0" smtClean="0"/>
              <a:t>Jmenování komise</a:t>
            </a:r>
          </a:p>
          <a:p>
            <a:pPr lvl="1"/>
            <a:r>
              <a:rPr lang="cs-CZ" dirty="0" smtClean="0"/>
              <a:t>Čestná prohlášení členů komise o neexistenci střetu zájmů</a:t>
            </a:r>
          </a:p>
          <a:p>
            <a:pPr lvl="1"/>
            <a:r>
              <a:rPr lang="cs-CZ" dirty="0" smtClean="0"/>
              <a:t>Oznámení o výběru dodavatele</a:t>
            </a:r>
          </a:p>
          <a:p>
            <a:pPr lvl="1"/>
            <a:r>
              <a:rPr lang="cs-CZ" dirty="0" smtClean="0"/>
              <a:t>Rozhodnutí o vyloučení účastníka zadávacího řízení</a:t>
            </a:r>
          </a:p>
          <a:p>
            <a:pPr lvl="1"/>
            <a:r>
              <a:rPr lang="cs-CZ" dirty="0" smtClean="0"/>
              <a:t>Smlouva s vítězným dodavatelem</a:t>
            </a:r>
          </a:p>
          <a:p>
            <a:pPr lvl="1"/>
            <a:r>
              <a:rPr lang="cs-CZ" dirty="0" smtClean="0"/>
              <a:t>Dodatek ke smlouvě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607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2/2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Dokumentace v nevhodném formátu (</a:t>
            </a:r>
            <a:r>
              <a:rPr lang="cs-CZ" dirty="0" err="1"/>
              <a:t>rar</a:t>
            </a:r>
            <a:r>
              <a:rPr lang="cs-CZ" dirty="0"/>
              <a:t>, 7z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Název </a:t>
            </a:r>
            <a:r>
              <a:rPr lang="cs-CZ" dirty="0"/>
              <a:t>veřejné zakázky uvedený v modulu VZ </a:t>
            </a:r>
            <a:r>
              <a:rPr lang="cs-CZ" dirty="0" smtClean="0"/>
              <a:t>neodpovídá </a:t>
            </a:r>
            <a:r>
              <a:rPr lang="cs-CZ" dirty="0"/>
              <a:t>názvu předmětné veřejné zakázky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Dokládané </a:t>
            </a:r>
            <a:r>
              <a:rPr lang="cs-CZ" dirty="0"/>
              <a:t>dokumenty </a:t>
            </a:r>
            <a:r>
              <a:rPr lang="cs-CZ" dirty="0" smtClean="0"/>
              <a:t>nejsou pojmenované </a:t>
            </a:r>
            <a:r>
              <a:rPr lang="cs-CZ" dirty="0"/>
              <a:t>dle jejich povahy (výzva / zadávací dokumentace, nabídka, smlouva apod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Předkládáním úplné, přehledné dokumentace ve vhodném formátu přispějete k urychlení kontroly VŘ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95900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xmlns="" val="4261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Rozpočet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Nepřímé náklady</a:t>
            </a:r>
            <a:endParaRPr lang="cs-CZ" altLang="cs-CZ" sz="1400" b="1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Pravidla pro dokladování výdajů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Účetnictví projektu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7952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64151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0899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483E-87E8-41FD-B34E-C9B3C2981050}" type="slidenum">
              <a:rPr lang="cs-CZ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7878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56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VÝZVa</a:t>
            </a:r>
            <a:r>
              <a:rPr lang="cs-CZ" dirty="0" smtClean="0"/>
              <a:t> 03_18_092 -  </a:t>
            </a:r>
            <a:r>
              <a:rPr lang="cs-CZ" dirty="0" smtClean="0"/>
              <a:t>Oprávnění žadatelé A PARTNEŘI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6777309"/>
              </p:ext>
            </p:extLst>
          </p:nvPr>
        </p:nvGraphicFramePr>
        <p:xfrm>
          <a:off x="539552" y="170080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(krajské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2FE6-E451-4DE1-B276-E04D4FDA3BFF}" type="slidenum">
              <a:rPr lang="cs-CZ"/>
              <a:pPr>
                <a:defRPr/>
              </a:pPr>
              <a:t>80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doklady.)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Rozpočet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struktura rozpočtu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Režijní a administrativní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Křížové financování – není v rámci výzvy umožněno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10323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6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2"/>
              </a:rPr>
              <a:t>www.mpsv.cz/</a:t>
            </a:r>
            <a:r>
              <a:rPr lang="cs-CZ" sz="2000" dirty="0" err="1" smtClean="0">
                <a:hlinkClick r:id="rId2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81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9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19363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2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Zdůvodnění vyplacených odměn je nezbytnou podmínkou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32044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31668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74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03_18_119 – oprávnění žadatelé a partneři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9257498"/>
              </p:ext>
            </p:extLst>
          </p:nvPr>
        </p:nvGraphicFramePr>
        <p:xfrm>
          <a:off x="539552" y="1700808"/>
          <a:ext cx="8064500" cy="443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 obcích (obecní zřízení), včetně zákona č. 131/2000 Sb., o hlavním městě Praze a zákona č. 314/2002 Sb., o stanovení obcí s pověřeným obecním úřadem a stanovení obcí s rozšířenou působností.</a:t>
                      </a:r>
                    </a:p>
                    <a:p>
                      <a:r>
                        <a:rPr lang="cs-CZ" dirty="0" smtClean="0"/>
                        <a:t>Pro účely této výzvy jsou za obce považovány pouze hlavní město Praha a jeho městské části.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 celků a zákona č. 129/2000 Sb., o krajích – krajské zřízení, včetně hlavního města Prahy podle zákona č. 131/2000 Sb., o hlavním městě Praze.</a:t>
                      </a:r>
                    </a:p>
                    <a:p>
                      <a:r>
                        <a:rPr lang="cs-CZ" dirty="0" smtClean="0"/>
                        <a:t>Pro účely této výzvy je za kraj považována pouze hlavní město Praha.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5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>
                <a:solidFill>
                  <a:schemeClr val="accent1"/>
                </a:solidFill>
              </a:rPr>
              <a:t>Cestovní náhrady pro realizační tým (cesta do zahraničí) – kapitola rozpočtu </a:t>
            </a:r>
            <a:r>
              <a:rPr lang="cs-CZ" b="1" dirty="0" smtClean="0">
                <a:solidFill>
                  <a:schemeClr val="accent1"/>
                </a:solidFill>
              </a:rPr>
              <a:t>Cestovné – zahraniční cesty – tato výzva nepodporuje</a:t>
            </a:r>
            <a:endParaRPr lang="cs-CZ" dirty="0">
              <a:solidFill>
                <a:schemeClr val="accent1"/>
              </a:solidFill>
            </a:endParaRPr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67748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39813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55437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</a:t>
            </a:r>
            <a:r>
              <a:rPr lang="cs-CZ" sz="2000" dirty="0"/>
              <a:t>u</a:t>
            </a:r>
            <a:r>
              <a:rPr lang="cs-CZ" sz="2000" dirty="0" smtClean="0"/>
              <a:t>čebny, prostor pro chráněnou dílnu)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743070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34127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vzniklé v souvislosti s umístěním/udržením osoby z CS na trh práce.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Mzdové náklady za dobu účasti zaměstnance na dalším vzdělávání.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dirty="0" smtClean="0">
                <a:solidFill>
                  <a:schemeClr val="accent1"/>
                </a:solidFill>
              </a:rPr>
              <a:t>336/2016 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</a:t>
            </a:r>
            <a:endParaRPr lang="cs-CZ" sz="1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447939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18580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0774954"/>
              </p:ext>
            </p:extLst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(60%)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(20%)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3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personalistika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zahraničí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4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28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U:\4_1_VEŘEJNÁ_SPRÁVA\05_Konference_seminare_jednani_schuzky\Seminář pro žadatele výzva 58 a 117\27.3.2017_žadatelé_Praha\Seminář pro žadatele_58_117.pptx</AC_OriginalFileName>
  </documentManagement>
</p:properties>
</file>

<file path=customXml/itemProps1.xml><?xml version="1.0" encoding="utf-8"?>
<ds:datastoreItem xmlns:ds="http://schemas.openxmlformats.org/officeDocument/2006/customXml" ds:itemID="{CF628601-02E6-4AD7-A0B9-4A4F879DD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56893-5C8C-4E38-AF2E-98D3017BF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97E3B-01D9-4A3D-8870-8F65E219944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c48c8a8-2045-474d-b0fb-3ee17ecadb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10385</Words>
  <Application>Microsoft Office PowerPoint</Application>
  <PresentationFormat>Předvádění na obrazovce (4:3)</PresentationFormat>
  <Paragraphs>1340</Paragraphs>
  <Slides>156</Slides>
  <Notes>60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156</vt:i4>
      </vt:variant>
    </vt:vector>
  </HeadingPairs>
  <TitlesOfParts>
    <vt:vector size="157" baseType="lpstr">
      <vt:lpstr>prezentace</vt:lpstr>
      <vt:lpstr>Seminář pro žadatele  Výzva 03_18_092 a 03_18_119  23. 5. 2019 Praha Vyhlašovatel výzev: MPSV   Odb.83 – Odbor realizace programů ESF - veřejná správa, sociální inovace a rovné příležitosti Odd. 832 – Oddělení projektů veřejné správy II Kontaktní osoby:  Mgr. Michal Fornbaum  michal.fornbaum@mpsv.cz PhDr. David Příhoda  david.prihoda@mpsv.cz Mgr. Karel Kárník karel.karnik@mpsv.cz </vt:lpstr>
      <vt:lpstr>  Výzva pro územní samosprávné celky  (obce, kraje, sdružení a asociace úsc) a Výzva pro územní samosprávné celky – hl. m. Praha  Výzva 03_18_092 výzva 03_18_119  </vt:lpstr>
      <vt:lpstr>výzvy 03_18_092 a 119 - nastavení</vt:lpstr>
      <vt:lpstr>výzvy 03_18_092 a 119 - základní identifikace</vt:lpstr>
      <vt:lpstr>výzvy 03_18_092 a 119 – věcné zaměření</vt:lpstr>
      <vt:lpstr>Míra podpory – rozpad zdrojů financování výzvy 03_18_092</vt:lpstr>
      <vt:lpstr>Míra podpory – rozpad zdrojů financování výzvy 03_18_119</vt:lpstr>
      <vt:lpstr>VÝZVa 03_18_092 -  Oprávnění žadatelé A PARTNEŘI </vt:lpstr>
      <vt:lpstr>Výzva 03_18_119 – oprávnění žadatelé a partneři</vt:lpstr>
      <vt:lpstr>Výzvy 03_18_092 a 119 – definice cílových skupin</vt:lpstr>
      <vt:lpstr>Nepřímé náklady</vt:lpstr>
      <vt:lpstr>Výzvy 03_18_092 a 119 Podporované aktivity (SC 4.1.1)</vt:lpstr>
      <vt:lpstr>Výzvy 03_18_092 a 119 - Podporované aktivity (SC 4.1.2)</vt:lpstr>
      <vt:lpstr>Výzvy č. 03_18_092 a 119 – povinné přílohy žádosti o podporu (I.)</vt:lpstr>
      <vt:lpstr>Výzvy č. 03_18_092 a 119 – povinné přílohy žádosti o podporu (II.)</vt:lpstr>
      <vt:lpstr>Výzvy č. 03_18_092, 119 – povinné přílohy žádosti o podporu (III.)</vt:lpstr>
      <vt:lpstr>Riziko dvojího financování</vt:lpstr>
      <vt:lpstr>Hodnocení projektů</vt:lpstr>
      <vt:lpstr>Postup při hodnocení projektů</vt:lpstr>
      <vt:lpstr>Časová dotace procesu hodnocení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Ověření administrativní, finanční a provozní kapacity žadatele</vt:lpstr>
      <vt:lpstr>Ověření administrativní, finanční a provozní kapacity žadatele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Na co si dát pozor </vt:lpstr>
      <vt:lpstr>Informace k vyplnění žádosti o podporu</vt:lpstr>
      <vt:lpstr>Realizační tým</vt:lpstr>
      <vt:lpstr>realizační tým</vt:lpstr>
      <vt:lpstr>realizační tým</vt:lpstr>
      <vt:lpstr>realizační tým</vt:lpstr>
      <vt:lpstr>Na co si dát pozor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Na co si dát pozor</vt:lpstr>
      <vt:lpstr>Veřejné zakázky</vt:lpstr>
      <vt:lpstr>obsah</vt:lpstr>
      <vt:lpstr>Použité zkratky</vt:lpstr>
      <vt:lpstr>Zdroje informací</vt:lpstr>
      <vt:lpstr>Předkládání VŘ KE KONTROLE</vt:lpstr>
      <vt:lpstr>Ex ante kontrola VŘ</vt:lpstr>
      <vt:lpstr>Lhůty nutné pro kontrolu řo</vt:lpstr>
      <vt:lpstr>Předkládaná dokumentace 1/4</vt:lpstr>
      <vt:lpstr>Předkládaná dokumentace 2/4 </vt:lpstr>
      <vt:lpstr>Předkládaná dokumentace 3/4</vt:lpstr>
      <vt:lpstr>Předkládaná dokumentace 4/4 </vt:lpstr>
      <vt:lpstr>Nejčastější pochybení - procesní</vt:lpstr>
      <vt:lpstr>Nejčastější chyby – formální 1/2</vt:lpstr>
      <vt:lpstr>Nejčastější chyby – formální 2/2</vt:lpstr>
      <vt:lpstr>Finanční aspekty projektů OPZ</vt:lpstr>
      <vt:lpstr>obsah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Rozpočet projektu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Projekty s nepřímými náklady</vt:lpstr>
      <vt:lpstr>Snížení % nepřímých nákladů</vt:lpstr>
      <vt:lpstr>Vymezení nepřímých nákladů</vt:lpstr>
      <vt:lpstr>Vymezení nepřímých nákladů</vt:lpstr>
      <vt:lpstr>Vymezení nepřímých nákladů</vt:lpstr>
      <vt:lpstr>Vymezení nepřímých nákladů</vt:lpstr>
      <vt:lpstr>Činnosti bez přímé vazby na cs</vt:lpstr>
      <vt:lpstr>NEPŘÍMÉ NÁKLADY - UPOZORNĚNÍ</vt:lpstr>
      <vt:lpstr>Dodržování rozpočtu</vt:lpstr>
      <vt:lpstr>Daň z přidané hodnoty</vt:lpstr>
      <vt:lpstr>Dokladování výdajů</vt:lpstr>
      <vt:lpstr>Účetnictví projektu</vt:lpstr>
      <vt:lpstr>Účetnictví projektu</vt:lpstr>
      <vt:lpstr>Podstatné/nepodstatné  změny</vt:lpstr>
      <vt:lpstr>Podstatné/nepodstatné  změny</vt:lpstr>
      <vt:lpstr>Změny rozpočtu</vt:lpstr>
      <vt:lpstr>Odkazy na dokumenty  a potřebné informace</vt:lpstr>
      <vt:lpstr>www.esFcr.cz</vt:lpstr>
      <vt:lpstr>www.esfcr.cz </vt:lpstr>
      <vt:lpstr>www.esfcr.cz</vt:lpstr>
      <vt:lpstr>Ukázka portálu IS KP14+ </vt:lpstr>
      <vt:lpstr> přihlášení A Podpora uživatelů </vt:lpstr>
      <vt:lpstr>Podpora uživatelů</vt:lpstr>
      <vt:lpstr>Nápověda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Indikátory</vt:lpstr>
      <vt:lpstr>Horizontální principy</vt:lpstr>
      <vt:lpstr>Subjekty projektu</vt:lpstr>
      <vt:lpstr>osoby subjektu</vt:lpstr>
      <vt:lpstr>ÚČTY SUBJEKTU, ÚČETNÍ OBDOBÍ, KATEGORIE INTERVENCÍ 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Přístup k projektu - Úloha (III.)</vt:lpstr>
      <vt:lpstr>Kontrola</vt:lpstr>
      <vt:lpstr>Finalizace</vt:lpstr>
      <vt:lpstr>podpis a podání žádosti</vt:lpstr>
      <vt:lpstr>podpis žádosti (I.)</vt:lpstr>
      <vt:lpstr>podpis žádosti (II.)</vt:lpstr>
      <vt:lpstr>Stav žádosti </vt:lpstr>
      <vt:lpstr>Snímek 156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2019-05-18T22:44:00Z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