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4"/>
  </p:sldMasterIdLst>
  <p:notesMasterIdLst>
    <p:notesMasterId r:id="rId161"/>
  </p:notesMasterIdLst>
  <p:handoutMasterIdLst>
    <p:handoutMasterId r:id="rId162"/>
  </p:handoutMasterIdLst>
  <p:sldIdLst>
    <p:sldId id="443" r:id="rId5"/>
    <p:sldId id="368" r:id="rId6"/>
    <p:sldId id="409" r:id="rId7"/>
    <p:sldId id="408" r:id="rId8"/>
    <p:sldId id="639" r:id="rId9"/>
    <p:sldId id="416" r:id="rId10"/>
    <p:sldId id="781" r:id="rId11"/>
    <p:sldId id="410" r:id="rId12"/>
    <p:sldId id="782" r:id="rId13"/>
    <p:sldId id="783" r:id="rId14"/>
    <p:sldId id="448" r:id="rId15"/>
    <p:sldId id="643" r:id="rId16"/>
    <p:sldId id="567" r:id="rId17"/>
    <p:sldId id="784" r:id="rId18"/>
    <p:sldId id="785" r:id="rId19"/>
    <p:sldId id="786" r:id="rId20"/>
    <p:sldId id="570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652" r:id="rId30"/>
    <p:sldId id="686" r:id="rId31"/>
    <p:sldId id="687" r:id="rId32"/>
    <p:sldId id="653" r:id="rId33"/>
    <p:sldId id="654" r:id="rId34"/>
    <p:sldId id="655" r:id="rId35"/>
    <p:sldId id="656" r:id="rId36"/>
    <p:sldId id="657" r:id="rId37"/>
    <p:sldId id="658" r:id="rId38"/>
    <p:sldId id="659" r:id="rId39"/>
    <p:sldId id="660" r:id="rId40"/>
    <p:sldId id="661" r:id="rId41"/>
    <p:sldId id="662" r:id="rId42"/>
    <p:sldId id="664" r:id="rId43"/>
    <p:sldId id="665" r:id="rId44"/>
    <p:sldId id="666" r:id="rId45"/>
    <p:sldId id="66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8" r:id="rId64"/>
    <p:sldId id="690" r:id="rId65"/>
    <p:sldId id="691" r:id="rId66"/>
    <p:sldId id="702" r:id="rId67"/>
    <p:sldId id="692" r:id="rId68"/>
    <p:sldId id="693" r:id="rId69"/>
    <p:sldId id="694" r:id="rId70"/>
    <p:sldId id="695" r:id="rId71"/>
    <p:sldId id="696" r:id="rId72"/>
    <p:sldId id="697" r:id="rId73"/>
    <p:sldId id="698" r:id="rId74"/>
    <p:sldId id="699" r:id="rId75"/>
    <p:sldId id="700" r:id="rId76"/>
    <p:sldId id="701" r:id="rId77"/>
    <p:sldId id="743" r:id="rId78"/>
    <p:sldId id="744" r:id="rId79"/>
    <p:sldId id="745" r:id="rId80"/>
    <p:sldId id="746" r:id="rId81"/>
    <p:sldId id="747" r:id="rId82"/>
    <p:sldId id="748" r:id="rId83"/>
    <p:sldId id="749" r:id="rId84"/>
    <p:sldId id="750" r:id="rId85"/>
    <p:sldId id="751" r:id="rId86"/>
    <p:sldId id="752" r:id="rId87"/>
    <p:sldId id="753" r:id="rId88"/>
    <p:sldId id="754" r:id="rId89"/>
    <p:sldId id="755" r:id="rId90"/>
    <p:sldId id="756" r:id="rId91"/>
    <p:sldId id="757" r:id="rId92"/>
    <p:sldId id="758" r:id="rId93"/>
    <p:sldId id="759" r:id="rId94"/>
    <p:sldId id="760" r:id="rId95"/>
    <p:sldId id="761" r:id="rId96"/>
    <p:sldId id="762" r:id="rId97"/>
    <p:sldId id="763" r:id="rId98"/>
    <p:sldId id="764" r:id="rId99"/>
    <p:sldId id="765" r:id="rId100"/>
    <p:sldId id="766" r:id="rId101"/>
    <p:sldId id="767" r:id="rId102"/>
    <p:sldId id="768" r:id="rId103"/>
    <p:sldId id="769" r:id="rId104"/>
    <p:sldId id="770" r:id="rId105"/>
    <p:sldId id="771" r:id="rId106"/>
    <p:sldId id="772" r:id="rId107"/>
    <p:sldId id="773" r:id="rId108"/>
    <p:sldId id="774" r:id="rId109"/>
    <p:sldId id="775" r:id="rId110"/>
    <p:sldId id="776" r:id="rId111"/>
    <p:sldId id="777" r:id="rId112"/>
    <p:sldId id="778" r:id="rId113"/>
    <p:sldId id="779" r:id="rId114"/>
    <p:sldId id="780" r:id="rId115"/>
    <p:sldId id="582" r:id="rId116"/>
    <p:sldId id="581" r:id="rId117"/>
    <p:sldId id="583" r:id="rId118"/>
    <p:sldId id="584" r:id="rId119"/>
    <p:sldId id="703" r:id="rId120"/>
    <p:sldId id="704" r:id="rId121"/>
    <p:sldId id="742" r:id="rId122"/>
    <p:sldId id="705" r:id="rId123"/>
    <p:sldId id="706" r:id="rId124"/>
    <p:sldId id="707" r:id="rId125"/>
    <p:sldId id="708" r:id="rId126"/>
    <p:sldId id="709" r:id="rId127"/>
    <p:sldId id="710" r:id="rId128"/>
    <p:sldId id="711" r:id="rId129"/>
    <p:sldId id="712" r:id="rId130"/>
    <p:sldId id="713" r:id="rId131"/>
    <p:sldId id="714" r:id="rId132"/>
    <p:sldId id="715" r:id="rId133"/>
    <p:sldId id="716" r:id="rId134"/>
    <p:sldId id="717" r:id="rId135"/>
    <p:sldId id="718" r:id="rId136"/>
    <p:sldId id="719" r:id="rId137"/>
    <p:sldId id="720" r:id="rId138"/>
    <p:sldId id="721" r:id="rId139"/>
    <p:sldId id="722" r:id="rId140"/>
    <p:sldId id="723" r:id="rId141"/>
    <p:sldId id="724" r:id="rId142"/>
    <p:sldId id="725" r:id="rId143"/>
    <p:sldId id="726" r:id="rId144"/>
    <p:sldId id="727" r:id="rId145"/>
    <p:sldId id="728" r:id="rId146"/>
    <p:sldId id="729" r:id="rId147"/>
    <p:sldId id="730" r:id="rId148"/>
    <p:sldId id="731" r:id="rId149"/>
    <p:sldId id="732" r:id="rId150"/>
    <p:sldId id="733" r:id="rId151"/>
    <p:sldId id="734" r:id="rId152"/>
    <p:sldId id="735" r:id="rId153"/>
    <p:sldId id="736" r:id="rId154"/>
    <p:sldId id="737" r:id="rId155"/>
    <p:sldId id="738" r:id="rId156"/>
    <p:sldId id="739" r:id="rId157"/>
    <p:sldId id="740" r:id="rId158"/>
    <p:sldId id="741" r:id="rId159"/>
    <p:sldId id="586" r:id="rId16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4549" autoAdjust="0"/>
  </p:normalViewPr>
  <p:slideViewPr>
    <p:cSldViewPr showGuides="1">
      <p:cViewPr varScale="1">
        <p:scale>
          <a:sx n="39" d="100"/>
          <a:sy n="39" d="100"/>
        </p:scale>
        <p:origin x="1074" y="3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274" y="-101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notesMaster" Target="notesMasters/notesMaster1.xml"/><Relationship Id="rId16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Procento NN</a:t>
            </a:r>
            <a:r>
              <a:rPr lang="cs-CZ" baseline="0" dirty="0" smtClean="0"/>
              <a:t> je závazné a pevně stanovené, není ho tedy možné měnit. Žadatel není oprávněn stanovit si vlastní procentní sazbu.</a:t>
            </a:r>
          </a:p>
          <a:p>
            <a:r>
              <a:rPr lang="cs-CZ" baseline="0" dirty="0" smtClean="0"/>
              <a:t>*Omezení vychází z pravidla, že projekty s vyšším než 50% podílem investic a rozpočtem nad 5 000 000Kč musí dle Metodického pokynu pro řízení výzev, hodnocení a výběr projektů mít zajištěnou finanční a příp. ekonomickou analýzu.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8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*Tato příloha je relevantní také v případě tvorby zcela nového dokumentu v rámci aktivity Zavádění</a:t>
            </a:r>
            <a:r>
              <a:rPr lang="cs-CZ" baseline="0" dirty="0" smtClean="0"/>
              <a:t> a rozvoj moderních nástrojů a metod řízení lidských zdrojů</a:t>
            </a:r>
            <a:r>
              <a:rPr lang="cs-CZ" dirty="0" smtClean="0"/>
              <a:t>. Není relevantní v případě tvorby pasportů, studií proveditelnosti a generelů.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*Příloha analýza dokumentu je relevantní také v případě aktualizace dokumentu/ vytvoření nového navazujícího dokumentu stejné povahy v rámci aktivity Zavádění a rozvoj moderních nástrojů a metod řízení lidských zdrojů.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</a:t>
            </a:r>
            <a:r>
              <a:rPr lang="cs-CZ" baseline="0" dirty="0" smtClean="0"/>
              <a:t> po provedení každé jednotlivé fáze hodnocení výběru (tj. hodnocení přijatelnosti a formálních náležitostí, věcné hodnocení, výběrová komise) vyrozuměn o výsledku, kterého jeho žádost v dané fázi dosáhla.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9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baseline="0" dirty="0" smtClean="0"/>
              <a:t>- Vždy probíhá dané hodnocení u všech žádostí o podporu najednou. Tedy až je ukončeno HPFN, přechází se k věcnému hodnocení všech žádostí a dále k projednání Výběrovou komisí.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b="1" dirty="0" smtClean="0"/>
              <a:t>HPFN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 Lhůta</a:t>
            </a:r>
            <a:r>
              <a:rPr lang="cs-CZ" b="0" baseline="0" dirty="0" smtClean="0"/>
              <a:t> se prodlužuje o 10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None/>
            </a:pPr>
            <a:r>
              <a:rPr lang="cs-CZ" b="0" baseline="0" dirty="0" smtClean="0"/>
              <a:t>- Do lhůty se započítávají i případné opravy.</a:t>
            </a:r>
          </a:p>
          <a:p>
            <a:pPr>
              <a:buFontTx/>
              <a:buChar char="-"/>
            </a:pPr>
            <a:endParaRPr lang="cs-CZ" b="0" baseline="0" dirty="0" smtClean="0"/>
          </a:p>
          <a:p>
            <a:pPr defTabSz="924752"/>
            <a:r>
              <a:rPr lang="cs-CZ" b="1" dirty="0" smtClean="0"/>
              <a:t>Věcné hodnocení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</a:t>
            </a:r>
            <a:r>
              <a:rPr lang="cs-CZ" b="0" baseline="0" dirty="0" smtClean="0"/>
              <a:t> </a:t>
            </a:r>
            <a:r>
              <a:rPr lang="cs-CZ" b="0" dirty="0" smtClean="0"/>
              <a:t>Lhůta</a:t>
            </a:r>
            <a:r>
              <a:rPr lang="cs-CZ" b="0" baseline="0" dirty="0" smtClean="0"/>
              <a:t> se prodlužuje o 20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Char char="•"/>
            </a:pPr>
            <a:endParaRPr lang="cs-CZ" b="0" baseline="0" dirty="0" smtClean="0"/>
          </a:p>
          <a:p>
            <a:pPr>
              <a:buFont typeface="Arial" pitchFamily="34" charset="0"/>
              <a:buNone/>
            </a:pPr>
            <a:r>
              <a:rPr lang="cs-CZ" b="1" baseline="0" dirty="0" smtClean="0"/>
              <a:t>Výběrová komise</a:t>
            </a:r>
            <a:endParaRPr lang="cs-CZ" dirty="0"/>
          </a:p>
          <a:p>
            <a:pPr defTabSz="914239">
              <a:buFont typeface="Arial" pitchFamily="34" charset="0"/>
              <a:buNone/>
              <a:defRPr/>
            </a:pPr>
            <a:r>
              <a:rPr lang="cs-CZ" dirty="0" smtClean="0"/>
              <a:t>- </a:t>
            </a:r>
            <a:r>
              <a:rPr lang="cs-CZ" dirty="0"/>
              <a:t>Její jednání musí být dokončeno do 30 pracovních dnů od zahájení zasedání.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011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24752">
              <a:defRPr/>
            </a:pPr>
            <a:r>
              <a:rPr lang="cs-CZ" sz="1200" dirty="0"/>
              <a:t>* V případě nesplnění tohoto kritéria pro část cílové skupiny projektu, které je možné ošetřit podmínkou poskytnutí podpory na projekt (tj. </a:t>
            </a:r>
            <a:r>
              <a:rPr lang="cs-CZ" sz="1200" dirty="0" smtClean="0"/>
              <a:t>Výběrová</a:t>
            </a:r>
            <a:r>
              <a:rPr lang="cs-CZ" sz="1200" baseline="0" dirty="0" smtClean="0"/>
              <a:t> komise může určit např. doplnění CS, stává se </a:t>
            </a:r>
            <a:r>
              <a:rPr lang="cs-CZ" sz="1200" dirty="0" smtClean="0"/>
              <a:t>podmínkou </a:t>
            </a:r>
            <a:r>
              <a:rPr lang="cs-CZ" sz="1200" dirty="0"/>
              <a:t>úpravy žádosti před vydáním právního aktu) tak, že nedojde k zásadní změně projektu, lze toto kritérium vyhodnotit jako </a:t>
            </a:r>
            <a:r>
              <a:rPr lang="cs-CZ" sz="1200" dirty="0" smtClean="0"/>
              <a:t>splněné.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7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5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Arbitr</a:t>
            </a:r>
            <a:r>
              <a:rPr lang="cs-CZ" baseline="0" dirty="0" smtClean="0"/>
              <a:t> je zapojen když: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Jeden z hodnotitelů v rámci kritéria udělí eliminační deskriptor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Rozdílný deskriptor v kritériu „Ověření administrativní, finanční a provozní kapacity žadatele“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mezi hodnoceními je více než 20 bodů.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6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Tx/>
              <a:buChar char="-"/>
            </a:pPr>
            <a:r>
              <a:rPr lang="cs-CZ" dirty="0" smtClean="0"/>
              <a:t>U každého kritéria je uvedena základní otázka, na kterou má</a:t>
            </a:r>
            <a:r>
              <a:rPr lang="cs-CZ" baseline="0" dirty="0" smtClean="0"/>
              <a:t> hodnotitel odpovědět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Dále je zde řada pomocných otázek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Uvedeny nedostatky, za které se udělí nižší deskriptor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https://www.esfcr.cz/prirucka-pro-hodnotitele-opz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11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38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Hodnocení řádných hodnotitelů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7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Výsledky výběrové</a:t>
            </a:r>
            <a:r>
              <a:rPr lang="cs-CZ" baseline="0" dirty="0" smtClean="0"/>
              <a:t> komise resp. Zápis z jednání výběrové komise pro výzvy Operačního programu Zaměstnanost bude zveřejněn na www.esfcr.cz u daných výzev tedy </a:t>
            </a:r>
            <a:r>
              <a:rPr lang="cs-CZ" sz="1200" dirty="0" smtClean="0"/>
              <a:t>03_18_092</a:t>
            </a:r>
            <a:r>
              <a:rPr lang="cs-CZ" sz="1200" baseline="0" dirty="0" smtClean="0"/>
              <a:t> a 03_18_119</a:t>
            </a:r>
            <a:endParaRPr lang="cs-CZ" dirty="0" smtClean="0"/>
          </a:p>
          <a:p>
            <a:r>
              <a:rPr lang="cs-CZ" dirty="0" smtClean="0"/>
              <a:t>- V případě stažení nějaké žádosti nebo předčasného ukončení projektu bude vybrán k realizaci projekt ze zásobníku.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29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vyrozumění o doporučení projektu k podpoře budou stanoveny maximální celkové způsobilé výdaje projektu v Kč a podmínky poskytnutí podpory stanovené Výběrovou komisí.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26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Podmínky,</a:t>
            </a:r>
            <a:r>
              <a:rPr lang="cs-CZ" baseline="0" dirty="0" smtClean="0"/>
              <a:t> které Výběrová komise stanovila, musí žadatel zapracovat do všech částí žádosti o podporu popř. doložených příloh, kterých se podmínky dotýkají. Je tedy nutné vše zkontrolovat a zaktualizovat.</a:t>
            </a:r>
          </a:p>
          <a:p>
            <a:r>
              <a:rPr lang="cs-CZ" baseline="0" dirty="0" smtClean="0"/>
              <a:t>- Toto platí i v případě, že si žadatel požádá o změnu termínu zahájení a ukončení realizace projektu. Pokud jsou v žádosti či přílohách zmíněna tady data, je nutné je také aktualizovat (např. data ve finančním plánu, data dosažení cílové hodnoty u indikátorů).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84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455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Cíle projektu musí být v souladu s cíli OPZ, IP 4.1 a textem výzvy</a:t>
            </a:r>
          </a:p>
          <a:p>
            <a:pPr marL="0" indent="0">
              <a:buFontTx/>
              <a:buNone/>
            </a:pPr>
            <a:r>
              <a:rPr lang="cs-CZ" dirty="0" smtClean="0"/>
              <a:t>-</a:t>
            </a:r>
            <a:r>
              <a:rPr lang="cs-CZ" baseline="0" dirty="0" smtClean="0"/>
              <a:t> Je nutné dbát na časovou návaznost KA, harmonogram aktivit v ISKP14+ chybí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6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6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Změna by měla být měřitelná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I když není povinnou</a:t>
            </a:r>
            <a:r>
              <a:rPr lang="cs-CZ" baseline="0" dirty="0" smtClean="0"/>
              <a:t> přílohou strategie vzdělávání, žadatel by měl mít potřebu o něco opřenou, SRRVS nestačí.</a:t>
            </a: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41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 U KA musí být popis, vazba na</a:t>
            </a:r>
            <a:r>
              <a:rPr lang="cs-CZ" baseline="0" dirty="0" smtClean="0"/>
              <a:t> cíl a náklady</a:t>
            </a:r>
            <a:r>
              <a:rPr lang="cs-CZ" u="sng" baseline="0" dirty="0" smtClean="0"/>
              <a:t> a položky v rozpočtu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396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https://www.esfcr.cz/obvykle-ceny-a-mzdy-platy-opz/-/dokument/799359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26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0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19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 smtClean="0"/>
              <a:t>- V pravidlech je uveden obecný popis, vysvětlení definic jednotlivých pojmů, postup vyčíslování sankcí při nesplnění cílových hodnot, způsob, jakým jsou indikátory evidovány a vykazovány v průběhu realizace.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pokynech k vyplnění žádosti v IS KP14+ je obsažen návod, jak vyplnit indikátory v systému a co vše brát při jejich vyplňování na vědomí. https://www.esfcr.cz/formulare-a-pokyny-potrebne-v-ramci-pripravy-zadosti-o-podporu-opz/-/dokument/797956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Bagatelní podpora – stanovení minimálního rozsahu podpory, jehož splnění je rozhodující pro zařazení do příslušného indikátoru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Způsob evidence – základní evidence bude pomocí tzv. monitorovacího listu, který bude povinně vyplňován pro každého účastníka Vykazování postupu – systém IS ESF 2014+ napojený na IS KP14+, pro každého účastníka projektu bude veden záznam; IS automatiky hlídá limit bagatelní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61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Zda se</a:t>
            </a:r>
            <a:r>
              <a:rPr lang="cs-CZ" baseline="0" dirty="0" smtClean="0"/>
              <a:t> jedná o indikátor výstupu nebo výsledku je uvedeno u definic jednotlivých indikátorů v Obecné části pravidel pro žadatele</a:t>
            </a:r>
          </a:p>
          <a:p>
            <a:endParaRPr lang="cs-CZ" baseline="0" dirty="0" smtClean="0"/>
          </a:p>
          <a:p>
            <a:r>
              <a:rPr lang="cs-CZ" sz="1100" b="1" dirty="0" smtClean="0"/>
              <a:t>Výstupové</a:t>
            </a:r>
            <a:r>
              <a:rPr lang="cs-CZ" sz="1100" b="1" baseline="0" dirty="0" smtClean="0"/>
              <a:t> indikátory (6 00 00, 680 – 04, 8 05 00)</a:t>
            </a:r>
            <a:r>
              <a:rPr lang="cs-CZ" sz="1100" b="1" dirty="0" smtClean="0"/>
              <a:t>:</a:t>
            </a:r>
          </a:p>
          <a:p>
            <a:r>
              <a:rPr lang="cs-CZ" dirty="0"/>
              <a:t>Podávají informace o okamžitých výstupech realizace jednotlivých operací/akcí/projektů v rámci programu. Příjemci mají činnosti, které vedou ke vzniku výstupů plně pod kontrolou. </a:t>
            </a:r>
          </a:p>
          <a:p>
            <a:endParaRPr lang="cs-CZ" dirty="0"/>
          </a:p>
          <a:p>
            <a:r>
              <a:rPr lang="cs-CZ" b="1" dirty="0"/>
              <a:t>Výsledkové indikátory </a:t>
            </a:r>
            <a:r>
              <a:rPr lang="cs-CZ" b="1" dirty="0" smtClean="0"/>
              <a:t>(6 </a:t>
            </a:r>
            <a:r>
              <a:rPr lang="cs-CZ" b="1" dirty="0"/>
              <a:t>26 </a:t>
            </a:r>
            <a:r>
              <a:rPr lang="cs-CZ" b="1" dirty="0" smtClean="0"/>
              <a:t>00):</a:t>
            </a:r>
            <a:endParaRPr lang="cs-CZ" b="1" dirty="0"/>
          </a:p>
          <a:p>
            <a:r>
              <a:rPr lang="cs-CZ" dirty="0"/>
              <a:t>Indikátory výsledků vyjadřují okamžité efekty podpory, ke kterým došlo v době realizace projektu. Výsledky vznikají díky činnosti projektu, příjemci na ně mají výrazný vliv, ale jejich dosahování je zčásti závislé i na vlivech nekontrolovatelných příjemci. </a:t>
            </a:r>
          </a:p>
          <a:p>
            <a:endParaRPr lang="cs-CZ" b="1" dirty="0"/>
          </a:p>
          <a:p>
            <a:r>
              <a:rPr lang="cs-CZ" u="sng" dirty="0"/>
              <a:t>U projektů, které nebudou sledovat žádný výsledkový indikátor, musí být ze strany žadatele v žádosti o podporu povinně vyplněn textové pole popisující konkrétní cíle projektu včetně popisu očekávaných výsledků a změny, které má být prostřednictvím projektu dosaženo.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49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změnit</a:t>
            </a:r>
            <a:r>
              <a:rPr lang="cs-CZ" baseline="0" dirty="0" smtClean="0"/>
              <a:t> plánovanou hodnotu lze pouze změnou Právního aktu</a:t>
            </a:r>
            <a:endParaRPr lang="cs-CZ" dirty="0" smtClean="0"/>
          </a:p>
          <a:p>
            <a:pPr marL="171761" indent="-171761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žádosti: po vybrání specifických cílů se zaktivní záložka na vyplnění pro danou výzvu vybraných indikátorů „povinných k naplnění“ a „povinných k vykazování“.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indikátory povinné k vykazování – např. rozpad na podskupiny známý z OP LZZ na muže a ženy (obecná pravidla, kap. 18.1.4.2)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nepovinné indikátory – mohou být nabídnuty ve výzvě; pokud si žadatel některý z nepovinných indikátorů k vykazování vybere, stane se pro něj povinným. Ve výzvách  </a:t>
            </a:r>
            <a:r>
              <a:rPr lang="cs-CZ" sz="1200" dirty="0" smtClean="0"/>
              <a:t>03_18_092 a 03_18_119</a:t>
            </a:r>
            <a:r>
              <a:rPr lang="cs-CZ" sz="1200" baseline="0" dirty="0" smtClean="0"/>
              <a:t> </a:t>
            </a:r>
            <a:r>
              <a:rPr lang="cs-CZ" baseline="0" dirty="0" smtClean="0"/>
              <a:t>nepovinné indikátory stanovené nejsou.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40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 jsou v systému IS KP14 nastaveny oba cíle, vždy v poměru SC4.1.1 58% a SC 4.1.2 42 %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 příjemce tyto poměry nejsou závazné</a:t>
            </a:r>
          </a:p>
          <a:p>
            <a:r>
              <a:rPr lang="cs-CZ" baseline="0" dirty="0" smtClean="0"/>
              <a:t>- Číslování SC v IS KP14+ se liší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4.1.1 = 03.4.74.1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58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si žadatel pro danou výzvu založí žádost</a:t>
            </a:r>
            <a:r>
              <a:rPr lang="cs-CZ" baseline="0" dirty="0" smtClean="0"/>
              <a:t> a zvolí specifické cíle, zaktivní se záložka pro popis indikátorů, kde je každý z indikátor charakterizován čtyřmi základními údaji/hodnoty.</a:t>
            </a:r>
          </a:p>
          <a:p>
            <a:r>
              <a:rPr lang="cs-CZ" baseline="0" dirty="0" smtClean="0"/>
              <a:t>Pro ilustraci snímek, jak vypadá část záložky Indikátory – pozor, není pro aktuální výzvu a typy indikátorů neodpovídají!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Výchozí hodnota </a:t>
            </a:r>
            <a:r>
              <a:rPr lang="cs-CZ" baseline="0" dirty="0" smtClean="0"/>
              <a:t>– pro projekty vždy „0“, toto pole není pro žadatele aktivní.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Stanovit datum dosažení cílové hodnoty</a:t>
            </a:r>
            <a:r>
              <a:rPr lang="cs-CZ" baseline="0" dirty="0" smtClean="0"/>
              <a:t> – reálně podle harmonogramu plánovaných aktivit v průběhu realizace, nejpozději do data ukončení projektu</a:t>
            </a:r>
          </a:p>
          <a:p>
            <a:pPr defTabSz="916056">
              <a:buFontTx/>
              <a:buChar char="-"/>
              <a:defRPr/>
            </a:pPr>
            <a:endParaRPr lang="cs-CZ" baseline="0" dirty="0" smtClean="0"/>
          </a:p>
          <a:p>
            <a:r>
              <a:rPr lang="cs-CZ" b="1" baseline="0" dirty="0" smtClean="0"/>
              <a:t>Cílová hodnota</a:t>
            </a:r>
          </a:p>
          <a:p>
            <a:r>
              <a:rPr lang="cs-CZ" b="1" baseline="0" dirty="0" smtClean="0"/>
              <a:t>-</a:t>
            </a:r>
            <a:r>
              <a:rPr lang="cs-CZ" baseline="0" dirty="0" smtClean="0"/>
              <a:t>je třeba vycházet z aktivit projektu a pečlivě prostudovat definice jednotlivých indikátorů a teprve poté provést kalkulaci, protože indikátory vypadají sice podobně, ale kritéria pro započítání osob do I jsou odlišná od OP </a:t>
            </a:r>
            <a:endParaRPr lang="cs-CZ" b="1" baseline="0" dirty="0" smtClean="0"/>
          </a:p>
          <a:p>
            <a:r>
              <a:rPr lang="cs-CZ" baseline="0" dirty="0" smtClean="0"/>
              <a:t>- </a:t>
            </a:r>
            <a:r>
              <a:rPr lang="cs-CZ" dirty="0"/>
              <a:t>je povinná pro indikátory se závazkem „povinné k naplnění“;</a:t>
            </a:r>
          </a:p>
          <a:p>
            <a:r>
              <a:rPr lang="cs-CZ" dirty="0"/>
              <a:t>- zvolená cílová hodnota je závazná, bude uvedena v právním aktu</a:t>
            </a:r>
          </a:p>
          <a:p>
            <a:r>
              <a:rPr lang="cs-CZ" dirty="0"/>
              <a:t>- </a:t>
            </a:r>
            <a:r>
              <a:rPr lang="cs-CZ" u="sng" dirty="0"/>
              <a:t>cílovou hodnotu </a:t>
            </a:r>
            <a:r>
              <a:rPr lang="cs-CZ" u="sng" dirty="0" smtClean="0"/>
              <a:t>indikátoru </a:t>
            </a:r>
            <a:r>
              <a:rPr lang="cs-CZ" u="sng" dirty="0"/>
              <a:t>nelze v průběhu projektu libovolně měnit</a:t>
            </a:r>
            <a:r>
              <a:rPr lang="cs-CZ" dirty="0"/>
              <a:t>, pouze ve výjimečných případech odůvodněnou podstatnou změnou projektu</a:t>
            </a:r>
          </a:p>
          <a:p>
            <a:r>
              <a:rPr lang="cs-CZ" dirty="0"/>
              <a:t>- při nesplnění cílové hodnoty je příjemci stanovena sankce postupem dle kap. 18.1.1 Obecné části pravidel (se zohledněním míry vyčerpaných výdajů z rozpočtu)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překročení </a:t>
            </a:r>
            <a:r>
              <a:rPr lang="cs-CZ" dirty="0"/>
              <a:t>cílové hodnoty není sankcionováno a není ani důvodem ke změně Právního aktu, do výpočtu míry naplnění cílových hodnot však lze započítat max. 120</a:t>
            </a:r>
            <a:r>
              <a:rPr lang="cs-CZ" dirty="0" smtClean="0"/>
              <a:t>%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Musí</a:t>
            </a:r>
            <a:r>
              <a:rPr lang="cs-CZ" baseline="0" dirty="0" smtClean="0"/>
              <a:t> být vyplněna i u nerelevantních indikátorů (stačí uvést 0)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Popis hodnoty</a:t>
            </a:r>
          </a:p>
          <a:p>
            <a:r>
              <a:rPr lang="cs-CZ" b="0" dirty="0" smtClean="0"/>
              <a:t>- u</a:t>
            </a:r>
            <a:r>
              <a:rPr lang="cs-CZ" b="0" baseline="0" dirty="0" smtClean="0"/>
              <a:t> indikátorů s 0 hodnotou je nutné aspoň uvést NR.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Tx/>
              <a:buNone/>
              <a:defRPr/>
            </a:pPr>
            <a:r>
              <a:rPr lang="cs-CZ" baseline="0" dirty="0" smtClean="0"/>
              <a:t>- OPZ vymezil parametry, které je příjemce povinen u podpořených osob prokazatelně sledovat a evidovat kromě evidence pro indikátor „účastníci projektu“  budou na jejich základě vykazovány hodnoty pro povinně vykazované indikátory, tzn. „podskupiny“ indikátory týkající se podpořených osob – muži, ženy, různá znevýhodnění atd. (kompletní přehled všech dílčích indikátorů vztahující se k účastníkům projektu pro všechny PO je v tab. č. 9 v </a:t>
            </a:r>
            <a:r>
              <a:rPr lang="cs-CZ" dirty="0" smtClean="0"/>
              <a:t>Obecné části pravidel pro žadatele, kap. 18.1.4.2.1).</a:t>
            </a:r>
            <a:endParaRPr lang="cs-CZ" baseline="0" dirty="0" smtClean="0"/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každého účastníka projektu (plánovanou podpořenou osobu) má příjemce povinnost zaevidovat do systému IS ESF 2014+ jménem, příjmením, bydlištěm a datem narození. U podpor  poskytovaných neidentifikovaným osobám nebo u osob, u kterých je již při přípravě projektu plánována menší než bagatelní podpora, je příjemce povinen vést jinou průkaznou evidenci se zdůvodněním, osoby ale nelze započítávat do dosažených ani do plánovaných indikátorů.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363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Výklad pravidla je uveden kap. 18.1.3.2 Obecných pravidel, vychází z Přílohy č. 1 nařízení o ESF: Za „účastníky“ se označují osoby, které mají přímý prospěch z intervence ESF, </a:t>
            </a:r>
            <a:r>
              <a:rPr lang="cs-CZ" u="sng" baseline="0" dirty="0" smtClean="0"/>
              <a:t>které mohu být identifikovány </a:t>
            </a:r>
            <a:r>
              <a:rPr lang="cs-CZ" baseline="0" dirty="0" smtClean="0"/>
              <a:t>a požádány o charakteristiku a pro něž jsou vyčleněny konkrétní výdaje. Jiné osoby za účastníky považovány nejsou. Výklad ŘO: Za osobu, která má z podpořeného projektu přímý prospěch, je považována pouze osoba, která se účastní činností realizovaných v rámci podpořeného projektu pro cílové skupiny a u </a:t>
            </a:r>
            <a:r>
              <a:rPr lang="cs-CZ" u="sng" baseline="0" dirty="0" smtClean="0"/>
              <a:t>níž rozsah zapojení do podpořeného projektu překročí tzv. bagatelní podporu</a:t>
            </a:r>
          </a:p>
          <a:p>
            <a:endParaRPr lang="cs-CZ" u="sng" baseline="0" dirty="0" smtClean="0"/>
          </a:p>
          <a:p>
            <a:r>
              <a:rPr lang="cs-CZ" dirty="0" smtClean="0"/>
              <a:t>Pokud osoba nedosáhne součtem dílčích podpor na limit bagatelní podpory, se nestane „účastníkem projektu“/podpořenou</a:t>
            </a:r>
            <a:r>
              <a:rPr lang="cs-CZ" baseline="0" dirty="0" smtClean="0"/>
              <a:t> osobou a nemůže být započtena do příslušného indikátoru. N</a:t>
            </a:r>
            <a:r>
              <a:rPr lang="cs-CZ" dirty="0" smtClean="0"/>
              <a:t>eznamená to,</a:t>
            </a:r>
            <a:r>
              <a:rPr lang="cs-CZ" baseline="0" dirty="0" smtClean="0"/>
              <a:t> že nemůže být v rámci projektu podpořena. Při splnění podmínky, že osoba náleží do cílové skupiny, podporu obdržet může, nebude pouze vykázána v indikátorech.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69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Dosažené hodnoty u indikátorů týkajících se podpořených účastníků se do zprávy o realizaci projektu vyplňované v IS KP14+ dostanou prostřednictvím informačního systému </a:t>
            </a:r>
            <a:r>
              <a:rPr lang="cs-CZ" dirty="0" smtClean="0"/>
              <a:t>IS ESF2014</a:t>
            </a:r>
            <a:r>
              <a:rPr lang="cs-CZ" dirty="0"/>
              <a:t>+.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3710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https://www.esfcr.cz/monitorovani-podporenych-osob-opz/-/dokument/798928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defTabSz="916056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 typeface="Arial" panose="020B0604020202020204" pitchFamily="34" charset="0"/>
              <a:buNone/>
              <a:defRPr/>
            </a:pPr>
            <a:r>
              <a:rPr lang="cs-CZ" dirty="0" smtClean="0"/>
              <a:t>- Hodnota</a:t>
            </a:r>
            <a:r>
              <a:rPr lang="cs-CZ" baseline="0" dirty="0" smtClean="0"/>
              <a:t> indikátoru 6 26 00 by se měla pohybovat na úrovni 80 – 85 % indikátoru 6 00 00 pokud je to možné.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Jak je uvedeno, každá</a:t>
            </a:r>
            <a:r>
              <a:rPr lang="cs-CZ" baseline="0" dirty="0" smtClean="0"/>
              <a:t> instituce se počítá pouze jednou (i za více projektů). </a:t>
            </a:r>
            <a:r>
              <a:rPr lang="cs-CZ" u="none" baseline="0" dirty="0" smtClean="0"/>
              <a:t>Příjemce však vždy ve svých projektech hodnotu vykazuje (pokud je to relevantní). Očištění následně provádí ŘO.</a:t>
            </a:r>
            <a:endParaRPr lang="cs-CZ" baseline="0" dirty="0" smtClean="0"/>
          </a:p>
          <a:p>
            <a:pPr marL="171435" indent="-171435">
              <a:buFontTx/>
              <a:buChar char="-"/>
            </a:pPr>
            <a:r>
              <a:rPr lang="cs-CZ" dirty="0"/>
              <a:t>Pokud tedy v rámci projektu dojde např. k vytvoření nového nebo inovaci vzdělávacího kurzu a jeho implementaci do nastaveného systému vzdělávání nebo k nastavení systému realizace vzdělávacích a výcvikových programů, pak se organizaci do indikátoru započítá. Pokud se bude jednat o to, že v rámci projektu by došlo k pouhému proškolení na základě existujícího kurzu a nedošlo by k zavedení opatření, pak organizaci do indikátoru započítat nelze</a:t>
            </a:r>
            <a:r>
              <a:rPr lang="cs-CZ" dirty="0" smtClean="0"/>
              <a:t>.</a:t>
            </a: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/>
              <a:t>Každý žadatel / příjemce, který si zvolí monitorovací indikátory 6 80 00 – 6 80 </a:t>
            </a:r>
            <a:r>
              <a:rPr lang="cs-CZ" dirty="0" smtClean="0"/>
              <a:t>04, </a:t>
            </a:r>
            <a:r>
              <a:rPr lang="cs-CZ" u="sng" dirty="0"/>
              <a:t>bude mít povinnost informovat poskytovatele dotace o skutečnosti, zda bylo opatření úspěšně zavedeno</a:t>
            </a:r>
            <a:r>
              <a:rPr lang="cs-CZ" u="sng" dirty="0" smtClean="0"/>
              <a:t>.</a:t>
            </a:r>
            <a:r>
              <a:rPr lang="cs-CZ" u="sng" baseline="0" dirty="0" smtClean="0"/>
              <a:t> 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56">
              <a:defRPr/>
            </a:pPr>
            <a:r>
              <a:rPr lang="cs-CZ" baseline="0" dirty="0" smtClean="0"/>
              <a:t>- Jedná se o detailnější členění indikátoru 6 80 00 na níže uvedené oblasti. Pokud není projekt zaměřen ani na jednu výše uvedenou oblast, nevykazuje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„Napsaný“</a:t>
            </a:r>
            <a:r>
              <a:rPr lang="cs-CZ" dirty="0"/>
              <a:t> znamená vytvoření obsahu materiálu (tj. nejedná se o počet kopií, které byly vytisknuty).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„Zveřejněný“</a:t>
            </a:r>
            <a:r>
              <a:rPr lang="cs-CZ" dirty="0"/>
              <a:t> znamená, že jsou zveřejněné/či z důvodu citlivých informací částečně zveřejněné na centrálních stránkách relevantních fondů, na stránkách příjemce, popř. na jiných úložištích k tomu určených (např. http://www.databaze-strategie.cz/ a nebo www.strukturalni-fondy.cz/Knihovna-evaluaci), anebo jsou dohledatelné pomocí obvyklých internetových vyhledávačů. 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K tomu, aby byl dokument započítán do indikátoru jako jedna jednotka, </a:t>
            </a:r>
            <a:r>
              <a:rPr lang="cs-CZ" b="1" dirty="0"/>
              <a:t>je třeba, aby byl jak napsaný, tak zveřejněný</a:t>
            </a:r>
            <a:r>
              <a:rPr lang="cs-CZ" dirty="0"/>
              <a:t>. V případě více samostatných výstupů je možno započítat každý výstup samostatně. Započítávají se dokumenty vytvořené interně i externě.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Pokud bude dokument tvořit logický celek, který má smysl (může vystupovat / fungovat) sám o sobě, lze jej započítat do indikátoru jako jeden.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0"/>
            <a:r>
              <a:rPr lang="cs-CZ" b="0" dirty="0" smtClean="0">
                <a:solidFill>
                  <a:schemeClr val="accent6"/>
                </a:solidFill>
              </a:rPr>
              <a:t>- </a:t>
            </a:r>
            <a:r>
              <a:rPr lang="cs-CZ" b="0" dirty="0" smtClean="0">
                <a:solidFill>
                  <a:srgbClr val="FF0000"/>
                </a:solidFill>
              </a:rPr>
              <a:t>Zahrnutí</a:t>
            </a:r>
            <a:r>
              <a:rPr lang="cs-CZ" b="0" baseline="0" dirty="0" smtClean="0">
                <a:solidFill>
                  <a:srgbClr val="FF0000"/>
                </a:solidFill>
              </a:rPr>
              <a:t> RLZ ÚSC do SRRVS přináší jasné ukotvení vzdělávacích aktivit, není tedy povinné předkládat strategii vzdělávání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619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13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7EDFA-DBE0-44FE-BD92-F329C4FCF95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F0BDF-72DF-49D3-8A4A-5A171A7440A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Nezpůsobilým výdajem jsou</a:t>
            </a:r>
            <a:r>
              <a:rPr lang="cs-CZ" baseline="0" dirty="0" smtClean="0"/>
              <a:t> v PO 4 lékařské vstupní prohlídky!</a:t>
            </a:r>
          </a:p>
          <a:p>
            <a:pPr algn="just"/>
            <a:r>
              <a:rPr lang="cs-CZ" dirty="0" smtClean="0">
                <a:effectLst/>
              </a:rPr>
              <a:t>Pokud</a:t>
            </a:r>
            <a:r>
              <a:rPr lang="cs-CZ" baseline="0" dirty="0" smtClean="0">
                <a:effectLst/>
              </a:rPr>
              <a:t> CS</a:t>
            </a:r>
            <a:r>
              <a:rPr lang="cs-CZ" dirty="0" smtClean="0">
                <a:effectLst/>
              </a:rPr>
              <a:t> pojede na školení/stáž do </a:t>
            </a:r>
            <a:r>
              <a:rPr lang="cs-CZ" b="0" u="none" dirty="0" smtClean="0">
                <a:effectLst/>
              </a:rPr>
              <a:t>zahraničí</a:t>
            </a:r>
            <a:r>
              <a:rPr lang="cs-CZ" dirty="0" smtClean="0">
                <a:effectLst/>
              </a:rPr>
              <a:t>, tak je možné z kapitoly</a:t>
            </a:r>
            <a:r>
              <a:rPr lang="cs-CZ" baseline="0" dirty="0" smtClean="0">
                <a:effectLst/>
              </a:rPr>
              <a:t> </a:t>
            </a:r>
            <a:r>
              <a:rPr lang="cs-CZ" dirty="0" smtClean="0">
                <a:effectLst/>
              </a:rPr>
              <a:t>rozpočtu přímá podpora hradit: </a:t>
            </a:r>
            <a:r>
              <a:rPr lang="cs-CZ" b="1" dirty="0" smtClean="0">
                <a:effectLst/>
              </a:rPr>
              <a:t>cestovné,</a:t>
            </a:r>
            <a:r>
              <a:rPr lang="cs-CZ" b="1" baseline="0" dirty="0" smtClean="0">
                <a:effectLst/>
              </a:rPr>
              <a:t> ubytování a kapesné. </a:t>
            </a:r>
            <a:r>
              <a:rPr lang="cs-CZ" b="0" baseline="0" dirty="0" smtClean="0">
                <a:effectLst/>
              </a:rPr>
              <a:t>Kapesné nelze poskytnout za dny, v nichž účastník částečně pobýval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661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88014-AB56-4DB1-A1D2-501EC8E56C3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1531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r>
              <a:rPr lang="cs-CZ" dirty="0" smtClean="0"/>
              <a:t> a) Sledování výdajů projektu </a:t>
            </a:r>
            <a:r>
              <a:rPr lang="cs-CZ" b="1" dirty="0" smtClean="0"/>
              <a:t>v analytickém účetnictví, nebo samostatné středisko </a:t>
            </a:r>
            <a:r>
              <a:rPr lang="cs-CZ" dirty="0" smtClean="0"/>
              <a:t>na projekt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645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5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*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Spolufinancování ve výši 0 % pro soukromoprávní subjekty vykonávající veřejně prospěšnou činnost, je pouze v případě, že projekt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zaměřen na 1) podporu nebo ochranu osob se zdravotním postižením a znevýhodněných osob, 2) sociální služby a aktivity sociálního začleňování, 3) aktivity v oblasti vzdělávání nebo na 4)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aktivity sociálních a hospodářských partnerů v oblasti sociálního dialogu. V ostatních případech je spolufinancování 5 %.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 Jeden žadatel může podat pouze jednu žádost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3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1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ra.sultova@mpsv.cz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avid.prihoda@mpsv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kumenty-opz" TargetMode="External"/><Relationship Id="rId2" Type="http://schemas.openxmlformats.org/officeDocument/2006/relationships/hyperlink" Target="https://www.esfcr.cz/vyzva-092-opz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cuments/21802/10391499/P%C5%99%C3%ADloha_02_v%C3%BDzvy_03_18_092_podporovan%C3%A9+aktivity.pdf/198f46b0-3da6-4903-bbea-129040e0131e?t=1553004138187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143_1_1/" TargetMode="External"/><Relationship Id="rId2" Type="http://schemas.openxmlformats.org/officeDocument/2006/relationships/hyperlink" Target="http://www.esfcr.cz/dokumenty-op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http://www.esfcr.cz/modules/calls/?lang=1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cuments/21802/10391499/P%C5%99%C3%ADloha_02_v%C3%BDzvy_03_18_092_podporovan%C3%A9+aktivity.pdf/198f46b0-3da6-4903-bbea-129040e0131e?t=15530041381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zory-pro-zadavaci-vyberova-rizeni-opz/-/dokument/102253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vidla-pro-zadatele-a-prijemce-opz/-/dokument/797767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cz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6864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sz="2800" dirty="0" smtClean="0"/>
              <a:t>Seminář pro žadatele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Výzva 03_18_092 a 03_18_119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smtClean="0"/>
              <a:t/>
            </a:r>
            <a:br>
              <a:rPr lang="cs-CZ" sz="2800" smtClean="0"/>
            </a:br>
            <a:r>
              <a:rPr lang="cs-CZ" sz="2700" b="0" kern="1200" cap="none" smtClean="0">
                <a:solidFill>
                  <a:srgbClr val="084A8B"/>
                </a:solidFill>
                <a:ea typeface="+mn-ea"/>
                <a:cs typeface="+mn-cs"/>
              </a:rPr>
              <a:t>29.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5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. 2019 Praha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Vyhlašovatel výzev: MPSV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Odb.83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Odbor realizace programů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ESF - veřejná správa, sociální inovace a rovné příležitosti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Odd.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832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Oddělení projektů veřejné správy II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Kontaktní osoby:</a:t>
            </a:r>
            <a:r>
              <a:rPr lang="en-US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Michal Fornbaum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michal.fornbaum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  <a:hlinkClick r:id="rId3"/>
              </a:rPr>
              <a:t>@mpsv.cz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PhDr. David Příhoda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  <a:hlinkClick r:id="rId4"/>
              </a:rPr>
              <a:t>david.prihoda@mpsv.cz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Karel Kárník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karel.karnik@mpsv.cz</a:t>
            </a:r>
            <a: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endParaRPr lang="cs-CZ" sz="2700" u="sng" dirty="0"/>
          </a:p>
        </p:txBody>
      </p:sp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40000" cy="540000"/>
          </a:xfrm>
        </p:spPr>
      </p:pic>
      <p:pic>
        <p:nvPicPr>
          <p:cNvPr id="6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40000" cy="540000"/>
          </a:xfrm>
        </p:spPr>
      </p:pic>
      <p:pic>
        <p:nvPicPr>
          <p:cNvPr id="8" name="Obráze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56480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03_18_092 a 119 – definice cílových skupin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812520"/>
              </p:ext>
            </p:extLst>
          </p:nvPr>
        </p:nvGraphicFramePr>
        <p:xfrm>
          <a:off x="467545" y="1484784"/>
          <a:ext cx="813650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</a:t>
                      </a:r>
                      <a:r>
                        <a:rPr lang="cs-CZ" baseline="0" dirty="0" smtClean="0"/>
                        <a:t> jednotlivých cílových skupin výzvy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Obce a kraje a jejich zaměstnanci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Obce, kraje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Volení</a:t>
                      </a:r>
                      <a:r>
                        <a:rPr lang="cs-CZ" baseline="0" dirty="0" smtClean="0"/>
                        <a:t> zástupci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účely této výzvy se touto cílovou skupinou rozumí občané ČR zvolení do zastupitelstev územních samosprávných celků (obcí, měst, statutárních měst, včetně jejich městských částí nebo městských obvodů a krajů).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</a:t>
                      </a:r>
                      <a:r>
                        <a:rPr lang="cs-CZ" baseline="0" dirty="0" smtClean="0"/>
                        <a:t> občané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 </a:t>
                      </a:r>
                      <a:r>
                        <a:rPr lang="cs-CZ" b="1" dirty="0" smtClean="0"/>
                        <a:t>(pouze výzva 03_18_092)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materiál, zařízení a vybavení</a:t>
            </a:r>
          </a:p>
          <a:p>
            <a:pPr lvl="1"/>
            <a:r>
              <a:rPr lang="cs-CZ" dirty="0"/>
              <a:t>Náklady na nákup papíru, nosičů dat, psacích </a:t>
            </a:r>
            <a:r>
              <a:rPr lang="cs-CZ" dirty="0" smtClean="0"/>
              <a:t>potřeb</a:t>
            </a:r>
          </a:p>
          <a:p>
            <a:pPr lvl="1"/>
            <a:r>
              <a:rPr lang="cs-CZ" dirty="0" smtClean="0"/>
              <a:t>Náklady na spotřební a kancelářský materiál určený pro administraci projektu (materiál pro cílovou skupinu patří do přímých nákladů)</a:t>
            </a:r>
            <a:endParaRPr lang="cs-CZ" dirty="0"/>
          </a:p>
          <a:p>
            <a:pPr lvl="1"/>
            <a:r>
              <a:rPr lang="cs-CZ" dirty="0"/>
              <a:t>Náklady na čistící prostředky a nástroje</a:t>
            </a:r>
          </a:p>
          <a:p>
            <a:pPr lvl="1"/>
            <a:r>
              <a:rPr lang="cs-CZ" dirty="0"/>
              <a:t>Odpisy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pPr lvl="1"/>
            <a:r>
              <a:rPr lang="cs-CZ" dirty="0"/>
              <a:t>Náklady na nájem a operativní leasing, které neslouží pro potřeby CS</a:t>
            </a:r>
          </a:p>
          <a:p>
            <a:pPr lvl="1"/>
            <a:r>
              <a:rPr lang="cs-CZ" dirty="0"/>
              <a:t>Náklady na nákup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nepřímých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Prostory pro realizaci projektu</a:t>
            </a:r>
          </a:p>
          <a:p>
            <a:pPr lvl="1"/>
            <a:r>
              <a:rPr lang="cs-CZ" dirty="0" smtClean="0"/>
              <a:t>Nájemné za prostory pro administraci projektu</a:t>
            </a:r>
          </a:p>
          <a:p>
            <a:pPr lvl="1"/>
            <a:r>
              <a:rPr lang="cs-CZ" dirty="0" smtClean="0"/>
              <a:t>Odpisy budov</a:t>
            </a:r>
          </a:p>
          <a:p>
            <a:pPr lvl="1"/>
            <a:r>
              <a:rPr lang="cs-CZ" dirty="0" smtClean="0"/>
              <a:t>Energie, vodné a stočné</a:t>
            </a:r>
          </a:p>
          <a:p>
            <a:pPr lvl="1"/>
            <a:endParaRPr lang="cs-CZ" dirty="0"/>
          </a:p>
          <a:p>
            <a:r>
              <a:rPr lang="cs-CZ" dirty="0"/>
              <a:t>Ostatní provozní náklady</a:t>
            </a:r>
          </a:p>
          <a:p>
            <a:pPr lvl="1"/>
            <a:r>
              <a:rPr lang="cs-CZ" dirty="0"/>
              <a:t>Internet, telefony, poštovné, dopravné a balné</a:t>
            </a:r>
          </a:p>
          <a:p>
            <a:pPr lvl="1"/>
            <a:r>
              <a:rPr lang="cs-CZ" dirty="0"/>
              <a:t>Bankovní poplatky</a:t>
            </a:r>
          </a:p>
          <a:p>
            <a:pPr lvl="1"/>
            <a:r>
              <a:rPr lang="cs-CZ" dirty="0"/>
              <a:t>Pojistné</a:t>
            </a:r>
          </a:p>
          <a:p>
            <a:pPr lvl="1"/>
            <a:r>
              <a:rPr lang="cs-CZ" dirty="0"/>
              <a:t>Notářské  a správní poplatky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1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bez přímé vazby na </a:t>
            </a:r>
            <a:r>
              <a:rPr lang="cs-CZ" dirty="0" err="1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Činnosti zakládající nepřímé náklady:</a:t>
            </a:r>
          </a:p>
          <a:p>
            <a:pPr lvl="1"/>
            <a:r>
              <a:rPr lang="cs-CZ" dirty="0"/>
              <a:t>Zajištění řízení chodu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Administrativa </a:t>
            </a:r>
            <a:r>
              <a:rPr lang="cs-CZ" dirty="0" smtClean="0"/>
              <a:t>spojená </a:t>
            </a:r>
            <a:r>
              <a:rPr lang="cs-CZ" dirty="0"/>
              <a:t>s řízením projektu či </a:t>
            </a:r>
            <a:r>
              <a:rPr lang="cs-CZ" dirty="0" smtClean="0"/>
              <a:t>organizace</a:t>
            </a:r>
            <a:endParaRPr lang="cs-CZ" dirty="0"/>
          </a:p>
          <a:p>
            <a:pPr lvl="1"/>
            <a:r>
              <a:rPr lang="cs-CZ" dirty="0"/>
              <a:t>Zpracování zpráv o realizaci projektu </a:t>
            </a:r>
            <a:r>
              <a:rPr lang="cs-CZ" dirty="0" smtClean="0"/>
              <a:t>(</a:t>
            </a:r>
            <a:r>
              <a:rPr lang="cs-CZ" dirty="0" err="1" smtClean="0"/>
              <a:t>ZoR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ZjŽoP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Spolupráce s poskytovatelem a dalšími orgány (VSK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Činnosti spojené se zabezpečením aktivit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Výběr dodavatele pro </a:t>
            </a:r>
            <a:r>
              <a:rPr lang="cs-CZ" dirty="0" smtClean="0"/>
              <a:t>projekt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Oprava a údržba </a:t>
            </a:r>
            <a:r>
              <a:rPr lang="cs-CZ" dirty="0" smtClean="0"/>
              <a:t>zařízení</a:t>
            </a:r>
            <a:endParaRPr lang="cs-CZ" dirty="0"/>
          </a:p>
          <a:p>
            <a:pPr lvl="1"/>
            <a:r>
              <a:rPr lang="cs-CZ" dirty="0"/>
              <a:t>Úklid a </a:t>
            </a:r>
            <a:r>
              <a:rPr lang="cs-CZ" dirty="0" smtClean="0"/>
              <a:t>čistění</a:t>
            </a:r>
            <a:endParaRPr lang="cs-CZ" dirty="0"/>
          </a:p>
          <a:p>
            <a:pPr lvl="1"/>
            <a:r>
              <a:rPr lang="cs-CZ" dirty="0"/>
              <a:t>Zajištění </a:t>
            </a:r>
            <a:r>
              <a:rPr lang="cs-CZ" dirty="0" smtClean="0"/>
              <a:t>ostrahy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9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NEPŘÍMÉ NÁKLADY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4"/>
            <a:ext cx="8064500" cy="5184477"/>
          </a:xfrm>
        </p:spPr>
        <p:txBody>
          <a:bodyPr rtlCol="0">
            <a:noAutofit/>
          </a:bodyPr>
          <a:lstStyle/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Nepřímé 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náklady 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obsahují</a:t>
            </a:r>
            <a:r>
              <a:rPr lang="cs-CZ" sz="19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cs-CZ" sz="19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Osobní náklady na pracovníky realizačního týmu, kteří nepracují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cílovou skupinou ani nepracují na výstupu, který využije cílová skupina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Náklady na jakékoli stravování (občerstvení, ale i stravné) cílové skupiny i realizačního týmu (kromě cestovních náhrad při zahraničních pracovních cestách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cs-CZ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32000" indent="-432000" fontAlgn="auto">
              <a:lnSpc>
                <a:spcPts val="2880"/>
              </a:lnSpc>
              <a:defRPr/>
            </a:pPr>
            <a:endParaRPr lang="cs-CZ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14000" lvl="1" indent="0" fontAlgn="auto">
              <a:buNone/>
              <a:defRPr/>
            </a:pPr>
            <a:endParaRPr lang="cs-CZ" sz="1400" dirty="0" smtClean="0"/>
          </a:p>
          <a:p>
            <a:pPr marL="414000" lvl="1" indent="0" fontAlgn="auto">
              <a:buNone/>
              <a:defRPr/>
            </a:pPr>
            <a:endParaRPr lang="cs-CZ" sz="1400" b="1" u="sng" dirty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414000" lvl="1" indent="0" fontAlgn="auto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58AF-2E43-492A-8D42-C6E85B8381D3}" type="slidenum">
              <a:rPr lang="cs-CZ"/>
              <a:pPr>
                <a:defRPr/>
              </a:pPr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Dodržování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prostředků v rámci jednotlivých položek schváleného rozpočtu nemůže být vyšší než rozpočet položky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případě, že by hrozilo překročení rozpočtované částky u některé položky, musí být provedena rozpočtová změna tak, aby čerpání položky nepřevýšilo její plánovanou výši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Celkové překročení rozpočtu není možné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5512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Daň z přidané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Určení způsobilosti DPH se liší pro plátce a neplátce DPH: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Plátce DPH </a:t>
            </a:r>
            <a:r>
              <a:rPr lang="cs-CZ" sz="2000" dirty="0" smtClean="0"/>
              <a:t>– způsobilým výdajem je ta část DPH, u které nemá plátce nárok na odpočet daně na vstupu. Pokud si lze uplatnit nárok na odpočet daně na vstupu, pak DPH není uznatelným výdajem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143F7E"/>
                </a:solidFill>
              </a:rPr>
              <a:t>Neplátci </a:t>
            </a:r>
            <a:r>
              <a:rPr lang="cs-CZ" altLang="cs-CZ" sz="2000" b="1" dirty="0">
                <a:solidFill>
                  <a:srgbClr val="143F7E"/>
                </a:solidFill>
              </a:rPr>
              <a:t>DPH </a:t>
            </a:r>
            <a:r>
              <a:rPr lang="cs-CZ" altLang="cs-CZ" sz="2000" dirty="0">
                <a:solidFill>
                  <a:srgbClr val="143F7E"/>
                </a:solidFill>
              </a:rPr>
              <a:t>- nemají nárok na odpočet DPH na vstupu. DPH je považována za způsobilý výdaj</a:t>
            </a:r>
            <a:r>
              <a:rPr lang="cs-CZ" altLang="cs-CZ" sz="2000" dirty="0" smtClean="0">
                <a:solidFill>
                  <a:srgbClr val="143F7E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altLang="cs-CZ" sz="2000" dirty="0">
                <a:solidFill>
                  <a:srgbClr val="143F7E"/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143F7E"/>
                </a:solidFill>
              </a:rPr>
              <a:t>Platí zásada, že DPH je buď uznatelným výdajem projektu, nebo ho lze uplatnit u FÚ, není možný souběh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obojího</a:t>
            </a:r>
            <a:r>
              <a:rPr lang="cs-CZ" altLang="cs-CZ" sz="2000" u="sng" dirty="0">
                <a:solidFill>
                  <a:srgbClr val="143F7E"/>
                </a:solidFill>
              </a:rPr>
              <a:t>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!</a:t>
            </a:r>
            <a:endParaRPr lang="cs-CZ" altLang="cs-CZ" sz="2000" u="sng" dirty="0">
              <a:solidFill>
                <a:srgbClr val="143F7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8148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Dokladování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5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Všechny způsobilé výdaje projektu, které nepatří do nepřímých nákladů, musí být příjemce </a:t>
            </a:r>
            <a:r>
              <a:rPr lang="cs-CZ" sz="2000" dirty="0" smtClean="0"/>
              <a:t>schopen doložit</a:t>
            </a:r>
            <a:r>
              <a:rPr lang="cs-CZ" sz="2000" dirty="0"/>
              <a:t>. Originály dokladů jsou archivovány u toho subjektu (příjemce/partnera), u kterého vznikly.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Kopie/</a:t>
            </a:r>
            <a:r>
              <a:rPr lang="cs-CZ" sz="2000" dirty="0" err="1"/>
              <a:t>skeny</a:t>
            </a:r>
            <a:r>
              <a:rPr lang="cs-CZ" sz="2000" dirty="0"/>
              <a:t> musí být k dispozici ŘO, přičemž některé je třeba doložit přímo k žádosti o platbu, jiné </a:t>
            </a:r>
            <a:r>
              <a:rPr lang="cs-CZ" sz="2000" dirty="0" smtClean="0"/>
              <a:t>předloží </a:t>
            </a:r>
            <a:r>
              <a:rPr lang="cs-CZ" sz="2000" dirty="0"/>
              <a:t>příjemce v případě kontroly projektu na </a:t>
            </a:r>
            <a:r>
              <a:rPr lang="cs-CZ" sz="2000" dirty="0" smtClean="0"/>
              <a:t>místě (viz. tab. č. 8 – Pravidla pro dokladování výdajů).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Příjemce je povinen zajistit označení každého originálu účetního dokladu, který dokládá </a:t>
            </a:r>
            <a:r>
              <a:rPr lang="cs-CZ" sz="2000" dirty="0" smtClean="0"/>
              <a:t>přímý způsobilý </a:t>
            </a:r>
            <a:r>
              <a:rPr lang="cs-CZ" sz="2000" dirty="0"/>
              <a:t>výdaj projektu </a:t>
            </a:r>
            <a:r>
              <a:rPr lang="cs-CZ" sz="2000" u="sng" dirty="0"/>
              <a:t>registračním číslem </a:t>
            </a:r>
            <a:r>
              <a:rPr lang="cs-CZ" sz="2000" u="sng" dirty="0" smtClean="0"/>
              <a:t>projektu a názvem projektu</a:t>
            </a:r>
            <a:r>
              <a:rPr lang="cs-CZ" sz="2000" dirty="0" smtClean="0"/>
              <a:t>. </a:t>
            </a:r>
            <a:r>
              <a:rPr lang="cs-CZ" sz="2000" dirty="0"/>
              <a:t>Označení provede vepsáním </a:t>
            </a:r>
            <a:r>
              <a:rPr lang="cs-CZ" sz="2000" dirty="0" smtClean="0"/>
              <a:t>textu/razítkem.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 žádosti o platbu je nutné do IS KP14+ naskenovat účetní doklad </a:t>
            </a:r>
            <a:r>
              <a:rPr lang="cs-CZ" sz="2000" dirty="0" smtClean="0"/>
              <a:t> </a:t>
            </a:r>
            <a:r>
              <a:rPr lang="cs-CZ" sz="2000" b="1" dirty="0"/>
              <a:t>pokud částka, která </a:t>
            </a:r>
            <a:r>
              <a:rPr lang="cs-CZ" sz="2000" b="1" dirty="0" smtClean="0"/>
              <a:t>je </a:t>
            </a:r>
            <a:r>
              <a:rPr lang="cs-CZ" sz="2000" b="1" dirty="0"/>
              <a:t>z něj nárokována přesahuje 10 000,- Kč</a:t>
            </a:r>
            <a:r>
              <a:rPr lang="cs-CZ" sz="2000" dirty="0"/>
              <a:t>. Doklady, z nichž je nárokována menší částka, </a:t>
            </a:r>
            <a:r>
              <a:rPr lang="cs-CZ" sz="2000" dirty="0" smtClean="0"/>
              <a:t>není </a:t>
            </a:r>
            <a:r>
              <a:rPr lang="cs-CZ" sz="2000" dirty="0"/>
              <a:t>třeba skenovat do IS KP14+ jako přílohu soupisky </a:t>
            </a:r>
            <a:r>
              <a:rPr lang="cs-CZ" sz="2000" dirty="0" smtClean="0"/>
              <a:t>dokladů.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b="1" dirty="0"/>
              <a:t>	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6633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Příjemci jsou povinni vést účetnictví nebo daňovou evidenci v souladu </a:t>
            </a:r>
            <a:br>
              <a:rPr lang="cs-CZ" sz="2000" dirty="0" smtClean="0"/>
            </a:br>
            <a:r>
              <a:rPr lang="cs-CZ" sz="2000" dirty="0" smtClean="0"/>
              <a:t>s předpisy ČR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vedou účetnictví podle zákona č. 563/1991 Sb., </a:t>
            </a:r>
            <a:br>
              <a:rPr lang="cs-CZ" sz="2000" dirty="0" smtClean="0"/>
            </a:br>
            <a:r>
              <a:rPr lang="cs-CZ" sz="2000" dirty="0" smtClean="0"/>
              <a:t>o účetnictví, vedou účetnictví způsobem, který zajistí jednoznačně přiřazení účetních položek spadajících do přímých nákladů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nevedou účetnictví podle zákona č. 563/1991 Sb., jsou povinni vést daňovou evidenci podle zákona č. 586/1992 Sb. </a:t>
            </a:r>
            <a:br>
              <a:rPr lang="cs-CZ" sz="2000" dirty="0" smtClean="0"/>
            </a:br>
            <a:r>
              <a:rPr lang="cs-CZ" sz="2000" dirty="0" smtClean="0"/>
              <a:t>o daních z příjmů, rozšířenou o následující požadavky: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Povedou oddělenou evidenci nebo odpovídající kód ke všem příjmům spadajících do přímých nákladů s jednoznačnou vazbou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Příslušný doklad musí splňovat </a:t>
            </a:r>
            <a:r>
              <a:rPr lang="cs-CZ" sz="2000" b="1" dirty="0" smtClean="0"/>
              <a:t>předepsané náležitosti účetního dokladu</a:t>
            </a:r>
            <a:r>
              <a:rPr lang="cs-CZ" sz="2000" dirty="0" smtClean="0"/>
              <a:t> ve smyslu § 11 zákona č. 563/1991 Sb., popř. náležitosti daňového dokladu ve smyslu § 29-30 zákona o DPH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5324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Doklady musí být správné, úplné, průkazné, srozumitelné a průběžně chronologicky vedené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Při kontrole příjemce poskytne na vyžádání kontrolnímu orgánu daňovou evidenci v plném rozsahu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Příjemci musí vést účetnictví/daňovou evidenci s jednoznačnou vazbou na projekt.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8382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Podstatné změny – ŘO si vyhrazuje právo tyto změny schvalovat.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 smtClean="0"/>
              <a:t>Podstatné změny (finančního charakteru), které nevyžadují vydání změnového právního aktu: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vyšší než 20 % celkových způsobilých výdajů projektu v režimu financování skutečně prokazovaných výdajů. Změnový právní akt je relevantní, pokud se v rámci něj změnil rozpočet projektu.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v rozpočtu mezi položkami na neinvestiční a investiční výdaje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bankovního účtu projektu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6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35018"/>
              </p:ext>
            </p:extLst>
          </p:nvPr>
        </p:nvGraphicFramePr>
        <p:xfrm>
          <a:off x="539552" y="1412776"/>
          <a:ext cx="806489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34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</a:t>
                      </a:r>
                    </a:p>
                    <a:p>
                      <a:pPr algn="ctr"/>
                      <a:r>
                        <a:rPr lang="cs-CZ" baseline="0" dirty="0" smtClean="0"/>
                        <a:t>Nepřímé náklady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Objem přímých nákladů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cs-CZ" sz="1700" b="1" dirty="0" smtClean="0"/>
                        <a:t>% nepřímých</a:t>
                      </a:r>
                      <a:r>
                        <a:rPr lang="cs-CZ" sz="1700" b="1" baseline="0" dirty="0" smtClean="0"/>
                        <a:t> nákladů</a:t>
                      </a:r>
                      <a:endParaRPr lang="cs-CZ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mil. Kč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r>
                        <a:rPr lang="cs-CZ" sz="1700" dirty="0" smtClean="0"/>
                        <a:t> 25 %</a:t>
                      </a:r>
                      <a:endParaRPr lang="cs-CZ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82427"/>
              </p:ext>
            </p:extLst>
          </p:nvPr>
        </p:nvGraphicFramePr>
        <p:xfrm>
          <a:off x="539552" y="2924944"/>
          <a:ext cx="8064896" cy="310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78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Úprava Nepřímých nákladů v závislosti</a:t>
                      </a:r>
                      <a:r>
                        <a:rPr lang="cs-CZ" baseline="0" dirty="0" smtClean="0"/>
                        <a:t> na podílu nákupu služeb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263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podílu, tj. 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</a:t>
                      </a:r>
                    </a:p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tj. 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61736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projekty platí omezení, že podíl investičních výdajů v rámci celkových </a:t>
            </a:r>
          </a:p>
          <a:p>
            <a:r>
              <a:rPr lang="cs-CZ" dirty="0" smtClean="0"/>
              <a:t>způsobilých výdajů nesmí být vyšší než 50%.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/>
              <a:t>Podstatné změny (finančního charakteru), které </a:t>
            </a:r>
            <a:r>
              <a:rPr lang="cs-CZ" sz="2000" b="1" u="sng" dirty="0" smtClean="0"/>
              <a:t>vyžadují </a:t>
            </a:r>
            <a:r>
              <a:rPr lang="cs-CZ" sz="2000" b="1" u="sng" dirty="0"/>
              <a:t>vydání změnového </a:t>
            </a:r>
            <a:r>
              <a:rPr lang="cs-CZ" sz="2000" b="1" u="sng" dirty="0" smtClean="0"/>
              <a:t>právního aktu</a:t>
            </a:r>
            <a:endParaRPr lang="cs-CZ" sz="2000" b="1" u="sng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Navýšení celkového rozpočtu projektu – možné pouze ve výjimečných případech a pouze u projektů přímého přidělení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 smtClean="0"/>
              <a:t>Nepodstatné </a:t>
            </a:r>
            <a:r>
              <a:rPr lang="cs-CZ" sz="2000" b="1" u="sng" dirty="0"/>
              <a:t>změny (finančního charakteru</a:t>
            </a:r>
            <a:r>
              <a:rPr lang="cs-CZ" sz="2000" b="1" u="sng" dirty="0" smtClean="0"/>
              <a:t>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finančního plánu projektu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rozpočtu  v rámci jedné kapitoly rozpočtu (přesun prostředků mezi položkami, vytváření nových položek)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do výše 20 % celkových způsobilých výdajů projektu v režimu financování skutečně prokazovaných výdajů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6219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725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průběhu realizace projektu mohou být prováděny změny rozpočtu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Změny nesmí narušit charakter a hlavní záměr projektu a musí být pro projekt nezbytné a efektivní.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Každá i nepodstatná změna rozpočtu musí být odůvodněna.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rámci změn rozpočtu je možné vytvořit nebo zrušit položku rozpočtu.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chemeClr val="tx1">
                    <a:lumMod val="75000"/>
                  </a:schemeClr>
                </a:solidFill>
              </a:rPr>
              <a:t>Při provádění (podstatných i nepodstatných) změn rozpočtu musí být dodrženy následující podmínky: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Rozpočet soutěžního projektu nemůže být po jeho schválení navýšen,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Podíl investičních výdajů v rámci celkových způsobilých výdajů nesmí být vyšší než 50 %</a:t>
            </a:r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074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Odkazy na dokumenty </a:t>
            </a:r>
            <a:br>
              <a:rPr lang="cs-CZ" dirty="0" smtClean="0"/>
            </a:br>
            <a:r>
              <a:rPr lang="cs-CZ" dirty="0" smtClean="0"/>
              <a:t>a potřebné informace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2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u="sng" dirty="0"/>
          </a:p>
          <a:p>
            <a:r>
              <a:rPr lang="cs-CZ" dirty="0" smtClean="0"/>
              <a:t>Odkaz na výzvu 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www.esfcr.cz/vyzva-092-opz</a:t>
            </a:r>
            <a:endParaRPr lang="cs-CZ" dirty="0" smtClean="0"/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ESF </a:t>
            </a:r>
            <a:r>
              <a:rPr lang="cs-CZ" dirty="0" smtClean="0"/>
              <a:t>fórum –</a:t>
            </a:r>
            <a:r>
              <a:rPr lang="cs-CZ" u="sng" dirty="0"/>
              <a:t>https://</a:t>
            </a:r>
            <a:r>
              <a:rPr lang="cs-CZ" u="sng" dirty="0" smtClean="0"/>
              <a:t>www.esfcr.cz/vyzvy-pro-usc-092-119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Dokumenty pro žadatele a příjemce jsou uloženy na </a:t>
            </a:r>
            <a:r>
              <a:rPr lang="cs-CZ" u="sng" dirty="0">
                <a:hlinkClick r:id="rId3"/>
              </a:rPr>
              <a:t>https://www.esfcr.cz/dokumenty-opz</a:t>
            </a:r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114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6744" cy="5299666"/>
          </a:xfrm>
        </p:spPr>
      </p:pic>
    </p:spTree>
    <p:extLst>
      <p:ext uri="{BB962C8B-B14F-4D97-AF65-F5344CB8AC3E}">
        <p14:creationId xmlns:p14="http://schemas.microsoft.com/office/powerpoint/2010/main" val="2233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" y="1556792"/>
            <a:ext cx="9000045" cy="47780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0C0"/>
                </a:solidFill>
              </a:rPr>
              <a:t>Ukázka portálu </a:t>
            </a:r>
            <a:r>
              <a:rPr lang="cs-CZ" u="sng" dirty="0" smtClean="0">
                <a:solidFill>
                  <a:srgbClr val="0070C0"/>
                </a:solidFill>
              </a:rPr>
              <a:t>IS KP14+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097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/>
              <a:t>přihlášení A Podpora uživatelů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680520"/>
          </a:xfrm>
          <a:ln>
            <a:noFill/>
          </a:ln>
        </p:spPr>
        <p:txBody>
          <a:bodyPr/>
          <a:lstStyle/>
          <a:p>
            <a:r>
              <a:rPr lang="cs-CZ" b="1" dirty="0" smtClean="0"/>
              <a:t>Produkční </a:t>
            </a:r>
            <a:r>
              <a:rPr lang="cs-CZ" dirty="0" smtClean="0"/>
              <a:t>(ostré)</a:t>
            </a:r>
            <a:r>
              <a:rPr lang="cs-CZ" dirty="0"/>
              <a:t> </a:t>
            </a:r>
            <a:r>
              <a:rPr lang="cs-CZ" b="1" dirty="0" smtClean="0"/>
              <a:t>prostředí </a:t>
            </a:r>
            <a:r>
              <a:rPr lang="cs-CZ" dirty="0"/>
              <a:t>(slouží pro realizaci OP, zadávají se pouze ostrá </a:t>
            </a:r>
            <a:r>
              <a:rPr lang="cs-CZ" dirty="0" smtClean="0"/>
              <a:t>data)</a:t>
            </a:r>
          </a:p>
          <a:p>
            <a:pPr lvl="1"/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b="1" u="sng" dirty="0"/>
          </a:p>
          <a:p>
            <a:r>
              <a:rPr lang="cs-CZ" b="1" dirty="0" smtClean="0"/>
              <a:t>Technická podpora IS KP14+ </a:t>
            </a:r>
            <a:r>
              <a:rPr lang="cs-CZ" dirty="0" smtClean="0"/>
              <a:t>v rámci OPZ </a:t>
            </a:r>
            <a:endParaRPr lang="cs-CZ" dirty="0"/>
          </a:p>
          <a:p>
            <a:pPr lvl="1"/>
            <a:r>
              <a:rPr lang="cs-CZ" sz="2400" b="1" u="sng" dirty="0">
                <a:hlinkClick r:id="rId3"/>
              </a:rPr>
              <a:t>https://www.esfcr.cz/</a:t>
            </a:r>
            <a:r>
              <a:rPr lang="cs-CZ" sz="2400" b="1" u="sng" dirty="0" err="1">
                <a:hlinkClick r:id="rId3"/>
              </a:rPr>
              <a:t>technicka_podpora_opz</a:t>
            </a:r>
            <a:r>
              <a:rPr lang="cs-CZ" sz="2400" b="1" u="sng" dirty="0" smtClean="0">
                <a:hlinkClick r:id="rId3"/>
              </a:rPr>
              <a:t>. </a:t>
            </a:r>
            <a:endParaRPr lang="cs-CZ" sz="2400" b="1" u="sng" dirty="0">
              <a:hlinkClick r:id="rId3"/>
            </a:endParaRPr>
          </a:p>
          <a:p>
            <a:pPr lvl="1"/>
            <a:r>
              <a:rPr lang="cs-CZ" sz="2400" b="1" u="sng" dirty="0" smtClean="0">
                <a:hlinkClick r:id="rId3"/>
              </a:rPr>
              <a:t>iskp@mpsv.cz</a:t>
            </a:r>
            <a:r>
              <a:rPr lang="cs-CZ" sz="2400" b="1" u="sng" dirty="0" smtClean="0"/>
              <a:t> (funkční jen do 1. 7. 2019)</a:t>
            </a:r>
            <a:endParaRPr lang="cs-CZ" sz="2400" b="1" u="sng" dirty="0"/>
          </a:p>
          <a:p>
            <a:pPr lvl="1"/>
            <a:r>
              <a:rPr lang="cs-CZ" sz="2400" dirty="0"/>
              <a:t>Provozní doba: v pracovních dnech od 8:00 do 16:00.</a:t>
            </a:r>
            <a:r>
              <a:rPr lang="cs-CZ" sz="2400" b="1" dirty="0"/>
              <a:t> </a:t>
            </a:r>
            <a:r>
              <a:rPr lang="cs-CZ" sz="2400" dirty="0" smtClean="0"/>
              <a:t>Reakci </a:t>
            </a:r>
            <a:r>
              <a:rPr lang="cs-CZ" sz="2400" dirty="0"/>
              <a:t>na váš požadavek garantujeme do 4 hodin v rámci provozní doby technické podpory od obdržení požadavku. Dotazy zaslané mimo provozní dobu budou řešeny nejpozději následující pracovní den.</a:t>
            </a:r>
            <a:endParaRPr lang="cs-CZ" sz="2400" b="1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uživatelů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225"/>
            <a:ext cx="8424936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1872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Nápověda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1" dirty="0" smtClean="0"/>
              <a:t>Kontextová</a:t>
            </a:r>
          </a:p>
          <a:p>
            <a:pPr lvl="1" algn="just"/>
            <a:r>
              <a:rPr lang="cs-CZ" dirty="0" smtClean="0"/>
              <a:t>Zobrazuje se  pokud uživatel najede myší na vyplňované pole.</a:t>
            </a:r>
            <a:endParaRPr lang="cs-CZ" dirty="0"/>
          </a:p>
          <a:p>
            <a:pPr algn="just"/>
            <a:r>
              <a:rPr lang="cs-CZ" b="1" dirty="0" smtClean="0"/>
              <a:t>Zabudovaná</a:t>
            </a:r>
          </a:p>
          <a:p>
            <a:pPr lvl="1" algn="just"/>
            <a:r>
              <a:rPr lang="cs-CZ" dirty="0" smtClean="0"/>
              <a:t>V pravém horním rohu obrazovky </a:t>
            </a:r>
          </a:p>
          <a:p>
            <a:pPr lvl="1" algn="just"/>
            <a:endParaRPr lang="cs-CZ" dirty="0" smtClean="0"/>
          </a:p>
          <a:p>
            <a:pPr lvl="1" algn="just"/>
            <a:endParaRPr lang="cs-CZ" dirty="0"/>
          </a:p>
          <a:p>
            <a:pPr lvl="1" algn="just"/>
            <a:endParaRPr lang="cs-CZ" dirty="0" smtClean="0"/>
          </a:p>
          <a:p>
            <a:pPr lvl="1" algn="just"/>
            <a:endParaRPr lang="cs-CZ" dirty="0" smtClean="0"/>
          </a:p>
          <a:p>
            <a:pPr marL="414000" lvl="1" indent="0" algn="just">
              <a:buNone/>
            </a:pPr>
            <a:endParaRPr lang="cs-CZ" sz="500" dirty="0" smtClean="0"/>
          </a:p>
          <a:p>
            <a:pPr marL="414000" lvl="1" indent="0" algn="just">
              <a:buNone/>
            </a:pPr>
            <a:r>
              <a:rPr lang="cs-CZ" sz="500" dirty="0" smtClean="0"/>
              <a:t>   </a:t>
            </a:r>
            <a:endParaRPr lang="cs-CZ" sz="500" dirty="0"/>
          </a:p>
          <a:p>
            <a:pPr algn="just"/>
            <a:r>
              <a:rPr lang="cs-CZ" b="1" dirty="0" smtClean="0"/>
              <a:t>Příručky (+ text výzvy)</a:t>
            </a:r>
            <a:endParaRPr lang="cs-CZ" b="1" dirty="0"/>
          </a:p>
          <a:p>
            <a:pPr algn="just"/>
            <a:r>
              <a:rPr lang="cs-CZ" b="1" dirty="0"/>
              <a:t>Edukační </a:t>
            </a:r>
            <a:r>
              <a:rPr lang="cs-CZ" b="1" dirty="0" smtClean="0"/>
              <a:t>video</a:t>
            </a:r>
            <a:endParaRPr lang="cs-CZ" b="1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03_18_092 a 119 Podporované aktivity </a:t>
            </a:r>
            <a:r>
              <a:rPr lang="cs-CZ" dirty="0"/>
              <a:t>(SC 4.1.1)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srgbClr val="084A8B"/>
                </a:solidFill>
              </a:rPr>
              <a:t>SC 4.1.1 OP Z „Optimalizovat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>
              <a:spcAft>
                <a:spcPts val="300"/>
              </a:spcAft>
            </a:pPr>
            <a:r>
              <a:rPr lang="cs-CZ" dirty="0"/>
              <a:t>Podpora řízení kvality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Podpora tvorby a aktualizace strategických dokumentů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Podpora procesního řízení v organizaci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Přívětivý úřad - Nástroje komunikace s veřejností,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dirty="0"/>
              <a:t>Rozvoj informačních systémů obcí/krajů a související analýzy pro zlepšení komunikace uvnitř veřejné správy i navenek.</a:t>
            </a:r>
          </a:p>
          <a:p>
            <a:pPr marL="0" indent="0" fontAlgn="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200" dirty="0"/>
              <a:t>Podrobnosti viz příloha č. 2 Výzvy 03_19_092 Podporované </a:t>
            </a:r>
            <a:r>
              <a:rPr lang="cs-CZ" sz="1200" dirty="0" smtClean="0"/>
              <a:t>aktivity, </a:t>
            </a:r>
            <a:r>
              <a:rPr lang="cs-CZ" sz="1200" dirty="0" smtClean="0">
                <a:hlinkClick r:id="rId2"/>
              </a:rPr>
              <a:t>https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www.esfcr.cz/documents/21802/10391499/P%C5%99%C3%ADloha_02_v%C3%BDzvy_03_18_092_podporovan%C3%A9+aktivity.pdf/198f46b0-3da6-4903-bbea-129040e0131e?t=1553004138187</a:t>
            </a:r>
            <a:r>
              <a:rPr lang="cs-CZ" sz="12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Příručky a výzvy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sz="2800" b="1" dirty="0" smtClean="0"/>
              <a:t>Příručky OPZ</a:t>
            </a:r>
          </a:p>
          <a:p>
            <a:pPr lvl="1"/>
            <a:r>
              <a:rPr lang="cs-CZ" sz="2500" b="1" dirty="0" smtClean="0">
                <a:hlinkClick r:id="rId2"/>
              </a:rPr>
              <a:t>http</a:t>
            </a:r>
            <a:r>
              <a:rPr lang="cs-CZ" sz="2500" b="1" dirty="0">
                <a:hlinkClick r:id="rId2"/>
              </a:rPr>
              <a:t>://</a:t>
            </a:r>
            <a:r>
              <a:rPr lang="cs-CZ" sz="2500" b="1" dirty="0" smtClean="0">
                <a:hlinkClick r:id="rId2"/>
              </a:rPr>
              <a:t>www.esfcr.cz/dokumenty-opz</a:t>
            </a:r>
            <a:endParaRPr lang="cs-CZ" sz="2500" b="1" dirty="0" smtClean="0"/>
          </a:p>
          <a:p>
            <a:pPr lvl="2"/>
            <a:r>
              <a:rPr lang="cs-CZ" b="1" dirty="0" smtClean="0">
                <a:hlinkClick r:id="rId3" tooltip="Pokyny k vyplneni zadosti v IS KP14_vydani A1.pdf"/>
              </a:rPr>
              <a:t>Pokyny </a:t>
            </a:r>
            <a:r>
              <a:rPr lang="cs-CZ" b="1" dirty="0">
                <a:hlinkClick r:id="rId3" tooltip="Pokyny k vyplneni zadosti v IS KP14_vydani A1.pdf"/>
              </a:rPr>
              <a:t>k vyplnění žádosti v IS </a:t>
            </a:r>
            <a:r>
              <a:rPr lang="cs-CZ" b="1" dirty="0" smtClean="0">
                <a:hlinkClick r:id="rId3" tooltip="Pokyny k vyplneni zadosti v IS KP14_vydani A1.pdf"/>
              </a:rPr>
              <a:t>KP14+</a:t>
            </a:r>
          </a:p>
          <a:p>
            <a:pPr lvl="2"/>
            <a:r>
              <a:rPr lang="cs-CZ" b="1" dirty="0">
                <a:hlinkClick r:id="rId3" tooltip="Pokyny k vyplneni zadosti v IS KP14_vydani A1.pdf"/>
              </a:rPr>
              <a:t>https://</a:t>
            </a:r>
            <a:r>
              <a:rPr lang="cs-CZ" b="1" dirty="0" smtClean="0">
                <a:hlinkClick r:id="rId3" tooltip="Pokyny k vyplneni zadosti v IS KP14_vydani A1.pdf"/>
              </a:rPr>
              <a:t>www.esfcr.cz/formulare-a-pokyny-potrebne-v-ramci-pripravy-zadosti-o-podporu-opz </a:t>
            </a:r>
          </a:p>
          <a:p>
            <a:pPr marL="666000" lvl="2" indent="0">
              <a:buNone/>
            </a:pPr>
            <a:r>
              <a:rPr lang="cs-CZ" b="1" dirty="0" smtClean="0"/>
              <a:t>    (v aktuálním vydání)</a:t>
            </a:r>
          </a:p>
          <a:p>
            <a:r>
              <a:rPr lang="cs-CZ" sz="2800" b="1" dirty="0" smtClean="0"/>
              <a:t>Textace výzev OPZ</a:t>
            </a:r>
            <a:endParaRPr lang="cs-CZ" sz="2800" b="1" dirty="0">
              <a:hlinkClick r:id="rId2"/>
            </a:endParaRPr>
          </a:p>
          <a:p>
            <a:pPr lvl="1"/>
            <a:r>
              <a:rPr lang="cs-CZ" sz="2500" b="1" dirty="0">
                <a:hlinkClick r:id="rId4"/>
              </a:rPr>
              <a:t>http://www.esfcr.cz/modules/calls/?lang=1</a:t>
            </a:r>
            <a:r>
              <a:rPr lang="cs-CZ" sz="2500" b="1" dirty="0"/>
              <a:t> </a:t>
            </a:r>
          </a:p>
          <a:p>
            <a:r>
              <a:rPr lang="cs-CZ" sz="2800" b="1" dirty="0"/>
              <a:t>Edukační video</a:t>
            </a:r>
          </a:p>
          <a:p>
            <a:pPr lvl="1"/>
            <a:r>
              <a:rPr lang="cs-CZ" sz="2500" b="1" dirty="0">
                <a:hlinkClick r:id="rId5"/>
              </a:rPr>
              <a:t>http://www.strukturalni-fondy.cz/cs/Jak-na-projekt/Elektronicka-zadost/Edukacni-videa</a:t>
            </a:r>
            <a:r>
              <a:rPr lang="cs-CZ" sz="2500" b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121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do IS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0" smtClean="0"/>
              <a:t>Po </a:t>
            </a:r>
            <a:r>
              <a:rPr lang="cs-CZ" dirty="0"/>
              <a:t>odeslání údajů nutno:</a:t>
            </a:r>
          </a:p>
          <a:p>
            <a:pPr lvl="1"/>
            <a:r>
              <a:rPr lang="cs-CZ" dirty="0"/>
              <a:t>Potvrdit po obdržení SMS </a:t>
            </a:r>
            <a:r>
              <a:rPr lang="cs-CZ" u="sng" dirty="0" smtClean="0"/>
              <a:t>identifikační kód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dirty="0"/>
              <a:t>Potvrdit URL odkaz po obdržení potvrzovacího </a:t>
            </a:r>
            <a:r>
              <a:rPr lang="cs-CZ" dirty="0" smtClean="0"/>
              <a:t>emailu </a:t>
            </a:r>
            <a:r>
              <a:rPr lang="cs-CZ" dirty="0"/>
              <a:t>do 24 </a:t>
            </a:r>
            <a:r>
              <a:rPr lang="cs-CZ" dirty="0" smtClean="0"/>
              <a:t>hodin;</a:t>
            </a:r>
            <a:endParaRPr lang="cs-CZ" dirty="0"/>
          </a:p>
          <a:p>
            <a:pPr lvl="1"/>
            <a:r>
              <a:rPr lang="cs-CZ" dirty="0" smtClean="0"/>
              <a:t>Se přihlásit </a:t>
            </a:r>
            <a:r>
              <a:rPr lang="cs-CZ" dirty="0"/>
              <a:t>pod obdrženým uživatelským jménem a zadaným </a:t>
            </a:r>
            <a:r>
              <a:rPr lang="cs-CZ" dirty="0" smtClean="0"/>
              <a:t>heslem.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652" y="5733256"/>
            <a:ext cx="5945523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Možno založit více účtů na jednoho </a:t>
            </a:r>
            <a:r>
              <a:rPr lang="cs-CZ" dirty="0" smtClean="0"/>
              <a:t>uživatele.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Symbol Domečku vždy vrací uživatele na Nástěnku.</a:t>
            </a:r>
          </a:p>
          <a:p>
            <a:endParaRPr lang="cs-CZ" dirty="0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1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– vytvoření nové depeše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0" smtClean="0"/>
              <a:t>Nová depeše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Nový záznam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Vyplnit text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Uložit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124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výběr adresátů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125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Vyhledávání </a:t>
            </a:r>
            <a:r>
              <a:rPr lang="cs-CZ" sz="2400" dirty="0"/>
              <a:t>pomocí filtrů v horním šedivém řádku </a:t>
            </a:r>
            <a:r>
              <a:rPr lang="cs-CZ" sz="2400" dirty="0" smtClean="0"/>
              <a:t>(zástupný znak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0" smtClean="0"/>
              <a:t>)</a:t>
            </a: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Výběr </a:t>
            </a:r>
            <a:r>
              <a:rPr lang="cs-CZ" sz="2400" dirty="0"/>
              <a:t>pomocí </a:t>
            </a:r>
            <a:r>
              <a:rPr lang="cs-CZ" sz="2400" dirty="0" smtClean="0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Uložit </a:t>
            </a:r>
            <a:r>
              <a:rPr lang="cs-CZ" sz="2400" dirty="0"/>
              <a:t>a zpě</a:t>
            </a:r>
            <a:r>
              <a:rPr lang="cs-CZ" dirty="0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5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Správa složek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126</a:t>
            </a:fld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1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Možno třídění depeší podle předem nastavených atributů (např. čísla výzvy, projektu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2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notifikací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Tlačítko </a:t>
            </a:r>
            <a:r>
              <a:rPr lang="cs-CZ" b="1" dirty="0" smtClean="0"/>
              <a:t>Profilu uživatele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b="1" dirty="0" smtClean="0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 nastavit noční klid 22:00 – 8:00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/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128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988840"/>
            <a:ext cx="3384376" cy="45713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Seznam programů a výzev (uživatel vybere správný OP)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Otevřené výzvy (uživatel vybere </a:t>
            </a:r>
            <a:r>
              <a:rPr lang="cs-CZ" sz="2100" b="1" dirty="0" smtClean="0"/>
              <a:t>správnou výzvu </a:t>
            </a:r>
            <a:r>
              <a:rPr lang="cs-CZ" sz="2100" dirty="0" smtClean="0"/>
              <a:t>a klikne na modrý odkaz </a:t>
            </a:r>
            <a:r>
              <a:rPr lang="cs-CZ" sz="2100" u="sng" dirty="0" smtClean="0"/>
              <a:t>individuální projekt, </a:t>
            </a:r>
            <a:r>
              <a:rPr lang="cs-CZ" sz="2100" dirty="0" smtClean="0"/>
              <a:t>příp. </a:t>
            </a:r>
            <a:r>
              <a:rPr lang="cs-CZ" sz="2100" u="sng" dirty="0" smtClean="0"/>
              <a:t>zjednodušený projekt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" y="1844824"/>
            <a:ext cx="51616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1846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4869160"/>
            <a:ext cx="1115778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03_18_092 a 119 - Podporované aktivity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1412976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/>
              <a:t>SC </a:t>
            </a:r>
            <a:r>
              <a:rPr lang="cs-CZ" sz="1800" dirty="0" smtClean="0"/>
              <a:t>4.1.2 </a:t>
            </a:r>
            <a:r>
              <a:rPr lang="cs-CZ" sz="1800" dirty="0"/>
              <a:t>Profesionalizovat VS zejména prostřednictvím zvyšování znalostí a dovedností jejích pracovníků, rozvoje politik a strategií v oblasti lidských zdrojů a implementace služebního zákona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39552" y="2708920"/>
            <a:ext cx="8064000" cy="3816424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Realizace specifických vzdělávacích programů přispívajících ke zkvalitnění rozvoje lidských zdrojů ve veřejné správě. Za tímto účelem bude podpořeno zvyšování kvalifikace pracovníků v oblastech souvisejících s oborem jejich působnosti</a:t>
            </a:r>
            <a:r>
              <a:rPr lang="cs-CZ" dirty="0" smtClean="0"/>
              <a:t>,</a:t>
            </a:r>
          </a:p>
          <a:p>
            <a:pPr algn="just"/>
            <a:r>
              <a:rPr lang="cs-CZ" dirty="0"/>
              <a:t>Zavádění a rozvoj moderních nástrojů a metod řízení lidských zdrojů.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Podrobnosti </a:t>
            </a:r>
            <a:r>
              <a:rPr lang="cs-CZ" sz="1600" dirty="0"/>
              <a:t>viz příloha č. 2 Výzvy 03_19_092 Podporované aktivity </a:t>
            </a: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www.esfcr.cz/documents/21802/10391499/P%C5%99%C3%ADloha_02_v%C3%BDzvy_03_18_092_podporovan%C3%A9+aktivity.pdf/198f46b0-3da6-4903-bbea-129040e0131e?t=1553004138187</a:t>
            </a:r>
            <a:r>
              <a:rPr lang="cs-CZ" sz="1600" dirty="0" smtClean="0"/>
              <a:t>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4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vyplňování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0" smtClean="0"/>
              <a:t>Uživatel </a:t>
            </a:r>
            <a:r>
              <a:rPr lang="cs-CZ" b="1" u="sng" dirty="0" smtClean="0"/>
              <a:t>vyplňuje záložky postupně</a:t>
            </a:r>
            <a:r>
              <a:rPr lang="cs-CZ" dirty="0" smtClean="0"/>
              <a:t> (!!!) podle navigačního menu v levé části obrazovky</a:t>
            </a:r>
          </a:p>
          <a:p>
            <a:pPr algn="just"/>
            <a:r>
              <a:rPr lang="cs-CZ" dirty="0" smtClean="0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0" smtClean="0"/>
              <a:t>UKLÁDAT!!!! každou vyplněnou záložku, či delší textové pole před jeho opuštěním uložte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0" smtClean="0"/>
              <a:t>Pravidlo:</a:t>
            </a:r>
          </a:p>
          <a:p>
            <a:pPr lvl="1"/>
            <a:r>
              <a:rPr lang="cs-CZ" dirty="0" smtClean="0"/>
              <a:t>Žlutě podbarvená pole = povinná</a:t>
            </a:r>
          </a:p>
          <a:p>
            <a:pPr lvl="1"/>
            <a:r>
              <a:rPr lang="cs-CZ" dirty="0" smtClean="0"/>
              <a:t>Šedivě podbarvená pole = volitelná</a:t>
            </a:r>
          </a:p>
          <a:p>
            <a:pPr lvl="1"/>
            <a:r>
              <a:rPr lang="cs-CZ" dirty="0" smtClean="0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1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Datová oblast žádosti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131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Pomocí šipek možno seznam rozbalovat či </a:t>
            </a:r>
            <a:r>
              <a:rPr lang="cs-CZ" dirty="0" smtClean="0"/>
              <a:t>zabalovat</a:t>
            </a:r>
            <a:endParaRPr lang="cs-CZ" dirty="0"/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Šedivé záložky nejsou </a:t>
            </a:r>
            <a:r>
              <a:rPr lang="cs-CZ" dirty="0" smtClean="0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0" smtClean="0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Možnosti vyplnění jednotlivých polí na </a:t>
            </a:r>
            <a:r>
              <a:rPr lang="cs-CZ" dirty="0" smtClean="0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err="1" smtClean="0"/>
              <a:t>Checkboxy</a:t>
            </a:r>
            <a:endParaRPr lang="cs-CZ" dirty="0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Nový záznam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vyplňovaných záložek – IDENTIFIKACE OPERACE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323528" y="5445224"/>
            <a:ext cx="4226445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Vyplňujeme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 vyplnění ULOŽIT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132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8" y="1184858"/>
            <a:ext cx="8108950" cy="42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6732240" y="2863066"/>
            <a:ext cx="720080" cy="14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6516216" y="4267592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identifikaci žádosti - HASH!!!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436096" y="249289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95498" y="4267222"/>
            <a:ext cx="24203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5"/>
          <p:cNvSpPr>
            <a:spLocks noGrp="1"/>
          </p:cNvSpPr>
          <p:nvPr>
            <p:ph idx="10"/>
          </p:nvPr>
        </p:nvSpPr>
        <p:spPr>
          <a:xfrm>
            <a:off x="4549973" y="5464845"/>
            <a:ext cx="4486523" cy="120451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POZOR na defaultní nastavení Typu podání – </a:t>
            </a:r>
            <a:r>
              <a:rPr lang="cs-CZ" sz="2000" b="1" dirty="0" smtClean="0"/>
              <a:t>Automatické</a:t>
            </a:r>
            <a:r>
              <a:rPr lang="cs-CZ" sz="2000" dirty="0" smtClean="0"/>
              <a:t>. Při změně na </a:t>
            </a:r>
            <a:r>
              <a:rPr lang="cs-CZ" sz="2000" b="1" dirty="0" smtClean="0"/>
              <a:t>Ruční</a:t>
            </a:r>
            <a:r>
              <a:rPr lang="cs-CZ" sz="2000" dirty="0" smtClean="0"/>
              <a:t>, musí žadatel podat žádost po finalizaci a podpisu ručně (tlačítkem)!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2915816" y="4415053"/>
            <a:ext cx="2088232" cy="103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" y="1196753"/>
            <a:ext cx="68554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1547314" y="1849096"/>
            <a:ext cx="3096694" cy="107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34631" y="1505990"/>
            <a:ext cx="1296144" cy="3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5"/>
          <p:cNvSpPr>
            <a:spLocks noGrp="1"/>
          </p:cNvSpPr>
          <p:nvPr>
            <p:ph idx="10"/>
          </p:nvPr>
        </p:nvSpPr>
        <p:spPr>
          <a:xfrm>
            <a:off x="4716016" y="2996952"/>
            <a:ext cx="1944216" cy="13681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ověření správnosti výběru výzvy!!!</a:t>
            </a:r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7109078" y="1556792"/>
            <a:ext cx="1927418" cy="48245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Ž</a:t>
            </a:r>
            <a:r>
              <a:rPr lang="cs-CZ" sz="2000" dirty="0" smtClean="0"/>
              <a:t>ádost založenou </a:t>
            </a:r>
            <a:r>
              <a:rPr lang="cs-CZ" sz="2000" dirty="0"/>
              <a:t>v nesprávné výzvě, není možné </a:t>
            </a:r>
            <a:r>
              <a:rPr lang="cs-CZ" sz="2000" dirty="0" smtClean="0"/>
              <a:t>zkopírovat </a:t>
            </a:r>
            <a:r>
              <a:rPr lang="cs-CZ" sz="2000" dirty="0"/>
              <a:t>do výzvy </a:t>
            </a:r>
            <a:r>
              <a:rPr lang="cs-CZ" sz="2000" dirty="0" smtClean="0"/>
              <a:t>jiné.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Kopii žádosti lze vytvářet </a:t>
            </a:r>
            <a:r>
              <a:rPr lang="cs-CZ" sz="2000" u="sng" dirty="0" smtClean="0"/>
              <a:t>pouze</a:t>
            </a:r>
            <a:r>
              <a:rPr lang="cs-CZ" sz="2000" dirty="0" smtClean="0"/>
              <a:t> </a:t>
            </a:r>
            <a:r>
              <a:rPr lang="cs-CZ" sz="2000" dirty="0"/>
              <a:t>v rámci jedné výzvy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7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5445224"/>
            <a:ext cx="8136456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Záložka je vyplněna automaticky dle nastavení výzvy, data nelze editovat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Automatický rozpad na méně a více rozvinuté regiony (% nastavené dle příslušné výzvy)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134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006"/>
            <a:ext cx="7776864" cy="41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00192" y="1215142"/>
            <a:ext cx="2808312" cy="516618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0" smtClean="0"/>
              <a:t>Indikátory aktuální pro danou výzvu se nabízí ze seznamu nebo ve výběru přes tlačítko Nový  záznam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Popis hodnoty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/>
              <a:t>p</a:t>
            </a:r>
            <a:r>
              <a:rPr lang="cs-CZ" sz="1700" dirty="0" smtClean="0"/>
              <a:t>řípadně Výchozí hodnota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135</a:t>
            </a:fld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průběžně ukládat jednotlivé řádky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136</a:t>
            </a:fld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1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Vybrat Typ subjektu.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Nejdůležitější je typ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Vyplnit IČ a Validovat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 úspěšné validaci jsou data doplněna z </a:t>
            </a:r>
            <a:r>
              <a:rPr lang="cs-CZ" sz="1800" dirty="0" err="1" smtClean="0"/>
              <a:t>ROSu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</a:t>
            </a:r>
            <a:r>
              <a:rPr lang="cs-CZ" sz="1800" dirty="0" smtClean="0"/>
              <a:t>okud nelze validovat, kontaktujte technickou podporu </a:t>
            </a:r>
            <a:r>
              <a:rPr lang="cs-CZ" sz="1800" dirty="0" smtClean="0">
                <a:hlinkClick r:id="rId2"/>
              </a:rPr>
              <a:t>iskp@mpsv.cz</a:t>
            </a:r>
            <a:r>
              <a:rPr lang="cs-CZ" sz="18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Datová schránka je pro žadatele v rámci OPZ povinná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137</a:t>
            </a:fld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114501"/>
            <a:ext cx="1224135" cy="45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subjektu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76402" y="5428078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vložit hlavní kontaktní osobu a minimálně jednoho statutárního zástupce (rozlišit zaškrtnutím </a:t>
            </a:r>
            <a:r>
              <a:rPr lang="cs-CZ" sz="2000" dirty="0" err="1" smtClean="0"/>
              <a:t>checkboxu</a:t>
            </a:r>
            <a:r>
              <a:rPr lang="cs-CZ" sz="2000" dirty="0"/>
              <a:t>)</a:t>
            </a: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Každá další osoba je vložena pomocí Nový záznam</a:t>
            </a:r>
            <a:fld id="{479BF083-4774-43B1-9AB0-5CC1AC5DD8EE}" type="slidenum">
              <a:rPr lang="cs-CZ" sz="2000"/>
              <a:pPr algn="just">
                <a:spcBef>
                  <a:spcPts val="0"/>
                </a:spcBef>
                <a:spcAft>
                  <a:spcPts val="0"/>
                </a:spcAft>
              </a:pPr>
              <a:t>138</a:t>
            </a:fld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>
          <a:xfrm>
            <a:off x="8100392" y="6453336"/>
            <a:ext cx="468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ÚČTY SUBJEKTU, ÚČETNÍ OBDOBÍ, KATEGORIE INTERVENCÍ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699792" y="1700808"/>
            <a:ext cx="5976664" cy="432048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Záložky Účty subjektu, Účetní období a Kategorie intervencí s v žádosti o finanční podporu nevyplňují, jsou </a:t>
            </a:r>
            <a:r>
              <a:rPr lang="cs-CZ" sz="2000" dirty="0" err="1" smtClean="0"/>
              <a:t>NEeditovatelné</a:t>
            </a:r>
            <a:r>
              <a:rPr lang="cs-CZ" sz="2000" dirty="0" smtClean="0"/>
              <a:t>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Žadatel vyplňuje až před přípravou právního aktu na vyzvání poskytovatele podpory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5022994"/>
            <a:ext cx="1512168" cy="350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717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67544" y="2924944"/>
            <a:ext cx="1080120" cy="69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4734" y="5198105"/>
            <a:ext cx="1368152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</a:t>
            </a:r>
            <a:r>
              <a:rPr lang="cs-CZ" dirty="0"/>
              <a:t>č. </a:t>
            </a:r>
            <a:r>
              <a:rPr lang="cs-CZ" dirty="0" smtClean="0"/>
              <a:t>03_18_092 a 119 </a:t>
            </a:r>
            <a:r>
              <a:rPr lang="cs-CZ" dirty="0"/>
              <a:t>– povinné přílohy žádosti o </a:t>
            </a:r>
            <a:r>
              <a:rPr lang="cs-CZ" dirty="0" smtClean="0"/>
              <a:t>podporu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Povinné přílohy žádosti o podporu:</a:t>
            </a:r>
          </a:p>
          <a:p>
            <a:pPr lvl="0" algn="just"/>
            <a:r>
              <a:rPr lang="cs-CZ" dirty="0" smtClean="0"/>
              <a:t>U </a:t>
            </a:r>
            <a:r>
              <a:rPr lang="cs-CZ" dirty="0"/>
              <a:t>projektů zaměřených na rozvoj metody kvality - certifikát či obdobný dokument dokládající implementaci některého z nástrojů kvality řízení, který má být dále </a:t>
            </a:r>
            <a:r>
              <a:rPr lang="cs-CZ" dirty="0" smtClean="0"/>
              <a:t>rozvíjen</a:t>
            </a:r>
          </a:p>
          <a:p>
            <a:pPr algn="just"/>
            <a:r>
              <a:rPr lang="cs-CZ" dirty="0"/>
              <a:t>U projektů zaměřených na vzdělávací aktivity – čestné prohlášení o vzdělávání, souhlas, že nedochází k realizaci vzdělávacích aktivity, které jsou již realizovány či plánovány v rámci projektů Svazu měst a obcí ČR a Sdružení místních samospráv ve výzvě č. 03_15_019 pro totožnou cílovou </a:t>
            </a:r>
            <a:r>
              <a:rPr lang="cs-CZ" dirty="0" smtClean="0"/>
              <a:t>skupinu (Příloha č. 4 výzvy);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3595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140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Přímá editace nákladů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dirty="0" smtClean="0"/>
              <a:t>Editovat vše </a:t>
            </a:r>
            <a:r>
              <a:rPr lang="cs-CZ" sz="2000" dirty="0" smtClean="0"/>
              <a:t>(tlačítko pod rozpočtem) – umožňuje přímé vpisování nákladů do  rozpočtu. Po vyplnění celého rozpočtu stačí zmáčknout </a:t>
            </a:r>
            <a:r>
              <a:rPr lang="cs-CZ" sz="2000" b="1" dirty="0" smtClean="0"/>
              <a:t>Uložit </a:t>
            </a:r>
            <a:r>
              <a:rPr lang="cs-CZ" sz="2000" b="1" dirty="0"/>
              <a:t>vše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u="sng" dirty="0"/>
              <a:t>Možno exportovat do </a:t>
            </a:r>
            <a:r>
              <a:rPr lang="cs-CZ" sz="2000" b="1" u="sng" dirty="0" smtClean="0"/>
              <a:t>Excelu!!!</a:t>
            </a:r>
            <a:endParaRPr lang="cs-CZ" sz="2000" b="1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39"/>
            <a:ext cx="5178856" cy="52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95736" y="6390953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</a:t>
            </a:r>
            <a:r>
              <a:rPr lang="cs-CZ" dirty="0" smtClean="0"/>
              <a:t>jednotkový (</a:t>
            </a:r>
            <a:r>
              <a:rPr lang="cs-CZ" dirty="0"/>
              <a:t>II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539552" y="4819210"/>
            <a:ext cx="8064000" cy="170613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Editace po jednotlivých řádcích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Aktivní řádek možno editovat přímo </a:t>
            </a:r>
            <a:r>
              <a:rPr lang="cs-CZ" sz="2000" u="sng" dirty="0" smtClean="0"/>
              <a:t>pod</a:t>
            </a:r>
            <a:r>
              <a:rPr lang="cs-CZ" sz="2000" dirty="0" smtClean="0"/>
              <a:t> rozpočtem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 položek označených zelenou fajfkou, je možno vytvářet podpoložky – přes tlačítko Nový záznam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Každou vyplněnou/založenou položku je potřeba ULOŽIT!!!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141</a:t>
            </a:fld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703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3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142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179512" y="5301208"/>
            <a:ext cx="5544616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Po </a:t>
            </a:r>
            <a:r>
              <a:rPr lang="cs-CZ" sz="2000" dirty="0"/>
              <a:t>každé změně </a:t>
            </a:r>
            <a:r>
              <a:rPr lang="cs-CZ" sz="2000" dirty="0" smtClean="0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2060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143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517232"/>
            <a:ext cx="8064000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vytvářet ručně pomocí vyplňování žlutých polí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Kontrola shody částek finančního plánu a rozpočtu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</a:t>
            </a:r>
            <a:r>
              <a:rPr lang="cs-CZ" sz="2000" dirty="0" smtClean="0"/>
              <a:t>vygenerovat </a:t>
            </a:r>
            <a:r>
              <a:rPr lang="cs-CZ" sz="2000" dirty="0"/>
              <a:t>finanční plán… podle nastavení výzvy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144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661248"/>
            <a:ext cx="7920432" cy="9361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Z</a:t>
            </a:r>
            <a:r>
              <a:rPr lang="cs-CZ" sz="2000" dirty="0" smtClean="0"/>
              <a:t>aškrtnout </a:t>
            </a:r>
            <a:r>
              <a:rPr lang="cs-CZ" sz="2000" dirty="0" err="1" smtClean="0"/>
              <a:t>check</a:t>
            </a:r>
            <a:r>
              <a:rPr lang="cs-CZ" sz="2000" dirty="0" err="1"/>
              <a:t>b</a:t>
            </a:r>
            <a:r>
              <a:rPr lang="cs-CZ" sz="2000" dirty="0" err="1" smtClean="0"/>
              <a:t>ox</a:t>
            </a:r>
            <a:r>
              <a:rPr lang="cs-CZ" sz="2000" dirty="0" smtClean="0"/>
              <a:t> </a:t>
            </a:r>
            <a:r>
              <a:rPr lang="cs-CZ" sz="2000" dirty="0"/>
              <a:t>u všech požadovaných čestných </a:t>
            </a:r>
            <a:r>
              <a:rPr lang="cs-CZ" sz="2000" dirty="0" smtClean="0"/>
              <a:t>prohlášení a každý řádek uložit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73175"/>
            <a:ext cx="7588250" cy="42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45068" y="2132856"/>
            <a:ext cx="7621046" cy="30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342527" y="5247171"/>
            <a:ext cx="1709392" cy="22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145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395536" y="5520332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Požadované dokumenty jsou uvedeny v textu </a:t>
            </a:r>
            <a:r>
              <a:rPr lang="cs-CZ" sz="2000" dirty="0" smtClean="0"/>
              <a:t>výzvy (kap. 7.1)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Předdefinovaný </a:t>
            </a:r>
            <a:r>
              <a:rPr lang="cs-CZ" sz="2000" u="sng" dirty="0" smtClean="0"/>
              <a:t>vzor/formulář</a:t>
            </a:r>
            <a:r>
              <a:rPr lang="cs-CZ" sz="2000" dirty="0" smtClean="0"/>
              <a:t>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Tlačítkem Připojit fyzický soubor připojíte a záznam uložte</a:t>
            </a:r>
            <a:endParaRPr lang="cs-CZ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34"/>
            <a:ext cx="7632848" cy="4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15636" y="339110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se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 smtClean="0"/>
              <a:t>Horní příkazový řádek obsahuje: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Kopírovat</a:t>
            </a:r>
          </a:p>
          <a:p>
            <a:pPr lvl="1"/>
            <a:r>
              <a:rPr lang="cs-CZ" dirty="0" smtClean="0"/>
              <a:t>Vymazat žádost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isk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146</a:t>
            </a:fld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456" y="1196752"/>
            <a:ext cx="8064000" cy="4824056"/>
          </a:xfrm>
        </p:spPr>
        <p:txBody>
          <a:bodyPr/>
          <a:lstStyle/>
          <a:p>
            <a:pPr algn="just"/>
            <a:r>
              <a:rPr lang="cs-CZ" dirty="0" smtClean="0"/>
              <a:t>Uživatel, který žádost založil se automaticky stává </a:t>
            </a:r>
            <a:r>
              <a:rPr lang="cs-CZ" u="sng" dirty="0"/>
              <a:t>S</a:t>
            </a:r>
            <a:r>
              <a:rPr lang="cs-CZ" u="sng" dirty="0" smtClean="0"/>
              <a:t>právcem přístupů</a:t>
            </a:r>
          </a:p>
          <a:p>
            <a:pPr marL="0" indent="0" algn="just">
              <a:buNone/>
            </a:pPr>
            <a:endParaRPr lang="cs-CZ" u="sng" dirty="0" smtClean="0"/>
          </a:p>
          <a:p>
            <a:pPr marL="0" indent="0" algn="just">
              <a:buNone/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zpřístupnit žádost dalším uživatelům, včetně pracovníků technické podpory </a:t>
            </a:r>
            <a:r>
              <a:rPr lang="cs-CZ" dirty="0" smtClean="0">
                <a:hlinkClick r:id="rId2"/>
              </a:rPr>
              <a:t>iskp@mpsv.cz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Nastavit práva uživatelů:</a:t>
            </a:r>
          </a:p>
          <a:p>
            <a:pPr lvl="1" algn="just"/>
            <a:r>
              <a:rPr lang="cs-CZ" dirty="0" smtClean="0"/>
              <a:t>Signatář</a:t>
            </a:r>
          </a:p>
          <a:p>
            <a:pPr lvl="1" algn="just"/>
            <a:r>
              <a:rPr lang="cs-CZ" dirty="0" smtClean="0"/>
              <a:t>Editor</a:t>
            </a:r>
          </a:p>
          <a:p>
            <a:pPr lvl="1" algn="just"/>
            <a:r>
              <a:rPr lang="cs-CZ" dirty="0" smtClean="0"/>
              <a:t>Čtenář</a:t>
            </a:r>
          </a:p>
          <a:p>
            <a:pPr lvl="1" algn="just"/>
            <a:r>
              <a:rPr lang="cs-CZ" dirty="0" smtClean="0"/>
              <a:t>Správce přístupů</a:t>
            </a:r>
          </a:p>
          <a:p>
            <a:pPr lvl="1" algn="just"/>
            <a:r>
              <a:rPr lang="cs-CZ" dirty="0" smtClean="0"/>
              <a:t>Zástupce správce přístupů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147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" y="1933359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760" y="2582204"/>
            <a:ext cx="648072" cy="65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148</a:t>
            </a:fld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- Úloha (III.)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165618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 smtClean="0"/>
              <a:t>Pokud má aplikace ISKP14+ umožnit signatáři podepsat žádost, musí mu být přidělena </a:t>
            </a:r>
            <a:r>
              <a:rPr lang="cs-CZ" b="1" dirty="0" smtClean="0"/>
              <a:t>Úloha</a:t>
            </a:r>
            <a:r>
              <a:rPr lang="cs-CZ" dirty="0" smtClean="0"/>
              <a:t> k podpisu.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149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908863" cy="43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2427606"/>
            <a:ext cx="2520280" cy="20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427" y="501317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660232" y="5013176"/>
            <a:ext cx="2304256" cy="136789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Úlohu lze přidat pomocí tlačítka Nový záznam 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1499539" y="5263067"/>
            <a:ext cx="516069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</a:t>
            </a:r>
            <a:r>
              <a:rPr lang="cs-CZ" dirty="0"/>
              <a:t>č. </a:t>
            </a:r>
            <a:r>
              <a:rPr lang="cs-CZ" dirty="0" smtClean="0"/>
              <a:t>03_18_092 a 119 </a:t>
            </a:r>
            <a:r>
              <a:rPr lang="cs-CZ" dirty="0"/>
              <a:t>– povinné přílohy žádosti o </a:t>
            </a:r>
            <a:r>
              <a:rPr lang="cs-CZ" dirty="0" smtClean="0"/>
              <a:t>podporu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U </a:t>
            </a:r>
            <a:r>
              <a:rPr lang="cs-CZ" dirty="0"/>
              <a:t>projektů obsahujících tvorbu nebo aktualizaci strategických dokumentů – čestné prohlášení žadatele o souladu strategických dokumentů (vzor je uveden v Příloze č. 3 Výzvy)</a:t>
            </a:r>
          </a:p>
          <a:p>
            <a:r>
              <a:rPr lang="cs-CZ" dirty="0"/>
              <a:t>U projektů zaměřených na tvorbu zcela nového strategického dokumentu - analýza současného stavu a prognóza možného vývoje</a:t>
            </a:r>
            <a:r>
              <a:rPr lang="cs-CZ" dirty="0" smtClean="0"/>
              <a:t>.*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22918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0" smtClean="0"/>
              <a:t>Provádíme zpravidla po vyplnění všech záložek (celé žádosti) </a:t>
            </a:r>
          </a:p>
          <a:p>
            <a:pPr algn="just"/>
            <a:r>
              <a:rPr lang="cs-CZ" dirty="0" smtClean="0"/>
              <a:t>Můžeme využít i průběžně jako nápovědu jak správně dané pole vyplnit</a:t>
            </a:r>
          </a:p>
          <a:p>
            <a:pPr algn="just"/>
            <a:r>
              <a:rPr lang="cs-CZ" dirty="0" smtClean="0"/>
              <a:t>Všechny červené chybové hlášky nutno odstranit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Kontrola proběhla v pořádku = možnost finalizovat!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150</a:t>
            </a:fld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680520"/>
          </a:xfrm>
        </p:spPr>
        <p:txBody>
          <a:bodyPr/>
          <a:lstStyle/>
          <a:p>
            <a:r>
              <a:rPr lang="cs-CZ" dirty="0" smtClean="0"/>
              <a:t>Nutno v nastavení přístupů (záložka Přístup k žádosti) uvést/zatrhnout </a:t>
            </a:r>
            <a:r>
              <a:rPr lang="cs-CZ" dirty="0"/>
              <a:t>S</a:t>
            </a:r>
            <a:r>
              <a:rPr lang="cs-CZ" dirty="0" smtClean="0"/>
              <a:t>ignatáře</a:t>
            </a:r>
          </a:p>
          <a:p>
            <a:r>
              <a:rPr lang="cs-CZ" dirty="0" smtClean="0"/>
              <a:t>I po finalizaci žádosti o podporu možno provést změny</a:t>
            </a:r>
          </a:p>
          <a:p>
            <a:r>
              <a:rPr lang="cs-CZ" dirty="0" smtClean="0"/>
              <a:t>V PŘÍKAZOVÉM ŘÁDKU se objeví tlačítko STORNO FINALIZACE</a:t>
            </a:r>
          </a:p>
          <a:p>
            <a:r>
              <a:rPr lang="cs-CZ" dirty="0" smtClean="0"/>
              <a:t>Poté opět nutno finalizovat</a:t>
            </a:r>
          </a:p>
          <a:p>
            <a:r>
              <a:rPr lang="cs-CZ" dirty="0" smtClean="0"/>
              <a:t>POZOR!!!</a:t>
            </a:r>
          </a:p>
          <a:p>
            <a:pPr marL="414000" lvl="1" indent="0" algn="just">
              <a:buNone/>
            </a:pPr>
            <a:r>
              <a:rPr lang="cs-CZ" sz="2400" dirty="0" smtClean="0"/>
              <a:t>U </a:t>
            </a:r>
            <a:r>
              <a:rPr lang="cs-CZ" sz="2400" dirty="0" err="1" smtClean="0"/>
              <a:t>finalizované</a:t>
            </a:r>
            <a:r>
              <a:rPr lang="cs-CZ" sz="2400" dirty="0" smtClean="0"/>
              <a:t> žádosti nelze provádět změny v přístupech k projektu. Pokud je nutné změnu provést, musíte zmáčknout Storno finalizace na horní liště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151</a:t>
            </a:fld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87622"/>
            <a:ext cx="1689301" cy="2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a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žádosti</a:t>
            </a:r>
          </a:p>
          <a:p>
            <a:pPr lvl="1"/>
            <a:r>
              <a:rPr lang="cs-CZ" dirty="0" smtClean="0"/>
              <a:t>Poslední záložka v levém menu</a:t>
            </a:r>
          </a:p>
          <a:p>
            <a:pPr lvl="1"/>
            <a:r>
              <a:rPr lang="cs-CZ" b="1" u="sng" dirty="0" smtClean="0"/>
              <a:t>Zaktivní se až po úspěšné finalizaci</a:t>
            </a:r>
            <a:endParaRPr lang="cs-CZ" b="1" u="sng" dirty="0"/>
          </a:p>
          <a:p>
            <a:pPr lvl="1"/>
            <a:r>
              <a:rPr lang="cs-CZ" dirty="0"/>
              <a:t>Podepisuje jeden či více </a:t>
            </a:r>
            <a:r>
              <a:rPr lang="cs-CZ" dirty="0" smtClean="0"/>
              <a:t>signatářů (dle volby na záložce Identifikace operace </a:t>
            </a:r>
            <a:r>
              <a:rPr lang="cs-CZ" dirty="0" smtClean="0">
                <a:sym typeface="Wingdings" pitchFamily="2" charset="2"/>
              </a:rPr>
              <a:t> pole Způsob jednání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Nutný </a:t>
            </a:r>
            <a:r>
              <a:rPr lang="cs-CZ" dirty="0"/>
              <a:t>elektronický </a:t>
            </a:r>
            <a:r>
              <a:rPr lang="cs-CZ" dirty="0" smtClean="0"/>
              <a:t>podpis (osobní kvalifikovaný certifikát)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149080"/>
            <a:ext cx="8064000" cy="1970920"/>
          </a:xfrm>
        </p:spPr>
        <p:txBody>
          <a:bodyPr/>
          <a:lstStyle/>
          <a:p>
            <a:pPr algn="just"/>
            <a:r>
              <a:rPr lang="cs-CZ" dirty="0" smtClean="0"/>
              <a:t>Podání žádosti</a:t>
            </a:r>
          </a:p>
          <a:p>
            <a:pPr lvl="1" algn="just"/>
            <a:r>
              <a:rPr lang="cs-CZ" dirty="0" smtClean="0"/>
              <a:t>Určeno na první záložce Identifikace operace (pole Typ podání) při vyplňování žádosti</a:t>
            </a:r>
          </a:p>
          <a:p>
            <a:pPr lvl="1" algn="just"/>
            <a:r>
              <a:rPr lang="cs-CZ" dirty="0" smtClean="0"/>
              <a:t>Automaticky (nastaveno defaultně) x Ručně </a:t>
            </a:r>
          </a:p>
          <a:p>
            <a:pPr lvl="1" algn="just"/>
            <a:r>
              <a:rPr lang="cs-CZ" dirty="0" smtClean="0"/>
              <a:t>Žádost podána současně s podpisem x Žádost ručně podána								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83568" y="4437112"/>
            <a:ext cx="8064000" cy="936104"/>
          </a:xfrm>
        </p:spPr>
        <p:txBody>
          <a:bodyPr/>
          <a:lstStyle/>
          <a:p>
            <a:pPr algn="just"/>
            <a:r>
              <a:rPr lang="cs-CZ" dirty="0" smtClean="0"/>
              <a:t>Na záložce </a:t>
            </a:r>
            <a:r>
              <a:rPr lang="cs-CZ" dirty="0"/>
              <a:t>Podpis žádosti </a:t>
            </a:r>
            <a:r>
              <a:rPr lang="cs-CZ" dirty="0" smtClean="0"/>
              <a:t>klikněte na </a:t>
            </a:r>
            <a:r>
              <a:rPr lang="cs-CZ" dirty="0"/>
              <a:t>ikonu </a:t>
            </a:r>
            <a:r>
              <a:rPr lang="cs-CZ" dirty="0" smtClean="0"/>
              <a:t>pečeti</a:t>
            </a:r>
          </a:p>
          <a:p>
            <a:pPr algn="just"/>
            <a:r>
              <a:rPr lang="cs-CZ" dirty="0" smtClean="0"/>
              <a:t>Po úspěšném podepsání tiskové verze žádosti se černá ikona pečeti změní na zelenou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50405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(II.)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581128"/>
            <a:ext cx="8064000" cy="187220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Označíte </a:t>
            </a:r>
            <a:r>
              <a:rPr lang="cs-CZ" dirty="0" err="1" smtClean="0"/>
              <a:t>checkbox</a:t>
            </a:r>
            <a:r>
              <a:rPr lang="cs-CZ" dirty="0" smtClean="0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Stisknete tlačítko Dokončit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154</a:t>
            </a:fld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365104"/>
            <a:ext cx="8064000" cy="237626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a čas jednotlivých operací se žádostí od jejího založení až po podání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 sledovat stav podané žádosti během její administrace v systému ŘO OPZ (CSSF14+)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Pokud je žádost správně podána, je doplněno </a:t>
            </a:r>
            <a:r>
              <a:rPr lang="cs-CZ" sz="2000" b="1" dirty="0" smtClean="0"/>
              <a:t>Registrační číslo projektu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155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3" y="1196752"/>
            <a:ext cx="72653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32434" y="2243004"/>
            <a:ext cx="351876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304742" y="1914128"/>
            <a:ext cx="28635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25781" y="2564904"/>
            <a:ext cx="2880320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24928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sz="2400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Děkujeme </a:t>
            </a: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>Vám za pozornost!</a:t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Odbor realizace programů ESF – veřejná </a:t>
            </a:r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správa, sociální inovace a rovné příležitosti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Ministerstvo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práce a sociálních věcí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39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č. 03_18_092, 119 – povinné přílohy žádosti o podporu (III.)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 projektů zaměřených na aktualizaci dokumentu/ vytvoření nového navazujícího dokumentu stejné povahy - analýza dokumentu, který má být aktualizován/ na který se navazuje, včetně zhodnocení plnění stávajícího dokumentu a zdůvodnění potřeby jeho aktualizace/ tvorby nového dokumentu (v případě zneplatnění příslušným orgánem obce/kraje se dokládá zneplatnění vč. zdůvodnění).*</a:t>
            </a:r>
          </a:p>
          <a:p>
            <a:r>
              <a:rPr lang="cs-CZ" dirty="0" smtClean="0"/>
              <a:t>U projektů zaměřených na optimalizaci procesů nebo procesního řízení - analýza stavu zpracovaných procesů/ analýza stavu procesního řízení před realizací projektu.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58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dvojího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 smtClean="0"/>
              <a:t>Nelze </a:t>
            </a:r>
            <a:r>
              <a:rPr lang="cs-CZ" dirty="0"/>
              <a:t>realizovat vzdělávací aktivity, které jsou již realizovány či plánovány v rámci </a:t>
            </a:r>
            <a:r>
              <a:rPr lang="cs-CZ" dirty="0" smtClean="0"/>
              <a:t>projektu NSZM, </a:t>
            </a:r>
            <a:r>
              <a:rPr lang="cs-CZ" dirty="0"/>
              <a:t>Svazu měst a obcí ČR a Sdružení místních samospráv ČR ve výzvě č. </a:t>
            </a:r>
            <a:r>
              <a:rPr lang="cs-CZ" dirty="0" smtClean="0"/>
              <a:t>03_15_019 </a:t>
            </a:r>
            <a:r>
              <a:rPr lang="cs-CZ" dirty="0"/>
              <a:t>pro totožnou cílovou </a:t>
            </a:r>
            <a:r>
              <a:rPr lang="cs-CZ" dirty="0" smtClean="0"/>
              <a:t>skupinu.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CZ.03.4.74/0.0/0.0/15_019/0010159 </a:t>
            </a:r>
            <a:r>
              <a:rPr lang="cs-CZ" dirty="0"/>
              <a:t>- Efektivní řízení rozvoje obcí jako základní předpoklad efektivnosti výkonu veřejné správy a poskytování veřejných služeb z úrovně </a:t>
            </a:r>
            <a:r>
              <a:rPr lang="cs-CZ" dirty="0" smtClean="0"/>
              <a:t>obcí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CZ.03.4.74/0.0/0.0/15_019/0010271 - Vzdělávání </a:t>
            </a:r>
            <a:r>
              <a:rPr lang="cs-CZ" dirty="0"/>
              <a:t>zástupců a zaměstnanců obcí I. typu“ </a:t>
            </a:r>
            <a:r>
              <a:rPr lang="cs-CZ" dirty="0" smtClean="0"/>
              <a:t>2018-21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CZ.03.4.74/0.0/0.0/15_019/0001814 </a:t>
            </a:r>
            <a:r>
              <a:rPr lang="cs-CZ" dirty="0"/>
              <a:t>- Spolupráce obcí ke zvýšení kvality veřejné správy za pomoci metody MA 21 (Národní síť zdravých měst</a:t>
            </a:r>
            <a:r>
              <a:rPr lang="cs-CZ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Projekty z předchozích výzev pro ÚSC (výzva 33, 34, 58, 80, 117 a 118)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Hodnocení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947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5FBBF5"/>
              </a:buClr>
              <a:buNone/>
            </a:pPr>
            <a:r>
              <a:rPr lang="cs-CZ" sz="2000" b="1" dirty="0" smtClean="0"/>
              <a:t>Podrobné informace: Specifická část pravidel pro žadatele a příjemce v rámci OPZ pro projekty se skutečně vzniklými výdaji a případně také s nepřímými náklady, kap. 4 </a:t>
            </a:r>
            <a:r>
              <a:rPr lang="cs-CZ" sz="2000" dirty="0"/>
              <a:t>(s odkazy na některé z kapitol Obecných pravidel pro žadatele</a:t>
            </a:r>
            <a:r>
              <a:rPr lang="cs-CZ" sz="2000" dirty="0" smtClean="0"/>
              <a:t>)</a:t>
            </a:r>
          </a:p>
          <a:p>
            <a:pPr marL="0" lvl="0" indent="0" algn="just">
              <a:buClr>
                <a:srgbClr val="5FBBF5"/>
              </a:buClr>
              <a:buNone/>
            </a:pPr>
            <a:r>
              <a:rPr lang="cs-CZ" sz="2000" dirty="0" smtClean="0"/>
              <a:t>Další zdroj informací - </a:t>
            </a:r>
            <a:r>
              <a:rPr lang="cs-CZ" sz="2000" b="1" dirty="0" smtClean="0"/>
              <a:t>Příručka pro hodnotitele zajišťující věcné hodnocení žádostí o podporu z OPZ se skutečně prokazovanými výdaji </a:t>
            </a:r>
            <a:r>
              <a:rPr lang="cs-CZ" sz="2000" dirty="0" smtClean="0"/>
              <a:t>(www.</a:t>
            </a:r>
            <a:r>
              <a:rPr lang="cs-CZ" sz="2000" dirty="0" err="1" smtClean="0"/>
              <a:t>esfcr.cz</a:t>
            </a:r>
            <a:r>
              <a:rPr lang="cs-CZ" sz="2000" dirty="0" smtClean="0"/>
              <a:t>)</a:t>
            </a:r>
            <a:endParaRPr lang="cs-CZ" sz="2000" dirty="0"/>
          </a:p>
          <a:p>
            <a:pPr lvl="0" algn="just">
              <a:spcBef>
                <a:spcPts val="1200"/>
              </a:spcBef>
              <a:buClr>
                <a:srgbClr val="5FBBF5"/>
              </a:buClr>
            </a:pPr>
            <a:r>
              <a:rPr lang="cs-CZ" sz="2000" b="1" dirty="0" smtClean="0"/>
              <a:t>Postup </a:t>
            </a:r>
            <a:r>
              <a:rPr lang="cs-CZ" sz="2000" b="1" dirty="0"/>
              <a:t>hodnocení projektů</a:t>
            </a:r>
          </a:p>
          <a:p>
            <a:pPr lvl="1" algn="just"/>
            <a:r>
              <a:rPr lang="cs-CZ" dirty="0" smtClean="0"/>
              <a:t>hodnocení přijatelnosti </a:t>
            </a:r>
            <a:r>
              <a:rPr lang="cs-CZ" dirty="0"/>
              <a:t>a</a:t>
            </a:r>
            <a:r>
              <a:rPr lang="cs-CZ" dirty="0" smtClean="0"/>
              <a:t> formálních náležitostí (HPFN)</a:t>
            </a:r>
          </a:p>
          <a:p>
            <a:pPr lvl="1" algn="just"/>
            <a:r>
              <a:rPr lang="cs-CZ" dirty="0" smtClean="0"/>
              <a:t>věcné hodnocení (VH)</a:t>
            </a:r>
          </a:p>
          <a:p>
            <a:pPr lvl="1" algn="just"/>
            <a:r>
              <a:rPr lang="cs-CZ" dirty="0" smtClean="0"/>
              <a:t>Výběrová komise</a:t>
            </a:r>
          </a:p>
          <a:p>
            <a:pPr lvl="1" algn="just"/>
            <a:r>
              <a:rPr lang="cs-CZ" dirty="0" smtClean="0"/>
              <a:t>vydání Rozhodnutí o poskytnutí dotace</a:t>
            </a:r>
          </a:p>
          <a:p>
            <a:pPr lvl="1" algn="just"/>
            <a:r>
              <a:rPr lang="cs-CZ" dirty="0" smtClean="0"/>
              <a:t>nástroje možnosti přezkumu výsledku hodnocení projektu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272000" cy="4608512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2800" dirty="0" smtClean="0"/>
              <a:t>Výzva pro územní samosprávné celky</a:t>
            </a:r>
            <a:br>
              <a:rPr lang="cs-CZ" sz="2800" dirty="0" smtClean="0"/>
            </a:br>
            <a:r>
              <a:rPr lang="cs-CZ" sz="2800" dirty="0" smtClean="0"/>
              <a:t> (obce, kraje, sdružení a asociace </a:t>
            </a:r>
            <a:r>
              <a:rPr lang="cs-CZ" sz="2800" dirty="0" err="1" smtClean="0"/>
              <a:t>úsc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a</a:t>
            </a:r>
            <a:br>
              <a:rPr lang="cs-CZ" sz="2800" dirty="0"/>
            </a:br>
            <a:r>
              <a:rPr lang="cs-CZ" sz="2800" dirty="0"/>
              <a:t>Výzva pro územní samosprávné celky – hl. m. Praha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Výzva 03_18_092</a:t>
            </a:r>
            <a:br>
              <a:rPr lang="cs-CZ" sz="2400" dirty="0" smtClean="0"/>
            </a:br>
            <a:r>
              <a:rPr lang="cs-CZ" sz="2400" dirty="0" smtClean="0"/>
              <a:t>výzva 03_18_119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84576"/>
          </a:xfrm>
        </p:spPr>
        <p:txBody>
          <a:bodyPr>
            <a:normAutofit/>
          </a:bodyPr>
          <a:lstStyle/>
          <a:p>
            <a:pPr marL="414000" lvl="1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H</a:t>
            </a:r>
            <a:r>
              <a:rPr lang="cs-CZ" b="1" dirty="0" smtClean="0"/>
              <a:t>odnocení přijatelnosti a formálních náležitostí:</a:t>
            </a:r>
            <a:r>
              <a:rPr lang="cs-CZ" dirty="0" smtClean="0"/>
              <a:t> max. 30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HPFN provádí vždy 2 projektoví manažeři ŘO OPZ</a:t>
            </a:r>
          </a:p>
          <a:p>
            <a:pPr lvl="2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Věcné hodnocení: </a:t>
            </a:r>
            <a:r>
              <a:rPr lang="cs-CZ" dirty="0" smtClean="0"/>
              <a:t>max. 80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U výzev „92“ a „119“ provádí hodnocení </a:t>
            </a:r>
            <a:r>
              <a:rPr lang="cs-CZ" b="1" dirty="0" smtClean="0"/>
              <a:t>2 externí hodnotitelé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V případě potřeby bude zapojen </a:t>
            </a:r>
            <a:r>
              <a:rPr lang="cs-CZ" b="1" dirty="0" smtClean="0"/>
              <a:t>arbitr</a:t>
            </a:r>
          </a:p>
          <a:p>
            <a:pPr marL="666000" lvl="2" indent="0" algn="just">
              <a:lnSpc>
                <a:spcPct val="100000"/>
              </a:lnSpc>
              <a:buNone/>
            </a:pPr>
            <a:endParaRPr lang="cs-CZ" b="1" dirty="0" smtClean="0"/>
          </a:p>
          <a:p>
            <a:pPr algn="just"/>
            <a:r>
              <a:rPr lang="cs-CZ" sz="2000" b="1" dirty="0" smtClean="0"/>
              <a:t>Výběrová komise: </a:t>
            </a:r>
            <a:r>
              <a:rPr lang="cs-CZ" sz="2000" dirty="0" smtClean="0"/>
              <a:t>zasedne nejpozději do 20 pracovních dnů od ukončení věcného hodnocení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920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</a:t>
            </a:r>
            <a:r>
              <a:rPr lang="cs-CZ" dirty="0" smtClean="0"/>
              <a:t> (</a:t>
            </a:r>
            <a:r>
              <a:rPr lang="cs-CZ" sz="1800" dirty="0" smtClean="0"/>
              <a:t>HPFN, VĚCNÉ HODNOCENÍ</a:t>
            </a:r>
            <a:r>
              <a:rPr lang="cs-CZ" dirty="0" smtClean="0"/>
              <a:t>)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sz="2000" dirty="0" smtClean="0"/>
              <a:t>červen - říjen 2019</a:t>
            </a:r>
          </a:p>
          <a:p>
            <a:endParaRPr lang="cs-CZ" dirty="0" smtClean="0"/>
          </a:p>
          <a:p>
            <a:r>
              <a:rPr lang="cs-CZ" b="1" dirty="0" smtClean="0"/>
              <a:t>Výběrová komise: </a:t>
            </a:r>
            <a:r>
              <a:rPr lang="cs-CZ" dirty="0" smtClean="0"/>
              <a:t>listopad – prosinec 2019</a:t>
            </a:r>
          </a:p>
          <a:p>
            <a:endParaRPr lang="cs-CZ" dirty="0" smtClean="0"/>
          </a:p>
          <a:p>
            <a:r>
              <a:rPr lang="cs-CZ" b="1" dirty="0" smtClean="0"/>
              <a:t>Rozhodnutí o poskytnutí dotace</a:t>
            </a:r>
            <a:r>
              <a:rPr lang="cs-CZ" dirty="0" smtClean="0"/>
              <a:t> (Právní akt)</a:t>
            </a:r>
            <a:r>
              <a:rPr lang="cs-CZ" b="1" dirty="0" smtClean="0"/>
              <a:t>:</a:t>
            </a:r>
            <a:r>
              <a:rPr lang="cs-CZ" dirty="0" smtClean="0"/>
              <a:t> nejdříve leden – březen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82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 přijatelnosti  (HP)</a:t>
            </a:r>
            <a:br>
              <a:rPr lang="cs-CZ" dirty="0" smtClean="0"/>
            </a:br>
            <a:r>
              <a:rPr lang="cs-CZ" dirty="0" smtClean="0"/>
              <a:t>a formálních náležitostí (HFN)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odrobné informace k hodnocení přijatelnosti a hodnocení formálních náležitostí jsou v kap. 4.2.2 Specifické části pravidel pro žadatele.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přijatelnosti a formálních náležitostí je 1. stupněm hodnocení, probíhá souběžně, provádí ho pověření pracovníci ŘO.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přijatelnosti - v případě nesplnění jakéhokoliv </a:t>
            </a:r>
            <a:r>
              <a:rPr lang="cs-CZ" dirty="0" smtClean="0"/>
              <a:t>relevantního </a:t>
            </a:r>
            <a:r>
              <a:rPr lang="cs-CZ" dirty="0"/>
              <a:t>z 9 kritérií přijatelnosti je žádost vyloučena – náprava není </a:t>
            </a:r>
            <a:r>
              <a:rPr lang="cs-CZ" dirty="0" smtClean="0"/>
              <a:t>možná.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formálních náležitostí - v </a:t>
            </a:r>
            <a:r>
              <a:rPr lang="cs-CZ" dirty="0"/>
              <a:t>případě nesplnění min. 1 kritéria </a:t>
            </a:r>
            <a:r>
              <a:rPr lang="cs-CZ" dirty="0" smtClean="0"/>
              <a:t>HFN (za podmínky splnění všech kritérií HP) </a:t>
            </a:r>
            <a:r>
              <a:rPr lang="cs-CZ" dirty="0"/>
              <a:t>bude žadatel vyzván </a:t>
            </a:r>
            <a:r>
              <a:rPr lang="cs-CZ" dirty="0" smtClean="0"/>
              <a:t>k nápravě.</a:t>
            </a:r>
          </a:p>
        </p:txBody>
      </p:sp>
    </p:spTree>
    <p:extLst>
      <p:ext uri="{BB962C8B-B14F-4D97-AF65-F5344CB8AC3E}">
        <p14:creationId xmlns:p14="http://schemas.microsoft.com/office/powerpoint/2010/main" val="19416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přijatelnosti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</a:t>
            </a:r>
            <a:r>
              <a:rPr lang="cs-CZ" sz="2000" dirty="0"/>
              <a:t>přijatelnosti nejsou opravitelná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1. </a:t>
            </a:r>
            <a:r>
              <a:rPr lang="cs-CZ" dirty="0"/>
              <a:t>Splňuje žadatel definici oprávněného žadatele vymezeného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2. Odpovídá </a:t>
            </a:r>
            <a:r>
              <a:rPr lang="cs-CZ" dirty="0"/>
              <a:t>partnerství v projektu pravidlům OPZ a je v souladu s textem výzvy k předkládání žádostí o podporu</a:t>
            </a:r>
            <a:r>
              <a:rPr lang="cs-CZ" dirty="0" smtClean="0"/>
              <a:t>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3. </a:t>
            </a:r>
            <a:r>
              <a:rPr lang="cs-CZ" dirty="0"/>
              <a:t>Jsou cílové skupiny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podporu? 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4</a:t>
            </a:r>
            <a:r>
              <a:rPr lang="cs-CZ" dirty="0"/>
              <a:t>. Jsou celkové způsobilé výdaje projektu v rozmezí stanoveném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5</a:t>
            </a:r>
            <a:r>
              <a:rPr lang="cs-CZ" dirty="0"/>
              <a:t>. Jsou plánované aktivity projektu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 (včetně územní způsobilosti)?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6. Lze vyloučit negativní dopad na horizontální principy OPZ (rovnost žen a mužů, nediskriminace a udržitelný rozvoj)?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7. Je statutární zástupce žadatele trestně bezúhonný?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8. Byl projektový záměr doporučen k rozpracování do plné verze žádosti o </a:t>
            </a:r>
            <a:r>
              <a:rPr lang="cs-CZ" dirty="0" smtClean="0"/>
              <a:t>podporu </a:t>
            </a:r>
            <a:r>
              <a:rPr lang="cs-CZ" dirty="0"/>
              <a:t> příslušným Programovým partnerstvím OPZ nebo jinou relevantní platformou dle pravidel OPZ</a:t>
            </a:r>
            <a:r>
              <a:rPr lang="cs-CZ" dirty="0" smtClean="0"/>
              <a:t>? - nerelevantní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9. Integrované strategie </a:t>
            </a:r>
            <a:r>
              <a:rPr lang="cs-CZ" dirty="0" smtClean="0"/>
              <a:t>: není relevantní pro PO4 - nerelevantní</a:t>
            </a:r>
            <a:endParaRPr lang="cs-CZ" dirty="0"/>
          </a:p>
          <a:p>
            <a:pPr lvl="1">
              <a:lnSpc>
                <a:spcPct val="100000"/>
              </a:lnSpc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formálních náležitostí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Obsahuje </a:t>
            </a:r>
            <a:r>
              <a:rPr lang="cs-CZ" dirty="0"/>
              <a:t>žádost o podporu všechny </a:t>
            </a:r>
            <a:r>
              <a:rPr lang="cs-CZ" b="1" dirty="0"/>
              <a:t>povinné údaje i přílohy </a:t>
            </a:r>
            <a:r>
              <a:rPr lang="cs-CZ" dirty="0"/>
              <a:t>dle textu výzvy k předkládání žádostí o podporu a žádost i povinné přílohy byly předloženy ve formě dle textu výzvy (včetně číslování příloh)?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 žádost o podporu podepsána statutárním zástupcem žadatele (resp. oprávněnou osobou</a:t>
            </a:r>
            <a:r>
              <a:rPr lang="cs-CZ" dirty="0" smtClean="0"/>
              <a:t>)?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Oprávněná osoba musí mít plnou moc, kterou je třeba nahrát do ISKP14+ na záložku plné moci, zmocněnec ji musí elektronicky podepsat.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případě zjištění nedostatků v některém z kritérií bude žadatel vyzván k opravě.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Přípustná </a:t>
            </a:r>
            <a:r>
              <a:rPr lang="cs-CZ" b="1" dirty="0" smtClean="0"/>
              <a:t>1 oprava</a:t>
            </a:r>
            <a:r>
              <a:rPr lang="cs-CZ" dirty="0" smtClean="0"/>
              <a:t>, žadatel má na ni </a:t>
            </a:r>
            <a:r>
              <a:rPr lang="cs-CZ" b="1" dirty="0" smtClean="0"/>
              <a:t>5 pracovních dnů</a:t>
            </a: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1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Postupují do něj úspěšné žádosti v HPFN</a:t>
            </a:r>
          </a:p>
          <a:p>
            <a:pPr algn="just"/>
            <a:r>
              <a:rPr lang="cs-CZ" dirty="0" smtClean="0"/>
              <a:t>Provádějí ho 2 nezávislí externí hodnotitelé</a:t>
            </a:r>
          </a:p>
          <a:p>
            <a:pPr algn="just"/>
            <a:r>
              <a:rPr lang="cs-CZ" dirty="0" smtClean="0"/>
              <a:t>Hodnotitel u každého kritéria:</a:t>
            </a:r>
          </a:p>
          <a:p>
            <a:pPr lvl="1" algn="just"/>
            <a:r>
              <a:rPr lang="cs-CZ" dirty="0" smtClean="0"/>
              <a:t>Přidělí deskriptor</a:t>
            </a:r>
          </a:p>
          <a:p>
            <a:pPr lvl="1" algn="just"/>
            <a:r>
              <a:rPr lang="cs-CZ" dirty="0" smtClean="0"/>
              <a:t>V komentáři zdůvodní své rozhodnutí</a:t>
            </a:r>
          </a:p>
          <a:p>
            <a:pPr lvl="1" algn="just"/>
            <a:r>
              <a:rPr lang="cs-CZ" dirty="0" smtClean="0"/>
              <a:t>Napíše závěrečný shrnující komentář</a:t>
            </a:r>
          </a:p>
          <a:p>
            <a:pPr algn="just"/>
            <a:r>
              <a:rPr lang="cs-CZ" dirty="0" smtClean="0"/>
              <a:t>V případě rozdílných hodnocení bude zapojen arbitr, který vychází z předchozích 2 hodnocení</a:t>
            </a:r>
          </a:p>
          <a:p>
            <a:pPr lvl="1" algn="just"/>
            <a:r>
              <a:rPr lang="cs-CZ" dirty="0"/>
              <a:t>Arbitr se ve svém hodnocení musí pohybovat v mantinelech předchozích dvou individuálních hodnocení na úrovni jednotlivých kritérií.</a:t>
            </a:r>
          </a:p>
        </p:txBody>
      </p:sp>
    </p:spTree>
    <p:extLst>
      <p:ext uri="{BB962C8B-B14F-4D97-AF65-F5344CB8AC3E}">
        <p14:creationId xmlns:p14="http://schemas.microsoft.com/office/powerpoint/2010/main" val="225814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věcného hodnocení pro soutěžní projekty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</a:t>
            </a:r>
            <a:r>
              <a:rPr lang="cs-CZ" sz="1800" dirty="0" smtClean="0"/>
              <a:t>řesný popis toho, co je předmětem hodnocení, je uveden v </a:t>
            </a:r>
            <a:r>
              <a:rPr lang="cs-CZ" sz="1800" b="1" dirty="0" smtClean="0"/>
              <a:t>Příručce pro hodnotitele zajišťující věcné hodnocení žádostí o podporu z OPZ se skutečně prokazovanými výdaji</a:t>
            </a:r>
            <a:r>
              <a:rPr lang="cs-CZ" sz="1800" dirty="0" smtClean="0"/>
              <a:t>, s. </a:t>
            </a:r>
            <a:r>
              <a:rPr lang="cs-CZ" sz="1800" dirty="0"/>
              <a:t>30-41 </a:t>
            </a:r>
            <a:r>
              <a:rPr lang="cs-CZ" sz="1800" dirty="0" smtClean="0"/>
              <a:t>(uveřejněna na </a:t>
            </a:r>
            <a:r>
              <a:rPr lang="cs-CZ" sz="1800" dirty="0" smtClean="0">
                <a:hlinkClick r:id="rId3"/>
              </a:rPr>
              <a:t>www.esfcr.cz</a:t>
            </a:r>
            <a:r>
              <a:rPr lang="cs-CZ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D</a:t>
            </a:r>
            <a:r>
              <a:rPr lang="cs-CZ" sz="1800" dirty="0" smtClean="0"/>
              <a:t>oporučuje se průběžná konfrontace při tvorbě žádosti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79411"/>
              </p:ext>
            </p:extLst>
          </p:nvPr>
        </p:nvGraphicFramePr>
        <p:xfrm>
          <a:off x="827584" y="1772816"/>
          <a:ext cx="7992888" cy="3191232"/>
        </p:xfrm>
        <a:graphic>
          <a:graphicData uri="http://schemas.openxmlformats.org/drawingml/2006/table">
            <a:tbl>
              <a:tblPr firstRow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Skupina kritérií 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kritéria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Potřebnost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 Vymezení problému a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Účelnost (30)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Cíle a konzistentnost (intervenční logika)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(25)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3 Způsob ověření dosažení cíle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Efektivnost a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hospodárnost (20)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 Efektivita projektu,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rozpočet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 Adekvátnost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indikátorů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Proveditelnost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 Způsob zapojení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 Způsob realizace aktivit a jejich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návaznost (10)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8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Ověření administrativní, finanční a provozní kapacity žadatele (nebodované)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přiměřenost plánovaného projektu vůči personálním, finančním a provozním kapacitám žadatele za předchozí ukončené účetní </a:t>
            </a:r>
            <a:r>
              <a:rPr lang="cs-CZ" dirty="0" smtClean="0"/>
              <a:t>období</a:t>
            </a:r>
            <a:endParaRPr lang="cs-CZ" dirty="0"/>
          </a:p>
          <a:p>
            <a:r>
              <a:rPr lang="cs-CZ" dirty="0" smtClean="0"/>
              <a:t>U projektů s celkovými náklady pod 2 mil. Kč je administrativní, finanční a provozní kapacita vždy dostatečná</a:t>
            </a:r>
          </a:p>
          <a:p>
            <a:r>
              <a:rPr lang="cs-CZ" dirty="0" smtClean="0"/>
              <a:t>Důvody k eliminačnímu deskriptoru:</a:t>
            </a:r>
          </a:p>
          <a:p>
            <a:pPr lvl="1"/>
            <a:r>
              <a:rPr lang="cs-CZ" dirty="0" smtClean="0"/>
              <a:t>Nepoměr v agendě počtu zaměstnanců - </a:t>
            </a:r>
            <a:r>
              <a:rPr lang="cs-CZ" dirty="0"/>
              <a:t>vykázaný počet zaměstnanců dosahuje méně než 1/5 počtu osob, které by měly zajišťovat realizaci projektu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Výrazným nepoměrem v agendě ročního </a:t>
            </a:r>
            <a:r>
              <a:rPr lang="cs-CZ" dirty="0" smtClean="0"/>
              <a:t>obratu - </a:t>
            </a:r>
            <a:r>
              <a:rPr lang="cs-CZ" dirty="0"/>
              <a:t>roční obrat dosahuje méně než 1/5 celkových způsobilých výdajů projektu.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45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Hodnotitel může ve </a:t>
            </a:r>
            <a:r>
              <a:rPr lang="cs-CZ" b="1" dirty="0"/>
              <a:t>výjimečných a řádně odůvodněných případech</a:t>
            </a:r>
            <a:r>
              <a:rPr lang="cs-CZ" dirty="0"/>
              <a:t>, stanovit, že kapacita vyhovuje, přestože vykázaný roční obrat </a:t>
            </a:r>
            <a:r>
              <a:rPr lang="cs-CZ" dirty="0" smtClean="0"/>
              <a:t>nebo počet zaměstnanců neodpovídá výše uvedeným kritériím</a:t>
            </a:r>
          </a:p>
          <a:p>
            <a:r>
              <a:rPr lang="cs-CZ" dirty="0" smtClean="0"/>
              <a:t>V takových případech by přílohou žádosti měl být dokument dokazující, že příjemce i tak má dostatečnou provozní, finanční a administrativní kapacitu na zvládnutí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90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Deskriptory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11560" y="1700808"/>
            <a:ext cx="8064000" cy="414928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Velmi dobré (100%)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Dobré (75%)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Dostatečné (50%)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Nedostatečné</a:t>
            </a:r>
            <a:r>
              <a:rPr lang="cs-CZ" b="1" dirty="0" smtClean="0"/>
              <a:t> (25%; eliminační kritérium)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U </a:t>
            </a:r>
            <a:r>
              <a:rPr lang="cs-CZ" dirty="0"/>
              <a:t>kritéria č. 8</a:t>
            </a:r>
            <a:r>
              <a:rPr lang="cs-CZ" b="1" dirty="0"/>
              <a:t> </a:t>
            </a:r>
            <a:r>
              <a:rPr lang="cs-CZ" b="1" dirty="0" smtClean="0"/>
              <a:t>„</a:t>
            </a:r>
            <a:r>
              <a:rPr lang="cs-CZ" dirty="0" smtClean="0"/>
              <a:t>Ověření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žadatele“ se udělují</a:t>
            </a:r>
            <a:r>
              <a:rPr lang="cs-CZ" b="1" dirty="0" smtClean="0"/>
              <a:t> pouze 2 deskriptory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Vyhovuje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Nevyhovuje (eliminační)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výzvy 03_18_092 a 119 - nastavení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437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Druh výzvy: kolová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Model hodnocení: </a:t>
            </a:r>
            <a:r>
              <a:rPr lang="cs-CZ" dirty="0" smtClean="0"/>
              <a:t>jednokolový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Výzva vyhlášena: 22. </a:t>
            </a:r>
            <a:r>
              <a:rPr lang="cs-CZ" dirty="0"/>
              <a:t>3</a:t>
            </a:r>
            <a:r>
              <a:rPr lang="cs-CZ" dirty="0" smtClean="0"/>
              <a:t>. 2019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Zahájení příjmu žádostí: 29. 3. 2019 v 8:00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Ukončení příjmu žádostí: 21. </a:t>
            </a:r>
            <a:r>
              <a:rPr lang="cs-CZ" b="1" dirty="0"/>
              <a:t>6</a:t>
            </a:r>
            <a:r>
              <a:rPr lang="cs-CZ" b="1" dirty="0" smtClean="0"/>
              <a:t>. 2019 v 16:00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Maximální délka realizace projektu: 24 měsíců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Nejzazší datum pro ukončení fyzické realizace projektu: 31. 12.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Jeden oprávněný </a:t>
            </a:r>
            <a:r>
              <a:rPr lang="cs-CZ" dirty="0" smtClean="0"/>
              <a:t>žadatel = jedna </a:t>
            </a:r>
            <a:r>
              <a:rPr lang="cs-CZ" dirty="0"/>
              <a:t>projektová </a:t>
            </a:r>
            <a:r>
              <a:rPr lang="cs-CZ" dirty="0" smtClean="0"/>
              <a:t>žádost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Finanční alokace výzvy 03_18_092: </a:t>
            </a:r>
            <a:r>
              <a:rPr lang="cs-CZ" b="1" dirty="0" smtClean="0"/>
              <a:t>285 000 000 CZK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Finanční alokace výzvy 03_18_119: </a:t>
            </a:r>
            <a:r>
              <a:rPr lang="cs-CZ" b="1" dirty="0" smtClean="0"/>
              <a:t>15 000 000 CZK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výsledného počtu bodů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</a:t>
            </a:r>
            <a:r>
              <a:rPr lang="cs-CZ" sz="2000" dirty="0" smtClean="0"/>
              <a:t>ýsledný počet bodů je vypočítán jako </a:t>
            </a:r>
            <a:r>
              <a:rPr lang="cs-CZ" sz="2000" b="1" dirty="0" smtClean="0"/>
              <a:t>průměr bodů</a:t>
            </a:r>
            <a:r>
              <a:rPr lang="cs-CZ" sz="2000" dirty="0" smtClean="0"/>
              <a:t> jednotlivých hodnocení</a:t>
            </a:r>
          </a:p>
          <a:p>
            <a:pPr algn="just"/>
            <a:r>
              <a:rPr lang="cs-CZ" sz="2000" dirty="0" smtClean="0"/>
              <a:t>Při zapojení arbitra je výsledný počet bodů VH totožný s jeho hodnocením</a:t>
            </a:r>
            <a:endParaRPr lang="cs-CZ" dirty="0" smtClean="0"/>
          </a:p>
          <a:p>
            <a:pPr algn="just"/>
            <a:r>
              <a:rPr lang="cs-CZ" sz="2000" dirty="0" smtClean="0"/>
              <a:t>K úspěchu ve věcném hodnocení musí žádost o podporu získat </a:t>
            </a:r>
            <a:r>
              <a:rPr lang="cs-CZ" sz="2000" b="1" dirty="0" smtClean="0"/>
              <a:t>minimálně 50 bodů a v žádném kritériu nesmí dostat eliminační deskriptor</a:t>
            </a:r>
          </a:p>
          <a:p>
            <a:pPr algn="just"/>
            <a:r>
              <a:rPr lang="cs-CZ" sz="2000" dirty="0" smtClean="0"/>
              <a:t>Žadatel bude o výsledku vyrozuměn depeší, uvidí obě hodnocení (bez jmen hodnotitelů), v případě arbitrážního hodnocení bude k dispozici pouze hodnocení arbitra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Zasedne nejpozději 20 dnů po ukončení věcného hodnocení</a:t>
            </a:r>
          </a:p>
          <a:p>
            <a:pPr algn="just"/>
            <a:r>
              <a:rPr lang="cs-CZ" dirty="0" smtClean="0"/>
              <a:t>Projednává úspěšné žádosti z VH a rozhodne o tom, zda daná žádost bude doporučena k financování</a:t>
            </a:r>
          </a:p>
          <a:p>
            <a:pPr algn="just"/>
            <a:r>
              <a:rPr lang="cs-CZ" dirty="0" smtClean="0"/>
              <a:t>Nesmí měnit pořadí žádostí dané bodovým ziskem z VH, v případě závažných zjištění ale může nedoporučit žádost k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82850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Důvodem k nedoporučení mohou být mj. překryv projektu s jiným projektem, opakované neplnění povinností žadatele u jiného projektu, nedostatek prostředků (viz Specifická část pravidel, s. 21)</a:t>
            </a:r>
          </a:p>
          <a:p>
            <a:pPr algn="just"/>
            <a:r>
              <a:rPr lang="cs-CZ" dirty="0" smtClean="0"/>
              <a:t>Doporučení </a:t>
            </a:r>
            <a:r>
              <a:rPr lang="cs-CZ" dirty="0"/>
              <a:t>s výhradou – právní akt bude vydán až po zapracování připomínek Výběrové </a:t>
            </a:r>
            <a:r>
              <a:rPr lang="cs-CZ" dirty="0" smtClean="0"/>
              <a:t>komise (např. rozpočet, KA, upřesnění cílové skupiny)</a:t>
            </a:r>
          </a:p>
          <a:p>
            <a:pPr algn="just"/>
            <a:r>
              <a:rPr lang="cs-CZ" dirty="0" smtClean="0"/>
              <a:t>Pokud celkové prostředky všech doporučených prostředků přesahují alokaci výzvy, rozhoduje bodové pořadí z VH</a:t>
            </a:r>
          </a:p>
          <a:p>
            <a:pPr algn="just"/>
            <a:r>
              <a:rPr lang="cs-CZ" dirty="0" smtClean="0"/>
              <a:t>Projekty, které uspěly ve VH, ale nezbyly na ně prostředky, jsou zařazeny do zásobníku projektů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85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Žadateli bude zaslána interní depeše s dokumentem na základě výsledku jednání Výběrové komise:</a:t>
            </a:r>
          </a:p>
          <a:p>
            <a:pPr algn="just"/>
            <a:endParaRPr lang="cs-CZ" dirty="0" smtClean="0"/>
          </a:p>
          <a:p>
            <a:pPr lvl="1"/>
            <a:r>
              <a:rPr lang="cs-CZ" dirty="0" smtClean="0"/>
              <a:t> Vyrozumění o doporučení projektu k podpoře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Vyrozumění o nedoporučení žádosti o podporu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Vyrozumění o zařazení projektu do zásobníku projektů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6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 musí zapracovat podmínky realizace stanovené Výběrovou komisí, nesmí měnit nic nad rámec těchto podmínek – </a:t>
            </a:r>
            <a:r>
              <a:rPr lang="cs-CZ" dirty="0" smtClean="0">
                <a:solidFill>
                  <a:srgbClr val="FF0000"/>
                </a:solidFill>
              </a:rPr>
              <a:t>pouze 1 možná oprava!</a:t>
            </a:r>
            <a:endParaRPr lang="cs-CZ" dirty="0" smtClean="0"/>
          </a:p>
          <a:p>
            <a:pPr algn="just"/>
            <a:r>
              <a:rPr lang="cs-CZ" dirty="0" smtClean="0"/>
              <a:t>Doplní údaje na záložce kategorie intervencí</a:t>
            </a:r>
          </a:p>
          <a:p>
            <a:pPr algn="just"/>
            <a:r>
              <a:rPr lang="cs-CZ" dirty="0" smtClean="0"/>
              <a:t>Doplní číslo bankovního účtu, v případě obcí také číslo bankovního účtu nadřízeného kraje, v záložce subjekty je nezbytné</a:t>
            </a:r>
            <a:r>
              <a:rPr lang="cs-CZ" u="sng" dirty="0" smtClean="0"/>
              <a:t> přidat nový subjekt Nadřízený kraj.</a:t>
            </a:r>
            <a:endParaRPr lang="cs-CZ" dirty="0" smtClean="0"/>
          </a:p>
          <a:p>
            <a:pPr algn="just"/>
            <a:r>
              <a:rPr lang="cs-CZ" dirty="0" smtClean="0"/>
              <a:t>Doplní skutečné datum zahájení projektu (po dohodě s PM ho může změnit oproti původnímu předpokladu)</a:t>
            </a:r>
          </a:p>
          <a:p>
            <a:pPr algn="just"/>
            <a:r>
              <a:rPr lang="cs-CZ" dirty="0" smtClean="0"/>
              <a:t>Zaškrtne čestné prohlášení o bezdlužnosti (nejde o stejné prohlášení jako při podání žádosti)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23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přezkum 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buSzPct val="100000"/>
              <a:buNone/>
            </a:pPr>
            <a:r>
              <a:rPr lang="cs-CZ" b="1" dirty="0" smtClean="0"/>
              <a:t>Přezkum hodnocení neúspěšných žádostí - Obecná část pravidel pro žadatele, kap. 32.1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ředkladatel neúspěšné žádosti je zároveň s vyrozuměním o výsledku hodnocení informován o možnosti </a:t>
            </a:r>
            <a:r>
              <a:rPr lang="cs-CZ" sz="2000" dirty="0"/>
              <a:t>požádat o přezkum negativního </a:t>
            </a:r>
            <a:r>
              <a:rPr lang="cs-CZ" sz="2000" dirty="0" smtClean="0"/>
              <a:t>závěru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pouze jednu žádost o přezkum v každé části schvalovacího procesu (HPFN, VH, VK), a to do 15 kalendářní dnů od doručení výsledku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Žádost o přezkum se podává prostřednictvím ISKP;</a:t>
            </a:r>
            <a:r>
              <a:rPr lang="cs-CZ" sz="2000" dirty="0" smtClean="0"/>
              <a:t> uvádí se pouze objektivní skutečnosti, na dodatečné doplňující informace k žádosti nebude brán zřetel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námitku i proti více kritériím v každém z relevantních posudků (námitka vždy proti konkrétnímu kritériu)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L</a:t>
            </a:r>
            <a:r>
              <a:rPr lang="cs-CZ" sz="2000" dirty="0" smtClean="0"/>
              <a:t>hůta na vyřízení žádosti o přezkum je 30 kalendářních dní od doručení, v odůvodněných případech lze prodloužit až na 60 dnů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11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Zdůvodnění potřebnosti – každý projekt by měl vycházet z potřeb žadatele.</a:t>
            </a:r>
            <a:endParaRPr lang="cs-CZ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Dobré nastavení cílů – cíle mají být specifické, měřitelné, dosažitelné, relevantní a termínované (metoda SMART).</a:t>
            </a:r>
          </a:p>
          <a:p>
            <a:pPr algn="just"/>
            <a:r>
              <a:rPr lang="cs-CZ" dirty="0" smtClean="0"/>
              <a:t>V žádosti musí být zřejmá vazba mezi identifikovaným problémem, stanovenými cíli, klíčovými aktivitami a výstupy KA – </a:t>
            </a:r>
            <a:r>
              <a:rPr lang="cs-CZ" b="1" dirty="0" smtClean="0"/>
              <a:t>intervenční logika.</a:t>
            </a:r>
          </a:p>
          <a:p>
            <a:pPr algn="just"/>
            <a:r>
              <a:rPr lang="cs-CZ" dirty="0" smtClean="0"/>
              <a:t>Časová provázanost jednotlivých klíčových aktivit (jak na sebe navazují).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58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464" cy="4779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Papírová plná moc – zmocněnec musí elektronicky podepsat v systému ISKP14+.</a:t>
            </a:r>
          </a:p>
          <a:p>
            <a:pPr algn="just"/>
            <a:r>
              <a:rPr lang="cs-CZ" dirty="0" smtClean="0"/>
              <a:t>Popsat konkrétně očekávané změny, které realizace projektu přinese.</a:t>
            </a:r>
          </a:p>
          <a:p>
            <a:pPr algn="just"/>
            <a:r>
              <a:rPr lang="cs-CZ" dirty="0" smtClean="0"/>
              <a:t>Popsat rizika a jakým způsobem budou minimalizována.</a:t>
            </a:r>
          </a:p>
          <a:p>
            <a:pPr algn="just"/>
            <a:r>
              <a:rPr lang="cs-CZ" dirty="0" smtClean="0"/>
              <a:t>I když není sledována udržitelnost, je dobré popsat budoucí využití výstupů projektu.</a:t>
            </a:r>
          </a:p>
          <a:p>
            <a:pPr algn="just"/>
            <a:r>
              <a:rPr lang="cs-CZ" dirty="0" smtClean="0"/>
              <a:t>Dobrý popis cílové skupiny, je důležité také znát její potřeby </a:t>
            </a:r>
            <a:r>
              <a:rPr lang="cs-CZ" dirty="0" smtClean="0">
                <a:solidFill>
                  <a:srgbClr val="FF0000"/>
                </a:solidFill>
              </a:rPr>
              <a:t>a kvantifikovat ji.</a:t>
            </a:r>
          </a:p>
          <a:p>
            <a:pPr algn="just"/>
            <a:r>
              <a:rPr lang="cs-CZ" dirty="0" smtClean="0"/>
              <a:t>Ověřit si, zda dle textu žádosti o podporu jsou uvedeny všechny relevantní cílové skupiny (nezapomínat na CS veřejnost).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355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Nenadhodnocovat rozpočet, pozor na nepřímé náklady a podíl nákupu služeb.</a:t>
            </a:r>
          </a:p>
          <a:p>
            <a:pPr algn="just"/>
            <a:r>
              <a:rPr lang="cs-CZ" dirty="0" smtClean="0"/>
              <a:t>Jednotlivé kapitoly rozpočtu členit dle nákladů do dílčích položek (např. rozčlenit nákup služeb nebo osobní náklady)</a:t>
            </a:r>
          </a:p>
          <a:p>
            <a:pPr algn="just"/>
            <a:r>
              <a:rPr lang="cs-CZ" dirty="0" smtClean="0"/>
              <a:t>Základní informace by měly být v příslušných polích žádosti v IS KP14+, je možné a vhodné k žádosti doložit přílohy s doplňujícími informacemi</a:t>
            </a:r>
          </a:p>
          <a:p>
            <a:pPr algn="just"/>
            <a:r>
              <a:rPr lang="cs-CZ" b="1" dirty="0" smtClean="0"/>
              <a:t>Pozor na opakování aktivit z projektů realizovaných v OP LZZ a ve výzvách 33, 34, 58, 80, 117 a 118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717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72000" cy="1224000"/>
          </a:xfrm>
        </p:spPr>
        <p:txBody>
          <a:bodyPr/>
          <a:lstStyle/>
          <a:p>
            <a:r>
              <a:rPr lang="cs-CZ" dirty="0" smtClean="0"/>
              <a:t>Informace k vyplnění žádosti o podporu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14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výzvy 03_18_092 a 119 - základní identifikace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Prioritní osa 4 Efektivní veřejná správa</a:t>
            </a:r>
          </a:p>
          <a:p>
            <a:pPr algn="just"/>
            <a:r>
              <a:rPr lang="cs-CZ" sz="2000" dirty="0" smtClean="0"/>
              <a:t>Investiční priorita 4.1 Investice do institucionální kapacity </a:t>
            </a:r>
            <a:br>
              <a:rPr lang="cs-CZ" sz="2000" dirty="0" smtClean="0"/>
            </a:br>
            <a:r>
              <a:rPr lang="cs-CZ" sz="2000" dirty="0" smtClean="0"/>
              <a:t>a efektivnosti VS a veřejných služeb na celostátní, regionální </a:t>
            </a:r>
            <a:br>
              <a:rPr lang="cs-CZ" sz="2000" dirty="0" smtClean="0"/>
            </a:br>
            <a:r>
              <a:rPr lang="cs-CZ" sz="2000" dirty="0" smtClean="0"/>
              <a:t>a místní úrovni za účelem reforem, zlepšování právní úpravy </a:t>
            </a:r>
            <a:br>
              <a:rPr lang="cs-CZ" sz="2000" dirty="0" smtClean="0"/>
            </a:br>
            <a:r>
              <a:rPr lang="cs-CZ" sz="2000" dirty="0" smtClean="0"/>
              <a:t>a řádné správy.</a:t>
            </a:r>
          </a:p>
          <a:p>
            <a:pPr algn="just"/>
            <a:r>
              <a:rPr lang="cs-CZ" sz="2000" dirty="0" smtClean="0"/>
              <a:t>Specifický cíl 4.1.1 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algn="just"/>
            <a:r>
              <a:rPr lang="cs-CZ" sz="2000" dirty="0" smtClean="0"/>
              <a:t>Specifický cíl 4.1.2 Profesionalizovat VS zejména prostřednictvím zvyšování znalostí a dovedností jejích pracovníků, rozvoje politik </a:t>
            </a:r>
            <a:br>
              <a:rPr lang="cs-CZ" sz="2000" dirty="0" smtClean="0"/>
            </a:br>
            <a:r>
              <a:rPr lang="cs-CZ" sz="2000" dirty="0" smtClean="0"/>
              <a:t>a strategií v oblasti lidských zdrojů a implementace služebního zákona.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Realizační tým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67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Realizační tým projektu </a:t>
            </a:r>
          </a:p>
          <a:p>
            <a:pPr algn="just"/>
            <a:r>
              <a:rPr lang="cs-CZ" sz="2000" b="1" dirty="0"/>
              <a:t>A</a:t>
            </a:r>
            <a:r>
              <a:rPr lang="cs-CZ" sz="2000" b="1" dirty="0" smtClean="0"/>
              <a:t>dministrativní </a:t>
            </a:r>
            <a:r>
              <a:rPr lang="cs-CZ" sz="2000" b="1" dirty="0"/>
              <a:t>a řídící 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nepřímé náklady</a:t>
            </a:r>
            <a:endParaRPr lang="cs-CZ" sz="2000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hlavní/projektový manažer, vedoucí projektu, koordinátor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finanční manažer, ekonom, účetní, administrativní asistent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 manažer, IT specialista/technik pro správu, právník pro VZ</a:t>
            </a:r>
          </a:p>
          <a:p>
            <a:pPr algn="just">
              <a:spcBef>
                <a:spcPts val="1800"/>
              </a:spcBef>
            </a:pPr>
            <a:r>
              <a:rPr lang="cs-CZ" sz="2000" b="1" dirty="0"/>
              <a:t>O</a:t>
            </a:r>
            <a:r>
              <a:rPr lang="cs-CZ" sz="2000" b="1" dirty="0" smtClean="0"/>
              <a:t>dborné </a:t>
            </a:r>
            <a:r>
              <a:rPr lang="cs-CZ" sz="2000" b="1" dirty="0"/>
              <a:t>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přímé náklady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členové RT, kteří pracují přímo s CS nebo vytvářejí produkty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odborný garant, odborný asistent, evaluátor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metodik, lektor, právník, manažer kvality, odborný konzultant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Pomůcka: </a:t>
            </a:r>
            <a:r>
              <a:rPr lang="cs-CZ" sz="2000" b="1" dirty="0" smtClean="0"/>
              <a:t>Obvyklé mzdy/platy pro OPZ </a:t>
            </a:r>
            <a:r>
              <a:rPr lang="cs-CZ" sz="1800" b="1" dirty="0" smtClean="0"/>
              <a:t>(Hlavní pracovní pozice pro projekty v režimu skutečně vykazovaných výdajů) </a:t>
            </a:r>
            <a:r>
              <a:rPr lang="cs-CZ" sz="1800" dirty="0" smtClean="0"/>
              <a:t>(uveřejněno na </a:t>
            </a:r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esfcr.cz</a:t>
            </a:r>
            <a:r>
              <a:rPr lang="cs-CZ" sz="1800" dirty="0" smtClean="0"/>
              <a:t>)</a:t>
            </a: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                   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8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97352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Popis realizačního týmu projektu v </a:t>
            </a:r>
            <a:r>
              <a:rPr lang="cs-CZ" sz="2400" b="1" dirty="0" smtClean="0"/>
              <a:t>žádosti o podporu</a:t>
            </a:r>
            <a:endParaRPr lang="cs-CZ" sz="2400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součást </a:t>
            </a:r>
            <a:r>
              <a:rPr lang="cs-CZ" dirty="0" smtClean="0"/>
              <a:t>žádosti o podporu(i </a:t>
            </a:r>
            <a:r>
              <a:rPr lang="cs-CZ" dirty="0"/>
              <a:t>pro administrativní pozice!)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žádosti o podporu na </a:t>
            </a:r>
            <a:r>
              <a:rPr lang="cs-CZ" dirty="0"/>
              <a:t>záložce POPIS PROJEKTU</a:t>
            </a:r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ole </a:t>
            </a:r>
            <a:r>
              <a:rPr lang="cs-CZ" dirty="0"/>
              <a:t>má rozsah pouze 2000 znaků, pro dostatečně podrobný popis jej bude třeba vypracovat jako zvláštní přílohu </a:t>
            </a:r>
            <a:r>
              <a:rPr lang="cs-CZ" dirty="0" smtClean="0"/>
              <a:t>žádosti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/>
          <a:srcRect t="30316" b="52319"/>
          <a:stretch/>
        </p:blipFill>
        <p:spPr bwMode="auto">
          <a:xfrm>
            <a:off x="779317" y="3212976"/>
            <a:ext cx="732107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 cstate="print"/>
          <a:srcRect t="55294" b="12330"/>
          <a:stretch/>
        </p:blipFill>
        <p:spPr bwMode="auto">
          <a:xfrm>
            <a:off x="779317" y="4643806"/>
            <a:ext cx="7321075" cy="111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295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Popis realizačního týmu projektu v </a:t>
            </a:r>
            <a:r>
              <a:rPr lang="cs-CZ" b="1" dirty="0" smtClean="0"/>
              <a:t>žádosti o podporu</a:t>
            </a:r>
            <a:endParaRPr lang="cs-CZ" dirty="0"/>
          </a:p>
          <a:p>
            <a:pPr lvl="0" algn="just">
              <a:buClr>
                <a:srgbClr val="5FBBF5"/>
              </a:buClr>
            </a:pPr>
            <a:r>
              <a:rPr lang="cs-CZ" sz="2000" dirty="0">
                <a:solidFill>
                  <a:srgbClr val="084A8B"/>
                </a:solidFill>
              </a:rPr>
              <a:t>D</a:t>
            </a:r>
            <a:r>
              <a:rPr lang="cs-CZ" sz="2000" dirty="0" smtClean="0">
                <a:solidFill>
                  <a:srgbClr val="084A8B"/>
                </a:solidFill>
              </a:rPr>
              <a:t>o </a:t>
            </a:r>
            <a:r>
              <a:rPr lang="cs-CZ" sz="2000" dirty="0">
                <a:solidFill>
                  <a:srgbClr val="084A8B"/>
                </a:solidFill>
              </a:rPr>
              <a:t>popisu uvést </a:t>
            </a:r>
            <a:r>
              <a:rPr lang="cs-CZ" sz="2000" u="sng" dirty="0">
                <a:solidFill>
                  <a:srgbClr val="084A8B"/>
                </a:solidFill>
              </a:rPr>
              <a:t>u všech pozic v RT </a:t>
            </a:r>
            <a:r>
              <a:rPr lang="cs-CZ" sz="2000" dirty="0">
                <a:solidFill>
                  <a:srgbClr val="084A8B"/>
                </a:solidFill>
              </a:rPr>
              <a:t>(NN i PN, příjemce i partnera)</a:t>
            </a:r>
            <a:endParaRPr lang="cs-CZ" dirty="0"/>
          </a:p>
          <a:p>
            <a:pPr lvl="1" algn="just"/>
            <a:r>
              <a:rPr lang="cs-CZ" dirty="0"/>
              <a:t>hlavní činnosti v projektu</a:t>
            </a:r>
          </a:p>
          <a:p>
            <a:pPr lvl="1" algn="just"/>
            <a:r>
              <a:rPr lang="cs-CZ" dirty="0"/>
              <a:t>rozsah zapojení (úvazek, doba zapojení), vazba na KA</a:t>
            </a:r>
          </a:p>
          <a:p>
            <a:pPr lvl="1" algn="just"/>
            <a:r>
              <a:rPr lang="cs-CZ" dirty="0"/>
              <a:t>odbornou kapacitu (např. požadovanou kvalifikaci, lze uvést konkrétní jména, ale není požadováno)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kalkulaci osobních nákladů (</a:t>
            </a:r>
            <a:r>
              <a:rPr lang="cs-CZ" dirty="0" smtClean="0"/>
              <a:t>doplnit dle tabulky Obvyklé mzdy/platy pro OPZ )</a:t>
            </a:r>
            <a:endParaRPr lang="cs-CZ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i="1" dirty="0"/>
              <a:t>      (Pozor: údaje z popisu pozic se nepropisují do rozpočtů!)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</a:t>
            </a:r>
            <a:r>
              <a:rPr lang="cs-CZ" sz="2000" dirty="0"/>
              <a:t>uvedeného popisu bude posuzována úloha </a:t>
            </a:r>
            <a:r>
              <a:rPr lang="cs-CZ" sz="2000" dirty="0" smtClean="0"/>
              <a:t>RT </a:t>
            </a:r>
            <a:r>
              <a:rPr lang="cs-CZ" sz="2000" dirty="0"/>
              <a:t>v projektu a </a:t>
            </a:r>
            <a:r>
              <a:rPr lang="cs-CZ" sz="2000" u="sng" dirty="0"/>
              <a:t>zejména jeho kompetence realizovat projekt</a:t>
            </a:r>
          </a:p>
          <a:p>
            <a:pPr marL="0" indent="0" algn="just">
              <a:buNone/>
            </a:pPr>
            <a:r>
              <a:rPr lang="cs-CZ" sz="2000" b="1" i="1" dirty="0"/>
              <a:t>Kvalitní a podrobné zpracování popisu RT je tedy velmi důležité pro věcné hodnocení – hodnocení kapacity žadatele realizovat projekt!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1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Nejsou podrobně popsány činnosti, které bude člen realizačního týmu vykonávat v rámci realizace klíčových aktivit nebo administrace projektu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Nejsou uvedeny úvazky členů realizačního týmu</a:t>
            </a:r>
          </a:p>
          <a:p>
            <a:r>
              <a:rPr lang="cs-CZ" dirty="0" smtClean="0"/>
              <a:t>Nesouhlasí hodinové/měsíční mzdy v popisu realizačního týmu a v nákladech, v nákladech u popisu klíčových aktivit nebo v položce rozpočtu</a:t>
            </a:r>
          </a:p>
          <a:p>
            <a:r>
              <a:rPr lang="cs-CZ" dirty="0" smtClean="0"/>
              <a:t>Nesoulad mezi popisem realizačního týmu v žádosti o podporu a jejich přílohách (např. výše úvazku)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Duplicita činností RT x nákup služeb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15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711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385542"/>
          </a:xfr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 smtClean="0"/>
              <a:t>Indikátory jsou základním nástrojem na měření postupu a na vyhodnocení dosažení cíle projektu</a:t>
            </a:r>
          </a:p>
          <a:p>
            <a:pPr algn="just">
              <a:spcBef>
                <a:spcPts val="1200"/>
              </a:spcBef>
            </a:pPr>
            <a:r>
              <a:rPr lang="cs-CZ" b="1" dirty="0"/>
              <a:t>Z</a:t>
            </a:r>
            <a:r>
              <a:rPr lang="cs-CZ" sz="2400" b="1" dirty="0" smtClean="0"/>
              <a:t>ákladní informace – Obecná část pravidel pro žadatele a příjemce v rámci OPZ, kap. 18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ýznam, definice, způsob evidence a vykazování, sankce při nesplnění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yplnění indikátorů v IS KP14+ - Pokyny k vyplnění žádosti v IS KP14+, kap. 6.2.5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3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Minimální počet indikátorů na projekt:</a:t>
            </a:r>
            <a:endParaRPr lang="cs-CZ" b="1" dirty="0"/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</a:t>
            </a:r>
            <a:r>
              <a:rPr lang="cs-CZ" sz="2400" dirty="0" smtClean="0"/>
              <a:t>ro každý projekt musí být stanovena cílová hodnota pro minimálně jeden </a:t>
            </a:r>
            <a:r>
              <a:rPr lang="cs-CZ" sz="2400" b="1" u="sng" dirty="0" smtClean="0"/>
              <a:t>výstupový</a:t>
            </a:r>
            <a:r>
              <a:rPr lang="cs-CZ" sz="2400" dirty="0" smtClean="0"/>
              <a:t> hlavní indikátor, který reflektuje aktivity projektu.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</a:t>
            </a:r>
            <a:r>
              <a:rPr lang="cs-CZ" sz="2400" dirty="0" smtClean="0"/>
              <a:t>oporučujeme, aby byla rovněž stanovena cílová hodnota pro minimálně jeden </a:t>
            </a:r>
            <a:r>
              <a:rPr lang="cs-CZ" sz="2400" b="1" u="sng" dirty="0" smtClean="0"/>
              <a:t>výsledkový</a:t>
            </a:r>
            <a:r>
              <a:rPr lang="cs-CZ" sz="2400" dirty="0" smtClean="0"/>
              <a:t> indikátor, který nejlépe vystihne měřitelnou změnu, jež má být prostřednictvím projektu dosažena.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Pozor! V žádosti o podporu musí být současně vždy uvedeno, </a:t>
            </a:r>
            <a:r>
              <a:rPr lang="cs-CZ" sz="2400" b="1" dirty="0" smtClean="0"/>
              <a:t>jakým způsobem byla cílová hodnota stanovena! </a:t>
            </a:r>
          </a:p>
          <a:p>
            <a:pPr>
              <a:spcBef>
                <a:spcPts val="1800"/>
              </a:spcBef>
              <a:buNone/>
            </a:pPr>
            <a:endParaRPr lang="cs-CZ" sz="2000" dirty="0"/>
          </a:p>
          <a:p>
            <a:pPr marL="0" indent="0">
              <a:spcAft>
                <a:spcPts val="1800"/>
              </a:spcAft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622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 smtClean="0"/>
              <a:t>ŘO vždy stanoví pro konkrétní výzvu: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naplnění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povinně stanoví v žádosti hodnotu </a:t>
            </a:r>
            <a:r>
              <a:rPr lang="cs-CZ" dirty="0" smtClean="0"/>
              <a:t>indikátorů, </a:t>
            </a:r>
            <a:r>
              <a:rPr lang="cs-CZ" dirty="0"/>
              <a:t>kterou se zavazuje během projektu </a:t>
            </a:r>
            <a:r>
              <a:rPr lang="cs-CZ" dirty="0" smtClean="0"/>
              <a:t>dosáhnout 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</a:t>
            </a:r>
            <a:r>
              <a:rPr lang="cs-CZ" dirty="0" smtClean="0"/>
              <a:t>udou </a:t>
            </a:r>
            <a:r>
              <a:rPr lang="cs-CZ" dirty="0"/>
              <a:t>součástí právního aktu, </a:t>
            </a:r>
            <a:r>
              <a:rPr lang="cs-CZ" u="sng" dirty="0" smtClean="0"/>
              <a:t>na neplnění jsou </a:t>
            </a:r>
            <a:r>
              <a:rPr lang="cs-CZ" u="sng" dirty="0"/>
              <a:t>navázány sankce</a:t>
            </a:r>
            <a:endParaRPr lang="cs-CZ" b="1" u="sng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vykazování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Sledování v realizaci je povinné, konkrétní stav </a:t>
            </a:r>
            <a:r>
              <a:rPr lang="cs-CZ" dirty="0"/>
              <a:t>bude </a:t>
            </a:r>
            <a:r>
              <a:rPr lang="cs-CZ" dirty="0" smtClean="0"/>
              <a:t>kumulativně od zahájení projektu vykazován v </a:t>
            </a:r>
            <a:r>
              <a:rPr lang="cs-CZ" dirty="0"/>
              <a:t>ZoR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nepovinné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elevantní </a:t>
            </a:r>
            <a:r>
              <a:rPr lang="cs-CZ" dirty="0"/>
              <a:t>jen v případě, že </a:t>
            </a:r>
            <a:r>
              <a:rPr lang="cs-CZ" dirty="0" smtClean="0"/>
              <a:t>je ŘO </a:t>
            </a:r>
            <a:r>
              <a:rPr lang="cs-CZ" dirty="0"/>
              <a:t>pro výzvu </a:t>
            </a:r>
            <a:r>
              <a:rPr lang="cs-CZ" dirty="0" smtClean="0"/>
              <a:t>vymezil; pokud si je žadatel dobrovolně zvolí, stanou se pro něj povinnými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3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556792"/>
            <a:ext cx="8064000" cy="4320000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adatel edituje jednotlivé předvyplněné záznamy jednotlivých indikátorů a vyplňuje pole: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</a:t>
            </a:r>
            <a:r>
              <a:rPr lang="cs-CZ" b="1" dirty="0" smtClean="0"/>
              <a:t>ýchozí hodnota</a:t>
            </a:r>
            <a:r>
              <a:rPr lang="cs-CZ" dirty="0" smtClean="0"/>
              <a:t> (na úrovni projektů vždy 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c</a:t>
            </a:r>
            <a:r>
              <a:rPr lang="cs-CZ" b="1" dirty="0" smtClean="0"/>
              <a:t>ílová hodnota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atum cílové hodnoty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/>
          <a:srcRect t="33679" b="14461"/>
          <a:stretch/>
        </p:blipFill>
        <p:spPr bwMode="auto">
          <a:xfrm>
            <a:off x="611560" y="4077072"/>
            <a:ext cx="7848872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výzvy </a:t>
            </a:r>
            <a:r>
              <a:rPr lang="cs-CZ" sz="2400" dirty="0" smtClean="0"/>
              <a:t>03_18_092 a 119 – věcné zaměření</a:t>
            </a:r>
            <a:endParaRPr lang="cs-CZ" sz="2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077272"/>
          </a:xfrm>
        </p:spPr>
        <p:txBody>
          <a:bodyPr/>
          <a:lstStyle/>
          <a:p>
            <a:pPr algn="just"/>
            <a:r>
              <a:rPr lang="cs-CZ" sz="2000" dirty="0" smtClean="0"/>
              <a:t>Podporované aktivity v této výzvě vycházejí ze Strategického rámce rozvoje veřejné správy ČR pro období 2014 – 2020.</a:t>
            </a:r>
          </a:p>
          <a:p>
            <a:pPr algn="just"/>
            <a:r>
              <a:rPr lang="cs-CZ" sz="2000" dirty="0" smtClean="0"/>
              <a:t>Projekty by měly územním samosprávným celkům pomoci připravit se na inovace ve veřejné správě spojené s realizací reforem obsažených ve Strategickém rámci.</a:t>
            </a:r>
            <a:endParaRPr lang="cs-CZ" dirty="0"/>
          </a:p>
          <a:p>
            <a:pPr algn="just"/>
            <a:r>
              <a:rPr lang="cs-CZ" sz="2000" dirty="0" smtClean="0"/>
              <a:t>SRRVS v aktualizované verzi z listopadu 2016 obsahuje nově specifický cíl 4.3 „Rozvoj lidských zdrojů územních samosprávných celků.</a:t>
            </a:r>
          </a:p>
        </p:txBody>
      </p:sp>
    </p:spTree>
    <p:extLst>
      <p:ext uri="{BB962C8B-B14F-4D97-AF65-F5344CB8AC3E}">
        <p14:creationId xmlns:p14="http://schemas.microsoft.com/office/powerpoint/2010/main" val="497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podpořených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jednoznačně </a:t>
            </a:r>
            <a:r>
              <a:rPr lang="cs-CZ" dirty="0" smtClean="0"/>
              <a:t>identifikované </a:t>
            </a:r>
            <a:endParaRPr lang="cs-CZ" sz="24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evidovat ke každému vykazovanému účastníkovi projektu/podpořené osobě předem stanovený soubor osobních údajů.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je k dispozici návrh „monitorovacího listu podpořené osoby“ s odkazem na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zákon o ochraně osobních údajů</a:t>
            </a:r>
            <a:r>
              <a:rPr lang="cs-CZ" dirty="0" smtClean="0"/>
              <a:t>, není však závazný, pokud bude mít žadatel k dispozici jinou průkaznou evidenci.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je podkladem k vykazování hodnot </a:t>
            </a:r>
            <a:r>
              <a:rPr lang="cs-CZ" dirty="0" smtClean="0"/>
              <a:t>indikátorů </a:t>
            </a:r>
            <a:r>
              <a:rPr lang="cs-CZ" dirty="0"/>
              <a:t>povinných </a:t>
            </a:r>
            <a:r>
              <a:rPr lang="cs-CZ" dirty="0" smtClean="0"/>
              <a:t>                k </a:t>
            </a:r>
            <a:r>
              <a:rPr lang="cs-CZ" dirty="0"/>
              <a:t>vykazování ve Zprávách o </a:t>
            </a:r>
            <a:r>
              <a:rPr lang="cs-CZ" dirty="0" smtClean="0"/>
              <a:t>realizaci.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Průběžně aktualizovaná evidence </a:t>
            </a:r>
            <a:r>
              <a:rPr lang="cs-CZ" dirty="0"/>
              <a:t>je prováděna v </a:t>
            </a:r>
            <a:r>
              <a:rPr lang="cs-CZ" dirty="0" smtClean="0"/>
              <a:t>systému             </a:t>
            </a:r>
            <a:r>
              <a:rPr lang="cs-CZ" dirty="0"/>
              <a:t>IS ESF 2014</a:t>
            </a:r>
            <a:r>
              <a:rPr lang="cs-CZ" dirty="0" smtClean="0"/>
              <a:t>+, který je navázaný na IS KP 14+ a MS 2014+.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archivovat prezenční listiny nebo jiné evidence                z realizovaných aktivit pro CS pro účely kontroly zůstává                  v platnosti.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1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Bagatelní podpora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inimální </a:t>
            </a:r>
            <a:r>
              <a:rPr lang="cs-CZ" sz="2000" dirty="0"/>
              <a:t>míra poskytnuté podpory pro to, aby osoba měla z projektu přímý prospěch a mohla být jeho „účastníkem“ ve smyslu definice </a:t>
            </a:r>
            <a:r>
              <a:rPr lang="cs-CZ" sz="2000" dirty="0" smtClean="0"/>
              <a:t>indikátoru </a:t>
            </a:r>
            <a:r>
              <a:rPr lang="cs-CZ" sz="2000" dirty="0"/>
              <a:t>6 00 00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usí </a:t>
            </a:r>
            <a:r>
              <a:rPr lang="cs-CZ" sz="2000" dirty="0"/>
              <a:t>být současně splněny dvě podmínky podpory, a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osoba získala v daném projektu </a:t>
            </a:r>
            <a:r>
              <a:rPr lang="cs-CZ" b="1" dirty="0"/>
              <a:t>podporu v rozsahu min. 40 hod.</a:t>
            </a:r>
            <a:r>
              <a:rPr lang="cs-CZ" dirty="0"/>
              <a:t> (bez ohledu na počet dílčích podpor) </a:t>
            </a:r>
            <a:r>
              <a:rPr lang="cs-CZ" u="sng" dirty="0"/>
              <a:t>a zároveň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alespoň </a:t>
            </a:r>
            <a:r>
              <a:rPr lang="cs-CZ" b="1" dirty="0"/>
              <a:t>20 hod.</a:t>
            </a:r>
            <a:r>
              <a:rPr lang="cs-CZ" dirty="0"/>
              <a:t> z podpory nemá charakter elektronického vzdělávání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i="1" dirty="0"/>
              <a:t>POZOR: </a:t>
            </a:r>
            <a:r>
              <a:rPr lang="cs-CZ" i="1" dirty="0"/>
              <a:t>údaj „hodina“ byl sjednocen na 60 minut (ne vyučovací)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soba</a:t>
            </a:r>
            <a:r>
              <a:rPr lang="cs-CZ" sz="2000" dirty="0"/>
              <a:t>, která získá větší než bagatelní podporu, je poté, co jí příjemce zaeviduje včetně identifikace poskytnuté podpory </a:t>
            </a:r>
            <a:r>
              <a:rPr lang="cs-CZ" sz="2000" dirty="0" smtClean="0"/>
              <a:t>do systému </a:t>
            </a:r>
            <a:r>
              <a:rPr lang="cs-CZ" sz="2000" dirty="0"/>
              <a:t>IS ESF 2014</a:t>
            </a:r>
            <a:r>
              <a:rPr lang="cs-CZ" sz="2000" dirty="0" smtClean="0"/>
              <a:t>+, </a:t>
            </a:r>
            <a:r>
              <a:rPr lang="cs-CZ" sz="2000" dirty="0"/>
              <a:t>automaticky započítána do </a:t>
            </a:r>
            <a:r>
              <a:rPr lang="cs-CZ" sz="2000" dirty="0" smtClean="0"/>
              <a:t>indikátoru </a:t>
            </a:r>
            <a:r>
              <a:rPr lang="cs-CZ" sz="2000" dirty="0"/>
              <a:t>6 00 </a:t>
            </a:r>
            <a:r>
              <a:rPr lang="cs-CZ" sz="2000" dirty="0" smtClean="0"/>
              <a:t>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Rozsah sledovaných údajů (viz Obecná pravidla pro žadatele a příjemce)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Evidence poskytnutých podpor (typ podpory a rozsah podpory - k dispozici výběr z číselníku)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automaticky hlídá u jednotlivých osob limit bagatelní podpory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ESF 2014+ - systém, kde jsou evidovány podpory pro každého účastníka projektu.</a:t>
            </a:r>
          </a:p>
          <a:p>
            <a:r>
              <a:rPr lang="cs-CZ" dirty="0" smtClean="0"/>
              <a:t>Slouží k výpočtu indikátorů v předkládané zprávě o realizaci, propojen s IS KP14+.</a:t>
            </a:r>
          </a:p>
          <a:p>
            <a:r>
              <a:rPr lang="cs-CZ" b="1" dirty="0" smtClean="0"/>
              <a:t>Po vydání právního aktu obdrží statutární zástupce a hlavní kontaktní osoba do datové schránky unikátní aktivační kód  a na své e-mailové adresy ověřovací kód.</a:t>
            </a:r>
          </a:p>
          <a:p>
            <a:pPr lvl="1"/>
            <a:r>
              <a:rPr lang="cs-CZ" dirty="0" smtClean="0"/>
              <a:t>V mailu by měl být odkaz, kde osoba zadá oba zaslané kódy.</a:t>
            </a:r>
          </a:p>
          <a:p>
            <a:pPr lvl="1"/>
            <a:r>
              <a:rPr lang="cs-CZ" b="1" dirty="0" smtClean="0"/>
              <a:t>Platnost kódů je časově omezená (20 kalendářních dnů).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76488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6 00 00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„Celkový počet účastníků“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Celkový počet osob/účastníků, které v rámci projektu získaly jakoukoliv formu podpory, bez ohledu na počet poskytnutých podpor. </a:t>
            </a:r>
            <a:r>
              <a:rPr lang="cs-CZ" sz="2000" u="sng" dirty="0" smtClean="0"/>
              <a:t>Každá podpořená osoba se v rámci projektu započítává pouze jednou</a:t>
            </a:r>
            <a:r>
              <a:rPr lang="cs-CZ" sz="2000" dirty="0" smtClean="0"/>
              <a:t>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5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6 26 00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„Účastníci, kteří získali kvalifikaci po ukončení své účasti“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(výsledkový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Účastníci intervence ESF, </a:t>
            </a:r>
            <a:r>
              <a:rPr lang="cs-CZ" sz="2000" u="sng" dirty="0" smtClean="0"/>
              <a:t>kteří získali potvrzení</a:t>
            </a:r>
            <a:r>
              <a:rPr lang="cs-CZ" sz="2000" dirty="0" smtClean="0"/>
              <a:t> o kvalifikaci po ukončení účasti na ESF projektu. Potvrzení o kvalifikaci je udíleno </a:t>
            </a:r>
            <a:r>
              <a:rPr lang="cs-CZ" sz="2000" u="sng" dirty="0" smtClean="0"/>
              <a:t>na základě formálního prověření znalostí</a:t>
            </a:r>
            <a:r>
              <a:rPr lang="cs-CZ" sz="2000" dirty="0" smtClean="0"/>
              <a:t>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</a:t>
            </a:r>
            <a:r>
              <a:rPr lang="cs-CZ" sz="2000" u="sng" dirty="0" smtClean="0"/>
              <a:t>do doby čtyř týdnů po jejím ukončení.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 smtClean="0"/>
              <a:t>Také pro tento indikátor platí pravidlo o bagatelní podpoře – jeho hodnota </a:t>
            </a:r>
            <a:r>
              <a:rPr lang="cs-CZ" b="1" dirty="0" smtClean="0"/>
              <a:t>nesmí být větší</a:t>
            </a:r>
            <a:r>
              <a:rPr lang="cs-CZ" dirty="0" smtClean="0"/>
              <a:t> než u indikátoru 6 00 00.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opatření“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"</a:t>
            </a:r>
            <a:r>
              <a:rPr lang="cs-CZ" sz="1600" dirty="0"/>
              <a:t>Podpořenou institucí" jsou myšleny všechny organizační složky státu včetně justice, státní příspěvkové organizace, obce a kraje včetně jimi zřizovaných a zakládaných organizací, které byly </a:t>
            </a:r>
            <a:r>
              <a:rPr lang="cs-CZ" sz="1600" u="sng" dirty="0"/>
              <a:t>za účelem zavedení opatření podpořeny z ESF</a:t>
            </a:r>
            <a:r>
              <a:rPr lang="cs-CZ" sz="1600" dirty="0"/>
              <a:t>. Instituce </a:t>
            </a:r>
            <a:r>
              <a:rPr lang="cs-CZ" sz="1600" dirty="0" smtClean="0"/>
              <a:t>je započítána </a:t>
            </a:r>
            <a:r>
              <a:rPr lang="cs-CZ" sz="1600" dirty="0"/>
              <a:t>v případě, že byla podpořena za účelem zavedení minimálně </a:t>
            </a:r>
            <a:r>
              <a:rPr lang="cs-CZ" sz="1600" dirty="0" smtClean="0"/>
              <a:t>jednoho </a:t>
            </a:r>
            <a:r>
              <a:rPr lang="cs-CZ" sz="1600" dirty="0"/>
              <a:t>opatření. Tzn. že </a:t>
            </a:r>
            <a:r>
              <a:rPr lang="cs-CZ" sz="1600" u="sng" dirty="0"/>
              <a:t>každá instituce je započítána pouze jednou</a:t>
            </a:r>
            <a:r>
              <a:rPr lang="cs-CZ" sz="1600" dirty="0"/>
              <a:t>, i v případě pokud byla podpořena za účelem zavedení více opatření v definovaných oblastech. </a:t>
            </a:r>
            <a:r>
              <a:rPr lang="cs-CZ" sz="1600" dirty="0" smtClean="0"/>
              <a:t> "</a:t>
            </a:r>
            <a:r>
              <a:rPr lang="cs-CZ" sz="1600" dirty="0"/>
              <a:t>Opatřením" se rozumí </a:t>
            </a:r>
            <a:r>
              <a:rPr lang="cs-CZ" sz="1600" u="sng" dirty="0"/>
              <a:t>jakékoli doporučení, návrh, aktualizace, metodika, </a:t>
            </a:r>
            <a:r>
              <a:rPr lang="cs-CZ" sz="1600" u="sng" dirty="0" smtClean="0"/>
              <a:t>certifikát, standard</a:t>
            </a:r>
            <a:r>
              <a:rPr lang="cs-CZ" sz="1600" u="sng" dirty="0"/>
              <a:t>, pilotní projekt, ucelená kampaň, nastavený systém apod</a:t>
            </a:r>
            <a:r>
              <a:rPr lang="cs-CZ" sz="1600" dirty="0" smtClean="0"/>
              <a:t>.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01 – 04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</a:t>
            </a:r>
            <a:r>
              <a:rPr lang="cs-CZ" b="1" dirty="0" smtClean="0"/>
              <a:t>opatření v oblasti…“</a:t>
            </a:r>
            <a:endParaRPr lang="cs-CZ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dirty="0" smtClean="0"/>
              <a:t>01 Řízení kvality</a:t>
            </a:r>
          </a:p>
          <a:p>
            <a:pPr algn="just"/>
            <a:r>
              <a:rPr lang="cs-CZ" dirty="0" smtClean="0"/>
              <a:t>02 Strategického a projektového řízení</a:t>
            </a:r>
          </a:p>
          <a:p>
            <a:pPr algn="just"/>
            <a:r>
              <a:rPr lang="cs-CZ" dirty="0" smtClean="0"/>
              <a:t>04 Řízení lidských zdrojů</a:t>
            </a:r>
          </a:p>
          <a:p>
            <a:pPr marL="0" indent="0" algn="just">
              <a:buNone/>
            </a:pPr>
            <a:r>
              <a:rPr lang="cs-CZ" sz="1800" dirty="0" smtClean="0"/>
              <a:t>Tzn. Pokud bude klíčová aktivita např. zaměřena na řízení kvality (zavádění, rozvoj) bude vyplněn indikátor vztahující se k zavedení opatření v dané oblasti. </a:t>
            </a: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8 05 00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„Počet </a:t>
            </a:r>
            <a:r>
              <a:rPr lang="cs-CZ" b="1" dirty="0"/>
              <a:t>napsaných a zveřejněných analytických a strategických dokumentů (vč. evaluačních)“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Počet </a:t>
            </a:r>
            <a:r>
              <a:rPr lang="cs-CZ" sz="2000" u="sng" dirty="0"/>
              <a:t>napsaných a zveřejněných analýz</a:t>
            </a:r>
            <a:r>
              <a:rPr lang="cs-CZ" sz="2000" dirty="0"/>
              <a:t>, evaluací (interních i externích), koncepcí, strategií, studií, závěrečných zpráv z výzkumů a obdobných dokumentů, které byly vytvořeny za finanční podpory ESI fondů.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456" cy="4779232"/>
          </a:xfrm>
        </p:spPr>
        <p:txBody>
          <a:bodyPr/>
          <a:lstStyle/>
          <a:p>
            <a:r>
              <a:rPr lang="cs-CZ" dirty="0" smtClean="0"/>
              <a:t>U indikátorů 6 00 </a:t>
            </a:r>
            <a:r>
              <a:rPr lang="cs-CZ" dirty="0" err="1" smtClean="0"/>
              <a:t>00</a:t>
            </a:r>
            <a:r>
              <a:rPr lang="cs-CZ" dirty="0" smtClean="0"/>
              <a:t> a 6 26 00 popsat výpočet hodnoty, kterou žadatel stanovil. Hodnoty musí souhlasit s počtem uvedeným v popisu klíčových aktivit, případně doložených příloh k žádosti o podporu.</a:t>
            </a:r>
          </a:p>
          <a:p>
            <a:r>
              <a:rPr lang="cs-CZ" dirty="0" smtClean="0"/>
              <a:t>Pokud je žadatelem DSO a bude zavádět opatření pro více obcí, je nutné počet obcí započítat do indikátoru     6 80 00 a 6 80 01 nebo 6 80 02 nebo 6 80 04 (dle zaměření zavedení opatření v uvedených oblastech).</a:t>
            </a:r>
          </a:p>
          <a:p>
            <a:r>
              <a:rPr lang="cs-CZ" dirty="0" smtClean="0"/>
              <a:t>U indikátoru 8 05 00 doporučujeme uvést výčet dokumentů (vč. </a:t>
            </a:r>
            <a:r>
              <a:rPr lang="cs-CZ" dirty="0"/>
              <a:t>n</a:t>
            </a:r>
            <a:r>
              <a:rPr lang="cs-CZ" dirty="0" smtClean="0"/>
              <a:t>ázvů), které do tohoto indikátoru budou započítány. Hodnoty musí souhlasit s počtem uvedeným v popisu klíčových aktivit, případně doložených příloh k žádosti o podporu.</a:t>
            </a:r>
          </a:p>
        </p:txBody>
      </p:sp>
    </p:spTree>
    <p:extLst>
      <p:ext uri="{BB962C8B-B14F-4D97-AF65-F5344CB8AC3E}">
        <p14:creationId xmlns:p14="http://schemas.microsoft.com/office/powerpoint/2010/main" val="453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03_18_092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75934"/>
              </p:ext>
            </p:extLst>
          </p:nvPr>
        </p:nvGraphicFramePr>
        <p:xfrm>
          <a:off x="539552" y="1484784"/>
          <a:ext cx="81656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Obce,</a:t>
                      </a:r>
                      <a:r>
                        <a:rPr lang="cs-CZ" baseline="0" dirty="0" smtClean="0"/>
                        <a:t> Dobrovolné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Soukromoprávní</a:t>
                      </a:r>
                      <a:r>
                        <a:rPr lang="cs-CZ" baseline="0" dirty="0" smtClean="0"/>
                        <a:t> subjekty vykonávající veřejně prospěšnou činnost: </a:t>
                      </a:r>
                    </a:p>
                    <a:p>
                      <a:r>
                        <a:rPr lang="cs-CZ" baseline="0" dirty="0" smtClean="0"/>
                        <a:t>Asociace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15% /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0% / 5% 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39552" y="4653136"/>
            <a:ext cx="8653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10 000 000 CZK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568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Předkládání výběrových řízení ke kontrole</a:t>
            </a:r>
          </a:p>
          <a:p>
            <a:r>
              <a:rPr lang="cs-CZ" dirty="0" smtClean="0"/>
              <a:t>Předkládaná dokumentace</a:t>
            </a:r>
          </a:p>
          <a:p>
            <a:r>
              <a:rPr lang="cs-CZ" dirty="0" smtClean="0"/>
              <a:t>Nejčastější pochybení – procesní</a:t>
            </a:r>
          </a:p>
          <a:p>
            <a:r>
              <a:rPr lang="cs-CZ" dirty="0" smtClean="0"/>
              <a:t>Nejčastější pochybení – formální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zkratky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56457"/>
              </p:ext>
            </p:extLst>
          </p:nvPr>
        </p:nvGraphicFramePr>
        <p:xfrm>
          <a:off x="539750" y="1800225"/>
          <a:ext cx="6984578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2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OPZ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Operační program</a:t>
                      </a:r>
                      <a:r>
                        <a:rPr lang="cs-CZ" b="0" baseline="0" dirty="0" smtClean="0"/>
                        <a:t> zaměstnanost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PM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Projektový</a:t>
                      </a:r>
                      <a:r>
                        <a:rPr lang="cs-CZ" b="0" baseline="0" dirty="0" smtClean="0"/>
                        <a:t> manažer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(tj. Ministerstvo</a:t>
                      </a:r>
                      <a:r>
                        <a:rPr lang="cs-CZ" baseline="0" dirty="0" smtClean="0"/>
                        <a:t> práce a sociálních věcí)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VŘ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Výběrové řízení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VZ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Veřejná</a:t>
                      </a:r>
                      <a:r>
                        <a:rPr lang="cs-CZ" baseline="0" dirty="0" smtClean="0"/>
                        <a:t> zakázka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Zadávací</a:t>
                      </a:r>
                      <a:r>
                        <a:rPr lang="cs-CZ" baseline="0" dirty="0" smtClean="0"/>
                        <a:t> dokumentace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Zpráva o realizaci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ZZVZ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Zákon č. 134/2016 Sb., o zadávání veřejných</a:t>
                      </a:r>
                      <a:r>
                        <a:rPr lang="cs-CZ" baseline="0" dirty="0" smtClean="0"/>
                        <a:t> zakázek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20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část pravidel pro žadatele a příjemce v rámci operačního programu zaměstnanost – kapitola 20</a:t>
            </a:r>
          </a:p>
          <a:p>
            <a:r>
              <a:rPr lang="cs-CZ" dirty="0" smtClean="0"/>
              <a:t>Doporučení pro úspěšnou realizaci veřejných zakázek v rámci operačního </a:t>
            </a:r>
            <a:r>
              <a:rPr lang="cs-CZ" dirty="0"/>
              <a:t>programu zaměstnanost </a:t>
            </a:r>
            <a:r>
              <a:rPr lang="cs-CZ" dirty="0" smtClean="0"/>
              <a:t>dostupný na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://www.esfcr.cz/vzory-pro-zadavaci-vyberova-rizeni-opz/-/</a:t>
            </a:r>
            <a:r>
              <a:rPr lang="cs-CZ" dirty="0" smtClean="0">
                <a:hlinkClick r:id="rId2"/>
              </a:rPr>
              <a:t>dokument/10225301</a:t>
            </a:r>
            <a:r>
              <a:rPr lang="cs-CZ" dirty="0" smtClean="0"/>
              <a:t> </a:t>
            </a:r>
          </a:p>
          <a:p>
            <a:r>
              <a:rPr lang="cs-CZ" dirty="0"/>
              <a:t>Pokyny k předkládání dokumentů a údajů k zakázkám prostřednictvím IS KP14</a:t>
            </a:r>
            <a:r>
              <a:rPr lang="cs-CZ" dirty="0" smtClean="0"/>
              <a:t>+ (relevantní až při předkládání dokumentace ke kontrole)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133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Předkládání VŘ KE KONTROLE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Kapitola 20.13 Obecné části pravidel pro žadatele a příjemce v rámci OPZ (verze 7)</a:t>
            </a:r>
          </a:p>
          <a:p>
            <a:r>
              <a:rPr lang="cs-CZ" dirty="0">
                <a:hlinkClick r:id="rId2"/>
              </a:rPr>
              <a:t>https://www.esfcr.cz/pravidla-pro-zadatele-a-prijemce-opz/-/</a:t>
            </a:r>
            <a:r>
              <a:rPr lang="cs-CZ" dirty="0" smtClean="0">
                <a:hlinkClick r:id="rId2"/>
              </a:rPr>
              <a:t>dokument/797767</a:t>
            </a:r>
            <a:endParaRPr lang="cs-CZ" dirty="0" smtClean="0"/>
          </a:p>
          <a:p>
            <a:r>
              <a:rPr lang="cs-CZ" dirty="0" smtClean="0"/>
              <a:t>ISKP14+ modul Veřejné zakázky</a:t>
            </a:r>
          </a:p>
          <a:p>
            <a:r>
              <a:rPr lang="cs-CZ" dirty="0" smtClean="0"/>
              <a:t>Informování PM depeší</a:t>
            </a:r>
          </a:p>
          <a:p>
            <a:r>
              <a:rPr lang="cs-CZ" dirty="0" smtClean="0"/>
              <a:t>Ex ante </a:t>
            </a:r>
            <a:r>
              <a:rPr lang="cs-CZ" dirty="0" err="1" smtClean="0"/>
              <a:t>vs</a:t>
            </a:r>
            <a:r>
              <a:rPr lang="cs-CZ" dirty="0" smtClean="0"/>
              <a:t> Ex post kontrola VŘ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593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 ante kontrola VŘ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fáze kontroly:</a:t>
            </a:r>
          </a:p>
          <a:p>
            <a:pPr lvl="1"/>
            <a:r>
              <a:rPr lang="cs-CZ" dirty="0"/>
              <a:t>Před vyhlášením</a:t>
            </a:r>
          </a:p>
          <a:p>
            <a:pPr lvl="1"/>
            <a:r>
              <a:rPr lang="cs-CZ" dirty="0"/>
              <a:t>Před podpisem smlouvy</a:t>
            </a:r>
          </a:p>
          <a:p>
            <a:pPr lvl="1"/>
            <a:r>
              <a:rPr lang="cs-CZ" dirty="0"/>
              <a:t>Před podpisem dodatku ke smlouvě</a:t>
            </a:r>
          </a:p>
          <a:p>
            <a:r>
              <a:rPr lang="cs-CZ" dirty="0" smtClean="0"/>
              <a:t>Kontrola opravných verzí ZD a zapracovaných připomínek ŘO</a:t>
            </a:r>
          </a:p>
          <a:p>
            <a:r>
              <a:rPr lang="cs-CZ" dirty="0" smtClean="0"/>
              <a:t>Nepředložení VŘ ke kontrole ve fázi ex ante kontroly nevede k porušení rozpočtové kázně</a:t>
            </a:r>
          </a:p>
          <a:p>
            <a:r>
              <a:rPr lang="cs-CZ" dirty="0" smtClean="0"/>
              <a:t>Zohlednění lhůt nutných pro kontrolu ŘO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369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Lhůty nutné pro kontrolu </a:t>
            </a:r>
            <a:r>
              <a:rPr lang="cs-CZ" dirty="0" err="1" smtClean="0"/>
              <a:t>řo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99940"/>
              </p:ext>
            </p:extLst>
          </p:nvPr>
        </p:nvGraphicFramePr>
        <p:xfrm>
          <a:off x="539750" y="1800225"/>
          <a:ext cx="806450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Zakázky mimo režim ZZVZ </a:t>
                      </a:r>
                      <a:r>
                        <a:rPr lang="cs-CZ" baseline="0" dirty="0" smtClean="0"/>
                        <a:t>a zakázka zadávaná přes e-tržiště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Zakázka</a:t>
                      </a:r>
                      <a:r>
                        <a:rPr lang="cs-CZ" baseline="0" dirty="0" smtClean="0"/>
                        <a:t> v režimu ZZVZ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vyhlášením výběrového/zadávacího</a:t>
                      </a:r>
                      <a:r>
                        <a:rPr lang="cs-CZ" baseline="0" dirty="0" smtClean="0"/>
                        <a:t> 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smlouvy s vybraným</a:t>
                      </a:r>
                      <a:r>
                        <a:rPr lang="cs-CZ" baseline="0" dirty="0" smtClean="0"/>
                        <a:t>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 pracovních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dodatku ke smlouvě s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817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1/4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Uveřejněné oznámení o zahájení zadávacího řízení či výzva k zahájení zadávacího řízení, a to všechny verze, které byly pro danou zakázku zveřejněny (řádné i opravné),</a:t>
            </a:r>
          </a:p>
          <a:p>
            <a:pPr lvl="0"/>
            <a:r>
              <a:rPr lang="cs-CZ" dirty="0"/>
              <a:t>Zadávací dokumentace včetně všech příloh a </a:t>
            </a:r>
            <a:r>
              <a:rPr lang="cs-CZ" b="1" dirty="0"/>
              <a:t>odkaz na profil zadavatele, na kterém byla dokumentace zveřejněna.</a:t>
            </a:r>
            <a:endParaRPr lang="cs-CZ" dirty="0"/>
          </a:p>
          <a:p>
            <a:pPr lvl="0"/>
            <a:r>
              <a:rPr lang="cs-CZ" dirty="0"/>
              <a:t>Vysvětlení zadávacích podmínek a dodatečné dotazy dodavatelů, včetně odpovědí zadavatele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5271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2/4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Nabídka </a:t>
            </a:r>
            <a:r>
              <a:rPr lang="cs-CZ" dirty="0"/>
              <a:t>podaná dodavatelem, s nímž by měla být uzavřena smlouva, a nabídky dodavatelů, kteří byli z řízení vyloučeni, včetně případného objasnění či doplnění těchto nabídek, dodatečně předloženého dodavateli,</a:t>
            </a:r>
          </a:p>
          <a:p>
            <a:pPr lvl="0"/>
            <a:r>
              <a:rPr lang="cs-CZ" dirty="0"/>
              <a:t>Jmenování </a:t>
            </a:r>
            <a:r>
              <a:rPr lang="cs-CZ" b="1" dirty="0"/>
              <a:t>komise pro otevírání obálek s nabídkami, posouzení úplnosti a hodnocení nabídek</a:t>
            </a:r>
            <a:r>
              <a:rPr lang="cs-CZ" dirty="0"/>
              <a:t>, včetně prohlášení o neexistenci střetu zájmů,</a:t>
            </a:r>
          </a:p>
          <a:p>
            <a:pPr lvl="0"/>
            <a:r>
              <a:rPr lang="cs-CZ" dirty="0"/>
              <a:t>Záznam o uskutečněných krocích zadavatele v rámci otevírání obálek, posouzení a hodnocení nabídek, včetně případného rozhodnutí o vyloučení dodavatele</a:t>
            </a:r>
            <a:r>
              <a:rPr lang="cs-CZ" dirty="0" smtClean="0"/>
              <a:t>,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5714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3/4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Návrh </a:t>
            </a:r>
            <a:r>
              <a:rPr lang="cs-CZ" dirty="0"/>
              <a:t>smlouvy s vybraným dodavatelem, není-li součástí nabídky,</a:t>
            </a:r>
          </a:p>
          <a:p>
            <a:pPr lvl="0"/>
            <a:r>
              <a:rPr lang="cs-CZ" b="1" dirty="0"/>
              <a:t>Originály nebo ověřené kopie dokladů o splnění kvalifikace vybraným dodavatelem, pokud již nejsou součástí </a:t>
            </a:r>
            <a:r>
              <a:rPr lang="cs-CZ" b="1" dirty="0" smtClean="0"/>
              <a:t>nabídky,</a:t>
            </a:r>
          </a:p>
          <a:p>
            <a:pPr lvl="0"/>
            <a:r>
              <a:rPr lang="cs-CZ" dirty="0" smtClean="0"/>
              <a:t>Veškeré </a:t>
            </a:r>
            <a:r>
              <a:rPr lang="cs-CZ" dirty="0"/>
              <a:t>námitky dodavatelů proti postupu zadavatele a rozhodnutí zadavatele o nich (včetně námitek podaných opožděně a námitek, které byly vzaty zpět), opatření k nápravě ze strany zadavatele, návrh na ÚOHS a vyjádření zadavatele k tomuto návrhu a doklady o splnění předběžných nebo nápravných </a:t>
            </a:r>
            <a:r>
              <a:rPr lang="cs-CZ" dirty="0" smtClean="0"/>
              <a:t>opatření</a:t>
            </a:r>
            <a:r>
              <a:rPr lang="cs-CZ" dirty="0"/>
              <a:t>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22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03_18_119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039545"/>
              </p:ext>
            </p:extLst>
          </p:nvPr>
        </p:nvGraphicFramePr>
        <p:xfrm>
          <a:off x="539552" y="1484784"/>
          <a:ext cx="81656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400506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5 000 </a:t>
            </a:r>
            <a:r>
              <a:rPr lang="cs-CZ" sz="2000" dirty="0" err="1" smtClean="0"/>
              <a:t>000</a:t>
            </a:r>
            <a:r>
              <a:rPr lang="cs-CZ" sz="2000" dirty="0" smtClean="0"/>
              <a:t>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Jeden oprávněný žadatel může v rámci této výzvy předložit pouze jednu žádost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69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4/4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Veškerá komunikace mezi zadavatelem a dodavateli musí být doložena včetně dokladů prokazujících jejich odeslání / </a:t>
            </a:r>
            <a:r>
              <a:rPr lang="cs-CZ" dirty="0" smtClean="0"/>
              <a:t>uveřejnění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maily</a:t>
            </a:r>
            <a:r>
              <a:rPr lang="cs-CZ" dirty="0"/>
              <a:t>, datové zprávy, </a:t>
            </a:r>
            <a:r>
              <a:rPr lang="cs-CZ" dirty="0" smtClean="0"/>
              <a:t>komunikace </a:t>
            </a:r>
            <a:r>
              <a:rPr lang="cs-CZ" dirty="0"/>
              <a:t>v NEN,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z e-tržiště, apod.</a:t>
            </a:r>
          </a:p>
          <a:p>
            <a:pPr lvl="1"/>
            <a:r>
              <a:rPr lang="cs-CZ" dirty="0" smtClean="0"/>
              <a:t>Kontrola provedených úkonů</a:t>
            </a:r>
          </a:p>
          <a:p>
            <a:pPr lvl="1"/>
            <a:r>
              <a:rPr lang="cs-CZ" dirty="0" smtClean="0"/>
              <a:t>Kontrola </a:t>
            </a:r>
            <a:r>
              <a:rPr lang="cs-CZ" dirty="0"/>
              <a:t>dodržení stanovených lhůt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514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pochybení - procesní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r>
              <a:rPr lang="cs-CZ" dirty="0"/>
              <a:t>Nejednoznačné nastavení předmětu zakázky.</a:t>
            </a:r>
          </a:p>
          <a:p>
            <a:r>
              <a:rPr lang="cs-CZ" dirty="0"/>
              <a:t>Nejednoznačné / zcela nevhodné nastavení hodnotících kritérií</a:t>
            </a:r>
          </a:p>
          <a:p>
            <a:r>
              <a:rPr lang="cs-CZ" dirty="0"/>
              <a:t>Příliš vysoké nároky na kvalifikaci dodavatelů.</a:t>
            </a:r>
          </a:p>
          <a:p>
            <a:r>
              <a:rPr lang="cs-CZ" dirty="0"/>
              <a:t>Odkazy na značky, příliš konkrétní popisy poptávaného plnění.</a:t>
            </a:r>
          </a:p>
          <a:p>
            <a:r>
              <a:rPr lang="cs-CZ" dirty="0"/>
              <a:t>Nerozdělení poptávaného plnění na části tam, kde je to vhodné.</a:t>
            </a:r>
          </a:p>
          <a:p>
            <a:r>
              <a:rPr lang="cs-CZ" dirty="0"/>
              <a:t>Logická neprovázanost popisu hodnocení nabídek spolu s proklamovanými hodnotícími kritérii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08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– formální 1/2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Neúplná předkládaná dokumentace</a:t>
            </a:r>
          </a:p>
          <a:p>
            <a:pPr lvl="1"/>
            <a:r>
              <a:rPr lang="cs-CZ" dirty="0" smtClean="0"/>
              <a:t>Stanovení předpokládané hodnoty</a:t>
            </a:r>
          </a:p>
          <a:p>
            <a:r>
              <a:rPr lang="cs-CZ" dirty="0" smtClean="0"/>
              <a:t>Nerelevantní či nepřehledná dokumentace</a:t>
            </a:r>
          </a:p>
          <a:p>
            <a:r>
              <a:rPr lang="cs-CZ" dirty="0" smtClean="0"/>
              <a:t>Předložení dokumentů bez podpisu oprávněné osoby</a:t>
            </a:r>
          </a:p>
          <a:p>
            <a:pPr lvl="1"/>
            <a:r>
              <a:rPr lang="cs-CZ" dirty="0" smtClean="0"/>
              <a:t>Jmenování komise</a:t>
            </a:r>
          </a:p>
          <a:p>
            <a:pPr lvl="1"/>
            <a:r>
              <a:rPr lang="cs-CZ" dirty="0" smtClean="0"/>
              <a:t>Čestná prohlášení členů komise o neexistenci střetu zájmů</a:t>
            </a:r>
          </a:p>
          <a:p>
            <a:pPr lvl="1"/>
            <a:r>
              <a:rPr lang="cs-CZ" dirty="0" smtClean="0"/>
              <a:t>Oznámení o výběru dodavatele</a:t>
            </a:r>
          </a:p>
          <a:p>
            <a:pPr lvl="1"/>
            <a:r>
              <a:rPr lang="cs-CZ" dirty="0" smtClean="0"/>
              <a:t>Rozhodnutí o vyloučení účastníka zadávacího řízení</a:t>
            </a:r>
          </a:p>
          <a:p>
            <a:pPr lvl="1"/>
            <a:r>
              <a:rPr lang="cs-CZ" dirty="0" smtClean="0"/>
              <a:t>Smlouva s vítězným dodavatelem</a:t>
            </a:r>
          </a:p>
          <a:p>
            <a:pPr lvl="1"/>
            <a:r>
              <a:rPr lang="cs-CZ" dirty="0" smtClean="0"/>
              <a:t>Dodatek ke smlouvě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07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– formální 2/2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Dokumentace v nevhodném formátu (</a:t>
            </a:r>
            <a:r>
              <a:rPr lang="cs-CZ" dirty="0" err="1"/>
              <a:t>rar</a:t>
            </a:r>
            <a:r>
              <a:rPr lang="cs-CZ" dirty="0"/>
              <a:t>, 7z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Název </a:t>
            </a:r>
            <a:r>
              <a:rPr lang="cs-CZ" dirty="0"/>
              <a:t>veřejné zakázky uvedený v modulu VZ </a:t>
            </a:r>
            <a:r>
              <a:rPr lang="cs-CZ" dirty="0" smtClean="0"/>
              <a:t>neodpovídá </a:t>
            </a:r>
            <a:r>
              <a:rPr lang="cs-CZ" dirty="0"/>
              <a:t>názvu předmětné veřejné zakázky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Dokládané </a:t>
            </a:r>
            <a:r>
              <a:rPr lang="cs-CZ" dirty="0"/>
              <a:t>dokumenty </a:t>
            </a:r>
            <a:r>
              <a:rPr lang="cs-CZ" dirty="0" smtClean="0"/>
              <a:t>nejsou pojmenované </a:t>
            </a:r>
            <a:r>
              <a:rPr lang="cs-CZ" dirty="0"/>
              <a:t>dle jejich povahy (výzva / zadávací dokumentace, nabídka, smlouva apod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Předkládáním úplné, přehledné dokumentace ve vhodném formátu přispějete k urychlení kontroly VŘ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900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Finanční aspekty projektů OPZ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261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Způsobilé a nezpůsobilé výdaje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Rozpočet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Osobní náklady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Cestovné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zařízení a vybavení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</a:t>
            </a:r>
            <a:r>
              <a:rPr lang="cs-CZ" altLang="cs-CZ" sz="1400" b="1" dirty="0">
                <a:solidFill>
                  <a:srgbClr val="14407E"/>
                </a:solidFill>
              </a:rPr>
              <a:t>služeb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Přímá podpora cílové </a:t>
            </a:r>
            <a:r>
              <a:rPr lang="cs-CZ" altLang="cs-CZ" sz="1400" b="1" dirty="0" smtClean="0">
                <a:solidFill>
                  <a:srgbClr val="14407E"/>
                </a:solidFill>
              </a:rPr>
              <a:t>skupiny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Nepřímé náklady</a:t>
            </a:r>
            <a:endParaRPr lang="cs-CZ" altLang="cs-CZ" sz="1400" b="1" dirty="0">
              <a:solidFill>
                <a:srgbClr val="14407E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Daň </a:t>
            </a:r>
            <a:r>
              <a:rPr lang="cs-CZ" altLang="cs-CZ" sz="1400" b="1" dirty="0">
                <a:solidFill>
                  <a:srgbClr val="14407E"/>
                </a:solidFill>
              </a:rPr>
              <a:t>z přidané hodnoty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Pravidla pro dokladování výdajů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Účetnictví projektu</a:t>
            </a:r>
          </a:p>
          <a:p>
            <a:endParaRPr lang="cs-CZ" altLang="cs-CZ" sz="1400" b="1" dirty="0" smtClean="0">
              <a:solidFill>
                <a:srgbClr val="14407E"/>
              </a:solidFill>
            </a:endParaRPr>
          </a:p>
          <a:p>
            <a:endParaRPr lang="cs-CZ" altLang="cs-CZ" sz="1400" dirty="0" smtClean="0">
              <a:solidFill>
                <a:srgbClr val="14407E"/>
              </a:solidFill>
            </a:endParaRP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952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způsobilost, </a:t>
            </a:r>
            <a:br>
              <a:rPr lang="cs-CZ" dirty="0" smtClean="0"/>
            </a:br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516" cy="4941144"/>
          </a:xfrm>
        </p:spPr>
        <p:txBody>
          <a:bodyPr/>
          <a:lstStyle/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Časově způsobilé jsou náklady vzniklé v době realizace projektu</a:t>
            </a:r>
            <a:endParaRPr lang="cs-CZ" sz="2000" dirty="0" smtClean="0"/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Datum zahájení realizace nesmí předcházet  datu vyhlášení této výzvy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Ex </a:t>
            </a:r>
            <a:r>
              <a:rPr lang="cs-CZ" sz="2000" b="1" dirty="0"/>
              <a:t>ante </a:t>
            </a:r>
            <a:r>
              <a:rPr lang="cs-CZ" sz="2000" dirty="0"/>
              <a:t>– pro všechny typy žadatelů z výzvy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Příjemci dostanou zálohu, jejíž výše bude stanovena v právním </a:t>
            </a:r>
            <a:r>
              <a:rPr lang="cs-CZ" sz="2000" dirty="0" smtClean="0"/>
              <a:t>aktu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Výše zálohy, která bude stanovena procentním podílem na celkové výši dotace, bude pravděpodobně 30</a:t>
            </a:r>
            <a:r>
              <a:rPr lang="cs-CZ" sz="2000" dirty="0" smtClean="0"/>
              <a:t>%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Záloha </a:t>
            </a:r>
            <a:r>
              <a:rPr lang="cs-CZ" sz="2000" dirty="0"/>
              <a:t>je poskytnuta do 20 pracovních dnů od akceptace vydaného právního aktu ze strany </a:t>
            </a:r>
            <a:r>
              <a:rPr lang="cs-CZ" sz="2000" dirty="0" smtClean="0"/>
              <a:t>příjemce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4151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Závěrečná </a:t>
            </a:r>
            <a:r>
              <a:rPr lang="cs-CZ" b="1" dirty="0" smtClean="0"/>
              <a:t>platba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Přesnou </a:t>
            </a:r>
            <a:r>
              <a:rPr lang="cs-CZ" sz="2000" dirty="0"/>
              <a:t>výši této platby stanoví ŘO na základě kontroly závěrečného vyúčtování.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Maximálně do výše rozdílu mezi dosud poskytnutou podporou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OPZ a celkovou výší způsobilých výdajů projektu očištěných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čisté příjmy, které mají být kryty z prostředků OPZ.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99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Způsobilé a 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4"/>
            <a:ext cx="8062912" cy="525636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b="1" dirty="0" smtClean="0"/>
              <a:t>Podpora z OPZ je určena pouze na způsobilé výdaje. Způsobilý výdaj je takový, který: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právními předpisy (legislativou EU a ČR)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pravidly programu a s podmínkami poskytnutí podpory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přiměřený (</a:t>
            </a:r>
            <a:r>
              <a:rPr lang="cs-CZ" sz="2000" dirty="0"/>
              <a:t>je dosaženo optimálního vztahu mezi hospodárností, účelností a efektivností. Hospodárnost má vazbu na obvyklé ceny, Přehled obvyklých cen zveřejněn na portálu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V</a:t>
            </a:r>
            <a:r>
              <a:rPr lang="cs-CZ" sz="2000" dirty="0" smtClean="0"/>
              <a:t>znikl v době realizace projektu, kdy datum zahájení i datum ukončení realizace specifikuje právní akt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S</a:t>
            </a:r>
            <a:r>
              <a:rPr lang="cs-CZ" sz="2000" dirty="0" smtClean="0"/>
              <a:t>plňuje </a:t>
            </a:r>
            <a:r>
              <a:rPr lang="cs-CZ" sz="2000" dirty="0"/>
              <a:t>podmínky územní způsobilosti (váže se na aktivity projektu, které jsou územně způsobilé)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řádně identifikovatelný, prokazatelný a </a:t>
            </a:r>
            <a:r>
              <a:rPr lang="cs-CZ" sz="2000" dirty="0" smtClean="0"/>
              <a:t>doložitelný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nezbytný pro dosažení cílů projektu</a:t>
            </a:r>
            <a:endParaRPr lang="cs-CZ" sz="2000" dirty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483E-87E8-41FD-B34E-C9B3C2981050}" type="slidenum">
              <a:rPr lang="cs-CZ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878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Výdaj </a:t>
            </a:r>
            <a:r>
              <a:rPr lang="cs-CZ" sz="2000" dirty="0"/>
              <a:t>musí být ze strany příjemce, příp. partnerů skutečně zaplacen, úhrada musí být doložena bankovními výpisy či výdajovými pokladními doklady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dirty="0"/>
              <a:t>Uvedené podmínky </a:t>
            </a:r>
            <a:r>
              <a:rPr lang="cs-CZ" sz="2000" dirty="0" smtClean="0"/>
              <a:t>musí </a:t>
            </a:r>
            <a:r>
              <a:rPr lang="cs-CZ" sz="2000" dirty="0"/>
              <a:t>být naplněny všechny </a:t>
            </a:r>
            <a:r>
              <a:rPr lang="cs-CZ" sz="2000" dirty="0" smtClean="0"/>
              <a:t>zároveň !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b="1" dirty="0" smtClean="0"/>
              <a:t>ŘO </a:t>
            </a:r>
            <a:r>
              <a:rPr lang="cs-CZ" sz="2000" b="1" dirty="0"/>
              <a:t>je oprávněn si od příjemce vyžádat jakýkoli dokument, který je nezbytný pro ověření způsobilosti výdajů v rámci projektu</a:t>
            </a:r>
            <a:r>
              <a:rPr lang="cs-CZ" sz="2000" b="1" dirty="0" smtClean="0"/>
              <a:t>.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Obecnou </a:t>
            </a:r>
            <a:r>
              <a:rPr lang="cs-CZ" sz="2000" dirty="0"/>
              <a:t>podmínkou způsobilosti finančních výdajů </a:t>
            </a:r>
            <a:r>
              <a:rPr lang="cs-CZ" sz="2000" dirty="0" smtClean="0"/>
              <a:t> </a:t>
            </a:r>
            <a:r>
              <a:rPr lang="cs-CZ" sz="2000" dirty="0"/>
              <a:t>je jejich nevyhnutelnost a přímá vazba na </a:t>
            </a:r>
            <a:r>
              <a:rPr lang="cs-CZ" sz="2000" dirty="0" smtClean="0"/>
              <a:t>projekt.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 smtClean="0"/>
              <a:t>Nezpůsobilým </a:t>
            </a:r>
            <a:r>
              <a:rPr lang="cs-CZ" sz="2000" b="1" u="sng" dirty="0"/>
              <a:t>nákladem jsou vždy úroky z dlužných částek, pokuty a penále !</a:t>
            </a: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63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VÝZVa</a:t>
            </a:r>
            <a:r>
              <a:rPr lang="cs-CZ" dirty="0" smtClean="0"/>
              <a:t> 03_18_092 -  Oprávnění žadatelé A PARTNEŘI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77309"/>
              </p:ext>
            </p:extLst>
          </p:nvPr>
        </p:nvGraphicFramePr>
        <p:xfrm>
          <a:off x="539552" y="1700808"/>
          <a:ext cx="80645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</a:t>
                      </a:r>
                      <a:r>
                        <a:rPr lang="cs-CZ" baseline="0" dirty="0" smtClean="0"/>
                        <a:t> obcích (obecní zřízení) a zákona č. 314/2002 Sb., o stanovení obcí s pověřeným obecním úřadem a stanovení obcí s rozšířenou působností.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</a:t>
                      </a:r>
                      <a:r>
                        <a:rPr lang="cs-CZ" baseline="0" dirty="0" smtClean="0"/>
                        <a:t> celků a zákona č. 129/2000 Sb., o krajích (krajské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331">
                <a:tc>
                  <a:txBody>
                    <a:bodyPr/>
                    <a:lstStyle/>
                    <a:p>
                      <a:r>
                        <a:rPr lang="cs-CZ" dirty="0" smtClean="0"/>
                        <a:t>Asociace</a:t>
                      </a:r>
                      <a:r>
                        <a:rPr lang="cs-CZ" baseline="0" dirty="0" smtClean="0"/>
                        <a:t>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Asociace krajů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Svaz</a:t>
                      </a:r>
                      <a:r>
                        <a:rPr lang="cs-CZ" baseline="0" dirty="0" smtClean="0"/>
                        <a:t> měst a obcí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Sdružení místních samospráv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Národní síť Zdravých měst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Spolek pro obnovu venkova.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11"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</a:t>
                      </a:r>
                      <a:r>
                        <a:rPr lang="cs-CZ" baseline="0" dirty="0" smtClean="0"/>
                        <a:t>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 svazky obcí dle zákona 128/2000 Sb., o obcích (obecní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500"/>
            <a:ext cx="84232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Způsobilé a nezpůsobilé výdaje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2FE6-E451-4DE1-B276-E04D4FDA3BFF}" type="slidenum">
              <a:rPr lang="cs-CZ"/>
              <a:pPr>
                <a:defRPr/>
              </a:pPr>
              <a:t>80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Pro projekty platí omezení, že podíl investičních výdajů v rámci celkových způsobilých výdajů nesmí být vyšší než 50 %. </a:t>
            </a:r>
            <a:r>
              <a:rPr lang="cs-CZ" altLang="cs-CZ" sz="2000" dirty="0" smtClean="0">
                <a:solidFill>
                  <a:srgbClr val="14407E"/>
                </a:solidFill>
              </a:rPr>
              <a:t>Tento limit nesmí být překročen v rámci rozpočtu projektu zakotveného v právním aktu, neplatí pro strukturu výdajů, které byly vykázány, tj. nedochází k ověřování velikosti podílu investic v průběhu realizace projektu ani po dokončení realizace.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rgbClr val="14407E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Výdaje, u kterých se v projektech uplatňuje úplné vykazování </a:t>
            </a:r>
            <a:r>
              <a:rPr lang="cs-CZ" altLang="cs-CZ" sz="2000" dirty="0" smtClean="0">
                <a:solidFill>
                  <a:srgbClr val="14407E"/>
                </a:solidFill>
              </a:rPr>
              <a:t>(uváděné jako „skutečně vzniklé výdaje“ – ke stanovení výše způsobilých výdajů projektu dochází na základě vykázání skutečně vzniklých a uhrazených výdajů prostřednictvím jejich doložení účetními a jinými doklady.)</a:t>
            </a:r>
          </a:p>
          <a:p>
            <a:pPr marL="0" indent="0" algn="just" fontAlgn="auto">
              <a:lnSpc>
                <a:spcPts val="288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Rozpočet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Základní struktura rozpočtu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Zařízení 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Režijní a administrativní výdaje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Drobné stavební úpravy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Přímá podpora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Křížové financování – není v rámci výzvy umožněno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323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v režimu úplného vykazování -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464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Osobní náklady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Způsobilými osobními náklady jsou: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Mzdy a platy pracovníků, kteří jsou příjemcem nebo partnerem </a:t>
            </a:r>
            <a:br>
              <a:rPr lang="cs-CZ" sz="2000" dirty="0" smtClean="0"/>
            </a:br>
            <a:r>
              <a:rPr lang="cs-CZ" sz="2000" dirty="0" smtClean="0"/>
              <a:t>s finančním příspěvkem zaměstnáni výhradně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Příslušná část mezd nebo platů zaměstnanců příjemce nebo partnera, kteří se na realizaci projektu podílejí pouze částí svého úvazku, a to ve výši odpovídající jejich úvazkům na projektu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Ostatní osobní náklady na zaměstnance příjemce nebo partnera, kteří jsou v rámci projektu zaměstnáni na dohodu o pracovní činnosti nebo dohodu o provedení práce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na odměnu příjemce nebo partnera, který je OSVČ, odměna musí odpovídat práci vykonané pro projekt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v režimu úplného vykazování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Tyto výdaje </a:t>
            </a:r>
            <a:r>
              <a:rPr lang="cs-CZ" sz="2000" b="1" dirty="0" smtClean="0"/>
              <a:t>nesmí přesáhnout obvyklou výši v daném místě, čase a oboru</a:t>
            </a:r>
            <a:r>
              <a:rPr lang="cs-CZ" sz="2000" dirty="0" smtClean="0"/>
              <a:t>. Pro porovnání lze využít Informační systém o průměrném výdělku (ISPV) dostupný na stránkách </a:t>
            </a:r>
            <a:r>
              <a:rPr lang="cs-CZ" sz="2000" dirty="0" smtClean="0">
                <a:hlinkClick r:id="rId2"/>
              </a:rPr>
              <a:t>www.mpsv.cz/</a:t>
            </a:r>
            <a:r>
              <a:rPr lang="cs-CZ" sz="2000" dirty="0" err="1" smtClean="0">
                <a:hlinkClick r:id="rId2"/>
              </a:rPr>
              <a:t>ISPV.php</a:t>
            </a:r>
            <a:r>
              <a:rPr lang="cs-CZ" sz="2000" dirty="0" smtClean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 výdajem jsou </a:t>
            </a:r>
            <a:r>
              <a:rPr lang="cs-CZ" sz="2000" b="1" dirty="0" smtClean="0"/>
              <a:t>odvody zaměstnavatele na sociální a zdravotní pojištění  a další poplatky spojené se zaměstnancem hrazené zaměstnavatelem povinně na základě právních předpisů </a:t>
            </a:r>
            <a:r>
              <a:rPr lang="cs-CZ" sz="2000" dirty="0" smtClean="0"/>
              <a:t>(např. zákonné pojištění odpovědnosti zaměstnavatele za škodu při pracovním úrazu nebo nemoci z povolání.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Způsobilými jsou pouze náklady, u kterých platí, že </a:t>
            </a:r>
            <a:r>
              <a:rPr lang="cs-CZ" sz="2000" b="1" dirty="0" smtClean="0"/>
              <a:t>je s konečnou platností kryje zaměstnavatel</a:t>
            </a:r>
            <a:r>
              <a:rPr lang="cs-CZ" sz="2000" dirty="0" smtClean="0"/>
              <a:t>, tj. neexistuje u nich možnost, že by je jiný subjekt zaměstnavateli refundoval.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1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Hrubá mzda zahrnuje všechny pracovní příjmy</a:t>
            </a:r>
            <a:r>
              <a:rPr lang="cs-CZ" sz="2000" dirty="0"/>
              <a:t>, které byly v daném období zaměstnanci zúčtovány.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Skládá se z následujících položek</a:t>
            </a:r>
            <a:r>
              <a:rPr lang="cs-CZ" sz="2000" u="sng" dirty="0" smtClean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Základní mzda nebo plat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Příplatky a doplatky ke mzdě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Prémie a odměny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Náhrady mezd a platů za dovolenou, práci ve státním svátku, pracovní neschopnost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za pracovní pohotovost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Jiné složky mzdy nebo platu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3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Pokud </a:t>
            </a:r>
            <a:r>
              <a:rPr lang="cs-CZ" sz="2000" u="sng" dirty="0"/>
              <a:t>zaměstnanec zajišťuje v projektu stejnou či obdobnou činnost, jako vykonává mimo projekt, pak se výše sazby za práci pro projekt a za stejnou či obdobnou práci bez vazby na projekt nemohou lišit.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hodinová </a:t>
            </a:r>
            <a:r>
              <a:rPr lang="cs-CZ" sz="2000" dirty="0" smtClean="0"/>
              <a:t>sazba </a:t>
            </a:r>
            <a:r>
              <a:rPr lang="cs-CZ" sz="2000" dirty="0"/>
              <a:t>za práci pro projekt může být stanovena pouze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odůvodněných případech a s ohledem na charakter vykonávané činnosti s projektem nesouvisející.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Pracovní úvazky zaměstnance se nesmí překrývat </a:t>
            </a:r>
            <a:r>
              <a:rPr lang="cs-CZ" sz="2000" dirty="0"/>
              <a:t>a není možné, aby byl placen za stejnou práci </a:t>
            </a:r>
            <a:r>
              <a:rPr lang="cs-CZ" sz="2000" dirty="0" smtClean="0"/>
              <a:t>vícekrát.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Úvazek </a:t>
            </a:r>
            <a:r>
              <a:rPr lang="cs-CZ" sz="2000" b="1" dirty="0"/>
              <a:t>osoby, u které je odměňování i jen částečně </a:t>
            </a:r>
            <a:r>
              <a:rPr lang="cs-CZ" sz="2000" b="1" dirty="0" smtClean="0"/>
              <a:t>hrazeno </a:t>
            </a:r>
            <a:br>
              <a:rPr lang="cs-CZ" sz="2000" b="1" dirty="0" smtClean="0"/>
            </a:br>
            <a:r>
              <a:rPr lang="cs-CZ" sz="2000" b="1" dirty="0" smtClean="0"/>
              <a:t>z </a:t>
            </a:r>
            <a:r>
              <a:rPr lang="cs-CZ" sz="2000" b="1" dirty="0"/>
              <a:t>prostředků projektu OPZ, může být maximálně 1,0 </a:t>
            </a:r>
            <a:r>
              <a:rPr lang="cs-CZ" sz="2000" b="1" dirty="0" smtClean="0"/>
              <a:t>dohromady </a:t>
            </a:r>
            <a:br>
              <a:rPr lang="cs-CZ" sz="2000" b="1" dirty="0" smtClean="0"/>
            </a:br>
            <a:r>
              <a:rPr lang="cs-CZ" sz="2000" b="1" dirty="0" smtClean="0"/>
              <a:t>u </a:t>
            </a:r>
            <a:r>
              <a:rPr lang="cs-CZ" sz="2000" b="1" dirty="0"/>
              <a:t>všech subjektů </a:t>
            </a:r>
            <a:r>
              <a:rPr lang="cs-CZ" sz="2000" dirty="0"/>
              <a:t>(příjemce a partneři) – tj. součet veškerých úvazků zaměstnance u zaměstnavatelů včetně DPP a DPČ nesmí překročit jeden pracovní úvazek, a to po celou dobu zapojení daného pracovníka do realizace projektu </a:t>
            </a:r>
            <a:r>
              <a:rPr lang="cs-CZ" sz="2000" dirty="0" smtClean="0"/>
              <a:t>OPZ.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9363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</a:t>
            </a:r>
            <a:r>
              <a:rPr lang="cs-CZ" dirty="0" smtClean="0"/>
              <a:t>náklady - Odměny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Odměny jsou způsobilým výdajem za podmínky, že jsou odměnou </a:t>
            </a:r>
            <a:br>
              <a:rPr lang="cs-CZ" sz="2000" dirty="0" smtClean="0"/>
            </a:br>
            <a:r>
              <a:rPr lang="cs-CZ" sz="2000" dirty="0" smtClean="0"/>
              <a:t>za splnění </a:t>
            </a:r>
            <a:r>
              <a:rPr lang="cs-CZ" sz="2000" u="sng" dirty="0" smtClean="0"/>
              <a:t>mimořádného nebo zvlášť významného úkolu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Odměna musí být náležitě zdůvodněna.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Maximální částka pro poskytnutí jednorázové odměny není stanovena.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Součet poskytnutých odměn člena realizačního týmu v daném kalendářním roce nesmí překročit 25 % jeho mzdy/platu za rok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kdy se vychází z částky dle poslední platné verze pracovní smlouvy/dohody/platového výměru, tj. z částky bez odměn.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Musí být zohledněna délka a výše úvazku zaměstnance na realizaci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 - Odměny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Zdůvodnění vyplacených odměn je nezbytnou podmínkou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Zaměstnavatel </a:t>
            </a:r>
            <a:r>
              <a:rPr lang="cs-CZ" sz="2000" dirty="0"/>
              <a:t>rovněž stanoví ve svém vnitřním předpisu, kolektivní smlouvě kritéria, při jejich splnění lze odměny zaměstnanci poskytnout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/>
              <a:t>Nezpůsobilé </a:t>
            </a:r>
            <a:r>
              <a:rPr lang="cs-CZ" sz="2000" b="1" dirty="0" smtClean="0"/>
              <a:t>jsou: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pravidelné </a:t>
            </a:r>
            <a:r>
              <a:rPr lang="cs-CZ" sz="2000" dirty="0"/>
              <a:t>odměny </a:t>
            </a:r>
            <a:endParaRPr lang="cs-CZ" sz="20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za standardní výsledky </a:t>
            </a:r>
            <a:r>
              <a:rPr lang="cs-CZ" sz="2000" dirty="0" smtClean="0"/>
              <a:t>práce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nesouvisející s prací na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Odměnu nelze poskytnout osobám, které se podílely na vzniku nedostatků při realizaci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2044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Dle zákona č. 262/2006 Sb. mají zaměstnanci uvedení v § 109 odst. 3) nárok na 5 týdnů dovolené.</a:t>
            </a:r>
          </a:p>
          <a:p>
            <a:pPr algn="just"/>
            <a:r>
              <a:rPr lang="cs-CZ" sz="2000" dirty="0" smtClean="0"/>
              <a:t>Patří sem mimo jiné i zaměstnanci územně samosprávných celků (obcí, krajů a hl. m. Praha). 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u="sng" dirty="0"/>
              <a:t>Dovolená, která je poskytována navíc jako benefit, je nezpůsobilý výdaj!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6680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Způsobilá je také náhrada mzdy/platu: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překážek v práci, za které v souladu se zákoníkem práce přísluší zaměstnanci náhrada mzdy hrazená zaměstnavatelem.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Náhrada mzdy/platu za dny dočasné pracovní neschopnosti nebo nařízené karantény ve výši a trvání, ve kterých je zaměstnavatel povinen tuto náhradu mzdy nebo odměny z dohody poskytovat podle platných právních předpisů.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Pokud osobní výdaje na některé ze zaměstnanců vykonávajících práci pro projekt patří mezi nepřímé náklady a současně je při financování příslušného projektu dle právního aktu o poskytnutí podpory aplikováno pravidlo o nepřímých nákladech, tak tyto výdaje nelze zařadit mezi přímé způsobilé výdaje.</a:t>
            </a:r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3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03_18_119 – oprávnění žadatelé a partneři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257498"/>
              </p:ext>
            </p:extLst>
          </p:nvPr>
        </p:nvGraphicFramePr>
        <p:xfrm>
          <a:off x="539552" y="1700808"/>
          <a:ext cx="8064500" cy="443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 obcích (obecní zřízení), včetně zákona č. 131/2000 Sb., o hlavním městě Praze a zákona č. 314/2002 Sb., o stanovení obcí s pověřeným obecním úřadem a stanovení obcí s rozšířenou působností.</a:t>
                      </a:r>
                    </a:p>
                    <a:p>
                      <a:r>
                        <a:rPr lang="cs-CZ" dirty="0" smtClean="0"/>
                        <a:t>Pro účely této výzvy jsou za obce považovány pouze hlavní město Praha a jeho městské části.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 celků a zákona č. 129/2000 Sb., o krajích – krajské zřízení, včetně hlavního města Prahy podle zákona č. 131/2000 Sb., o hlavním městě Praze.</a:t>
                      </a:r>
                    </a:p>
                    <a:p>
                      <a:r>
                        <a:rPr lang="cs-CZ" dirty="0" smtClean="0"/>
                        <a:t>Pro účely této výzvy je za kraj považována pouze hlavní město Praha.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>
                <a:solidFill>
                  <a:schemeClr val="accent1"/>
                </a:solidFill>
              </a:rPr>
              <a:t>Cestovní náhrady pro realizační tým (cesta do zahraničí) – kapitola rozpočtu </a:t>
            </a:r>
            <a:r>
              <a:rPr lang="cs-CZ" b="1" dirty="0" smtClean="0">
                <a:solidFill>
                  <a:schemeClr val="accent1"/>
                </a:solidFill>
              </a:rPr>
              <a:t>Cestovné – zahraniční cesty – tato výzva nepodporuje</a:t>
            </a:r>
            <a:endParaRPr lang="cs-CZ" dirty="0">
              <a:solidFill>
                <a:schemeClr val="accent1"/>
              </a:solidFill>
            </a:endParaRPr>
          </a:p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po ČR = nepřímé </a:t>
            </a:r>
            <a:r>
              <a:rPr lang="cs-CZ" b="1" dirty="0" smtClean="0"/>
              <a:t>náklady</a:t>
            </a:r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endParaRPr lang="cs-CZ" sz="1400" b="1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endParaRPr lang="cs-CZ" sz="1400" dirty="0" smtClean="0"/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400" dirty="0" smtClean="0"/>
              <a:t>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7748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400" dirty="0" smtClean="0"/>
              <a:t> </a:t>
            </a:r>
            <a:r>
              <a:rPr lang="cs-CZ" b="1" dirty="0"/>
              <a:t>Cestovní náhrady pro cílovou skupinu po ČR (přímá </a:t>
            </a:r>
            <a:r>
              <a:rPr lang="cs-CZ" b="1" dirty="0" smtClean="0"/>
              <a:t>podpora)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Jízdní </a:t>
            </a:r>
            <a:r>
              <a:rPr lang="cs-CZ" dirty="0"/>
              <a:t>výdaje lze proplácet nejvýše v ceně jízdenky 2. třídy vlaku nebo na autobus pro </a:t>
            </a:r>
            <a:r>
              <a:rPr lang="cs-CZ" dirty="0" smtClean="0"/>
              <a:t>nejkratší </a:t>
            </a:r>
            <a:r>
              <a:rPr lang="cs-CZ" dirty="0"/>
              <a:t>spoje z místa bydliště do místa konání vzdělávací </a:t>
            </a:r>
            <a:r>
              <a:rPr lang="cs-CZ" dirty="0" smtClean="0"/>
              <a:t>akce.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Cesty osobním automobilem lze proplácet v sazbách podle vyhlášky MPSV jen pro úseky bez použitelné veřejné dopravy v daném čase a dni a dále pro přepravu osob, které z důvodu svého znevýhodnění nemohou cestovat veřejnou dopravou a osob, které tyto znevýhodněné doprovázejí.</a:t>
            </a:r>
          </a:p>
          <a:p>
            <a:pPr marL="342900" lvl="1" indent="-342900" algn="just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   </a:t>
            </a:r>
            <a:r>
              <a:rPr lang="cs-CZ" b="1" dirty="0"/>
              <a:t>Ubytování</a:t>
            </a:r>
            <a:r>
              <a:rPr lang="cs-CZ" dirty="0"/>
              <a:t> pro účastníky aktivit – pokud se jedná o ubytování </a:t>
            </a:r>
            <a:br>
              <a:rPr lang="cs-CZ" dirty="0"/>
            </a:br>
            <a:r>
              <a:rPr lang="cs-CZ" dirty="0"/>
              <a:t>v rámci ČR je možné hradit nejvýše 1 000,- Kč za noc.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9813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zařízení a vybavení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Způsobilé jsou výdaje spojené s nákupem nového nebo použitého vybavení hmotné povahy a výdaje na nehmotný majetek. Pokud jsou pořízené položky využívány i k jiným účelům, které přímo nesouvisí </a:t>
            </a:r>
            <a:br>
              <a:rPr lang="cs-CZ" sz="2000" dirty="0" smtClean="0"/>
            </a:br>
            <a:r>
              <a:rPr lang="cs-CZ" sz="2000" dirty="0" smtClean="0"/>
              <a:t>s cíli projektu, je způsobilá pouze poměrná část těchto výdajů.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Nárokovat </a:t>
            </a:r>
            <a:r>
              <a:rPr lang="cs-CZ" sz="2000" b="1" dirty="0"/>
              <a:t>a proplácet lze pouze výši nákladů na zařízení a vybavení, která odpovídá předpokládané výši úvazku člena realizačního týmu ve vztahu k jeho zapojení do realizace projektu</a:t>
            </a:r>
            <a:r>
              <a:rPr lang="cs-CZ" sz="2000" dirty="0"/>
              <a:t>. Úvazky jednotlivých členů RT je možné sčítat, např. </a:t>
            </a:r>
            <a:br>
              <a:rPr lang="cs-CZ" sz="2000" dirty="0"/>
            </a:br>
            <a:r>
              <a:rPr lang="cs-CZ" sz="2000" dirty="0"/>
              <a:t>v případě dvou 0,5 úvazků je možno zakoupit z prostředků projektu dohromady 1ks výpočetní techniky.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Vždy </a:t>
            </a:r>
            <a:r>
              <a:rPr lang="cs-CZ" sz="2000" u="sng" dirty="0"/>
              <a:t>platí, že lze koupit jen jeden druh výpočetní techniky </a:t>
            </a:r>
            <a:r>
              <a:rPr lang="cs-CZ" sz="2000" dirty="0"/>
              <a:t>– pokud je zakoupen stolní počítač, není možné koupit pro daného člena RT ještě notebook nebo tablet.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5437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Dodání služby musí být </a:t>
            </a:r>
            <a:r>
              <a:rPr lang="cs-CZ" sz="2000" b="1" dirty="0" smtClean="0"/>
              <a:t>nezbytné k realizaci projektu a musí vytvářet novou hodnotu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Předmětem nákupu mohou být následující služby: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analýz, studií, průzkumů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Lektorské služby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Školení a kurzy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nových publikací, školicích materiálů nebo manuálů, CD, DVD (nejedná se o nákup původních děl)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Pronájem prostor pro práci s cílovou skupinou (pronájem </a:t>
            </a:r>
            <a:r>
              <a:rPr lang="cs-CZ" sz="2000" dirty="0"/>
              <a:t>u</a:t>
            </a:r>
            <a:r>
              <a:rPr lang="cs-CZ" sz="2000" dirty="0" smtClean="0"/>
              <a:t>čebny, prostor pro chráněnou dílnu)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3070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Způsobilými výdaji nejsou výdaje na nákup lektorských služeb/školení/kurzů, na které má příjemce/partner platnou akreditaci. U těchto kurzů se má za to že zapojení externího dodavatele nenaplňuje podmínku hospodárnosti.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Pokud výdaje na nákup služeb patří mezi nepřímé náklady a současně je při financování příslušného projektu dle právního aktu o poskytnutí podpory aplikováno pravidlo o nepřímých nákladech, pak tyto výdaje nelze zařadit mezi přímé způsobilé výdaje.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127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Přímá podpora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Výdaje spojené se zapojením cílové skupiny do projektu (náklady na zaměstnávání a vzdělávání cílové skupiny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Mzdové příspěvky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vzniklé v souvislosti s umístěním/udržením osoby z CS na trh práce.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Mzdové náklady za dobu účasti zaměstnance na dalším vzdělávání.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jsou způsobilé až do výše 100 % mzdových nákladů na dané pracovní místo. Maximální limit stanovený pro měsíc práce zaměstnance je ve výši trojnásobku minimální mzdy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mzda je stanovena nařízením vlády </a:t>
            </a:r>
            <a:r>
              <a:rPr lang="cs-CZ" sz="2000" dirty="0">
                <a:solidFill>
                  <a:schemeClr val="accent1"/>
                </a:solidFill>
              </a:rPr>
              <a:t>č. </a:t>
            </a:r>
            <a:r>
              <a:rPr lang="cs-CZ" sz="2000" dirty="0" smtClean="0">
                <a:solidFill>
                  <a:schemeClr val="accent1"/>
                </a:solidFill>
              </a:rPr>
              <a:t>336/2016 Sb.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Cestovní náhrady (jízdné, ubytování účastníků projektu)</a:t>
            </a:r>
            <a:endParaRPr lang="cs-CZ" sz="1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7939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Projekty s nepřímými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Specifická část pravidel, kap. 6.4</a:t>
            </a:r>
          </a:p>
          <a:p>
            <a:r>
              <a:rPr lang="cs-CZ" sz="2000" dirty="0" smtClean="0"/>
              <a:t>Vyjadřují se v jednotkách % vzhledem k celkovým způsobilým přímým nákladům</a:t>
            </a:r>
          </a:p>
          <a:p>
            <a:r>
              <a:rPr lang="cs-CZ" sz="2000" dirty="0" smtClean="0"/>
              <a:t>Ve výzvě je určena výše nepřímých nákladů 25%</a:t>
            </a:r>
          </a:p>
          <a:p>
            <a:r>
              <a:rPr lang="cs-CZ" sz="2000" dirty="0"/>
              <a:t>U projektů, kde podstatná část nákladů vznikne formou nákupu služeb od externích dodavatelů dochází ke snížení podílu nepřímých nákladů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8580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Snížení %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25344"/>
          </a:xfrm>
        </p:spPr>
        <p:txBody>
          <a:bodyPr/>
          <a:lstStyle/>
          <a:p>
            <a:pPr algn="just"/>
            <a:r>
              <a:rPr lang="cs-CZ" sz="2000" dirty="0" smtClean="0"/>
              <a:t>Podíl </a:t>
            </a:r>
            <a:r>
              <a:rPr lang="cs-CZ" sz="2000" dirty="0"/>
              <a:t>pro NN je stanoven fixně na celou dobu realizace projektu (změna % je možná pouze směrem dolů</a:t>
            </a:r>
            <a:r>
              <a:rPr lang="cs-CZ" sz="2000" dirty="0" smtClean="0"/>
              <a:t>)</a:t>
            </a:r>
            <a:endParaRPr lang="cs-CZ" sz="2000" dirty="0"/>
          </a:p>
          <a:p>
            <a:pPr algn="just"/>
            <a:r>
              <a:rPr lang="cs-CZ" sz="2000" dirty="0"/>
              <a:t>Každá platba v sobě zahrnuje prostředky na přímé i </a:t>
            </a:r>
            <a:r>
              <a:rPr lang="cs-CZ" sz="2000" dirty="0" smtClean="0"/>
              <a:t>nepřímé N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74954"/>
              </p:ext>
            </p:extLst>
          </p:nvPr>
        </p:nvGraphicFramePr>
        <p:xfrm>
          <a:off x="1259632" y="3861048"/>
          <a:ext cx="6552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312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nákupu služeb na celkových způsobilých nákladech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podílu nepřímých nákladů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&lt;0% – 60%&gt;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podíly NN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(60% - 90%)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3/5 (60%)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&lt;90% - 100%&gt;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1/5 (20%)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dministrativa</a:t>
            </a:r>
            <a:r>
              <a:rPr lang="cs-CZ" sz="2400" dirty="0"/>
              <a:t>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Ř</a:t>
            </a:r>
            <a:r>
              <a:rPr lang="cs-CZ" sz="2400" dirty="0" smtClean="0"/>
              <a:t>ízení </a:t>
            </a:r>
            <a:r>
              <a:rPr lang="cs-CZ" sz="2400" dirty="0"/>
              <a:t>projektu (vč. finančního),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četnictví</a:t>
            </a:r>
            <a:r>
              <a:rPr lang="cs-CZ" sz="2400" dirty="0"/>
              <a:t>, personalistika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bčerstvení </a:t>
            </a:r>
            <a:r>
              <a:rPr lang="cs-CZ" sz="2400" dirty="0"/>
              <a:t>a stravné osob zapojených do realizace projektu (realizačního týmu i cílové skupiny). Nepatří sem stravné poskytované jako součást cestovních náhrad spojených s pracovní cestou do zahraničí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F</a:t>
            </a:r>
            <a:r>
              <a:rPr lang="cs-CZ" sz="2400" dirty="0" smtClean="0"/>
              <a:t>inanční </a:t>
            </a:r>
            <a:r>
              <a:rPr lang="cs-CZ" sz="2400" dirty="0"/>
              <a:t>a právní poradenství, které není poskytováno cílové </a:t>
            </a:r>
            <a:r>
              <a:rPr lang="cs-CZ" sz="2400" dirty="0" smtClean="0"/>
              <a:t>skupině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7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práva </a:t>
            </a:r>
            <a:r>
              <a:rPr lang="cs-CZ" dirty="0"/>
              <a:t>počítačových sítí a internetových stránek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prava </a:t>
            </a:r>
            <a:r>
              <a:rPr lang="cs-CZ" dirty="0"/>
              <a:t>a údržba zařízení a vybavení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úklidu a ostrahy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cs-CZ" sz="2400" dirty="0"/>
              <a:t>Cestovní náklady </a:t>
            </a:r>
            <a:r>
              <a:rPr lang="cs-CZ" sz="2400" dirty="0" smtClean="0"/>
              <a:t>RT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 smtClean="0"/>
              <a:t>Vnitrostátní </a:t>
            </a:r>
            <a:r>
              <a:rPr lang="cs-CZ" dirty="0"/>
              <a:t>cesty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ahraniční </a:t>
            </a:r>
            <a:r>
              <a:rPr lang="cs-CZ" dirty="0"/>
              <a:t>pracovní cesty (jejichž cílem bylo zajištění informování a komunikace o projektu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U:\4_1_VEŘEJNÁ_SPRÁVA\05_Konference_seminare_jednani_schuzky\Seminář pro žadatele výzva 58 a 117\27.3.2017_žadatelé_Praha\Seminář pro žadatele_58_117.pptx</AC_OriginalFileName>
  </documentManagement>
</p:properties>
</file>

<file path=customXml/itemProps1.xml><?xml version="1.0" encoding="utf-8"?>
<ds:datastoreItem xmlns:ds="http://schemas.openxmlformats.org/officeDocument/2006/customXml" ds:itemID="{CF628601-02E6-4AD7-A0B9-4A4F879DD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56893-5C8C-4E38-AF2E-98D3017BF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97E3B-01D9-4A3D-8870-8F65E219944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c48c8a8-2045-474d-b0fb-3ee17ecadb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10385</Words>
  <Application>Microsoft Office PowerPoint</Application>
  <PresentationFormat>Předvádění na obrazovce (4:3)</PresentationFormat>
  <Paragraphs>1340</Paragraphs>
  <Slides>156</Slides>
  <Notes>60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156</vt:i4>
      </vt:variant>
    </vt:vector>
  </HeadingPairs>
  <TitlesOfParts>
    <vt:vector size="163" baseType="lpstr">
      <vt:lpstr>Arial</vt:lpstr>
      <vt:lpstr>Calibri</vt:lpstr>
      <vt:lpstr>Courier New</vt:lpstr>
      <vt:lpstr>Times New Roman</vt:lpstr>
      <vt:lpstr>Wingdings</vt:lpstr>
      <vt:lpstr>Wingdings 3</vt:lpstr>
      <vt:lpstr>prezentace</vt:lpstr>
      <vt:lpstr>Seminář pro žadatele  Výzva 03_18_092 a 03_18_119  29. 5. 2019 Praha Vyhlašovatel výzev: MPSV   Odb.83 – Odbor realizace programů ESF - veřejná správa, sociální inovace a rovné příležitosti Odd. 832 – Oddělení projektů veřejné správy II Kontaktní osoby:  Mgr. Michal Fornbaum  michal.fornbaum@mpsv.cz PhDr. David Příhoda  david.prihoda@mpsv.cz Mgr. Karel Kárník karel.karnik@mpsv.cz </vt:lpstr>
      <vt:lpstr>  Výzva pro územní samosprávné celky  (obce, kraje, sdružení a asociace úsc) a Výzva pro územní samosprávné celky – hl. m. Praha  Výzva 03_18_092 výzva 03_18_119  </vt:lpstr>
      <vt:lpstr>výzvy 03_18_092 a 119 - nastavení</vt:lpstr>
      <vt:lpstr>výzvy 03_18_092 a 119 - základní identifikace</vt:lpstr>
      <vt:lpstr>výzvy 03_18_092 a 119 – věcné zaměření</vt:lpstr>
      <vt:lpstr>Míra podpory – rozpad zdrojů financování výzvy 03_18_092</vt:lpstr>
      <vt:lpstr>Míra podpory – rozpad zdrojů financování výzvy 03_18_119</vt:lpstr>
      <vt:lpstr>VÝZVa 03_18_092 -  Oprávnění žadatelé A PARTNEŘI </vt:lpstr>
      <vt:lpstr>Výzva 03_18_119 – oprávnění žadatelé a partneři</vt:lpstr>
      <vt:lpstr>Výzvy 03_18_092 a 119 – definice cílových skupin</vt:lpstr>
      <vt:lpstr>Nepřímé náklady</vt:lpstr>
      <vt:lpstr>Výzvy 03_18_092 a 119 Podporované aktivity (SC 4.1.1)</vt:lpstr>
      <vt:lpstr>Výzvy 03_18_092 a 119 - Podporované aktivity (SC 4.1.2)</vt:lpstr>
      <vt:lpstr>Výzvy č. 03_18_092 a 119 – povinné přílohy žádosti o podporu (I.)</vt:lpstr>
      <vt:lpstr>Výzvy č. 03_18_092 a 119 – povinné přílohy žádosti o podporu (II.)</vt:lpstr>
      <vt:lpstr>Výzvy č. 03_18_092, 119 – povinné přílohy žádosti o podporu (III.)</vt:lpstr>
      <vt:lpstr>Riziko dvojího financování</vt:lpstr>
      <vt:lpstr>Hodnocení projektů</vt:lpstr>
      <vt:lpstr>Postup při hodnocení projektů</vt:lpstr>
      <vt:lpstr>Časová dotace procesu hodnocení</vt:lpstr>
      <vt:lpstr>Časová dotace procesu hodnocení</vt:lpstr>
      <vt:lpstr>hodnocení  přijatelnosti  (HP) a formálních náležitostí (HFN)</vt:lpstr>
      <vt:lpstr>Hodnocení přijatelnosti</vt:lpstr>
      <vt:lpstr>Hodnocení formálních náležitostí</vt:lpstr>
      <vt:lpstr>Věcné hodnocení</vt:lpstr>
      <vt:lpstr>věcné hodnocení - kritéria</vt:lpstr>
      <vt:lpstr>Ověření administrativní, finanční a provozní kapacity žadatele</vt:lpstr>
      <vt:lpstr>Ověření administrativní, finanční a provozní kapacity žadatele</vt:lpstr>
      <vt:lpstr>Deskriptory</vt:lpstr>
      <vt:lpstr>Stanovení výsledného počtu bodů</vt:lpstr>
      <vt:lpstr>výběrová komise</vt:lpstr>
      <vt:lpstr>Výběrová komise </vt:lpstr>
      <vt:lpstr>Před vydáním právního aktu</vt:lpstr>
      <vt:lpstr>Před vydáním právního aktu </vt:lpstr>
      <vt:lpstr>přezkum  hodnocení </vt:lpstr>
      <vt:lpstr>Na co si dát pozor</vt:lpstr>
      <vt:lpstr>Na co si dát pozor </vt:lpstr>
      <vt:lpstr>Na co si dát pozor </vt:lpstr>
      <vt:lpstr>Informace k vyplnění žádosti o podporu</vt:lpstr>
      <vt:lpstr>Realizační tým</vt:lpstr>
      <vt:lpstr>realizační tým</vt:lpstr>
      <vt:lpstr>realizační tým</vt:lpstr>
      <vt:lpstr>realizační tým</vt:lpstr>
      <vt:lpstr>Na co si dát pozor</vt:lpstr>
      <vt:lpstr>indikátory</vt:lpstr>
      <vt:lpstr>Indikátory</vt:lpstr>
      <vt:lpstr>Indikátory</vt:lpstr>
      <vt:lpstr>Indikátory</vt:lpstr>
      <vt:lpstr>Indikátory v projektové žádosti</vt:lpstr>
      <vt:lpstr>Identifikace podpořených osob</vt:lpstr>
      <vt:lpstr>Bagatelní podpora</vt:lpstr>
      <vt:lpstr>IS ESF 2014+</vt:lpstr>
      <vt:lpstr>IS ESF 2014+</vt:lpstr>
      <vt:lpstr>Indikátory v PO 4 ve výzvách 03_18_092 a 03_18_119</vt:lpstr>
      <vt:lpstr>Indikátory v PO 4 ve výzvách 03_18_092 a 03_18_119</vt:lpstr>
      <vt:lpstr>Indikátory v PO 4 ve výzvách 03_18_092 a 03_18_119</vt:lpstr>
      <vt:lpstr>Indikátory v PO 4 ve výzvách 03_18_092 a 03_18_119</vt:lpstr>
      <vt:lpstr>Indikátory v PO 4 ve výzvách 03_18_092 a 03_18_119</vt:lpstr>
      <vt:lpstr>Na co si dát pozor</vt:lpstr>
      <vt:lpstr>Veřejné zakázky</vt:lpstr>
      <vt:lpstr>obsah</vt:lpstr>
      <vt:lpstr>Použité zkratky</vt:lpstr>
      <vt:lpstr>Zdroje informací</vt:lpstr>
      <vt:lpstr>Předkládání VŘ KE KONTROLE</vt:lpstr>
      <vt:lpstr>Ex ante kontrola VŘ</vt:lpstr>
      <vt:lpstr>Lhůty nutné pro kontrolu řo</vt:lpstr>
      <vt:lpstr>Předkládaná dokumentace 1/4</vt:lpstr>
      <vt:lpstr>Předkládaná dokumentace 2/4 </vt:lpstr>
      <vt:lpstr>Předkládaná dokumentace 3/4</vt:lpstr>
      <vt:lpstr>Předkládaná dokumentace 4/4 </vt:lpstr>
      <vt:lpstr>Nejčastější pochybení - procesní</vt:lpstr>
      <vt:lpstr>Nejčastější chyby – formální 1/2</vt:lpstr>
      <vt:lpstr>Nejčastější chyby – formální 2/2</vt:lpstr>
      <vt:lpstr>Finanční aspekty projektů OPZ</vt:lpstr>
      <vt:lpstr>obsah</vt:lpstr>
      <vt:lpstr>Časová způsobilost,  Forma financování</vt:lpstr>
      <vt:lpstr>Forma financování</vt:lpstr>
      <vt:lpstr>Způsobilé a nezpůsobilé výdaje</vt:lpstr>
      <vt:lpstr>Způsobilé a nezpůsobilé výdaje</vt:lpstr>
      <vt:lpstr>Způsobilé a nezpůsobilé výdaje</vt:lpstr>
      <vt:lpstr>Rozpočet projektu</vt:lpstr>
      <vt:lpstr>Způsobilé výdaje v režimu úplného vykazování - Osobní náklady</vt:lpstr>
      <vt:lpstr>Způsobilé výdaje v režimu úplného vykazování - Osobní náklady</vt:lpstr>
      <vt:lpstr>Osobní náklady</vt:lpstr>
      <vt:lpstr>Osobní náklady</vt:lpstr>
      <vt:lpstr>Osobní náklady - Odměny</vt:lpstr>
      <vt:lpstr>Osobní náklady - Odměny</vt:lpstr>
      <vt:lpstr>Osobní náklady</vt:lpstr>
      <vt:lpstr>Osobní náklady</vt:lpstr>
      <vt:lpstr>Cestovní náhrady</vt:lpstr>
      <vt:lpstr>Cestovní náhrady</vt:lpstr>
      <vt:lpstr>Nákup zařízení a vybavení </vt:lpstr>
      <vt:lpstr>Nákup služeb</vt:lpstr>
      <vt:lpstr>Nákup služeb</vt:lpstr>
      <vt:lpstr>Přímá podpora cílové skupiny</vt:lpstr>
      <vt:lpstr>Projekty s nepřímými náklady</vt:lpstr>
      <vt:lpstr>Snížení % nepřímých nákladů</vt:lpstr>
      <vt:lpstr>Vymezení nepřímých nákladů</vt:lpstr>
      <vt:lpstr>Vymezení nepřímých nákladů</vt:lpstr>
      <vt:lpstr>Vymezení nepřímých nákladů</vt:lpstr>
      <vt:lpstr>Vymezení nepřímých nákladů</vt:lpstr>
      <vt:lpstr>Činnosti bez přímé vazby na cs</vt:lpstr>
      <vt:lpstr>NEPŘÍMÉ NÁKLADY - UPOZORNĚNÍ</vt:lpstr>
      <vt:lpstr>Dodržování rozpočtu</vt:lpstr>
      <vt:lpstr>Daň z přidané hodnoty</vt:lpstr>
      <vt:lpstr>Dokladování výdajů</vt:lpstr>
      <vt:lpstr>Účetnictví projektu</vt:lpstr>
      <vt:lpstr>Účetnictví projektu</vt:lpstr>
      <vt:lpstr>Podstatné/nepodstatné  změny</vt:lpstr>
      <vt:lpstr>Podstatné/nepodstatné  změny</vt:lpstr>
      <vt:lpstr>Změny rozpočtu</vt:lpstr>
      <vt:lpstr>Odkazy na dokumenty  a potřebné informace</vt:lpstr>
      <vt:lpstr>www.esFcr.cz</vt:lpstr>
      <vt:lpstr>www.esfcr.cz </vt:lpstr>
      <vt:lpstr>www.esfcr.cz</vt:lpstr>
      <vt:lpstr>Ukázka portálu IS KP14+ </vt:lpstr>
      <vt:lpstr> přihlášení A Podpora uživatelů </vt:lpstr>
      <vt:lpstr>Podpora uživatelů</vt:lpstr>
      <vt:lpstr>Nápověda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Indikátory</vt:lpstr>
      <vt:lpstr>Horizontální principy</vt:lpstr>
      <vt:lpstr>Subjekty projektu</vt:lpstr>
      <vt:lpstr>osoby subjektu</vt:lpstr>
      <vt:lpstr>ÚČTY SUBJEKTU, ÚČETNÍ OBDOBÍ, KATEGORIE INTERVENCÍ </vt:lpstr>
      <vt:lpstr>Rozpočet jednotkový (I.)</vt:lpstr>
      <vt:lpstr>Rozpočet jednotkový (II.)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Přístup k projektu - Úloha (III.)</vt:lpstr>
      <vt:lpstr>Kontrola</vt:lpstr>
      <vt:lpstr>Finalizace</vt:lpstr>
      <vt:lpstr>podpis a podání žádosti</vt:lpstr>
      <vt:lpstr>podpis žádosti (I.)</vt:lpstr>
      <vt:lpstr>podpis žádosti (II.)</vt:lpstr>
      <vt:lpstr>Stav žádosti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2019-05-27T13:27:30Z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