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1" r:id="rId4"/>
  </p:sldMasterIdLst>
  <p:notesMasterIdLst>
    <p:notesMasterId r:id="rId63"/>
  </p:notesMasterIdLst>
  <p:handoutMasterIdLst>
    <p:handoutMasterId r:id="rId64"/>
  </p:handoutMasterIdLst>
  <p:sldIdLst>
    <p:sldId id="277" r:id="rId5"/>
    <p:sldId id="355" r:id="rId6"/>
    <p:sldId id="404" r:id="rId7"/>
    <p:sldId id="356" r:id="rId8"/>
    <p:sldId id="357" r:id="rId9"/>
    <p:sldId id="365" r:id="rId10"/>
    <p:sldId id="396" r:id="rId11"/>
    <p:sldId id="397" r:id="rId12"/>
    <p:sldId id="358" r:id="rId13"/>
    <p:sldId id="320" r:id="rId14"/>
    <p:sldId id="321" r:id="rId15"/>
    <p:sldId id="362" r:id="rId16"/>
    <p:sldId id="323" r:id="rId17"/>
    <p:sldId id="322" r:id="rId18"/>
    <p:sldId id="366" r:id="rId19"/>
    <p:sldId id="389" r:id="rId20"/>
    <p:sldId id="367" r:id="rId21"/>
    <p:sldId id="364" r:id="rId22"/>
    <p:sldId id="369" r:id="rId23"/>
    <p:sldId id="319" r:id="rId24"/>
    <p:sldId id="324" r:id="rId25"/>
    <p:sldId id="325" r:id="rId26"/>
    <p:sldId id="353" r:id="rId27"/>
    <p:sldId id="328" r:id="rId28"/>
    <p:sldId id="391" r:id="rId29"/>
    <p:sldId id="395" r:id="rId30"/>
    <p:sldId id="392" r:id="rId31"/>
    <p:sldId id="393" r:id="rId32"/>
    <p:sldId id="405" r:id="rId33"/>
    <p:sldId id="406" r:id="rId34"/>
    <p:sldId id="361" r:id="rId35"/>
    <p:sldId id="331" r:id="rId36"/>
    <p:sldId id="332" r:id="rId37"/>
    <p:sldId id="333" r:id="rId38"/>
    <p:sldId id="335" r:id="rId39"/>
    <p:sldId id="337" r:id="rId40"/>
    <p:sldId id="338" r:id="rId41"/>
    <p:sldId id="339" r:id="rId42"/>
    <p:sldId id="363" r:id="rId43"/>
    <p:sldId id="371" r:id="rId44"/>
    <p:sldId id="340" r:id="rId45"/>
    <p:sldId id="341" r:id="rId46"/>
    <p:sldId id="372" r:id="rId47"/>
    <p:sldId id="373" r:id="rId48"/>
    <p:sldId id="374" r:id="rId49"/>
    <p:sldId id="375" r:id="rId50"/>
    <p:sldId id="376" r:id="rId51"/>
    <p:sldId id="377" r:id="rId52"/>
    <p:sldId id="378" r:id="rId53"/>
    <p:sldId id="379" r:id="rId54"/>
    <p:sldId id="380" r:id="rId55"/>
    <p:sldId id="381" r:id="rId56"/>
    <p:sldId id="382" r:id="rId57"/>
    <p:sldId id="383" r:id="rId58"/>
    <p:sldId id="384" r:id="rId59"/>
    <p:sldId id="385" r:id="rId60"/>
    <p:sldId id="386" r:id="rId61"/>
    <p:sldId id="296" r:id="rId62"/>
  </p:sldIdLst>
  <p:sldSz cx="9144000" cy="6858000" type="screen4x3"/>
  <p:notesSz cx="9926638" cy="67976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913">
          <p15:clr>
            <a:srgbClr val="A4A3A4"/>
          </p15:clr>
        </p15:guide>
        <p15:guide id="2" orient="horz" pos="3884">
          <p15:clr>
            <a:srgbClr val="A4A3A4"/>
          </p15:clr>
        </p15:guide>
        <p15:guide id="3" pos="5420">
          <p15:clr>
            <a:srgbClr val="A4A3A4"/>
          </p15:clr>
        </p15:guide>
        <p15:guide id="4" pos="3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141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or" initials="A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Tmavý styl 1 – zvýraznění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Střední styl 1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43" autoAdjust="0"/>
    <p:restoredTop sz="82286" autoAdjust="0"/>
  </p:normalViewPr>
  <p:slideViewPr>
    <p:cSldViewPr showGuides="1">
      <p:cViewPr>
        <p:scale>
          <a:sx n="102" d="100"/>
          <a:sy n="102" d="100"/>
        </p:scale>
        <p:origin x="-1164" y="168"/>
      </p:cViewPr>
      <p:guideLst>
        <p:guide orient="horz" pos="913"/>
        <p:guide orient="horz" pos="3884"/>
        <p:guide pos="5420"/>
        <p:guide pos="340"/>
      </p:guideLst>
    </p:cSldViewPr>
  </p:slideViewPr>
  <p:outlineViewPr>
    <p:cViewPr>
      <p:scale>
        <a:sx n="33" d="100"/>
        <a:sy n="33" d="100"/>
      </p:scale>
      <p:origin x="42" y="1913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4020" y="-102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notesMaster" Target="notesMasters/notesMaster1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handoutMaster" Target="handoutMasters/handoutMaster1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2D18B7-3C0B-4540-B18A-DB6256BEACFC}" type="datetimeFigureOut">
              <a:rPr lang="cs-CZ" smtClean="0"/>
              <a:t>10.4.2019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622799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E3E32E-49E3-4216-B73A-EA0CDEE762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5040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916EA-B297-4F0B-851D-BD5704B201B7}" type="datetimeFigureOut">
              <a:rPr lang="cs-CZ" smtClean="0"/>
              <a:t>10.4.2019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622799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B31FA-E905-4016-9D4B-970DF0C7EE0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1834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cs-CZ" dirty="0" smtClean="0"/>
              <a:t>Výzva, principy</a:t>
            </a:r>
            <a:r>
              <a:rPr lang="cs-CZ" baseline="0" dirty="0" smtClean="0"/>
              <a:t> sociálního podnikání, jak podat žádost v IS KP14+, všechny náležitosti projektové žádosti, způsob hodnocení projektů, další formy podpory SP; ROZPOČET  (přímé/nepřímé náklady)</a:t>
            </a:r>
          </a:p>
          <a:p>
            <a:pPr marL="0" indent="0">
              <a:buFontTx/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0949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2397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9510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algn="l">
              <a:buFontTx/>
              <a:buAutoNum type="arabicParenR"/>
            </a:pPr>
            <a:r>
              <a:rPr lang="cs-CZ" baseline="0" dirty="0" smtClean="0"/>
              <a:t>NNO nemůže být fungující méně než 12 měsíců, proto nemůže nastat první varianta</a:t>
            </a:r>
          </a:p>
          <a:p>
            <a:pPr marL="228600" indent="-228600" algn="l">
              <a:buFontTx/>
              <a:buAutoNum type="arabicParenR"/>
            </a:pPr>
            <a:r>
              <a:rPr lang="cs-CZ" baseline="0" dirty="0" smtClean="0"/>
              <a:t>Nově zřízená živnost – nová živnost (živnost řemeslná, koncesována, vázaná) </a:t>
            </a:r>
          </a:p>
          <a:p>
            <a:pPr marL="228600" indent="-228600" algn="l">
              <a:buFontTx/>
              <a:buAutoNum type="arabicParenR"/>
            </a:pPr>
            <a:r>
              <a:rPr lang="cs-CZ" baseline="0" dirty="0" smtClean="0"/>
              <a:t>Nový obor činnosti v rámci stávajícího oprávnění k provozování živnosti volné</a:t>
            </a:r>
            <a:endParaRPr lang="cs-CZ" baseline="0" dirty="0" smtClean="0">
              <a:solidFill>
                <a:srgbClr val="FF0000"/>
              </a:solidFill>
            </a:endParaRPr>
          </a:p>
          <a:p>
            <a:pPr marL="228600" indent="-228600" algn="l">
              <a:buFontTx/>
              <a:buAutoNum type="arabicParenR"/>
            </a:pPr>
            <a:r>
              <a:rPr lang="cs-CZ" baseline="0" dirty="0" smtClean="0"/>
              <a:t>Nový produkt/služba v rámci stávajícího oboru činnosti – podmínkou je možnost logického i praktického oddělení nového produktu/služby ??? PŘÍKLADY….</a:t>
            </a:r>
          </a:p>
          <a:p>
            <a:pPr marL="0" indent="0" algn="l">
              <a:buFontTx/>
              <a:buNone/>
            </a:pPr>
            <a:endParaRPr lang="cs-CZ" baseline="0" dirty="0" smtClean="0"/>
          </a:p>
          <a:p>
            <a:pPr algn="l"/>
            <a:r>
              <a:rPr lang="cs-CZ" baseline="0" dirty="0" smtClean="0"/>
              <a:t>Pokud je žadatelem obchodní korporace, která nemůže nebo nechce být sociálním podnikem jako celek, může se k principům přihlásit jako </a:t>
            </a:r>
            <a:r>
              <a:rPr lang="cs-CZ" b="1" baseline="0" dirty="0" smtClean="0"/>
              <a:t>odštěpný závod.</a:t>
            </a:r>
          </a:p>
          <a:p>
            <a:pPr algn="l"/>
            <a:r>
              <a:rPr lang="cs-CZ" b="0" baseline="0" dirty="0" smtClean="0"/>
              <a:t>(nezřizuji, pokud se hlásím celý podnik)</a:t>
            </a:r>
          </a:p>
          <a:p>
            <a:pPr algn="l"/>
            <a:r>
              <a:rPr lang="cs-CZ" b="1" baseline="0" dirty="0" smtClean="0"/>
              <a:t>Naplňování principů </a:t>
            </a:r>
            <a:r>
              <a:rPr lang="cs-CZ" baseline="0" dirty="0" smtClean="0"/>
              <a:t>se vykazuje jen za novou aktivitu, která je předmětem projektové žádosti.</a:t>
            </a:r>
          </a:p>
          <a:p>
            <a:pPr algn="l"/>
            <a:endParaRPr lang="cs-CZ" baseline="0" dirty="0" smtClean="0"/>
          </a:p>
          <a:p>
            <a:pPr algn="l"/>
            <a:r>
              <a:rPr lang="cs-CZ" baseline="0" dirty="0" smtClean="0"/>
              <a:t>V ŽÁDNÉM PŘÍPADĚ NELZE FINANCOVAT STÁVAJÍCÍ PODNIKATELSKÉ AKTIVITY PŘÍJEMCE. Pokud vznikne v průběhu hodnocení pochybnost o novosti podnikatelské aktivity či o formálním přesunu podnikání mezi subjekty, je hodnocena negativně.</a:t>
            </a:r>
          </a:p>
          <a:p>
            <a:pPr algn="l"/>
            <a:endParaRPr lang="cs-CZ" baseline="0" dirty="0" smtClean="0"/>
          </a:p>
          <a:p>
            <a:pPr algn="l"/>
            <a:r>
              <a:rPr lang="cs-CZ" b="1" baseline="0" dirty="0" smtClean="0"/>
              <a:t>Odštěpný závod </a:t>
            </a:r>
            <a:r>
              <a:rPr lang="cs-CZ" baseline="0" dirty="0" smtClean="0"/>
              <a:t>= pobočka podnikatele (divize), která je z provozního pohledu, tedy hospodářsky a funkčně, nezávislá na zbytku podniku; je zapsán v OR, má vlastní IČ, ale nestává se sám o sobě právnickou osobou (smlouvy uzavírá podnikatel, který jej vlastní); při založení není třeba notářský zápis a nevkládá žádný vklad do OR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3429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cs-CZ" baseline="0" dirty="0" smtClean="0"/>
              <a:t>V tomto případě je nutné oddělit stávající aktivity od nových, tj. samostatné účetnictví, vedení podniku musí být rozdělené, noví zaměstnanci z CS, doložit analýzu trhu, která dokládá zájem v dané nové lokalitě a udržitelnost podniku</a:t>
            </a:r>
          </a:p>
          <a:p>
            <a:pPr algn="l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34298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cs-CZ" baseline="0" dirty="0" smtClean="0"/>
              <a:t>V tomto případě je nutné oddělit stávající aktivity od nových, tj. samostatné účetnictví, vedení podniku musí být rozdělené, noví zaměstnanci z CS, doložit analýzu trhu, která dokládá zájem v dané nové lokalitě a udržitelnost podniku</a:t>
            </a:r>
          </a:p>
          <a:p>
            <a:pPr algn="l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3429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cs-CZ" baseline="0" dirty="0" smtClean="0"/>
              <a:t>V tomto případě je nutné oddělit stávající aktivity od nových, tj. samostatné účetnictví, vedení podniku musí být rozdělené, noví zaměstnanci z CS, doložit analýzu trhu, která dokládá zájem v dané nové lokalitě a udržitelnost podniku</a:t>
            </a:r>
          </a:p>
          <a:p>
            <a:pPr algn="l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34298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lang="cs-CZ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baseline="0" dirty="0" smtClean="0"/>
          </a:p>
          <a:p>
            <a:pPr marL="0" indent="0">
              <a:buNone/>
            </a:pPr>
            <a:endParaRPr lang="cs-CZ" baseline="0" dirty="0" smtClean="0"/>
          </a:p>
          <a:p>
            <a:pPr marL="0" indent="0">
              <a:buNone/>
            </a:pPr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559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52162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2098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2098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68874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cs-CZ" dirty="0" smtClean="0">
                <a:effectLst/>
              </a:rPr>
              <a:t>V zásadě záleží i na předmětu podnikání, protože sociální podnikatel má mít </a:t>
            </a:r>
            <a:r>
              <a:rPr lang="cs-CZ" b="1" dirty="0" smtClean="0">
                <a:effectLst/>
              </a:rPr>
              <a:t>celkově zodpovědný přístup k životnímu prostředí.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cs-CZ" b="1" baseline="0" dirty="0" smtClean="0"/>
              <a:t>minimum</a:t>
            </a:r>
            <a:r>
              <a:rPr lang="cs-CZ" dirty="0" smtClean="0"/>
              <a:t>- Používání ekologicky</a:t>
            </a:r>
            <a:r>
              <a:rPr lang="cs-CZ" baseline="0" dirty="0" smtClean="0"/>
              <a:t> šetrných výrobků (recyklované tonery, papíry, Bio, </a:t>
            </a:r>
            <a:r>
              <a:rPr lang="cs-CZ" baseline="0" dirty="0" err="1" smtClean="0"/>
              <a:t>Fairtrade</a:t>
            </a:r>
            <a:r>
              <a:rPr lang="cs-CZ" baseline="0" dirty="0" smtClean="0"/>
              <a:t>, eliminace vzniku odpadů, využívání energeticky úsporných spotřebičů), </a:t>
            </a:r>
          </a:p>
          <a:p>
            <a:pPr marL="171450" indent="-171450">
              <a:buFontTx/>
              <a:buChar char="-"/>
            </a:pPr>
            <a:r>
              <a:rPr lang="cs-CZ" b="1" dirty="0" smtClean="0">
                <a:effectLst/>
              </a:rPr>
              <a:t>!!!! Pozor na </a:t>
            </a:r>
            <a:r>
              <a:rPr lang="cs-CZ" b="1" dirty="0" err="1" smtClean="0">
                <a:effectLst/>
              </a:rPr>
              <a:t>formál</a:t>
            </a:r>
            <a:r>
              <a:rPr lang="cs-CZ" b="1" dirty="0" smtClean="0">
                <a:effectLst/>
              </a:rPr>
              <a:t> pojetí v PP</a:t>
            </a: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60937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3322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88727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68439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95105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95105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34661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77537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6.00 00 – celkový počet účastníků (v</a:t>
            </a:r>
            <a:r>
              <a:rPr lang="cs-CZ" baseline="0" dirty="0" smtClean="0"/>
              <a:t> případě SP – zaměstnanců z CS), které v rámci projektu</a:t>
            </a:r>
          </a:p>
          <a:p>
            <a:r>
              <a:rPr lang="cs-CZ" baseline="0" dirty="0" smtClean="0"/>
              <a:t>1 02 13 – SP dle definice (podle výzvy) ; „vzniklý díky podpoře“ znamená, že neprovozoval podpořenou činnost před získáním dotace.</a:t>
            </a:r>
          </a:p>
          <a:p>
            <a:r>
              <a:rPr lang="cs-CZ" baseline="0" dirty="0" smtClean="0"/>
              <a:t>1 02 12 – SP již fungoval, a to jako SP</a:t>
            </a:r>
          </a:p>
          <a:p>
            <a:r>
              <a:rPr lang="cs-CZ" baseline="0" dirty="0" smtClean="0"/>
              <a:t> 6 25 00 -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 případě, že kurzy budou hrazeny z rozpočtu projektu a účastník je úspěšné zakončí, lze je započítat do indikátoru (POZOR - nejedná se o kurzy typu BOZP a požární ochrana, ale měl</a:t>
            </a:r>
            <a:r>
              <a:rPr lang="cs-CZ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na konci být certifikát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Pokud</a:t>
            </a:r>
            <a:r>
              <a:rPr lang="cs-CZ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bude nerelevantní, žadatel uveden 0. </a:t>
            </a:r>
          </a:p>
          <a:p>
            <a:r>
              <a:rPr lang="cs-CZ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Zbylé indikátory budou vykazovány dle skutečnosti v průběhu monitorovací zprávy. </a:t>
            </a:r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0106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61546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06362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51447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51447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Přím</a:t>
            </a:r>
            <a:r>
              <a:rPr lang="cs-CZ" baseline="0" dirty="0" smtClean="0"/>
              <a:t>é náklady jsou 80% CZV a nepřímé 20% CZV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18757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§"/>
            </a:pPr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44292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00187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59660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62266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33617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aseline="0" dirty="0" smtClean="0"/>
              <a:t>Úvazek musí odpovídat popisu pracovní pozice</a:t>
            </a:r>
          </a:p>
          <a:p>
            <a:endParaRPr lang="cs-CZ" baseline="0" dirty="0" smtClean="0"/>
          </a:p>
          <a:p>
            <a:r>
              <a:rPr lang="cs-CZ" baseline="0" dirty="0" smtClean="0"/>
              <a:t>Max. mzda: 3 x 11000 !!! Ale současně </a:t>
            </a:r>
            <a:r>
              <a:rPr lang="cs-CZ" b="1" baseline="0" dirty="0" smtClean="0"/>
              <a:t>mzda obvyklá </a:t>
            </a:r>
            <a:r>
              <a:rPr lang="cs-CZ" baseline="0" dirty="0" smtClean="0"/>
              <a:t>v místě a čase</a:t>
            </a:r>
          </a:p>
          <a:p>
            <a:endParaRPr lang="cs-CZ" baseline="0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99921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Ochranné pracovní</a:t>
            </a:r>
            <a:r>
              <a:rPr lang="cs-CZ" baseline="0" dirty="0" smtClean="0"/>
              <a:t> pomůcky v souladu s hygienickými předpisy a BOZP.</a:t>
            </a:r>
            <a:endParaRPr lang="cs-CZ" dirty="0" smtClean="0"/>
          </a:p>
          <a:p>
            <a:r>
              <a:rPr lang="cs-CZ" dirty="0" smtClean="0"/>
              <a:t>Jiné aktivity – speciální zdravotní pomůcky dle příslušnosti</a:t>
            </a:r>
            <a:r>
              <a:rPr lang="cs-CZ" baseline="0" dirty="0" smtClean="0"/>
              <a:t> CS, tréninkové programy, atd. </a:t>
            </a:r>
          </a:p>
          <a:p>
            <a:endParaRPr lang="cs-CZ" baseline="0" dirty="0" smtClean="0"/>
          </a:p>
          <a:p>
            <a:r>
              <a:rPr lang="cs-CZ" baseline="0" dirty="0" smtClean="0"/>
              <a:t>Stravné jak CS tak i realizačního týmu je NN.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99921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31955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Ø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65311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61898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Aktuální – vždy </a:t>
            </a:r>
            <a:r>
              <a:rPr lang="cs-CZ" dirty="0" err="1" smtClean="0"/>
              <a:t>check</a:t>
            </a:r>
            <a:r>
              <a:rPr lang="cs-CZ" dirty="0" smtClean="0"/>
              <a:t> na www.esfcr.cz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57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67118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58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3007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" name="Obdélník 9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1512000" y="2610000"/>
            <a:ext cx="7272000" cy="1224000"/>
          </a:xfrm>
        </p:spPr>
        <p:txBody>
          <a:bodyPr anchor="t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511299" y="4089600"/>
            <a:ext cx="7272000" cy="540000"/>
          </a:xfrm>
        </p:spPr>
        <p:txBody>
          <a:bodyPr lIns="36000" tIns="0" rIns="3600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dirty="0" smtClean="0"/>
              <a:t>Kliknutím vložíte jméno</a:t>
            </a:r>
          </a:p>
        </p:txBody>
      </p:sp>
      <p:sp>
        <p:nvSpPr>
          <p:cNvPr id="15" name="Zástupný symbol pro text 14"/>
          <p:cNvSpPr>
            <a:spLocks noGrp="1"/>
          </p:cNvSpPr>
          <p:nvPr>
            <p:ph type="body" sz="quarter" idx="14" hasCustomPrompt="1"/>
          </p:nvPr>
        </p:nvSpPr>
        <p:spPr>
          <a:xfrm>
            <a:off x="1512000" y="4885200"/>
            <a:ext cx="7272000" cy="540000"/>
          </a:xfrm>
        </p:spPr>
        <p:txBody>
          <a:bodyPr lIns="36000" tIns="0" rIns="3600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dirty="0" smtClean="0"/>
              <a:t>Kliknutím vložíte datum a místo</a:t>
            </a:r>
          </a:p>
        </p:txBody>
      </p:sp>
      <p:sp>
        <p:nvSpPr>
          <p:cNvPr id="5" name="Zástupný symbol pro obrázek 4"/>
          <p:cNvSpPr>
            <a:spLocks noGrp="1" noChangeAspect="1"/>
          </p:cNvSpPr>
          <p:nvPr>
            <p:ph type="pic" sz="quarter" idx="15"/>
          </p:nvPr>
        </p:nvSpPr>
        <p:spPr>
          <a:xfrm>
            <a:off x="846000" y="2636837"/>
            <a:ext cx="540000" cy="540000"/>
          </a:xfrm>
        </p:spPr>
        <p:txBody>
          <a:bodyPr wrap="none" anchor="ctr" anchorCtr="1"/>
          <a:lstStyle>
            <a:lvl1pPr marL="0" indent="0">
              <a:buFontTx/>
              <a:buNone/>
              <a:defRPr sz="600"/>
            </a:lvl1pPr>
          </a:lstStyle>
          <a:p>
            <a:r>
              <a:rPr lang="cs-CZ" smtClean="0"/>
              <a:t>Kliknutím na ikonu přidáte obrázek.</a:t>
            </a:r>
            <a:endParaRPr lang="cs-CZ" dirty="0"/>
          </a:p>
        </p:txBody>
      </p:sp>
      <p:sp>
        <p:nvSpPr>
          <p:cNvPr id="14" name="Zástupný symbol pro obrázek 4"/>
          <p:cNvSpPr>
            <a:spLocks noGrp="1" noChangeAspect="1"/>
          </p:cNvSpPr>
          <p:nvPr>
            <p:ph type="pic" sz="quarter" idx="16"/>
          </p:nvPr>
        </p:nvSpPr>
        <p:spPr>
          <a:xfrm>
            <a:off x="846000" y="4089600"/>
            <a:ext cx="540000" cy="540000"/>
          </a:xfrm>
        </p:spPr>
        <p:txBody>
          <a:bodyPr wrap="none" anchor="ctr" anchorCtr="1"/>
          <a:lstStyle>
            <a:lvl1pPr marL="0" indent="0">
              <a:buFontTx/>
              <a:buNone/>
              <a:defRPr sz="600"/>
            </a:lvl1pPr>
          </a:lstStyle>
          <a:p>
            <a:r>
              <a:rPr lang="cs-CZ" smtClean="0"/>
              <a:t>Kliknutím na ikonu přidáte obrázek.</a:t>
            </a:r>
            <a:endParaRPr lang="cs-CZ" dirty="0"/>
          </a:p>
        </p:txBody>
      </p:sp>
      <p:sp>
        <p:nvSpPr>
          <p:cNvPr id="16" name="Zástupný symbol pro obrázek 4"/>
          <p:cNvSpPr>
            <a:spLocks noGrp="1" noChangeAspect="1"/>
          </p:cNvSpPr>
          <p:nvPr>
            <p:ph type="pic" sz="quarter" idx="17"/>
          </p:nvPr>
        </p:nvSpPr>
        <p:spPr>
          <a:xfrm>
            <a:off x="846000" y="4885200"/>
            <a:ext cx="540000" cy="540000"/>
          </a:xfrm>
        </p:spPr>
        <p:txBody>
          <a:bodyPr wrap="none" anchor="ctr" anchorCtr="1"/>
          <a:lstStyle>
            <a:lvl1pPr marL="0" indent="0">
              <a:buFontTx/>
              <a:buNone/>
              <a:defRPr sz="600"/>
            </a:lvl1pPr>
          </a:lstStyle>
          <a:p>
            <a:r>
              <a:rPr lang="cs-CZ" smtClean="0"/>
              <a:t>Kliknutím na ikonu přidáte obrázek.</a:t>
            </a:r>
            <a:endParaRPr lang="cs-CZ" dirty="0"/>
          </a:p>
        </p:txBody>
      </p:sp>
      <p:sp>
        <p:nvSpPr>
          <p:cNvPr id="20" name="Obdélník 19"/>
          <p:cNvSpPr/>
          <p:nvPr userDrawn="1"/>
        </p:nvSpPr>
        <p:spPr>
          <a:xfrm>
            <a:off x="0" y="0"/>
            <a:ext cx="9144000" cy="133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" name="Obrázek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202406"/>
            <a:ext cx="3952627" cy="792957"/>
          </a:xfrm>
          <a:prstGeom prst="rect">
            <a:avLst/>
          </a:prstGeom>
        </p:spPr>
      </p:pic>
      <p:cxnSp>
        <p:nvCxnSpPr>
          <p:cNvPr id="18" name="Přímá spojnice 17"/>
          <p:cNvCxnSpPr/>
          <p:nvPr userDrawn="1"/>
        </p:nvCxnSpPr>
        <p:spPr>
          <a:xfrm>
            <a:off x="395536" y="1137600"/>
            <a:ext cx="83529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818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den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12855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800000"/>
            <a:ext cx="3960000" cy="43200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4644000" y="1800000"/>
            <a:ext cx="3960000" cy="43200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13621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nad seb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800000"/>
            <a:ext cx="8064000" cy="20880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540000" y="4032000"/>
            <a:ext cx="8064000" cy="20880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93027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ulka nebo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540000" y="2412000"/>
            <a:ext cx="8064000" cy="37440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1"/>
          </p:nvPr>
        </p:nvSpPr>
        <p:spPr>
          <a:xfrm>
            <a:off x="540000" y="1440000"/>
            <a:ext cx="8064000" cy="360000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Zástupný symbol pro text 5"/>
          <p:cNvSpPr>
            <a:spLocks noGrp="1"/>
          </p:cNvSpPr>
          <p:nvPr>
            <p:ph type="body" sz="quarter" idx="12"/>
          </p:nvPr>
        </p:nvSpPr>
        <p:spPr>
          <a:xfrm>
            <a:off x="540000" y="1836000"/>
            <a:ext cx="8064000" cy="43200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49879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0" y="0"/>
            <a:ext cx="9144000" cy="67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1512000" y="2610000"/>
            <a:ext cx="7272000" cy="3240000"/>
          </a:xfrm>
        </p:spPr>
        <p:txBody>
          <a:bodyPr anchor="t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9" name="Zástupný symbol pro obrázek 4"/>
          <p:cNvSpPr>
            <a:spLocks noGrp="1" noChangeAspect="1"/>
          </p:cNvSpPr>
          <p:nvPr>
            <p:ph type="pic" sz="quarter" idx="15"/>
          </p:nvPr>
        </p:nvSpPr>
        <p:spPr>
          <a:xfrm>
            <a:off x="846000" y="2636837"/>
            <a:ext cx="540000" cy="540000"/>
          </a:xfrm>
        </p:spPr>
        <p:txBody>
          <a:bodyPr wrap="none" anchor="ctr" anchorCtr="1"/>
          <a:lstStyle>
            <a:lvl1pPr marL="0" indent="0">
              <a:buFontTx/>
              <a:buNone/>
              <a:defRPr sz="600"/>
            </a:lvl1pPr>
          </a:lstStyle>
          <a:p>
            <a:r>
              <a:rPr lang="cs-CZ" smtClean="0"/>
              <a:t>Kliknutím na ikonu přidáte obrázek.</a:t>
            </a:r>
            <a:endParaRPr lang="cs-CZ" dirty="0"/>
          </a:p>
        </p:txBody>
      </p:sp>
      <p:sp>
        <p:nvSpPr>
          <p:cNvPr id="7" name="Obdélník 6"/>
          <p:cNvSpPr/>
          <p:nvPr userDrawn="1"/>
        </p:nvSpPr>
        <p:spPr>
          <a:xfrm>
            <a:off x="0" y="0"/>
            <a:ext cx="9144000" cy="133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202406"/>
            <a:ext cx="3952627" cy="792957"/>
          </a:xfrm>
          <a:prstGeom prst="rect">
            <a:avLst/>
          </a:prstGeom>
        </p:spPr>
      </p:pic>
      <p:cxnSp>
        <p:nvCxnSpPr>
          <p:cNvPr id="12" name="Přímá spojnice 11"/>
          <p:cNvCxnSpPr/>
          <p:nvPr userDrawn="1"/>
        </p:nvCxnSpPr>
        <p:spPr>
          <a:xfrm>
            <a:off x="395536" y="1137600"/>
            <a:ext cx="83529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5253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den obsah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3853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800000"/>
            <a:ext cx="3960000" cy="4320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3"/>
          </p:nvPr>
        </p:nvSpPr>
        <p:spPr>
          <a:xfrm>
            <a:off x="4644000" y="1800000"/>
            <a:ext cx="3960000" cy="4320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0134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nad sebou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800000"/>
            <a:ext cx="8064000" cy="2088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obsah 2"/>
          <p:cNvSpPr>
            <a:spLocks noGrp="1"/>
          </p:cNvSpPr>
          <p:nvPr>
            <p:ph idx="13"/>
          </p:nvPr>
        </p:nvSpPr>
        <p:spPr>
          <a:xfrm>
            <a:off x="540000" y="4032000"/>
            <a:ext cx="8064000" cy="2088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61415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ulka nebo graf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2412000"/>
            <a:ext cx="8064000" cy="3744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Zástupný symbol pro text 5"/>
          <p:cNvSpPr>
            <a:spLocks noGrp="1"/>
          </p:cNvSpPr>
          <p:nvPr>
            <p:ph type="body" sz="quarter" idx="13"/>
          </p:nvPr>
        </p:nvSpPr>
        <p:spPr>
          <a:xfrm>
            <a:off x="540000" y="1440000"/>
            <a:ext cx="8064000" cy="360000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8" name="Zástupný symbol pro text 5"/>
          <p:cNvSpPr>
            <a:spLocks noGrp="1"/>
          </p:cNvSpPr>
          <p:nvPr>
            <p:ph type="body" sz="quarter" idx="14"/>
          </p:nvPr>
        </p:nvSpPr>
        <p:spPr>
          <a:xfrm>
            <a:off x="540000" y="1836000"/>
            <a:ext cx="8064000" cy="43200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479379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/>
          <p:cNvSpPr/>
          <p:nvPr/>
        </p:nvSpPr>
        <p:spPr>
          <a:xfrm>
            <a:off x="0" y="1080000"/>
            <a:ext cx="9144000" cy="12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2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0"/>
            <a:ext cx="9144000" cy="10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  <a:prstGeom prst="rect">
            <a:avLst/>
          </a:prstGeom>
        </p:spPr>
        <p:txBody>
          <a:bodyPr vert="horz" lIns="36000" tIns="0" rIns="36000" bIns="0" rtlCol="0" anchor="ctr" anchorCtr="0">
            <a:noAutofit/>
          </a:bodyPr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40000" y="1800000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540000" y="6516000"/>
            <a:ext cx="1116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692000" y="6516000"/>
            <a:ext cx="6912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40000" y="6516000"/>
            <a:ext cx="468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50" b="1">
                <a:solidFill>
                  <a:schemeClr val="tx1"/>
                </a:solidFill>
              </a:defRPr>
            </a:lvl1pPr>
          </a:lstStyle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8" name="Obdélník 17"/>
          <p:cNvSpPr/>
          <p:nvPr/>
        </p:nvSpPr>
        <p:spPr>
          <a:xfrm>
            <a:off x="0" y="6732000"/>
            <a:ext cx="9144000" cy="12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57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  <p:sldLayoutId id="2147483676" r:id="rId3"/>
    <p:sldLayoutId id="2147483677" r:id="rId4"/>
    <p:sldLayoutId id="2147483678" r:id="rId5"/>
    <p:sldLayoutId id="2147483673" r:id="rId6"/>
    <p:sldLayoutId id="2147483679" r:id="rId7"/>
    <p:sldLayoutId id="2147483680" r:id="rId8"/>
    <p:sldLayoutId id="2147483681" r:id="rId9"/>
    <p:sldLayoutId id="2147483682" r:id="rId10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32000" indent="-432000" algn="l" defTabSz="914400" rtl="0" eaLnBrk="1" latinLnBrk="0" hangingPunct="1">
        <a:lnSpc>
          <a:spcPts val="2880"/>
        </a:lnSpc>
        <a:spcBef>
          <a:spcPts val="600"/>
        </a:spcBef>
        <a:spcAft>
          <a:spcPts val="600"/>
        </a:spcAft>
        <a:buClr>
          <a:schemeClr val="accent2"/>
        </a:buClr>
        <a:buSzPct val="100000"/>
        <a:buFont typeface="Wingdings" panose="05000000000000000000" pitchFamily="2" charset="2"/>
        <a:buChar char="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252000" algn="l" defTabSz="914400" rtl="0" eaLnBrk="1" latinLnBrk="0" hangingPunct="1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8000" indent="-252000" algn="l" defTabSz="914400" rtl="0" eaLnBrk="1" latinLnBrk="0" hangingPunct="1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70000" indent="-252000" algn="l" defTabSz="914400" rtl="0" eaLnBrk="1" latinLnBrk="0" hangingPunct="1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lang="cs-CZ" sz="20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422000" indent="-252000" algn="l" defTabSz="914400" rtl="0" eaLnBrk="1" latinLnBrk="0" hangingPunct="1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iskp@mpsv.cz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fcr.cz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mailto:linda.marsikova@mpsv.cz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marketa.kouskova@mpsv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403648" y="2492896"/>
            <a:ext cx="7380352" cy="1269096"/>
          </a:xfrm>
        </p:spPr>
        <p:txBody>
          <a:bodyPr/>
          <a:lstStyle/>
          <a:p>
            <a:r>
              <a:rPr lang="cs-CZ" sz="3200" b="0" kern="1200" dirty="0" smtClean="0">
                <a:latin typeface="+mn-lt"/>
                <a:ea typeface="+mn-ea"/>
                <a:cs typeface="+mn-cs"/>
              </a:rPr>
              <a:t>Výzva: „</a:t>
            </a:r>
            <a:r>
              <a:rPr lang="cs-CZ" sz="3200" b="0" kern="1200" dirty="0" err="1" smtClean="0">
                <a:latin typeface="+mn-lt"/>
                <a:ea typeface="+mn-ea"/>
                <a:cs typeface="+mn-cs"/>
              </a:rPr>
              <a:t>podporA</a:t>
            </a:r>
            <a:r>
              <a:rPr lang="cs-CZ" sz="3200" b="0" kern="1200" dirty="0" smtClean="0">
                <a:latin typeface="+mn-lt"/>
                <a:ea typeface="+mn-ea"/>
                <a:cs typeface="+mn-cs"/>
              </a:rPr>
              <a:t> sociálního podnikání“, č. 03_19_105</a:t>
            </a:r>
            <a:endParaRPr lang="cs-CZ" sz="3200" b="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cs-CZ" dirty="0" smtClean="0"/>
              <a:t>Odd. projektů sociálního podnikání</a:t>
            </a: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 dirty="0" smtClean="0"/>
              <a:t>2019</a:t>
            </a:r>
          </a:p>
        </p:txBody>
      </p:sp>
      <p:pic>
        <p:nvPicPr>
          <p:cNvPr id="14" name="Zástupný symbol pro obrázek 13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00" y="2636837"/>
            <a:ext cx="540000" cy="540000"/>
          </a:xfrm>
        </p:spPr>
      </p:pic>
      <p:pic>
        <p:nvPicPr>
          <p:cNvPr id="15" name="Zástupný symbol pro obrázek 14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00" y="4089600"/>
            <a:ext cx="540000" cy="540000"/>
          </a:xfrm>
        </p:spPr>
      </p:pic>
      <p:pic>
        <p:nvPicPr>
          <p:cNvPr id="16" name="Zástupný symbol pro obrázek 15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00" y="4885200"/>
            <a:ext cx="540000" cy="540000"/>
          </a:xfrm>
        </p:spPr>
      </p:pic>
    </p:spTree>
    <p:extLst>
      <p:ext uri="{BB962C8B-B14F-4D97-AF65-F5344CB8AC3E}">
        <p14:creationId xmlns:p14="http://schemas.microsoft.com/office/powerpoint/2010/main" val="392601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0"/>
            <a:ext cx="8424000" cy="1052736"/>
          </a:xfrm>
        </p:spPr>
        <p:txBody>
          <a:bodyPr/>
          <a:lstStyle/>
          <a:p>
            <a:r>
              <a:rPr lang="cs-CZ" dirty="0" smtClean="0"/>
              <a:t>Výzva „Podpora </a:t>
            </a:r>
            <a:r>
              <a:rPr lang="cs-CZ" dirty="0"/>
              <a:t>Sociálního </a:t>
            </a:r>
            <a:r>
              <a:rPr lang="cs-CZ" dirty="0" smtClean="0"/>
              <a:t>podnikání“, </a:t>
            </a:r>
            <a:r>
              <a:rPr lang="cs-CZ" altLang="cs-CZ" dirty="0"/>
              <a:t>č. </a:t>
            </a:r>
            <a:r>
              <a:rPr lang="cs-CZ" altLang="cs-CZ" dirty="0" smtClean="0"/>
              <a:t>03_19_105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340768"/>
            <a:ext cx="8064000" cy="4779232"/>
          </a:xfrm>
        </p:spPr>
        <p:txBody>
          <a:bodyPr/>
          <a:lstStyle/>
          <a:p>
            <a:pPr marL="266700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altLang="cs-CZ" sz="2000" dirty="0" smtClean="0"/>
              <a:t> </a:t>
            </a:r>
            <a:r>
              <a:rPr lang="cs-CZ" altLang="cs-CZ" sz="2200" dirty="0"/>
              <a:t>v</a:t>
            </a:r>
            <a:r>
              <a:rPr lang="cs-CZ" altLang="cs-CZ" sz="2200" dirty="0" smtClean="0"/>
              <a:t>yhlášení výzvy:  1. 4. 2019</a:t>
            </a:r>
            <a:endParaRPr lang="cs-CZ" altLang="cs-CZ" sz="2200" dirty="0"/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cs-CZ" altLang="cs-CZ" sz="2200" dirty="0"/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altLang="cs-CZ" sz="2200" dirty="0" smtClean="0"/>
              <a:t> ukončení výzvy</a:t>
            </a:r>
            <a:r>
              <a:rPr lang="cs-CZ" altLang="cs-CZ" sz="2200" dirty="0"/>
              <a:t>: </a:t>
            </a:r>
            <a:r>
              <a:rPr lang="cs-CZ" altLang="cs-CZ" sz="2200" dirty="0" smtClean="0"/>
              <a:t>28. 6. 2019 </a:t>
            </a:r>
            <a:r>
              <a:rPr lang="cs-CZ" altLang="cs-CZ" sz="2200" dirty="0"/>
              <a:t>(průběžná)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2200" dirty="0"/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altLang="cs-CZ" sz="2200" dirty="0"/>
              <a:t> alokace: 5</a:t>
            </a:r>
            <a:r>
              <a:rPr lang="cs-CZ" altLang="cs-CZ" sz="2200" dirty="0" smtClean="0"/>
              <a:t>0 </a:t>
            </a:r>
            <a:r>
              <a:rPr lang="cs-CZ" altLang="cs-CZ" sz="2200" dirty="0"/>
              <a:t>mil. Kč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2200" dirty="0"/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altLang="cs-CZ" sz="2200" dirty="0" smtClean="0"/>
              <a:t> místo realizace: hlavní </a:t>
            </a:r>
            <a:r>
              <a:rPr lang="cs-CZ" altLang="cs-CZ" sz="2200" dirty="0"/>
              <a:t>město </a:t>
            </a:r>
            <a:r>
              <a:rPr lang="cs-CZ" altLang="cs-CZ" sz="2200" dirty="0" smtClean="0"/>
              <a:t>Praha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cs-CZ" altLang="cs-CZ" sz="2200" dirty="0"/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200" dirty="0" smtClean="0"/>
              <a:t> max</a:t>
            </a:r>
            <a:r>
              <a:rPr lang="cs-CZ" sz="2200" dirty="0"/>
              <a:t>. výše celkových způsobilých výdajů projektu: 400 000 Kč až </a:t>
            </a:r>
            <a:r>
              <a:rPr lang="cs-CZ" sz="2200" dirty="0" smtClean="0"/>
              <a:t>6 </a:t>
            </a:r>
            <a:r>
              <a:rPr lang="cs-CZ" sz="2200" dirty="0"/>
              <a:t>000 000 Kč (podpora v režimu de </a:t>
            </a:r>
            <a:r>
              <a:rPr lang="cs-CZ" sz="2200" dirty="0" err="1"/>
              <a:t>minimis</a:t>
            </a:r>
            <a:r>
              <a:rPr lang="cs-CZ" sz="2200" dirty="0"/>
              <a:t> 200 tis. resp. 15 tis. EUR)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cs-CZ" sz="2200" dirty="0"/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altLang="cs-CZ" sz="2200" dirty="0" smtClean="0"/>
              <a:t> max</a:t>
            </a:r>
            <a:r>
              <a:rPr lang="cs-CZ" altLang="cs-CZ" sz="2200" dirty="0"/>
              <a:t>. délka </a:t>
            </a:r>
            <a:r>
              <a:rPr lang="cs-CZ" altLang="cs-CZ" sz="2200" dirty="0" smtClean="0"/>
              <a:t>projektu: </a:t>
            </a:r>
            <a:r>
              <a:rPr lang="cs-CZ" altLang="cs-CZ" sz="2200" dirty="0"/>
              <a:t>24 měsíců (nejpozději do 31. 12. </a:t>
            </a:r>
            <a:r>
              <a:rPr lang="cs-CZ" altLang="cs-CZ" sz="2200" dirty="0" smtClean="0"/>
              <a:t>2021)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cs-CZ" altLang="cs-CZ" sz="2200" dirty="0"/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200" dirty="0" smtClean="0"/>
              <a:t> míra spolufinancování: 50 </a:t>
            </a:r>
            <a:r>
              <a:rPr lang="cs-CZ" sz="2200" dirty="0"/>
              <a:t>% hradí příjemce</a:t>
            </a:r>
          </a:p>
          <a:p>
            <a:pPr marL="266700" indent="-266700">
              <a:spcBef>
                <a:spcPts val="0"/>
              </a:spcBef>
              <a:spcAft>
                <a:spcPts val="0"/>
              </a:spcAft>
            </a:pPr>
            <a:endParaRPr lang="cs-CZ" altLang="cs-CZ" dirty="0" smtClean="0"/>
          </a:p>
          <a:p>
            <a:pPr marL="266700" indent="-266700">
              <a:spcBef>
                <a:spcPts val="0"/>
              </a:spcBef>
              <a:spcAft>
                <a:spcPts val="0"/>
              </a:spcAft>
            </a:pPr>
            <a:endParaRPr lang="cs-CZ" altLang="cs-CZ" dirty="0"/>
          </a:p>
          <a:p>
            <a:pPr marL="266700" indent="-266700">
              <a:spcBef>
                <a:spcPts val="0"/>
              </a:spcBef>
              <a:spcAft>
                <a:spcPts val="0"/>
              </a:spcAft>
            </a:pPr>
            <a:endParaRPr lang="cs-CZ" dirty="0" smtClean="0"/>
          </a:p>
          <a:p>
            <a:pPr marL="266700" indent="-266700">
              <a:spcBef>
                <a:spcPts val="0"/>
              </a:spcBef>
              <a:spcAft>
                <a:spcPts val="0"/>
              </a:spcAft>
            </a:pPr>
            <a:endParaRPr lang="cs-CZ" dirty="0"/>
          </a:p>
          <a:p>
            <a:pPr marL="266700" indent="-266700">
              <a:spcBef>
                <a:spcPts val="0"/>
              </a:spcBef>
              <a:spcAft>
                <a:spcPts val="0"/>
              </a:spcAft>
            </a:pPr>
            <a:endParaRPr lang="cs-CZ" dirty="0"/>
          </a:p>
          <a:p>
            <a:pPr marL="266700" indent="-266700">
              <a:spcBef>
                <a:spcPts val="0"/>
              </a:spcBef>
              <a:spcAft>
                <a:spcPts val="0"/>
              </a:spcAft>
            </a:pPr>
            <a:endParaRPr lang="cs-CZ" altLang="cs-CZ" dirty="0"/>
          </a:p>
          <a:p>
            <a:pPr marL="266700" indent="-266700">
              <a:spcBef>
                <a:spcPts val="0"/>
              </a:spcBef>
              <a:spcAft>
                <a:spcPts val="0"/>
              </a:spcAft>
            </a:pPr>
            <a:endParaRPr lang="cs-CZ" altLang="cs-CZ" dirty="0"/>
          </a:p>
          <a:p>
            <a:pPr>
              <a:spcBef>
                <a:spcPts val="0"/>
              </a:spcBef>
            </a:pPr>
            <a:endParaRPr lang="cs-CZ" dirty="0"/>
          </a:p>
          <a:p>
            <a:pPr>
              <a:spcBef>
                <a:spcPts val="0"/>
              </a:spcBef>
            </a:pPr>
            <a:endParaRPr lang="cs-CZ" dirty="0"/>
          </a:p>
          <a:p>
            <a:pPr>
              <a:spcBef>
                <a:spcPts val="0"/>
              </a:spcBef>
            </a:pPr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z="1100" smtClean="0"/>
              <a:pPr/>
              <a:t>2</a:t>
            </a:fld>
            <a:endParaRPr lang="cs-CZ" sz="1100" dirty="0"/>
          </a:p>
        </p:txBody>
      </p:sp>
    </p:spTree>
    <p:extLst>
      <p:ext uri="{BB962C8B-B14F-4D97-AF65-F5344CB8AC3E}">
        <p14:creationId xmlns:p14="http://schemas.microsoft.com/office/powerpoint/2010/main" val="73585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Budoucnost – zvýhodněný úvěr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Od 2Q/2019</a:t>
            </a:r>
          </a:p>
          <a:p>
            <a:r>
              <a:rPr lang="cs-CZ" dirty="0" smtClean="0"/>
              <a:t>Investiční i provozní úvěry</a:t>
            </a:r>
          </a:p>
          <a:p>
            <a:r>
              <a:rPr lang="cs-CZ" dirty="0" smtClean="0"/>
              <a:t>Úrok od 0% </a:t>
            </a:r>
            <a:r>
              <a:rPr lang="cs-CZ" dirty="0" err="1" smtClean="0"/>
              <a:t>p.a</a:t>
            </a:r>
            <a:r>
              <a:rPr lang="cs-CZ" dirty="0" smtClean="0"/>
              <a:t>.</a:t>
            </a:r>
          </a:p>
          <a:p>
            <a:r>
              <a:rPr lang="cs-CZ" dirty="0" smtClean="0"/>
              <a:t>Odklad splátek až 3 roky</a:t>
            </a:r>
          </a:p>
          <a:p>
            <a:r>
              <a:rPr lang="cs-CZ" dirty="0" smtClean="0"/>
              <a:t>Splácení až 12 let</a:t>
            </a:r>
          </a:p>
          <a:p>
            <a:r>
              <a:rPr lang="cs-CZ" dirty="0" smtClean="0"/>
              <a:t>Maximální výše úvěru 25 mil. Kč</a:t>
            </a:r>
          </a:p>
          <a:p>
            <a:r>
              <a:rPr lang="cs-CZ" dirty="0" smtClean="0"/>
              <a:t>Včetně poradenství a podpory zdarma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25382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Žadatelé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196752"/>
            <a:ext cx="8064000" cy="4779232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cs-CZ" b="1" dirty="0"/>
              <a:t>OSVČ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b="1" dirty="0"/>
              <a:t>obchodní korporace vymezené zákonem č. 90/2012 Sb., o obchodních korporacích</a:t>
            </a:r>
          </a:p>
          <a:p>
            <a:pPr lvl="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cs-CZ" b="1" dirty="0"/>
              <a:t>nestátní neziskové organizace: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cs-CZ" sz="2400" dirty="0"/>
              <a:t>obecně prospěšné </a:t>
            </a:r>
            <a:r>
              <a:rPr lang="cs-CZ" sz="2400" dirty="0" smtClean="0"/>
              <a:t>společnosti, ústavy, církevní </a:t>
            </a:r>
            <a:r>
              <a:rPr lang="cs-CZ" sz="2400" dirty="0"/>
              <a:t>právnické </a:t>
            </a:r>
            <a:r>
              <a:rPr lang="cs-CZ" sz="2400" dirty="0" smtClean="0"/>
              <a:t>osoby, spolky, nadace</a:t>
            </a:r>
            <a:endParaRPr lang="cs-CZ" sz="2400" dirty="0"/>
          </a:p>
          <a:p>
            <a:pPr marL="0" indent="0" algn="just">
              <a:buNone/>
            </a:pPr>
            <a:r>
              <a:rPr lang="cs-CZ" dirty="0"/>
              <a:t>NNO je k datu podání žádosti min. po dobu 12 měsíců evidována v příslušném rejstříku podle právní formy organizace a podniká v rámci vedlejší činnosti</a:t>
            </a:r>
            <a:r>
              <a:rPr lang="cs-CZ" dirty="0" smtClean="0"/>
              <a:t>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b="1" dirty="0" smtClean="0">
                <a:solidFill>
                  <a:srgbClr val="FF0000"/>
                </a:solidFill>
              </a:rPr>
              <a:t>sociální podniky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b="1" dirty="0" smtClean="0"/>
              <a:t>zemědělští </a:t>
            </a:r>
            <a:r>
              <a:rPr lang="cs-CZ" b="1" dirty="0"/>
              <a:t>prvovýrobci</a:t>
            </a:r>
          </a:p>
          <a:p>
            <a:pPr marL="414000" lvl="1" indent="0">
              <a:buNone/>
            </a:pPr>
            <a:endParaRPr lang="cs-CZ" sz="22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4459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Zaměření výzvy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628800"/>
            <a:ext cx="8064000" cy="4320000"/>
          </a:xfrm>
        </p:spPr>
        <p:txBody>
          <a:bodyPr/>
          <a:lstStyle/>
          <a:p>
            <a:pPr marL="0" indent="0" algn="just">
              <a:buNone/>
            </a:pPr>
            <a:r>
              <a:rPr lang="cs-CZ" b="1" u="sng" dirty="0" smtClean="0"/>
              <a:t>vznik </a:t>
            </a:r>
            <a:r>
              <a:rPr lang="cs-CZ" b="1" u="sng" dirty="0"/>
              <a:t>a rozvoj nových podnikatelských aktivit v oblasti sociálního </a:t>
            </a:r>
            <a:r>
              <a:rPr lang="cs-CZ" b="1" u="sng" dirty="0" smtClean="0"/>
              <a:t>podnikání</a:t>
            </a:r>
            <a:r>
              <a:rPr lang="cs-CZ" b="1" u="sng" dirty="0"/>
              <a:t> </a:t>
            </a:r>
            <a:r>
              <a:rPr lang="cs-CZ" b="1" u="sng" dirty="0" smtClean="0"/>
              <a:t>- integrační </a:t>
            </a:r>
            <a:r>
              <a:rPr lang="cs-CZ" b="1" u="sng" dirty="0"/>
              <a:t>a environmentální sociální </a:t>
            </a:r>
            <a:r>
              <a:rPr lang="cs-CZ" b="1" u="sng" dirty="0" smtClean="0"/>
              <a:t>podnik:</a:t>
            </a:r>
          </a:p>
          <a:p>
            <a:pPr lvl="0"/>
            <a:r>
              <a:rPr lang="cs-CZ" dirty="0" smtClean="0"/>
              <a:t>podnikatelská </a:t>
            </a:r>
            <a:r>
              <a:rPr lang="cs-CZ" dirty="0"/>
              <a:t>aktivita nově vzniklého </a:t>
            </a:r>
            <a:r>
              <a:rPr lang="cs-CZ" dirty="0" smtClean="0"/>
              <a:t>subjektu – ne pro NNO, </a:t>
            </a:r>
            <a:endParaRPr lang="cs-CZ" dirty="0"/>
          </a:p>
          <a:p>
            <a:pPr lvl="0"/>
            <a:r>
              <a:rPr lang="cs-CZ" dirty="0"/>
              <a:t>podnikatelská aktivita jako nově zřízená živnost subjektu již existujícího,</a:t>
            </a:r>
          </a:p>
          <a:p>
            <a:pPr lvl="0"/>
            <a:r>
              <a:rPr lang="cs-CZ" dirty="0"/>
              <a:t>podnikatelská aktivita jako nový obor činnosti v rámci stávajícího oprávnění k podnikání,</a:t>
            </a:r>
          </a:p>
          <a:p>
            <a:pPr lvl="0"/>
            <a:r>
              <a:rPr lang="cs-CZ" dirty="0"/>
              <a:t>podnikatelská aktivita jako nový </a:t>
            </a:r>
            <a:r>
              <a:rPr lang="cs-CZ" dirty="0" smtClean="0"/>
              <a:t>produkt/služba v</a:t>
            </a:r>
            <a:r>
              <a:rPr lang="cs-CZ" dirty="0"/>
              <a:t> rámci stávajícího oboru činnosti</a:t>
            </a:r>
            <a:r>
              <a:rPr lang="cs-CZ" dirty="0" smtClean="0"/>
              <a:t>,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6951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Zaměření výzvy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cs-CZ" dirty="0" smtClean="0"/>
              <a:t>podnikatelská </a:t>
            </a:r>
            <a:r>
              <a:rPr lang="cs-CZ" dirty="0"/>
              <a:t>aktivita jako </a:t>
            </a:r>
            <a:r>
              <a:rPr lang="cs-CZ" b="1" dirty="0"/>
              <a:t>nově zřízená provozovna </a:t>
            </a:r>
            <a:r>
              <a:rPr lang="cs-CZ" dirty="0"/>
              <a:t>poskytující stávající službu, avšak takovou, jejíž poskytování je jednoznačně vázáno k místu provozovny (např. otevření další kavárny/prádelny na jiném místě apod.). Zřízením nové provozovny bude uspokojena poptávka nových/jiných zákazníků. Nově zřízená provozovna musí být ekonomicky soběstačná, tzn., žadatel zaciluje podnikatelský plán jen na ni  - prokazuje konkurenceschopnost nové služby v nové provozovně s ohledem na místní trh aj.</a:t>
            </a:r>
          </a:p>
          <a:p>
            <a:pPr algn="just">
              <a:buFont typeface="Courier New" panose="02070309020205020404" pitchFamily="49" charset="0"/>
              <a:buChar char="o"/>
            </a:pPr>
            <a:endParaRPr lang="cs-CZ" sz="2800" dirty="0"/>
          </a:p>
          <a:p>
            <a:pPr algn="just">
              <a:buFont typeface="Courier New" panose="02070309020205020404" pitchFamily="49" charset="0"/>
              <a:buChar char="o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491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Zaměření výzvy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Courier New" panose="02070309020205020404" pitchFamily="49" charset="0"/>
              <a:buChar char="o"/>
            </a:pPr>
            <a:r>
              <a:rPr lang="cs-CZ" dirty="0"/>
              <a:t>rozvojová aktivita v rámci stávajícího oprávnění k podnikání za předpokladu vzniknu nových pracovních míst pro zaměstnance z cílových skupin. Rozvojovou aktivitou se rozumí: rozšíření prostorové kapacity podniku a/nebo zavádění nových technologií výroby a/nebo modernizace výroby/služby a/nebo zvýšená poptávka po výrobku/službě. Financována z rozpočtu projektu budou výhradně nově vzniklá pracovní místa pro zaměstnance z cílových skupin obsazená novými zaměstnanci z cílových skupin (stávající zaměstnanci z CS nebudou financováni</a:t>
            </a:r>
            <a:r>
              <a:rPr lang="cs-CZ" dirty="0" smtClean="0"/>
              <a:t>); </a:t>
            </a:r>
            <a:r>
              <a:rPr lang="cs-CZ" dirty="0" smtClean="0">
                <a:solidFill>
                  <a:srgbClr val="FF0000"/>
                </a:solidFill>
              </a:rPr>
              <a:t>celý podnik se realizací projektu stává podnikem sociálním</a:t>
            </a:r>
            <a:endParaRPr lang="cs-CZ" dirty="0">
              <a:solidFill>
                <a:srgbClr val="FF0000"/>
              </a:solidFill>
            </a:endParaRPr>
          </a:p>
          <a:p>
            <a:pPr algn="just">
              <a:buFont typeface="Courier New" panose="02070309020205020404" pitchFamily="49" charset="0"/>
              <a:buChar char="o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3859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Zaměření výzvy – pro stávající sociální podniky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/>
              <a:t>rozvojová aktivita v rámci stávajícího oprávnění k podnikání </a:t>
            </a:r>
            <a:r>
              <a:rPr lang="cs-CZ" dirty="0">
                <a:solidFill>
                  <a:srgbClr val="FF0000"/>
                </a:solidFill>
              </a:rPr>
              <a:t>stávajících sociálních podniků</a:t>
            </a:r>
            <a:r>
              <a:rPr lang="cs-CZ" dirty="0"/>
              <a:t>. Rozvojovou aktivitou se rozumí: rozšíření prostorové kapacity podniku a/nebo zavádění nových technologií výroby a/nebo modernizace výroby/služby a/nebo zvýšená poptávka po výrobku/službě a/nebo marketingové aktivity sociálního podniku a/nebo přímá práce se zaměstnanci z cílových skupin v rámci sociálního principu sociálního podnikání. V případě vzniku nových pracovních míst pro zaměstnance z cílových skupin musí být tato místa obsazená novými zaměstnanci z cílových skupin (stávající zaměstnanci z CS nebudou financováni). </a:t>
            </a:r>
          </a:p>
          <a:p>
            <a:pPr algn="just">
              <a:buFont typeface="Courier New" panose="02070309020205020404" pitchFamily="49" charset="0"/>
              <a:buChar char="o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2298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0000" y="0"/>
            <a:ext cx="7956416" cy="1196752"/>
          </a:xfrm>
        </p:spPr>
        <p:txBody>
          <a:bodyPr/>
          <a:lstStyle/>
          <a:p>
            <a:r>
              <a:rPr lang="cs-CZ" dirty="0" smtClean="0"/>
              <a:t>Principy sociálního podniku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11960" y="3068960"/>
            <a:ext cx="3888432" cy="360040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altLang="cs-CZ" b="1" dirty="0" smtClean="0"/>
              <a:t>Ekonomický princip</a:t>
            </a:r>
            <a:endParaRPr lang="cs-CZ" altLang="cs-CZ" b="1" dirty="0"/>
          </a:p>
          <a:p>
            <a:pPr marL="216000" lvl="0" algn="just">
              <a:spcBef>
                <a:spcPts val="0"/>
              </a:spcBef>
              <a:spcAft>
                <a:spcPts val="0"/>
              </a:spcAft>
            </a:pPr>
            <a:endParaRPr lang="cs-CZ" altLang="cs-CZ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56" y="2655754"/>
            <a:ext cx="2322513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ástupný symbol pro obsah 2"/>
          <p:cNvSpPr txBox="1">
            <a:spLocks/>
          </p:cNvSpPr>
          <p:nvPr/>
        </p:nvSpPr>
        <p:spPr>
          <a:xfrm>
            <a:off x="4211960" y="4463788"/>
            <a:ext cx="4464496" cy="5044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altLang="cs-CZ" b="1" dirty="0"/>
              <a:t>Lokální princip</a:t>
            </a:r>
            <a:endParaRPr lang="cs-CZ" altLang="cs-CZ" dirty="0" smtClean="0"/>
          </a:p>
        </p:txBody>
      </p:sp>
      <p:sp>
        <p:nvSpPr>
          <p:cNvPr id="7" name="Zástupný symbol pro obsah 2"/>
          <p:cNvSpPr txBox="1">
            <a:spLocks/>
          </p:cNvSpPr>
          <p:nvPr/>
        </p:nvSpPr>
        <p:spPr>
          <a:xfrm>
            <a:off x="708064" y="5517232"/>
            <a:ext cx="7344815" cy="5044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cs-CZ" altLang="cs-CZ" sz="2000" b="1" dirty="0" smtClean="0"/>
              <a:t>SADA ROZPOZNÁVACÍCH ZNAKŮ (příloha č. 2 Výzvy)</a:t>
            </a:r>
            <a:endParaRPr lang="cs-CZ" altLang="cs-CZ" sz="2000" dirty="0" smtClean="0"/>
          </a:p>
        </p:txBody>
      </p:sp>
      <p:sp>
        <p:nvSpPr>
          <p:cNvPr id="8" name="Zástupný symbol pro obsah 2"/>
          <p:cNvSpPr txBox="1">
            <a:spLocks/>
          </p:cNvSpPr>
          <p:nvPr/>
        </p:nvSpPr>
        <p:spPr>
          <a:xfrm>
            <a:off x="4211960" y="3836108"/>
            <a:ext cx="4608512" cy="3821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altLang="cs-CZ" b="1" dirty="0"/>
              <a:t>Environmentální princip</a:t>
            </a:r>
            <a:endParaRPr lang="cs-CZ" altLang="cs-CZ" b="1" dirty="0" smtClean="0"/>
          </a:p>
        </p:txBody>
      </p:sp>
      <p:sp>
        <p:nvSpPr>
          <p:cNvPr id="9" name="Zástupný symbol pro obsah 2"/>
          <p:cNvSpPr txBox="1">
            <a:spLocks/>
          </p:cNvSpPr>
          <p:nvPr/>
        </p:nvSpPr>
        <p:spPr>
          <a:xfrm>
            <a:off x="4211960" y="2352514"/>
            <a:ext cx="3752800" cy="6444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cs-CZ" altLang="cs-CZ" b="1" dirty="0"/>
              <a:t>S</a:t>
            </a:r>
            <a:r>
              <a:rPr lang="cs-CZ" altLang="cs-CZ" b="1" dirty="0" smtClean="0"/>
              <a:t>ociální princip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cs-CZ" altLang="cs-CZ" b="1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181654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princip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10</a:t>
            </a:fld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683568" y="1340768"/>
            <a:ext cx="7992888" cy="485124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cs-CZ" dirty="0"/>
              <a:t>s</a:t>
            </a:r>
            <a:r>
              <a:rPr lang="cs-CZ" dirty="0" smtClean="0"/>
              <a:t>polečensky prospěšný cíl</a:t>
            </a:r>
          </a:p>
          <a:p>
            <a:pPr>
              <a:lnSpc>
                <a:spcPct val="100000"/>
              </a:lnSpc>
            </a:pPr>
            <a:endParaRPr lang="cs-CZ" dirty="0" smtClean="0"/>
          </a:p>
          <a:p>
            <a:pPr>
              <a:lnSpc>
                <a:spcPct val="100000"/>
              </a:lnSpc>
            </a:pPr>
            <a:r>
              <a:rPr lang="cs-CZ" dirty="0" smtClean="0"/>
              <a:t>zaměstnávání a sociální začleňování                              osob ze znevýhodněných skupin </a:t>
            </a:r>
          </a:p>
          <a:p>
            <a:pPr lvl="2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cs-CZ" sz="2200" dirty="0" smtClean="0"/>
              <a:t>více než 30% zaměstnanců z CS</a:t>
            </a:r>
          </a:p>
          <a:p>
            <a:pPr lvl="2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cs-CZ" sz="22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●"/>
            </a:pPr>
            <a:r>
              <a:rPr lang="cs-CZ" dirty="0" smtClean="0"/>
              <a:t>podnik </a:t>
            </a:r>
            <a:r>
              <a:rPr lang="cs-CZ" dirty="0"/>
              <a:t>používá personální a integrační nástroje podporující rozvoj a integraci zaměstnanců z cílových skupin </a:t>
            </a:r>
            <a:endParaRPr lang="cs-CZ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●"/>
            </a:pPr>
            <a:endParaRPr lang="cs-CZ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●"/>
            </a:pPr>
            <a:r>
              <a:rPr lang="cs-CZ" dirty="0"/>
              <a:t>účast CS na chodu podniku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●"/>
            </a:pPr>
            <a:endParaRPr lang="cs-CZ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657" y="1484784"/>
            <a:ext cx="2005329" cy="1990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990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Ekonomický princip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700808"/>
            <a:ext cx="8064000" cy="4707224"/>
          </a:xfrm>
        </p:spPr>
        <p:txBody>
          <a:bodyPr/>
          <a:lstStyle/>
          <a:p>
            <a:r>
              <a:rPr lang="cs-CZ" dirty="0" smtClean="0"/>
              <a:t>min. 51% případného zisku je reinvestováno do rozvoje sociálního podniku a/nebo naplňování deklarovaných společensky prospěšných cílů</a:t>
            </a:r>
          </a:p>
          <a:p>
            <a:r>
              <a:rPr lang="cs-CZ" dirty="0"/>
              <a:t>m</a:t>
            </a:r>
            <a:r>
              <a:rPr lang="cs-CZ" dirty="0" smtClean="0"/>
              <a:t>anažerské řízení je nezávislé na externím zřizovateli či vlastníkovi (nezávislost na veřejné správě)</a:t>
            </a:r>
          </a:p>
          <a:p>
            <a:r>
              <a:rPr lang="cs-CZ" dirty="0"/>
              <a:t>t</a:t>
            </a:r>
            <a:r>
              <a:rPr lang="cs-CZ" dirty="0" smtClean="0"/>
              <a:t>ržby z prodeje výrobků a služeb na celkových výnosech tvoří alespoň 30</a:t>
            </a:r>
            <a:r>
              <a:rPr lang="cs-CZ" dirty="0"/>
              <a:t>% </a:t>
            </a:r>
            <a:r>
              <a:rPr lang="cs-CZ" dirty="0" smtClean="0"/>
              <a:t>						</a:t>
            </a:r>
            <a:r>
              <a:rPr lang="cs-CZ" sz="2000" i="1" dirty="0" smtClean="0"/>
              <a:t>(</a:t>
            </a:r>
            <a:r>
              <a:rPr lang="cs-CZ" sz="2000" i="1" dirty="0"/>
              <a:t>pro účely této výzvy se přijatá </a:t>
            </a:r>
            <a:r>
              <a:rPr lang="cs-CZ" sz="2000" i="1" dirty="0" smtClean="0"/>
              <a:t>dotace				 považuje </a:t>
            </a:r>
            <a:r>
              <a:rPr lang="cs-CZ" sz="2000" i="1" dirty="0"/>
              <a:t>za výnos bez ohledu na to, </a:t>
            </a:r>
            <a:r>
              <a:rPr lang="cs-CZ" sz="2000" i="1" dirty="0" smtClean="0"/>
              <a:t>				 zda </a:t>
            </a:r>
            <a:r>
              <a:rPr lang="cs-CZ" sz="2000" i="1" dirty="0"/>
              <a:t>je jako výnos evidována podle </a:t>
            </a:r>
            <a:r>
              <a:rPr lang="cs-CZ" sz="2000" i="1" dirty="0" smtClean="0"/>
              <a:t>			 	 předpisů </a:t>
            </a:r>
            <a:r>
              <a:rPr lang="cs-CZ" sz="2000" i="1" dirty="0"/>
              <a:t>upravujících účetnictví)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11</a:t>
            </a:fld>
            <a:endParaRPr lang="cs-CZ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365104"/>
            <a:ext cx="2005329" cy="1990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304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Ekonomický princip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844824"/>
            <a:ext cx="8064000" cy="5001298"/>
          </a:xfrm>
        </p:spPr>
        <p:txBody>
          <a:bodyPr/>
          <a:lstStyle/>
          <a:p>
            <a:pPr lvl="0"/>
            <a:r>
              <a:rPr lang="cs-CZ" dirty="0"/>
              <a:t>t</a:t>
            </a:r>
            <a:r>
              <a:rPr lang="cs-CZ" dirty="0" smtClean="0"/>
              <a:t>ržbami </a:t>
            </a:r>
            <a:r>
              <a:rPr lang="cs-CZ" dirty="0"/>
              <a:t>se rozumí výnosy z </a:t>
            </a:r>
            <a:r>
              <a:rPr lang="cs-CZ" dirty="0" smtClean="0"/>
              <a:t>vlastní podnikatelské činnosti </a:t>
            </a:r>
            <a:endParaRPr lang="cs-CZ" dirty="0"/>
          </a:p>
          <a:p>
            <a:pPr lvl="0"/>
            <a:r>
              <a:rPr lang="cs-CZ" dirty="0"/>
              <a:t>c</a:t>
            </a:r>
            <a:r>
              <a:rPr lang="cs-CZ" dirty="0" smtClean="0"/>
              <a:t>elkovými </a:t>
            </a:r>
            <a:r>
              <a:rPr lang="cs-CZ" dirty="0"/>
              <a:t>výnosy se rozumí </a:t>
            </a:r>
            <a:r>
              <a:rPr lang="cs-CZ" dirty="0" smtClean="0"/>
              <a:t>všechny příjmy </a:t>
            </a:r>
            <a:r>
              <a:rPr lang="cs-CZ" dirty="0"/>
              <a:t>podniku (vlastní tržby, </a:t>
            </a:r>
            <a:r>
              <a:rPr lang="cs-CZ" dirty="0" smtClean="0"/>
              <a:t>dotace, dary</a:t>
            </a:r>
            <a:r>
              <a:rPr lang="cs-CZ" dirty="0"/>
              <a:t>, příspěvky z ÚP, kladné </a:t>
            </a:r>
            <a:r>
              <a:rPr lang="cs-CZ" dirty="0" smtClean="0"/>
              <a:t>úroky…) </a:t>
            </a:r>
            <a:endParaRPr lang="cs-CZ" dirty="0"/>
          </a:p>
          <a:p>
            <a:pPr lvl="0"/>
            <a:r>
              <a:rPr lang="cs-CZ" dirty="0"/>
              <a:t>v</a:t>
            </a:r>
            <a:r>
              <a:rPr lang="cs-CZ" dirty="0" smtClean="0"/>
              <a:t>ýpočet % </a:t>
            </a:r>
            <a:r>
              <a:rPr lang="cs-CZ" dirty="0"/>
              <a:t>vlastních </a:t>
            </a:r>
            <a:r>
              <a:rPr lang="cs-CZ" dirty="0" smtClean="0"/>
              <a:t>tržeb: </a:t>
            </a:r>
            <a:r>
              <a:rPr lang="cs-CZ" dirty="0"/>
              <a:t>tržby z podnikatelské činnosti  </a:t>
            </a:r>
            <a:r>
              <a:rPr lang="cs-CZ" dirty="0" smtClean="0"/>
              <a:t>celkem/1</a:t>
            </a:r>
            <a:r>
              <a:rPr lang="cs-CZ" dirty="0"/>
              <a:t>% z celkových příjmů </a:t>
            </a:r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12</a:t>
            </a:fld>
            <a:endParaRPr lang="cs-CZ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581128"/>
            <a:ext cx="2005329" cy="1990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123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Lokální princip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  <a:p>
            <a:r>
              <a:rPr lang="cs-CZ" dirty="0" smtClean="0"/>
              <a:t>přednostní uspokojování potřeb místní komunity a místní poptávky</a:t>
            </a:r>
          </a:p>
          <a:p>
            <a:r>
              <a:rPr lang="cs-CZ" dirty="0" smtClean="0"/>
              <a:t>využívání přednostně místních zdrojů</a:t>
            </a:r>
          </a:p>
          <a:p>
            <a:r>
              <a:rPr lang="cs-CZ" dirty="0" smtClean="0"/>
              <a:t>spolupráce sociálního podniku s místními aktéry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13</a:t>
            </a:fld>
            <a:endParaRPr lang="cs-CZ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581128"/>
            <a:ext cx="2005329" cy="1990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992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Environmentální princip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zohledňování environmentálních                                          aspektů výroby i spotřeby</a:t>
            </a:r>
          </a:p>
          <a:p>
            <a:r>
              <a:rPr lang="cs-CZ" dirty="0" smtClean="0"/>
              <a:t>sociální podnik má formulované zásady šetrného úřadování a provozu a naplňuje je v praxi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14</a:t>
            </a:fld>
            <a:endParaRPr lang="cs-CZ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581128"/>
            <a:ext cx="2005329" cy="1990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075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Environmentální sociální podniky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412776"/>
            <a:ext cx="8064000" cy="4707224"/>
          </a:xfrm>
        </p:spPr>
        <p:txBody>
          <a:bodyPr/>
          <a:lstStyle/>
          <a:p>
            <a:pPr marL="0" indent="0">
              <a:buNone/>
            </a:pPr>
            <a:r>
              <a:rPr lang="cs-CZ" dirty="0" smtClean="0"/>
              <a:t>PRINCIPY ENVIRONMENTÁLNÍCH SOCIÁLNÍCH PODNIKŮ: </a:t>
            </a:r>
          </a:p>
          <a:p>
            <a:pPr algn="just"/>
            <a:r>
              <a:rPr lang="cs-CZ" dirty="0" smtClean="0"/>
              <a:t>Vlastní sada rozpoznávacích znaků (viz příloha č. 3)</a:t>
            </a:r>
          </a:p>
          <a:p>
            <a:pPr algn="just"/>
            <a:r>
              <a:rPr lang="cs-CZ" dirty="0" smtClean="0"/>
              <a:t>Společensky prospěšný cíl – řešení konkrétního environmentálního problému a zaměstnávání sociálně znevýhodněných </a:t>
            </a:r>
          </a:p>
          <a:p>
            <a:pPr algn="just"/>
            <a:r>
              <a:rPr lang="cs-CZ" dirty="0" smtClean="0"/>
              <a:t>Vymezení </a:t>
            </a:r>
            <a:r>
              <a:rPr lang="cs-CZ" dirty="0" err="1" smtClean="0"/>
              <a:t>enviro</a:t>
            </a:r>
            <a:r>
              <a:rPr lang="cs-CZ" dirty="0" smtClean="0"/>
              <a:t> problému a hodnocení dopadu</a:t>
            </a:r>
          </a:p>
          <a:p>
            <a:pPr algn="just"/>
            <a:r>
              <a:rPr lang="cs-CZ" dirty="0" smtClean="0"/>
              <a:t>Zohlednění environmentálních aspektů ve všech fázích podnikatelské činnosti</a:t>
            </a:r>
          </a:p>
          <a:p>
            <a:pPr algn="just"/>
            <a:r>
              <a:rPr lang="cs-CZ" dirty="0" smtClean="0"/>
              <a:t>Odběratelé a dodavatelé služby/produktu výhradně lokální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0272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Moštárna </a:t>
            </a:r>
            <a:r>
              <a:rPr lang="cs-CZ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hostětín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s.r.o.</a:t>
            </a:r>
            <a:endParaRPr lang="cs-CZ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16</a:t>
            </a:fld>
            <a:endParaRPr lang="cs-CZ" dirty="0"/>
          </a:p>
        </p:txBody>
      </p:sp>
      <p:sp>
        <p:nvSpPr>
          <p:cNvPr id="5" name="Zástupný symbol pro obsah 5"/>
          <p:cNvSpPr>
            <a:spLocks noGrp="1"/>
          </p:cNvSpPr>
          <p:nvPr>
            <p:ph idx="1"/>
          </p:nvPr>
        </p:nvSpPr>
        <p:spPr>
          <a:xfrm>
            <a:off x="540000" y="1412776"/>
            <a:ext cx="8064000" cy="4707224"/>
          </a:xfrm>
          <a:noFill/>
        </p:spPr>
        <p:txBody>
          <a:bodyPr/>
          <a:lstStyle/>
          <a:p>
            <a:pPr marL="0" indent="0">
              <a:buNone/>
            </a:pPr>
            <a:r>
              <a:rPr lang="cs-CZ" u="sng" dirty="0"/>
              <a:t>Předmět podnikání</a:t>
            </a:r>
            <a:r>
              <a:rPr lang="cs-CZ" dirty="0"/>
              <a:t>:</a:t>
            </a:r>
          </a:p>
          <a:p>
            <a:r>
              <a:rPr lang="cs-CZ" dirty="0" smtClean="0"/>
              <a:t> výroba a prodej ovocných a zeleninových šťáv</a:t>
            </a:r>
          </a:p>
          <a:p>
            <a:r>
              <a:rPr lang="cs-CZ" dirty="0" smtClean="0"/>
              <a:t> výroba sirupů</a:t>
            </a:r>
          </a:p>
          <a:p>
            <a:r>
              <a:rPr lang="cs-CZ" dirty="0" smtClean="0"/>
              <a:t> výroba destilátu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u="sng" dirty="0"/>
              <a:t>Společensky prospěšný cíl</a:t>
            </a:r>
            <a:r>
              <a:rPr lang="cs-CZ" dirty="0"/>
              <a:t>:</a:t>
            </a:r>
          </a:p>
          <a:p>
            <a:r>
              <a:rPr lang="cs-CZ" dirty="0"/>
              <a:t> záchrana tradičního lokálního sadařství – starých krajových odrůd (např. jadernička moravská) </a:t>
            </a:r>
          </a:p>
          <a:p>
            <a:r>
              <a:rPr lang="cs-CZ" dirty="0"/>
              <a:t>rozvoj komunitního a společenského života</a:t>
            </a:r>
          </a:p>
          <a:p>
            <a:r>
              <a:rPr lang="cs-CZ" dirty="0"/>
              <a:t> zvýšení zaměstnanosti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9" name="obrázek 37" descr="http://www.mostarna.bio/sites/default/files/imagecache/w320/mhx05_fasada_500px_0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080" y="2420888"/>
            <a:ext cx="297715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0282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424000" cy="1080000"/>
          </a:xfrm>
        </p:spPr>
        <p:txBody>
          <a:bodyPr/>
          <a:lstStyle/>
          <a:p>
            <a:r>
              <a:rPr lang="cs-CZ" sz="2800" dirty="0"/>
              <a:t>Environmentální sociální podniky</a:t>
            </a:r>
            <a:endParaRPr lang="cs-CZ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340768"/>
            <a:ext cx="8208464" cy="5256584"/>
          </a:xfrm>
          <a:noFill/>
        </p:spPr>
        <p:txBody>
          <a:bodyPr/>
          <a:lstStyle/>
          <a:p>
            <a:pPr marL="0" indent="0">
              <a:buNone/>
            </a:pPr>
            <a:r>
              <a:rPr lang="cs-CZ" b="1" dirty="0"/>
              <a:t>Příklady činností environmentálních sociálních podniků: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dirty="0" smtClean="0"/>
              <a:t>re-use </a:t>
            </a:r>
            <a:r>
              <a:rPr lang="cs-CZ" dirty="0"/>
              <a:t>centra, up-</a:t>
            </a:r>
            <a:r>
              <a:rPr lang="cs-CZ" dirty="0" err="1"/>
              <a:t>cycling</a:t>
            </a:r>
            <a:r>
              <a:rPr lang="cs-CZ" dirty="0"/>
              <a:t> výroba (max. využití použitých materiálů)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dirty="0" err="1"/>
              <a:t>gastroprovozy</a:t>
            </a:r>
            <a:r>
              <a:rPr lang="cs-CZ" dirty="0"/>
              <a:t> s lokálními a bio surovinami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dirty="0"/>
              <a:t>spotřební družstva (sdílené prostory, sklady)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dirty="0" err="1"/>
              <a:t>sdílecí</a:t>
            </a:r>
            <a:r>
              <a:rPr lang="cs-CZ" dirty="0"/>
              <a:t> </a:t>
            </a:r>
            <a:r>
              <a:rPr lang="cs-CZ" dirty="0" smtClean="0"/>
              <a:t>aktivity: car-</a:t>
            </a:r>
            <a:r>
              <a:rPr lang="cs-CZ" dirty="0" err="1" smtClean="0"/>
              <a:t>sharing</a:t>
            </a:r>
            <a:r>
              <a:rPr lang="cs-CZ" dirty="0"/>
              <a:t>, </a:t>
            </a:r>
            <a:endParaRPr lang="cs-CZ" dirty="0" smtClean="0"/>
          </a:p>
          <a:p>
            <a:pPr marL="0" indent="0">
              <a:buNone/>
            </a:pPr>
            <a:r>
              <a:rPr lang="cs-CZ" dirty="0" err="1" smtClean="0"/>
              <a:t>cargo</a:t>
            </a:r>
            <a:r>
              <a:rPr lang="cs-CZ" dirty="0" smtClean="0"/>
              <a:t> </a:t>
            </a:r>
            <a:r>
              <a:rPr lang="cs-CZ" dirty="0" err="1"/>
              <a:t>bikes</a:t>
            </a:r>
            <a:r>
              <a:rPr lang="cs-CZ" dirty="0"/>
              <a:t>, </a:t>
            </a:r>
            <a:r>
              <a:rPr lang="cs-CZ" dirty="0" smtClean="0"/>
              <a:t>komunitní kuchyně</a:t>
            </a:r>
            <a:r>
              <a:rPr lang="cs-CZ" dirty="0"/>
              <a:t>,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prádelna</a:t>
            </a:r>
            <a:r>
              <a:rPr lang="cs-CZ" dirty="0"/>
              <a:t>, kompostárna apod.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17</a:t>
            </a:fld>
            <a:endParaRPr lang="cs-CZ" dirty="0"/>
          </a:p>
        </p:txBody>
      </p:sp>
      <p:pic>
        <p:nvPicPr>
          <p:cNvPr id="5" name="Picture 2" descr="Žena ukazuje palec — Stock obráz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117" y="3861048"/>
            <a:ext cx="40005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8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cílové skupiny: integrační sociální podnik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196752"/>
            <a:ext cx="8064000" cy="5355296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cs-CZ" dirty="0" smtClean="0"/>
              <a:t>osoby </a:t>
            </a:r>
            <a:r>
              <a:rPr lang="cs-CZ" dirty="0"/>
              <a:t>dlouhodobě či opakovaně </a:t>
            </a:r>
            <a:r>
              <a:rPr lang="cs-CZ" dirty="0" smtClean="0"/>
              <a:t>nezaměstnané</a:t>
            </a:r>
            <a:endParaRPr lang="cs-CZ" dirty="0"/>
          </a:p>
          <a:p>
            <a:pPr>
              <a:buFont typeface="Courier New" panose="02070309020205020404" pitchFamily="49" charset="0"/>
              <a:buChar char="o"/>
            </a:pPr>
            <a:r>
              <a:rPr lang="cs-CZ" dirty="0" smtClean="0"/>
              <a:t>osoby </a:t>
            </a:r>
            <a:r>
              <a:rPr lang="cs-CZ" dirty="0"/>
              <a:t>se zdravotním </a:t>
            </a:r>
            <a:r>
              <a:rPr lang="cs-CZ" dirty="0" smtClean="0"/>
              <a:t>postižením</a:t>
            </a:r>
            <a:endParaRPr lang="cs-CZ" dirty="0"/>
          </a:p>
          <a:p>
            <a:pPr>
              <a:buFont typeface="Courier New" panose="02070309020205020404" pitchFamily="49" charset="0"/>
              <a:buChar char="o"/>
            </a:pPr>
            <a:r>
              <a:rPr lang="cs-CZ" dirty="0" smtClean="0"/>
              <a:t>osoby, které mají záznam v rejstříku trestů </a:t>
            </a:r>
            <a:r>
              <a:rPr lang="cs-CZ" dirty="0"/>
              <a:t>do 10-ti let od ukončení výkonu </a:t>
            </a:r>
            <a:r>
              <a:rPr lang="cs-CZ" dirty="0" smtClean="0"/>
              <a:t>tresu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dirty="0" smtClean="0"/>
              <a:t>osoby </a:t>
            </a:r>
            <a:r>
              <a:rPr lang="cs-CZ" dirty="0"/>
              <a:t>opouštějící institucionální </a:t>
            </a:r>
            <a:r>
              <a:rPr lang="cs-CZ" dirty="0" smtClean="0"/>
              <a:t>zařízení do 12 měsíců po opuštění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cs-CZ" dirty="0"/>
              <a:t>osoby pečující o fyzickou osobu, která se považuje za osobu závislou na pomoci jiné fyzické osoby podle § 8 zákona č. 108/2006 Sb., o sociálních </a:t>
            </a:r>
            <a:r>
              <a:rPr lang="cs-CZ" dirty="0" smtClean="0"/>
              <a:t>službách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cs-CZ" dirty="0" smtClean="0"/>
              <a:t>osoby</a:t>
            </a:r>
            <a:r>
              <a:rPr lang="cs-CZ" dirty="0"/>
              <a:t>,  které v období alespoň 6 měsíců před vznikem pracovního poměru u zaměstnavatele byly příjemcem příspěvku na živobytí podle zákona o hmotné </a:t>
            </a:r>
            <a:r>
              <a:rPr lang="cs-CZ" dirty="0" smtClean="0"/>
              <a:t>nouzi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414000" lvl="1" indent="0">
              <a:buNone/>
            </a:pPr>
            <a:endParaRPr lang="cs-CZ" sz="22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5606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cílové skupiny: environmentální sociální podnik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628800"/>
            <a:ext cx="8064000" cy="4491200"/>
          </a:xfrm>
        </p:spPr>
        <p:txBody>
          <a:bodyPr/>
          <a:lstStyle/>
          <a:p>
            <a:pPr lvl="0"/>
            <a:r>
              <a:rPr lang="cs-CZ" dirty="0"/>
              <a:t>osoby, které osobně pečují o dítě do 10 let věku (uplynutím věku dítěte v průběhu realizace projektu pozbývá osoba statut cílové skupiny projektu</a:t>
            </a:r>
            <a:r>
              <a:rPr lang="cs-CZ" dirty="0" smtClean="0"/>
              <a:t>)</a:t>
            </a:r>
          </a:p>
          <a:p>
            <a:pPr lvl="0"/>
            <a:r>
              <a:rPr lang="cs-CZ" dirty="0"/>
              <a:t>u</a:t>
            </a:r>
            <a:r>
              <a:rPr lang="cs-CZ" dirty="0" smtClean="0"/>
              <a:t>chazeči </a:t>
            </a:r>
            <a:r>
              <a:rPr lang="cs-CZ" dirty="0"/>
              <a:t>o zaměstnání a zájemci o zaměstnání a neaktivní osoby ve věku 55 – 64 let</a:t>
            </a:r>
            <a:endParaRPr lang="cs-CZ" dirty="0" smtClean="0"/>
          </a:p>
          <a:p>
            <a:pPr lvl="0"/>
            <a:endParaRPr lang="cs-CZ" sz="2200" dirty="0"/>
          </a:p>
          <a:p>
            <a:pPr marL="0" lvl="0" indent="0">
              <a:buNone/>
            </a:pPr>
            <a:r>
              <a:rPr lang="cs-CZ" sz="1400" dirty="0" smtClean="0"/>
              <a:t>                                                                                      </a:t>
            </a:r>
            <a:endParaRPr lang="cs-CZ" sz="1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19</a:t>
            </a:fld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381638"/>
            <a:ext cx="2843808" cy="189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03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Klíčové aktivity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●"/>
            </a:pPr>
            <a:r>
              <a:rPr lang="cs-CZ" sz="2800" dirty="0"/>
              <a:t> vytvoření a zachování pracovních míst</a:t>
            </a:r>
          </a:p>
          <a:p>
            <a:pPr lvl="1">
              <a:buFont typeface="Arial" panose="020B0604020202020204" pitchFamily="34" charset="0"/>
              <a:buChar char="●"/>
            </a:pPr>
            <a:endParaRPr lang="cs-CZ" sz="2800" dirty="0"/>
          </a:p>
          <a:p>
            <a:pPr lvl="1">
              <a:buFont typeface="Arial" panose="020B0604020202020204" pitchFamily="34" charset="0"/>
              <a:buChar char="●"/>
            </a:pPr>
            <a:r>
              <a:rPr lang="cs-CZ" sz="2800" dirty="0"/>
              <a:t> vzdělávání zaměstnanců z cílových skupin či realizačního týmu</a:t>
            </a:r>
          </a:p>
          <a:p>
            <a:pPr lvl="1">
              <a:buFont typeface="Arial" panose="020B0604020202020204" pitchFamily="34" charset="0"/>
              <a:buChar char="●"/>
            </a:pPr>
            <a:endParaRPr lang="cs-CZ" sz="2800" dirty="0"/>
          </a:p>
          <a:p>
            <a:pPr lvl="1">
              <a:buFont typeface="Arial" panose="020B0604020202020204" pitchFamily="34" charset="0"/>
              <a:buChar char="●"/>
            </a:pPr>
            <a:r>
              <a:rPr lang="cs-CZ" sz="2800" dirty="0"/>
              <a:t> marketing sociálního podniku</a:t>
            </a:r>
          </a:p>
          <a:p>
            <a:pPr lvl="1">
              <a:buFont typeface="Arial" panose="020B0604020202020204" pitchFamily="34" charset="0"/>
              <a:buChar char="●"/>
            </a:pPr>
            <a:endParaRPr lang="cs-CZ" sz="2800" dirty="0"/>
          </a:p>
          <a:p>
            <a:pPr lvl="1">
              <a:buFont typeface="Arial" panose="020B0604020202020204" pitchFamily="34" charset="0"/>
              <a:buChar char="●"/>
            </a:pPr>
            <a:r>
              <a:rPr lang="cs-CZ" sz="2800" dirty="0" smtClean="0"/>
              <a:t> provozování sociálního podniku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0958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Partnerství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 smtClean="0"/>
              <a:t>partner </a:t>
            </a:r>
            <a:r>
              <a:rPr lang="cs-CZ" sz="2800" b="1" u="sng" dirty="0" smtClean="0"/>
              <a:t>bez finančního</a:t>
            </a:r>
            <a:r>
              <a:rPr lang="cs-CZ" sz="2800" b="1" dirty="0" smtClean="0"/>
              <a:t> </a:t>
            </a:r>
            <a:r>
              <a:rPr lang="cs-CZ" sz="2800" dirty="0" smtClean="0"/>
              <a:t>příspěvku</a:t>
            </a:r>
          </a:p>
          <a:p>
            <a:r>
              <a:rPr lang="cs-CZ" sz="2800" dirty="0"/>
              <a:t>p</a:t>
            </a:r>
            <a:r>
              <a:rPr lang="cs-CZ" sz="2800" dirty="0" smtClean="0"/>
              <a:t>rávní forma není omezena </a:t>
            </a:r>
          </a:p>
          <a:p>
            <a:pPr algn="just"/>
            <a:r>
              <a:rPr lang="cs-CZ" sz="2800" dirty="0"/>
              <a:t>p</a:t>
            </a:r>
            <a:r>
              <a:rPr lang="cs-CZ" sz="2800" dirty="0" smtClean="0"/>
              <a:t>artner se podílí na realizaci věcných aktivit projektu (konzultace, odborné garance, práce s CS)</a:t>
            </a:r>
          </a:p>
          <a:p>
            <a:pPr algn="just"/>
            <a:r>
              <a:rPr lang="cs-CZ" sz="2800" dirty="0"/>
              <a:t>p</a:t>
            </a:r>
            <a:r>
              <a:rPr lang="cs-CZ" sz="2800" dirty="0" smtClean="0"/>
              <a:t>artnerem se NEROZUMÍ subjekt, který je v dodavatelském či odběratelském vztahu k příjemci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8007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Indikátory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22</a:t>
            </a:fld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340768"/>
            <a:ext cx="8064000" cy="4779232"/>
          </a:xfrm>
        </p:spPr>
        <p:txBody>
          <a:bodyPr/>
          <a:lstStyle/>
          <a:p>
            <a:r>
              <a:rPr lang="cs-CZ" dirty="0" smtClean="0"/>
              <a:t>6 00 00 Celkový počet účastníků</a:t>
            </a:r>
          </a:p>
          <a:p>
            <a:r>
              <a:rPr lang="cs-CZ" dirty="0" smtClean="0"/>
              <a:t>1 02 13 Počet sociálních podniků vzniklých díky podpoře</a:t>
            </a:r>
          </a:p>
          <a:p>
            <a:r>
              <a:rPr lang="cs-CZ" dirty="0" smtClean="0"/>
              <a:t>1 02 12 Počet podpořených již existujících sociálních podniků</a:t>
            </a:r>
          </a:p>
          <a:p>
            <a:r>
              <a:rPr lang="cs-CZ" dirty="0" smtClean="0"/>
              <a:t>6 25 00 účastníci v procesu vzdělávání/odborné přípravy po ukončení své účasti </a:t>
            </a:r>
            <a:r>
              <a:rPr lang="cs-CZ" dirty="0" smtClean="0">
                <a:solidFill>
                  <a:srgbClr val="FF0000"/>
                </a:solidFill>
              </a:rPr>
              <a:t>– žadatel uvede „0“</a:t>
            </a:r>
            <a:endParaRPr lang="cs-CZ" dirty="0" smtClean="0"/>
          </a:p>
          <a:p>
            <a:r>
              <a:rPr lang="cs-CZ" dirty="0" smtClean="0"/>
              <a:t>6 26 00 účastníci, kteří získali kvalifikaci po ukončení své účasti </a:t>
            </a:r>
            <a:r>
              <a:rPr lang="cs-CZ" dirty="0">
                <a:solidFill>
                  <a:srgbClr val="FF0000"/>
                </a:solidFill>
              </a:rPr>
              <a:t>– žadatel uvede „0</a:t>
            </a:r>
            <a:r>
              <a:rPr lang="cs-CZ" dirty="0" smtClean="0">
                <a:solidFill>
                  <a:srgbClr val="FF0000"/>
                </a:solidFill>
              </a:rPr>
              <a:t>“</a:t>
            </a:r>
          </a:p>
          <a:p>
            <a:r>
              <a:rPr lang="cs-CZ" dirty="0" smtClean="0"/>
              <a:t>6 28 00 znevýhodnění účastníci, kteří po ukončení své účasti hledají zaměstnání, jsou v procesu </a:t>
            </a:r>
            <a:r>
              <a:rPr lang="cs-CZ" dirty="0"/>
              <a:t>vzdělávání</a:t>
            </a:r>
            <a:r>
              <a:rPr lang="cs-CZ" dirty="0" smtClean="0">
                <a:solidFill>
                  <a:srgbClr val="FF0000"/>
                </a:solidFill>
              </a:rPr>
              <a:t>… – </a:t>
            </a:r>
            <a:r>
              <a:rPr lang="cs-CZ" dirty="0">
                <a:solidFill>
                  <a:srgbClr val="FF0000"/>
                </a:solidFill>
              </a:rPr>
              <a:t>žadatel uvede „0“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02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IS KP14+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 smtClean="0"/>
              <a:t>registrace – Pokyny k vyplnění žádosti (www.esfcr.cz)</a:t>
            </a:r>
          </a:p>
          <a:p>
            <a:pPr algn="just"/>
            <a:r>
              <a:rPr lang="cs-CZ" dirty="0" smtClean="0"/>
              <a:t>elektronizace – </a:t>
            </a:r>
            <a:r>
              <a:rPr lang="cs-CZ" b="1" dirty="0" smtClean="0">
                <a:solidFill>
                  <a:srgbClr val="FF0000"/>
                </a:solidFill>
              </a:rPr>
              <a:t>kvalifikovaný elektronický podpis (i v případě oprávněné osoby jednající za žadatele)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cs-CZ" dirty="0"/>
              <a:t>r</a:t>
            </a:r>
            <a:r>
              <a:rPr lang="cs-CZ" dirty="0" smtClean="0"/>
              <a:t>ole uživatelů (editor, čtenáře, signatář; signatář musí mít zřízený vlastní účet)</a:t>
            </a:r>
          </a:p>
          <a:p>
            <a:pPr algn="just"/>
            <a:r>
              <a:rPr lang="cs-CZ" dirty="0"/>
              <a:t>v</a:t>
            </a:r>
            <a:r>
              <a:rPr lang="cs-CZ" dirty="0" smtClean="0"/>
              <a:t>yplnění projektové žádosti; komunikace, upozornění, depeše (zprávy mezi uživateli)</a:t>
            </a:r>
          </a:p>
          <a:p>
            <a:pPr algn="just"/>
            <a:r>
              <a:rPr lang="cs-CZ" dirty="0" err="1"/>
              <a:t>h</a:t>
            </a:r>
            <a:r>
              <a:rPr lang="cs-CZ" dirty="0" err="1" smtClean="0"/>
              <a:t>otline</a:t>
            </a:r>
            <a:r>
              <a:rPr lang="cs-CZ" dirty="0" smtClean="0"/>
              <a:t> </a:t>
            </a:r>
            <a:r>
              <a:rPr lang="cs-CZ" dirty="0" smtClean="0">
                <a:hlinkClick r:id="rId3"/>
              </a:rPr>
              <a:t>iskp@mpsv.cz</a:t>
            </a:r>
            <a:r>
              <a:rPr lang="cs-CZ" dirty="0" smtClean="0"/>
              <a:t> </a:t>
            </a:r>
          </a:p>
          <a:p>
            <a:r>
              <a:rPr lang="cs-CZ" dirty="0"/>
              <a:t>i</a:t>
            </a:r>
            <a:r>
              <a:rPr lang="cs-CZ" dirty="0" smtClean="0"/>
              <a:t>nstruktážní videa: www.dotaceeu.cz</a:t>
            </a:r>
          </a:p>
          <a:p>
            <a:pPr marL="0" indent="0">
              <a:buNone/>
            </a:pPr>
            <a:endParaRPr lang="cs-CZ" dirty="0" smtClean="0"/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4794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Přílohy výzvy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 smtClean="0"/>
              <a:t>Podnikatelský plán – </a:t>
            </a:r>
            <a:r>
              <a:rPr lang="cs-CZ" sz="2800" b="1" dirty="0" smtClean="0"/>
              <a:t>příloha žádosti č. 1</a:t>
            </a:r>
          </a:p>
          <a:p>
            <a:r>
              <a:rPr lang="cs-CZ" sz="2800" dirty="0" smtClean="0"/>
              <a:t>Sada rozpoznávacích znaků pro integrační sociální podnik -  </a:t>
            </a:r>
            <a:r>
              <a:rPr lang="cs-CZ" sz="2800" b="1" dirty="0"/>
              <a:t>příloha žádosti č. 2</a:t>
            </a:r>
            <a:endParaRPr lang="cs-CZ" sz="2800" dirty="0" smtClean="0"/>
          </a:p>
          <a:p>
            <a:r>
              <a:rPr lang="cs-CZ" sz="2800" dirty="0" smtClean="0"/>
              <a:t>Sada </a:t>
            </a:r>
            <a:r>
              <a:rPr lang="cs-CZ" sz="2800" dirty="0"/>
              <a:t>rozpoznávacích znaků pro </a:t>
            </a:r>
            <a:r>
              <a:rPr lang="cs-CZ" sz="2800" dirty="0" smtClean="0"/>
              <a:t>environmentální </a:t>
            </a:r>
            <a:r>
              <a:rPr lang="cs-CZ" sz="2800" dirty="0"/>
              <a:t>sociální podnik </a:t>
            </a:r>
            <a:r>
              <a:rPr lang="cs-CZ" sz="2800" dirty="0" smtClean="0"/>
              <a:t>- </a:t>
            </a:r>
            <a:r>
              <a:rPr lang="cs-CZ" sz="2800" b="1" dirty="0"/>
              <a:t>příloha žádosti č. </a:t>
            </a:r>
            <a:r>
              <a:rPr lang="cs-CZ" sz="2800" b="1" dirty="0" smtClean="0"/>
              <a:t>3</a:t>
            </a:r>
          </a:p>
          <a:p>
            <a:r>
              <a:rPr lang="cs-CZ" sz="2800" dirty="0" smtClean="0"/>
              <a:t>Čestné prohlášení – Identifikace skutečných majitelů dle zák. č. 253/2008 Sb. - </a:t>
            </a:r>
            <a:r>
              <a:rPr lang="cs-CZ" sz="2800" b="1" dirty="0"/>
              <a:t>příloha žádosti č. </a:t>
            </a:r>
            <a:r>
              <a:rPr lang="cs-CZ" sz="2800" b="1" dirty="0" smtClean="0"/>
              <a:t>4 (viz www.esfcr.cz)</a:t>
            </a:r>
            <a:endParaRPr lang="cs-CZ" sz="2800" dirty="0"/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6490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Podpora sociálního podnikání prostřednictvím projektu MPSV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pic>
        <p:nvPicPr>
          <p:cNvPr id="7" name="Zástupný symbol pro obrázek 6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8143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24000" cy="1080120"/>
          </a:xfrm>
        </p:spPr>
        <p:txBody>
          <a:bodyPr>
            <a:normAutofit/>
          </a:bodyPr>
          <a:lstStyle/>
          <a:p>
            <a:r>
              <a:rPr lang="cs-CZ" dirty="0" smtClean="0"/>
              <a:t>Bezplatné poradenství: www.ceske-socialni-podnikani.cz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5048" y="1367408"/>
            <a:ext cx="8640960" cy="5328592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cs-CZ" sz="2800" b="1" dirty="0"/>
              <a:t>i</a:t>
            </a:r>
            <a:r>
              <a:rPr lang="cs-CZ" sz="2800" b="1" dirty="0" smtClean="0"/>
              <a:t>ndividuální poradenství pro </a:t>
            </a:r>
            <a:r>
              <a:rPr lang="cs-CZ" sz="2800" b="1" dirty="0"/>
              <a:t>zájemce o sociální </a:t>
            </a:r>
            <a:r>
              <a:rPr lang="cs-CZ" sz="2800" b="1" dirty="0" smtClean="0"/>
              <a:t>podnikání: </a:t>
            </a:r>
            <a:r>
              <a:rPr lang="cs-CZ" sz="2800" dirty="0" smtClean="0"/>
              <a:t>lokální konzultanti = sociální podnikatelé po celé ČR</a:t>
            </a:r>
          </a:p>
          <a:p>
            <a:pPr>
              <a:buFont typeface="Courier New" panose="02070309020205020404" pitchFamily="49" charset="0"/>
              <a:buChar char="o"/>
            </a:pPr>
            <a:endParaRPr lang="cs-CZ" sz="20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cs-CZ" sz="2800" b="1" dirty="0" smtClean="0"/>
              <a:t>individuální poradenství pro sociální podnikatele:</a:t>
            </a:r>
            <a:r>
              <a:rPr lang="cs-CZ" sz="2800" b="1" dirty="0"/>
              <a:t> </a:t>
            </a:r>
            <a:r>
              <a:rPr lang="cs-CZ" sz="2800" dirty="0" smtClean="0"/>
              <a:t>experti pro finanční řízení, management, marketing a pro </a:t>
            </a:r>
            <a:r>
              <a:rPr lang="cs-CZ" sz="2800" dirty="0" err="1" smtClean="0"/>
              <a:t>gastro</a:t>
            </a:r>
            <a:r>
              <a:rPr lang="cs-CZ" sz="2800" dirty="0" smtClean="0"/>
              <a:t> provozy </a:t>
            </a:r>
          </a:p>
          <a:p>
            <a:pPr>
              <a:buFont typeface="Courier New" panose="02070309020205020404" pitchFamily="49" charset="0"/>
              <a:buChar char="o"/>
            </a:pPr>
            <a:endParaRPr lang="cs-CZ" sz="28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cs-CZ" sz="2800" b="1" dirty="0" smtClean="0"/>
              <a:t>stáže </a:t>
            </a:r>
            <a:r>
              <a:rPr lang="cs-CZ" sz="2800" b="1" dirty="0"/>
              <a:t>v sociálních </a:t>
            </a:r>
            <a:r>
              <a:rPr lang="cs-CZ" sz="2800" b="1" dirty="0" smtClean="0"/>
              <a:t>podnicích</a:t>
            </a:r>
          </a:p>
          <a:p>
            <a:pPr>
              <a:buFont typeface="Courier New" panose="02070309020205020404" pitchFamily="49" charset="0"/>
              <a:buChar char="o"/>
            </a:pPr>
            <a:endParaRPr lang="cs-CZ" sz="2800" b="1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cs-CZ" sz="2800" b="1" dirty="0" smtClean="0"/>
              <a:t>hromadné semináře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294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www.ceske-socialni-podnikani.cz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462208"/>
            <a:ext cx="8064000" cy="4320000"/>
          </a:xfrm>
        </p:spPr>
        <p:txBody>
          <a:bodyPr/>
          <a:lstStyle/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27</a:t>
            </a:fld>
            <a:endParaRPr lang="cs-CZ" dirty="0"/>
          </a:p>
        </p:txBody>
      </p:sp>
      <p:pic>
        <p:nvPicPr>
          <p:cNvPr id="6" name="Obrázek 5"/>
          <p:cNvPicPr/>
          <p:nvPr/>
        </p:nvPicPr>
        <p:blipFill rotWithShape="1">
          <a:blip r:embed="rId2"/>
          <a:srcRect t="14115"/>
          <a:stretch/>
        </p:blipFill>
        <p:spPr bwMode="auto">
          <a:xfrm>
            <a:off x="540000" y="1412776"/>
            <a:ext cx="6192240" cy="32139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Obrázek 6"/>
          <p:cNvPicPr/>
          <p:nvPr/>
        </p:nvPicPr>
        <p:blipFill rotWithShape="1">
          <a:blip r:embed="rId3"/>
          <a:srcRect t="14350"/>
          <a:stretch/>
        </p:blipFill>
        <p:spPr bwMode="auto">
          <a:xfrm>
            <a:off x="2843280" y="3573016"/>
            <a:ext cx="5977192" cy="30623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3966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www.ceske-socialni-podnikani.cz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412776"/>
            <a:ext cx="8064000" cy="4707224"/>
          </a:xfrm>
        </p:spPr>
        <p:txBody>
          <a:bodyPr/>
          <a:lstStyle/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28</a:t>
            </a:fld>
            <a:endParaRPr lang="cs-CZ" dirty="0"/>
          </a:p>
        </p:txBody>
      </p:sp>
      <p:pic>
        <p:nvPicPr>
          <p:cNvPr id="8" name="Obrázek 7"/>
          <p:cNvPicPr/>
          <p:nvPr/>
        </p:nvPicPr>
        <p:blipFill rotWithShape="1">
          <a:blip r:embed="rId2"/>
          <a:srcRect t="19290"/>
          <a:stretch/>
        </p:blipFill>
        <p:spPr bwMode="auto">
          <a:xfrm>
            <a:off x="510029" y="1268760"/>
            <a:ext cx="6142292" cy="29523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ek 8"/>
          <p:cNvPicPr/>
          <p:nvPr/>
        </p:nvPicPr>
        <p:blipFill rotWithShape="1">
          <a:blip r:embed="rId3"/>
          <a:srcRect t="15526"/>
          <a:stretch/>
        </p:blipFill>
        <p:spPr bwMode="auto">
          <a:xfrm>
            <a:off x="3131840" y="3320988"/>
            <a:ext cx="5760720" cy="27362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6835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Facebook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306" t="21036" r="16243" b="32287"/>
          <a:stretch/>
        </p:blipFill>
        <p:spPr>
          <a:xfrm>
            <a:off x="899591" y="2492896"/>
            <a:ext cx="7321667" cy="2808312"/>
          </a:xfrm>
          <a:prstGeom prst="rect">
            <a:avLst/>
          </a:prstGeo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29</a:t>
            </a:fld>
            <a:endParaRPr lang="cs-CZ" dirty="0"/>
          </a:p>
        </p:txBody>
      </p:sp>
      <p:sp>
        <p:nvSpPr>
          <p:cNvPr id="6" name="Obdélník 5"/>
          <p:cNvSpPr/>
          <p:nvPr/>
        </p:nvSpPr>
        <p:spPr>
          <a:xfrm>
            <a:off x="331625" y="1556792"/>
            <a:ext cx="49039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 smtClean="0"/>
              <a:t>Projekt podpora sociálního podnikání v ČR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899435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www.sovz.cz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3" t="12702" r="1240" b="8949"/>
          <a:stretch/>
        </p:blipFill>
        <p:spPr>
          <a:xfrm>
            <a:off x="755577" y="2348879"/>
            <a:ext cx="7560840" cy="3384377"/>
          </a:xfrm>
          <a:prstGeom prst="rect">
            <a:avLst/>
          </a:prstGeo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30</a:t>
            </a:fld>
            <a:endParaRPr lang="cs-CZ" dirty="0"/>
          </a:p>
        </p:txBody>
      </p:sp>
      <p:sp>
        <p:nvSpPr>
          <p:cNvPr id="9" name="Obdélník 8"/>
          <p:cNvSpPr/>
          <p:nvPr/>
        </p:nvSpPr>
        <p:spPr>
          <a:xfrm>
            <a:off x="360000" y="1484784"/>
            <a:ext cx="5652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 smtClean="0"/>
              <a:t>Sociálně odpovědné zadávání veřejných zakázek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8521990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Rozpočet projektu</a:t>
            </a:r>
            <a:endParaRPr lang="cs-CZ" dirty="0"/>
          </a:p>
        </p:txBody>
      </p:sp>
      <p:pic>
        <p:nvPicPr>
          <p:cNvPr id="7" name="Zástupný symbol pro obrázek 6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9715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Rozpočet projektu - struktura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800000"/>
            <a:ext cx="8064000" cy="3645224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  <a:defRPr/>
            </a:pPr>
            <a:r>
              <a:rPr lang="cs-CZ" altLang="cs-CZ" b="1" dirty="0"/>
              <a:t>Celkové způsobilé náklady </a:t>
            </a:r>
            <a:r>
              <a:rPr lang="cs-CZ" altLang="cs-CZ" b="1" dirty="0" smtClean="0"/>
              <a:t>(CZV) </a:t>
            </a:r>
            <a:r>
              <a:rPr lang="cs-CZ" altLang="cs-CZ" b="1" dirty="0"/>
              <a:t>= přímé náklady + nepřímé </a:t>
            </a:r>
            <a:r>
              <a:rPr lang="cs-CZ" altLang="cs-CZ" b="1" dirty="0" smtClean="0"/>
              <a:t>náklady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cs-CZ" altLang="cs-CZ" b="1" dirty="0"/>
          </a:p>
          <a:p>
            <a:pPr marL="234000" lvl="1" indent="0">
              <a:lnSpc>
                <a:spcPct val="80000"/>
              </a:lnSpc>
              <a:buNone/>
              <a:defRPr/>
            </a:pPr>
            <a:r>
              <a:rPr lang="cs-CZ" altLang="cs-CZ" b="1" dirty="0"/>
              <a:t>I. Přímé </a:t>
            </a:r>
            <a:r>
              <a:rPr lang="cs-CZ" altLang="cs-CZ" b="1" dirty="0" smtClean="0"/>
              <a:t>náklady </a:t>
            </a:r>
            <a:r>
              <a:rPr lang="cs-CZ" altLang="cs-CZ" dirty="0"/>
              <a:t>		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cs-CZ" altLang="cs-CZ" dirty="0"/>
              <a:t>1. Osobní náklady  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cs-CZ" altLang="cs-CZ" dirty="0"/>
              <a:t>2. Cestovní </a:t>
            </a:r>
            <a:r>
              <a:rPr lang="cs-CZ" altLang="cs-CZ" dirty="0" smtClean="0"/>
              <a:t>náhrady</a:t>
            </a:r>
            <a:endParaRPr lang="cs-CZ" altLang="cs-CZ" dirty="0"/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cs-CZ" altLang="cs-CZ" dirty="0"/>
              <a:t>3</a:t>
            </a:r>
            <a:r>
              <a:rPr lang="cs-CZ" altLang="cs-CZ" dirty="0" smtClean="0"/>
              <a:t>. </a:t>
            </a:r>
            <a:r>
              <a:rPr lang="cs-CZ" altLang="cs-CZ" dirty="0"/>
              <a:t>Zařízení a vybavení  </a:t>
            </a:r>
            <a:r>
              <a:rPr lang="cs-CZ" altLang="cs-CZ" dirty="0" smtClean="0"/>
              <a:t>a spotřebního materiálu</a:t>
            </a:r>
            <a:endParaRPr lang="cs-CZ" altLang="cs-CZ" dirty="0"/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cs-CZ" altLang="cs-CZ" dirty="0"/>
              <a:t>4</a:t>
            </a:r>
            <a:r>
              <a:rPr lang="cs-CZ" altLang="cs-CZ" dirty="0" smtClean="0"/>
              <a:t>. </a:t>
            </a:r>
            <a:r>
              <a:rPr lang="cs-CZ" altLang="cs-CZ" dirty="0"/>
              <a:t>Nákup služeb 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cs-CZ" altLang="cs-CZ" dirty="0"/>
              <a:t>5</a:t>
            </a:r>
            <a:r>
              <a:rPr lang="cs-CZ" altLang="cs-CZ" dirty="0" smtClean="0"/>
              <a:t>. Drobné stavební </a:t>
            </a:r>
            <a:r>
              <a:rPr lang="cs-CZ" altLang="cs-CZ" dirty="0"/>
              <a:t>úpravy (do 40 tis. Kč)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cs-CZ" altLang="cs-CZ" dirty="0" smtClean="0"/>
              <a:t>6. </a:t>
            </a:r>
            <a:r>
              <a:rPr lang="cs-CZ" altLang="cs-CZ" dirty="0"/>
              <a:t>Přímá podpora CS 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cs-CZ" altLang="cs-CZ" dirty="0"/>
              <a:t>7</a:t>
            </a:r>
            <a:r>
              <a:rPr lang="cs-CZ" altLang="cs-CZ" dirty="0" smtClean="0"/>
              <a:t>. </a:t>
            </a:r>
            <a:r>
              <a:rPr lang="cs-CZ" altLang="cs-CZ" dirty="0"/>
              <a:t>Křížové </a:t>
            </a:r>
            <a:r>
              <a:rPr lang="cs-CZ" altLang="cs-CZ" dirty="0" smtClean="0"/>
              <a:t>financování – 0%</a:t>
            </a:r>
          </a:p>
          <a:p>
            <a:pPr marL="666000" lvl="2" indent="0">
              <a:lnSpc>
                <a:spcPct val="80000"/>
              </a:lnSpc>
              <a:buNone/>
              <a:defRPr/>
            </a:pPr>
            <a:endParaRPr lang="cs-CZ" altLang="cs-CZ" dirty="0" smtClean="0"/>
          </a:p>
          <a:p>
            <a:pPr marL="234000" lvl="1" indent="0">
              <a:buNone/>
            </a:pPr>
            <a:r>
              <a:rPr lang="cs-CZ" b="1" dirty="0" smtClean="0"/>
              <a:t>II. Nepřímé náklady – 25 % přímých nákladů</a:t>
            </a:r>
            <a:endParaRPr lang="en-US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7243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 Osobní náklady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  <a:defRPr/>
            </a:pPr>
            <a:r>
              <a:rPr lang="cs-CZ" altLang="cs-CZ" sz="2400" dirty="0"/>
              <a:t>r</a:t>
            </a:r>
            <a:r>
              <a:rPr lang="cs-CZ" altLang="cs-CZ" sz="2400" dirty="0" smtClean="0"/>
              <a:t>ealizační tým projektu – např. manažer podniku, psycholog, vedoucí CS, psychosociální pracovník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cs-CZ" altLang="cs-CZ" sz="2400" dirty="0" smtClean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cs-CZ" altLang="cs-CZ" sz="2400" dirty="0" smtClean="0">
                <a:solidFill>
                  <a:srgbClr val="FF0000"/>
                </a:solidFill>
              </a:rPr>
              <a:t>NE: marketingový pracovník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cs-CZ" altLang="cs-CZ" sz="2400" dirty="0" smtClean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cs-CZ" altLang="cs-CZ" sz="2400" dirty="0" smtClean="0"/>
              <a:t>obvyklé ceny a mzdy – www.esfcr.cz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cs-CZ" altLang="cs-CZ" sz="2400" dirty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m</a:t>
            </a:r>
            <a:r>
              <a:rPr lang="cs-CZ" sz="2400" dirty="0" smtClean="0"/>
              <a:t>ax. úvazek </a:t>
            </a:r>
            <a:r>
              <a:rPr lang="cs-CZ" sz="2400" dirty="0"/>
              <a:t>1,0 dohromady u všech </a:t>
            </a:r>
            <a:r>
              <a:rPr lang="cs-CZ" sz="2400" dirty="0" smtClean="0"/>
              <a:t>subjektů zapojených </a:t>
            </a:r>
            <a:r>
              <a:rPr lang="cs-CZ" sz="2400" dirty="0"/>
              <a:t>do daného projektu (tj. součet veškerých úvazků zaměstnance u zaměstnavatele/ů včetně případných DPP a DPČ nesmí překročit jeden pracovní úvazek), a to po celou dobu zapojení daného pracovníka do realizace projektu </a:t>
            </a:r>
            <a:r>
              <a:rPr lang="cs-CZ" sz="2400" dirty="0" smtClean="0"/>
              <a:t>OPZ</a:t>
            </a:r>
            <a:endParaRPr lang="cs-CZ" altLang="cs-CZ" sz="2400" dirty="0" smtClean="0"/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cs-CZ" altLang="cs-CZ" sz="2400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0155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 Cestovní náhrady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cs-CZ" altLang="cs-CZ" dirty="0"/>
          </a:p>
          <a:p>
            <a:pPr>
              <a:lnSpc>
                <a:spcPct val="80000"/>
              </a:lnSpc>
            </a:pPr>
            <a:r>
              <a:rPr lang="cs-CZ" altLang="cs-CZ" dirty="0" smtClean="0"/>
              <a:t>zahraniční </a:t>
            </a:r>
            <a:r>
              <a:rPr lang="cs-CZ" altLang="cs-CZ" dirty="0"/>
              <a:t>služební </a:t>
            </a:r>
            <a:r>
              <a:rPr lang="cs-CZ" altLang="cs-CZ" dirty="0" smtClean="0"/>
              <a:t>cesty  (</a:t>
            </a:r>
            <a:r>
              <a:rPr lang="cs-CZ" altLang="cs-CZ" dirty="0"/>
              <a:t>vyhláška MF</a:t>
            </a:r>
            <a:r>
              <a:rPr lang="cs-CZ" altLang="cs-CZ" dirty="0" smtClean="0"/>
              <a:t>)</a:t>
            </a:r>
          </a:p>
          <a:p>
            <a:pPr>
              <a:lnSpc>
                <a:spcPct val="80000"/>
              </a:lnSpc>
            </a:pPr>
            <a:endParaRPr lang="cs-CZ" altLang="cs-CZ" dirty="0"/>
          </a:p>
          <a:p>
            <a:pPr>
              <a:lnSpc>
                <a:spcPct val="80000"/>
              </a:lnSpc>
            </a:pPr>
            <a:r>
              <a:rPr lang="cs-CZ" altLang="cs-CZ" dirty="0" smtClean="0"/>
              <a:t>cestovné </a:t>
            </a:r>
            <a:r>
              <a:rPr lang="cs-CZ" altLang="cs-CZ" dirty="0"/>
              <a:t>zahraničních </a:t>
            </a:r>
            <a:r>
              <a:rPr lang="cs-CZ" altLang="cs-CZ" dirty="0" smtClean="0"/>
              <a:t>expertů  </a:t>
            </a:r>
            <a:r>
              <a:rPr lang="cs-CZ" altLang="cs-CZ" dirty="0"/>
              <a:t>(per </a:t>
            </a:r>
            <a:r>
              <a:rPr lang="cs-CZ" altLang="cs-CZ" dirty="0" err="1"/>
              <a:t>diems</a:t>
            </a:r>
            <a:r>
              <a:rPr lang="cs-CZ" altLang="cs-CZ" dirty="0" smtClean="0"/>
              <a:t>) do ČR</a:t>
            </a:r>
          </a:p>
          <a:p>
            <a:pPr>
              <a:lnSpc>
                <a:spcPct val="80000"/>
              </a:lnSpc>
            </a:pPr>
            <a:endParaRPr lang="cs-CZ" altLang="cs-CZ" dirty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8046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3 Zařízení a vybavení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268760"/>
            <a:ext cx="8064896" cy="4608512"/>
          </a:xfrm>
        </p:spPr>
        <p:txBody>
          <a:bodyPr/>
          <a:lstStyle/>
          <a:p>
            <a:pPr algn="just">
              <a:lnSpc>
                <a:spcPct val="80000"/>
              </a:lnSpc>
              <a:defRPr/>
            </a:pPr>
            <a:r>
              <a:rPr lang="cs-CZ" altLang="cs-CZ" b="1" dirty="0" smtClean="0"/>
              <a:t>investiční výdaje </a:t>
            </a:r>
            <a:r>
              <a:rPr lang="cs-CZ" altLang="cs-CZ" dirty="0" smtClean="0"/>
              <a:t>- odpisovaný </a:t>
            </a:r>
            <a:r>
              <a:rPr lang="cs-CZ" altLang="cs-CZ" dirty="0"/>
              <a:t>hmotný majetek (pořizovací hodnota </a:t>
            </a:r>
            <a:r>
              <a:rPr lang="cs-CZ" altLang="cs-CZ" dirty="0" smtClean="0"/>
              <a:t>vyšší </a:t>
            </a:r>
            <a:r>
              <a:rPr lang="cs-CZ" altLang="cs-CZ" dirty="0"/>
              <a:t>než 40 tis</a:t>
            </a:r>
            <a:r>
              <a:rPr lang="cs-CZ" altLang="cs-CZ" dirty="0" smtClean="0"/>
              <a:t>. Kč</a:t>
            </a:r>
            <a:r>
              <a:rPr lang="cs-CZ" altLang="cs-CZ" dirty="0"/>
              <a:t>) a nehmotný majetek (pořizovací cena </a:t>
            </a:r>
            <a:r>
              <a:rPr lang="cs-CZ" altLang="cs-CZ" dirty="0" smtClean="0"/>
              <a:t>vyšší než </a:t>
            </a:r>
            <a:r>
              <a:rPr lang="cs-CZ" altLang="cs-CZ" dirty="0"/>
              <a:t>60 tis. Kč), </a:t>
            </a:r>
            <a:r>
              <a:rPr lang="cs-CZ" altLang="cs-CZ" dirty="0" smtClean="0"/>
              <a:t>lze </a:t>
            </a:r>
            <a:r>
              <a:rPr lang="cs-CZ" altLang="cs-CZ" dirty="0"/>
              <a:t>pořizovat i část investičního výdaje</a:t>
            </a:r>
          </a:p>
          <a:p>
            <a:pPr marL="486000" lvl="2" indent="0" algn="just">
              <a:lnSpc>
                <a:spcPct val="80000"/>
              </a:lnSpc>
              <a:buNone/>
              <a:defRPr/>
            </a:pPr>
            <a:r>
              <a:rPr lang="cs-CZ" altLang="cs-CZ" dirty="0" smtClean="0">
                <a:solidFill>
                  <a:srgbClr val="FF0000"/>
                </a:solidFill>
              </a:rPr>
              <a:t>investice: max. 50 % celkových přímých způsobilých </a:t>
            </a:r>
          </a:p>
          <a:p>
            <a:pPr marL="486000" lvl="2" indent="0" algn="just">
              <a:lnSpc>
                <a:spcPct val="80000"/>
              </a:lnSpc>
              <a:buNone/>
              <a:defRPr/>
            </a:pPr>
            <a:r>
              <a:rPr lang="cs-CZ" altLang="cs-CZ" b="1" dirty="0" smtClean="0"/>
              <a:t>neinvestiční výdaje </a:t>
            </a:r>
            <a:r>
              <a:rPr lang="cs-CZ" altLang="cs-CZ" dirty="0" smtClean="0"/>
              <a:t>– neodpisovaný </a:t>
            </a:r>
            <a:r>
              <a:rPr lang="cs-CZ" altLang="cs-CZ" dirty="0"/>
              <a:t>hmotný pořizovací hodnota </a:t>
            </a:r>
            <a:r>
              <a:rPr lang="cs-CZ" altLang="cs-CZ" dirty="0" smtClean="0"/>
              <a:t>nižší než </a:t>
            </a:r>
            <a:r>
              <a:rPr lang="cs-CZ" altLang="cs-CZ" dirty="0"/>
              <a:t>40 tis</a:t>
            </a:r>
            <a:r>
              <a:rPr lang="cs-CZ" altLang="cs-CZ" dirty="0" smtClean="0"/>
              <a:t>. Kč</a:t>
            </a:r>
            <a:r>
              <a:rPr lang="cs-CZ" altLang="cs-CZ" dirty="0"/>
              <a:t>) a nehmotný majetek (pořizovací </a:t>
            </a:r>
            <a:r>
              <a:rPr lang="cs-CZ" altLang="cs-CZ" dirty="0" smtClean="0"/>
              <a:t>cena nižší než </a:t>
            </a:r>
            <a:r>
              <a:rPr lang="cs-CZ" altLang="cs-CZ" dirty="0"/>
              <a:t>60 tis. Kč)</a:t>
            </a: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cs-CZ" altLang="cs-CZ" dirty="0" smtClean="0"/>
              <a:t>U nákupu </a:t>
            </a:r>
            <a:r>
              <a:rPr lang="cs-CZ" altLang="cs-CZ" dirty="0"/>
              <a:t>vybavení </a:t>
            </a:r>
            <a:r>
              <a:rPr lang="cs-CZ" altLang="cs-CZ" u="sng" dirty="0"/>
              <a:t>pro realizační </a:t>
            </a:r>
            <a:r>
              <a:rPr lang="cs-CZ" altLang="cs-CZ" u="sng" dirty="0" smtClean="0"/>
              <a:t>tým</a:t>
            </a:r>
            <a:r>
              <a:rPr lang="cs-CZ" altLang="cs-CZ" dirty="0" smtClean="0"/>
              <a:t>, </a:t>
            </a:r>
            <a:r>
              <a:rPr lang="cs-CZ" altLang="cs-CZ" dirty="0"/>
              <a:t>např.  PC, lze do nákladu  uvést pouze 1 ks na 1 úvazek, pokud je úvazek nižší, lze uplatnit pouze část pořizovací ceny, vztahující se k danému úvazku </a:t>
            </a:r>
            <a:r>
              <a:rPr lang="cs-CZ" altLang="cs-CZ" dirty="0" smtClean="0"/>
              <a:t>(1 </a:t>
            </a:r>
            <a:r>
              <a:rPr lang="cs-CZ" altLang="cs-CZ" dirty="0"/>
              <a:t>úvazek = cena 1 PC, 0,3 úvazek = 0,3 ceny PC</a:t>
            </a:r>
            <a:r>
              <a:rPr lang="cs-CZ" altLang="cs-CZ" dirty="0" smtClean="0"/>
              <a:t>).</a:t>
            </a: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cs-CZ" dirty="0">
                <a:solidFill>
                  <a:srgbClr val="FF0000"/>
                </a:solidFill>
              </a:rPr>
              <a:t>N</a:t>
            </a:r>
            <a:r>
              <a:rPr lang="cs-CZ" dirty="0" smtClean="0">
                <a:solidFill>
                  <a:srgbClr val="FF0000"/>
                </a:solidFill>
              </a:rPr>
              <a:t>ebudou </a:t>
            </a:r>
            <a:r>
              <a:rPr lang="cs-CZ" dirty="0">
                <a:solidFill>
                  <a:srgbClr val="FF0000"/>
                </a:solidFill>
              </a:rPr>
              <a:t>financovány investiční a/nebo neinvestiční výdaje určené na modernizaci administrativního zázemí organizace (např. kancelářský nábytek pro manažera </a:t>
            </a:r>
            <a:r>
              <a:rPr lang="cs-CZ" dirty="0" smtClean="0">
                <a:solidFill>
                  <a:srgbClr val="FF0000"/>
                </a:solidFill>
              </a:rPr>
              <a:t>podniku).</a:t>
            </a:r>
            <a:endParaRPr lang="cs-CZ" altLang="cs-CZ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cs-CZ" altLang="cs-CZ" dirty="0"/>
          </a:p>
          <a:p>
            <a:pPr>
              <a:lnSpc>
                <a:spcPct val="80000"/>
              </a:lnSpc>
              <a:defRPr/>
            </a:pPr>
            <a:endParaRPr lang="cs-CZ" altLang="cs-CZ" dirty="0"/>
          </a:p>
          <a:p>
            <a:pPr>
              <a:lnSpc>
                <a:spcPct val="80000"/>
              </a:lnSpc>
              <a:defRPr/>
            </a:pPr>
            <a:endParaRPr lang="cs-CZ" alt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856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 Nákup 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Tx/>
              <a:buChar char="•"/>
            </a:pPr>
            <a:endParaRPr lang="cs-CZ" altLang="cs-CZ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marketingové služby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altLang="cs-CZ" sz="2800" dirty="0"/>
              <a:t>v</a:t>
            </a:r>
            <a:r>
              <a:rPr lang="cs-CZ" altLang="cs-CZ" sz="2800" dirty="0" smtClean="0"/>
              <a:t>zdělávací kurzy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altLang="cs-CZ" sz="2800" dirty="0"/>
              <a:t>p</a:t>
            </a:r>
            <a:r>
              <a:rPr lang="cs-CZ" altLang="cs-CZ" sz="2800" dirty="0" smtClean="0"/>
              <a:t>oradenství k sociálnímu podnikání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altLang="cs-CZ" sz="2800" dirty="0"/>
              <a:t>n</a:t>
            </a:r>
            <a:r>
              <a:rPr lang="cs-CZ" altLang="cs-CZ" sz="2800" dirty="0" smtClean="0"/>
              <a:t>ájemné prostor pro CS </a:t>
            </a:r>
            <a:r>
              <a:rPr lang="cs-CZ" altLang="cs-CZ" dirty="0" smtClean="0"/>
              <a:t>(nájem v nájemní smlouvě je přímý náklad, služby jsou nepřímý náklad – rozdělení uvedeno v nájemní smlouvě)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…</a:t>
            </a:r>
          </a:p>
          <a:p>
            <a:pPr>
              <a:buFont typeface="Arial" panose="020B0604020202020204" pitchFamily="34" charset="0"/>
              <a:buChar char="•"/>
            </a:pPr>
            <a:endParaRPr lang="cs-CZ" altLang="cs-CZ" sz="2800" dirty="0"/>
          </a:p>
          <a:p>
            <a:pPr>
              <a:buFont typeface="Arial" panose="020B0604020202020204" pitchFamily="34" charset="0"/>
              <a:buChar char="•"/>
            </a:pPr>
            <a:endParaRPr lang="cs-CZ" altLang="cs-CZ" sz="2800" dirty="0" smtClean="0"/>
          </a:p>
          <a:p>
            <a:pPr>
              <a:buFont typeface="Arial" panose="020B0604020202020204" pitchFamily="34" charset="0"/>
              <a:buChar char="•"/>
            </a:pPr>
            <a:endParaRPr lang="cs-CZ" altLang="cs-CZ" sz="28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942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5 Drobné Stavební úpravy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/>
              <a:t>m</a:t>
            </a:r>
            <a:r>
              <a:rPr lang="cs-CZ" sz="2800" dirty="0" smtClean="0"/>
              <a:t>ax. 40.000 </a:t>
            </a:r>
            <a:r>
              <a:rPr lang="cs-CZ" sz="2800" dirty="0"/>
              <a:t>Kč na každou jednotlivou účetní položku </a:t>
            </a:r>
            <a:r>
              <a:rPr lang="cs-CZ" sz="2800" dirty="0" smtClean="0"/>
              <a:t>majetku v jednom zdaňovacím období</a:t>
            </a:r>
          </a:p>
          <a:p>
            <a:endParaRPr lang="cs-CZ" sz="2800" dirty="0" smtClean="0"/>
          </a:p>
          <a:p>
            <a:r>
              <a:rPr lang="cs-CZ" sz="2800" dirty="0" smtClean="0"/>
              <a:t>např</a:t>
            </a:r>
            <a:r>
              <a:rPr lang="cs-CZ" sz="2800" dirty="0"/>
              <a:t>. </a:t>
            </a:r>
            <a:r>
              <a:rPr lang="cs-CZ" sz="2800" dirty="0" smtClean="0"/>
              <a:t>úprava </a:t>
            </a:r>
            <a:r>
              <a:rPr lang="cs-CZ" sz="2800" dirty="0"/>
              <a:t>pracovního </a:t>
            </a:r>
            <a:r>
              <a:rPr lang="cs-CZ" sz="2800" dirty="0" smtClean="0"/>
              <a:t>místa, které </a:t>
            </a:r>
            <a:r>
              <a:rPr lang="cs-CZ" sz="2800" dirty="0"/>
              <a:t>usnadní přístup osobám zdravotně postiženým</a:t>
            </a:r>
            <a:endParaRPr lang="cs-CZ" altLang="cs-CZ" sz="2800" dirty="0"/>
          </a:p>
          <a:p>
            <a:endParaRPr lang="cs-CZ" altLang="cs-CZ" dirty="0" smtClean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2393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1080000"/>
          </a:xfrm>
        </p:spPr>
        <p:txBody>
          <a:bodyPr/>
          <a:lstStyle/>
          <a:p>
            <a:r>
              <a:rPr lang="cs-CZ" dirty="0" smtClean="0"/>
              <a:t>6 Přímá podpora pro cílovou skupinu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Pct val="105000"/>
              <a:buFont typeface="Arial" panose="020B0604020202020204" pitchFamily="34" charset="0"/>
              <a:buChar char="●"/>
              <a:defRPr/>
            </a:pPr>
            <a:r>
              <a:rPr lang="cs-CZ" sz="2800" dirty="0"/>
              <a:t>m</a:t>
            </a:r>
            <a:r>
              <a:rPr lang="cs-CZ" sz="2800" dirty="0" smtClean="0"/>
              <a:t>zdy </a:t>
            </a:r>
            <a:r>
              <a:rPr lang="cs-CZ" sz="2800" dirty="0"/>
              <a:t>zaměstnanců z cílové skupiny </a:t>
            </a:r>
            <a:endParaRPr lang="cs-CZ" sz="2800" dirty="0" smtClean="0"/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cs-CZ" sz="2800" dirty="0"/>
              <a:t>j</a:t>
            </a:r>
            <a:r>
              <a:rPr lang="cs-CZ" sz="2800" dirty="0" smtClean="0"/>
              <a:t>en pracovní smlouva nebo DPČ (DPP ne)</a:t>
            </a:r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cs-CZ" sz="2800" dirty="0" smtClean="0"/>
              <a:t>minimální </a:t>
            </a:r>
            <a:r>
              <a:rPr lang="cs-CZ" sz="2800" dirty="0"/>
              <a:t>výše úvazku pro CS  </a:t>
            </a:r>
            <a:r>
              <a:rPr lang="cs-CZ" sz="2800" dirty="0" smtClean="0"/>
              <a:t>0,4</a:t>
            </a:r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cs-CZ" sz="2800" dirty="0" smtClean="0"/>
              <a:t>max. 3 x min. mzda (limit pro </a:t>
            </a:r>
            <a:r>
              <a:rPr lang="cs-CZ" sz="2800" dirty="0" err="1" smtClean="0"/>
              <a:t>superhrubou</a:t>
            </a:r>
            <a:r>
              <a:rPr lang="cs-CZ" sz="2800" dirty="0" smtClean="0"/>
              <a:t> mzdu)</a:t>
            </a:r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cs-CZ" sz="2800" dirty="0" smtClean="0"/>
              <a:t>motivační </a:t>
            </a:r>
            <a:r>
              <a:rPr lang="cs-CZ" sz="2800" dirty="0"/>
              <a:t>složka </a:t>
            </a:r>
            <a:r>
              <a:rPr lang="cs-CZ" sz="2800" dirty="0" smtClean="0"/>
              <a:t>mzdy - dodržení </a:t>
            </a:r>
            <a:r>
              <a:rPr lang="cs-CZ" sz="2800" dirty="0"/>
              <a:t>max. limitu položky v rozpočtu </a:t>
            </a:r>
            <a:r>
              <a:rPr lang="cs-CZ" sz="2800" dirty="0" smtClean="0"/>
              <a:t>a úprava </a:t>
            </a:r>
            <a:r>
              <a:rPr lang="cs-CZ" sz="2800" dirty="0"/>
              <a:t>v pracovní smlouvě o motivační </a:t>
            </a:r>
            <a:r>
              <a:rPr lang="cs-CZ" sz="2800" dirty="0" smtClean="0"/>
              <a:t>složce</a:t>
            </a:r>
          </a:p>
          <a:p>
            <a:pPr>
              <a:buFont typeface="Courier New" panose="02070309020205020404" pitchFamily="49" charset="0"/>
              <a:buChar char="o"/>
              <a:defRPr/>
            </a:pPr>
            <a:endParaRPr lang="cs-CZ" sz="2800" dirty="0"/>
          </a:p>
          <a:p>
            <a:pPr>
              <a:buFont typeface="Courier New" panose="02070309020205020404" pitchFamily="49" charset="0"/>
              <a:buChar char="o"/>
              <a:defRPr/>
            </a:pPr>
            <a:endParaRPr lang="cs-CZ" sz="28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5844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1080000"/>
          </a:xfrm>
        </p:spPr>
        <p:txBody>
          <a:bodyPr/>
          <a:lstStyle/>
          <a:p>
            <a:r>
              <a:rPr lang="cs-CZ" dirty="0" smtClean="0"/>
              <a:t>6 Přímá podpora pro cílovou skupinu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●"/>
              <a:defRPr/>
            </a:pPr>
            <a:r>
              <a:rPr lang="cs-CZ" sz="2800" dirty="0"/>
              <a:t>cestovné, ubytování</a:t>
            </a:r>
            <a:r>
              <a:rPr lang="cs-CZ" sz="2800" dirty="0" smtClean="0"/>
              <a:t>, </a:t>
            </a:r>
            <a:r>
              <a:rPr lang="cs-CZ" sz="2800" dirty="0"/>
              <a:t>při služebních cestách pro </a:t>
            </a:r>
            <a:r>
              <a:rPr lang="cs-CZ" sz="2800" dirty="0" smtClean="0"/>
              <a:t>CS</a:t>
            </a:r>
            <a:endParaRPr lang="cs-CZ" sz="2800" dirty="0"/>
          </a:p>
          <a:p>
            <a:pPr>
              <a:buFont typeface="Arial" panose="020B0604020202020204" pitchFamily="34" charset="0"/>
              <a:buChar char="●"/>
              <a:defRPr/>
            </a:pPr>
            <a:r>
              <a:rPr lang="cs-CZ" sz="2800" dirty="0"/>
              <a:t>jiné nezbytné náklady pro CS pro </a:t>
            </a:r>
            <a:r>
              <a:rPr lang="cs-CZ" sz="2800" dirty="0" smtClean="0"/>
              <a:t>realizování projektu (zdravotní prohlídka…)</a:t>
            </a:r>
          </a:p>
          <a:p>
            <a:pPr>
              <a:buFont typeface="Arial" panose="020B0604020202020204" pitchFamily="34" charset="0"/>
              <a:buChar char="●"/>
              <a:defRPr/>
            </a:pPr>
            <a:endParaRPr lang="cs-CZ" sz="2800" dirty="0"/>
          </a:p>
          <a:p>
            <a:pPr marL="0" indent="0">
              <a:buNone/>
              <a:defRPr/>
            </a:pPr>
            <a:endParaRPr lang="cs-CZ" sz="28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946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6 Přímá podpora pro cílovou skupinu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Pokud příjemce čerpá na zaměstnance příspěvek na podporu zaměstnávání osob se zdravotním postižením dle § 78 zákona č. 435/2004 Sb., o zaměstnanosti, ve znění pozdějších předpisů, nebo jiný příspěvek poskytovaný Úřadem práce ČR, jehož výše se stanoví na základě skutečně vynaložených prostředků na osobní náklady zaměstnanců</a:t>
            </a:r>
            <a:r>
              <a:rPr lang="cs-CZ" dirty="0" smtClean="0"/>
              <a:t>,</a:t>
            </a:r>
            <a:r>
              <a:rPr lang="cs-CZ" dirty="0"/>
              <a:t> </a:t>
            </a:r>
            <a:r>
              <a:rPr lang="cs-CZ" dirty="0">
                <a:solidFill>
                  <a:srgbClr val="FF0000"/>
                </a:solidFill>
              </a:rPr>
              <a:t>nemůže současně čerpat </a:t>
            </a:r>
            <a:r>
              <a:rPr lang="cs-CZ" dirty="0"/>
              <a:t>podporu v rámci předkládaného projektu na úhradu osobních nákladů zaměstnanců, na které žadatel pobírá tento příspěvek.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2792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7 Křížové financování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14000" lvl="1" indent="0">
              <a:buNone/>
            </a:pPr>
            <a:endParaRPr lang="cs-CZ" altLang="cs-CZ" sz="2400" dirty="0"/>
          </a:p>
          <a:p>
            <a:pPr lvl="1">
              <a:buSzPct val="103000"/>
              <a:buFont typeface="Arial" panose="020B0604020202020204" pitchFamily="34" charset="0"/>
              <a:buChar char="●"/>
            </a:pPr>
            <a:r>
              <a:rPr lang="cs-CZ" altLang="cs-CZ" sz="2800" dirty="0" smtClean="0"/>
              <a:t> již z OPZ nelze financovat</a:t>
            </a:r>
            <a:endParaRPr lang="cs-CZ" sz="28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427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II. Nepřímé náklady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556792"/>
            <a:ext cx="8064000" cy="4563208"/>
          </a:xfrm>
        </p:spPr>
        <p:txBody>
          <a:bodyPr/>
          <a:lstStyle/>
          <a:p>
            <a:r>
              <a:rPr lang="cs-CZ" altLang="cs-CZ" dirty="0" smtClean="0"/>
              <a:t>25% přímých způsobilých nákladů projektu </a:t>
            </a:r>
          </a:p>
          <a:p>
            <a:pPr algn="just"/>
            <a:r>
              <a:rPr lang="cs-CZ" dirty="0"/>
              <a:t>a</a:t>
            </a:r>
            <a:r>
              <a:rPr lang="cs-CZ" dirty="0" smtClean="0"/>
              <a:t>dministrativa</a:t>
            </a:r>
            <a:r>
              <a:rPr lang="cs-CZ" dirty="0"/>
              <a:t>, řízení projektu (včetně finančního), účetnictví, personalistika komunikační a informační opatření</a:t>
            </a:r>
            <a:r>
              <a:rPr lang="cs-CZ" dirty="0" smtClean="0"/>
              <a:t>, </a:t>
            </a:r>
            <a:r>
              <a:rPr lang="cs-CZ" dirty="0"/>
              <a:t>občerstvení a stravování a podpůrné procesy pro provoz projektu </a:t>
            </a:r>
            <a:endParaRPr lang="cs-CZ" dirty="0" smtClean="0"/>
          </a:p>
          <a:p>
            <a:pPr algn="just"/>
            <a:r>
              <a:rPr lang="cs-CZ" dirty="0"/>
              <a:t>c</a:t>
            </a:r>
            <a:r>
              <a:rPr lang="cs-CZ" dirty="0" smtClean="0"/>
              <a:t>estovní </a:t>
            </a:r>
            <a:r>
              <a:rPr lang="cs-CZ" dirty="0"/>
              <a:t>náhrady spojené s pracovními cestami realizačního týmu </a:t>
            </a:r>
            <a:endParaRPr lang="cs-CZ" dirty="0" smtClean="0"/>
          </a:p>
          <a:p>
            <a:pPr algn="just"/>
            <a:r>
              <a:rPr lang="cs-CZ" dirty="0"/>
              <a:t>s</a:t>
            </a:r>
            <a:r>
              <a:rPr lang="cs-CZ" dirty="0" smtClean="0"/>
              <a:t>potřební </a:t>
            </a:r>
            <a:r>
              <a:rPr lang="cs-CZ" dirty="0"/>
              <a:t>materiál, zařízení a vybavení </a:t>
            </a:r>
            <a:r>
              <a:rPr lang="cs-CZ" dirty="0" smtClean="0"/>
              <a:t>(papír…)</a:t>
            </a:r>
          </a:p>
          <a:p>
            <a:pPr algn="just"/>
            <a:r>
              <a:rPr lang="cs-CZ" dirty="0"/>
              <a:t>p</a:t>
            </a:r>
            <a:r>
              <a:rPr lang="cs-CZ" dirty="0" smtClean="0"/>
              <a:t>rostory </a:t>
            </a:r>
            <a:r>
              <a:rPr lang="cs-CZ" dirty="0"/>
              <a:t>pro realizaci </a:t>
            </a:r>
            <a:r>
              <a:rPr lang="cs-CZ" dirty="0" smtClean="0"/>
              <a:t>projektu (nájemné, vodné, stočné, energie..) </a:t>
            </a:r>
          </a:p>
          <a:p>
            <a:pPr algn="just"/>
            <a:r>
              <a:rPr lang="cs-CZ" dirty="0"/>
              <a:t>o</a:t>
            </a:r>
            <a:r>
              <a:rPr lang="cs-CZ" dirty="0" smtClean="0"/>
              <a:t>statní </a:t>
            </a:r>
            <a:r>
              <a:rPr lang="cs-CZ" dirty="0"/>
              <a:t>provozní výdaje </a:t>
            </a:r>
            <a:r>
              <a:rPr lang="cs-CZ" dirty="0" smtClean="0"/>
              <a:t>(internet, poštovné, telefon…)</a:t>
            </a:r>
            <a:endParaRPr lang="cs-CZ" dirty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4656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1080000"/>
          </a:xfrm>
        </p:spPr>
        <p:txBody>
          <a:bodyPr/>
          <a:lstStyle/>
          <a:p>
            <a:r>
              <a:rPr lang="cs-CZ" dirty="0" smtClean="0"/>
              <a:t>Způsob hodnocení a výběr projektů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340768"/>
            <a:ext cx="8064000" cy="4779232"/>
          </a:xfrm>
        </p:spPr>
        <p:txBody>
          <a:bodyPr/>
          <a:lstStyle/>
          <a:p>
            <a:endParaRPr lang="cs-CZ" sz="2800" dirty="0" smtClean="0"/>
          </a:p>
          <a:p>
            <a:r>
              <a:rPr lang="cs-CZ" sz="2800" dirty="0" smtClean="0"/>
              <a:t>fáze hodnocení:</a:t>
            </a:r>
          </a:p>
          <a:p>
            <a:pPr lvl="1"/>
            <a:r>
              <a:rPr lang="cs-CZ" sz="2800" dirty="0" smtClean="0"/>
              <a:t>hodnocení přijatelnosti a formálních náležitostí </a:t>
            </a:r>
          </a:p>
          <a:p>
            <a:pPr lvl="1"/>
            <a:r>
              <a:rPr lang="cs-CZ" sz="2800" dirty="0"/>
              <a:t>v</a:t>
            </a:r>
            <a:r>
              <a:rPr lang="cs-CZ" sz="2800" dirty="0" smtClean="0"/>
              <a:t>ěcné hodnocení – hodnotící komise – </a:t>
            </a:r>
            <a:r>
              <a:rPr lang="cs-CZ" sz="2800" dirty="0" smtClean="0">
                <a:solidFill>
                  <a:srgbClr val="FF0000"/>
                </a:solidFill>
              </a:rPr>
              <a:t>možná osobní účast žadatele</a:t>
            </a:r>
          </a:p>
          <a:p>
            <a:pPr marL="414000" lvl="1" indent="0">
              <a:buNone/>
            </a:pPr>
            <a:endParaRPr lang="cs-CZ" sz="2800" dirty="0" smtClean="0"/>
          </a:p>
          <a:p>
            <a:pPr marL="180000" indent="0">
              <a:buNone/>
            </a:pPr>
            <a:r>
              <a:rPr lang="cs-CZ" sz="3200" dirty="0" smtClean="0"/>
              <a:t>Specifická část pravidel pro žadatele a příjemce </a:t>
            </a:r>
          </a:p>
          <a:p>
            <a:pPr marL="414000" lvl="1" indent="0">
              <a:buNone/>
            </a:pPr>
            <a:endParaRPr lang="cs-CZ" sz="2800" dirty="0"/>
          </a:p>
          <a:p>
            <a:pPr marL="180000" indent="0">
              <a:buNone/>
            </a:pPr>
            <a:r>
              <a:rPr lang="cs-CZ" sz="3200" dirty="0" smtClean="0"/>
              <a:t>Příručka </a:t>
            </a:r>
            <a:r>
              <a:rPr lang="cs-CZ" sz="3200" dirty="0"/>
              <a:t>pro </a:t>
            </a:r>
            <a:r>
              <a:rPr lang="cs-CZ" sz="3200" dirty="0" smtClean="0"/>
              <a:t>hodnotitele</a:t>
            </a:r>
          </a:p>
          <a:p>
            <a:pPr marL="414000" lvl="1" indent="0">
              <a:buNone/>
            </a:pPr>
            <a:endParaRPr lang="cs-CZ" sz="2800" b="1" dirty="0">
              <a:solidFill>
                <a:srgbClr val="FF0000"/>
              </a:solidFill>
            </a:endParaRPr>
          </a:p>
          <a:p>
            <a:pPr marL="414000" lvl="1" indent="0">
              <a:buNone/>
            </a:pPr>
            <a:endParaRPr lang="cs-CZ" sz="2800" b="1" dirty="0" smtClean="0">
              <a:solidFill>
                <a:srgbClr val="FF0000"/>
              </a:solidFill>
            </a:endParaRPr>
          </a:p>
          <a:p>
            <a:pPr marL="414000" lvl="1" indent="0">
              <a:buNone/>
            </a:pPr>
            <a:endParaRPr lang="cs-CZ" sz="2800" dirty="0" smtClean="0"/>
          </a:p>
          <a:p>
            <a:pPr marL="414000" lvl="1" indent="0">
              <a:buNone/>
            </a:pPr>
            <a:endParaRPr lang="cs-CZ" sz="2800" dirty="0" smtClean="0"/>
          </a:p>
          <a:p>
            <a:pPr marL="414000" lvl="1" indent="0">
              <a:buNone/>
            </a:pPr>
            <a:endParaRPr lang="cs-CZ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2487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HODNOTICÍ</a:t>
            </a:r>
            <a:r>
              <a:rPr lang="cs-CZ" dirty="0" smtClean="0">
                <a:solidFill>
                  <a:srgbClr val="FF0000"/>
                </a:solidFill>
              </a:rPr>
              <a:t> </a:t>
            </a:r>
            <a:r>
              <a:rPr lang="cs-CZ" dirty="0"/>
              <a:t>KRITÉRIA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1 	Vymezení problému a cílové skupiny</a:t>
            </a:r>
          </a:p>
          <a:p>
            <a:pPr marL="0" indent="0">
              <a:buNone/>
            </a:pPr>
            <a:r>
              <a:rPr lang="cs-CZ" dirty="0"/>
              <a:t>2 	Cíle a konzistentnost (intervenční logika) projektu</a:t>
            </a:r>
          </a:p>
          <a:p>
            <a:pPr marL="0" indent="0">
              <a:buNone/>
            </a:pPr>
            <a:r>
              <a:rPr lang="cs-CZ" dirty="0"/>
              <a:t>3 	Způsob ověření dosažení cíle projektu</a:t>
            </a:r>
          </a:p>
          <a:p>
            <a:pPr marL="0" indent="0">
              <a:buNone/>
            </a:pPr>
            <a:r>
              <a:rPr lang="cs-CZ" dirty="0"/>
              <a:t>4 	Efektivita projektu, rozpočet</a:t>
            </a:r>
          </a:p>
          <a:p>
            <a:pPr marL="0" indent="0">
              <a:buNone/>
            </a:pPr>
            <a:r>
              <a:rPr lang="cs-CZ" dirty="0"/>
              <a:t>5 	Adekvátnost monitorovacích indikátorů</a:t>
            </a:r>
          </a:p>
          <a:p>
            <a:pPr marL="0" indent="0">
              <a:buNone/>
            </a:pPr>
            <a:r>
              <a:rPr lang="cs-CZ" dirty="0"/>
              <a:t>6 	Způsob zapojení cílové skupiny</a:t>
            </a:r>
          </a:p>
          <a:p>
            <a:pPr marL="0" indent="0">
              <a:buNone/>
            </a:pPr>
            <a:r>
              <a:rPr lang="cs-CZ" dirty="0"/>
              <a:t>7 	Způsob realizace aktivit a jejich návaznost</a:t>
            </a:r>
          </a:p>
          <a:p>
            <a:pPr marL="0" indent="0">
              <a:buNone/>
            </a:pPr>
            <a:r>
              <a:rPr lang="cs-CZ" dirty="0"/>
              <a:t>8 	Ověření administrativní, finanční a provozní kapacity 	žadatele </a:t>
            </a:r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866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1 Vymezení problému a cílové skupiny (35)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Co </a:t>
            </a:r>
            <a:r>
              <a:rPr lang="cs-CZ" dirty="0" smtClean="0"/>
              <a:t>se zde hodnotí </a:t>
            </a:r>
            <a:r>
              <a:rPr lang="cs-CZ" dirty="0"/>
              <a:t>v kontextu sociálního podnikání? </a:t>
            </a:r>
            <a:endParaRPr lang="cs-CZ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zejména sociální </a:t>
            </a:r>
            <a:r>
              <a:rPr lang="cs-CZ" dirty="0"/>
              <a:t>aspekt projektové </a:t>
            </a:r>
            <a:r>
              <a:rPr lang="cs-CZ" dirty="0" smtClean="0"/>
              <a:t>žádosti</a:t>
            </a: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vhodnost </a:t>
            </a:r>
            <a:r>
              <a:rPr lang="cs-CZ" dirty="0"/>
              <a:t>cílové skupiny (CS) pro daný obor </a:t>
            </a:r>
            <a:r>
              <a:rPr lang="cs-CZ" dirty="0" smtClean="0"/>
              <a:t>podnikání</a:t>
            </a:r>
          </a:p>
          <a:p>
            <a:endParaRPr lang="cs-CZ" dirty="0"/>
          </a:p>
          <a:p>
            <a:pPr marL="0" indent="0" algn="just">
              <a:buNone/>
            </a:pPr>
            <a:r>
              <a:rPr lang="cs-CZ" dirty="0"/>
              <a:t>Jakým způsobem proběhl výběr CS? </a:t>
            </a:r>
            <a:r>
              <a:rPr lang="cs-CZ" dirty="0" smtClean="0"/>
              <a:t>Bylo provedeno šetření </a:t>
            </a:r>
            <a:r>
              <a:rPr lang="cs-CZ" dirty="0"/>
              <a:t>mezi CS, </a:t>
            </a:r>
            <a:r>
              <a:rPr lang="cs-CZ" dirty="0" smtClean="0"/>
              <a:t>je analyzována </a:t>
            </a:r>
            <a:r>
              <a:rPr lang="cs-CZ" dirty="0"/>
              <a:t>potřebnost vzniku SP pro CS (v dané lokalitě</a:t>
            </a:r>
            <a:r>
              <a:rPr lang="cs-CZ" dirty="0" smtClean="0"/>
              <a:t>), byli předem vytipováni budoucí zaměstnanci?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3099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2 Cíle a konzistentnost projektu (25)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844824"/>
            <a:ext cx="8064000" cy="4320000"/>
          </a:xfrm>
        </p:spPr>
        <p:txBody>
          <a:bodyPr/>
          <a:lstStyle/>
          <a:p>
            <a:pPr marL="0" indent="0" algn="just">
              <a:buNone/>
            </a:pPr>
            <a:r>
              <a:rPr lang="cs-CZ" dirty="0"/>
              <a:t>Co </a:t>
            </a:r>
            <a:r>
              <a:rPr lang="cs-CZ" dirty="0" smtClean="0"/>
              <a:t>se zde hodnotí </a:t>
            </a:r>
            <a:r>
              <a:rPr lang="cs-CZ" dirty="0"/>
              <a:t>v kontextu sociálního podnikání? </a:t>
            </a:r>
            <a:endParaRPr lang="cs-CZ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v</a:t>
            </a:r>
            <a:r>
              <a:rPr lang="cs-CZ" dirty="0" smtClean="0"/>
              <a:t>yváženost </a:t>
            </a:r>
            <a:r>
              <a:rPr lang="cs-CZ" dirty="0"/>
              <a:t>a </a:t>
            </a:r>
            <a:r>
              <a:rPr lang="cs-CZ" dirty="0" smtClean="0"/>
              <a:t>relevanci </a:t>
            </a:r>
            <a:r>
              <a:rPr lang="cs-CZ" dirty="0"/>
              <a:t>sociálních a ekonomických cílů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s</a:t>
            </a:r>
            <a:r>
              <a:rPr lang="cs-CZ" dirty="0" smtClean="0"/>
              <a:t>rozumitelnost </a:t>
            </a:r>
            <a:r>
              <a:rPr lang="cs-CZ" dirty="0"/>
              <a:t>podnikatelského záměru, analýza trhu, analýza konkurence, vymezení segmentu zákazníků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p</a:t>
            </a:r>
            <a:r>
              <a:rPr lang="cs-CZ" dirty="0" smtClean="0"/>
              <a:t>ředpoklady </a:t>
            </a:r>
            <a:r>
              <a:rPr lang="cs-CZ" dirty="0"/>
              <a:t>udržitelnosti podnikání i po skončení projektu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p</a:t>
            </a:r>
            <a:r>
              <a:rPr lang="cs-CZ" dirty="0" smtClean="0"/>
              <a:t>ředpoklad </a:t>
            </a:r>
            <a:r>
              <a:rPr lang="cs-CZ" dirty="0"/>
              <a:t>naplňování principů sociálního podnikání</a:t>
            </a:r>
          </a:p>
          <a:p>
            <a:pPr marL="0" lvl="0" indent="0" algn="just">
              <a:buNone/>
            </a:pPr>
            <a:r>
              <a:rPr lang="cs-CZ" sz="2200" dirty="0"/>
              <a:t>Má projektový záměr potenciál uspět na trhu? Jsou konkrétně popsané principy sociálního podnikání ve vztahu k předmětu podnikání a jeho průběhu a je reálné toto naplnit?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4477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3 Způsob ověření dosažení cíle projektu (5)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cs-CZ" dirty="0"/>
              <a:t>Co </a:t>
            </a:r>
            <a:r>
              <a:rPr lang="cs-CZ" dirty="0" smtClean="0"/>
              <a:t>se zde hodnotí </a:t>
            </a:r>
            <a:r>
              <a:rPr lang="cs-CZ" dirty="0"/>
              <a:t>v kontextu sociálního podnikání? </a:t>
            </a:r>
            <a:endParaRPr lang="cs-CZ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n</a:t>
            </a:r>
            <a:r>
              <a:rPr lang="cs-CZ" dirty="0" smtClean="0"/>
              <a:t>astavení </a:t>
            </a:r>
            <a:r>
              <a:rPr lang="cs-CZ" dirty="0"/>
              <a:t>jednoznačných a relevantních kritérií, dle nichž bude možné identifikovat, zda bylo daného cíle dosaženo</a:t>
            </a:r>
          </a:p>
          <a:p>
            <a:pPr>
              <a:buFont typeface="Courier New" panose="02070309020205020404" pitchFamily="49" charset="0"/>
              <a:buChar char="o"/>
            </a:pPr>
            <a:endParaRPr lang="cs-CZ" dirty="0"/>
          </a:p>
          <a:p>
            <a:pPr marL="0" indent="0" algn="just">
              <a:buNone/>
            </a:pPr>
            <a:r>
              <a:rPr lang="cs-CZ" dirty="0"/>
              <a:t>Jsou nastavena kritéria ověřující naplnění sociálních a ekonomických cílů? Je reálné naplnění cílů sociálních a podnikatelských? 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2228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4 Efektivita projektu, rozpočet (15)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Co </a:t>
            </a:r>
            <a:r>
              <a:rPr lang="cs-CZ" dirty="0" smtClean="0"/>
              <a:t>se zde hodnotí </a:t>
            </a:r>
            <a:r>
              <a:rPr lang="cs-CZ" dirty="0"/>
              <a:t>v kontextu sociálního podnikání?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rozpočet </a:t>
            </a:r>
            <a:r>
              <a:rPr lang="cs-CZ" dirty="0"/>
              <a:t>projektu a jeho efektivita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finanční </a:t>
            </a:r>
            <a:r>
              <a:rPr lang="cs-CZ" dirty="0"/>
              <a:t>plán a v něm obsažené relevantní údaje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0688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4 Efektivita projektu, rozpočet (15)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268760"/>
            <a:ext cx="8064000" cy="4320000"/>
          </a:xfrm>
        </p:spPr>
        <p:txBody>
          <a:bodyPr/>
          <a:lstStyle/>
          <a:p>
            <a:pPr lvl="0" algn="just"/>
            <a:r>
              <a:rPr lang="cs-CZ" sz="2000" dirty="0"/>
              <a:t>Je finanční plán </a:t>
            </a:r>
            <a:r>
              <a:rPr lang="cs-CZ" sz="2000" b="1" dirty="0"/>
              <a:t>srozumitelný</a:t>
            </a:r>
            <a:r>
              <a:rPr lang="cs-CZ" sz="2000" dirty="0"/>
              <a:t>, </a:t>
            </a:r>
            <a:r>
              <a:rPr lang="cs-CZ" sz="2000" b="1" dirty="0"/>
              <a:t>podložený relevantními údaji </a:t>
            </a:r>
            <a:r>
              <a:rPr lang="cs-CZ" sz="2000" dirty="0"/>
              <a:t>(analýzou trhu) a jsou jeho jednotlivé </a:t>
            </a:r>
            <a:r>
              <a:rPr lang="cs-CZ" sz="2000" b="1" dirty="0"/>
              <a:t>položky dostatečně komentovány</a:t>
            </a:r>
            <a:r>
              <a:rPr lang="cs-CZ" sz="2000" dirty="0"/>
              <a:t>? Obsahuje finanční plán </a:t>
            </a:r>
            <a:r>
              <a:rPr lang="cs-CZ" sz="2000" b="1" dirty="0"/>
              <a:t>všechny relevantní náklady </a:t>
            </a:r>
            <a:r>
              <a:rPr lang="cs-CZ" sz="2000" dirty="0"/>
              <a:t>související s předmětem podnikání (variabilní a fixní), a to </a:t>
            </a:r>
            <a:r>
              <a:rPr lang="cs-CZ" sz="2000" b="1" dirty="0"/>
              <a:t>v odpovídající výši </a:t>
            </a:r>
            <a:r>
              <a:rPr lang="cs-CZ" sz="2000" dirty="0"/>
              <a:t>včetně uvedení způsobu jejich výpočtu? </a:t>
            </a:r>
          </a:p>
          <a:p>
            <a:pPr lvl="0" algn="just"/>
            <a:r>
              <a:rPr lang="cs-CZ" sz="2000" dirty="0"/>
              <a:t>Je komentována </a:t>
            </a:r>
            <a:r>
              <a:rPr lang="cs-CZ" sz="2000" b="1" dirty="0"/>
              <a:t>struktura a objem plánovaných výnosů, tržeb</a:t>
            </a:r>
            <a:r>
              <a:rPr lang="cs-CZ" sz="2000" dirty="0"/>
              <a:t>? Jsou tržby podložené výpočtem? </a:t>
            </a:r>
          </a:p>
          <a:p>
            <a:pPr lvl="0" algn="just"/>
            <a:r>
              <a:rPr lang="cs-CZ" sz="2000" dirty="0"/>
              <a:t>Jsou uvedeny údaje o </a:t>
            </a:r>
            <a:r>
              <a:rPr lang="cs-CZ" sz="2000" b="1" dirty="0"/>
              <a:t>ceně produktu a způsobu jejího stanovení </a:t>
            </a:r>
            <a:r>
              <a:rPr lang="cs-CZ" sz="2000" dirty="0"/>
              <a:t>(kalkulace)? Je tato cena pro vymezený trh relevantní?</a:t>
            </a:r>
          </a:p>
          <a:p>
            <a:pPr lvl="0" algn="just"/>
            <a:r>
              <a:rPr lang="cs-CZ" sz="2000" dirty="0"/>
              <a:t>Uvádí žadatel výpočet </a:t>
            </a:r>
            <a:r>
              <a:rPr lang="cs-CZ" sz="2000" b="1" dirty="0"/>
              <a:t>bodu zvratu</a:t>
            </a:r>
            <a:r>
              <a:rPr lang="cs-CZ" sz="2000" dirty="0"/>
              <a:t>?</a:t>
            </a:r>
          </a:p>
          <a:p>
            <a:pPr lvl="0" algn="just"/>
            <a:r>
              <a:rPr lang="cs-CZ" sz="2000" dirty="0"/>
              <a:t>Je finanční plán </a:t>
            </a:r>
            <a:r>
              <a:rPr lang="cs-CZ" sz="2000" b="1" dirty="0"/>
              <a:t>zpracován na období po skončení projektu </a:t>
            </a:r>
            <a:r>
              <a:rPr lang="cs-CZ" sz="2000" dirty="0"/>
              <a:t>(tj. min. na období 1 roku po skončení projektu)?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7782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5 Adekvátnost monitorovacích indikátorů (5)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Co </a:t>
            </a:r>
            <a:r>
              <a:rPr lang="cs-CZ" dirty="0" smtClean="0"/>
              <a:t>se zde hodnotí </a:t>
            </a:r>
            <a:r>
              <a:rPr lang="cs-CZ" dirty="0"/>
              <a:t>v kontextu sociálního podnikání?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f</a:t>
            </a:r>
            <a:r>
              <a:rPr lang="cs-CZ" dirty="0" smtClean="0"/>
              <a:t>ormální </a:t>
            </a:r>
            <a:r>
              <a:rPr lang="cs-CZ" dirty="0"/>
              <a:t>správnost hodnoty MI – zda je v souladu s popisem v projektové žádosti/podnikatelském plánu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f</a:t>
            </a:r>
            <a:r>
              <a:rPr lang="cs-CZ" dirty="0" smtClean="0"/>
              <a:t>ormálně </a:t>
            </a:r>
            <a:r>
              <a:rPr lang="cs-CZ" dirty="0"/>
              <a:t>správný popis MI a jejich naplnění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3638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6 Způsob zapojení cílové skupiny (5)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196752"/>
            <a:ext cx="8064000" cy="4320000"/>
          </a:xfrm>
        </p:spPr>
        <p:txBody>
          <a:bodyPr/>
          <a:lstStyle/>
          <a:p>
            <a:pPr marL="0" indent="0">
              <a:buNone/>
            </a:pPr>
            <a:r>
              <a:rPr lang="cs-CZ" sz="2200" dirty="0"/>
              <a:t>Co </a:t>
            </a:r>
            <a:r>
              <a:rPr lang="cs-CZ" sz="2200" dirty="0" smtClean="0"/>
              <a:t>se zde hodnotí </a:t>
            </a:r>
            <a:r>
              <a:rPr lang="cs-CZ" sz="2200" dirty="0"/>
              <a:t>v kontextu sociálního podnikání? </a:t>
            </a:r>
            <a:endParaRPr lang="cs-CZ" sz="2200" dirty="0" smtClean="0"/>
          </a:p>
          <a:p>
            <a:pPr marL="0" indent="0">
              <a:buNone/>
            </a:pPr>
            <a:r>
              <a:rPr lang="cs-CZ" sz="2200" dirty="0" smtClean="0"/>
              <a:t>Práce </a:t>
            </a:r>
            <a:r>
              <a:rPr lang="cs-CZ" sz="2200" dirty="0"/>
              <a:t>s CS a způsob jejího zapojení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200" dirty="0"/>
              <a:t>n</a:t>
            </a:r>
            <a:r>
              <a:rPr lang="cs-CZ" sz="2200" dirty="0" smtClean="0"/>
              <a:t>aplňování </a:t>
            </a:r>
            <a:r>
              <a:rPr lang="cs-CZ" sz="2200" dirty="0"/>
              <a:t>sociálních principů sociálního podnikání včetně rozsahu a relevance: účast zaměstnanců na chodu podniku…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200" dirty="0" smtClean="0"/>
              <a:t>předpoklad </a:t>
            </a:r>
            <a:r>
              <a:rPr lang="cs-CZ" sz="2200" dirty="0"/>
              <a:t>udržitelnosti vytvořeného pracovního místa pro zaměstnance z cílové skupiny i po skončení projektu</a:t>
            </a:r>
          </a:p>
          <a:p>
            <a:pPr marL="0" lvl="0" indent="0" algn="just">
              <a:buNone/>
            </a:pPr>
            <a:r>
              <a:rPr lang="cs-CZ" sz="2200" dirty="0"/>
              <a:t>Jak bude probíhat psychosociální podpora v průběhu realizace projektu? Jsou konkretizovány sociální principy sociálního podnikání a jsou relevantní vzhledem k cílové skupině zaměstnanců? Vyplývá z podnikatelského plánu předpoklad udržení pracovního místa pro zaměstnance z cílové skupiny i po skončení projektu?</a:t>
            </a:r>
          </a:p>
          <a:p>
            <a:endParaRPr lang="cs-CZ" sz="215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7595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7 Způsob realizace aktivit a jejich návaznost (10)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628800"/>
            <a:ext cx="8064000" cy="4320000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Co </a:t>
            </a:r>
            <a:r>
              <a:rPr lang="cs-CZ" dirty="0" smtClean="0"/>
              <a:t>se zde hodnotí </a:t>
            </a:r>
            <a:r>
              <a:rPr lang="cs-CZ" dirty="0"/>
              <a:t>v kontextu sociálního podnikání?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Zastoupení </a:t>
            </a:r>
            <a:r>
              <a:rPr lang="cs-CZ" dirty="0"/>
              <a:t>„sociálních“ a „podnikatelských“ KA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Provázanost KA s cíli projektu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Zdůvodnění potřebnosti položek rozpočtu – např. poradenství k sociálnímu podnikání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Reálnost časového rozvržení aktivit</a:t>
            </a:r>
          </a:p>
          <a:p>
            <a:pPr marL="0" indent="0">
              <a:buNone/>
            </a:pPr>
            <a:r>
              <a:rPr lang="cs-CZ" dirty="0"/>
              <a:t>Jsou zařazeny vhodné „sociální“ a „podnikatelské“ KA?</a:t>
            </a:r>
          </a:p>
          <a:p>
            <a:pPr marL="0" indent="0">
              <a:buNone/>
            </a:pPr>
            <a:r>
              <a:rPr lang="cs-CZ" dirty="0"/>
              <a:t>Jsou KA provázané s rozpočtem projektu – jsou zdůvodněné a </a:t>
            </a:r>
            <a:r>
              <a:rPr lang="cs-CZ" u="sng" dirty="0"/>
              <a:t>okomentované</a:t>
            </a:r>
            <a:r>
              <a:rPr lang="cs-CZ" dirty="0"/>
              <a:t>?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048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7 Způsob realizace aktivit a jejich návaznost (10)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Co </a:t>
            </a:r>
            <a:r>
              <a:rPr lang="cs-CZ" dirty="0" smtClean="0"/>
              <a:t>se zde hodnotí </a:t>
            </a:r>
            <a:r>
              <a:rPr lang="cs-CZ" dirty="0"/>
              <a:t>v kontextu sociálního podnikání?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Hodnotí se způsob a reálnost fungování provozu (provozní doba, směnnost, prostory pro podnikání apod.), zda plánovaný objem výroby odpovídá kapacitě výroby/poskytováním služby (možnostem a schopnostem zaměstnanců, nastavení provozu atd.). </a:t>
            </a:r>
          </a:p>
          <a:p>
            <a:pPr marL="0" indent="0">
              <a:buNone/>
            </a:pPr>
            <a:r>
              <a:rPr lang="cs-CZ" dirty="0"/>
              <a:t>Koresponduje popis provozu (včetně lokace provozovny) s nastavením provozní doby, se směnností zaměstnanců, s plánovaným objemem zakázek, potažmo tržeb? Koresponduje plánovaný objem výroby s kapacitou výroby/poskytování služeb?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2225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8 Ověření administrativní, finanční a provozní kapacity žadatele (0)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Co </a:t>
            </a:r>
            <a:r>
              <a:rPr lang="cs-CZ" dirty="0" smtClean="0"/>
              <a:t>se zde hodnotí </a:t>
            </a:r>
            <a:r>
              <a:rPr lang="cs-CZ" dirty="0"/>
              <a:t>v kontextu sociálního podnikání?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f</a:t>
            </a:r>
            <a:r>
              <a:rPr lang="cs-CZ" dirty="0" smtClean="0"/>
              <a:t>ormální </a:t>
            </a:r>
            <a:r>
              <a:rPr lang="cs-CZ" dirty="0"/>
              <a:t>naplnění kritéria (obrat/ počet zaměstnanců)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p</a:t>
            </a:r>
            <a:r>
              <a:rPr lang="cs-CZ" dirty="0" smtClean="0"/>
              <a:t>ředpoklady </a:t>
            </a:r>
            <a:r>
              <a:rPr lang="cs-CZ" dirty="0"/>
              <a:t>žadatele pro sociální podnikání – sociální a podnikatelské kompetence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k</a:t>
            </a:r>
            <a:r>
              <a:rPr lang="cs-CZ" dirty="0" smtClean="0"/>
              <a:t>onkretizace </a:t>
            </a:r>
            <a:r>
              <a:rPr lang="cs-CZ" dirty="0"/>
              <a:t>sociálních kompetencí – zkušenosti s přímou prací s CS (žadatel/partneři/</a:t>
            </a:r>
            <a:r>
              <a:rPr lang="cs-CZ" dirty="0" err="1"/>
              <a:t>stakeholdeři</a:t>
            </a:r>
            <a:r>
              <a:rPr lang="cs-CZ" dirty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k</a:t>
            </a:r>
            <a:r>
              <a:rPr lang="cs-CZ" dirty="0" smtClean="0"/>
              <a:t>onkretizace </a:t>
            </a:r>
            <a:r>
              <a:rPr lang="cs-CZ" dirty="0"/>
              <a:t>podnikatelských kompetencí – zkušenosti s podnikáním/ s předmětem podnikání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4257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8 Ověření administrativní, finanční a provozní kapacity (0)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268760"/>
            <a:ext cx="8064000" cy="4320000"/>
          </a:xfrm>
        </p:spPr>
        <p:txBody>
          <a:bodyPr/>
          <a:lstStyle/>
          <a:p>
            <a:r>
              <a:rPr lang="cs-CZ" sz="2000" dirty="0"/>
              <a:t>U projektů se způsobilými výdaji do 2 mil. Kč se neposuzuje</a:t>
            </a:r>
          </a:p>
          <a:p>
            <a:r>
              <a:rPr lang="cs-CZ" sz="2000" dirty="0"/>
              <a:t>U projektů se způsobilými výdaji nad 2 mil. Kč se zjišťuje, zda neexistuje zjevný nepoměr mezi počtem zaměstnanců, objemem prostředku, se kterým organizace žadatele hospodařila v předchozím uzavřeném účetním období a know-how organizace vůči plánovanému projektu </a:t>
            </a:r>
          </a:p>
          <a:p>
            <a:r>
              <a:rPr lang="cs-CZ" sz="2000" dirty="0"/>
              <a:t>Zjevným nepoměrem se rozumí: </a:t>
            </a:r>
          </a:p>
          <a:p>
            <a:pPr lvl="1"/>
            <a:r>
              <a:rPr lang="cs-CZ" dirty="0"/>
              <a:t>v agendě </a:t>
            </a:r>
            <a:r>
              <a:rPr lang="cs-CZ" b="1" dirty="0"/>
              <a:t>počtu </a:t>
            </a:r>
            <a:r>
              <a:rPr lang="cs-CZ" b="1" dirty="0" smtClean="0"/>
              <a:t>zaměstnanců</a:t>
            </a:r>
            <a:r>
              <a:rPr lang="cs-CZ" dirty="0" smtClean="0"/>
              <a:t>, </a:t>
            </a:r>
            <a:r>
              <a:rPr lang="cs-CZ" dirty="0"/>
              <a:t>že vykázaný počet zaměstnanců dosahuje méně než 1/5 počtu osob, které by měly zajišťovat realizaci projektu</a:t>
            </a:r>
          </a:p>
          <a:p>
            <a:pPr lvl="1"/>
            <a:r>
              <a:rPr lang="cs-CZ" dirty="0"/>
              <a:t>v agendě </a:t>
            </a:r>
            <a:r>
              <a:rPr lang="cs-CZ" b="1" dirty="0"/>
              <a:t>ročního obratu</a:t>
            </a:r>
            <a:r>
              <a:rPr lang="cs-CZ" dirty="0"/>
              <a:t>, že roční obrat dosahuje méně než 1/5 celkových způsobilých výdajů projektu </a:t>
            </a:r>
          </a:p>
          <a:p>
            <a:r>
              <a:rPr lang="cs-CZ" sz="2000" dirty="0"/>
              <a:t>Projekt, u něhož je tento nepoměr identifikován, je hodnocen jako rizikový	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7416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0"/>
            <a:ext cx="8424000" cy="1080000"/>
          </a:xfrm>
        </p:spPr>
        <p:txBody>
          <a:bodyPr/>
          <a:lstStyle/>
          <a:p>
            <a:r>
              <a:rPr lang="cs-CZ" dirty="0"/>
              <a:t>8</a:t>
            </a:r>
            <a:r>
              <a:rPr lang="cs-CZ" dirty="0" smtClean="0"/>
              <a:t> </a:t>
            </a:r>
            <a:r>
              <a:rPr lang="cs-CZ" dirty="0"/>
              <a:t>Ověření administrativní, finanční a provozní kapacity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556792"/>
            <a:ext cx="8064000" cy="4320000"/>
          </a:xfrm>
        </p:spPr>
        <p:txBody>
          <a:bodyPr/>
          <a:lstStyle/>
          <a:p>
            <a:pPr marL="432000" lvl="1" indent="-43200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r>
              <a:rPr lang="cs-CZ" dirty="0"/>
              <a:t>Do hodnocení vstupují propojené a partnerské podniky dle Nařízení Komise (EU) č. 651/2014 (Přílohy I, Čl. 3) – </a:t>
            </a:r>
            <a:r>
              <a:rPr lang="cs-CZ" b="1" dirty="0"/>
              <a:t>žadatel má povinnost je v projektové žádosti uvést</a:t>
            </a:r>
          </a:p>
          <a:p>
            <a:r>
              <a:rPr lang="cs-CZ" sz="2000" dirty="0"/>
              <a:t>U žadatelů bez historie a bez propojeného podniku s projektem se způsobilými výdaji nad 2 mil. Kč je nezbytné, aby v projektové žádosti velmi podrobně popsali, jakým způsobem bude administrativní, finanční a provozní kapacita zajištěna. Je nutné řádně a detailně popsat (v podnikatelském plánu) budoucí fungování nově vznikajícího podniku, kompetence členů realizačního týmu, </a:t>
            </a:r>
            <a:r>
              <a:rPr lang="cs-CZ" sz="2000" dirty="0" err="1"/>
              <a:t>stakeholdery</a:t>
            </a:r>
            <a:r>
              <a:rPr lang="cs-CZ" sz="2000" dirty="0"/>
              <a:t>, partnery atd. </a:t>
            </a:r>
          </a:p>
          <a:p>
            <a:pPr marL="0" indent="0">
              <a:buNone/>
            </a:pPr>
            <a:r>
              <a:rPr lang="cs-CZ" sz="2000" dirty="0" smtClean="0"/>
              <a:t>Pokud </a:t>
            </a:r>
            <a:r>
              <a:rPr lang="cs-CZ" sz="2000" dirty="0"/>
              <a:t>hodnotitel posoudí popis jako dostatečný, </a:t>
            </a:r>
            <a:r>
              <a:rPr lang="cs-CZ" sz="2000" dirty="0" smtClean="0"/>
              <a:t>je možno vyhodnotit toto kritérium pozitivně. 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9363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Informační zdroje 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 smtClean="0">
                <a:hlinkClick r:id="rId3"/>
              </a:rPr>
              <a:t>www.esfcr.cz</a:t>
            </a:r>
            <a:r>
              <a:rPr lang="cs-CZ" sz="2800" dirty="0" smtClean="0"/>
              <a:t>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altLang="cs-CZ" sz="2800" dirty="0"/>
              <a:t>v</a:t>
            </a:r>
            <a:r>
              <a:rPr lang="cs-CZ" altLang="cs-CZ" sz="2800" dirty="0" smtClean="0"/>
              <a:t>ýzva </a:t>
            </a:r>
            <a:r>
              <a:rPr lang="cs-CZ" altLang="cs-CZ" sz="2800" dirty="0" smtClean="0"/>
              <a:t>č.03_19_105 </a:t>
            </a:r>
            <a:r>
              <a:rPr lang="cs-CZ" altLang="cs-CZ" sz="2800" dirty="0"/>
              <a:t>– </a:t>
            </a:r>
            <a:r>
              <a:rPr lang="cs-CZ" altLang="cs-CZ" sz="2800" dirty="0" smtClean="0"/>
              <a:t>Podpora </a:t>
            </a:r>
            <a:r>
              <a:rPr lang="cs-CZ" altLang="cs-CZ" sz="2800" dirty="0"/>
              <a:t>sociálního </a:t>
            </a:r>
            <a:r>
              <a:rPr lang="cs-CZ" altLang="cs-CZ" sz="2800" dirty="0" smtClean="0"/>
              <a:t>podnikání v Praze</a:t>
            </a:r>
            <a:endParaRPr lang="cs-CZ" altLang="cs-CZ" sz="28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cs-CZ" sz="2800" dirty="0" smtClean="0"/>
              <a:t>Esf </a:t>
            </a:r>
            <a:r>
              <a:rPr lang="cs-CZ" sz="2800" dirty="0" err="1" smtClean="0"/>
              <a:t>forum</a:t>
            </a:r>
            <a:r>
              <a:rPr lang="cs-CZ" sz="2800" dirty="0" smtClean="0"/>
              <a:t> – diskuzní metodický klub „Podpora sociálního podnikání (výzva č. </a:t>
            </a:r>
            <a:r>
              <a:rPr lang="cs-CZ" sz="2800" dirty="0" smtClean="0"/>
              <a:t>03_</a:t>
            </a:r>
            <a:r>
              <a:rPr lang="cs-CZ" altLang="cs-CZ" sz="2800" dirty="0" smtClean="0"/>
              <a:t>19_105</a:t>
            </a:r>
            <a:r>
              <a:rPr lang="cs-CZ" sz="2800" dirty="0" smtClean="0"/>
              <a:t>)</a:t>
            </a:r>
            <a:endParaRPr lang="cs-CZ" sz="2800" dirty="0"/>
          </a:p>
          <a:p>
            <a:pPr>
              <a:buFont typeface="Courier New" panose="02070309020205020404" pitchFamily="49" charset="0"/>
              <a:buChar char="o"/>
            </a:pPr>
            <a:r>
              <a:rPr lang="cs-CZ" altLang="cs-CZ" sz="2800" dirty="0" smtClean="0"/>
              <a:t>Obecná </a:t>
            </a:r>
            <a:r>
              <a:rPr lang="cs-CZ" altLang="cs-CZ" sz="2800" dirty="0"/>
              <a:t>část pravidel pro žadatele a </a:t>
            </a:r>
            <a:r>
              <a:rPr lang="cs-CZ" altLang="cs-CZ" sz="2800" dirty="0" smtClean="0"/>
              <a:t>příjemce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altLang="cs-CZ" sz="2800" dirty="0" smtClean="0"/>
              <a:t>Specifická </a:t>
            </a:r>
            <a:r>
              <a:rPr lang="cs-CZ" altLang="cs-CZ" sz="2800" dirty="0"/>
              <a:t>část pravidel pro žadatele a příjemce pro projekty se </a:t>
            </a:r>
            <a:r>
              <a:rPr lang="cs-CZ" altLang="cs-CZ" sz="2800" dirty="0" smtClean="0"/>
              <a:t>skutečně vzniklými výdaji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1000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907704" y="2924944"/>
            <a:ext cx="5328592" cy="1440024"/>
          </a:xfrm>
        </p:spPr>
        <p:txBody>
          <a:bodyPr/>
          <a:lstStyle/>
          <a:p>
            <a:pPr marL="0" indent="0" algn="ctr"/>
            <a:r>
              <a:rPr lang="cs-CZ" dirty="0"/>
              <a:t/>
            </a:r>
            <a:br>
              <a:rPr lang="cs-CZ" dirty="0"/>
            </a:br>
            <a:r>
              <a:rPr lang="cs-CZ" sz="2000" dirty="0" smtClean="0"/>
              <a:t/>
            </a:r>
            <a:br>
              <a:rPr lang="cs-CZ" sz="2000" dirty="0" smtClean="0"/>
            </a:br>
            <a:r>
              <a:rPr lang="cs-CZ" sz="2000" dirty="0"/>
              <a:t/>
            </a:r>
            <a:br>
              <a:rPr lang="cs-CZ" sz="2000" dirty="0"/>
            </a:br>
            <a:r>
              <a:rPr lang="cs-CZ" sz="2000" dirty="0"/>
              <a:t/>
            </a:r>
            <a:br>
              <a:rPr lang="cs-CZ" sz="2000" dirty="0"/>
            </a:br>
            <a:endParaRPr lang="cs-CZ" sz="2000" dirty="0"/>
          </a:p>
        </p:txBody>
      </p:sp>
      <p:sp>
        <p:nvSpPr>
          <p:cNvPr id="2" name="Obdélník 1"/>
          <p:cNvSpPr/>
          <p:nvPr/>
        </p:nvSpPr>
        <p:spPr>
          <a:xfrm>
            <a:off x="755576" y="1700808"/>
            <a:ext cx="80648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cs-CZ" sz="2400" dirty="0" smtClean="0"/>
          </a:p>
          <a:p>
            <a:pPr>
              <a:lnSpc>
                <a:spcPct val="150000"/>
              </a:lnSpc>
            </a:pPr>
            <a:endParaRPr lang="cs-CZ" sz="2400" dirty="0"/>
          </a:p>
          <a:p>
            <a:pPr algn="ctr">
              <a:lnSpc>
                <a:spcPct val="150000"/>
              </a:lnSpc>
            </a:pPr>
            <a:r>
              <a:rPr lang="cs-CZ" sz="2400" dirty="0" smtClean="0"/>
              <a:t>Ing</a:t>
            </a:r>
            <a:r>
              <a:rPr lang="cs-CZ" sz="2400" dirty="0"/>
              <a:t>. Linda Maršíková – </a:t>
            </a:r>
            <a:r>
              <a:rPr lang="cs-CZ" sz="2400" dirty="0">
                <a:hlinkClick r:id="rId3"/>
              </a:rPr>
              <a:t>linda.marsikova@mpsv.cz</a:t>
            </a:r>
            <a:endParaRPr lang="cs-CZ" sz="2400" dirty="0"/>
          </a:p>
          <a:p>
            <a:pPr algn="ctr">
              <a:lnSpc>
                <a:spcPct val="150000"/>
              </a:lnSpc>
            </a:pPr>
            <a:r>
              <a:rPr lang="cs-CZ" sz="2400" dirty="0" smtClean="0"/>
              <a:t>Mgr</a:t>
            </a:r>
            <a:r>
              <a:rPr lang="cs-CZ" sz="2400" dirty="0"/>
              <a:t>. Markéta Kousková – </a:t>
            </a:r>
            <a:r>
              <a:rPr lang="cs-CZ" sz="2400" dirty="0">
                <a:hlinkClick r:id="rId4"/>
              </a:rPr>
              <a:t>marketa.kouskova@mpsv.cz</a:t>
            </a:r>
            <a:endParaRPr lang="cs-CZ" sz="2400" dirty="0"/>
          </a:p>
          <a:p>
            <a:pPr algn="ctr"/>
            <a:endParaRPr lang="cs-CZ" sz="2400" dirty="0" smtClean="0"/>
          </a:p>
          <a:p>
            <a:pPr algn="ctr"/>
            <a:endParaRPr lang="cs-CZ" sz="2400" dirty="0"/>
          </a:p>
          <a:p>
            <a:pPr algn="ctr"/>
            <a:endParaRPr lang="cs-CZ" sz="2400" dirty="0" smtClean="0"/>
          </a:p>
          <a:p>
            <a:pPr algn="ctr"/>
            <a:r>
              <a:rPr lang="cs-CZ" sz="3600" dirty="0" smtClean="0"/>
              <a:t>Těšíme </a:t>
            </a:r>
            <a:r>
              <a:rPr lang="cs-CZ" sz="3600" dirty="0"/>
              <a:t>se na Vaše projekty!</a:t>
            </a:r>
          </a:p>
        </p:txBody>
      </p:sp>
    </p:spTree>
    <p:extLst>
      <p:ext uri="{BB962C8B-B14F-4D97-AF65-F5344CB8AC3E}">
        <p14:creationId xmlns:p14="http://schemas.microsoft.com/office/powerpoint/2010/main" val="245853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zentace">
  <a:themeElements>
    <a:clrScheme name="MPSV">
      <a:dk1>
        <a:srgbClr val="084A8B"/>
      </a:dk1>
      <a:lt1>
        <a:srgbClr val="F5F5F5"/>
      </a:lt1>
      <a:dk2>
        <a:srgbClr val="AFDDFA"/>
      </a:dk2>
      <a:lt2>
        <a:srgbClr val="F5F5F5"/>
      </a:lt2>
      <a:accent1>
        <a:srgbClr val="084A8B"/>
      </a:accent1>
      <a:accent2>
        <a:srgbClr val="5FBBF5"/>
      </a:accent2>
      <a:accent3>
        <a:srgbClr val="D7EEFC"/>
      </a:accent3>
      <a:accent4>
        <a:srgbClr val="FFCC00"/>
      </a:accent4>
      <a:accent5>
        <a:srgbClr val="AFDDFA"/>
      </a:accent5>
      <a:accent6>
        <a:srgbClr val="AF0100"/>
      </a:accent6>
      <a:hlink>
        <a:srgbClr val="084A8B"/>
      </a:hlink>
      <a:folHlink>
        <a:srgbClr val="084A8B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291D2CAF791D449809C1371BC5FAF2A" ma:contentTypeVersion="1" ma:contentTypeDescription="Vytvoří nový dokument" ma:contentTypeScope="" ma:versionID="26fd20a5b6d8decbe06b7f1b12531c89">
  <xsd:schema xmlns:xsd="http://www.w3.org/2001/XMLSchema" xmlns:xs="http://www.w3.org/2001/XMLSchema" xmlns:p="http://schemas.microsoft.com/office/2006/metadata/properties" xmlns:ns2="7c48c8a8-2045-474d-b0fb-3ee17ecadba0" targetNamespace="http://schemas.microsoft.com/office/2006/metadata/properties" ma:root="true" ma:fieldsID="ff450026467c3fdb36efcce3adb619a7" ns2:_="">
    <xsd:import namespace="7c48c8a8-2045-474d-b0fb-3ee17ecadba0"/>
    <xsd:element name="properties">
      <xsd:complexType>
        <xsd:sequence>
          <xsd:element name="documentManagement">
            <xsd:complexType>
              <xsd:all>
                <xsd:element ref="ns2:AC_OriginalFile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48c8a8-2045-474d-b0fb-3ee17ecadba0" elementFormDefault="qualified">
    <xsd:import namespace="http://schemas.microsoft.com/office/2006/documentManagement/types"/>
    <xsd:import namespace="http://schemas.microsoft.com/office/infopath/2007/PartnerControls"/>
    <xsd:element name="AC_OriginalFileName" ma:index="8" nillable="true" ma:displayName="Original File Name" ma:internalName="AC_OriginalFileNam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_OriginalFileName xmlns="7c48c8a8-2045-474d-b0fb-3ee17ecadba0">U:\2_1_2_AKT_ZAČLEŇOVÁNÍ_ROZVOJ_SOC_EKON\02_výzva_15 SP\09_Semináře a média\Semináře pro žadatele V129\19 10 2017 VP LM.pptx</AC_OriginalFileName>
  </documentManagement>
</p:properties>
</file>

<file path=customXml/itemProps1.xml><?xml version="1.0" encoding="utf-8"?>
<ds:datastoreItem xmlns:ds="http://schemas.openxmlformats.org/officeDocument/2006/customXml" ds:itemID="{C5777A61-802C-4AA7-ACE0-A6D48CFB29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2275DF-F33F-42B1-8523-C58DB509C8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48c8a8-2045-474d-b0fb-3ee17ecadb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8C4A1D-37D3-469B-9F87-D3CC719CA948}">
  <ds:schemaRefs>
    <ds:schemaRef ds:uri="http://purl.org/dc/elements/1.1/"/>
    <ds:schemaRef ds:uri="http://schemas.microsoft.com/office/infopath/2007/PartnerControls"/>
    <ds:schemaRef ds:uri="http://purl.org/dc/terms/"/>
    <ds:schemaRef ds:uri="http://schemas.microsoft.com/office/2006/documentManagement/types"/>
    <ds:schemaRef ds:uri="7c48c8a8-2045-474d-b0fb-3ee17ecadba0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prezentace</Template>
  <TotalTime>0</TotalTime>
  <Words>2919</Words>
  <Application>Microsoft Office PowerPoint</Application>
  <PresentationFormat>Předvádění na obrazovce (4:3)</PresentationFormat>
  <Paragraphs>473</Paragraphs>
  <Slides>58</Slides>
  <Notes>38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58</vt:i4>
      </vt:variant>
    </vt:vector>
  </HeadingPairs>
  <TitlesOfParts>
    <vt:vector size="59" baseType="lpstr">
      <vt:lpstr>prezentace</vt:lpstr>
      <vt:lpstr>Výzva: „podporA sociálního podnikání“, č. 03_19_105</vt:lpstr>
      <vt:lpstr>Výzva „Podpora Sociálního podnikání“, č. 03_19_105</vt:lpstr>
      <vt:lpstr>Budoucnost – zvýhodněný úvěr</vt:lpstr>
      <vt:lpstr>Žadatelé</vt:lpstr>
      <vt:lpstr>Zaměření výzvy</vt:lpstr>
      <vt:lpstr>Zaměření výzvy</vt:lpstr>
      <vt:lpstr>Zaměření výzvy</vt:lpstr>
      <vt:lpstr>Zaměření výzvy – pro stávající sociální podniky</vt:lpstr>
      <vt:lpstr>Principy sociálního podniku</vt:lpstr>
      <vt:lpstr>Sociální princip</vt:lpstr>
      <vt:lpstr>Ekonomický princip</vt:lpstr>
      <vt:lpstr>Ekonomický princip</vt:lpstr>
      <vt:lpstr>Lokální princip</vt:lpstr>
      <vt:lpstr>Environmentální princip</vt:lpstr>
      <vt:lpstr>Environmentální sociální podniky</vt:lpstr>
      <vt:lpstr>Moštárna hostětín s.r.o.</vt:lpstr>
      <vt:lpstr>Environmentální sociální podniky</vt:lpstr>
      <vt:lpstr>cílové skupiny: integrační sociální podnik</vt:lpstr>
      <vt:lpstr>cílové skupiny: environmentální sociální podnik</vt:lpstr>
      <vt:lpstr>Klíčové aktivity</vt:lpstr>
      <vt:lpstr>Partnerství</vt:lpstr>
      <vt:lpstr>Indikátory</vt:lpstr>
      <vt:lpstr>IS KP14+</vt:lpstr>
      <vt:lpstr>Přílohy výzvy</vt:lpstr>
      <vt:lpstr>Podpora sociálního podnikání prostřednictvím projektu MPSV </vt:lpstr>
      <vt:lpstr>Bezplatné poradenství: www.ceske-socialni-podnikani.cz</vt:lpstr>
      <vt:lpstr>www.ceske-socialni-podnikani.cz</vt:lpstr>
      <vt:lpstr>www.ceske-socialni-podnikani.cz</vt:lpstr>
      <vt:lpstr>Facebook</vt:lpstr>
      <vt:lpstr>www.sovz.cz</vt:lpstr>
      <vt:lpstr>Rozpočet projektu</vt:lpstr>
      <vt:lpstr>Rozpočet projektu - struktura</vt:lpstr>
      <vt:lpstr>1 Osobní náklady</vt:lpstr>
      <vt:lpstr>2 Cestovní náhrady</vt:lpstr>
      <vt:lpstr>3 Zařízení a vybavení</vt:lpstr>
      <vt:lpstr>4 Nákup služeb</vt:lpstr>
      <vt:lpstr>5 Drobné Stavební úpravy</vt:lpstr>
      <vt:lpstr>6 Přímá podpora pro cílovou skupinu</vt:lpstr>
      <vt:lpstr>6 Přímá podpora pro cílovou skupinu</vt:lpstr>
      <vt:lpstr>6 Přímá podpora pro cílovou skupinu</vt:lpstr>
      <vt:lpstr>7 Křížové financování</vt:lpstr>
      <vt:lpstr>II. Nepřímé náklady</vt:lpstr>
      <vt:lpstr>Způsob hodnocení a výběr projektů</vt:lpstr>
      <vt:lpstr>HODNOTICÍ KRITÉRIA</vt:lpstr>
      <vt:lpstr>1 Vymezení problému a cílové skupiny (35)</vt:lpstr>
      <vt:lpstr>2 Cíle a konzistentnost projektu (25)</vt:lpstr>
      <vt:lpstr>3 Způsob ověření dosažení cíle projektu (5)</vt:lpstr>
      <vt:lpstr>4 Efektivita projektu, rozpočet (15)</vt:lpstr>
      <vt:lpstr>4 Efektivita projektu, rozpočet (15)</vt:lpstr>
      <vt:lpstr>5 Adekvátnost monitorovacích indikátorů (5)</vt:lpstr>
      <vt:lpstr>6 Způsob zapojení cílové skupiny (5)</vt:lpstr>
      <vt:lpstr>7 Způsob realizace aktivit a jejich návaznost (10)</vt:lpstr>
      <vt:lpstr>7 Způsob realizace aktivit a jejich návaznost (10)</vt:lpstr>
      <vt:lpstr>8 Ověření administrativní, finanční a provozní kapacity žadatele (0)</vt:lpstr>
      <vt:lpstr>8 Ověření administrativní, finanční a provozní kapacity (0)</vt:lpstr>
      <vt:lpstr>8 Ověření administrativní, finanční a provozní kapacity </vt:lpstr>
      <vt:lpstr>Informační zdroje </vt:lpstr>
      <vt:lpstr>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2015-02-20T08:23:15Z</dcterms:created>
  <dcterms:modified xsi:type="dcterms:W3CDTF">2019-04-10T09:25:06Z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0x010100F291D2CAF791D449809C1371BC5FAF2A</vt:lpwstr>
  </property>
</Properties>
</file>