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ContentType="application/vnd.openxmlformats-officedocument.customXmlProperties+xml" PartName="/customXml/itemProps1.xml"/>
  <Override ContentType="application/vnd.openxmlformats-officedocument.customXmlProperties+xml" PartName="/customXml/itemProps2.xml"/>
  <Override ContentType="application/vnd.openxmlformats-officedocument.customXmlProperties+xml" PartName="/customXml/itemProps3.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custom-properties+xml" PartName="/docProps/custom.xml"/>
  <Override ContentType="application/vnd.openxmlformats-officedocument.presentationml.notesMaster+xml" PartName="/ppt/notesMasters/notesMaster1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10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9.xml"/>
  <Override ContentType="application/vnd.openxmlformats-officedocument.presentationml.presProps+xml" PartName="/ppt/presProps.xml"/>
  <Override ContentType="application/vnd.openxmlformats-officedocument.presentationml.presentation.main+xml" PartName="/ppt/presentation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slide+xml" PartName="/ppt/slides/slide23.xml"/>
  <Override ContentType="application/vnd.openxmlformats-officedocument.presentationml.slide+xml" PartName="/ppt/slides/slide24.xml"/>
  <Override ContentType="application/vnd.openxmlformats-officedocument.presentationml.slide+xml" PartName="/ppt/slides/slide25.xml"/>
  <Override ContentType="application/vnd.openxmlformats-officedocument.presentationml.slide+xml" PartName="/ppt/slides/slide26.xml"/>
  <Override ContentType="application/vnd.openxmlformats-officedocument.presentationml.slide+xml" PartName="/ppt/slides/slide27.xml"/>
  <Override ContentType="application/vnd.openxmlformats-officedocument.presentationml.slide+xml" PartName="/ppt/slides/slide28.xml"/>
  <Override ContentType="application/vnd.openxmlformats-officedocument.presentationml.slide+xml" PartName="/ppt/slides/slide29.xml"/>
  <Override ContentType="application/vnd.openxmlformats-officedocument.presentationml.slide+xml" PartName="/ppt/slides/slide3.xml"/>
  <Override ContentType="application/vnd.openxmlformats-officedocument.presentationml.slide+xml" PartName="/ppt/slides/slide30.xml"/>
  <Override ContentType="application/vnd.openxmlformats-officedocument.presentationml.slide+xml" PartName="/ppt/slides/slide31.xml"/>
  <Override ContentType="application/vnd.openxmlformats-officedocument.presentationml.slide+xml" PartName="/ppt/slides/slide32.xml"/>
  <Override ContentType="application/vnd.openxmlformats-officedocument.presentationml.slide+xml" PartName="/ppt/slides/slide33.xml"/>
  <Override ContentType="application/vnd.openxmlformats-officedocument.presentationml.slide+xml" PartName="/ppt/slides/slide34.xml"/>
  <Override ContentType="application/vnd.openxmlformats-officedocument.presentationml.slide+xml" PartName="/ppt/slides/slide35.xml"/>
  <Override ContentType="application/vnd.openxmlformats-officedocument.presentationml.slide+xml" PartName="/ppt/slides/slide36.xml"/>
  <Override ContentType="application/vnd.openxmlformats-officedocument.presentationml.slide+xml" PartName="/ppt/slides/slide37.xml"/>
  <Override ContentType="application/vnd.openxmlformats-officedocument.presentationml.slide+xml" PartName="/ppt/slides/slide38.xml"/>
  <Override ContentType="application/vnd.openxmlformats-officedocument.presentationml.slide+xml" PartName="/ppt/slides/slide39.xml"/>
  <Override ContentType="application/vnd.openxmlformats-officedocument.presentationml.slide+xml" PartName="/ppt/slides/slide4.xml"/>
  <Override ContentType="application/vnd.openxmlformats-officedocument.presentationml.slide+xml" PartName="/ppt/slides/slide40.xml"/>
  <Override ContentType="application/vnd.openxmlformats-officedocument.presentationml.slide+xml" PartName="/ppt/slides/slide41.xml"/>
  <Override ContentType="application/vnd.openxmlformats-officedocument.presentationml.slide+xml" PartName="/ppt/slides/slide42.xml"/>
  <Override ContentType="application/vnd.openxmlformats-officedocument.presentationml.slide+xml" PartName="/ppt/slides/slide43.xml"/>
  <Override ContentType="application/vnd.openxmlformats-officedocument.presentationml.slide+xml" PartName="/ppt/slides/slide44.xml"/>
  <Override ContentType="application/vnd.openxmlformats-officedocument.presentationml.slide+xml" PartName="/ppt/slides/slide45.xml"/>
  <Override ContentType="application/vnd.openxmlformats-officedocument.presentationml.slide+xml" PartName="/ppt/slides/slide46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Override+xml" PartName="/ppt/theme/themeOverride1.xml"/>
  <Override ContentType="application/vnd.openxmlformats-officedocument.presentationml.viewProps+xml" PartName="/ppt/viewProps.xml"/>
</Types>
</file>

<file path=_rels/.rels><?xml version="1.0" encoding="UTF-8" standalone="yes"?>
<Relationships xmlns="http://schemas.openxmlformats.org/package/2006/relationships">
    <Relationship Target="docProps/core.xml" Type="http://schemas.openxmlformats.org/package/2006/relationships/metadata/core-properties" Id="rId3"/>
    <Relationship Target="docProps/thumbnail.jpeg" Type="http://schemas.openxmlformats.org/package/2006/relationships/metadata/thumbnail" Id="rId2"/>
    <Relationship Target="ppt/presentation.xml" Type="http://schemas.openxmlformats.org/officeDocument/2006/relationships/officeDocument" Id="rId1"/>
    <Relationship Target="docProps/custom.xml" Type="http://schemas.openxmlformats.org/officeDocument/2006/relationships/custom-properties" Id="rId5"/>
    <Relationship Target="docProps/app.xml" Type="http://schemas.openxmlformats.org/officeDocument/2006/relationships/extended-properties" Id="rId4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 showSpecialPlsOnTitleSld="false" saveSubsetFonts="true">
  <p:sldMasterIdLst>
    <p:sldMasterId id="2147483671" r:id="rId4"/>
  </p:sldMasterIdLst>
  <p:notesMasterIdLst>
    <p:notesMasterId r:id="rId51"/>
  </p:notesMasterIdLst>
  <p:sldIdLst>
    <p:sldId id="256" r:id="rId5"/>
    <p:sldId id="405" r:id="rId6"/>
    <p:sldId id="270" r:id="rId7"/>
    <p:sldId id="465" r:id="rId8"/>
    <p:sldId id="392" r:id="rId9"/>
    <p:sldId id="462" r:id="rId10"/>
    <p:sldId id="407" r:id="rId11"/>
    <p:sldId id="466" r:id="rId12"/>
    <p:sldId id="408" r:id="rId13"/>
    <p:sldId id="461" r:id="rId14"/>
    <p:sldId id="409" r:id="rId15"/>
    <p:sldId id="467" r:id="rId16"/>
    <p:sldId id="299" r:id="rId17"/>
    <p:sldId id="373" r:id="rId18"/>
    <p:sldId id="386" r:id="rId19"/>
    <p:sldId id="391" r:id="rId20"/>
    <p:sldId id="393" r:id="rId21"/>
    <p:sldId id="394" r:id="rId22"/>
    <p:sldId id="395" r:id="rId23"/>
    <p:sldId id="323" r:id="rId24"/>
    <p:sldId id="329" r:id="rId25"/>
    <p:sldId id="401" r:id="rId26"/>
    <p:sldId id="396" r:id="rId27"/>
    <p:sldId id="402" r:id="rId28"/>
    <p:sldId id="403" r:id="rId29"/>
    <p:sldId id="463" r:id="rId30"/>
    <p:sldId id="331" r:id="rId31"/>
    <p:sldId id="410" r:id="rId32"/>
    <p:sldId id="437" r:id="rId33"/>
    <p:sldId id="438" r:id="rId34"/>
    <p:sldId id="439" r:id="rId35"/>
    <p:sldId id="445" r:id="rId36"/>
    <p:sldId id="446" r:id="rId37"/>
    <p:sldId id="447" r:id="rId38"/>
    <p:sldId id="468" r:id="rId39"/>
    <p:sldId id="469" r:id="rId40"/>
    <p:sldId id="451" r:id="rId41"/>
    <p:sldId id="452" r:id="rId42"/>
    <p:sldId id="453" r:id="rId43"/>
    <p:sldId id="455" r:id="rId44"/>
    <p:sldId id="456" r:id="rId45"/>
    <p:sldId id="457" r:id="rId46"/>
    <p:sldId id="458" r:id="rId47"/>
    <p:sldId id="397" r:id="rId48"/>
    <p:sldId id="404" r:id="rId49"/>
    <p:sldId id="381" r:id="rId50"/>
  </p:sldIdLst>
  <p:sldSz cx="9144000" cy="6858000" type="screen4x3"/>
  <p:notesSz cx="6797675" cy="9926638"/>
  <p:defaultTextStyle>
    <a:defPPr>
      <a:defRPr lang="cs-CZ"/>
    </a:defPPr>
    <a:lvl1pPr marL="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913">
          <p15:clr>
            <a:srgbClr val="A4A3A4"/>
          </p15:clr>
        </p15:guide>
        <p15:guide id="2" orient="horz" pos="3884">
          <p15:clr>
            <a:srgbClr val="A4A3A4"/>
          </p15:clr>
        </p15:guide>
        <p15:guide id="3" pos="5420">
          <p15:clr>
            <a:srgbClr val="A4A3A4"/>
          </p15:clr>
        </p15:guide>
        <p15:guide id="4" pos="3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showPr showNarration="true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o="urn:schemas-microsoft-com:office:office" xmlns:xvml="urn:schemas-microsoft-com:office:excel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řední styl 2 – zvýraznění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37CE84F3-28C3-443E-9E96-99CF82512B78}" styleName="Tmavý styl 1 – zvýraznění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DCAF9ED-07DC-4A11-8D7F-57B35C25682E}" styleName="Střední styl 1 – zvýraznění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 lastView="sldThumbnailView">
  <p:normalViewPr>
    <p:restoredLeft sz="21630" autoAdjust="false"/>
    <p:restoredTop sz="69503" autoAdjust="false"/>
  </p:normalViewPr>
  <p:slideViewPr>
    <p:cSldViewPr showGuides="true">
      <p:cViewPr varScale="true">
        <p:scale>
          <a:sx n="48" d="100"/>
          <a:sy n="48" d="100"/>
        </p:scale>
        <p:origin x="1568" y="28"/>
      </p:cViewPr>
      <p:guideLst>
        <p:guide orient="horz" pos="913"/>
        <p:guide orient="horz" pos="3884"/>
        <p:guide pos="5420"/>
        <p:guide pos="3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
<Relationships xmlns="http://schemas.openxmlformats.org/package/2006/relationships">
    <Relationship Target="slides/slide9.xml" Type="http://schemas.openxmlformats.org/officeDocument/2006/relationships/slide" Id="rId13"/>
    <Relationship Target="slides/slide14.xml" Type="http://schemas.openxmlformats.org/officeDocument/2006/relationships/slide" Id="rId18"/>
    <Relationship Target="slides/slide22.xml" Type="http://schemas.openxmlformats.org/officeDocument/2006/relationships/slide" Id="rId26"/>
    <Relationship Target="slides/slide35.xml" Type="http://schemas.openxmlformats.org/officeDocument/2006/relationships/slide" Id="rId39"/>
    <Relationship Target="slides/slide17.xml" Type="http://schemas.openxmlformats.org/officeDocument/2006/relationships/slide" Id="rId21"/>
    <Relationship Target="slides/slide30.xml" Type="http://schemas.openxmlformats.org/officeDocument/2006/relationships/slide" Id="rId34"/>
    <Relationship Target="slides/slide38.xml" Type="http://schemas.openxmlformats.org/officeDocument/2006/relationships/slide" Id="rId42"/>
    <Relationship Target="slides/slide43.xml" Type="http://schemas.openxmlformats.org/officeDocument/2006/relationships/slide" Id="rId47"/>
    <Relationship Target="slides/slide46.xml" Type="http://schemas.openxmlformats.org/officeDocument/2006/relationships/slide" Id="rId50"/>
    <Relationship Target="tableStyles.xml" Type="http://schemas.openxmlformats.org/officeDocument/2006/relationships/tableStyles" Id="rId55"/>
    <Relationship Target="slides/slide3.xml" Type="http://schemas.openxmlformats.org/officeDocument/2006/relationships/slide" Id="rId7"/>
    <Relationship Target="slides/slide8.xml" Type="http://schemas.openxmlformats.org/officeDocument/2006/relationships/slide" Id="rId12"/>
    <Relationship Target="slides/slide13.xml" Type="http://schemas.openxmlformats.org/officeDocument/2006/relationships/slide" Id="rId17"/>
    <Relationship Target="slides/slide21.xml" Type="http://schemas.openxmlformats.org/officeDocument/2006/relationships/slide" Id="rId25"/>
    <Relationship Target="slides/slide29.xml" Type="http://schemas.openxmlformats.org/officeDocument/2006/relationships/slide" Id="rId33"/>
    <Relationship Target="slides/slide34.xml" Type="http://schemas.openxmlformats.org/officeDocument/2006/relationships/slide" Id="rId38"/>
    <Relationship Target="slides/slide42.xml" Type="http://schemas.openxmlformats.org/officeDocument/2006/relationships/slide" Id="rId46"/>
    <Relationship Target="../customXml/item2.xml" Type="http://schemas.openxmlformats.org/officeDocument/2006/relationships/customXml" Id="rId2"/>
    <Relationship Target="slides/slide12.xml" Type="http://schemas.openxmlformats.org/officeDocument/2006/relationships/slide" Id="rId16"/>
    <Relationship Target="slides/slide16.xml" Type="http://schemas.openxmlformats.org/officeDocument/2006/relationships/slide" Id="rId20"/>
    <Relationship Target="slides/slide25.xml" Type="http://schemas.openxmlformats.org/officeDocument/2006/relationships/slide" Id="rId29"/>
    <Relationship Target="slides/slide37.xml" Type="http://schemas.openxmlformats.org/officeDocument/2006/relationships/slide" Id="rId41"/>
    <Relationship Target="theme/theme1.xml" Type="http://schemas.openxmlformats.org/officeDocument/2006/relationships/theme" Id="rId54"/>
    <Relationship Target="../customXml/item1.xml" Type="http://schemas.openxmlformats.org/officeDocument/2006/relationships/customXml" Id="rId1"/>
    <Relationship Target="slides/slide2.xml" Type="http://schemas.openxmlformats.org/officeDocument/2006/relationships/slide" Id="rId6"/>
    <Relationship Target="slides/slide7.xml" Type="http://schemas.openxmlformats.org/officeDocument/2006/relationships/slide" Id="rId11"/>
    <Relationship Target="slides/slide20.xml" Type="http://schemas.openxmlformats.org/officeDocument/2006/relationships/slide" Id="rId24"/>
    <Relationship Target="slides/slide28.xml" Type="http://schemas.openxmlformats.org/officeDocument/2006/relationships/slide" Id="rId32"/>
    <Relationship Target="slides/slide33.xml" Type="http://schemas.openxmlformats.org/officeDocument/2006/relationships/slide" Id="rId37"/>
    <Relationship Target="slides/slide36.xml" Type="http://schemas.openxmlformats.org/officeDocument/2006/relationships/slide" Id="rId40"/>
    <Relationship Target="slides/slide41.xml" Type="http://schemas.openxmlformats.org/officeDocument/2006/relationships/slide" Id="rId45"/>
    <Relationship Target="viewProps.xml" Type="http://schemas.openxmlformats.org/officeDocument/2006/relationships/viewProps" Id="rId53"/>
    <Relationship Target="slides/slide1.xml" Type="http://schemas.openxmlformats.org/officeDocument/2006/relationships/slide" Id="rId5"/>
    <Relationship Target="slides/slide11.xml" Type="http://schemas.openxmlformats.org/officeDocument/2006/relationships/slide" Id="rId15"/>
    <Relationship Target="slides/slide19.xml" Type="http://schemas.openxmlformats.org/officeDocument/2006/relationships/slide" Id="rId23"/>
    <Relationship Target="slides/slide24.xml" Type="http://schemas.openxmlformats.org/officeDocument/2006/relationships/slide" Id="rId28"/>
    <Relationship Target="slides/slide32.xml" Type="http://schemas.openxmlformats.org/officeDocument/2006/relationships/slide" Id="rId36"/>
    <Relationship Target="slides/slide45.xml" Type="http://schemas.openxmlformats.org/officeDocument/2006/relationships/slide" Id="rId49"/>
    <Relationship Target="slides/slide6.xml" Type="http://schemas.openxmlformats.org/officeDocument/2006/relationships/slide" Id="rId10"/>
    <Relationship Target="slides/slide15.xml" Type="http://schemas.openxmlformats.org/officeDocument/2006/relationships/slide" Id="rId19"/>
    <Relationship Target="slides/slide27.xml" Type="http://schemas.openxmlformats.org/officeDocument/2006/relationships/slide" Id="rId31"/>
    <Relationship Target="slides/slide40.xml" Type="http://schemas.openxmlformats.org/officeDocument/2006/relationships/slide" Id="rId44"/>
    <Relationship Target="presProps.xml" Type="http://schemas.openxmlformats.org/officeDocument/2006/relationships/presProps" Id="rId52"/>
    <Relationship Target="slideMasters/slideMaster1.xml" Type="http://schemas.openxmlformats.org/officeDocument/2006/relationships/slideMaster" Id="rId4"/>
    <Relationship Target="slides/slide5.xml" Type="http://schemas.openxmlformats.org/officeDocument/2006/relationships/slide" Id="rId9"/>
    <Relationship Target="slides/slide10.xml" Type="http://schemas.openxmlformats.org/officeDocument/2006/relationships/slide" Id="rId14"/>
    <Relationship Target="slides/slide18.xml" Type="http://schemas.openxmlformats.org/officeDocument/2006/relationships/slide" Id="rId22"/>
    <Relationship Target="slides/slide23.xml" Type="http://schemas.openxmlformats.org/officeDocument/2006/relationships/slide" Id="rId27"/>
    <Relationship Target="slides/slide26.xml" Type="http://schemas.openxmlformats.org/officeDocument/2006/relationships/slide" Id="rId30"/>
    <Relationship Target="slides/slide31.xml" Type="http://schemas.openxmlformats.org/officeDocument/2006/relationships/slide" Id="rId35"/>
    <Relationship Target="slides/slide39.xml" Type="http://schemas.openxmlformats.org/officeDocument/2006/relationships/slide" Id="rId43"/>
    <Relationship Target="slides/slide44.xml" Type="http://schemas.openxmlformats.org/officeDocument/2006/relationships/slide" Id="rId48"/>
    <Relationship Target="slides/slide4.xml" Type="http://schemas.openxmlformats.org/officeDocument/2006/relationships/slide" Id="rId8"/>
    <Relationship Target="notesMasters/notesMaster1.xml" Type="http://schemas.openxmlformats.org/officeDocument/2006/relationships/notesMaster" Id="rId51"/>
    <Relationship Target="../customXml/item3.xml" Type="http://schemas.openxmlformats.org/officeDocument/2006/relationships/customXml" Id="rId3"/>
</Relationships>

</file>

<file path=ppt/notesMasters/_rels/notesMaster1.xml.rels><?xml version="1.0" encoding="UTF-8" standalone="yes"?>
<Relationships xmlns="http://schemas.openxmlformats.org/package/2006/relationships">
    <Relationship Target="../theme/theme2.xml" Type="http://schemas.openxmlformats.org/officeDocument/2006/relationships/theme" Id="rId1"/>
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true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false"/>
          <a:lstStyle>
            <a:lvl1pPr algn="l">
              <a:defRPr sz="1200"/>
            </a:lvl1pPr>
          </a:lstStyle>
          <a:p>
            <a:endParaRPr lang="cs-CZ" dirty="false"/>
          </a:p>
        </p:txBody>
      </p:sp>
      <p:sp>
        <p:nvSpPr>
          <p:cNvPr id="3" name="Zástupný symbol pro datum 2"/>
          <p:cNvSpPr>
            <a:spLocks noGrp="true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false"/>
          <a:lstStyle>
            <a:lvl1pPr algn="r">
              <a:defRPr sz="1200"/>
            </a:lvl1pPr>
          </a:lstStyle>
          <a:p>
            <a:fld id="{703916EA-B297-4F0B-851D-BD5704B201B7}" type="datetimeFigureOut">
              <a:rPr lang="cs-CZ" smtClean="false"/>
              <a:t>24.04.2020</a:t>
            </a:fld>
            <a:endParaRPr lang="cs-CZ" dirty="false"/>
          </a:p>
        </p:txBody>
      </p:sp>
      <p:sp>
        <p:nvSpPr>
          <p:cNvPr id="4" name="Zástupný symbol pro obrázek snímku 3"/>
          <p:cNvSpPr>
            <a:spLocks noGrp="true" noRot="true" noChangeAspect="true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false" anchor="ctr"/>
          <a:lstStyle/>
          <a:p>
            <a:endParaRPr lang="cs-CZ" dirty="false"/>
          </a:p>
        </p:txBody>
      </p:sp>
      <p:sp>
        <p:nvSpPr>
          <p:cNvPr id="5" name="Zástupný symbol pro poznámky 4"/>
          <p:cNvSpPr>
            <a:spLocks noGrp="true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false"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true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false" anchor="b"/>
          <a:lstStyle>
            <a:lvl1pPr algn="l">
              <a:defRPr sz="1200"/>
            </a:lvl1pPr>
          </a:lstStyle>
          <a:p>
            <a:endParaRPr lang="cs-CZ" dirty="false"/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false" anchor="b"/>
          <a:lstStyle>
            <a:lvl1pPr algn="r">
              <a:defRPr sz="1200"/>
            </a:lvl1pPr>
          </a:lstStyle>
          <a:p>
            <a:fld id="{53FB31FA-E905-4016-9D4B-970DF0C7EE08}" type="slidenum">
              <a:rPr lang="cs-CZ" smtClean="false"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8618345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<Relationships xmlns="http://schemas.openxmlformats.org/package/2006/relationships">
    <Relationship Target="../slides/slide1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0.xml.rels><?xml version="1.0" encoding="UTF-8" standalone="yes"?>
<Relationships xmlns="http://schemas.openxmlformats.org/package/2006/relationships">
    <Relationship Target="../slides/slide11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1.xml.rels><?xml version="1.0" encoding="UTF-8" standalone="yes"?>
<Relationships xmlns="http://schemas.openxmlformats.org/package/2006/relationships">
    <Relationship Target="../slides/slide13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2.xml.rels><?xml version="1.0" encoding="UTF-8" standalone="yes"?>
<Relationships xmlns="http://schemas.openxmlformats.org/package/2006/relationships">
    <Relationship Target="../slides/slide14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3.xml.rels><?xml version="1.0" encoding="UTF-8" standalone="yes"?>
<Relationships xmlns="http://schemas.openxmlformats.org/package/2006/relationships">
    <Relationship Target="../slides/slide15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4.xml.rels><?xml version="1.0" encoding="UTF-8" standalone="yes"?>
<Relationships xmlns="http://schemas.openxmlformats.org/package/2006/relationships">
    <Relationship Target="../slides/slide16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5.xml.rels><?xml version="1.0" encoding="UTF-8" standalone="yes"?>
<Relationships xmlns="http://schemas.openxmlformats.org/package/2006/relationships">
    <Relationship Target="../slides/slide17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6.xml.rels><?xml version="1.0" encoding="UTF-8" standalone="yes"?>
<Relationships xmlns="http://schemas.openxmlformats.org/package/2006/relationships">
    <Relationship Target="../slides/slide18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7.xml.rels><?xml version="1.0" encoding="UTF-8" standalone="yes"?>
<Relationships xmlns="http://schemas.openxmlformats.org/package/2006/relationships">
    <Relationship Target="../slides/slide19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8.xml.rels><?xml version="1.0" encoding="UTF-8" standalone="yes"?>
<Relationships xmlns="http://schemas.openxmlformats.org/package/2006/relationships">
    <Relationship Target="../slides/slide20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9.xml.rels><?xml version="1.0" encoding="UTF-8" standalone="yes"?>
<Relationships xmlns="http://schemas.openxmlformats.org/package/2006/relationships">
    <Relationship Target="../slides/slide21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.xml.rels><?xml version="1.0" encoding="UTF-8" standalone="yes"?>
<Relationships xmlns="http://schemas.openxmlformats.org/package/2006/relationships">
    <Relationship Target="../slides/slide2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0.xml.rels><?xml version="1.0" encoding="UTF-8" standalone="yes"?>
<Relationships xmlns="http://schemas.openxmlformats.org/package/2006/relationships">
    <Relationship Target="../slides/slide22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1.xml.rels><?xml version="1.0" encoding="UTF-8" standalone="yes"?>
<Relationships xmlns="http://schemas.openxmlformats.org/package/2006/relationships">
    <Relationship Target="../slides/slide23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2.xml.rels><?xml version="1.0" encoding="UTF-8" standalone="yes"?>
<Relationships xmlns="http://schemas.openxmlformats.org/package/2006/relationships">
    <Relationship Target="../slides/slide24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3.xml.rels><?xml version="1.0" encoding="UTF-8" standalone="yes"?>
<Relationships xmlns="http://schemas.openxmlformats.org/package/2006/relationships">
    <Relationship Target="../slides/slide25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4.xml.rels><?xml version="1.0" encoding="UTF-8" standalone="yes"?>
<Relationships xmlns="http://schemas.openxmlformats.org/package/2006/relationships">
    <Relationship Target="../slides/slide26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5.xml.rels><?xml version="1.0" encoding="UTF-8" standalone="yes"?>
<Relationships xmlns="http://schemas.openxmlformats.org/package/2006/relationships">
    <Relationship Target="../slides/slide27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6.xml.rels><?xml version="1.0" encoding="UTF-8" standalone="yes"?>
<Relationships xmlns="http://schemas.openxmlformats.org/package/2006/relationships">
    <Relationship Target="../slides/slide28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7.xml.rels><?xml version="1.0" encoding="UTF-8" standalone="yes"?>
<Relationships xmlns="http://schemas.openxmlformats.org/package/2006/relationships">
    <Relationship Target="../slides/slide29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8.xml.rels><?xml version="1.0" encoding="UTF-8" standalone="yes"?>
<Relationships xmlns="http://schemas.openxmlformats.org/package/2006/relationships">
    <Relationship Target="../slides/slide30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9.xml.rels><?xml version="1.0" encoding="UTF-8" standalone="yes"?>
<Relationships xmlns="http://schemas.openxmlformats.org/package/2006/relationships">
    <Relationship Target="../slides/slide31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.xml.rels><?xml version="1.0" encoding="UTF-8" standalone="yes"?>
<Relationships xmlns="http://schemas.openxmlformats.org/package/2006/relationships">
    <Relationship Target="../slides/slide3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0.xml.rels><?xml version="1.0" encoding="UTF-8" standalone="yes"?>
<Relationships xmlns="http://schemas.openxmlformats.org/package/2006/relationships">
    <Relationship Target="../slides/slide32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1.xml.rels><?xml version="1.0" encoding="UTF-8" standalone="yes"?>
<Relationships xmlns="http://schemas.openxmlformats.org/package/2006/relationships">
    <Relationship Target="../slides/slide33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2.xml.rels><?xml version="1.0" encoding="UTF-8" standalone="yes"?>
<Relationships xmlns="http://schemas.openxmlformats.org/package/2006/relationships">
    <Relationship Target="../slides/slide34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3.xml.rels><?xml version="1.0" encoding="UTF-8" standalone="yes"?>
<Relationships xmlns="http://schemas.openxmlformats.org/package/2006/relationships">
    <Relationship Target="../slides/slide35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4.xml.rels><?xml version="1.0" encoding="UTF-8" standalone="yes"?>
<Relationships xmlns="http://schemas.openxmlformats.org/package/2006/relationships">
    <Relationship Target="../slides/slide37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5.xml.rels><?xml version="1.0" encoding="UTF-8" standalone="yes"?>
<Relationships xmlns="http://schemas.openxmlformats.org/package/2006/relationships">
    <Relationship Target="../slides/slide38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6.xml.rels><?xml version="1.0" encoding="UTF-8" standalone="yes"?>
<Relationships xmlns="http://schemas.openxmlformats.org/package/2006/relationships">
    <Relationship Target="../slides/slide39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7.xml.rels><?xml version="1.0" encoding="UTF-8" standalone="yes"?>
<Relationships xmlns="http://schemas.openxmlformats.org/package/2006/relationships">
    <Relationship Target="../slides/slide40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8.xml.rels><?xml version="1.0" encoding="UTF-8" standalone="yes"?>
<Relationships xmlns="http://schemas.openxmlformats.org/package/2006/relationships">
    <Relationship Target="../slides/slide41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9.xml.rels><?xml version="1.0" encoding="UTF-8" standalone="yes"?>
<Relationships xmlns="http://schemas.openxmlformats.org/package/2006/relationships">
    <Relationship Target="../slides/slide42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4.xml.rels><?xml version="1.0" encoding="UTF-8" standalone="yes"?>
<Relationships xmlns="http://schemas.openxmlformats.org/package/2006/relationships">
    <Relationship Target="../slides/slide4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40.xml.rels><?xml version="1.0" encoding="UTF-8" standalone="yes"?>
<Relationships xmlns="http://schemas.openxmlformats.org/package/2006/relationships">
    <Relationship Target="../slides/slide43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41.xml.rels><?xml version="1.0" encoding="UTF-8" standalone="yes"?>
<Relationships xmlns="http://schemas.openxmlformats.org/package/2006/relationships">
    <Relationship Target="../slides/slide44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42.xml.rels><?xml version="1.0" encoding="UTF-8" standalone="yes"?>
<Relationships xmlns="http://schemas.openxmlformats.org/package/2006/relationships">
    <Relationship Target="../slides/slide45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43.xml.rels><?xml version="1.0" encoding="UTF-8" standalone="yes"?>
<Relationships xmlns="http://schemas.openxmlformats.org/package/2006/relationships">
    <Relationship Target="../slides/slide46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5.xml.rels><?xml version="1.0" encoding="UTF-8" standalone="yes"?>
<Relationships xmlns="http://schemas.openxmlformats.org/package/2006/relationships">
    <Relationship Target="../slides/slide5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6.xml.rels><?xml version="1.0" encoding="UTF-8" standalone="yes"?>
<Relationships xmlns="http://schemas.openxmlformats.org/package/2006/relationships">
    <Relationship Target="../slides/slide6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7.xml.rels><?xml version="1.0" encoding="UTF-8" standalone="yes"?>
<Relationships xmlns="http://schemas.openxmlformats.org/package/2006/relationships">
    <Relationship Target="../slides/slide7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8.xml.rels><?xml version="1.0" encoding="UTF-8" standalone="yes"?>
<Relationships xmlns="http://schemas.openxmlformats.org/package/2006/relationships">
    <Relationship Target="../slides/slide9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9.xml.rels><?xml version="1.0" encoding="UTF-8" standalone="yes"?>
<Relationships xmlns="http://schemas.openxmlformats.org/package/2006/relationships">
    <Relationship Target="../slides/slide10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8003557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11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01612279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13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08173688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171450" marR="0" lvl="1" indent="-171450" algn="l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cs-CZ" sz="1200" b="false" i="false" u="none" strike="noStrike" kern="1200" baseline="0" dirty="false" smtClean="false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14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64026268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15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96673949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16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8093284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17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416569973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18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37835106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cs-CZ" b="true" dirty="false">
              <a:solidFill>
                <a:srgbClr val="FF0000"/>
              </a:solidFill>
            </a:endParaRP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19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404684482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20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608385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21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4297500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2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9626014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22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5418738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cs-CZ" dirty="false" smtClean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23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86108455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cs-CZ" b="true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24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12174336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25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97945613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26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57066535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27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9724307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28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82004698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29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44947988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30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86547405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31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1727599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b="false" dirty="false" smtClean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3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74634462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32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716272274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33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566702360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34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963835250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35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847740516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37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52921504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38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44734584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39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49091870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40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769017517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41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285273197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42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6128059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false" smtClean="false"/>
              <a:t>.</a:t>
            </a: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4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044082884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43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127188948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44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238984208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45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503402412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46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99926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5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7851425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 smtClean="false"/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6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408157053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cs-CZ" dirty="false" smtClean="false"/>
              <a:t>V </a:t>
            </a: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7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4697290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sz="1200" kern="1200" dirty="false" smtClean="false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9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76172392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10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4019813474"/>
      </p:ext>
    </p:extLst>
  </p:cSld>
  <p:clrMapOvr>
    <a:masterClrMapping/>
  </p:clrMapOvr>
</p:notes>
</file>

<file path=ppt/slideLayouts/_rels/slideLayout1.xml.rels><?xml version="1.0" encoding="UTF-8" standalone="yes"?>
<Relationships xmlns="http://schemas.openxmlformats.org/package/2006/relationships">
    <Relationship Target="../media/image1.jpeg" Type="http://schemas.openxmlformats.org/officeDocument/2006/relationships/image" Id="rId2"/>
    <Relationship Target="../slideMasters/slideMaster1.xml" Type="http://schemas.openxmlformats.org/officeDocument/2006/relationships/slideMaster" Id="rId1"/>
</Relationships>

</file>

<file path=ppt/slideLayouts/_rels/slideLayout10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2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3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4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5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6.xml.rels><?xml version="1.0" encoding="UTF-8" standalone="yes"?>
<Relationships xmlns="http://schemas.openxmlformats.org/package/2006/relationships">
    <Relationship Target="../media/image1.jpeg" Type="http://schemas.openxmlformats.org/officeDocument/2006/relationships/image" Id="rId2"/>
    <Relationship Target="../slideMasters/slideMaster1.xml" Type="http://schemas.openxmlformats.org/officeDocument/2006/relationships/slideMaster" Id="rId1"/>
</Relationships>

</file>

<file path=ppt/slideLayouts/_rels/slideLayout7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8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9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slideLayout1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datum 5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7" name="Zástupný symbol pro zápatí 6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8" name="Zástupný symbol pro číslo snímku 7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10" name="Obdélník 9"/>
          <p:cNvSpPr/>
          <p:nvPr userDrawn="true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 dirty="false"/>
          </a:p>
        </p:txBody>
      </p:sp>
      <p:sp>
        <p:nvSpPr>
          <p:cNvPr id="11" name="Nadpis 10"/>
          <p:cNvSpPr>
            <a:spLocks noGrp="true"/>
          </p:cNvSpPr>
          <p:nvPr>
            <p:ph type="title"/>
          </p:nvPr>
        </p:nvSpPr>
        <p:spPr>
          <a:xfrm>
            <a:off x="1512000" y="2610000"/>
            <a:ext cx="7272000" cy="1224000"/>
          </a:xfrm>
        </p:spPr>
        <p:txBody>
          <a:bodyPr anchor="t" anchorCtr="false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 smtClean="false"/>
              <a:t>Kliknutím lze upravit styl.</a:t>
            </a:r>
            <a:endParaRPr lang="cs-CZ" dirty="false"/>
          </a:p>
        </p:txBody>
      </p:sp>
      <p:sp>
        <p:nvSpPr>
          <p:cNvPr id="13" name="Zástupný symbol pro text 12"/>
          <p:cNvSpPr>
            <a:spLocks noGrp="true"/>
          </p:cNvSpPr>
          <p:nvPr>
            <p:ph type="body" sz="quarter" idx="13" hasCustomPrompt="true"/>
          </p:nvPr>
        </p:nvSpPr>
        <p:spPr>
          <a:xfrm>
            <a:off x="1511299" y="4089600"/>
            <a:ext cx="7272000" cy="540000"/>
          </a:xfrm>
        </p:spPr>
        <p:txBody>
          <a:bodyPr lIns="36000" tIns="0" rIns="36000" bIns="0" anchor="ctr" anchorCtr="false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false" smtClean="false"/>
              <a:t>Kliknutím vložíte jméno</a:t>
            </a:r>
          </a:p>
        </p:txBody>
      </p:sp>
      <p:sp>
        <p:nvSpPr>
          <p:cNvPr id="15" name="Zástupný symbol pro text 14"/>
          <p:cNvSpPr>
            <a:spLocks noGrp="true"/>
          </p:cNvSpPr>
          <p:nvPr>
            <p:ph type="body" sz="quarter" idx="14" hasCustomPrompt="true"/>
          </p:nvPr>
        </p:nvSpPr>
        <p:spPr>
          <a:xfrm>
            <a:off x="1512000" y="4885200"/>
            <a:ext cx="7272000" cy="540000"/>
          </a:xfrm>
        </p:spPr>
        <p:txBody>
          <a:bodyPr lIns="36000" tIns="0" rIns="36000" bIns="0" anchor="ctr" anchorCtr="false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false" smtClean="false"/>
              <a:t>Kliknutím vložíte datum a místo</a:t>
            </a:r>
          </a:p>
        </p:txBody>
      </p:sp>
      <p:sp>
        <p:nvSpPr>
          <p:cNvPr id="5" name="Zástupný symbol pro obrázek 4"/>
          <p:cNvSpPr>
            <a:spLocks noGrp="true" noChangeAspect="true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false" smtClean="false"/>
              <a:t>Kliknutím na ikonu přidáte obrázek.</a:t>
            </a:r>
            <a:endParaRPr lang="cs-CZ" dirty="false"/>
          </a:p>
        </p:txBody>
      </p:sp>
      <p:sp>
        <p:nvSpPr>
          <p:cNvPr id="14" name="Zástupný symbol pro obrázek 4"/>
          <p:cNvSpPr>
            <a:spLocks noGrp="true" noChangeAspect="true"/>
          </p:cNvSpPr>
          <p:nvPr>
            <p:ph type="pic" sz="quarter" idx="16"/>
          </p:nvPr>
        </p:nvSpPr>
        <p:spPr>
          <a:xfrm>
            <a:off x="846000" y="4089600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false" smtClean="false"/>
              <a:t>Kliknutím na ikonu přidáte obrázek.</a:t>
            </a:r>
            <a:endParaRPr lang="cs-CZ" dirty="false"/>
          </a:p>
        </p:txBody>
      </p:sp>
      <p:sp>
        <p:nvSpPr>
          <p:cNvPr id="16" name="Zástupný symbol pro obrázek 4"/>
          <p:cNvSpPr>
            <a:spLocks noGrp="true" noChangeAspect="true"/>
          </p:cNvSpPr>
          <p:nvPr>
            <p:ph type="pic" sz="quarter" idx="17"/>
          </p:nvPr>
        </p:nvSpPr>
        <p:spPr>
          <a:xfrm>
            <a:off x="846000" y="4885200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false" smtClean="false"/>
              <a:t>Kliknutím na ikonu přidáte obrázek.</a:t>
            </a:r>
            <a:endParaRPr lang="cs-CZ" dirty="false"/>
          </a:p>
        </p:txBody>
      </p:sp>
      <p:sp>
        <p:nvSpPr>
          <p:cNvPr id="20" name="Obdélník 19"/>
          <p:cNvSpPr/>
          <p:nvPr userDrawn="true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 dirty="false"/>
          </a:p>
        </p:txBody>
      </p:sp>
      <p:pic>
        <p:nvPicPr>
          <p:cNvPr id="2" name="Obrázek 1"/>
          <p:cNvPicPr>
            <a:picLocks noChangeAspect="true"/>
          </p:cNvPicPr>
          <p:nvPr userDrawn="true"/>
        </p:nvPicPr>
        <p:blipFill rotWithShape="true"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8" name="Přímá spojnice 17"/>
          <p:cNvCxnSpPr/>
          <p:nvPr userDrawn="true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8818149"/>
      </p:ext>
    </p:extLst>
  </p:cSld>
  <p:clrMapOvr>
    <a:masterClrMapping/>
  </p:clrMapOvr>
</p:sldLayout>
</file>

<file path=ppt/slideLayouts/slideLayout10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Tabulka nebo graf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2412000"/>
            <a:ext cx="8064000" cy="3744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7" name="Zástupný symbol pro text 5"/>
          <p:cNvSpPr>
            <a:spLocks noGrp="true"/>
          </p:cNvSpPr>
          <p:nvPr>
            <p:ph type="body" sz="quarter" idx="13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true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 smtClean="false"/>
              <a:t>Kliknutím lze upravit styly předlohy textu.</a:t>
            </a:r>
          </a:p>
        </p:txBody>
      </p:sp>
      <p:sp>
        <p:nvSpPr>
          <p:cNvPr id="8" name="Zástupný symbol pro text 5"/>
          <p:cNvSpPr>
            <a:spLocks noGrp="true"/>
          </p:cNvSpPr>
          <p:nvPr>
            <p:ph type="body" sz="quarter" idx="14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smtClean="false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479379370"/>
      </p:ext>
    </p:extLst>
  </p:cSld>
  <p:clrMapOvr>
    <a:masterClrMapping/>
  </p:clrMapOvr>
</p:sldLayout>
</file>

<file path=ppt/slideLayouts/slideLayout2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obj" preserve="true">
  <p:cSld name="Jeden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812855781"/>
      </p:ext>
    </p:extLst>
  </p:cSld>
  <p:clrMapOvr>
    <a:masterClrMapping/>
  </p:clrMapOvr>
</p:sldLayout>
</file>

<file path=ppt/slideLayouts/slideLayout3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  <p:sp>
        <p:nvSpPr>
          <p:cNvPr id="4" name="Zástupný symbol pro obsah 2"/>
          <p:cNvSpPr>
            <a:spLocks noGrp="true"/>
          </p:cNvSpPr>
          <p:nvPr>
            <p:ph idx="10"/>
          </p:nvPr>
        </p:nvSpPr>
        <p:spPr>
          <a:xfrm>
            <a:off x="4644000" y="1800000"/>
            <a:ext cx="3960000" cy="4320000"/>
          </a:xfrm>
        </p:spPr>
        <p:txBody>
          <a:bodyPr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true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zápatí 5"/>
          <p:cNvSpPr>
            <a:spLocks noGrp="true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413621811"/>
      </p:ext>
    </p:extLst>
  </p:cSld>
  <p:clrMapOvr>
    <a:masterClrMapping/>
  </p:clrMapOvr>
</p:sldLayout>
</file>

<file path=ppt/slideLayouts/slideLayout4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Dva obsahy nad seb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4" name="Zástupný symbol pro obsah 2"/>
          <p:cNvSpPr>
            <a:spLocks noGrp="true"/>
          </p:cNvSpPr>
          <p:nvPr>
            <p:ph idx="10"/>
          </p:nvPr>
        </p:nvSpPr>
        <p:spPr>
          <a:xfrm>
            <a:off x="540000" y="4032000"/>
            <a:ext cx="8064000" cy="2088000"/>
          </a:xfrm>
        </p:spPr>
        <p:txBody>
          <a:bodyPr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true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zápatí 5"/>
          <p:cNvSpPr>
            <a:spLocks noGrp="true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693027651"/>
      </p:ext>
    </p:extLst>
  </p:cSld>
  <p:clrMapOvr>
    <a:masterClrMapping/>
  </p:clrMapOvr>
</p:sldLayout>
</file>

<file path=ppt/slideLayouts/slideLayout5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Tabulka nebo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4" name="Zástupný symbol pro obsah 2"/>
          <p:cNvSpPr>
            <a:spLocks noGrp="true"/>
          </p:cNvSpPr>
          <p:nvPr>
            <p:ph idx="10"/>
          </p:nvPr>
        </p:nvSpPr>
        <p:spPr>
          <a:xfrm>
            <a:off x="540000" y="2412000"/>
            <a:ext cx="8064000" cy="3744000"/>
          </a:xfrm>
        </p:spPr>
        <p:txBody>
          <a:bodyPr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6" name="Zástupný symbol pro text 5"/>
          <p:cNvSpPr>
            <a:spLocks noGrp="true"/>
          </p:cNvSpPr>
          <p:nvPr>
            <p:ph type="body" sz="quarter" idx="11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true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 smtClean="false"/>
              <a:t>Kliknutím lze upravit styly předlohy textu.</a:t>
            </a:r>
          </a:p>
        </p:txBody>
      </p:sp>
      <p:sp>
        <p:nvSpPr>
          <p:cNvPr id="7" name="Zástupný symbol pro text 5"/>
          <p:cNvSpPr>
            <a:spLocks noGrp="true"/>
          </p:cNvSpPr>
          <p:nvPr>
            <p:ph type="body" sz="quarter" idx="12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smtClean="false"/>
              <a:t>Kliknutím lze upravit styly předlohy textu.</a:t>
            </a:r>
          </a:p>
        </p:txBody>
      </p:sp>
      <p:sp>
        <p:nvSpPr>
          <p:cNvPr id="3" name="Zástupný symbol pro datum 2"/>
          <p:cNvSpPr>
            <a:spLocks noGrp="true"/>
          </p:cNvSpPr>
          <p:nvPr>
            <p:ph type="dt" sz="half" idx="13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4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8" name="Zástupný symbol pro číslo snímku 7"/>
          <p:cNvSpPr>
            <a:spLocks noGrp="true"/>
          </p:cNvSpPr>
          <p:nvPr>
            <p:ph type="sldNum" sz="quarter" idx="15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449879914"/>
      </p:ext>
    </p:extLst>
  </p:cSld>
  <p:clrMapOvr>
    <a:masterClrMapping/>
  </p:clrMapOvr>
</p:sldLayout>
</file>

<file path=ppt/slideLayouts/slideLayout6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Předě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 userDrawn="true"/>
        </p:nvSpPr>
        <p:spPr>
          <a:xfrm>
            <a:off x="0" y="0"/>
            <a:ext cx="9144000" cy="673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 dirty="false"/>
          </a:p>
        </p:txBody>
      </p:sp>
      <p:sp>
        <p:nvSpPr>
          <p:cNvPr id="11" name="Nadpis 10"/>
          <p:cNvSpPr>
            <a:spLocks noGrp="true"/>
          </p:cNvSpPr>
          <p:nvPr>
            <p:ph type="title"/>
          </p:nvPr>
        </p:nvSpPr>
        <p:spPr>
          <a:xfrm>
            <a:off x="1512000" y="2610000"/>
            <a:ext cx="7272000" cy="3240000"/>
          </a:xfrm>
        </p:spPr>
        <p:txBody>
          <a:bodyPr anchor="t" anchorCtr="false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 smtClean="false"/>
              <a:t>Kliknutím lze upravit styl.</a:t>
            </a:r>
            <a:endParaRPr lang="cs-CZ" dirty="false"/>
          </a:p>
        </p:txBody>
      </p:sp>
      <p:sp>
        <p:nvSpPr>
          <p:cNvPr id="9" name="Zástupný symbol pro obrázek 4"/>
          <p:cNvSpPr>
            <a:spLocks noGrp="true" noChangeAspect="true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false" smtClean="false"/>
              <a:t>Kliknutím na ikonu přidáte obrázek.</a:t>
            </a:r>
            <a:endParaRPr lang="cs-CZ" dirty="false"/>
          </a:p>
        </p:txBody>
      </p:sp>
      <p:sp>
        <p:nvSpPr>
          <p:cNvPr id="7" name="Obdélník 6"/>
          <p:cNvSpPr/>
          <p:nvPr userDrawn="true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 dirty="false"/>
          </a:p>
        </p:txBody>
      </p:sp>
      <p:pic>
        <p:nvPicPr>
          <p:cNvPr id="8" name="Obrázek 7"/>
          <p:cNvPicPr>
            <a:picLocks noChangeAspect="true"/>
          </p:cNvPicPr>
          <p:nvPr userDrawn="true"/>
        </p:nvPicPr>
        <p:blipFill rotWithShape="true"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2" name="Přímá spojnice 11"/>
          <p:cNvCxnSpPr/>
          <p:nvPr userDrawn="true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5253132"/>
      </p:ext>
    </p:extLst>
  </p:cSld>
  <p:clrMapOvr>
    <a:masterClrMapping/>
  </p:clrMapOvr>
</p:sldLayout>
</file>

<file path=ppt/slideLayouts/slideLayout7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obj" preserve="true">
  <p:cSld name="Jeden obsah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453853182"/>
      </p:ext>
    </p:extLst>
  </p:cSld>
  <p:clrMapOvr>
    <a:masterClrMapping/>
  </p:clrMapOvr>
</p:sldLayout>
</file>

<file path=ppt/slideLayouts/slideLayout8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Dva obsahy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7" name="Zástupný symbol pro obsah 2"/>
          <p:cNvSpPr>
            <a:spLocks noGrp="true"/>
          </p:cNvSpPr>
          <p:nvPr>
            <p:ph idx="13"/>
          </p:nvPr>
        </p:nvSpPr>
        <p:spPr>
          <a:xfrm>
            <a:off x="4644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901346852"/>
      </p:ext>
    </p:extLst>
  </p:cSld>
  <p:clrMapOvr>
    <a:masterClrMapping/>
  </p:clrMapOvr>
</p:sldLayout>
</file>

<file path=ppt/slideLayouts/slideLayout9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Dva obsahy nad sebou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8" name="Zástupný symbol pro obsah 2"/>
          <p:cNvSpPr>
            <a:spLocks noGrp="true"/>
          </p:cNvSpPr>
          <p:nvPr>
            <p:ph idx="13"/>
          </p:nvPr>
        </p:nvSpPr>
        <p:spPr>
          <a:xfrm>
            <a:off x="540000" y="4032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861415691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  <Relationship Target="../slideLayouts/slideLayout8.xml" Type="http://schemas.openxmlformats.org/officeDocument/2006/relationships/slideLayout" Id="rId8"/>
    <Relationship Target="../slideLayouts/slideLayout3.xml" Type="http://schemas.openxmlformats.org/officeDocument/2006/relationships/slideLayout" Id="rId3"/>
    <Relationship Target="../slideLayouts/slideLayout7.xml" Type="http://schemas.openxmlformats.org/officeDocument/2006/relationships/slideLayout" Id="rId7"/>
    <Relationship Target="../slideLayouts/slideLayout2.xml" Type="http://schemas.openxmlformats.org/officeDocument/2006/relationships/slideLayout" Id="rId2"/>
    <Relationship Target="../slideLayouts/slideLayout1.xml" Type="http://schemas.openxmlformats.org/officeDocument/2006/relationships/slideLayout" Id="rId1"/>
    <Relationship Target="../slideLayouts/slideLayout6.xml" Type="http://schemas.openxmlformats.org/officeDocument/2006/relationships/slideLayout" Id="rId6"/>
    <Relationship Target="../theme/theme1.xml" Type="http://schemas.openxmlformats.org/officeDocument/2006/relationships/theme" Id="rId11"/>
    <Relationship Target="../slideLayouts/slideLayout5.xml" Type="http://schemas.openxmlformats.org/officeDocument/2006/relationships/slideLayout" Id="rId5"/>
    <Relationship Target="../slideLayouts/slideLayout10.xml" Type="http://schemas.openxmlformats.org/officeDocument/2006/relationships/slideLayout" Id="rId10"/>
    <Relationship Target="../slideLayouts/slideLayout4.xml" Type="http://schemas.openxmlformats.org/officeDocument/2006/relationships/slideLayout" Id="rId4"/>
    <Relationship Target="../slideLayouts/slideLayout9.xml" Type="http://schemas.openxmlformats.org/officeDocument/2006/relationships/slideLayout" Id="rId9"/>
</Relationships>

</file>

<file path=ppt/slideMasters/slideMaster1.xml><?xml version="1.0" encoding="utf-8"?>
<p:sldMaster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/>
          <p:nvPr/>
        </p:nvSpPr>
        <p:spPr>
          <a:xfrm>
            <a:off x="0" y="1080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 dirty="false">
              <a:solidFill>
                <a:schemeClr val="tx2"/>
              </a:solidFill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0" y="0"/>
            <a:ext cx="9144000" cy="108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 dirty="false"/>
          </a:p>
        </p:txBody>
      </p:sp>
      <p:sp>
        <p:nvSpPr>
          <p:cNvPr id="2" name="Zástupný symbol pro nadpis 1"/>
          <p:cNvSpPr>
            <a:spLocks noGrp="true"/>
          </p:cNvSpPr>
          <p:nvPr>
            <p:ph type="title"/>
          </p:nvPr>
        </p:nvSpPr>
        <p:spPr>
          <a:xfrm>
            <a:off x="360000" y="0"/>
            <a:ext cx="8424000" cy="1080000"/>
          </a:xfrm>
          <a:prstGeom prst="rect">
            <a:avLst/>
          </a:prstGeom>
        </p:spPr>
        <p:txBody>
          <a:bodyPr vert="horz" lIns="36000" tIns="0" rIns="36000" bIns="0" rtlCol="false" anchor="ctr" anchorCtr="false">
            <a:noAutofit/>
          </a:bodyPr>
          <a:lstStyle/>
          <a:p>
            <a:r>
              <a:rPr lang="cs-CZ" dirty="false" smtClean="false"/>
              <a:t>Kliknutím lze upravit styl.</a:t>
            </a:r>
            <a:endParaRPr lang="cs-CZ" dirty="false"/>
          </a:p>
        </p:txBody>
      </p:sp>
      <p:sp>
        <p:nvSpPr>
          <p:cNvPr id="3" name="Zástupný symbol pro text 2"/>
          <p:cNvSpPr>
            <a:spLocks noGrp="true"/>
          </p:cNvSpPr>
          <p:nvPr>
            <p:ph type="body" idx="1"/>
          </p:nvPr>
        </p:nvSpPr>
        <p:spPr>
          <a:xfrm>
            <a:off x="540000" y="1800000"/>
            <a:ext cx="8064000" cy="4320000"/>
          </a:xfrm>
          <a:prstGeom prst="rect">
            <a:avLst/>
          </a:prstGeom>
        </p:spPr>
        <p:txBody>
          <a:bodyPr vert="horz" lIns="0" tIns="0" rIns="0" bIns="0" rtlCol="false">
            <a:noAutofit/>
          </a:bodyPr>
          <a:lstStyle/>
          <a:p>
            <a:pPr lvl="0"/>
            <a:r>
              <a:rPr lang="cs-CZ" dirty="false" smtClean="false"/>
              <a:t>Kliknutím lze upravit styly předlohy textu.</a:t>
            </a:r>
          </a:p>
          <a:p>
            <a:pPr lvl="1"/>
            <a:r>
              <a:rPr lang="cs-CZ" dirty="false" smtClean="false"/>
              <a:t>Druhá úroveň</a:t>
            </a:r>
          </a:p>
          <a:p>
            <a:pPr lvl="2"/>
            <a:r>
              <a:rPr lang="cs-CZ" dirty="false" smtClean="false"/>
              <a:t>Třetí úroveň</a:t>
            </a:r>
          </a:p>
          <a:p>
            <a:pPr lvl="3"/>
            <a:r>
              <a:rPr lang="cs-CZ" dirty="false" smtClean="false"/>
              <a:t>Čtvrtá úroveň</a:t>
            </a:r>
          </a:p>
          <a:p>
            <a:pPr lvl="4"/>
            <a:r>
              <a:rPr lang="cs-CZ" dirty="false" smtClean="false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2"/>
          </p:nvPr>
        </p:nvSpPr>
        <p:spPr>
          <a:xfrm>
            <a:off x="540000" y="6516000"/>
            <a:ext cx="1116000" cy="180000"/>
          </a:xfrm>
          <a:prstGeom prst="rect">
            <a:avLst/>
          </a:prstGeom>
        </p:spPr>
        <p:txBody>
          <a:bodyPr vert="horz" lIns="0" tIns="0" rIns="0" bIns="0" rtlCol="false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3"/>
          </p:nvPr>
        </p:nvSpPr>
        <p:spPr>
          <a:xfrm>
            <a:off x="1692000" y="6516000"/>
            <a:ext cx="6912000" cy="180000"/>
          </a:xfrm>
          <a:prstGeom prst="rect">
            <a:avLst/>
          </a:prstGeom>
        </p:spPr>
        <p:txBody>
          <a:bodyPr vert="horz" lIns="0" tIns="0" rIns="0" bIns="0" rtlCol="false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4"/>
          </p:nvPr>
        </p:nvSpPr>
        <p:spPr>
          <a:xfrm>
            <a:off x="8640000" y="6516000"/>
            <a:ext cx="468000" cy="180000"/>
          </a:xfrm>
          <a:prstGeom prst="rect">
            <a:avLst/>
          </a:prstGeom>
        </p:spPr>
        <p:txBody>
          <a:bodyPr vert="horz" lIns="0" tIns="0" rIns="0" bIns="0" rtlCol="false" anchor="ctr"/>
          <a:lstStyle>
            <a:lvl1pPr algn="ctr">
              <a:defRPr sz="1050" b="true">
                <a:solidFill>
                  <a:schemeClr val="tx1"/>
                </a:solidFill>
              </a:defRPr>
            </a:lvl1pPr>
          </a:lstStyle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18" name="Obdélník 17"/>
          <p:cNvSpPr/>
          <p:nvPr/>
        </p:nvSpPr>
        <p:spPr>
          <a:xfrm>
            <a:off x="0" y="6732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42577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5" r:id="rId2"/>
    <p:sldLayoutId id="2147483676" r:id="rId3"/>
    <p:sldLayoutId id="2147483677" r:id="rId4"/>
    <p:sldLayoutId id="2147483678" r:id="rId5"/>
    <p:sldLayoutId id="2147483673" r:id="rId6"/>
    <p:sldLayoutId id="2147483679" r:id="rId7"/>
    <p:sldLayoutId id="2147483680" r:id="rId8"/>
    <p:sldLayoutId id="2147483681" r:id="rId9"/>
    <p:sldLayoutId id="2147483682" r:id="rId10"/>
  </p:sldLayoutIdLst>
  <p:hf hdr="false" ftr="false" dt="false"/>
  <p:txStyles>
    <p:titleStyle>
      <a:lvl1pPr algn="l" defTabSz="914400" rtl="false" eaLnBrk="true" latinLnBrk="false" hangingPunct="true">
        <a:lnSpc>
          <a:spcPct val="100000"/>
        </a:lnSpc>
        <a:spcBef>
          <a:spcPct val="0"/>
        </a:spcBef>
        <a:buNone/>
        <a:defRPr sz="3200" b="true" kern="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432000" indent="-432000" algn="l" defTabSz="914400" rtl="false" eaLnBrk="true" latinLnBrk="false" hangingPunct="true">
        <a:lnSpc>
          <a:spcPts val="2880"/>
        </a:lnSpc>
        <a:spcBef>
          <a:spcPts val="600"/>
        </a:spcBef>
        <a:spcAft>
          <a:spcPts val="600"/>
        </a:spcAft>
        <a:buClr>
          <a:schemeClr val="accent2"/>
        </a:buClr>
        <a:buSzPct val="100000"/>
        <a:buFont typeface="Wingdings" panose="05000000000000000000" pitchFamily="2" charset="2"/>
        <a:buChar char=""/>
        <a:defRPr sz="2400" b="false" kern="1200">
          <a:solidFill>
            <a:schemeClr val="tx1"/>
          </a:solidFill>
          <a:latin typeface="+mn-lt"/>
          <a:ea typeface="+mn-ea"/>
          <a:cs typeface="+mn-cs"/>
        </a:defRPr>
      </a:lvl1pPr>
      <a:lvl2pPr marL="666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8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170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lang="cs-CZ" sz="2000" kern="1200" dirty="false" smtClean="false">
          <a:solidFill>
            <a:schemeClr val="tx1"/>
          </a:solidFill>
          <a:latin typeface="+mn-lt"/>
          <a:ea typeface="+mn-ea"/>
          <a:cs typeface="+mn-cs"/>
        </a:defRPr>
      </a:lvl4pPr>
      <a:lvl5pPr marL="1422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   <Relationship Target="../media/image2.png" Type="http://schemas.openxmlformats.org/officeDocument/2006/relationships/image" Id="rId3"/>
    <Relationship Target="../notesSlides/notesSlide1.xml" Type="http://schemas.openxmlformats.org/officeDocument/2006/relationships/notesSlide" Id="rId2"/>
    <Relationship Target="../slideLayouts/slideLayout1.xml" Type="http://schemas.openxmlformats.org/officeDocument/2006/relationships/slideLayout" Id="rId1"/>
    <Relationship Target="../media/image4.png" Type="http://schemas.openxmlformats.org/officeDocument/2006/relationships/image" Id="rId5"/>
    <Relationship Target="../media/image3.png" Type="http://schemas.openxmlformats.org/officeDocument/2006/relationships/image" Id="rId4"/>
</Relationships>

</file>

<file path=ppt/slides/_rels/slide10.xml.rels><?xml version="1.0" encoding="UTF-8" standalone="yes"?>
<Relationships xmlns="http://schemas.openxmlformats.org/package/2006/relationships">
    <Relationship Target="../notesSlides/notesSlide9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1.xml.rels><?xml version="1.0" encoding="UTF-8" standalone="yes"?>
<Relationships xmlns="http://schemas.openxmlformats.org/package/2006/relationships">
    <Relationship Target="../notesSlides/notesSlide10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2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13.xml.rels><?xml version="1.0" encoding="UTF-8" standalone="yes"?>
<Relationships xmlns="http://schemas.openxmlformats.org/package/2006/relationships">
    <Relationship Target="../notesSlides/notesSlide11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4.xml.rels><?xml version="1.0" encoding="UTF-8" standalone="yes"?>
<Relationships xmlns="http://schemas.openxmlformats.org/package/2006/relationships">
    <Relationship TargetMode="External" Target="http://publicita.dotaceeu.cz/" Type="http://schemas.openxmlformats.org/officeDocument/2006/relationships/hyperlink" Id="rId3"/>
    <Relationship Target="../notesSlides/notesSlide12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5.xml.rels><?xml version="1.0" encoding="UTF-8" standalone="yes"?>
<Relationships xmlns="http://schemas.openxmlformats.org/package/2006/relationships">
    <Relationship TargetMode="External" Target="http://publicita.dotaceeu.cz/" Type="http://schemas.openxmlformats.org/officeDocument/2006/relationships/hyperlink" Id="rId3"/>
    <Relationship Target="../notesSlides/notesSlide13.xml" Type="http://schemas.openxmlformats.org/officeDocument/2006/relationships/notesSlide" Id="rId2"/>
    <Relationship Target="../slideLayouts/slideLayout2.xml" Type="http://schemas.openxmlformats.org/officeDocument/2006/relationships/slideLayout" Id="rId1"/>
    <Relationship Target="../media/image6.png" Type="http://schemas.openxmlformats.org/officeDocument/2006/relationships/image" Id="rId5"/>
    <Relationship Target="../media/image5.png" Type="http://schemas.openxmlformats.org/officeDocument/2006/relationships/image" Id="rId4"/>
</Relationships>

</file>

<file path=ppt/slides/_rels/slide16.xml.rels><?xml version="1.0" encoding="UTF-8" standalone="yes"?>
<Relationships xmlns="http://schemas.openxmlformats.org/package/2006/relationships">
    <Relationship Target="../notesSlides/notesSlide14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7.xml.rels><?xml version="1.0" encoding="UTF-8" standalone="yes"?>
<Relationships xmlns="http://schemas.openxmlformats.org/package/2006/relationships">
    <Relationship Target="../notesSlides/notesSlide15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8.xml.rels><?xml version="1.0" encoding="UTF-8" standalone="yes"?>
<Relationships xmlns="http://schemas.openxmlformats.org/package/2006/relationships">
    <Relationship Target="../notesSlides/notesSlide16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9.xml.rels><?xml version="1.0" encoding="UTF-8" standalone="yes"?>
<Relationships xmlns="http://schemas.openxmlformats.org/package/2006/relationships">
    <Relationship Target="../notesSlides/notesSlide17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.xml.rels><?xml version="1.0" encoding="UTF-8" standalone="yes"?>
<Relationships xmlns="http://schemas.openxmlformats.org/package/2006/relationships">
    <Relationship Target="../notesSlides/notesSlide2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0.xml.rels><?xml version="1.0" encoding="UTF-8" standalone="yes"?>
<Relationships xmlns="http://schemas.openxmlformats.org/package/2006/relationships">
    <Relationship TargetMode="External" Target="https://www.esfcr.cz/" Type="http://schemas.openxmlformats.org/officeDocument/2006/relationships/hyperlink" Id="rId3"/>
    <Relationship TargetMode="External" Target="https://www.esfcr.cz/technicka_podpora_opz" Type="http://schemas.openxmlformats.org/officeDocument/2006/relationships/hyperlink" Id="rId7"/>
    <Relationship Target="../notesSlides/notesSlide18.xml" Type="http://schemas.openxmlformats.org/officeDocument/2006/relationships/notesSlide" Id="rId2"/>
    <Relationship Target="../slideLayouts/slideLayout2.xml" Type="http://schemas.openxmlformats.org/officeDocument/2006/relationships/slideLayout" Id="rId1"/>
    <Relationship TargetMode="External" Target="mailto:esf@mpsv.cz" Type="http://schemas.openxmlformats.org/officeDocument/2006/relationships/hyperlink" Id="rId6"/>
    <Relationship TargetMode="External" Target="https://www.esfcr.cz/monitorovani-podporenych-osob-opz" Type="http://schemas.openxmlformats.org/officeDocument/2006/relationships/hyperlink" Id="rId5"/>
    <Relationship TargetMode="External" Target="http://www.esfcr.cz/" Type="http://schemas.openxmlformats.org/officeDocument/2006/relationships/hyperlink" Id="rId4"/>
</Relationships>

</file>

<file path=ppt/slides/_rels/slide21.xml.rels><?xml version="1.0" encoding="UTF-8" standalone="yes"?>
<Relationships xmlns="http://schemas.openxmlformats.org/package/2006/relationships">
    <Relationship Target="../notesSlides/notesSlide19.xml" Type="http://schemas.openxmlformats.org/officeDocument/2006/relationships/notesSlide" Id="rId3"/>
    <Relationship Target="../slideLayouts/slideLayout2.xml" Type="http://schemas.openxmlformats.org/officeDocument/2006/relationships/slideLayout" Id="rId2"/>
    <Relationship Target="../theme/themeOverride1.xml" Type="http://schemas.openxmlformats.org/officeDocument/2006/relationships/themeOverride" Id="rId1"/>
</Relationships>

</file>

<file path=ppt/slides/_rels/slide22.xml.rels><?xml version="1.0" encoding="UTF-8" standalone="yes"?>
<Relationships xmlns="http://schemas.openxmlformats.org/package/2006/relationships">
    <Relationship Target="../notesSlides/notesSlide20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3.xml.rels><?xml version="1.0" encoding="UTF-8" standalone="yes"?>
<Relationships xmlns="http://schemas.openxmlformats.org/package/2006/relationships">
    <Relationship Target="../notesSlides/notesSlide21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4.xml.rels><?xml version="1.0" encoding="UTF-8" standalone="yes"?>
<Relationships xmlns="http://schemas.openxmlformats.org/package/2006/relationships">
    <Relationship Target="../notesSlides/notesSlide22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5.xml.rels><?xml version="1.0" encoding="UTF-8" standalone="yes"?>
<Relationships xmlns="http://schemas.openxmlformats.org/package/2006/relationships">
    <Relationship Target="../notesSlides/notesSlide23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6.xml.rels><?xml version="1.0" encoding="UTF-8" standalone="yes"?>
<Relationships xmlns="http://schemas.openxmlformats.org/package/2006/relationships">
    <Relationship Target="../notesSlides/notesSlide24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7.xml.rels><?xml version="1.0" encoding="UTF-8" standalone="yes"?>
<Relationships xmlns="http://schemas.openxmlformats.org/package/2006/relationships">
    <Relationship Target="../notesSlides/notesSlide25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8.xml.rels><?xml version="1.0" encoding="UTF-8" standalone="yes"?>
<Relationships xmlns="http://schemas.openxmlformats.org/package/2006/relationships">
    <Relationship Target="../notesSlides/notesSlide26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9.xml.rels><?xml version="1.0" encoding="UTF-8" standalone="yes"?>
<Relationships xmlns="http://schemas.openxmlformats.org/package/2006/relationships">
    <Relationship Target="../media/image2.png" Type="http://schemas.openxmlformats.org/officeDocument/2006/relationships/image" Id="rId3"/>
    <Relationship Target="../notesSlides/notesSlide27.xml" Type="http://schemas.openxmlformats.org/officeDocument/2006/relationships/notesSlide" Id="rId2"/>
    <Relationship Target="../slideLayouts/slideLayout6.xml" Type="http://schemas.openxmlformats.org/officeDocument/2006/relationships/slideLayout" Id="rId1"/>
</Relationships>

</file>

<file path=ppt/slides/_rels/slide3.xml.rels><?xml version="1.0" encoding="UTF-8" standalone="yes"?>
<Relationships xmlns="http://schemas.openxmlformats.org/package/2006/relationships">
    <Relationship Target="../notesSlides/notesSlide3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30.xml.rels><?xml version="1.0" encoding="UTF-8" standalone="yes"?>
<Relationships xmlns="http://schemas.openxmlformats.org/package/2006/relationships">
    <Relationship TargetMode="External" Target="https://www.esfcr.cz/pokyny-k-vyplneni-zpravy-o-realizaci-zadosti-o-platbu-a-zadosti-o-zmenu-opz/-/dokument/809712" Type="http://schemas.openxmlformats.org/officeDocument/2006/relationships/hyperlink" Id="rId3"/>
    <Relationship Target="../notesSlides/notesSlide28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31.xml.rels><?xml version="1.0" encoding="UTF-8" standalone="yes"?>
<Relationships xmlns="http://schemas.openxmlformats.org/package/2006/relationships">
    <Relationship Target="../notesSlides/notesSlide29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32.xml.rels><?xml version="1.0" encoding="UTF-8" standalone="yes"?>
<Relationships xmlns="http://schemas.openxmlformats.org/package/2006/relationships">
    <Relationship Target="../notesSlides/notesSlide30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33.xml.rels><?xml version="1.0" encoding="UTF-8" standalone="yes"?>
<Relationships xmlns="http://schemas.openxmlformats.org/package/2006/relationships">
    <Relationship Target="../notesSlides/notesSlide31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34.xml.rels><?xml version="1.0" encoding="UTF-8" standalone="yes"?>
<Relationships xmlns="http://schemas.openxmlformats.org/package/2006/relationships">
    <Relationship Target="../notesSlides/notesSlide32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35.xml.rels><?xml version="1.0" encoding="UTF-8" standalone="yes"?>
<Relationships xmlns="http://schemas.openxmlformats.org/package/2006/relationships">
    <Relationship Target="../notesSlides/notesSlide33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36.xml.rels><?xml version="1.0" encoding="UTF-8" standalone="yes"?>
<Relationships xmlns="http://schemas.openxmlformats.org/package/2006/relationships">
    <Relationship TargetMode="External" Target="https://www.esfcr.cz/pracovni-vykaz-opz" Type="http://schemas.openxmlformats.org/officeDocument/2006/relationships/hyperlink" Id="rId2"/>
    <Relationship Target="../slideLayouts/slideLayout2.xml" Type="http://schemas.openxmlformats.org/officeDocument/2006/relationships/slideLayout" Id="rId1"/>
</Relationships>

</file>

<file path=ppt/slides/_rels/slide37.xml.rels><?xml version="1.0" encoding="UTF-8" standalone="yes"?>
<Relationships xmlns="http://schemas.openxmlformats.org/package/2006/relationships">
    <Relationship Target="../notesSlides/notesSlide34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38.xml.rels><?xml version="1.0" encoding="UTF-8" standalone="yes"?>
<Relationships xmlns="http://schemas.openxmlformats.org/package/2006/relationships">
    <Relationship Target="../notesSlides/notesSlide35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39.xml.rels><?xml version="1.0" encoding="UTF-8" standalone="yes"?>
<Relationships xmlns="http://schemas.openxmlformats.org/package/2006/relationships">
    <Relationship Target="../notesSlides/notesSlide36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4.xml.rels><?xml version="1.0" encoding="UTF-8" standalone="yes"?>
<Relationships xmlns="http://schemas.openxmlformats.org/package/2006/relationships">
    <Relationship TargetMode="External" Target="https://www.esfcr.cz/pokyny-k-vyplneni-zpravy-o-realizaci-zadosti-o-platbu-a-zadosti-o-zmenu-opz/-/dokument/809712" Type="http://schemas.openxmlformats.org/officeDocument/2006/relationships/hyperlink" Id="rId3"/>
    <Relationship Target="../notesSlides/notesSlide4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40.xml.rels><?xml version="1.0" encoding="UTF-8" standalone="yes"?>
<Relationships xmlns="http://schemas.openxmlformats.org/package/2006/relationships">
    <Relationship Target="../notesSlides/notesSlide37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41.xml.rels><?xml version="1.0" encoding="UTF-8" standalone="yes"?>
<Relationships xmlns="http://schemas.openxmlformats.org/package/2006/relationships">
    <Relationship Target="../notesSlides/notesSlide38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42.xml.rels><?xml version="1.0" encoding="UTF-8" standalone="yes"?>
<Relationships xmlns="http://schemas.openxmlformats.org/package/2006/relationships">
    <Relationship Target="../notesSlides/notesSlide39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43.xml.rels><?xml version="1.0" encoding="UTF-8" standalone="yes"?>
<Relationships xmlns="http://schemas.openxmlformats.org/package/2006/relationships">
    <Relationship Target="../notesSlides/notesSlide40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44.xml.rels><?xml version="1.0" encoding="UTF-8" standalone="yes"?>
<Relationships xmlns="http://schemas.openxmlformats.org/package/2006/relationships">
    <Relationship Target="../notesSlides/notesSlide41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45.xml.rels><?xml version="1.0" encoding="UTF-8" standalone="yes"?>
<Relationships xmlns="http://schemas.openxmlformats.org/package/2006/relationships">
    <Relationship Target="../notesSlides/notesSlide42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46.xml.rels><?xml version="1.0" encoding="UTF-8" standalone="yes"?>
<Relationships xmlns="http://schemas.openxmlformats.org/package/2006/relationships">
    <Relationship TargetMode="External" Target="mailto:vera.nouzova@mpsv.cz" Type="http://schemas.openxmlformats.org/officeDocument/2006/relationships/hyperlink" Id="rId3"/>
    <Relationship Target="../notesSlides/notesSlide43.xml" Type="http://schemas.openxmlformats.org/officeDocument/2006/relationships/notesSlide" Id="rId2"/>
    <Relationship Target="../slideLayouts/slideLayout2.xml" Type="http://schemas.openxmlformats.org/officeDocument/2006/relationships/slideLayout" Id="rId1"/>
    <Relationship TargetMode="External" Target="mailto:hana.bartonickova@mpsv.cz" Type="http://schemas.openxmlformats.org/officeDocument/2006/relationships/hyperlink" Id="rId4"/>
</Relationships>

</file>

<file path=ppt/slides/_rels/slide5.xml.rels><?xml version="1.0" encoding="UTF-8" standalone="yes"?>
<Relationships xmlns="http://schemas.openxmlformats.org/package/2006/relationships">
    <Relationship Target="../notesSlides/notesSlide5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6.xml.rels><?xml version="1.0" encoding="UTF-8" standalone="yes"?>
<Relationships xmlns="http://schemas.openxmlformats.org/package/2006/relationships">
    <Relationship Target="../notesSlides/notesSlide6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7.xml.rels><?xml version="1.0" encoding="UTF-8" standalone="yes"?>
<Relationships xmlns="http://schemas.openxmlformats.org/package/2006/relationships">
    <Relationship Target="../notesSlides/notesSlide7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8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9.xml.rels><?xml version="1.0" encoding="UTF-8" standalone="yes"?>
<Relationships xmlns="http://schemas.openxmlformats.org/package/2006/relationships">
    <Relationship Target="../notesSlides/notesSlide8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true"/>
          </p:cNvSpPr>
          <p:nvPr>
            <p:ph type="title"/>
          </p:nvPr>
        </p:nvSpPr>
        <p:spPr>
          <a:xfrm>
            <a:off x="1512000" y="1556792"/>
            <a:ext cx="7272000" cy="2277208"/>
          </a:xfrm>
        </p:spPr>
        <p:txBody>
          <a:bodyPr/>
          <a:lstStyle/>
          <a:p>
            <a:r>
              <a:rPr lang="cs-CZ" smtClean="false"/>
              <a:t>seminář pro příjemce</a:t>
            </a:r>
            <a:br>
              <a:rPr lang="cs-CZ" smtClean="false"/>
            </a:br>
            <a:r>
              <a:rPr lang="cs-CZ" smtClean="false"/>
              <a:t>Výzva č. </a:t>
            </a:r>
            <a:r>
              <a:rPr lang="cs-CZ" dirty="false" smtClean="false"/>
              <a:t>03_19_106</a:t>
            </a:r>
            <a:br>
              <a:rPr lang="cs-CZ" dirty="false" smtClean="false"/>
            </a:br>
            <a:r>
              <a:rPr lang="cs-CZ" dirty="false" smtClean="false"/>
              <a:t>„Zpráva o realizaci projektu“</a:t>
            </a:r>
            <a:endParaRPr lang="cs-CZ" dirty="false"/>
          </a:p>
        </p:txBody>
      </p:sp>
      <p:sp>
        <p:nvSpPr>
          <p:cNvPr id="6" name="Zástupný symbol pro text 5"/>
          <p:cNvSpPr>
            <a:spLocks noGrp="true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cs-CZ" smtClean="false"/>
              <a:t>Oddělení projektů systému služeb (874)</a:t>
            </a:r>
            <a:endParaRPr lang="cs-CZ" dirty="false"/>
          </a:p>
        </p:txBody>
      </p:sp>
      <p:sp>
        <p:nvSpPr>
          <p:cNvPr id="7" name="Zástupný symbol pro text 6"/>
          <p:cNvSpPr>
            <a:spLocks noGrp="true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cs-CZ" dirty="false" smtClean="false"/>
              <a:t>duben 2020</a:t>
            </a:r>
            <a:endParaRPr lang="cs-CZ" dirty="false"/>
          </a:p>
        </p:txBody>
      </p:sp>
      <p:pic>
        <p:nvPicPr>
          <p:cNvPr id="14" name="Zástupný symbol pro obrázek 13"/>
          <p:cNvPicPr>
            <a:picLocks noGrp="true" noChangeAspect="true"/>
          </p:cNvPicPr>
          <p:nvPr>
            <p:ph type="pic" sz="quarter" idx="15"/>
          </p:nvPr>
        </p:nvPicPr>
        <p:blipFill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pic>
        <p:nvPicPr>
          <p:cNvPr id="9" name="Zástupný symbol pro obrázek 14"/>
          <p:cNvPicPr>
            <a:picLocks noGrp="true" noChangeAspect="true"/>
          </p:cNvPicPr>
          <p:nvPr>
            <p:ph type="pic" sz="quarter" idx="16"/>
          </p:nvPr>
        </p:nvPicPr>
        <p:blipFill>
          <a:blip cstate="print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pic>
        <p:nvPicPr>
          <p:cNvPr id="16" name="Zástupný symbol pro obrázek 15"/>
          <p:cNvPicPr>
            <a:picLocks noGrp="true" noChangeAspect="true"/>
          </p:cNvPicPr>
          <p:nvPr>
            <p:ph type="pic" sz="quarter" idx="17"/>
          </p:nvPr>
        </p:nvPicPr>
        <p:blipFill>
          <a:blip cstate="print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37466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 smtClean="false"/>
              <a:t>ZOR – </a:t>
            </a:r>
            <a:r>
              <a:rPr lang="cs-CZ" sz="2800" dirty="false"/>
              <a:t>ZÁLOŽKY II.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556792"/>
            <a:ext cx="8064000" cy="4563208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cs-CZ" sz="1800" dirty="false" smtClean="false">
                <a:solidFill>
                  <a:schemeClr val="accent1"/>
                </a:solidFill>
              </a:rPr>
              <a:t>Dokumenty</a:t>
            </a:r>
          </a:p>
          <a:p>
            <a:pPr>
              <a:lnSpc>
                <a:spcPct val="100000"/>
              </a:lnSpc>
            </a:pPr>
            <a:r>
              <a:rPr lang="cs-CZ" sz="1800" dirty="false">
                <a:solidFill>
                  <a:schemeClr val="accent1"/>
                </a:solidFill>
              </a:rPr>
              <a:t>Veřejné zakázky</a:t>
            </a:r>
          </a:p>
          <a:p>
            <a:pPr>
              <a:lnSpc>
                <a:spcPct val="100000"/>
              </a:lnSpc>
            </a:pPr>
            <a:r>
              <a:rPr lang="cs-CZ" sz="1800" dirty="false" smtClean="false">
                <a:solidFill>
                  <a:schemeClr val="accent1"/>
                </a:solidFill>
              </a:rPr>
              <a:t>Hodnocení a odvolání</a:t>
            </a:r>
          </a:p>
          <a:p>
            <a:pPr>
              <a:lnSpc>
                <a:spcPct val="100000"/>
              </a:lnSpc>
            </a:pPr>
            <a:r>
              <a:rPr lang="cs-CZ" sz="1800" dirty="false" smtClean="false">
                <a:solidFill>
                  <a:schemeClr val="accent1"/>
                </a:solidFill>
              </a:rPr>
              <a:t>Údaje o smlouvě/dodatku</a:t>
            </a:r>
          </a:p>
          <a:p>
            <a:pPr>
              <a:lnSpc>
                <a:spcPct val="100000"/>
              </a:lnSpc>
            </a:pPr>
            <a:r>
              <a:rPr lang="cs-CZ" sz="1800" dirty="false" smtClean="false">
                <a:solidFill>
                  <a:schemeClr val="accent1"/>
                </a:solidFill>
              </a:rPr>
              <a:t>Návrh/podnět na ÚHOS</a:t>
            </a:r>
          </a:p>
          <a:p>
            <a:pPr>
              <a:lnSpc>
                <a:spcPct val="100000"/>
              </a:lnSpc>
            </a:pPr>
            <a:r>
              <a:rPr lang="cs-CZ" sz="1800" dirty="false" smtClean="false">
                <a:solidFill>
                  <a:schemeClr val="accent1"/>
                </a:solidFill>
              </a:rPr>
              <a:t>Přílohy k VZ</a:t>
            </a:r>
          </a:p>
          <a:p>
            <a:pPr>
              <a:lnSpc>
                <a:spcPct val="100000"/>
              </a:lnSpc>
            </a:pPr>
            <a:r>
              <a:rPr lang="cs-CZ" sz="1800" dirty="false" smtClean="false">
                <a:solidFill>
                  <a:schemeClr val="accent1"/>
                </a:solidFill>
              </a:rPr>
              <a:t>Subjekt projektu</a:t>
            </a:r>
          </a:p>
          <a:p>
            <a:pPr>
              <a:lnSpc>
                <a:spcPct val="100000"/>
              </a:lnSpc>
            </a:pPr>
            <a:r>
              <a:rPr lang="cs-CZ" sz="1800" dirty="false" smtClean="false">
                <a:solidFill>
                  <a:schemeClr val="accent1"/>
                </a:solidFill>
              </a:rPr>
              <a:t>Veřejná podpora </a:t>
            </a:r>
          </a:p>
          <a:p>
            <a:pPr>
              <a:lnSpc>
                <a:spcPct val="100000"/>
              </a:lnSpc>
            </a:pPr>
            <a:r>
              <a:rPr lang="cs-CZ" sz="1800" dirty="false" smtClean="false">
                <a:solidFill>
                  <a:schemeClr val="accent1"/>
                </a:solidFill>
              </a:rPr>
              <a:t>Firemní proměnné</a:t>
            </a:r>
          </a:p>
          <a:p>
            <a:pPr>
              <a:lnSpc>
                <a:spcPct val="100000"/>
              </a:lnSpc>
            </a:pPr>
            <a:r>
              <a:rPr lang="cs-CZ" sz="1800" dirty="false" smtClean="false">
                <a:solidFill>
                  <a:schemeClr val="accent1"/>
                </a:solidFill>
              </a:rPr>
              <a:t>Kontroly </a:t>
            </a:r>
          </a:p>
          <a:p>
            <a:pPr>
              <a:lnSpc>
                <a:spcPct val="100000"/>
              </a:lnSpc>
            </a:pPr>
            <a:r>
              <a:rPr lang="cs-CZ" sz="1800" dirty="false" smtClean="false">
                <a:solidFill>
                  <a:schemeClr val="accent1"/>
                </a:solidFill>
              </a:rPr>
              <a:t>Podpis dokumentu</a:t>
            </a:r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10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7273707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360000" y="0"/>
            <a:ext cx="8532480" cy="1080000"/>
          </a:xfrm>
        </p:spPr>
        <p:txBody>
          <a:bodyPr/>
          <a:lstStyle/>
          <a:p>
            <a:pPr algn="ctr"/>
            <a:r>
              <a:rPr lang="cs-CZ" sz="2800" dirty="false"/>
              <a:t>ZOR – ZÁLOŽKY </a:t>
            </a:r>
            <a:r>
              <a:rPr lang="cs-CZ" sz="2800" dirty="false" smtClean="false"/>
              <a:t>III. </a:t>
            </a:r>
            <a:endParaRPr lang="cs-CZ" sz="28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412776"/>
            <a:ext cx="8064000" cy="5103224"/>
          </a:xfrm>
        </p:spPr>
        <p:txBody>
          <a:bodyPr/>
          <a:lstStyle/>
          <a:p>
            <a:pPr algn="just">
              <a:lnSpc>
                <a:spcPct val="100000"/>
              </a:lnSpc>
            </a:pPr>
            <a:r>
              <a:rPr lang="cs-CZ" sz="2000" b="true" u="sng" dirty="false" smtClean="false"/>
              <a:t>Postup při zpracování </a:t>
            </a:r>
            <a:r>
              <a:rPr lang="cs-CZ" sz="2000" b="true" u="sng" dirty="false" err="true" smtClean="false"/>
              <a:t>ZoR</a:t>
            </a:r>
            <a:endParaRPr lang="cs-CZ" sz="2000" b="true" u="sng" dirty="false" smtClean="false"/>
          </a:p>
          <a:p>
            <a:pPr algn="just">
              <a:lnSpc>
                <a:spcPct val="100000"/>
              </a:lnSpc>
            </a:pPr>
            <a:r>
              <a:rPr lang="cs-CZ" sz="2000" b="true" dirty="false" smtClean="false"/>
              <a:t>IS </a:t>
            </a:r>
            <a:r>
              <a:rPr lang="cs-CZ" sz="2000" b="true" dirty="false"/>
              <a:t>KP14+ - Založit novou Zprávu/Informaci</a:t>
            </a:r>
            <a:r>
              <a:rPr lang="cs-CZ" sz="2000" dirty="false"/>
              <a:t>….ZÁLOŽKY (Datové oblasti žádosti):</a:t>
            </a:r>
          </a:p>
          <a:p>
            <a:pPr algn="just">
              <a:lnSpc>
                <a:spcPct val="100000"/>
              </a:lnSpc>
            </a:pPr>
            <a:r>
              <a:rPr lang="cs-CZ" sz="2000" b="true" dirty="false"/>
              <a:t>Informace o zprávě</a:t>
            </a:r>
            <a:r>
              <a:rPr lang="cs-CZ" sz="2000" dirty="false"/>
              <a:t>: 1. </a:t>
            </a:r>
            <a:r>
              <a:rPr lang="cs-CZ" sz="2000" dirty="false" err="true"/>
              <a:t>ZoR</a:t>
            </a:r>
            <a:r>
              <a:rPr lang="cs-CZ" sz="2000" dirty="false"/>
              <a:t> – „Sledované období od“: pole je automaticky plněno datem vydání právního aktu. Příjemce datum upraví na datum zahájení realizace. „Sledované období do“: poslední den období, za které je zpráva o realizaci podávána (další pole vyplnit dle Pokynů pro vyplnění </a:t>
            </a:r>
            <a:r>
              <a:rPr lang="cs-CZ" sz="2000" dirty="false" err="true"/>
              <a:t>ZoR</a:t>
            </a:r>
            <a:r>
              <a:rPr lang="cs-CZ" sz="2000" dirty="false"/>
              <a:t> projektu a </a:t>
            </a:r>
            <a:r>
              <a:rPr lang="cs-CZ" sz="2000" dirty="false" err="true"/>
              <a:t>ŽoP</a:t>
            </a:r>
            <a:r>
              <a:rPr lang="cs-CZ" sz="2000" dirty="false"/>
              <a:t> </a:t>
            </a:r>
            <a:r>
              <a:rPr lang="cs-CZ" sz="2000" dirty="false" smtClean="false"/>
              <a:t/>
            </a:r>
            <a:br>
              <a:rPr lang="cs-CZ" sz="2000" dirty="false" smtClean="false"/>
            </a:br>
            <a:r>
              <a:rPr lang="cs-CZ" sz="2000" dirty="false" smtClean="false"/>
              <a:t>v </a:t>
            </a:r>
            <a:r>
              <a:rPr lang="cs-CZ" sz="2000" dirty="false" smtClean="false"/>
              <a:t>IS KP14</a:t>
            </a:r>
            <a:r>
              <a:rPr lang="cs-CZ" sz="2000" dirty="false" smtClean="false"/>
              <a:t>+).</a:t>
            </a:r>
            <a:endParaRPr lang="cs-CZ" sz="2000" dirty="false"/>
          </a:p>
          <a:p>
            <a:pPr algn="just">
              <a:lnSpc>
                <a:spcPct val="100000"/>
              </a:lnSpc>
            </a:pPr>
            <a:r>
              <a:rPr lang="cs-CZ" sz="2000" b="true" dirty="false" smtClean="false"/>
              <a:t>Realizace</a:t>
            </a:r>
            <a:r>
              <a:rPr lang="cs-CZ" sz="2000" b="true" dirty="false"/>
              <a:t>, provoz/údržba výstupu </a:t>
            </a:r>
            <a:r>
              <a:rPr lang="cs-CZ" sz="2000" dirty="false" smtClean="false"/>
              <a:t>– lze vyplnit shrnutí KA za sledované období. Není povinné.</a:t>
            </a:r>
          </a:p>
          <a:p>
            <a:pPr algn="just">
              <a:lnSpc>
                <a:spcPct val="100000"/>
              </a:lnSpc>
            </a:pPr>
            <a:r>
              <a:rPr lang="cs-CZ" sz="2000" b="true" dirty="false"/>
              <a:t>Příjmy</a:t>
            </a:r>
            <a:r>
              <a:rPr lang="cs-CZ" sz="2000" dirty="false"/>
              <a:t> – není relevantní pro projekty ve výzvě č. </a:t>
            </a:r>
            <a:r>
              <a:rPr lang="cs-CZ" sz="2000" dirty="false" smtClean="false"/>
              <a:t>106. </a:t>
            </a:r>
            <a:endParaRPr lang="cs-CZ" sz="2000" dirty="false"/>
          </a:p>
          <a:p>
            <a:pPr algn="just">
              <a:lnSpc>
                <a:spcPct val="100000"/>
              </a:lnSpc>
            </a:pPr>
            <a:r>
              <a:rPr lang="cs-CZ" sz="2000" b="true" dirty="false" smtClean="false"/>
              <a:t>Klíčové </a:t>
            </a:r>
            <a:r>
              <a:rPr lang="cs-CZ" sz="2000" b="true" dirty="false"/>
              <a:t>aktivity </a:t>
            </a:r>
            <a:r>
              <a:rPr lang="cs-CZ" sz="2000" dirty="false"/>
              <a:t>- </a:t>
            </a:r>
            <a:r>
              <a:rPr lang="pl-PL" sz="2000" dirty="false"/>
              <a:t>popis pokroku v realizaci klíčové aktivity za sledované období </a:t>
            </a:r>
            <a:r>
              <a:rPr lang="pl-PL" sz="2000" dirty="false" smtClean="false"/>
              <a:t>(max. </a:t>
            </a:r>
            <a:r>
              <a:rPr lang="pl-PL" sz="2000" dirty="false"/>
              <a:t>2000 znaků) + možnost přílohy. </a:t>
            </a:r>
            <a:endParaRPr lang="pl-PL" sz="2000" dirty="false" smtClean="false"/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11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5131378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/>
              <a:t>ZOR – ZÁLOŽKY </a:t>
            </a:r>
            <a:r>
              <a:rPr lang="cs-CZ" sz="2800" dirty="false" smtClean="false"/>
              <a:t>IV. </a:t>
            </a:r>
            <a:endParaRPr lang="cs-CZ" sz="28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00000"/>
              </a:lnSpc>
            </a:pPr>
            <a:r>
              <a:rPr lang="pl-PL" sz="2000" b="true" dirty="false"/>
              <a:t>Indikátory </a:t>
            </a:r>
            <a:r>
              <a:rPr lang="pl-PL" sz="2000" dirty="false"/>
              <a:t>– viz. samostatná kapitola prezentace.</a:t>
            </a:r>
          </a:p>
          <a:p>
            <a:pPr algn="just">
              <a:lnSpc>
                <a:spcPct val="100000"/>
              </a:lnSpc>
            </a:pPr>
            <a:r>
              <a:rPr lang="cs-CZ" sz="2000" b="true" dirty="false"/>
              <a:t>Horizontální principy </a:t>
            </a:r>
            <a:r>
              <a:rPr lang="cs-CZ" sz="2000" b="true" dirty="false" smtClean="false"/>
              <a:t>(HP) </a:t>
            </a:r>
            <a:r>
              <a:rPr lang="cs-CZ" sz="2000" dirty="false" smtClean="false"/>
              <a:t>– </a:t>
            </a:r>
            <a:r>
              <a:rPr lang="cs-CZ" sz="2000" dirty="false"/>
              <a:t>vyplňuje se </a:t>
            </a:r>
            <a:r>
              <a:rPr lang="cs-CZ" sz="2000" dirty="false" smtClean="false"/>
              <a:t>popis pouze </a:t>
            </a:r>
            <a:r>
              <a:rPr lang="cs-CZ" sz="2000" dirty="false"/>
              <a:t>u </a:t>
            </a:r>
            <a:r>
              <a:rPr lang="cs-CZ" sz="2000" dirty="false" smtClean="false"/>
              <a:t>varianty „Cílené zaměření na HP“ a </a:t>
            </a:r>
            <a:r>
              <a:rPr lang="cs-CZ" sz="2000" dirty="false"/>
              <a:t>„Pozitivní </a:t>
            </a:r>
            <a:r>
              <a:rPr lang="cs-CZ" sz="2000" dirty="false" smtClean="false"/>
              <a:t>vliv na HP“ v </a:t>
            </a:r>
            <a:r>
              <a:rPr lang="cs-CZ" sz="2000" dirty="false"/>
              <a:t>rámci </a:t>
            </a:r>
            <a:r>
              <a:rPr lang="cs-CZ" sz="2000" dirty="false" err="true"/>
              <a:t>ZoR</a:t>
            </a:r>
            <a:r>
              <a:rPr lang="cs-CZ" sz="2000" dirty="false"/>
              <a:t>, ve které </a:t>
            </a:r>
            <a:r>
              <a:rPr lang="cs-CZ" sz="2000" dirty="false" smtClean="false"/>
              <a:t>byly HP </a:t>
            </a:r>
            <a:r>
              <a:rPr lang="cs-CZ" sz="2000" dirty="false"/>
              <a:t>naplňovány. „Neutrální </a:t>
            </a:r>
            <a:r>
              <a:rPr lang="cs-CZ" sz="2000" dirty="false" smtClean="false"/>
              <a:t>vliv na HP“ </a:t>
            </a:r>
            <a:r>
              <a:rPr lang="cs-CZ" sz="2000" dirty="false"/>
              <a:t>není </a:t>
            </a:r>
            <a:r>
              <a:rPr lang="cs-CZ" sz="2000" dirty="false" smtClean="false"/>
              <a:t>potřeba </a:t>
            </a:r>
            <a:r>
              <a:rPr lang="cs-CZ" sz="2000" dirty="false"/>
              <a:t>vyplňovat.</a:t>
            </a:r>
          </a:p>
          <a:p>
            <a:pPr algn="just">
              <a:lnSpc>
                <a:spcPct val="100000"/>
              </a:lnSpc>
            </a:pPr>
            <a:r>
              <a:rPr lang="cs-CZ" sz="2000" b="true" dirty="false"/>
              <a:t>Identifikace problému </a:t>
            </a:r>
            <a:r>
              <a:rPr lang="cs-CZ" sz="2000" dirty="false"/>
              <a:t>– vyplnit případné problémy: identifikace </a:t>
            </a:r>
            <a:r>
              <a:rPr lang="cs-CZ" sz="2000" dirty="false" smtClean="false"/>
              <a:t/>
            </a:r>
            <a:br>
              <a:rPr lang="cs-CZ" sz="2000" dirty="false" smtClean="false"/>
            </a:br>
            <a:r>
              <a:rPr lang="cs-CZ" sz="2000" dirty="false" smtClean="false"/>
              <a:t>+ </a:t>
            </a:r>
            <a:r>
              <a:rPr lang="cs-CZ" sz="2000" dirty="false"/>
              <a:t>popis řešení.</a:t>
            </a:r>
          </a:p>
          <a:p>
            <a:pPr algn="just">
              <a:lnSpc>
                <a:spcPct val="100000"/>
              </a:lnSpc>
            </a:pPr>
            <a:r>
              <a:rPr lang="cs-CZ" sz="2000" b="true" dirty="false"/>
              <a:t>Čestná prohlášení </a:t>
            </a:r>
            <a:r>
              <a:rPr lang="cs-CZ" sz="2000" dirty="false"/>
              <a:t>– zatrhnout souhlas, jinak nelze podat </a:t>
            </a:r>
            <a:r>
              <a:rPr lang="cs-CZ" sz="2000" dirty="false" err="true"/>
              <a:t>ZoR</a:t>
            </a:r>
            <a:r>
              <a:rPr lang="cs-CZ" sz="2000" dirty="false"/>
              <a:t>.</a:t>
            </a:r>
          </a:p>
          <a:p>
            <a:endParaRPr lang="cs-CZ" dirty="false"/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12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5441296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/>
              <a:t>ZOR </a:t>
            </a:r>
            <a:r>
              <a:rPr lang="cs-CZ" sz="2800" dirty="false" smtClean="false"/>
              <a:t>- Publicita</a:t>
            </a:r>
            <a:endParaRPr lang="cs-CZ" sz="28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39552" y="1412776"/>
            <a:ext cx="8064448" cy="4968552"/>
          </a:xfrm>
        </p:spPr>
        <p:txBody>
          <a:bodyPr/>
          <a:lstStyle/>
          <a:p>
            <a:pPr algn="just">
              <a:lnSpc>
                <a:spcPct val="100000"/>
              </a:lnSpc>
            </a:pPr>
            <a:r>
              <a:rPr lang="cs-CZ" sz="1800" b="true" dirty="false" smtClean="false"/>
              <a:t>Publicita </a:t>
            </a:r>
          </a:p>
          <a:p>
            <a:pPr algn="just">
              <a:lnSpc>
                <a:spcPct val="100000"/>
              </a:lnSpc>
            </a:pPr>
            <a:r>
              <a:rPr lang="cs-CZ" sz="1800" dirty="false" smtClean="false"/>
              <a:t>Pravidla a povinnosti týkající se publicity jsou uvedené v Obecné části </a:t>
            </a:r>
            <a:r>
              <a:rPr lang="cs-CZ" sz="1800" dirty="false"/>
              <a:t>pravidel, kap. 19 </a:t>
            </a:r>
            <a:r>
              <a:rPr lang="cs-CZ" sz="1800" dirty="false" smtClean="false"/>
              <a:t>- „Pravidla pro informování, komunikace a </a:t>
            </a:r>
            <a:r>
              <a:rPr lang="cs-CZ" sz="1800" dirty="false"/>
              <a:t>vizuální identita </a:t>
            </a:r>
            <a:r>
              <a:rPr lang="cs-CZ" sz="1800" dirty="false" smtClean="false"/>
              <a:t>OPZ“ a </a:t>
            </a:r>
            <a:r>
              <a:rPr lang="cs-CZ" sz="1800" dirty="false"/>
              <a:t>dále v Pokynech pro vyplnění </a:t>
            </a:r>
            <a:r>
              <a:rPr lang="cs-CZ" sz="1800" dirty="false" err="true"/>
              <a:t>ZoR</a:t>
            </a:r>
            <a:r>
              <a:rPr lang="cs-CZ" sz="1800" dirty="false"/>
              <a:t> – záložka „</a:t>
            </a:r>
            <a:r>
              <a:rPr lang="cs-CZ" sz="1800" dirty="false" smtClean="false"/>
              <a:t>Publicita“.</a:t>
            </a:r>
            <a:endParaRPr lang="cs-CZ" sz="1800" dirty="false"/>
          </a:p>
          <a:p>
            <a:pPr algn="just">
              <a:lnSpc>
                <a:spcPct val="100000"/>
              </a:lnSpc>
            </a:pPr>
            <a:r>
              <a:rPr lang="cs-CZ" sz="1800" dirty="false" smtClean="false"/>
              <a:t>Povinná x nepovinná publicita.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cs-CZ" sz="1800" b="true" u="sng" dirty="false"/>
              <a:t>Povinná publicita </a:t>
            </a:r>
            <a:r>
              <a:rPr lang="cs-CZ" sz="1800" b="true" u="sng" dirty="false" smtClean="false"/>
              <a:t>– nástroje:</a:t>
            </a:r>
            <a:endParaRPr lang="cs-CZ" sz="1800" b="true" u="sng" dirty="false"/>
          </a:p>
          <a:p>
            <a:pPr algn="just">
              <a:lnSpc>
                <a:spcPct val="100000"/>
              </a:lnSpc>
            </a:pPr>
            <a:r>
              <a:rPr lang="cs-CZ" sz="1800" dirty="false"/>
              <a:t>Povinné prvky jsou uvedeny </a:t>
            </a:r>
            <a:r>
              <a:rPr lang="cs-CZ" sz="1800" b="true" dirty="false"/>
              <a:t>na dokumentech, webových stránkách </a:t>
            </a:r>
            <a:br>
              <a:rPr lang="cs-CZ" sz="1800" b="true" dirty="false"/>
            </a:br>
            <a:r>
              <a:rPr lang="cs-CZ" sz="1800" b="true" dirty="false"/>
              <a:t>a dalších nosičích financovaných z </a:t>
            </a:r>
            <a:r>
              <a:rPr lang="cs-CZ" sz="1800" b="true" dirty="false" smtClean="false"/>
              <a:t>projektu</a:t>
            </a:r>
            <a:r>
              <a:rPr lang="cs-CZ" sz="1800" dirty="false" smtClean="false"/>
              <a:t>.</a:t>
            </a:r>
            <a:endParaRPr lang="cs-CZ" sz="1800" dirty="false"/>
          </a:p>
          <a:p>
            <a:pPr algn="just">
              <a:lnSpc>
                <a:spcPct val="100000"/>
              </a:lnSpc>
            </a:pPr>
            <a:r>
              <a:rPr lang="cs-CZ" sz="1800" b="true" dirty="false"/>
              <a:t>Plakát</a:t>
            </a:r>
            <a:r>
              <a:rPr lang="cs-CZ" sz="1800" dirty="false"/>
              <a:t> </a:t>
            </a:r>
            <a:r>
              <a:rPr lang="cs-CZ" sz="1800" b="true" dirty="false" smtClean="false"/>
              <a:t>velikosti min. A3.</a:t>
            </a:r>
            <a:endParaRPr lang="cs-CZ" sz="1800" b="true" dirty="false"/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800" dirty="false"/>
              <a:t>Plnění </a:t>
            </a:r>
            <a:r>
              <a:rPr lang="cs-CZ" sz="1800" dirty="false" smtClean="false"/>
              <a:t>povinné publicitní </a:t>
            </a:r>
            <a:r>
              <a:rPr lang="cs-CZ" sz="1800" dirty="false"/>
              <a:t>činnosti </a:t>
            </a:r>
            <a:r>
              <a:rPr lang="cs-CZ" sz="1800" dirty="false" smtClean="false"/>
              <a:t>v </a:t>
            </a:r>
            <a:r>
              <a:rPr lang="cs-CZ" sz="1800" dirty="false" err="true" smtClean="false"/>
              <a:t>ZoR</a:t>
            </a:r>
            <a:r>
              <a:rPr lang="cs-CZ" sz="1800" dirty="false" smtClean="false"/>
              <a:t> – </a:t>
            </a:r>
            <a:r>
              <a:rPr lang="cs-CZ" sz="1800" dirty="false"/>
              <a:t>výběr z číselníku </a:t>
            </a:r>
            <a:r>
              <a:rPr lang="cs-CZ" sz="1800" dirty="false" smtClean="false"/>
              <a:t>- vyberte </a:t>
            </a:r>
            <a:r>
              <a:rPr lang="cs-CZ" sz="1800" dirty="false"/>
              <a:t>„</a:t>
            </a:r>
            <a:r>
              <a:rPr lang="cs-CZ" sz="1800" dirty="false" smtClean="false"/>
              <a:t>ano“ nebo </a:t>
            </a:r>
            <a:r>
              <a:rPr lang="cs-CZ" sz="1800" dirty="false"/>
              <a:t>„prozatím ne</a:t>
            </a:r>
            <a:r>
              <a:rPr lang="cs-CZ" sz="1800" dirty="false" smtClean="false"/>
              <a:t>“. Varianta </a:t>
            </a:r>
            <a:r>
              <a:rPr lang="cs-CZ" sz="1800" dirty="false"/>
              <a:t>„nevztahuje se“ je </a:t>
            </a:r>
            <a:r>
              <a:rPr lang="cs-CZ" sz="1800" dirty="false" smtClean="false"/>
              <a:t>proti pravidlům OPZ.</a:t>
            </a:r>
            <a:endParaRPr lang="cs-CZ" sz="1800" dirty="false"/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800" dirty="false" smtClean="false"/>
              <a:t>Komentář – nezapomenout vyplnit.</a:t>
            </a:r>
          </a:p>
          <a:p>
            <a:pPr marL="432000" lvl="1" indent="-43200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Ø"/>
            </a:pPr>
            <a:r>
              <a:rPr lang="cs-CZ" sz="1800" dirty="false"/>
              <a:t>Možnost </a:t>
            </a:r>
            <a:r>
              <a:rPr lang="cs-CZ" sz="1800" dirty="false" smtClean="false"/>
              <a:t>informovat </a:t>
            </a:r>
            <a:r>
              <a:rPr lang="cs-CZ" sz="1800" dirty="false"/>
              <a:t>o nepovinné publicitě.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endParaRPr lang="cs-CZ" sz="1800" dirty="false"/>
          </a:p>
          <a:p>
            <a:pPr marL="0" indent="0">
              <a:buNone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13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801242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/>
              <a:t>Povinnosti příjemců v oblasti informování a komunikace 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412776"/>
            <a:ext cx="8064000" cy="5112568"/>
          </a:xfrm>
        </p:spPr>
        <p:txBody>
          <a:bodyPr/>
          <a:lstStyle/>
          <a:p>
            <a:pPr algn="just">
              <a:lnSpc>
                <a:spcPct val="100000"/>
              </a:lnSpc>
            </a:pPr>
            <a:r>
              <a:rPr lang="cs-CZ" sz="1600" b="true" dirty="false" smtClean="false"/>
              <a:t>Povinnost zveřejnit </a:t>
            </a:r>
            <a:r>
              <a:rPr lang="cs-CZ" sz="1600" b="true" dirty="false"/>
              <a:t>na své internetové stránce</a:t>
            </a:r>
            <a:r>
              <a:rPr lang="cs-CZ" sz="1600" dirty="false"/>
              <a:t>, pokud taková stránka existuje, stručný popis projektu </a:t>
            </a:r>
            <a:r>
              <a:rPr lang="cs-CZ" sz="1600" dirty="false" smtClean="false"/>
              <a:t>včetně </a:t>
            </a:r>
            <a:r>
              <a:rPr lang="cs-CZ" sz="1600" dirty="false"/>
              <a:t>jeho cílů a výsledků a </a:t>
            </a:r>
            <a:r>
              <a:rPr lang="cs-CZ" sz="1600" dirty="false" smtClean="false"/>
              <a:t>zdůraznit, </a:t>
            </a:r>
            <a:r>
              <a:rPr lang="cs-CZ" sz="1600" dirty="false"/>
              <a:t>že je na daný projekt poskytována finanční podpora EU; popis je doporučeno vložit při zahájení realizace projektu a následně jej dle potřeby </a:t>
            </a:r>
            <a:r>
              <a:rPr lang="cs-CZ" sz="1600" dirty="false" smtClean="false"/>
              <a:t>aktualizovat. </a:t>
            </a:r>
          </a:p>
          <a:p>
            <a:pPr algn="just">
              <a:lnSpc>
                <a:spcPct val="100000"/>
              </a:lnSpc>
            </a:pPr>
            <a:r>
              <a:rPr lang="cs-CZ" sz="1600" b="true" dirty="false"/>
              <a:t>Povinnost spravovat prezentaci projektu na portálu </a:t>
            </a:r>
            <a:r>
              <a:rPr lang="cs-CZ" sz="1600" b="true" dirty="false" smtClean="false"/>
              <a:t>www.esfcr.cz</a:t>
            </a:r>
            <a:r>
              <a:rPr lang="cs-CZ" sz="1600" dirty="false"/>
              <a:t>.</a:t>
            </a:r>
            <a:r>
              <a:rPr lang="cs-CZ" sz="1600" dirty="false" smtClean="false"/>
              <a:t> </a:t>
            </a:r>
            <a:r>
              <a:rPr lang="cs-CZ" sz="1600" dirty="false"/>
              <a:t>Z</a:t>
            </a:r>
            <a:r>
              <a:rPr lang="cs-CZ" sz="1600" dirty="false" smtClean="false"/>
              <a:t>ákladní </a:t>
            </a:r>
            <a:r>
              <a:rPr lang="cs-CZ" sz="1600" dirty="false"/>
              <a:t>obsah prezentace (tj. popisu projektu) je na portál přenesen z MS2014+ z obsahu žádosti o podporu, příjemce ji následně dle potřeby </a:t>
            </a:r>
            <a:r>
              <a:rPr lang="cs-CZ" sz="1600" dirty="false" smtClean="false"/>
              <a:t>aktualizuje. </a:t>
            </a:r>
            <a:endParaRPr lang="cs-CZ" sz="1600" dirty="false"/>
          </a:p>
          <a:p>
            <a:pPr algn="just">
              <a:lnSpc>
                <a:spcPct val="100000"/>
              </a:lnSpc>
            </a:pPr>
            <a:r>
              <a:rPr lang="cs-CZ" sz="1600" b="true" dirty="false" smtClean="false"/>
              <a:t>Povinnost umístit </a:t>
            </a:r>
            <a:r>
              <a:rPr lang="cs-CZ" sz="1600" b="true" dirty="false"/>
              <a:t>alespoň 1 povinný plakát velikosti minimálně A3 </a:t>
            </a:r>
            <a:r>
              <a:rPr lang="cs-CZ" sz="1600" b="true" dirty="false" smtClean="false"/>
              <a:t/>
            </a:r>
            <a:br>
              <a:rPr lang="cs-CZ" sz="1600" b="true" dirty="false" smtClean="false"/>
            </a:br>
            <a:r>
              <a:rPr lang="cs-CZ" sz="1600" dirty="false" smtClean="false"/>
              <a:t>s </a:t>
            </a:r>
            <a:r>
              <a:rPr lang="cs-CZ" sz="1600" dirty="false"/>
              <a:t>informacemi o projektu v místě realizace </a:t>
            </a:r>
            <a:r>
              <a:rPr lang="cs-CZ" sz="1600" dirty="false" smtClean="false"/>
              <a:t>projektu </a:t>
            </a:r>
            <a:r>
              <a:rPr lang="cs-CZ" sz="1600" dirty="false"/>
              <a:t>snadno viditelném pro veřejnost, jako jsou vstupní prostory budovy a bude jej udržovat do termínu dokončení realizace </a:t>
            </a:r>
            <a:r>
              <a:rPr lang="cs-CZ" sz="1600" dirty="false" smtClean="false"/>
              <a:t>projektu. Pro </a:t>
            </a:r>
            <a:r>
              <a:rPr lang="cs-CZ" sz="1600" dirty="false"/>
              <a:t>vytvoření povinného plakátu - příjemce povinen využít elektronické šablony, které jsou ke stažení na portálu </a:t>
            </a:r>
            <a:r>
              <a:rPr lang="cs-CZ" sz="1600" dirty="false">
                <a:hlinkClick r:id="rId3"/>
              </a:rPr>
              <a:t>http://</a:t>
            </a:r>
            <a:r>
              <a:rPr lang="cs-CZ" sz="1600" dirty="false" smtClean="false">
                <a:hlinkClick r:id="rId3"/>
              </a:rPr>
              <a:t>publicita.dotaceeu.cz</a:t>
            </a:r>
            <a:r>
              <a:rPr lang="cs-CZ" sz="1600" dirty="false" smtClean="false"/>
              <a:t> .</a:t>
            </a:r>
            <a:endParaRPr lang="cs-CZ" sz="1600" dirty="false"/>
          </a:p>
          <a:p>
            <a:pPr algn="just">
              <a:lnSpc>
                <a:spcPct val="100000"/>
              </a:lnSpc>
            </a:pPr>
            <a:r>
              <a:rPr lang="cs-CZ" sz="1600" dirty="false"/>
              <a:t>V rámci všech informačních a komunikačních aktivit </a:t>
            </a:r>
            <a:r>
              <a:rPr lang="cs-CZ" sz="1600" dirty="false" smtClean="false"/>
              <a:t>a na výstupech týkajících </a:t>
            </a:r>
            <a:r>
              <a:rPr lang="cs-CZ" sz="1600" dirty="false"/>
              <a:t>se projektu určených veřejnosti </a:t>
            </a:r>
            <a:r>
              <a:rPr lang="cs-CZ" sz="1600" dirty="false" smtClean="false"/>
              <a:t>používá příjemce povinné </a:t>
            </a:r>
            <a:r>
              <a:rPr lang="cs-CZ" sz="1600" b="true" dirty="false" smtClean="false"/>
              <a:t>prvky vizuální identity OPZ – </a:t>
            </a:r>
            <a:r>
              <a:rPr lang="cs-CZ" sz="1600" dirty="false" smtClean="false"/>
              <a:t>informace o </a:t>
            </a:r>
            <a:r>
              <a:rPr lang="cs-CZ" sz="1600" dirty="false"/>
              <a:t>financování projektu z OPZ a </a:t>
            </a:r>
            <a:r>
              <a:rPr lang="cs-CZ" sz="1600" dirty="false" smtClean="false"/>
              <a:t>ESF </a:t>
            </a:r>
            <a:r>
              <a:rPr lang="cs-CZ" sz="1600" dirty="false"/>
              <a:t>(</a:t>
            </a:r>
            <a:r>
              <a:rPr lang="cs-CZ" sz="1600" dirty="false" smtClean="false"/>
              <a:t>viz Obecná část pravidel). </a:t>
            </a:r>
          </a:p>
          <a:p>
            <a:pPr algn="just">
              <a:lnSpc>
                <a:spcPct val="100000"/>
              </a:lnSpc>
            </a:pPr>
            <a:r>
              <a:rPr lang="cs-CZ" sz="1600" dirty="false"/>
              <a:t>Nedodržení těchto povinností podléhá sankcím, tj. zakládá na základě zákona                č. 218/2000 Sb., rozpočtových pravidel, porušení rozpočtové kázně, resp. neoprávněné použití podpory (viz kap. 19.4. Sankce). </a:t>
            </a:r>
          </a:p>
          <a:p>
            <a:endParaRPr lang="cs-CZ" sz="1600" dirty="false"/>
          </a:p>
          <a:p>
            <a:pPr algn="just">
              <a:lnSpc>
                <a:spcPct val="100000"/>
              </a:lnSpc>
            </a:pPr>
            <a:endParaRPr lang="cs-CZ" sz="1600" b="true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14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26214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/>
              <a:t>Povinné prvky vizuální identity </a:t>
            </a:r>
            <a:r>
              <a:rPr lang="cs-CZ" sz="2800" dirty="false" smtClean="false"/>
              <a:t>OPZ</a:t>
            </a:r>
            <a:endParaRPr lang="cs-CZ" sz="28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484784"/>
            <a:ext cx="8064000" cy="4968552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pl-PL" sz="1800" dirty="false" smtClean="false"/>
              <a:t>znak </a:t>
            </a:r>
            <a:r>
              <a:rPr lang="pl-PL" sz="1800" dirty="false"/>
              <a:t>EU a odkaz „Evropská </a:t>
            </a:r>
            <a:r>
              <a:rPr lang="pl-PL" sz="1800" dirty="false" smtClean="false"/>
              <a:t>unie“</a:t>
            </a:r>
            <a:endParaRPr lang="pl-PL" sz="1800" dirty="false"/>
          </a:p>
          <a:p>
            <a:pPr>
              <a:lnSpc>
                <a:spcPct val="100000"/>
              </a:lnSpc>
            </a:pPr>
            <a:r>
              <a:rPr lang="cs-CZ" sz="1800" dirty="false" smtClean="false"/>
              <a:t>odkaz </a:t>
            </a:r>
            <a:r>
              <a:rPr lang="cs-CZ" sz="1800" dirty="false"/>
              <a:t>„Evropský sociální fond</a:t>
            </a:r>
            <a:r>
              <a:rPr lang="cs-CZ" sz="1800" dirty="false" smtClean="false"/>
              <a:t>“</a:t>
            </a:r>
            <a:endParaRPr lang="cs-CZ" sz="1800" dirty="false"/>
          </a:p>
          <a:p>
            <a:pPr>
              <a:lnSpc>
                <a:spcPct val="100000"/>
              </a:lnSpc>
            </a:pPr>
            <a:r>
              <a:rPr lang="pl-PL" sz="1800" dirty="false" smtClean="false"/>
              <a:t>odkaz </a:t>
            </a:r>
            <a:r>
              <a:rPr lang="pl-PL" sz="1800" dirty="false"/>
              <a:t>„Operační program Zaměstnanost</a:t>
            </a:r>
            <a:r>
              <a:rPr lang="pl-PL" sz="1800" dirty="false" smtClean="false"/>
              <a:t>“</a:t>
            </a:r>
          </a:p>
          <a:p>
            <a:pPr marL="0" indent="0">
              <a:buNone/>
            </a:pPr>
            <a:endParaRPr lang="pl-PL" sz="800" dirty="false" smtClean="false"/>
          </a:p>
          <a:p>
            <a:endParaRPr lang="pl-PL" dirty="false" smtClean="false"/>
          </a:p>
          <a:p>
            <a:endParaRPr lang="pl-PL" dirty="false"/>
          </a:p>
          <a:p>
            <a:endParaRPr lang="pl-PL" dirty="false"/>
          </a:p>
          <a:p>
            <a:pPr>
              <a:buFont typeface="Wingdings" panose="05000000000000000000" pitchFamily="2" charset="2"/>
              <a:buChar char="Ø"/>
            </a:pPr>
            <a:endParaRPr lang="pl-PL" sz="2000" dirty="false" smtClean="false"/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Ø"/>
            </a:pPr>
            <a:endParaRPr lang="pl-PL" sz="800" dirty="false" smtClean="false"/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pl-PL" sz="1800" dirty="false" smtClean="false"/>
              <a:t>Technické parametry – viz. Obecná část pravidel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800" b="true" dirty="false" smtClean="false"/>
              <a:t>Generátor </a:t>
            </a:r>
            <a:r>
              <a:rPr lang="cs-CZ" sz="1800" b="true" dirty="false"/>
              <a:t>nástrojů povinné publicity: </a:t>
            </a:r>
            <a:r>
              <a:rPr lang="cs-CZ" sz="1800" dirty="false">
                <a:hlinkClick r:id="rId3"/>
              </a:rPr>
              <a:t>http://publicita.dotaceeu.cz</a:t>
            </a:r>
            <a:r>
              <a:rPr lang="cs-CZ" sz="1800" dirty="false"/>
              <a:t> </a:t>
            </a:r>
          </a:p>
          <a:p>
            <a:pPr marL="0" indent="0">
              <a:buNone/>
            </a:pPr>
            <a:r>
              <a:rPr lang="pl-PL" sz="1800" dirty="false" smtClean="false"/>
              <a:t> </a:t>
            </a:r>
            <a:endParaRPr lang="pl-PL" sz="1800" dirty="false"/>
          </a:p>
          <a:p>
            <a:pPr marL="0" indent="0">
              <a:buNone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15</a:t>
            </a:fld>
            <a:endParaRPr lang="cs-CZ" dirty="false"/>
          </a:p>
        </p:txBody>
      </p:sp>
      <p:pic>
        <p:nvPicPr>
          <p:cNvPr id="5" name="Picture 2"/>
          <p:cNvPicPr>
            <a:picLocks noChangeAspect="true" noChangeArrowheads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3041001"/>
            <a:ext cx="4672954" cy="9528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/>
          <p:cNvPicPr>
            <a:picLocks noChangeAspect="true" noChangeArrowheads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4293096"/>
            <a:ext cx="4672954" cy="9514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51879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/>
              <a:t>ZOR - dokumenty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cs-CZ" sz="2000" dirty="false"/>
              <a:t>Na záložce „</a:t>
            </a:r>
            <a:r>
              <a:rPr lang="cs-CZ" sz="2000" dirty="false" smtClean="false"/>
              <a:t>Dokumenty nepřenášené na projekt“ </a:t>
            </a:r>
            <a:r>
              <a:rPr lang="cs-CZ" sz="2000" dirty="false"/>
              <a:t>– možné vložit </a:t>
            </a:r>
            <a:r>
              <a:rPr lang="cs-CZ" sz="2000" dirty="false" smtClean="false"/>
              <a:t>přílohy k </a:t>
            </a:r>
            <a:r>
              <a:rPr lang="cs-CZ" sz="2000" dirty="false" err="true" smtClean="false"/>
              <a:t>ZoR</a:t>
            </a:r>
            <a:r>
              <a:rPr lang="cs-CZ" sz="2000" dirty="false" smtClean="false"/>
              <a:t>. </a:t>
            </a:r>
            <a:r>
              <a:rPr lang="cs-CZ" sz="2000" dirty="false"/>
              <a:t>Povinné přílohy nejsou stanoveny.</a:t>
            </a:r>
          </a:p>
          <a:p>
            <a:pPr algn="just"/>
            <a:r>
              <a:rPr lang="cs-CZ" sz="2000" dirty="false"/>
              <a:t>Dokument o velikosti maximálně 100 MB.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sz="2000" dirty="false"/>
              <a:t>Název </a:t>
            </a:r>
            <a:r>
              <a:rPr lang="cs-CZ" sz="2000" dirty="false" smtClean="false"/>
              <a:t>dokumentu.</a:t>
            </a:r>
            <a:endParaRPr lang="cs-CZ" sz="2000" dirty="false"/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sz="2000" dirty="false"/>
              <a:t>Popis </a:t>
            </a:r>
            <a:r>
              <a:rPr lang="cs-CZ" sz="2000" dirty="false" smtClean="false"/>
              <a:t>dokumentu.</a:t>
            </a:r>
            <a:endParaRPr lang="cs-CZ" sz="2000" dirty="false"/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sz="2000" dirty="false"/>
              <a:t>Soubor – přiložit elektronickou verzi </a:t>
            </a:r>
            <a:r>
              <a:rPr lang="cs-CZ" sz="2000" dirty="false" smtClean="false"/>
              <a:t>dokumentu.</a:t>
            </a:r>
            <a:endParaRPr lang="cs-CZ" sz="2000" dirty="false"/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sz="2000" dirty="false"/>
              <a:t>Možnost samostatného elektronického </a:t>
            </a:r>
            <a:r>
              <a:rPr lang="cs-CZ" sz="2000" dirty="false" smtClean="false"/>
              <a:t>podpisu.</a:t>
            </a:r>
            <a:endParaRPr lang="cs-CZ" sz="2000" dirty="false"/>
          </a:p>
          <a:p>
            <a:pPr marL="0" indent="0">
              <a:buNone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16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15309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/>
              <a:t>ZOR - Indikátory </a:t>
            </a:r>
            <a:r>
              <a:rPr lang="cs-CZ" sz="2800" dirty="false" smtClean="false"/>
              <a:t>- úvod</a:t>
            </a:r>
            <a:endParaRPr lang="cs-CZ" sz="28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412776"/>
            <a:ext cx="8064000" cy="4968552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buNone/>
            </a:pPr>
            <a:r>
              <a:rPr lang="cs-CZ" sz="1800" dirty="false" smtClean="false"/>
              <a:t>Na </a:t>
            </a:r>
            <a:r>
              <a:rPr lang="cs-CZ" sz="1800" dirty="false"/>
              <a:t>detailu jednotlivých indikátorů je </a:t>
            </a:r>
            <a:r>
              <a:rPr lang="cs-CZ" sz="1800" dirty="false" smtClean="false"/>
              <a:t>zobrazen </a:t>
            </a:r>
            <a:r>
              <a:rPr lang="cs-CZ" sz="1800" dirty="false"/>
              <a:t>příznak, zda dosažená hodnota daného indikátoru bude vykazována s využitím IS ESF 2014+ nebo editací hodnoty přímo ve zprávě o realizaci projektu, kterou příjemce zpracovává v IS KP14+. </a:t>
            </a:r>
            <a:endParaRPr lang="cs-CZ" sz="1800" u="sng" dirty="false" smtClean="false"/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1800" dirty="false" smtClean="false"/>
              <a:t>1. Přímá </a:t>
            </a:r>
            <a:r>
              <a:rPr lang="cs-CZ" sz="1800" dirty="false"/>
              <a:t>editace hodnot </a:t>
            </a:r>
            <a:r>
              <a:rPr lang="cs-CZ" sz="1800" b="true" dirty="false"/>
              <a:t>v IS KP 14+ </a:t>
            </a:r>
            <a:r>
              <a:rPr lang="cs-CZ" sz="1800" dirty="false" smtClean="false"/>
              <a:t>se v </a:t>
            </a:r>
            <a:r>
              <a:rPr lang="cs-CZ" sz="1800" dirty="false"/>
              <a:t>rámci </a:t>
            </a:r>
            <a:r>
              <a:rPr lang="cs-CZ" sz="1800" dirty="false" err="true" smtClean="false"/>
              <a:t>ZoR</a:t>
            </a:r>
            <a:r>
              <a:rPr lang="cs-CZ" sz="1800" dirty="false" smtClean="false"/>
              <a:t> provádí u indikátorů, </a:t>
            </a:r>
            <a:r>
              <a:rPr lang="cs-CZ" sz="1800" dirty="false"/>
              <a:t>které nesledují účastníky projektů </a:t>
            </a:r>
            <a:r>
              <a:rPr lang="cs-CZ" sz="1800" dirty="false" smtClean="false"/>
              <a:t>(např. 8 05 00).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cs-CZ" sz="1800" dirty="false" smtClean="false"/>
              <a:t>2. U  indikátorů,  které  sledují  účastníky  projektů  (např. 6 00 00) dochází  </a:t>
            </a:r>
            <a:br>
              <a:rPr lang="cs-CZ" sz="1800" dirty="false" smtClean="false"/>
            </a:br>
            <a:r>
              <a:rPr lang="cs-CZ" sz="1800" dirty="false" smtClean="false"/>
              <a:t>k  automatickému natažení </a:t>
            </a:r>
            <a:r>
              <a:rPr lang="cs-CZ" sz="1800" dirty="false"/>
              <a:t>hodnot ze systému </a:t>
            </a:r>
            <a:r>
              <a:rPr lang="cs-CZ" sz="1800" b="true" dirty="false"/>
              <a:t>IS ESF 2014</a:t>
            </a:r>
            <a:r>
              <a:rPr lang="cs-CZ" sz="1800" b="true" dirty="false" smtClean="false"/>
              <a:t>+.</a:t>
            </a:r>
            <a:r>
              <a:rPr lang="cs-CZ" sz="1800" dirty="false" smtClean="false"/>
              <a:t/>
            </a:r>
            <a:br>
              <a:rPr lang="cs-CZ" sz="1800" dirty="false" smtClean="false"/>
            </a:br>
            <a:endParaRPr lang="cs-CZ" sz="800" dirty="false" smtClean="false"/>
          </a:p>
          <a:p>
            <a:pPr algn="just">
              <a:lnSpc>
                <a:spcPct val="100000"/>
              </a:lnSpc>
            </a:pPr>
            <a:r>
              <a:rPr lang="cs-CZ" sz="1800" dirty="false" smtClean="false"/>
              <a:t>U projektů, které sledují indikátor 6 00 00 „Celkový počet účastníků“ se v IS KP14+ po podpisu </a:t>
            </a:r>
            <a:r>
              <a:rPr lang="cs-CZ" sz="1800" dirty="false" err="true" smtClean="false"/>
              <a:t>RoD</a:t>
            </a:r>
            <a:r>
              <a:rPr lang="cs-CZ" sz="1800" dirty="false" smtClean="false"/>
              <a:t> </a:t>
            </a:r>
            <a:r>
              <a:rPr lang="cs-CZ" sz="1800" b="true" dirty="false" smtClean="false"/>
              <a:t>automaticky zobrazí všechny povinně sledované dílčí indikátory týkající se účastníků</a:t>
            </a:r>
            <a:r>
              <a:rPr lang="cs-CZ" sz="1800" dirty="false" smtClean="false"/>
              <a:t> (vyjadřující podporu účastníkům v detailu dle věku, postavení na trhu práce, znevýhodnění atd.)</a:t>
            </a:r>
          </a:p>
          <a:p>
            <a:pPr algn="just">
              <a:lnSpc>
                <a:spcPct val="100000"/>
              </a:lnSpc>
            </a:pPr>
            <a:r>
              <a:rPr lang="cs-CZ" sz="1800" dirty="false" smtClean="false"/>
              <a:t>Charakteristika </a:t>
            </a:r>
            <a:r>
              <a:rPr lang="cs-CZ" sz="1800" dirty="false"/>
              <a:t>indikátorů - viz Obecná část pravidel pro žadatele </a:t>
            </a:r>
            <a:r>
              <a:rPr lang="cs-CZ" sz="1800" dirty="false" smtClean="false"/>
              <a:t/>
            </a:r>
            <a:br>
              <a:rPr lang="cs-CZ" sz="1800" dirty="false" smtClean="false"/>
            </a:br>
            <a:r>
              <a:rPr lang="cs-CZ" sz="1800" dirty="false" smtClean="false"/>
              <a:t>a </a:t>
            </a:r>
            <a:r>
              <a:rPr lang="cs-CZ" sz="1800" dirty="false"/>
              <a:t>příjemce v rámci OPZ, kap. 18. </a:t>
            </a:r>
          </a:p>
          <a:p>
            <a:pPr marL="0" indent="0">
              <a:buNone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17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968516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 smtClean="false"/>
              <a:t>Indikátory sledované mimo IS ESF 2014+ </a:t>
            </a:r>
            <a:endParaRPr lang="cs-CZ" sz="28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cs-CZ" sz="2000" dirty="false" smtClean="false"/>
              <a:t>Indikátory, </a:t>
            </a:r>
            <a:r>
              <a:rPr lang="cs-CZ" sz="2000" dirty="false"/>
              <a:t>které se netýkají podpořených </a:t>
            </a:r>
            <a:r>
              <a:rPr lang="cs-CZ" sz="2000" dirty="false" smtClean="false"/>
              <a:t>osob (ve </a:t>
            </a:r>
            <a:r>
              <a:rPr lang="cs-CZ" sz="2000" dirty="false"/>
              <a:t>výzvě </a:t>
            </a:r>
            <a:r>
              <a:rPr lang="cs-CZ" sz="2000" dirty="false" smtClean="false"/>
              <a:t>č. 106 je to MI 8 05 00), se vykazují v </a:t>
            </a:r>
            <a:r>
              <a:rPr lang="cs-CZ" sz="2000" dirty="false"/>
              <a:t>IS </a:t>
            </a:r>
            <a:r>
              <a:rPr lang="cs-CZ" sz="2000" dirty="false" smtClean="false"/>
              <a:t>KP14+ v rámci </a:t>
            </a:r>
            <a:r>
              <a:rPr lang="cs-CZ" sz="2000" dirty="false" err="true" smtClean="false"/>
              <a:t>ZoR</a:t>
            </a:r>
            <a:r>
              <a:rPr lang="cs-CZ" sz="2000" dirty="false" smtClean="false"/>
              <a:t> na záložce </a:t>
            </a:r>
            <a:r>
              <a:rPr lang="cs-CZ" sz="2000" dirty="false"/>
              <a:t>„Indikátory</a:t>
            </a:r>
            <a:r>
              <a:rPr lang="cs-CZ" sz="2000" dirty="false" smtClean="false"/>
              <a:t>“. </a:t>
            </a:r>
            <a:endParaRPr lang="cs-CZ" sz="2000" dirty="false"/>
          </a:p>
          <a:p>
            <a:pPr algn="just"/>
            <a:r>
              <a:rPr lang="cs-CZ" sz="2000" dirty="false" smtClean="false"/>
              <a:t>Plnění tohoto indikátoru se vykazuje pouze pokud došlo ve sledovaném období ke změně - </a:t>
            </a:r>
            <a:r>
              <a:rPr lang="cs-CZ" sz="2000" dirty="false"/>
              <a:t>VYKÁZAT </a:t>
            </a:r>
            <a:r>
              <a:rPr lang="cs-CZ" sz="2000" dirty="false" smtClean="false"/>
              <a:t>ZMĚNU/PŘÍRŮSTEK. </a:t>
            </a:r>
            <a:r>
              <a:rPr lang="cs-CZ" sz="2000" dirty="false"/>
              <a:t>Vyplňuje se přírůstková hodnota, datum přírůstkové hodnoty </a:t>
            </a:r>
            <a:r>
              <a:rPr lang="cs-CZ" sz="2000" dirty="false" smtClean="false"/>
              <a:t/>
            </a:r>
            <a:br>
              <a:rPr lang="cs-CZ" sz="2000" dirty="false" smtClean="false"/>
            </a:br>
            <a:r>
              <a:rPr lang="cs-CZ" sz="2000" dirty="false" smtClean="false"/>
              <a:t>a </a:t>
            </a:r>
            <a:r>
              <a:rPr lang="cs-CZ" sz="2000" dirty="false"/>
              <a:t>komentář – podrobnosti k vykazovanému přírůstku (jaký dokument, jak byl zveřejněn…)</a:t>
            </a:r>
          </a:p>
          <a:p>
            <a:pPr algn="just"/>
            <a:r>
              <a:rPr lang="cs-CZ" sz="2000" dirty="false" smtClean="false"/>
              <a:t>Podrobný návod viz </a:t>
            </a:r>
            <a:r>
              <a:rPr lang="cs-CZ" sz="2000" dirty="false"/>
              <a:t>Pokyny pro vyplnění žádosti o platbu a zprávy o realizaci </a:t>
            </a:r>
            <a:r>
              <a:rPr lang="cs-CZ" sz="2000" dirty="false" smtClean="false"/>
              <a:t>projektu </a:t>
            </a:r>
            <a:r>
              <a:rPr lang="cs-CZ" sz="2000" dirty="false"/>
              <a:t>v IS KP14</a:t>
            </a:r>
            <a:r>
              <a:rPr lang="cs-CZ" sz="2000" dirty="false" smtClean="false"/>
              <a:t>+.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18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793591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/>
              <a:t>indikátory sledované prostřednictvím IS ESF 2014+ - </a:t>
            </a:r>
            <a:r>
              <a:rPr lang="cs-CZ" sz="2800" dirty="false" smtClean="false"/>
              <a:t>I. </a:t>
            </a:r>
            <a:endParaRPr lang="cs-CZ" sz="28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556792"/>
            <a:ext cx="8064000" cy="4959208"/>
          </a:xfrm>
        </p:spPr>
        <p:txBody>
          <a:bodyPr/>
          <a:lstStyle/>
          <a:p>
            <a:pPr algn="just">
              <a:lnSpc>
                <a:spcPct val="100000"/>
              </a:lnSpc>
            </a:pPr>
            <a:r>
              <a:rPr lang="cs-CZ" sz="2000" dirty="false"/>
              <a:t>IS ESF 2014+ slouží pro záznamy </a:t>
            </a:r>
            <a:r>
              <a:rPr lang="cs-CZ" sz="2000" dirty="false" smtClean="false"/>
              <a:t>indikátorů </a:t>
            </a:r>
            <a:r>
              <a:rPr lang="cs-CZ" sz="2000" dirty="false"/>
              <a:t>projektu týkající se </a:t>
            </a:r>
            <a:r>
              <a:rPr lang="cs-CZ" sz="2000" b="true" dirty="false"/>
              <a:t>účastníků projektu</a:t>
            </a:r>
            <a:r>
              <a:rPr lang="cs-CZ" sz="2000" dirty="false"/>
              <a:t>. U osob, u kterých není plánováno zapojení do projektu v takovém </a:t>
            </a:r>
            <a:r>
              <a:rPr lang="cs-CZ" sz="2000" dirty="false" smtClean="false"/>
              <a:t>rozsahu, </a:t>
            </a:r>
            <a:r>
              <a:rPr lang="cs-CZ" sz="2000" dirty="false"/>
              <a:t>aby jimi využitá podpora přesáhla limit bagatelní </a:t>
            </a:r>
            <a:r>
              <a:rPr lang="cs-CZ" sz="2000" dirty="false" smtClean="false"/>
              <a:t>podpory 40 h., tj</a:t>
            </a:r>
            <a:r>
              <a:rPr lang="cs-CZ" sz="2000" dirty="false"/>
              <a:t>. příjemce neplánuje je započítat do hodnot indikátorů týkajících se </a:t>
            </a:r>
            <a:r>
              <a:rPr lang="cs-CZ" sz="2000" dirty="false" smtClean="false"/>
              <a:t>účastníků, </a:t>
            </a:r>
            <a:r>
              <a:rPr lang="cs-CZ" sz="2000" b="true" dirty="false"/>
              <a:t>není potřeba údaje </a:t>
            </a:r>
            <a:r>
              <a:rPr lang="cs-CZ" sz="2000" b="true" dirty="false" smtClean="false"/>
              <a:t/>
            </a:r>
            <a:br>
              <a:rPr lang="cs-CZ" sz="2000" b="true" dirty="false" smtClean="false"/>
            </a:br>
            <a:r>
              <a:rPr lang="cs-CZ" sz="2000" b="true" dirty="false" smtClean="false"/>
              <a:t>o </a:t>
            </a:r>
            <a:r>
              <a:rPr lang="cs-CZ" sz="2000" b="true" dirty="false"/>
              <a:t>dané osobě do IS ESF 2014+ zapisovat</a:t>
            </a:r>
            <a:r>
              <a:rPr lang="cs-CZ" sz="2000" dirty="false"/>
              <a:t>. </a:t>
            </a:r>
            <a:endParaRPr lang="cs-CZ" sz="2000" dirty="false" smtClean="false"/>
          </a:p>
          <a:p>
            <a:pPr algn="just">
              <a:lnSpc>
                <a:spcPct val="100000"/>
              </a:lnSpc>
            </a:pPr>
            <a:r>
              <a:rPr lang="cs-CZ" sz="2000" dirty="false" smtClean="false"/>
              <a:t>Příjemce ale musí </a:t>
            </a:r>
            <a:r>
              <a:rPr lang="cs-CZ" sz="2000" dirty="false"/>
              <a:t>mít k dispozici průkazné záznamy i o zapojení těchto osob do projektu. </a:t>
            </a:r>
            <a:r>
              <a:rPr lang="cs-CZ" sz="2000" dirty="false" smtClean="false"/>
              <a:t>Nejsou </a:t>
            </a:r>
            <a:r>
              <a:rPr lang="cs-CZ" sz="2000" dirty="false"/>
              <a:t>ovšem </a:t>
            </a:r>
            <a:r>
              <a:rPr lang="cs-CZ" sz="2000" dirty="false" smtClean="false"/>
              <a:t>potřeba </a:t>
            </a:r>
            <a:r>
              <a:rPr lang="cs-CZ" sz="2000" dirty="false"/>
              <a:t>všechny charakteristiky vymezené pro účastníky </a:t>
            </a:r>
            <a:r>
              <a:rPr lang="cs-CZ" sz="2000" dirty="false" smtClean="false"/>
              <a:t>projektů (viz Obecné pravidla pro žadatele a příjemce). Min. evidovat jméno a příjmení, datum narození, bydliště, organizaci zaměstnavatele, </a:t>
            </a:r>
            <a:r>
              <a:rPr lang="cs-CZ" sz="2000" dirty="false" smtClean="false">
                <a:solidFill>
                  <a:schemeClr val="accent1"/>
                </a:solidFill>
              </a:rPr>
              <a:t>příslušnost </a:t>
            </a:r>
            <a:br>
              <a:rPr lang="cs-CZ" sz="2000" dirty="false" smtClean="false">
                <a:solidFill>
                  <a:schemeClr val="accent1"/>
                </a:solidFill>
              </a:rPr>
            </a:br>
            <a:r>
              <a:rPr lang="cs-CZ" sz="2000" dirty="false" smtClean="false">
                <a:solidFill>
                  <a:schemeClr val="accent1"/>
                </a:solidFill>
              </a:rPr>
              <a:t>k CS projektu. </a:t>
            </a:r>
          </a:p>
          <a:p>
            <a:pPr algn="just">
              <a:lnSpc>
                <a:spcPct val="100000"/>
              </a:lnSpc>
            </a:pPr>
            <a:r>
              <a:rPr lang="cs-CZ" sz="2000" b="true" dirty="false" smtClean="false"/>
              <a:t>Monitorovací </a:t>
            </a:r>
            <a:r>
              <a:rPr lang="cs-CZ" sz="2000" b="true" dirty="false"/>
              <a:t>list podpořené osoby </a:t>
            </a:r>
            <a:r>
              <a:rPr lang="cs-CZ" sz="2000" dirty="false"/>
              <a:t>– formulář není závazný – data mohou být podložena jinou evidencí, formulář může být upraven. 	</a:t>
            </a: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19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81174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Obsah semináře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r>
              <a:rPr lang="cs-CZ" altLang="cs-CZ" dirty="false" smtClean="false"/>
              <a:t>Zpráva o realizaci (</a:t>
            </a:r>
            <a:r>
              <a:rPr lang="cs-CZ" altLang="cs-CZ" dirty="false" err="true" smtClean="false"/>
              <a:t>ZoR</a:t>
            </a:r>
            <a:r>
              <a:rPr lang="cs-CZ" altLang="cs-CZ" dirty="false" smtClean="false"/>
              <a:t>)</a:t>
            </a:r>
          </a:p>
          <a:p>
            <a:r>
              <a:rPr lang="cs-CZ" dirty="false" smtClean="false"/>
              <a:t>Vizuální identita OPZ, informování </a:t>
            </a:r>
          </a:p>
          <a:p>
            <a:r>
              <a:rPr lang="cs-CZ" altLang="cs-CZ" dirty="false" smtClean="false"/>
              <a:t>Indikátory</a:t>
            </a:r>
          </a:p>
          <a:p>
            <a:r>
              <a:rPr lang="cs-CZ" altLang="cs-CZ" dirty="false" smtClean="false"/>
              <a:t>Žádost o platbu</a:t>
            </a:r>
          </a:p>
          <a:p>
            <a:r>
              <a:rPr lang="cs-CZ" dirty="false" smtClean="false"/>
              <a:t>Kontroly na místě</a:t>
            </a:r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697635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/>
              <a:t>indikátory sledované prostřednictvím IS ESF 2014+ - </a:t>
            </a:r>
            <a:r>
              <a:rPr lang="cs-CZ" sz="2800" dirty="false" err="true" smtClean="false"/>
              <a:t>Ii</a:t>
            </a:r>
            <a:r>
              <a:rPr lang="cs-CZ" sz="2800" dirty="false" smtClean="false"/>
              <a:t>. </a:t>
            </a:r>
            <a:endParaRPr lang="cs-CZ" sz="28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39552" y="1412776"/>
            <a:ext cx="8064448" cy="5103224"/>
          </a:xfrm>
        </p:spPr>
        <p:txBody>
          <a:bodyPr/>
          <a:lstStyle/>
          <a:p>
            <a:r>
              <a:rPr lang="cs-CZ" sz="1800" b="true" dirty="false" smtClean="false">
                <a:solidFill>
                  <a:schemeClr val="accent1"/>
                </a:solidFill>
              </a:rPr>
              <a:t>IS ESF 2014+ </a:t>
            </a:r>
            <a:r>
              <a:rPr lang="cs-CZ" sz="1800" dirty="false" smtClean="false">
                <a:solidFill>
                  <a:schemeClr val="accent1"/>
                </a:solidFill>
              </a:rPr>
              <a:t>- přístup </a:t>
            </a:r>
            <a:r>
              <a:rPr lang="cs-CZ" sz="1800" dirty="false">
                <a:solidFill>
                  <a:schemeClr val="accent1"/>
                </a:solidFill>
              </a:rPr>
              <a:t>on-line přes portál ESF </a:t>
            </a:r>
            <a:r>
              <a:rPr lang="cs-CZ" sz="1800" u="sng" dirty="false">
                <a:solidFill>
                  <a:schemeClr val="accent1"/>
                </a:solidFill>
                <a:hlinkClick r:id="rId3"/>
              </a:rPr>
              <a:t>https://www.esfcr.cz/</a:t>
            </a:r>
            <a:endParaRPr lang="cs-CZ" sz="1800" u="sng" dirty="false">
              <a:solidFill>
                <a:schemeClr val="accent1"/>
              </a:solidFill>
            </a:endParaRP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600" dirty="false" smtClean="false">
                <a:solidFill>
                  <a:schemeClr val="accent1"/>
                </a:solidFill>
              </a:rPr>
              <a:t>Fungování </a:t>
            </a:r>
            <a:r>
              <a:rPr lang="cs-CZ" sz="1600" dirty="false">
                <a:solidFill>
                  <a:schemeClr val="accent1"/>
                </a:solidFill>
              </a:rPr>
              <a:t>aplikace v prohlížečích Internet Explorer od verze 10 a novější, Google Chrome, </a:t>
            </a:r>
            <a:r>
              <a:rPr lang="cs-CZ" sz="1600" dirty="false" err="true">
                <a:solidFill>
                  <a:schemeClr val="accent1"/>
                </a:solidFill>
              </a:rPr>
              <a:t>Mozilla</a:t>
            </a:r>
            <a:r>
              <a:rPr lang="cs-CZ" sz="1600" dirty="false">
                <a:solidFill>
                  <a:schemeClr val="accent1"/>
                </a:solidFill>
              </a:rPr>
              <a:t> </a:t>
            </a:r>
            <a:r>
              <a:rPr lang="cs-CZ" sz="1600" dirty="false" err="true">
                <a:solidFill>
                  <a:schemeClr val="accent1"/>
                </a:solidFill>
              </a:rPr>
              <a:t>Firefox</a:t>
            </a:r>
            <a:r>
              <a:rPr lang="cs-CZ" sz="1600" dirty="false">
                <a:solidFill>
                  <a:schemeClr val="accent1"/>
                </a:solidFill>
              </a:rPr>
              <a:t> a Safari, a to vždy v aktuální verzi nebo nejbližší předchozí verzi</a:t>
            </a:r>
            <a:r>
              <a:rPr lang="cs-CZ" sz="1600" dirty="false" smtClean="false">
                <a:solidFill>
                  <a:schemeClr val="accent1"/>
                </a:solidFill>
              </a:rPr>
              <a:t>.</a:t>
            </a:r>
          </a:p>
          <a:p>
            <a:pPr algn="just">
              <a:lnSpc>
                <a:spcPct val="100000"/>
              </a:lnSpc>
            </a:pPr>
            <a:r>
              <a:rPr lang="cs-CZ" sz="1800" b="true" dirty="false" smtClean="false">
                <a:solidFill>
                  <a:schemeClr val="accent1"/>
                </a:solidFill>
              </a:rPr>
              <a:t>Registrace do </a:t>
            </a:r>
            <a:r>
              <a:rPr lang="cs-CZ" sz="1800" b="true" dirty="false">
                <a:solidFill>
                  <a:schemeClr val="accent1"/>
                </a:solidFill>
              </a:rPr>
              <a:t>IS </a:t>
            </a:r>
            <a:r>
              <a:rPr lang="cs-CZ" sz="1800" b="true" dirty="false" smtClean="false">
                <a:solidFill>
                  <a:schemeClr val="accent1"/>
                </a:solidFill>
              </a:rPr>
              <a:t>ESF 2014</a:t>
            </a:r>
            <a:r>
              <a:rPr lang="cs-CZ" sz="1800" b="true" dirty="false">
                <a:solidFill>
                  <a:schemeClr val="accent1"/>
                </a:solidFill>
              </a:rPr>
              <a:t>+ </a:t>
            </a:r>
            <a:r>
              <a:rPr lang="cs-CZ" sz="1800" dirty="false" smtClean="false">
                <a:solidFill>
                  <a:schemeClr val="accent1"/>
                </a:solidFill>
              </a:rPr>
              <a:t>- </a:t>
            </a:r>
            <a:r>
              <a:rPr lang="cs-CZ" sz="1800" dirty="false"/>
              <a:t>každý uživatel musí být v systému registrován</a:t>
            </a:r>
            <a:r>
              <a:rPr lang="cs-CZ" sz="1800" dirty="false" smtClean="false"/>
              <a:t>. </a:t>
            </a:r>
          </a:p>
          <a:p>
            <a:pPr algn="just">
              <a:lnSpc>
                <a:spcPct val="100000"/>
              </a:lnSpc>
            </a:pPr>
            <a:r>
              <a:rPr lang="cs-CZ" sz="1800" dirty="false" smtClean="false"/>
              <a:t>Zjednodušená </a:t>
            </a:r>
            <a:r>
              <a:rPr lang="cs-CZ" sz="1800" dirty="false"/>
              <a:t>registrace do IS ESF 2014</a:t>
            </a:r>
            <a:r>
              <a:rPr lang="cs-CZ" sz="1800" dirty="false" smtClean="false"/>
              <a:t>+.</a:t>
            </a:r>
            <a:endParaRPr lang="cs-CZ" sz="1800" dirty="false"/>
          </a:p>
          <a:p>
            <a:pPr marL="809625" indent="-266700"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800" dirty="false"/>
              <a:t>Standardní registrace přes </a:t>
            </a:r>
            <a:r>
              <a:rPr lang="cs-CZ" sz="1800" dirty="false" smtClean="false">
                <a:hlinkClick r:id="rId4"/>
              </a:rPr>
              <a:t>www.esfcr.cz</a:t>
            </a:r>
            <a:r>
              <a:rPr lang="cs-CZ" sz="1800" dirty="false" smtClean="false"/>
              <a:t>.</a:t>
            </a:r>
          </a:p>
          <a:p>
            <a:pPr algn="just">
              <a:lnSpc>
                <a:spcPct val="100000"/>
              </a:lnSpc>
            </a:pPr>
            <a:r>
              <a:rPr lang="cs-CZ" sz="1800" dirty="false"/>
              <a:t>Hlavní kontaktní osoba spravuje přístupy ostatním uživatelům</a:t>
            </a:r>
            <a:r>
              <a:rPr lang="cs-CZ" sz="1800" dirty="false" smtClean="false"/>
              <a:t>.</a:t>
            </a:r>
          </a:p>
          <a:p>
            <a:pPr algn="just">
              <a:lnSpc>
                <a:spcPct val="100000"/>
              </a:lnSpc>
            </a:pPr>
            <a:r>
              <a:rPr lang="cs-CZ" sz="1800" dirty="false"/>
              <a:t>Podrobný </a:t>
            </a:r>
            <a:r>
              <a:rPr lang="cs-CZ" sz="1800" dirty="false" smtClean="false"/>
              <a:t>návod k </a:t>
            </a:r>
            <a:r>
              <a:rPr lang="cs-CZ" sz="1800" dirty="false"/>
              <a:t>vyplnění v </a:t>
            </a:r>
            <a:r>
              <a:rPr lang="cs-CZ" sz="1800" b="true" dirty="false"/>
              <a:t>„Pokynech pro evidenci podpory poskytnuté účastníkům projektů“</a:t>
            </a:r>
            <a:r>
              <a:rPr lang="cs-CZ" sz="1800" dirty="false"/>
              <a:t>. </a:t>
            </a:r>
            <a:endParaRPr lang="cs-CZ" sz="1800" dirty="false" smtClean="false"/>
          </a:p>
          <a:p>
            <a:pPr marL="0" lvl="1" indent="447675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None/>
            </a:pPr>
            <a:r>
              <a:rPr lang="cs-CZ" sz="1800" u="sng" dirty="false">
                <a:hlinkClick r:id="rId5"/>
              </a:rPr>
              <a:t>https://</a:t>
            </a:r>
            <a:r>
              <a:rPr lang="cs-CZ" sz="1800" u="sng" dirty="false" smtClean="false">
                <a:hlinkClick r:id="rId5"/>
              </a:rPr>
              <a:t>www.esfcr.cz/monitorovani-podporenych-osob-opz</a:t>
            </a:r>
            <a:endParaRPr lang="cs-CZ" sz="1800" u="sng" dirty="false" smtClean="false"/>
          </a:p>
          <a:p>
            <a:pPr marL="432000" lvl="1" indent="-4320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1800" dirty="false" smtClean="false"/>
              <a:t>Technická </a:t>
            </a:r>
            <a:r>
              <a:rPr lang="cs-CZ" sz="1800" dirty="false"/>
              <a:t>podpora: </a:t>
            </a:r>
            <a:r>
              <a:rPr lang="cs-CZ" sz="1800" dirty="false" smtClean="false"/>
              <a:t>                                                                            </a:t>
            </a:r>
            <a:r>
              <a:rPr lang="cs-CZ" sz="1800" dirty="false" smtClean="false">
                <a:hlinkClick r:id="rId6"/>
              </a:rPr>
              <a:t>esf@mpsv.cz</a:t>
            </a:r>
            <a:r>
              <a:rPr lang="cs-CZ" sz="1800" dirty="false"/>
              <a:t>, </a:t>
            </a:r>
            <a:r>
              <a:rPr lang="cs-CZ" sz="1800" dirty="false">
                <a:hlinkClick r:id="rId7"/>
              </a:rPr>
              <a:t>https://www.esfcr.cz/technicka_podpora_opz</a:t>
            </a:r>
            <a:endParaRPr lang="cs-CZ" sz="1800" dirty="false"/>
          </a:p>
          <a:p>
            <a:pPr marL="432000" lvl="1" indent="-43200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endParaRPr lang="cs-CZ" sz="1800" dirty="false"/>
          </a:p>
          <a:p>
            <a:pPr algn="just">
              <a:lnSpc>
                <a:spcPct val="100000"/>
              </a:lnSpc>
            </a:pPr>
            <a:endParaRPr lang="cs-CZ" sz="1800" dirty="false" smtClean="false"/>
          </a:p>
          <a:p>
            <a:pPr algn="just">
              <a:lnSpc>
                <a:spcPct val="100000"/>
              </a:lnSpc>
            </a:pPr>
            <a:endParaRPr lang="cs-CZ" sz="1800" dirty="false"/>
          </a:p>
          <a:p>
            <a:pPr marL="447675" lvl="1" indent="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None/>
            </a:pPr>
            <a:endParaRPr lang="cs-CZ" sz="1800" dirty="false"/>
          </a:p>
          <a:p>
            <a:pPr algn="just">
              <a:lnSpc>
                <a:spcPct val="100000"/>
              </a:lnSpc>
            </a:pPr>
            <a:endParaRPr lang="cs-CZ" sz="1800" dirty="false"/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endParaRPr lang="cs-CZ" sz="1800" dirty="false"/>
          </a:p>
          <a:p>
            <a:pPr algn="just">
              <a:lnSpc>
                <a:spcPct val="100000"/>
              </a:lnSpc>
            </a:pPr>
            <a:endParaRPr lang="cs-CZ" sz="1800" dirty="false"/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endParaRPr lang="cs-CZ" sz="1600" u="sng" dirty="false" smtClean="false">
              <a:solidFill>
                <a:srgbClr val="00B0F0"/>
              </a:solidFill>
            </a:endParaRPr>
          </a:p>
          <a:p>
            <a:pPr marL="0" indent="0">
              <a:lnSpc>
                <a:spcPct val="100000"/>
              </a:lnSpc>
              <a:buNone/>
            </a:pPr>
            <a:endParaRPr lang="cs-CZ" sz="1800" b="true" u="sng" dirty="false"/>
          </a:p>
          <a:p>
            <a:pPr marL="0" indent="0">
              <a:buNone/>
            </a:pPr>
            <a:endParaRPr lang="cs-CZ" dirty="false" smtClean="false"/>
          </a:p>
          <a:p>
            <a:pPr marL="0" indent="0">
              <a:buNone/>
            </a:pPr>
            <a:endParaRPr lang="cs-CZ" dirty="false"/>
          </a:p>
          <a:p>
            <a:pPr marL="0" indent="0">
              <a:buNone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20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502417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/>
              <a:t>indikátory sledované prostřednictvím IS ESF 2014+ - </a:t>
            </a:r>
            <a:r>
              <a:rPr lang="cs-CZ" sz="2800" dirty="false" err="true" smtClean="false"/>
              <a:t>Iii</a:t>
            </a:r>
            <a:r>
              <a:rPr lang="cs-CZ" sz="2800" dirty="false" smtClean="false"/>
              <a:t>. </a:t>
            </a:r>
            <a:endParaRPr lang="cs-CZ" sz="28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484784"/>
            <a:ext cx="8064000" cy="4824536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buNone/>
            </a:pPr>
            <a:r>
              <a:rPr lang="cs-CZ" sz="2000" dirty="false" smtClean="false"/>
              <a:t>Každý </a:t>
            </a:r>
            <a:r>
              <a:rPr lang="cs-CZ" sz="2000" dirty="false"/>
              <a:t>účastník (podpořená osoba) </a:t>
            </a:r>
            <a:r>
              <a:rPr lang="cs-CZ" sz="2000" dirty="false" smtClean="false"/>
              <a:t>se zapisuje do </a:t>
            </a:r>
            <a:r>
              <a:rPr lang="cs-CZ" sz="2000" dirty="false"/>
              <a:t>systému s využitím: </a:t>
            </a:r>
            <a:endParaRPr lang="cs-CZ" sz="2000" dirty="false" smtClean="false"/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2000" b="true" dirty="false" smtClean="false"/>
              <a:t>jména </a:t>
            </a:r>
            <a:r>
              <a:rPr lang="cs-CZ" sz="2000" b="true" dirty="false"/>
              <a:t>a </a:t>
            </a:r>
            <a:r>
              <a:rPr lang="cs-CZ" sz="2000" b="true" dirty="false" smtClean="false"/>
              <a:t>příjmení,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2000" b="true" dirty="false" smtClean="false"/>
              <a:t>bydliště,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2000" b="true" dirty="false" smtClean="false"/>
              <a:t>data narození.</a:t>
            </a:r>
            <a:endParaRPr lang="cs-CZ" sz="2000" b="true" dirty="false"/>
          </a:p>
          <a:p>
            <a:pPr algn="just">
              <a:lnSpc>
                <a:spcPct val="100000"/>
              </a:lnSpc>
            </a:pPr>
            <a:r>
              <a:rPr lang="cs-CZ" sz="2000" dirty="false"/>
              <a:t>O</a:t>
            </a:r>
            <a:r>
              <a:rPr lang="cs-CZ" sz="2000" dirty="false" smtClean="false"/>
              <a:t>soby</a:t>
            </a:r>
            <a:r>
              <a:rPr lang="cs-CZ" sz="2000" dirty="false"/>
              <a:t>, které nejsou identifikovány do této míry detailu, nemohou být započteny mezi účastníky </a:t>
            </a:r>
            <a:r>
              <a:rPr lang="cs-CZ" sz="2000" dirty="false" smtClean="false"/>
              <a:t>projektu. </a:t>
            </a:r>
          </a:p>
          <a:p>
            <a:pPr algn="just">
              <a:lnSpc>
                <a:spcPct val="100000"/>
              </a:lnSpc>
            </a:pPr>
            <a:r>
              <a:rPr lang="cs-CZ" sz="2000" dirty="false"/>
              <a:t>Každá osoba se eviduje </a:t>
            </a:r>
            <a:r>
              <a:rPr lang="cs-CZ" sz="2000" b="true" dirty="false"/>
              <a:t>pouze jednou </a:t>
            </a:r>
            <a:r>
              <a:rPr lang="cs-CZ" sz="2000" dirty="false"/>
              <a:t>bez ohledu </a:t>
            </a:r>
            <a:r>
              <a:rPr lang="cs-CZ" sz="2000" dirty="false" smtClean="false"/>
              <a:t>na počet podpor.</a:t>
            </a:r>
          </a:p>
          <a:p>
            <a:pPr algn="just">
              <a:lnSpc>
                <a:spcPct val="100000"/>
              </a:lnSpc>
            </a:pPr>
            <a:r>
              <a:rPr lang="cs-CZ" sz="2000" dirty="false" smtClean="false"/>
              <a:t>Validace na Registr obyvatel, zda osoba existuje (</a:t>
            </a:r>
            <a:r>
              <a:rPr lang="cs-CZ" sz="2000" b="true" dirty="false" smtClean="false"/>
              <a:t>ztotožnění osoby</a:t>
            </a:r>
            <a:r>
              <a:rPr lang="cs-CZ" sz="2000" dirty="false" smtClean="false"/>
              <a:t>). </a:t>
            </a:r>
            <a:endParaRPr lang="cs-CZ" sz="2000" dirty="false"/>
          </a:p>
          <a:p>
            <a:pPr algn="just">
              <a:lnSpc>
                <a:spcPct val="100000"/>
              </a:lnSpc>
            </a:pPr>
            <a:r>
              <a:rPr lang="cs-CZ" sz="2000" dirty="false"/>
              <a:t>Příjemce zakládá každou podpořenou osobu jednotlivě a údaje o ní edituje.</a:t>
            </a:r>
          </a:p>
          <a:p>
            <a:pPr marL="0" indent="0" algn="just">
              <a:lnSpc>
                <a:spcPct val="100000"/>
              </a:lnSpc>
              <a:buNone/>
            </a:pPr>
            <a:endParaRPr lang="cs-CZ" sz="2000" dirty="false">
              <a:solidFill>
                <a:srgbClr val="FF0000"/>
              </a:solidFill>
            </a:endParaRP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21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87609164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/>
              <a:t>indikátory sledované prostřednictvím IS ESF 2014+ - </a:t>
            </a:r>
            <a:r>
              <a:rPr lang="cs-CZ" sz="2800" dirty="false" smtClean="false"/>
              <a:t>IV. </a:t>
            </a:r>
            <a:endParaRPr lang="cs-CZ" sz="28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340768"/>
            <a:ext cx="8064000" cy="4968552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buNone/>
            </a:pPr>
            <a:r>
              <a:rPr lang="cs-CZ" sz="2000" b="true" u="sng" dirty="false" smtClean="false"/>
              <a:t>Zápis charakteristik platných k zahájení účasti osoby v projektu</a:t>
            </a:r>
          </a:p>
          <a:p>
            <a:pPr marL="342900" indent="-342900">
              <a:lnSpc>
                <a:spcPct val="100000"/>
              </a:lnSpc>
              <a:buFont typeface="+mj-lt"/>
              <a:buAutoNum type="arabicParenR"/>
            </a:pPr>
            <a:r>
              <a:rPr lang="cs-CZ" sz="2000" dirty="false" smtClean="false"/>
              <a:t>Pohlaví </a:t>
            </a:r>
          </a:p>
          <a:p>
            <a:pPr marL="342900" indent="-342900">
              <a:lnSpc>
                <a:spcPct val="100000"/>
              </a:lnSpc>
              <a:buFont typeface="+mj-lt"/>
              <a:buAutoNum type="arabicParenR"/>
            </a:pPr>
            <a:r>
              <a:rPr lang="cs-CZ" sz="2000" dirty="false" smtClean="false"/>
              <a:t>Postavení </a:t>
            </a:r>
            <a:r>
              <a:rPr lang="cs-CZ" sz="2000" dirty="false"/>
              <a:t>na trhu práce </a:t>
            </a:r>
          </a:p>
          <a:p>
            <a:pPr marL="342900" indent="-342900">
              <a:lnSpc>
                <a:spcPct val="100000"/>
              </a:lnSpc>
              <a:buFont typeface="+mj-lt"/>
              <a:buAutoNum type="arabicParenR"/>
            </a:pPr>
            <a:r>
              <a:rPr lang="cs-CZ" sz="2000" dirty="false" smtClean="false"/>
              <a:t>Nejvyšší </a:t>
            </a:r>
            <a:r>
              <a:rPr lang="cs-CZ" sz="2000" dirty="false"/>
              <a:t>dosažené </a:t>
            </a:r>
            <a:r>
              <a:rPr lang="cs-CZ" sz="2000" dirty="false" smtClean="false"/>
              <a:t>vzdělání</a:t>
            </a:r>
          </a:p>
          <a:p>
            <a:pPr marL="342900" indent="-342900">
              <a:lnSpc>
                <a:spcPct val="100000"/>
              </a:lnSpc>
              <a:buFont typeface="+mj-lt"/>
              <a:buAutoNum type="arabicParenR"/>
            </a:pPr>
            <a:r>
              <a:rPr lang="cs-CZ" sz="2000" dirty="false" smtClean="false"/>
              <a:t>Typ </a:t>
            </a:r>
            <a:r>
              <a:rPr lang="cs-CZ" sz="2000" dirty="false"/>
              <a:t>znevýhodnění </a:t>
            </a:r>
            <a:r>
              <a:rPr lang="cs-CZ" sz="2000" dirty="false" smtClean="false"/>
              <a:t>– jediná možnost odmítnout poskytnout tento údaj</a:t>
            </a:r>
            <a:endParaRPr lang="cs-CZ" sz="2000" b="true" dirty="false"/>
          </a:p>
          <a:p>
            <a:pPr marL="342900" indent="-342900">
              <a:lnSpc>
                <a:spcPct val="100000"/>
              </a:lnSpc>
              <a:buFont typeface="+mj-lt"/>
              <a:buAutoNum type="arabicParenR"/>
            </a:pPr>
            <a:r>
              <a:rPr lang="cs-CZ" sz="2000" dirty="false" smtClean="false"/>
              <a:t>Přístup </a:t>
            </a:r>
            <a:r>
              <a:rPr lang="cs-CZ" sz="2000" dirty="false"/>
              <a:t>k bydlení </a:t>
            </a:r>
            <a:endParaRPr lang="cs-CZ" sz="2000" dirty="false" smtClean="false"/>
          </a:p>
          <a:p>
            <a:pPr marL="342900" indent="-342900">
              <a:lnSpc>
                <a:spcPct val="100000"/>
              </a:lnSpc>
              <a:buFont typeface="+mj-lt"/>
              <a:buAutoNum type="arabicParenR"/>
            </a:pPr>
            <a:r>
              <a:rPr lang="pt-BR" sz="2000" dirty="false" smtClean="false"/>
              <a:t>Situace </a:t>
            </a:r>
            <a:r>
              <a:rPr lang="pt-BR" sz="2000" dirty="false"/>
              <a:t>osob sdílejících stejnou domácnost </a:t>
            </a:r>
            <a:endParaRPr lang="cs-CZ" sz="2000" dirty="false" smtClean="false"/>
          </a:p>
          <a:p>
            <a:pPr marL="342900" indent="-342900">
              <a:lnSpc>
                <a:spcPct val="100000"/>
              </a:lnSpc>
              <a:buFont typeface="+mj-lt"/>
              <a:buAutoNum type="arabicParenR"/>
            </a:pPr>
            <a:r>
              <a:rPr lang="cs-CZ" sz="2000" dirty="false" smtClean="false"/>
              <a:t>Sektor </a:t>
            </a:r>
            <a:r>
              <a:rPr lang="cs-CZ" sz="2000" dirty="false"/>
              <a:t>ekonomiky, v němž je osoba ekonomicky aktivní </a:t>
            </a:r>
            <a:endParaRPr lang="cs-CZ" sz="2000" dirty="false" smtClean="false"/>
          </a:p>
          <a:p>
            <a:pPr marL="342900" indent="-342900">
              <a:lnSpc>
                <a:spcPct val="100000"/>
              </a:lnSpc>
              <a:buFont typeface="+mj-lt"/>
              <a:buAutoNum type="arabicParenR"/>
            </a:pPr>
            <a:r>
              <a:rPr lang="cs-CZ" sz="2000" dirty="false" smtClean="false"/>
              <a:t>Specifikace </a:t>
            </a:r>
            <a:r>
              <a:rPr lang="cs-CZ" sz="2000" dirty="false"/>
              <a:t>působení ve veřejném sektoru </a:t>
            </a:r>
            <a:endParaRPr lang="cs-CZ" sz="2000" dirty="false" smtClean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22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78149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/>
              <a:t>indikátory sledované prostřednictvím IS ESF 2014+ - </a:t>
            </a:r>
            <a:r>
              <a:rPr lang="cs-CZ" sz="2800" dirty="false" smtClean="false"/>
              <a:t>V. </a:t>
            </a:r>
            <a:endParaRPr lang="cs-CZ" sz="28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268760"/>
            <a:ext cx="8064000" cy="5400600"/>
          </a:xfrm>
        </p:spPr>
        <p:txBody>
          <a:bodyPr/>
          <a:lstStyle/>
          <a:p>
            <a:pPr marL="0" indent="0">
              <a:buNone/>
            </a:pPr>
            <a:r>
              <a:rPr lang="cs-CZ" sz="1600" b="true" u="sng" dirty="false" smtClean="false"/>
              <a:t>Typy podpory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600" dirty="false"/>
              <a:t>1. </a:t>
            </a:r>
            <a:r>
              <a:rPr lang="cs-CZ" sz="1600" b="true" dirty="false"/>
              <a:t>Vzdělávání</a:t>
            </a:r>
            <a:r>
              <a:rPr lang="cs-CZ" sz="1600" dirty="false"/>
              <a:t>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600" dirty="false"/>
              <a:t>2. Podpora základních kompetencí pro nalezení pracovního uplatnění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600" dirty="false"/>
              <a:t>3. Kariérové poradenství a diagnostika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l-PL" sz="1600" dirty="false"/>
              <a:t>4. Podpora zajištění péče o děti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600" dirty="false"/>
              <a:t>5. Podpora pracovního uplatnění (získání zaměstnání nebo stáž) </a:t>
            </a:r>
            <a:endParaRPr lang="cs-CZ" sz="1600" dirty="false" smtClean="false"/>
          </a:p>
          <a:p>
            <a:pPr marL="0" inden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600" dirty="false" smtClean="false"/>
              <a:t>6</a:t>
            </a:r>
            <a:r>
              <a:rPr lang="cs-CZ" sz="1600" dirty="false"/>
              <a:t>. Podpora bydlení (získání nájemní či podnájemní smlouvy)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600" dirty="false"/>
              <a:t>7. Krizové, azylové a „přechodové“ ubytování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600" dirty="false"/>
              <a:t>8. Ambulantní služby (mimo podpory zdraví, včetně duševního)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600" dirty="false"/>
              <a:t>9. Terénní služby (mimo podpory zdraví, včetně duševního)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600" dirty="false"/>
              <a:t>10. Podpora zajištění péče o znevýhodněného (tělesně postiženého, seniora apod.)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600" dirty="false"/>
              <a:t>11. Podpora zdraví, včetně duševního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600" dirty="false" smtClean="false"/>
              <a:t>12</a:t>
            </a:r>
            <a:r>
              <a:rPr lang="cs-CZ" sz="1600" dirty="false"/>
              <a:t>. </a:t>
            </a:r>
            <a:r>
              <a:rPr lang="cs-CZ" sz="1600" b="true" dirty="false"/>
              <a:t>Jiné</a:t>
            </a:r>
            <a:r>
              <a:rPr lang="cs-CZ" sz="1600" dirty="false"/>
              <a:t> </a:t>
            </a:r>
            <a:r>
              <a:rPr lang="cs-CZ" sz="1600" dirty="false" smtClean="false"/>
              <a:t>– nelze zařadit pod žádný předešlý typ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600" dirty="false" smtClean="false"/>
              <a:t>K </a:t>
            </a:r>
            <a:r>
              <a:rPr lang="cs-CZ" sz="1600" dirty="false"/>
              <a:t>jednotlivým typům podpory </a:t>
            </a:r>
            <a:r>
              <a:rPr lang="cs-CZ" sz="1600" dirty="false" smtClean="false"/>
              <a:t>je přiřazena </a:t>
            </a:r>
            <a:r>
              <a:rPr lang="cs-CZ" sz="1600" b="true" dirty="false"/>
              <a:t>specifikace</a:t>
            </a:r>
            <a:r>
              <a:rPr lang="cs-CZ" sz="1600" dirty="false"/>
              <a:t> (např. oborové vzdělávání – zdravotní </a:t>
            </a:r>
            <a:r>
              <a:rPr lang="cs-CZ" sz="1600" dirty="false" smtClean="false"/>
              <a:t>a </a:t>
            </a:r>
            <a:r>
              <a:rPr lang="cs-CZ" sz="1600" dirty="false"/>
              <a:t>sociální </a:t>
            </a:r>
            <a:r>
              <a:rPr lang="cs-CZ" sz="1600" dirty="false" smtClean="false"/>
              <a:t>péče, vzdělávání osob neformálně pečujících o znevýhodněného). </a:t>
            </a:r>
            <a:endParaRPr lang="cs-CZ" sz="16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23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032822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/>
              <a:t>indikátory sledované prostřednictvím IS ESF 2014+ - </a:t>
            </a:r>
            <a:r>
              <a:rPr lang="cs-CZ" sz="2800" dirty="false" smtClean="false"/>
              <a:t>VI. </a:t>
            </a:r>
            <a:endParaRPr lang="cs-CZ" sz="28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340768"/>
            <a:ext cx="8064000" cy="5256584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buNone/>
            </a:pPr>
            <a:r>
              <a:rPr lang="cs-CZ" sz="1800" b="true" u="sng" dirty="false"/>
              <a:t>Zápis </a:t>
            </a:r>
            <a:r>
              <a:rPr lang="cs-CZ" sz="1800" b="true" u="sng" dirty="false" smtClean="false"/>
              <a:t>charakteristik vyjadřujících stav po ukončení účasti osoby </a:t>
            </a:r>
            <a:br>
              <a:rPr lang="cs-CZ" sz="1800" b="true" u="sng" dirty="false" smtClean="false"/>
            </a:br>
            <a:r>
              <a:rPr lang="cs-CZ" sz="1800" b="true" u="sng" dirty="false" smtClean="false"/>
              <a:t>v projektu</a:t>
            </a:r>
          </a:p>
          <a:p>
            <a:pPr>
              <a:lnSpc>
                <a:spcPct val="100000"/>
              </a:lnSpc>
            </a:pPr>
            <a:r>
              <a:rPr lang="cs-CZ" sz="1800" dirty="false" smtClean="false"/>
              <a:t>Stav zjišťován nejpozději </a:t>
            </a:r>
            <a:r>
              <a:rPr lang="cs-CZ" sz="1800" b="true" dirty="false" smtClean="false"/>
              <a:t>do 4 týdnů od ukončení </a:t>
            </a:r>
            <a:r>
              <a:rPr lang="cs-CZ" sz="1800" dirty="false" smtClean="false"/>
              <a:t>účasti osoby </a:t>
            </a:r>
            <a:br>
              <a:rPr lang="cs-CZ" sz="1800" dirty="false" smtClean="false"/>
            </a:br>
            <a:r>
              <a:rPr lang="cs-CZ" sz="1800" dirty="false" smtClean="false"/>
              <a:t>v projektu. </a:t>
            </a:r>
          </a:p>
          <a:p>
            <a:pPr>
              <a:lnSpc>
                <a:spcPct val="100000"/>
              </a:lnSpc>
            </a:pPr>
            <a:r>
              <a:rPr lang="cs-CZ" sz="1800" dirty="false"/>
              <a:t>Postihuje </a:t>
            </a:r>
            <a:r>
              <a:rPr lang="cs-CZ" sz="1800" b="true" dirty="false"/>
              <a:t>změnu</a:t>
            </a:r>
            <a:r>
              <a:rPr lang="cs-CZ" sz="1800" dirty="false"/>
              <a:t> v době od zahájení účasti osoby na projektu až do okamžiku zjišťování, přičemž stav v době zjišťování trvá, </a:t>
            </a:r>
            <a:r>
              <a:rPr lang="cs-CZ" sz="1800" dirty="false" smtClean="false"/>
              <a:t/>
            </a:r>
            <a:br>
              <a:rPr lang="cs-CZ" sz="1800" dirty="false" smtClean="false"/>
            </a:br>
            <a:r>
              <a:rPr lang="cs-CZ" sz="1800" dirty="false" smtClean="false"/>
              <a:t>tj</a:t>
            </a:r>
            <a:r>
              <a:rPr lang="cs-CZ" sz="1800" dirty="false"/>
              <a:t>. např</a:t>
            </a:r>
            <a:r>
              <a:rPr lang="cs-CZ" sz="1800" dirty="false" smtClean="false"/>
              <a:t>.: </a:t>
            </a:r>
            <a:endParaRPr lang="cs-CZ" sz="1800" dirty="false"/>
          </a:p>
          <a:p>
            <a:pPr marL="714375" indent="-352425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800" dirty="false" smtClean="false"/>
              <a:t>zda </a:t>
            </a:r>
            <a:r>
              <a:rPr lang="cs-CZ" sz="1800" dirty="false"/>
              <a:t>je osoba v porovnání se situací před vstupem do projektu nově </a:t>
            </a:r>
            <a:r>
              <a:rPr lang="cs-CZ" sz="1800" dirty="false" smtClean="false"/>
              <a:t/>
            </a:r>
            <a:br>
              <a:rPr lang="cs-CZ" sz="1800" dirty="false" smtClean="false"/>
            </a:br>
            <a:r>
              <a:rPr lang="cs-CZ" sz="1800" dirty="false" smtClean="false"/>
              <a:t>v </a:t>
            </a:r>
            <a:r>
              <a:rPr lang="cs-CZ" sz="1800" dirty="false"/>
              <a:t>procesu vzdělávání či odborné přípravy, </a:t>
            </a:r>
          </a:p>
          <a:p>
            <a:pPr marL="714375" indent="-352425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800" b="true" dirty="false" smtClean="false"/>
              <a:t>zda </a:t>
            </a:r>
            <a:r>
              <a:rPr lang="cs-CZ" sz="1800" b="true" dirty="false"/>
              <a:t>osoba v porovnání se situací před vstupem do projektu získala </a:t>
            </a:r>
            <a:r>
              <a:rPr lang="cs-CZ" sz="1800" b="true" dirty="false" smtClean="false"/>
              <a:t>kvalifikaci</a:t>
            </a:r>
            <a:r>
              <a:rPr lang="cs-CZ" sz="1800" dirty="false" smtClean="false"/>
              <a:t>, </a:t>
            </a:r>
          </a:p>
          <a:p>
            <a:pPr marL="714375" indent="-352425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800" dirty="false" smtClean="false"/>
              <a:t>osoby </a:t>
            </a:r>
            <a:r>
              <a:rPr lang="cs-CZ" sz="1800" dirty="false"/>
              <a:t>původně nezaměstnané nebo neaktivní jsou nově zaměstnané nebo OSVČ apod</a:t>
            </a:r>
            <a:r>
              <a:rPr lang="cs-CZ" sz="1800" dirty="false" smtClean="false"/>
              <a:t>.</a:t>
            </a:r>
          </a:p>
          <a:p>
            <a:pPr>
              <a:lnSpc>
                <a:spcPct val="100000"/>
              </a:lnSpc>
            </a:pPr>
            <a:r>
              <a:rPr lang="cs-CZ" sz="1800" dirty="false" smtClean="false"/>
              <a:t> Systém prostřednictvím napojení na ÚP a ČSSZ zjistí sám některé z údajů (nově hledá zaměstnání apod.). </a:t>
            </a:r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cs-CZ" sz="1600" dirty="false" smtClean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24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408439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/>
              <a:t>indikátory sledované prostřednictvím IS ESF 2014+ - </a:t>
            </a:r>
            <a:r>
              <a:rPr lang="cs-CZ" sz="2800" dirty="false" smtClean="false"/>
              <a:t>VII. </a:t>
            </a:r>
            <a:endParaRPr lang="cs-CZ" sz="28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484784"/>
            <a:ext cx="8064000" cy="4896544"/>
          </a:xfrm>
        </p:spPr>
        <p:txBody>
          <a:bodyPr/>
          <a:lstStyle/>
          <a:p>
            <a:pPr algn="just">
              <a:lnSpc>
                <a:spcPct val="100000"/>
              </a:lnSpc>
            </a:pPr>
            <a:r>
              <a:rPr lang="cs-CZ" sz="2000" dirty="false"/>
              <a:t>Ke každé osobě se zapisuje, </a:t>
            </a:r>
            <a:r>
              <a:rPr lang="cs-CZ" sz="2000" b="true" dirty="false"/>
              <a:t>jakých podpor v rámci projektu využila </a:t>
            </a:r>
            <a:r>
              <a:rPr lang="cs-CZ" sz="2000" dirty="false" smtClean="false"/>
              <a:t>a </a:t>
            </a:r>
            <a:r>
              <a:rPr lang="cs-CZ" sz="2000" b="true" dirty="false"/>
              <a:t>v jakém rozsahu </a:t>
            </a:r>
            <a:r>
              <a:rPr lang="cs-CZ" sz="2000" dirty="false"/>
              <a:t>(v počtu hodin, příp. dnů apod., jednotka se liší podle kategorie využité podpory). U vzdělávání se dále rozlišuje, zda proběhlo elektronickou formou nebo ne.</a:t>
            </a:r>
          </a:p>
          <a:p>
            <a:pPr algn="just">
              <a:lnSpc>
                <a:spcPct val="100000"/>
              </a:lnSpc>
            </a:pPr>
            <a:r>
              <a:rPr lang="cs-CZ" sz="2000" dirty="false"/>
              <a:t>Zápis poskytnuté podpory v okamžiku, kdy je </a:t>
            </a:r>
            <a:r>
              <a:rPr lang="cs-CZ" sz="2000" b="true" dirty="false"/>
              <a:t>podpora ukončena</a:t>
            </a:r>
            <a:r>
              <a:rPr lang="cs-CZ" sz="2000" dirty="false"/>
              <a:t>.</a:t>
            </a:r>
          </a:p>
          <a:p>
            <a:pPr algn="just">
              <a:lnSpc>
                <a:spcPct val="100000"/>
              </a:lnSpc>
            </a:pPr>
            <a:r>
              <a:rPr lang="cs-CZ" sz="2000" dirty="false"/>
              <a:t>Podpora může být zadána již v době, kdy ještě probíhá – nebude ale brána v potaz. Až po uvedení data ukončení podpory. </a:t>
            </a:r>
          </a:p>
          <a:p>
            <a:pPr algn="just">
              <a:lnSpc>
                <a:spcPct val="100000"/>
              </a:lnSpc>
            </a:pPr>
            <a:r>
              <a:rPr lang="cs-CZ" sz="2000" dirty="false"/>
              <a:t>Zápis podpory je možný nejpozději se Závěrečnou </a:t>
            </a:r>
            <a:r>
              <a:rPr lang="cs-CZ" sz="2000" dirty="false" err="true"/>
              <a:t>ZoR</a:t>
            </a:r>
            <a:r>
              <a:rPr lang="cs-CZ" sz="2000" dirty="false"/>
              <a:t> (doporučujeme ale průběžné doplňování). </a:t>
            </a:r>
          </a:p>
          <a:p>
            <a:pPr marL="432000" lvl="1" indent="-43200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dirty="false"/>
              <a:t>IS ESF </a:t>
            </a:r>
            <a:r>
              <a:rPr lang="cs-CZ" dirty="false" smtClean="false"/>
              <a:t>2014+ automaticky </a:t>
            </a:r>
            <a:r>
              <a:rPr lang="cs-CZ" dirty="false"/>
              <a:t>hlídá u jednotlivých osob limit </a:t>
            </a:r>
            <a:r>
              <a:rPr lang="cs-CZ" b="true" dirty="false"/>
              <a:t>bagatelní podpory </a:t>
            </a:r>
            <a:r>
              <a:rPr lang="cs-CZ" dirty="false" smtClean="false"/>
              <a:t>(</a:t>
            </a:r>
            <a:r>
              <a:rPr lang="cs-CZ" dirty="false"/>
              <a:t>40 hodin v délce 60 minut </a:t>
            </a:r>
            <a:r>
              <a:rPr lang="cs-CZ" dirty="false" smtClean="false"/>
              <a:t>).</a:t>
            </a:r>
            <a:r>
              <a:rPr lang="cs-CZ" dirty="false"/>
              <a:t> Systém výhledově bude </a:t>
            </a:r>
            <a:r>
              <a:rPr lang="cs-CZ" dirty="false" smtClean="false"/>
              <a:t/>
            </a:r>
            <a:br>
              <a:rPr lang="cs-CZ" dirty="false" smtClean="false"/>
            </a:br>
            <a:r>
              <a:rPr lang="cs-CZ" dirty="false" smtClean="false"/>
              <a:t>45ti </a:t>
            </a:r>
            <a:r>
              <a:rPr lang="cs-CZ" dirty="false"/>
              <a:t>minutové hodiny přepočítávat. Do té doby provede přepočet příjemce. </a:t>
            </a:r>
          </a:p>
          <a:p>
            <a:pPr marL="432000" lvl="1" indent="-43200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25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4196908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/>
              <a:t>indikátory sledované prostřednictvím IS ESF 2014+ - </a:t>
            </a:r>
            <a:r>
              <a:rPr lang="cs-CZ" sz="2800" dirty="false" err="true" smtClean="false"/>
              <a:t>VIIi</a:t>
            </a:r>
            <a:r>
              <a:rPr lang="cs-CZ" sz="2800" dirty="false" smtClean="false"/>
              <a:t>. </a:t>
            </a:r>
            <a:endParaRPr lang="cs-CZ" sz="28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556792"/>
            <a:ext cx="8064000" cy="4752528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1800" b="true" dirty="false"/>
              <a:t>Výpočet indikátorů </a:t>
            </a:r>
            <a:endParaRPr lang="cs-CZ" sz="1800" dirty="false"/>
          </a:p>
          <a:p>
            <a:pPr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cs-CZ" sz="1800" dirty="false"/>
              <a:t>za účelem zpracování zprávy o realizaci,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cs-CZ" sz="1800" dirty="false"/>
              <a:t>k vybranému datu.</a:t>
            </a:r>
            <a:endParaRPr lang="cs-CZ" sz="1800" b="true" dirty="false"/>
          </a:p>
          <a:p>
            <a:pPr marL="432000" lvl="1" indent="-43200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1800" dirty="false" smtClean="false"/>
              <a:t>Indikátory </a:t>
            </a:r>
            <a:r>
              <a:rPr lang="cs-CZ" sz="1800" dirty="false"/>
              <a:t>se vypočítávají pro osoby, které jsou uvedeny ve </a:t>
            </a:r>
            <a:r>
              <a:rPr lang="cs-CZ" sz="1800" b="true" dirty="false"/>
              <a:t>schváleném seznamu podpořených osob</a:t>
            </a:r>
            <a:r>
              <a:rPr lang="cs-CZ" sz="1800" dirty="false"/>
              <a:t>. Příjemce tím systému sděluje, že údaje může použít pro výpočet.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1800" dirty="false" smtClean="false"/>
              <a:t>Před </a:t>
            </a:r>
            <a:r>
              <a:rPr lang="cs-CZ" sz="1800" dirty="false"/>
              <a:t>spuštěním výpočtu je třeba zkontrolovat, zda:</a:t>
            </a:r>
          </a:p>
          <a:p>
            <a:pPr lvl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cs-CZ" sz="1600" dirty="false"/>
              <a:t>jsou vyplněny údaje o podpořených osobách za sledované období,	</a:t>
            </a:r>
          </a:p>
          <a:p>
            <a:pPr lvl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cs-CZ" sz="1600" dirty="false"/>
              <a:t>je schválen seznam podpořených osob,</a:t>
            </a:r>
          </a:p>
          <a:p>
            <a:pPr lvl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cs-CZ" sz="1600" dirty="false" smtClean="false"/>
              <a:t>podpořené osoby </a:t>
            </a:r>
            <a:r>
              <a:rPr lang="cs-CZ" sz="1600" dirty="false"/>
              <a:t>jsou ztotožněny s Registrem obyvatel nebo je u nich potvrzena identita příjemcem. </a:t>
            </a:r>
          </a:p>
          <a:p>
            <a:pPr marL="432000" lvl="1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1800" dirty="false">
                <a:solidFill>
                  <a:schemeClr val="accent1"/>
                </a:solidFill>
              </a:rPr>
              <a:t>IS </a:t>
            </a:r>
            <a:r>
              <a:rPr lang="cs-CZ" sz="1800" dirty="false" smtClean="false">
                <a:solidFill>
                  <a:schemeClr val="accent1"/>
                </a:solidFill>
              </a:rPr>
              <a:t>ESF 2014</a:t>
            </a:r>
            <a:r>
              <a:rPr lang="cs-CZ" sz="1800" dirty="false">
                <a:solidFill>
                  <a:schemeClr val="accent1"/>
                </a:solidFill>
              </a:rPr>
              <a:t>+ z </a:t>
            </a:r>
            <a:r>
              <a:rPr lang="cs-CZ" sz="1800" dirty="false"/>
              <a:t>vyplněných údajů generuje hodnoty pro všechny indikátory týkající se účastníků a </a:t>
            </a:r>
            <a:r>
              <a:rPr lang="cs-CZ" sz="1800" b="true" dirty="false"/>
              <a:t>přenáší hodnoty do IS KP14</a:t>
            </a:r>
            <a:r>
              <a:rPr lang="cs-CZ" sz="1800" b="true" dirty="false" smtClean="false"/>
              <a:t>+</a:t>
            </a:r>
            <a:r>
              <a:rPr lang="cs-CZ" sz="1800" dirty="false" smtClean="false"/>
              <a:t>.</a:t>
            </a: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26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486650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/>
              <a:t>indikátory sledované prostřednictvím IS ESF 2014+ - </a:t>
            </a:r>
            <a:r>
              <a:rPr lang="cs-CZ" sz="2800" dirty="false" err="true" smtClean="false"/>
              <a:t>iX</a:t>
            </a:r>
            <a:r>
              <a:rPr lang="cs-CZ" sz="2800" dirty="false" smtClean="false"/>
              <a:t>. </a:t>
            </a:r>
            <a:endParaRPr lang="cs-CZ" sz="28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cs-CZ" sz="2000" dirty="false"/>
              <a:t>Jakmile je zpráva o realizaci projektu předložena ŘO ke kontrole, </a:t>
            </a:r>
            <a:r>
              <a:rPr lang="cs-CZ" sz="2000" dirty="false" smtClean="false"/>
              <a:t/>
            </a:r>
            <a:br>
              <a:rPr lang="cs-CZ" sz="2000" dirty="false" smtClean="false"/>
            </a:br>
            <a:r>
              <a:rPr lang="cs-CZ" sz="2000" dirty="false" smtClean="false">
                <a:solidFill>
                  <a:schemeClr val="accent1"/>
                </a:solidFill>
              </a:rPr>
              <a:t>IS ESF 2014</a:t>
            </a:r>
            <a:r>
              <a:rPr lang="cs-CZ" sz="2000" dirty="false">
                <a:solidFill>
                  <a:schemeClr val="accent1"/>
                </a:solidFill>
              </a:rPr>
              <a:t>+ </a:t>
            </a:r>
            <a:r>
              <a:rPr lang="cs-CZ" sz="2000" b="true" dirty="false">
                <a:solidFill>
                  <a:schemeClr val="accent1"/>
                </a:solidFill>
              </a:rPr>
              <a:t>automaticky zamkne možnost schvalovat seznam </a:t>
            </a:r>
            <a:r>
              <a:rPr lang="cs-CZ" sz="2000" b="true" dirty="false"/>
              <a:t>podpořených osob</a:t>
            </a:r>
            <a:r>
              <a:rPr lang="cs-CZ" sz="2000" dirty="false"/>
              <a:t> a otevře ji znovu až při případném vrácení zprávy o realizaci projektu k opravě nebo po jejím schválení. </a:t>
            </a:r>
            <a:endParaRPr lang="cs-CZ" sz="2000" dirty="false" smtClean="false"/>
          </a:p>
          <a:p>
            <a:pPr algn="just"/>
            <a:r>
              <a:rPr lang="cs-CZ" sz="2000" dirty="false" smtClean="false"/>
              <a:t>Po </a:t>
            </a:r>
            <a:r>
              <a:rPr lang="cs-CZ" sz="2000" dirty="false"/>
              <a:t>schválení zprávy o realizaci projektu se do systému zapíše datum schválení a uloží schválené hodnoty indikátorů. Příjemce může dále editovat údaje o podpořených osobách pro následující zprávu o realizaci projektu</a:t>
            </a:r>
            <a:r>
              <a:rPr lang="cs-CZ" sz="2000" dirty="false" smtClean="false"/>
              <a:t>.</a:t>
            </a:r>
          </a:p>
          <a:p>
            <a:pPr marL="0" indent="0">
              <a:buNone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27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470106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 smtClean="false"/>
              <a:t>PREZENČNÍ LISTINA</a:t>
            </a:r>
            <a:endParaRPr lang="cs-CZ" sz="28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556792"/>
            <a:ext cx="8064000" cy="4563208"/>
          </a:xfrm>
        </p:spPr>
        <p:txBody>
          <a:bodyPr/>
          <a:lstStyle/>
          <a:p>
            <a:pPr marL="0" indent="0" algn="just">
              <a:buNone/>
            </a:pPr>
            <a:r>
              <a:rPr lang="cs-CZ" sz="2000" b="true" dirty="false"/>
              <a:t>Prezenční listina </a:t>
            </a:r>
            <a:r>
              <a:rPr lang="cs-CZ" sz="2000" dirty="false"/>
              <a:t>musí obsahovat </a:t>
            </a:r>
            <a:r>
              <a:rPr lang="cs-CZ" sz="2000" b="true" dirty="false">
                <a:solidFill>
                  <a:schemeClr val="accent1"/>
                </a:solidFill>
              </a:rPr>
              <a:t>minimálně</a:t>
            </a:r>
            <a:r>
              <a:rPr lang="cs-CZ" sz="2000" dirty="false">
                <a:solidFill>
                  <a:schemeClr val="accent1"/>
                </a:solidFill>
              </a:rPr>
              <a:t> tyto </a:t>
            </a:r>
            <a:r>
              <a:rPr lang="cs-CZ" sz="2000" dirty="false"/>
              <a:t>náležitosti</a:t>
            </a:r>
            <a:r>
              <a:rPr lang="cs-CZ" sz="2000" dirty="false" smtClean="false"/>
              <a:t>:</a:t>
            </a:r>
            <a:endParaRPr lang="cs-CZ" sz="1400" dirty="false"/>
          </a:p>
          <a:p>
            <a:pPr algn="just"/>
            <a:r>
              <a:rPr lang="cs-CZ" sz="2000" dirty="false"/>
              <a:t>číslo a název projektu, označení akce, </a:t>
            </a:r>
            <a:r>
              <a:rPr lang="cs-CZ" sz="2000" dirty="false" smtClean="false"/>
              <a:t>datum, </a:t>
            </a:r>
            <a:endParaRPr lang="cs-CZ" sz="2000" dirty="false"/>
          </a:p>
          <a:p>
            <a:pPr algn="just"/>
            <a:r>
              <a:rPr lang="cs-CZ" sz="2000" dirty="false"/>
              <a:t>povinné prvky vizuální identity OPZ (mimo otevřené kurzy), </a:t>
            </a:r>
          </a:p>
          <a:p>
            <a:pPr algn="just"/>
            <a:r>
              <a:rPr lang="cs-CZ" sz="2000" dirty="false"/>
              <a:t>časovou dotaci akce, </a:t>
            </a:r>
            <a:r>
              <a:rPr lang="cs-CZ" sz="2000" dirty="false" smtClean="false"/>
              <a:t>jméno lektora, </a:t>
            </a:r>
            <a:endParaRPr lang="cs-CZ" sz="2000" dirty="false"/>
          </a:p>
          <a:p>
            <a:pPr algn="just"/>
            <a:r>
              <a:rPr lang="cs-CZ" sz="2000" dirty="false"/>
              <a:t>identifikační údaje účastníka akce (jméno, příjmení, </a:t>
            </a:r>
            <a:r>
              <a:rPr lang="cs-CZ" sz="2000" dirty="false" smtClean="false"/>
              <a:t>organizace zaměstnavatele),</a:t>
            </a:r>
          </a:p>
          <a:p>
            <a:pPr algn="just"/>
            <a:r>
              <a:rPr lang="cs-CZ" sz="2000" dirty="false" smtClean="false"/>
              <a:t>podpisy účastníků </a:t>
            </a:r>
            <a:r>
              <a:rPr lang="cs-CZ" sz="2000" b="true" dirty="false" smtClean="false"/>
              <a:t>i lektora</a:t>
            </a:r>
            <a:r>
              <a:rPr lang="cs-CZ" sz="2000" dirty="false" smtClean="false"/>
              <a:t>.</a:t>
            </a:r>
            <a:endParaRPr lang="cs-CZ" sz="2000" dirty="false"/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2000" dirty="false" smtClean="false"/>
              <a:t>Dále informaci </a:t>
            </a:r>
            <a:r>
              <a:rPr lang="cs-CZ" sz="2000" dirty="false"/>
              <a:t>o způsobu využití osobních údajů cílové skupiny apod</a:t>
            </a:r>
            <a:r>
              <a:rPr lang="cs-CZ" sz="2000" dirty="false" smtClean="false"/>
              <a:t>., </a:t>
            </a:r>
            <a:r>
              <a:rPr lang="cs-CZ" sz="2000" dirty="false" smtClean="false">
                <a:solidFill>
                  <a:schemeClr val="accent1"/>
                </a:solidFill>
              </a:rPr>
              <a:t>viz kap. 28 Uchovávání dokumentů Obecné části pravidel. </a:t>
            </a:r>
            <a:endParaRPr lang="cs-CZ" dirty="false">
              <a:solidFill>
                <a:schemeClr val="accent1"/>
              </a:solidFill>
            </a:endParaRP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28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887755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Žádost o platbu</a:t>
            </a:r>
            <a:endParaRPr lang="cs-CZ" dirty="false"/>
          </a:p>
        </p:txBody>
      </p:sp>
      <p:pic>
        <p:nvPicPr>
          <p:cNvPr id="7" name="Zástupný symbol pro obrázek 6"/>
          <p:cNvPicPr>
            <a:picLocks noGrp="true" noChangeAspect="true"/>
          </p:cNvPicPr>
          <p:nvPr>
            <p:ph type="pic" sz="quarter" idx="15"/>
          </p:nvPr>
        </p:nvPicPr>
        <p:blipFill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899846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 smtClean="false"/>
              <a:t>ZPRÁVA O REALIZACI PROJEKTU (</a:t>
            </a:r>
            <a:r>
              <a:rPr lang="cs-CZ" sz="2800" dirty="false" err="true" smtClean="false"/>
              <a:t>ZoR</a:t>
            </a:r>
            <a:r>
              <a:rPr lang="cs-CZ" sz="2800" dirty="false" smtClean="false"/>
              <a:t>) – Úvod I.   </a:t>
            </a:r>
            <a:endParaRPr lang="cs-CZ" sz="28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340768"/>
            <a:ext cx="8064000" cy="5175232"/>
          </a:xfrm>
        </p:spPr>
        <p:txBody>
          <a:bodyPr/>
          <a:lstStyle/>
          <a:p>
            <a:pPr algn="just"/>
            <a:r>
              <a:rPr lang="cs-CZ" sz="2000" dirty="false" smtClean="false"/>
              <a:t>Zpráva o realizaci projektu (</a:t>
            </a:r>
            <a:r>
              <a:rPr lang="cs-CZ" sz="2000" dirty="false" err="true" smtClean="false"/>
              <a:t>ZoR</a:t>
            </a:r>
            <a:r>
              <a:rPr lang="cs-CZ" sz="2000" dirty="false" smtClean="false"/>
              <a:t>) a žádost o platbu (</a:t>
            </a:r>
            <a:r>
              <a:rPr lang="cs-CZ" sz="2000" dirty="false" err="true" smtClean="false"/>
              <a:t>ŽoP</a:t>
            </a:r>
            <a:r>
              <a:rPr lang="cs-CZ" sz="2000" dirty="false" smtClean="false"/>
              <a:t>) se předkládá prostřednictvím IS KP14+.</a:t>
            </a:r>
          </a:p>
          <a:p>
            <a:pPr algn="just"/>
            <a:r>
              <a:rPr lang="cs-CZ" sz="2000" dirty="false" smtClean="false"/>
              <a:t>Monitorovací/sledované období je období za 6 měsíců realizace projektu. Termín odevzdání </a:t>
            </a:r>
            <a:r>
              <a:rPr lang="cs-CZ" sz="2000" dirty="false" err="true" smtClean="false"/>
              <a:t>ZoR</a:t>
            </a:r>
            <a:r>
              <a:rPr lang="cs-CZ" sz="2000" dirty="false" smtClean="false"/>
              <a:t> a </a:t>
            </a:r>
            <a:r>
              <a:rPr lang="cs-CZ" sz="2000" dirty="false" err="true" smtClean="false"/>
              <a:t>ŽoP</a:t>
            </a:r>
            <a:r>
              <a:rPr lang="cs-CZ" sz="2000" dirty="false" smtClean="false"/>
              <a:t> je následující měsíc po ukončení sledovaného období a 2. měsíc v případě závěrečné </a:t>
            </a:r>
            <a:r>
              <a:rPr lang="cs-CZ" sz="2000" dirty="false" err="true" smtClean="false"/>
              <a:t>ZoR</a:t>
            </a:r>
            <a:r>
              <a:rPr lang="cs-CZ" sz="2000" dirty="false" smtClean="false"/>
              <a:t>. V Rozhodnutí o poskytnutí dotace část III, bod 2, jsou uvedeny přesné termíny sledovaných období a termínů odevzdání Zor.</a:t>
            </a:r>
          </a:p>
          <a:p>
            <a:pPr algn="just"/>
            <a:r>
              <a:rPr lang="cs-CZ" sz="2000" dirty="false" smtClean="false"/>
              <a:t>Příjemce je v odůvodněných případech oprávněn požádat </a:t>
            </a:r>
            <a:br>
              <a:rPr lang="cs-CZ" sz="2000" dirty="false" smtClean="false"/>
            </a:br>
            <a:r>
              <a:rPr lang="cs-CZ" sz="2000" dirty="false" smtClean="false"/>
              <a:t>o prodloužení lhůty pro předložení </a:t>
            </a:r>
            <a:r>
              <a:rPr lang="cs-CZ" sz="2000" dirty="false" err="true" smtClean="false"/>
              <a:t>ZoR</a:t>
            </a:r>
            <a:r>
              <a:rPr lang="cs-CZ" sz="2000" dirty="false" smtClean="false"/>
              <a:t>. Žádost s odůvodněním se předkládá prostřednictvím IS KP14+ formou depeše. Žádost musí být předložena před uplynutím lhůty pro předložení zprávy, které se odložení termínu týká. 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435743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 smtClean="false"/>
              <a:t>ŽÁDOST O PLATBU (</a:t>
            </a:r>
            <a:r>
              <a:rPr lang="cs-CZ" sz="2800" dirty="false" err="true" smtClean="false"/>
              <a:t>ŽoP</a:t>
            </a:r>
            <a:r>
              <a:rPr lang="cs-CZ" sz="2800" dirty="false" smtClean="false"/>
              <a:t>)</a:t>
            </a:r>
            <a:endParaRPr lang="cs-CZ" sz="28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755576" y="1412776"/>
            <a:ext cx="8064448" cy="5112568"/>
          </a:xfrm>
        </p:spPr>
        <p:txBody>
          <a:bodyPr/>
          <a:lstStyle/>
          <a:p>
            <a:pPr marL="0" indent="0" algn="just">
              <a:buNone/>
            </a:pPr>
            <a:r>
              <a:rPr lang="cs-CZ" sz="2000" dirty="false" smtClean="false"/>
              <a:t>Žádost o platbu (</a:t>
            </a:r>
            <a:r>
              <a:rPr lang="cs-CZ" sz="2000" dirty="false" err="true" smtClean="false"/>
              <a:t>ŽoP</a:t>
            </a:r>
            <a:r>
              <a:rPr lang="cs-CZ" sz="2000" dirty="false" smtClean="false"/>
              <a:t>) je předkládaná spolu se Zprávou o  realizaci (</a:t>
            </a:r>
            <a:r>
              <a:rPr lang="cs-CZ" sz="2000" dirty="false" err="true" smtClean="false"/>
              <a:t>ZoR</a:t>
            </a:r>
            <a:r>
              <a:rPr lang="cs-CZ" sz="2000" dirty="false" smtClean="false"/>
              <a:t>).</a:t>
            </a:r>
          </a:p>
          <a:p>
            <a:pPr marL="0" indent="0" algn="just">
              <a:buNone/>
            </a:pPr>
            <a:r>
              <a:rPr lang="cs-CZ" sz="2000" dirty="false" smtClean="false"/>
              <a:t>Žádost o platbu musí být finalizována a podepsaná před finalizací Zprávy o realizaci.</a:t>
            </a:r>
          </a:p>
          <a:p>
            <a:pPr marL="0" indent="0" algn="just">
              <a:buNone/>
            </a:pPr>
            <a:r>
              <a:rPr lang="cs-CZ" sz="2000" dirty="false" smtClean="false"/>
              <a:t>Příručka Pokyny pro vyplnění žádosti o platbu a zprávy </a:t>
            </a:r>
            <a:br>
              <a:rPr lang="cs-CZ" sz="2000" dirty="false" smtClean="false"/>
            </a:br>
            <a:r>
              <a:rPr lang="cs-CZ" sz="2000" dirty="false" smtClean="false"/>
              <a:t>o realizaci projektu v IS KP14+ je k dispozici na www.esfcr.cz.</a:t>
            </a:r>
          </a:p>
          <a:p>
            <a:pPr marL="0" indent="0" algn="just">
              <a:buNone/>
            </a:pPr>
            <a:r>
              <a:rPr lang="cs-CZ" sz="2000" dirty="false" smtClean="false">
                <a:hlinkClick r:id="rId3"/>
              </a:rPr>
              <a:t>https://www.esfcr.cz/pokyny-k-vyplneni-zpravy-o-realizaci-zadosti-o-platbu-a-zadosti-o-zmenu-opz/-/dokument/809712</a:t>
            </a:r>
            <a:endParaRPr lang="cs-CZ" sz="2000" dirty="false" smtClean="false"/>
          </a:p>
          <a:p>
            <a:pPr marL="0" indent="0" algn="just">
              <a:buNone/>
            </a:pPr>
            <a:r>
              <a:rPr lang="cs-CZ" sz="2000" dirty="false" smtClean="false"/>
              <a:t>Žádost o platbu v IS KP14+ se skládá z několika záložek, umístěných </a:t>
            </a:r>
            <a:br>
              <a:rPr lang="cs-CZ" sz="2000" dirty="false" smtClean="false"/>
            </a:br>
            <a:r>
              <a:rPr lang="cs-CZ" sz="2000" dirty="false" smtClean="false"/>
              <a:t>v části Žádost o platbu / Datová oblast žádosti. </a:t>
            </a:r>
            <a:endParaRPr lang="cs-CZ" sz="20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30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705940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 err="true" smtClean="false"/>
              <a:t>Žop</a:t>
            </a:r>
            <a:r>
              <a:rPr lang="cs-CZ" sz="2800" dirty="false" smtClean="false"/>
              <a:t> - Záložka Identifikační údaje, Záložka Souhrnná soupiska</a:t>
            </a:r>
            <a:endParaRPr lang="cs-CZ" sz="28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39552" y="1340768"/>
            <a:ext cx="8064000" cy="4896064"/>
          </a:xfrm>
        </p:spPr>
        <p:txBody>
          <a:bodyPr/>
          <a:lstStyle/>
          <a:p>
            <a:pPr marL="0" indent="0" algn="just">
              <a:buNone/>
            </a:pPr>
            <a:r>
              <a:rPr lang="cs-CZ" sz="2000" b="true" smtClean="false"/>
              <a:t>Záložka Identifikační údaje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000" smtClean="false"/>
              <a:t>Vyplní se účet příjemce, příp. účet zřizovatele (účet kraje).</a:t>
            </a:r>
          </a:p>
          <a:p>
            <a:pPr marL="0" indent="0" algn="just">
              <a:buNone/>
            </a:pPr>
            <a:r>
              <a:rPr lang="cs-CZ" sz="2000" b="true" smtClean="false"/>
              <a:t>Záložka Souhrnná soupiska</a:t>
            </a:r>
          </a:p>
          <a:p>
            <a:pPr marL="0" indent="0" algn="just">
              <a:spcBef>
                <a:spcPts val="0"/>
              </a:spcBef>
              <a:spcAft>
                <a:spcPts val="1200"/>
              </a:spcAft>
              <a:buNone/>
            </a:pPr>
            <a:r>
              <a:rPr lang="cs-CZ" sz="2000" smtClean="false"/>
              <a:t>Založení souhrnné soupisky - vyplní se pole „Evidenční číslo/označení soupisky“ (dle čísla ZoR).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000" smtClean="false"/>
              <a:t>Záložka Souhrnná soupiska se naplní finančními daty po vyplnění dílčích soupisek dokladů:</a:t>
            </a:r>
          </a:p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cs-CZ" sz="2000" smtClean="false"/>
              <a:t>Záložka SD-1 ÚČETNÍ/DAŇOVÉ DOKLADY (pro výzvu č.106 NR)</a:t>
            </a:r>
          </a:p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cs-CZ" sz="2000" b="true" smtClean="false"/>
              <a:t>Záložka SD-2 LIDSKÉ ZDROJE</a:t>
            </a:r>
          </a:p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cs-CZ" sz="2000" smtClean="false"/>
              <a:t>Záložka SD-3 CESTOVNÍ NÁHRADY (pro výzvu č.106 NR)</a:t>
            </a:r>
          </a:p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cs-CZ" sz="2000" smtClean="false"/>
              <a:t>SOUPISKA PŘÍJMŮ (pro výzvu č.106 NR)</a:t>
            </a:r>
          </a:p>
          <a:p>
            <a:pPr algn="just">
              <a:spcBef>
                <a:spcPts val="0"/>
              </a:spcBef>
              <a:spcAft>
                <a:spcPts val="0"/>
              </a:spcAft>
            </a:pPr>
            <a:endParaRPr lang="cs-CZ" sz="20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31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948540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smtClean="false"/>
              <a:t>Žop - Záložka SD-2 LIDSKÉ ZDROJE I.</a:t>
            </a:r>
            <a:endParaRPr lang="cs-CZ" sz="28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39552" y="1484784"/>
            <a:ext cx="8064448" cy="4896544"/>
          </a:xfrm>
        </p:spPr>
        <p:txBody>
          <a:bodyPr/>
          <a:lstStyle/>
          <a:p>
            <a:pPr marL="0" indent="0" algn="just">
              <a:spcBef>
                <a:spcPts val="0"/>
              </a:spcBef>
              <a:spcAft>
                <a:spcPts val="1200"/>
              </a:spcAft>
              <a:buNone/>
            </a:pPr>
            <a:r>
              <a:rPr lang="cs-CZ" sz="2000" b="true" smtClean="false"/>
              <a:t>Záložka SD-2 LIDSKÉ ZDROJE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000" smtClean="false"/>
              <a:t>Na záložce SD-2 LIDSKÉ ZDROJE se zadávají výdaje, které jsou hrazené z kapitoly Osobní náklady. Vyplňují se údaje, které se vztahují ke konkrétnímu pracovněprávnímu vztahu, na základě kterého je pracovník zapojen do projektu.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000" smtClean="false"/>
              <a:t>Jedná se o tyto údaje:</a:t>
            </a:r>
          </a:p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cs-CZ" sz="2000" smtClean="false"/>
              <a:t>Zkrácený název subjektu, který výdaj uhradil (příjemce nebo partnera s finančním příspěvkem).</a:t>
            </a:r>
          </a:p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cs-CZ" sz="2000" smtClean="false"/>
              <a:t>Položka v rozpočtu projektu, ze které je výdaj financován.</a:t>
            </a:r>
          </a:p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cs-CZ" sz="2000" smtClean="false"/>
              <a:t>Identifikace kalendářního roku a měsíce, k němuž se vztahují osobní náklady.</a:t>
            </a:r>
          </a:p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cs-CZ" sz="2000" smtClean="false"/>
              <a:t>Příjmení pracovníka, jméno pracovníka.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cs-CZ" smtClean="false"/>
          </a:p>
          <a:p>
            <a:pPr marL="0" indent="0">
              <a:buNone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32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734424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smtClean="false"/>
              <a:t>Žop - Záložka SD-2 LIDSKÉ ZDROJE II.</a:t>
            </a:r>
            <a:endParaRPr lang="cs-CZ" sz="28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340768"/>
            <a:ext cx="7992440" cy="5517232"/>
          </a:xfrm>
        </p:spPr>
        <p:txBody>
          <a:bodyPr/>
          <a:lstStyle/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cs-CZ" sz="2000" smtClean="false"/>
              <a:t>Druh pracovněprávního vztahu. </a:t>
            </a:r>
          </a:p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cs-CZ" sz="2000" smtClean="false"/>
              <a:t>Fond pracovní doby u zaměstnavatele v daném měsíci v hodinách (odpovídá údaji z PV v poli „Celkový počet hodin v rámci daného pracovněprávního vztahu“). </a:t>
            </a:r>
          </a:p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cs-CZ" sz="2000" smtClean="false"/>
              <a:t>Počet odpracovaných hodin na projektu (odpovídá údaji z PV v poli „Počet hodin relevantních pro projekt v režimu skutečně prokazovaných výdajů“).</a:t>
            </a:r>
          </a:p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cs-CZ" sz="2000" smtClean="false"/>
              <a:t>Zúčtovaná hrubá mzda/plat v daném měsíci.</a:t>
            </a:r>
          </a:p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cs-CZ" sz="2000" smtClean="false"/>
              <a:t>Jiné výdaje (odvádí se z nich odvody).</a:t>
            </a:r>
          </a:p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cs-CZ" sz="2000" smtClean="false"/>
              <a:t>Jiné výdaje (neodvádí se z nich odvody) – např. FKSP, náhrada mzdy při pracovní neschopnosti hrazená zaměstnavatelem, příp. další relevantní výdaje. </a:t>
            </a:r>
          </a:p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cs-CZ" sz="2000" smtClean="false"/>
              <a:t>Pojistné na sociální a zdravotní pojištění. </a:t>
            </a:r>
          </a:p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cs-CZ" sz="2000" smtClean="false"/>
              <a:t>Datum úhrady výdaje (dle výpisu, pokladního dokladu).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cs-CZ" smtClean="false"/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cs-CZ" smtClean="false"/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mtClean="false"/>
              <a:t> 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cs-CZ" smtClean="false"/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cs-CZ" dirty="false" smtClean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33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00665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smtClean="false"/>
              <a:t>Žop - Záložka SD-2 LIDSKÉ ZDROJE III.</a:t>
            </a:r>
            <a:endParaRPr lang="cs-CZ" sz="28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cs-CZ" sz="2000" dirty="false" smtClean="false"/>
              <a:t>Systém automaticky doplní pole „Hodinová mzda/plat“, „Mzdový/Platový výdaj“ a pole „Prokazované způsobilé osobní výdaje“.</a:t>
            </a:r>
          </a:p>
          <a:p>
            <a:pPr marL="0" indent="0" algn="just">
              <a:buNone/>
            </a:pPr>
            <a:r>
              <a:rPr lang="cs-CZ" sz="2000" dirty="false" smtClean="false"/>
              <a:t>K výdajům na soupisce SD-2 LIDSKÉ ZDROJE se přikládá jako příloha příslušný pracovní výkaz ve formě </a:t>
            </a:r>
            <a:r>
              <a:rPr lang="cs-CZ" sz="2000" dirty="false" err="true" smtClean="false"/>
              <a:t>skenu</a:t>
            </a:r>
            <a:r>
              <a:rPr lang="cs-CZ" sz="2000" dirty="false" smtClean="false"/>
              <a:t>. Povinně se přikládá pracovní výkaz u výdaje, pokud uplatňovaná část osobních nákladů v projektu převyšuje 10.000,- Kč.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34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566779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 smtClean="false"/>
              <a:t> Pracovní výkazy </a:t>
            </a:r>
            <a:endParaRPr lang="cs-CZ" sz="28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8064000" cy="4716000"/>
          </a:xfrm>
        </p:spPr>
        <p:txBody>
          <a:bodyPr/>
          <a:lstStyle/>
          <a:p>
            <a:pPr algn="just"/>
            <a:r>
              <a:rPr lang="cs-CZ" sz="2000" dirty="false">
                <a:solidFill>
                  <a:schemeClr val="accent1"/>
                </a:solidFill>
              </a:rPr>
              <a:t>Pracovní výkazy jsou u zaměstnance příjemce nebo partnera </a:t>
            </a:r>
            <a:r>
              <a:rPr lang="cs-CZ" sz="2000" dirty="false" smtClean="false">
                <a:solidFill>
                  <a:schemeClr val="accent1"/>
                </a:solidFill>
              </a:rPr>
              <a:t/>
            </a:r>
            <a:br>
              <a:rPr lang="cs-CZ" sz="2000" dirty="false" smtClean="false">
                <a:solidFill>
                  <a:schemeClr val="accent1"/>
                </a:solidFill>
              </a:rPr>
            </a:br>
            <a:r>
              <a:rPr lang="cs-CZ" sz="2000" dirty="false" smtClean="false">
                <a:solidFill>
                  <a:schemeClr val="accent1"/>
                </a:solidFill>
              </a:rPr>
              <a:t>s </a:t>
            </a:r>
            <a:r>
              <a:rPr lang="cs-CZ" sz="2000" dirty="false">
                <a:solidFill>
                  <a:schemeClr val="accent1"/>
                </a:solidFill>
              </a:rPr>
              <a:t>finančním příspěvkem vyžadovány </a:t>
            </a:r>
            <a:r>
              <a:rPr lang="cs-CZ" sz="2000" b="true" dirty="false">
                <a:solidFill>
                  <a:schemeClr val="accent1"/>
                </a:solidFill>
              </a:rPr>
              <a:t>jen v případech, kdy se: </a:t>
            </a:r>
            <a:endParaRPr lang="cs-CZ" sz="2000" dirty="false">
              <a:solidFill>
                <a:schemeClr val="accent1"/>
              </a:solidFill>
            </a:endParaRPr>
          </a:p>
          <a:p>
            <a:pPr lvl="1" algn="just"/>
            <a:r>
              <a:rPr lang="cs-CZ" sz="1800" dirty="false" smtClean="false">
                <a:solidFill>
                  <a:schemeClr val="accent1"/>
                </a:solidFill>
              </a:rPr>
              <a:t>jedná </a:t>
            </a:r>
            <a:r>
              <a:rPr lang="cs-CZ" sz="1800" dirty="false">
                <a:solidFill>
                  <a:schemeClr val="accent1"/>
                </a:solidFill>
              </a:rPr>
              <a:t>se o pracovníka, který v rámci daného pracovně právního </a:t>
            </a:r>
            <a:r>
              <a:rPr lang="cs-CZ" sz="1800" dirty="false" smtClean="false">
                <a:solidFill>
                  <a:schemeClr val="accent1"/>
                </a:solidFill>
              </a:rPr>
              <a:t>vztahu </a:t>
            </a:r>
            <a:r>
              <a:rPr lang="cs-CZ" sz="1800" b="true" dirty="false">
                <a:solidFill>
                  <a:schemeClr val="accent1"/>
                </a:solidFill>
              </a:rPr>
              <a:t>vykonává činnosti pro projekt i mimo </a:t>
            </a:r>
            <a:r>
              <a:rPr lang="cs-CZ" sz="1800" b="true" dirty="false" smtClean="false">
                <a:solidFill>
                  <a:schemeClr val="accent1"/>
                </a:solidFill>
              </a:rPr>
              <a:t>projekt,</a:t>
            </a:r>
            <a:endParaRPr lang="cs-CZ" sz="1800" dirty="false">
              <a:solidFill>
                <a:schemeClr val="accent1"/>
              </a:solidFill>
            </a:endParaRPr>
          </a:p>
          <a:p>
            <a:pPr lvl="1" algn="just"/>
            <a:r>
              <a:rPr lang="cs-CZ" sz="1800" dirty="false" smtClean="false">
                <a:solidFill>
                  <a:schemeClr val="accent1"/>
                </a:solidFill>
              </a:rPr>
              <a:t>jedná </a:t>
            </a:r>
            <a:r>
              <a:rPr lang="cs-CZ" sz="1800" dirty="false">
                <a:solidFill>
                  <a:schemeClr val="accent1"/>
                </a:solidFill>
              </a:rPr>
              <a:t>se o pracovníka, který v rámci daného pracovněprávního vztahu vykonává činnosti pouze pro projekt, nicméně tyto </a:t>
            </a:r>
            <a:r>
              <a:rPr lang="cs-CZ" sz="1800" b="true" dirty="false">
                <a:solidFill>
                  <a:schemeClr val="accent1"/>
                </a:solidFill>
              </a:rPr>
              <a:t>činnosti spadají do vymezení více pracovních pozic a práce v rámci těchto pozic je odlišně odměňována</a:t>
            </a:r>
            <a:r>
              <a:rPr lang="cs-CZ" sz="1800" dirty="false">
                <a:solidFill>
                  <a:schemeClr val="accent1"/>
                </a:solidFill>
              </a:rPr>
              <a:t>, </a:t>
            </a:r>
            <a:endParaRPr lang="cs-CZ" sz="1800" dirty="false" smtClean="false">
              <a:solidFill>
                <a:schemeClr val="accent1"/>
              </a:solidFill>
            </a:endParaRPr>
          </a:p>
          <a:p>
            <a:pPr lvl="1" algn="just"/>
            <a:r>
              <a:rPr lang="cs-CZ" sz="1800" dirty="false" smtClean="false">
                <a:solidFill>
                  <a:schemeClr val="accent1"/>
                </a:solidFill>
              </a:rPr>
              <a:t>jedná </a:t>
            </a:r>
            <a:r>
              <a:rPr lang="cs-CZ" sz="1800" dirty="false">
                <a:solidFill>
                  <a:schemeClr val="accent1"/>
                </a:solidFill>
              </a:rPr>
              <a:t>se o pracovníka, který v rámci daného pracovněprávního vztahu </a:t>
            </a:r>
            <a:r>
              <a:rPr lang="cs-CZ" sz="1800" b="true" dirty="false">
                <a:solidFill>
                  <a:schemeClr val="accent1"/>
                </a:solidFill>
              </a:rPr>
              <a:t>vykonává také činnosti spadající do výčtu činností vyloučených </a:t>
            </a:r>
            <a:r>
              <a:rPr lang="cs-CZ" sz="1800" b="true" dirty="false" smtClean="false">
                <a:solidFill>
                  <a:schemeClr val="accent1"/>
                </a:solidFill>
              </a:rPr>
              <a:t/>
            </a:r>
            <a:br>
              <a:rPr lang="cs-CZ" sz="1800" b="true" dirty="false" smtClean="false">
                <a:solidFill>
                  <a:schemeClr val="accent1"/>
                </a:solidFill>
              </a:rPr>
            </a:br>
            <a:r>
              <a:rPr lang="cs-CZ" sz="1800" b="true" dirty="false" smtClean="false">
                <a:solidFill>
                  <a:schemeClr val="accent1"/>
                </a:solidFill>
              </a:rPr>
              <a:t>z </a:t>
            </a:r>
            <a:r>
              <a:rPr lang="cs-CZ" sz="1800" b="true" dirty="false">
                <a:solidFill>
                  <a:schemeClr val="accent1"/>
                </a:solidFill>
              </a:rPr>
              <a:t>Osobních náklad</a:t>
            </a:r>
            <a:r>
              <a:rPr lang="cs-CZ" sz="1800" dirty="false">
                <a:solidFill>
                  <a:schemeClr val="accent1"/>
                </a:solidFill>
              </a:rPr>
              <a:t>ů (tzn. je zde riziko dvojího financování). </a:t>
            </a:r>
            <a:endParaRPr lang="cs-CZ" sz="1600" dirty="false">
              <a:solidFill>
                <a:schemeClr val="accent1"/>
              </a:solidFill>
            </a:endParaRP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35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427878481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 smtClean="false"/>
              <a:t>Pracovní výkazy</a:t>
            </a:r>
            <a:endParaRPr lang="cs-CZ" sz="28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00000"/>
              </a:lnSpc>
              <a:defRPr/>
            </a:pPr>
            <a:r>
              <a:rPr lang="cs-CZ" sz="2000" dirty="false">
                <a:solidFill>
                  <a:schemeClr val="accent1"/>
                </a:solidFill>
              </a:rPr>
              <a:t>Pracovní výkaz </a:t>
            </a:r>
            <a:r>
              <a:rPr lang="cs-CZ" sz="2000" dirty="false" smtClean="false">
                <a:solidFill>
                  <a:schemeClr val="accent1"/>
                </a:solidFill>
              </a:rPr>
              <a:t>vyplňují </a:t>
            </a:r>
            <a:r>
              <a:rPr lang="cs-CZ" sz="2000" dirty="false">
                <a:solidFill>
                  <a:schemeClr val="accent1"/>
                </a:solidFill>
              </a:rPr>
              <a:t>i zaměstnanci, u kterých OPZ neplatí konkrétně určitý podíl z úvazku, ale z projektu se jim hradí mimořádná odměna. </a:t>
            </a:r>
            <a:r>
              <a:rPr lang="cs-CZ" sz="2000" dirty="false" smtClean="false">
                <a:solidFill>
                  <a:schemeClr val="accent1"/>
                </a:solidFill>
              </a:rPr>
              <a:t>Více viz kap 6.4.1 </a:t>
            </a:r>
            <a:r>
              <a:rPr lang="cs-CZ" sz="2000" dirty="false">
                <a:solidFill>
                  <a:schemeClr val="accent1"/>
                </a:solidFill>
              </a:rPr>
              <a:t>Pracovní výkazy </a:t>
            </a:r>
            <a:r>
              <a:rPr lang="cs-CZ" sz="2000" dirty="false" smtClean="false">
                <a:solidFill>
                  <a:schemeClr val="accent1"/>
                </a:solidFill>
              </a:rPr>
              <a:t>specifické části pravidel (paušál 40%). </a:t>
            </a:r>
          </a:p>
          <a:p>
            <a:pPr algn="just">
              <a:lnSpc>
                <a:spcPct val="100000"/>
              </a:lnSpc>
              <a:defRPr/>
            </a:pPr>
            <a:r>
              <a:rPr lang="cs-CZ" altLang="cs-CZ" sz="2000" dirty="false" smtClean="false">
                <a:solidFill>
                  <a:schemeClr val="accent1"/>
                </a:solidFill>
              </a:rPr>
              <a:t>Osoby</a:t>
            </a:r>
            <a:r>
              <a:rPr lang="cs-CZ" altLang="cs-CZ" sz="2000" dirty="false">
                <a:solidFill>
                  <a:schemeClr val="accent1"/>
                </a:solidFill>
              </a:rPr>
              <a:t>, které jsou hrazeny pouze z </a:t>
            </a:r>
            <a:r>
              <a:rPr lang="cs-CZ" altLang="cs-CZ" sz="2000" dirty="false" smtClean="false">
                <a:solidFill>
                  <a:schemeClr val="accent1"/>
                </a:solidFill>
              </a:rPr>
              <a:t>paušálu </a:t>
            </a:r>
            <a:r>
              <a:rPr lang="cs-CZ" altLang="cs-CZ" sz="2000" dirty="false">
                <a:solidFill>
                  <a:schemeClr val="accent1"/>
                </a:solidFill>
              </a:rPr>
              <a:t>nebo nesplňují jednu </a:t>
            </a:r>
            <a:r>
              <a:rPr lang="cs-CZ" altLang="cs-CZ" sz="2000" dirty="false" smtClean="false">
                <a:solidFill>
                  <a:schemeClr val="accent1"/>
                </a:solidFill>
              </a:rPr>
              <a:t/>
            </a:r>
            <a:br>
              <a:rPr lang="cs-CZ" altLang="cs-CZ" sz="2000" dirty="false" smtClean="false">
                <a:solidFill>
                  <a:schemeClr val="accent1"/>
                </a:solidFill>
              </a:rPr>
            </a:br>
            <a:r>
              <a:rPr lang="cs-CZ" altLang="cs-CZ" sz="2000" dirty="false" smtClean="false">
                <a:solidFill>
                  <a:schemeClr val="accent1"/>
                </a:solidFill>
              </a:rPr>
              <a:t>z </a:t>
            </a:r>
            <a:r>
              <a:rPr lang="cs-CZ" altLang="cs-CZ" sz="2000" dirty="false">
                <a:solidFill>
                  <a:schemeClr val="accent1"/>
                </a:solidFill>
              </a:rPr>
              <a:t>výše zmíněných podmínek, </a:t>
            </a:r>
            <a:r>
              <a:rPr lang="cs-CZ" altLang="cs-CZ" sz="2000" b="true" dirty="false">
                <a:solidFill>
                  <a:schemeClr val="accent1"/>
                </a:solidFill>
              </a:rPr>
              <a:t>nezpracovávají pracovní výkazy</a:t>
            </a:r>
            <a:r>
              <a:rPr lang="cs-CZ" altLang="cs-CZ" sz="2000" b="true" dirty="false" smtClean="false">
                <a:solidFill>
                  <a:schemeClr val="accent1"/>
                </a:solidFill>
              </a:rPr>
              <a:t>.</a:t>
            </a:r>
          </a:p>
          <a:p>
            <a:pPr algn="just">
              <a:lnSpc>
                <a:spcPct val="100000"/>
              </a:lnSpc>
              <a:spcAft>
                <a:spcPts val="1000"/>
              </a:spcAft>
              <a:defRPr/>
            </a:pPr>
            <a:r>
              <a:rPr lang="cs-CZ" altLang="cs-CZ" sz="2000" dirty="false" smtClean="false">
                <a:solidFill>
                  <a:schemeClr val="accent1"/>
                </a:solidFill>
              </a:rPr>
              <a:t>Zpracovávají </a:t>
            </a:r>
            <a:r>
              <a:rPr lang="cs-CZ" altLang="cs-CZ" sz="2000" dirty="false">
                <a:solidFill>
                  <a:schemeClr val="accent1"/>
                </a:solidFill>
              </a:rPr>
              <a:t>se </a:t>
            </a:r>
            <a:r>
              <a:rPr lang="cs-CZ" altLang="cs-CZ" sz="2000" b="true" dirty="false">
                <a:solidFill>
                  <a:schemeClr val="accent1"/>
                </a:solidFill>
              </a:rPr>
              <a:t>měsíčně. K </a:t>
            </a:r>
            <a:r>
              <a:rPr lang="cs-CZ" altLang="cs-CZ" sz="2000" b="true" dirty="false" err="true">
                <a:solidFill>
                  <a:schemeClr val="accent1"/>
                </a:solidFill>
              </a:rPr>
              <a:t>ZoR</a:t>
            </a:r>
            <a:r>
              <a:rPr lang="cs-CZ" altLang="cs-CZ" sz="2000" b="true" dirty="false">
                <a:solidFill>
                  <a:schemeClr val="accent1"/>
                </a:solidFill>
              </a:rPr>
              <a:t> </a:t>
            </a:r>
            <a:r>
              <a:rPr lang="cs-CZ" altLang="cs-CZ" sz="2000" dirty="false">
                <a:solidFill>
                  <a:schemeClr val="accent1"/>
                </a:solidFill>
              </a:rPr>
              <a:t>se dokládají pouze PV, v rámci kterých je nárokována odměna</a:t>
            </a:r>
            <a:r>
              <a:rPr lang="cs-CZ" altLang="cs-CZ" sz="2000" b="true" dirty="false">
                <a:solidFill>
                  <a:schemeClr val="accent1"/>
                </a:solidFill>
              </a:rPr>
              <a:t> nad </a:t>
            </a:r>
            <a:r>
              <a:rPr lang="cs-CZ" altLang="cs-CZ" sz="2000" b="true" dirty="false" smtClean="false">
                <a:solidFill>
                  <a:schemeClr val="accent1"/>
                </a:solidFill>
              </a:rPr>
              <a:t>10.000 Kč. </a:t>
            </a:r>
            <a:endParaRPr lang="cs-CZ" altLang="cs-CZ" sz="2000" b="true" dirty="false">
              <a:solidFill>
                <a:schemeClr val="accent1"/>
              </a:solidFill>
            </a:endParaRPr>
          </a:p>
          <a:p>
            <a:pPr algn="just">
              <a:lnSpc>
                <a:spcPct val="100000"/>
              </a:lnSpc>
              <a:spcAft>
                <a:spcPts val="1000"/>
              </a:spcAft>
              <a:defRPr/>
            </a:pPr>
            <a:r>
              <a:rPr lang="cs-CZ" altLang="cs-CZ" sz="2000" dirty="false">
                <a:solidFill>
                  <a:schemeClr val="accent1"/>
                </a:solidFill>
              </a:rPr>
              <a:t>Uvádí se pouze </a:t>
            </a:r>
            <a:r>
              <a:rPr lang="cs-CZ" altLang="cs-CZ" sz="2000" b="true" dirty="false">
                <a:solidFill>
                  <a:schemeClr val="accent1"/>
                </a:solidFill>
              </a:rPr>
              <a:t>skupiny činností </a:t>
            </a:r>
            <a:r>
              <a:rPr lang="cs-CZ" altLang="cs-CZ" sz="2000" dirty="false">
                <a:solidFill>
                  <a:schemeClr val="accent1"/>
                </a:solidFill>
              </a:rPr>
              <a:t>– kolik času na dané činnosti pracovník </a:t>
            </a:r>
            <a:r>
              <a:rPr lang="cs-CZ" altLang="cs-CZ" sz="2000" dirty="false" smtClean="false">
                <a:solidFill>
                  <a:schemeClr val="accent1"/>
                </a:solidFill>
              </a:rPr>
              <a:t>strávil, PV podepisuje zaměstnanec a nadřízený. </a:t>
            </a:r>
            <a:endParaRPr lang="cs-CZ" altLang="cs-CZ" sz="2000" dirty="false">
              <a:solidFill>
                <a:schemeClr val="accent1"/>
              </a:solidFill>
            </a:endParaRPr>
          </a:p>
          <a:p>
            <a:pPr>
              <a:lnSpc>
                <a:spcPct val="100000"/>
              </a:lnSpc>
              <a:spcAft>
                <a:spcPts val="1000"/>
              </a:spcAft>
              <a:defRPr/>
            </a:pPr>
            <a:r>
              <a:rPr lang="cs-CZ" altLang="cs-CZ" sz="2000" b="true" dirty="false" smtClean="false"/>
              <a:t>PV, vzor </a:t>
            </a:r>
            <a:r>
              <a:rPr lang="cs-CZ" altLang="cs-CZ" sz="2000" dirty="false">
                <a:solidFill>
                  <a:srgbClr val="00B0F0"/>
                </a:solidFill>
                <a:hlinkClick r:id="rId2"/>
              </a:rPr>
              <a:t>https://</a:t>
            </a:r>
            <a:r>
              <a:rPr lang="cs-CZ" altLang="cs-CZ" sz="2000" dirty="false" smtClean="false">
                <a:solidFill>
                  <a:srgbClr val="00B0F0"/>
                </a:solidFill>
                <a:hlinkClick r:id="rId2"/>
              </a:rPr>
              <a:t>www.esfcr.cz/pracovni-vykaz-opz</a:t>
            </a:r>
            <a:r>
              <a:rPr lang="cs-CZ" altLang="cs-CZ" sz="2000" dirty="false" smtClean="false">
                <a:solidFill>
                  <a:srgbClr val="00B0F0"/>
                </a:solidFill>
              </a:rPr>
              <a:t> .</a:t>
            </a:r>
            <a:r>
              <a:rPr lang="cs-CZ" altLang="cs-CZ" sz="2000" dirty="false" smtClean="false">
                <a:solidFill>
                  <a:srgbClr val="00B050"/>
                </a:solidFill>
              </a:rPr>
              <a:t> </a:t>
            </a: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36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60573651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 err="true" smtClean="false"/>
              <a:t>Žop</a:t>
            </a:r>
            <a:r>
              <a:rPr lang="cs-CZ" sz="2800" dirty="false" smtClean="false"/>
              <a:t> – záložka SOUPISKA PŘÍJMŮ, </a:t>
            </a:r>
            <a:br>
              <a:rPr lang="cs-CZ" sz="2800" dirty="false" smtClean="false"/>
            </a:br>
            <a:r>
              <a:rPr lang="cs-CZ" sz="2800" dirty="false" smtClean="false"/>
              <a:t>záložka nezpůsobilé výdaje </a:t>
            </a:r>
            <a:endParaRPr lang="cs-CZ" sz="28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467544" y="1844824"/>
            <a:ext cx="8136456" cy="4392488"/>
          </a:xfrm>
        </p:spPr>
        <p:txBody>
          <a:bodyPr/>
          <a:lstStyle/>
          <a:p>
            <a:pPr marL="0" indent="0" algn="just">
              <a:spcBef>
                <a:spcPts val="0"/>
              </a:spcBef>
              <a:spcAft>
                <a:spcPts val="1200"/>
              </a:spcAft>
              <a:buNone/>
            </a:pPr>
            <a:r>
              <a:rPr lang="cs-CZ" sz="2000" b="true" dirty="false" smtClean="false"/>
              <a:t>Záložka SOUPISKA PŘÍJMŮ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cs-CZ" sz="2000" dirty="false" smtClean="false"/>
              <a:t>Záložka SOUPISKA PŘÍJMŮ se vyplňuje pouze v případě nahodilých příjmů (bude se řešit individuálně - projekty ve výzvě č. 106 nevytvářejí příjmy). Příjmem projektu nejsou: např. úroky na bankovních účtech, platby, které příjemce obdrží ze smluvních pokut v důsledku porušení </a:t>
            </a:r>
            <a:r>
              <a:rPr lang="cs-CZ" sz="2000" dirty="false" smtClean="false">
                <a:solidFill>
                  <a:schemeClr val="accent1"/>
                </a:solidFill>
              </a:rPr>
              <a:t>smlouvy.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cs-CZ" sz="2000" b="true" dirty="false" smtClean="false"/>
              <a:t>Záložka NEZPŮSOBILÉ VÝDAJE</a:t>
            </a:r>
          </a:p>
          <a:p>
            <a:pPr marL="0" indent="0" algn="just">
              <a:buNone/>
            </a:pPr>
            <a:r>
              <a:rPr lang="cs-CZ" sz="2000" dirty="false" smtClean="false"/>
              <a:t>Záložku příjemce nevyplňuje</a:t>
            </a:r>
            <a:r>
              <a:rPr lang="cs-CZ" dirty="false" smtClean="false"/>
              <a:t>.</a:t>
            </a:r>
          </a:p>
          <a:p>
            <a:pPr marL="0" indent="0">
              <a:buNone/>
            </a:pPr>
            <a:endParaRPr lang="cs-CZ" sz="4000" b="true" dirty="false" smtClean="false"/>
          </a:p>
          <a:p>
            <a:pPr marL="0" indent="0">
              <a:buNone/>
            </a:pPr>
            <a:endParaRPr lang="cs-CZ" sz="3200" b="true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37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4198834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smtClean="false"/>
              <a:t>Žop – záložka  Dokumenty</a:t>
            </a:r>
            <a:endParaRPr lang="cs-CZ" sz="28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467544" y="2060848"/>
            <a:ext cx="8064000" cy="4103976"/>
          </a:xfrm>
        </p:spPr>
        <p:txBody>
          <a:bodyPr/>
          <a:lstStyle/>
          <a:p>
            <a:pPr marL="0" indent="0" algn="just">
              <a:spcBef>
                <a:spcPts val="0"/>
              </a:spcBef>
              <a:buNone/>
            </a:pPr>
            <a:r>
              <a:rPr lang="cs-CZ" sz="2000" b="true" dirty="false" smtClean="false"/>
              <a:t>Záložka DOKUMENTY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000" dirty="false" smtClean="false"/>
              <a:t>Na záložce DOKUMENTY je možnost vkládat přílohy k žádosti </a:t>
            </a:r>
            <a:br>
              <a:rPr lang="cs-CZ" sz="2000" dirty="false" smtClean="false"/>
            </a:br>
            <a:r>
              <a:rPr lang="cs-CZ" sz="2000" dirty="false" smtClean="false"/>
              <a:t>o platbu. Jedná se o přílohy, které nejsou zařazené jako přílohy </a:t>
            </a:r>
            <a:br>
              <a:rPr lang="cs-CZ" sz="2000" dirty="false" smtClean="false"/>
            </a:br>
            <a:r>
              <a:rPr lang="cs-CZ" sz="2000" dirty="false" smtClean="false"/>
              <a:t>k výdajům v dílčích soupiskách, např. vyexportované soupisky SD-2. LIDSKÉ ZDROJE a dále např. bankovní výpisy, pokladní doklady, prezenční listiny apod.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cs-CZ" sz="2000" dirty="false" smtClean="false"/>
          </a:p>
          <a:p>
            <a:pPr marL="0" indent="0" algn="just">
              <a:buNone/>
            </a:pPr>
            <a:r>
              <a:rPr lang="cs-CZ" sz="2000" dirty="false" smtClean="false">
                <a:solidFill>
                  <a:schemeClr val="accent1"/>
                </a:solidFill>
              </a:rPr>
              <a:t>Do IS KP14+ lze </a:t>
            </a:r>
            <a:r>
              <a:rPr lang="cs-CZ" sz="2000" dirty="false" smtClean="false"/>
              <a:t>vložit dokument o velikosti maximálně 100 MB. </a:t>
            </a: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38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625567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smtClean="false"/>
              <a:t>Žop – záložka souhrnná soupiska I.</a:t>
            </a:r>
            <a:endParaRPr lang="cs-CZ" sz="28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39552" y="1412776"/>
            <a:ext cx="8064448" cy="4896544"/>
          </a:xfrm>
        </p:spPr>
        <p:txBody>
          <a:bodyPr/>
          <a:lstStyle/>
          <a:p>
            <a:pPr marL="0" indent="0" algn="just">
              <a:buNone/>
            </a:pPr>
            <a:r>
              <a:rPr lang="cs-CZ" sz="1800" b="true" dirty="false" smtClean="false"/>
              <a:t>Záložka Souhrnná soupiska – naplnění soupisky </a:t>
            </a:r>
          </a:p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cs-CZ" sz="1800" dirty="false" smtClean="false">
                <a:ea typeface="Arial"/>
                <a:cs typeface="Times New Roman"/>
              </a:rPr>
              <a:t>Po vyplnění dílčích soupisek (</a:t>
            </a:r>
            <a:r>
              <a:rPr lang="cs-CZ" sz="1800" dirty="false" smtClean="false"/>
              <a:t>SD-2 LIDSKÉ ZDROJE) </a:t>
            </a:r>
            <a:r>
              <a:rPr lang="cs-CZ" sz="1800" dirty="false" smtClean="false">
                <a:cs typeface="Times New Roman"/>
              </a:rPr>
              <a:t>se v záložce Souhrnná soupiska zvolí volba „</a:t>
            </a:r>
            <a:r>
              <a:rPr lang="cs-CZ" sz="1800" b="true" dirty="false" smtClean="false">
                <a:ea typeface="Arial"/>
                <a:cs typeface="Times New Roman"/>
              </a:rPr>
              <a:t>Naplnit data z dokladů soupisky“ </a:t>
            </a:r>
            <a:br>
              <a:rPr lang="cs-CZ" sz="1800" b="true" dirty="false" smtClean="false">
                <a:ea typeface="Arial"/>
                <a:cs typeface="Times New Roman"/>
              </a:rPr>
            </a:br>
            <a:r>
              <a:rPr lang="cs-CZ" sz="1800" dirty="false" smtClean="false">
                <a:ea typeface="Arial"/>
                <a:cs typeface="Times New Roman"/>
              </a:rPr>
              <a:t>a systém automaticky doplní všechna pole v této záložce s výjimkou pole „Prokazované další výdaje stanovené sazbou či paušálem“.</a:t>
            </a:r>
          </a:p>
          <a:p>
            <a:pPr algn="just"/>
            <a:r>
              <a:rPr lang="cs-CZ" sz="1800" dirty="false" smtClean="false">
                <a:solidFill>
                  <a:schemeClr val="accent1"/>
                </a:solidFill>
              </a:rPr>
              <a:t>Pole „PROKAZOVANÁ VÝŠE NEPŘÍMÝCH/PAUŠÁLNÍCH NÁKLADŮ“ se automaticky výpočte procentem (40 %) z PROKAZOVANÉ ZPŮSOBILÉ VÝDAJE PŘÍMÉ dle sazby z právního aktu v platném znění.</a:t>
            </a:r>
            <a:endParaRPr lang="cs-CZ" sz="1800" dirty="false" smtClean="false">
              <a:solidFill>
                <a:schemeClr val="accent1"/>
              </a:solidFill>
              <a:ea typeface="Arial"/>
              <a:cs typeface="Times New Roman"/>
            </a:endParaRPr>
          </a:p>
          <a:p>
            <a:pPr algn="just"/>
            <a:r>
              <a:rPr lang="cs-CZ" sz="1800" dirty="false"/>
              <a:t>Po vyplnění částky paušálních nákladů v poli „Prokazované další výdaje stanovené sazbou či paušálem“ je nutné znovu zvolit volbu </a:t>
            </a:r>
            <a:r>
              <a:rPr lang="cs-CZ" sz="1800" b="true" dirty="false"/>
              <a:t>„Naplnit data </a:t>
            </a:r>
            <a:r>
              <a:rPr lang="cs-CZ" sz="1800" b="true" dirty="false" smtClean="false"/>
              <a:t/>
            </a:r>
            <a:br>
              <a:rPr lang="cs-CZ" sz="1800" b="true" dirty="false" smtClean="false"/>
            </a:br>
            <a:r>
              <a:rPr lang="cs-CZ" sz="1800" b="true" dirty="false" smtClean="false"/>
              <a:t>z </a:t>
            </a:r>
            <a:r>
              <a:rPr lang="cs-CZ" sz="1800" b="true" dirty="false"/>
              <a:t>dokladů soupisky“.</a:t>
            </a:r>
            <a:r>
              <a:rPr lang="cs-CZ" sz="1800" dirty="false"/>
              <a:t> Systém přepočte hodnoty v souhrnné soupisce se zohledněním částky zadaných paušálních </a:t>
            </a:r>
            <a:r>
              <a:rPr lang="cs-CZ" sz="1800" dirty="false" smtClean="false"/>
              <a:t>nákladů.</a:t>
            </a:r>
            <a:endParaRPr lang="cs-CZ" sz="1800" dirty="false"/>
          </a:p>
          <a:p>
            <a:pPr marL="0" indent="0">
              <a:buNone/>
            </a:pPr>
            <a:endParaRPr lang="cs-CZ" sz="3200" b="true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39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812787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 smtClean="false"/>
              <a:t>ZOR – Úvod II. </a:t>
            </a:r>
            <a:endParaRPr lang="cs-CZ" sz="28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340768"/>
            <a:ext cx="8064000" cy="4968552"/>
          </a:xfrm>
        </p:spPr>
        <p:txBody>
          <a:bodyPr/>
          <a:lstStyle/>
          <a:p>
            <a:pPr algn="just"/>
            <a:r>
              <a:rPr lang="cs-CZ" sz="2000" dirty="false" smtClean="false"/>
              <a:t>Ve výjimečných případech může příjemce předložit zprávu </a:t>
            </a:r>
            <a:br>
              <a:rPr lang="cs-CZ" sz="2000" dirty="false" smtClean="false"/>
            </a:br>
            <a:r>
              <a:rPr lang="cs-CZ" sz="2000" dirty="false" smtClean="false"/>
              <a:t>o realizaci projektu za kratší sledované období. Tuto zprávu může příjemce předložit v situaci, kdy dosud poskytnuté části dotace nevystačí na financování realizace projektu do doby, kdy lze očekávat vyplacení další části dotace ve vazbě na zprávu </a:t>
            </a:r>
            <a:br>
              <a:rPr lang="cs-CZ" sz="2000" dirty="false" smtClean="false"/>
            </a:br>
            <a:r>
              <a:rPr lang="cs-CZ" sz="2000" dirty="false" smtClean="false"/>
              <a:t>o realizaci projektu předloženou v nejbližším řádném termínu. Změna ve vymezení monitorovacích období je podstatná změna bez změny </a:t>
            </a:r>
            <a:r>
              <a:rPr lang="cs-CZ" sz="2000" dirty="false" err="true" smtClean="false"/>
              <a:t>RoD</a:t>
            </a:r>
            <a:r>
              <a:rPr lang="cs-CZ" sz="2000" dirty="false" smtClean="false"/>
              <a:t>.  </a:t>
            </a:r>
          </a:p>
          <a:p>
            <a:r>
              <a:rPr lang="cs-CZ" sz="2000" dirty="false" smtClean="false"/>
              <a:t>Pokyn pro vyplnění zprávy o realizaci projektu a žádosti o platbu </a:t>
            </a:r>
            <a:br>
              <a:rPr lang="cs-CZ" sz="2000" dirty="false" smtClean="false"/>
            </a:br>
            <a:r>
              <a:rPr lang="cs-CZ" sz="2000" dirty="false" smtClean="false"/>
              <a:t>v IS KP14+: </a:t>
            </a:r>
            <a:br>
              <a:rPr lang="cs-CZ" sz="2000" dirty="false" smtClean="false"/>
            </a:br>
            <a:r>
              <a:rPr lang="cs-CZ" sz="2000" dirty="false" smtClean="false">
                <a:hlinkClick r:id="rId3"/>
              </a:rPr>
              <a:t>https://www.esfcr.cz/pokyny-k-vyplneni-zpravy-o-realizaci-zadosti-o-platbu-a-zadosti-o-zmenu-opz/-/dokument/809712</a:t>
            </a:r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32094015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smtClean="false"/>
              <a:t>ŽoP - Záložka - Žádost o platbu I.</a:t>
            </a:r>
            <a:endParaRPr lang="cs-CZ" sz="28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39552" y="1700808"/>
            <a:ext cx="8064448" cy="4680520"/>
          </a:xfrm>
        </p:spPr>
        <p:txBody>
          <a:bodyPr/>
          <a:lstStyle/>
          <a:p>
            <a:pPr marL="0" indent="0" algn="just">
              <a:buNone/>
            </a:pPr>
            <a:r>
              <a:rPr lang="cs-CZ" sz="2000" b="true" dirty="false" smtClean="false">
                <a:ea typeface="Arial"/>
                <a:cs typeface="Times New Roman"/>
              </a:rPr>
              <a:t>Záložka ŽÁDOST O PLATBU</a:t>
            </a:r>
          </a:p>
          <a:p>
            <a:pPr marL="0" indent="0" algn="just">
              <a:buNone/>
            </a:pPr>
            <a:r>
              <a:rPr lang="cs-CZ" sz="2000" b="true" dirty="false" smtClean="false"/>
              <a:t>Část </a:t>
            </a:r>
            <a:r>
              <a:rPr lang="cs-CZ" sz="2000" b="true" cap="all" dirty="false" smtClean="false"/>
              <a:t>Způsobilé výdaje – Požadováno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000" dirty="false" smtClean="false"/>
              <a:t>Po naplnění souhrnné soupisky systém automaticky naplní pole v části </a:t>
            </a:r>
            <a:r>
              <a:rPr lang="cs-CZ" sz="2000" cap="all" dirty="false" smtClean="false"/>
              <a:t>Způsobilé výdaje – Požadováno.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cs-CZ" sz="2000" dirty="false" smtClean="false"/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000" b="true" dirty="false" smtClean="false"/>
              <a:t>Část ČÁSTKA NA KRYTÍ VÝDAJŮ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000" dirty="false" smtClean="false"/>
              <a:t>V části ČÁSTKA NA KRYTÍ VÝDAJŮ je nutné vyplnit pole „Částka na krytí výdajů investiční“ a pole „Částka na krytí výdajů neinvestiční“. 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000" dirty="false" smtClean="false"/>
              <a:t>Částka na krytí výdajů odpovídá částce celkových prokázaných výdajů v žádosti o platbu za podmínky, že při jejím poskytnutí nedojde </a:t>
            </a:r>
            <a:br>
              <a:rPr lang="cs-CZ" sz="2000" dirty="false" smtClean="false"/>
            </a:br>
            <a:r>
              <a:rPr lang="cs-CZ" sz="2000" dirty="false" smtClean="false"/>
              <a:t>k překročení celkové částky dotace dle právního aktu. </a:t>
            </a:r>
            <a:endParaRPr lang="cs-CZ" sz="20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40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4071745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 err="true" smtClean="false"/>
              <a:t>ŽoP</a:t>
            </a:r>
            <a:r>
              <a:rPr lang="cs-CZ" sz="2800" dirty="false" smtClean="false"/>
              <a:t> - Záložka - Žádost </a:t>
            </a:r>
            <a:r>
              <a:rPr lang="cs-CZ" sz="2800" dirty="false"/>
              <a:t>o platbu </a:t>
            </a:r>
            <a:r>
              <a:rPr lang="cs-CZ" sz="2800" dirty="false" smtClean="false"/>
              <a:t>II.</a:t>
            </a:r>
            <a:br>
              <a:rPr lang="cs-CZ" sz="2800" dirty="false" smtClean="false"/>
            </a:br>
            <a:r>
              <a:rPr lang="cs-CZ" sz="2800" dirty="false" smtClean="false"/>
              <a:t>Záložka – Čestná prohlášení</a:t>
            </a:r>
            <a:endParaRPr lang="cs-CZ" sz="28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39552" y="1772816"/>
            <a:ext cx="7704408" cy="4464496"/>
          </a:xfrm>
        </p:spPr>
        <p:txBody>
          <a:bodyPr/>
          <a:lstStyle/>
          <a:p>
            <a:pPr marL="0" indent="0" algn="just">
              <a:buNone/>
            </a:pPr>
            <a:r>
              <a:rPr lang="cs-CZ" sz="2000" dirty="false" smtClean="false"/>
              <a:t>V případě, že by poskytnutím částky ve výši celkových prokázaných výdajů v žádosti o platbu došlo k překročení celkové částky dotace </a:t>
            </a:r>
            <a:br>
              <a:rPr lang="cs-CZ" sz="2000" dirty="false" smtClean="false"/>
            </a:br>
            <a:r>
              <a:rPr lang="cs-CZ" sz="2000" dirty="false" smtClean="false"/>
              <a:t>z právního aktu, stanovuje se částka na krytí výdajů jako rozdíl mezi tím</a:t>
            </a:r>
            <a:r>
              <a:rPr lang="cs-CZ" sz="2000" dirty="false"/>
              <a:t>, co už bylo jako záloha v systému zaevidováno a částkou celkových způsobilých výdajů projektu dle právního aktu. </a:t>
            </a:r>
            <a:endParaRPr lang="cs-CZ" sz="2000" dirty="false" smtClean="false"/>
          </a:p>
          <a:p>
            <a:pPr marL="0" indent="0" algn="just">
              <a:spcAft>
                <a:spcPts val="1200"/>
              </a:spcAft>
              <a:buNone/>
            </a:pPr>
            <a:r>
              <a:rPr lang="cs-CZ" sz="2000" dirty="false" smtClean="false"/>
              <a:t>Další pole v </a:t>
            </a:r>
            <a:r>
              <a:rPr lang="cs-CZ" sz="2000" dirty="false"/>
              <a:t>části ČÁSTKA NA KRYTÍ VÝDAJŮ dopočítá </a:t>
            </a:r>
            <a:r>
              <a:rPr lang="cs-CZ" sz="2000" dirty="false" smtClean="false"/>
              <a:t>systém.</a:t>
            </a:r>
            <a:endParaRPr lang="cs-CZ" sz="2000" b="true" dirty="false" smtClean="false"/>
          </a:p>
          <a:p>
            <a:pPr marL="0" indent="0" algn="just">
              <a:spcAft>
                <a:spcPts val="0"/>
              </a:spcAft>
              <a:buNone/>
            </a:pPr>
            <a:r>
              <a:rPr lang="cs-CZ" sz="2000" b="true" dirty="false">
                <a:ea typeface="Arial"/>
                <a:cs typeface="Times New Roman"/>
              </a:rPr>
              <a:t>Záložka – </a:t>
            </a:r>
            <a:r>
              <a:rPr lang="cs-CZ" sz="2000" b="true" dirty="false" smtClean="false">
                <a:ea typeface="Arial"/>
                <a:cs typeface="Times New Roman"/>
              </a:rPr>
              <a:t>ČESTNÁ PROHLÁŠENÍ</a:t>
            </a:r>
            <a:endParaRPr lang="cs-CZ" sz="2000" b="true" dirty="false">
              <a:ea typeface="Arial"/>
              <a:cs typeface="Times New Roman"/>
            </a:endParaRPr>
          </a:p>
          <a:p>
            <a:pPr marL="0" indent="0" algn="just">
              <a:buNone/>
            </a:pPr>
            <a:r>
              <a:rPr lang="cs-CZ" sz="2000" dirty="false" smtClean="false"/>
              <a:t>Na záložce Čestná prohlášení je nutno vybrat jedno ze dvou předdefinovaných čestných prohlášení (týká se insolvence).</a:t>
            </a:r>
            <a:r>
              <a:rPr lang="cs-CZ" i="true" dirty="false"/>
              <a:t>	</a:t>
            </a:r>
          </a:p>
          <a:p>
            <a:pPr marL="0" indent="0">
              <a:buNone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41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296001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395536" y="-19319"/>
            <a:ext cx="8424000" cy="1080000"/>
          </a:xfrm>
        </p:spPr>
        <p:txBody>
          <a:bodyPr/>
          <a:lstStyle/>
          <a:p>
            <a:pPr algn="ctr"/>
            <a:r>
              <a:rPr lang="cs-CZ" sz="2800" smtClean="false"/>
              <a:t>Žop - Finalizace žádosti o platbu</a:t>
            </a:r>
            <a:endParaRPr lang="cs-CZ" sz="28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39552" y="1772816"/>
            <a:ext cx="8064448" cy="4347184"/>
          </a:xfrm>
        </p:spPr>
        <p:txBody>
          <a:bodyPr/>
          <a:lstStyle/>
          <a:p>
            <a:pPr marL="0" indent="0" algn="just">
              <a:buNone/>
            </a:pPr>
            <a:r>
              <a:rPr lang="cs-CZ" sz="2000" b="true" dirty="false" smtClean="false">
                <a:ea typeface="Arial"/>
                <a:cs typeface="Times New Roman"/>
              </a:rPr>
              <a:t>Finalizace žádosti o platbu</a:t>
            </a:r>
          </a:p>
          <a:p>
            <a:pPr marL="0" indent="0" algn="just">
              <a:buNone/>
            </a:pPr>
            <a:r>
              <a:rPr lang="cs-CZ" sz="2000" dirty="false" smtClean="false"/>
              <a:t>Před finalizací žádosti o platbu - nutno zvolit volbu </a:t>
            </a:r>
            <a:r>
              <a:rPr lang="cs-CZ" sz="2000" b="true" dirty="false" smtClean="false"/>
              <a:t>„Kontrola“ </a:t>
            </a:r>
            <a:br>
              <a:rPr lang="cs-CZ" sz="2000" b="true" dirty="false" smtClean="false"/>
            </a:br>
            <a:r>
              <a:rPr lang="cs-CZ" sz="2000" dirty="false" smtClean="false"/>
              <a:t>a v případě zobrazení chybového hlášení provést odstranění chyb.</a:t>
            </a:r>
          </a:p>
          <a:p>
            <a:pPr marL="0" indent="0" algn="just">
              <a:buNone/>
            </a:pPr>
            <a:r>
              <a:rPr lang="cs-CZ" sz="2000" dirty="false" smtClean="false"/>
              <a:t>Pokud kontrola proběhne v pořádku, je možné žádost o platbu </a:t>
            </a:r>
            <a:r>
              <a:rPr lang="cs-CZ" sz="2000" b="true" dirty="false" smtClean="false"/>
              <a:t>finalizovat a podepsat</a:t>
            </a:r>
            <a:r>
              <a:rPr lang="cs-CZ" sz="2000" dirty="false" smtClean="false"/>
              <a:t>.</a:t>
            </a:r>
          </a:p>
          <a:p>
            <a:pPr marL="0" indent="0" algn="just">
              <a:buNone/>
            </a:pPr>
            <a:r>
              <a:rPr lang="cs-CZ" sz="2000" dirty="false" smtClean="false"/>
              <a:t>Žádost o platbu musí být </a:t>
            </a:r>
            <a:r>
              <a:rPr lang="cs-CZ" sz="2000" dirty="false" err="true" smtClean="false"/>
              <a:t>finalizovaná</a:t>
            </a:r>
            <a:r>
              <a:rPr lang="cs-CZ" sz="2000" dirty="false" smtClean="false"/>
              <a:t> a podepsaná před finalizací Zprávy o realizaci (</a:t>
            </a:r>
            <a:r>
              <a:rPr lang="cs-CZ" sz="2000" dirty="false" err="true" smtClean="false"/>
              <a:t>ZoR</a:t>
            </a:r>
            <a:r>
              <a:rPr lang="cs-CZ" sz="2000" dirty="false" smtClean="false"/>
              <a:t>). Poté, co je Zpráva o realizaci (</a:t>
            </a:r>
            <a:r>
              <a:rPr lang="cs-CZ" sz="2000" dirty="false" err="true" smtClean="false"/>
              <a:t>ZoR</a:t>
            </a:r>
            <a:r>
              <a:rPr lang="cs-CZ" sz="2000" dirty="false" smtClean="false"/>
              <a:t>) podepsaná, žádost o platbu se automaticky přepne do stavu </a:t>
            </a:r>
            <a:r>
              <a:rPr lang="cs-CZ" sz="2000" b="true" dirty="false" smtClean="false"/>
              <a:t>„Podaná na ŘO/ZS“</a:t>
            </a:r>
            <a:r>
              <a:rPr lang="cs-CZ" sz="2000" dirty="false" smtClean="false"/>
              <a:t>.</a:t>
            </a:r>
          </a:p>
          <a:p>
            <a:pPr marL="0" indent="0">
              <a:buNone/>
            </a:pPr>
            <a:endParaRPr lang="cs-CZ" dirty="false" smtClean="false"/>
          </a:p>
          <a:p>
            <a:pPr marL="0" indent="0">
              <a:buNone/>
            </a:pPr>
            <a:endParaRPr lang="cs-CZ" sz="3200" b="true" dirty="false" smtClean="false"/>
          </a:p>
          <a:p>
            <a:pPr marL="0" indent="0">
              <a:buNone/>
            </a:pPr>
            <a:endParaRPr lang="cs-CZ" sz="3200" b="true" dirty="false" smtClean="false"/>
          </a:p>
          <a:p>
            <a:pPr marL="0" indent="0">
              <a:buNone/>
            </a:pPr>
            <a:endParaRPr lang="cs-CZ" sz="32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42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592401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smtClean="false"/>
              <a:t>Žop - vrácení k přepracování </a:t>
            </a:r>
            <a:endParaRPr lang="cs-CZ" sz="28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cs-CZ" sz="2000" dirty="false" smtClean="false"/>
              <a:t>Pokud ŘO zjistí při kontrole žádosti o platbu nedostatky, které lze </a:t>
            </a:r>
            <a:br>
              <a:rPr lang="cs-CZ" sz="2000" dirty="false" smtClean="false"/>
            </a:br>
            <a:r>
              <a:rPr lang="cs-CZ" sz="2000" dirty="false" smtClean="false"/>
              <a:t>v rámci administrace žádosti o platbu odstranit, provede vrácení žádosti o platbu příjemci k dopracování. </a:t>
            </a:r>
          </a:p>
          <a:p>
            <a:pPr marL="0" indent="0" algn="just">
              <a:buNone/>
            </a:pPr>
            <a:r>
              <a:rPr lang="cs-CZ" sz="2000" dirty="false" smtClean="false"/>
              <a:t>Výzvu k nápravě identifikovaných nedostatků zasílá ŘO depeší.</a:t>
            </a:r>
          </a:p>
          <a:p>
            <a:pPr marL="0" indent="0" algn="just">
              <a:buNone/>
            </a:pPr>
            <a:r>
              <a:rPr lang="cs-CZ" sz="2000" dirty="false" smtClean="false"/>
              <a:t>Zpřístupnění žádosti o platbu k editaci </a:t>
            </a:r>
            <a:r>
              <a:rPr lang="cs-CZ" sz="2000" dirty="false" smtClean="false">
                <a:solidFill>
                  <a:schemeClr val="accent1"/>
                </a:solidFill>
              </a:rPr>
              <a:t>v IS KP14+ je pomocí funkce </a:t>
            </a:r>
            <a:r>
              <a:rPr lang="cs-CZ" sz="2000" b="true" dirty="false" smtClean="false">
                <a:solidFill>
                  <a:schemeClr val="accent1"/>
                </a:solidFill>
              </a:rPr>
              <a:t>„Zpřístupnit k editaci“</a:t>
            </a:r>
            <a:r>
              <a:rPr lang="cs-CZ" sz="2000" dirty="false" smtClean="false">
                <a:solidFill>
                  <a:schemeClr val="accent1"/>
                </a:solidFill>
              </a:rPr>
              <a:t>.   </a:t>
            </a:r>
          </a:p>
          <a:p>
            <a:pPr marL="0" indent="0" algn="just">
              <a:buNone/>
            </a:pPr>
            <a:r>
              <a:rPr lang="cs-CZ" sz="2000" dirty="false" smtClean="false">
                <a:solidFill>
                  <a:schemeClr val="accent1"/>
                </a:solidFill>
              </a:rPr>
              <a:t>Při editaci vrácené žádosti o platbu se postupuje obdobně, jako při prvním zadání žádosti o platbu do IS KP14+. </a:t>
            </a:r>
            <a:endParaRPr lang="cs-CZ" sz="2000" dirty="false">
              <a:solidFill>
                <a:schemeClr val="accent1"/>
              </a:solidFill>
            </a:endParaRP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43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401259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smtClean="false"/>
              <a:t>KONTROLY NA MÍSTĚ</a:t>
            </a:r>
            <a:endParaRPr lang="cs-CZ" sz="28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412776"/>
            <a:ext cx="8064000" cy="5184576"/>
          </a:xfrm>
        </p:spPr>
        <p:txBody>
          <a:bodyPr/>
          <a:lstStyle/>
          <a:p>
            <a:pPr marL="432000" lvl="1" indent="-43200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1800" smtClean="false"/>
              <a:t>Příjemce povinen umožnit ověření skutečností, které popisuje v žádosti </a:t>
            </a:r>
            <a:br>
              <a:rPr lang="cs-CZ" sz="1800" smtClean="false"/>
            </a:br>
            <a:r>
              <a:rPr lang="cs-CZ" sz="1800" smtClean="false"/>
              <a:t>o podporu a zprávách o realizaci projektu či dalších dokumentech.</a:t>
            </a:r>
          </a:p>
          <a:p>
            <a:pPr marL="432000" lvl="1" indent="-43200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1800" b="true" smtClean="false"/>
              <a:t>Ohlášená kontrola </a:t>
            </a:r>
            <a:r>
              <a:rPr lang="cs-CZ" sz="1800" smtClean="false"/>
              <a:t>- příjemce je předem informován o kontrole na místě, vč. časového harmonogramu kontroly a dostane seznam dokumentace, která bude předmětem kontroly.</a:t>
            </a:r>
          </a:p>
          <a:p>
            <a:pPr marL="432000" lvl="1" indent="-43200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1800" b="true" smtClean="false"/>
              <a:t>Neohlášená kontrola</a:t>
            </a:r>
            <a:r>
              <a:rPr lang="cs-CZ" sz="1800" smtClean="false"/>
              <a:t>. </a:t>
            </a:r>
          </a:p>
          <a:p>
            <a:pPr marL="432000" lvl="1" indent="-43200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1800" b="true" smtClean="false"/>
              <a:t>Příjemce musí umožnit vstup </a:t>
            </a:r>
            <a:r>
              <a:rPr lang="cs-CZ" sz="1800" smtClean="false"/>
              <a:t>kontrolou pověřeným osobám, včetně přístupu k veškeré dokumentaci týkající se projektu, jak během realizace projektu, tak i po celou dobu, po kterou je povinen uchovávat dokumentaci projektu.</a:t>
            </a:r>
          </a:p>
          <a:p>
            <a:pPr marL="432000" lvl="1" indent="-43200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1800" smtClean="false"/>
              <a:t>Rovněž </a:t>
            </a:r>
            <a:r>
              <a:rPr lang="cs-CZ" sz="1800" b="true" smtClean="false"/>
              <a:t>partner</a:t>
            </a:r>
            <a:r>
              <a:rPr lang="cs-CZ" sz="1800" smtClean="false"/>
              <a:t> je povinen poskytnout stejný rozsah součinnosti kontrolujícímu orgánu.</a:t>
            </a:r>
          </a:p>
          <a:p>
            <a:pPr marL="432000" lvl="1" indent="-43200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1800" smtClean="false"/>
              <a:t>K provádění kontrol na místě/k provádění auditů jsou oprávněny také Ministerstvo financí, orgány finanční správy, Evropská komise nebo Evropský účetní dvůr a Nejvyšší kontrolní úřad, popř. je mohou doprovázet další přizvané osoby. </a:t>
            </a:r>
            <a:endParaRPr lang="cs-CZ" sz="18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44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652831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 smtClean="false"/>
              <a:t>Plán aktivit</a:t>
            </a:r>
            <a:endParaRPr lang="cs-CZ" sz="28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00000"/>
              </a:lnSpc>
            </a:pPr>
            <a:endParaRPr lang="cs-CZ" sz="2000" dirty="false" smtClean="false"/>
          </a:p>
          <a:p>
            <a:pPr algn="just">
              <a:lnSpc>
                <a:spcPct val="100000"/>
              </a:lnSpc>
            </a:pPr>
            <a:r>
              <a:rPr lang="cs-CZ" sz="2000" dirty="false" smtClean="false"/>
              <a:t>Žádost </a:t>
            </a:r>
            <a:r>
              <a:rPr lang="cs-CZ" sz="2000" dirty="false"/>
              <a:t>o podporu neobsahuje přesné termíny konání aktivit.</a:t>
            </a:r>
          </a:p>
          <a:p>
            <a:pPr algn="just">
              <a:lnSpc>
                <a:spcPct val="100000"/>
              </a:lnSpc>
            </a:pPr>
            <a:r>
              <a:rPr lang="cs-CZ" sz="2000" dirty="false"/>
              <a:t>ŘO si může od příjemce vyžádat </a:t>
            </a:r>
            <a:r>
              <a:rPr lang="pl-PL" sz="2000" b="true" dirty="false"/>
              <a:t>plán aktivit projektu </a:t>
            </a:r>
            <a:r>
              <a:rPr lang="pl-PL" sz="2000" dirty="false" smtClean="false"/>
              <a:t>na </a:t>
            </a:r>
            <a:r>
              <a:rPr lang="pl-PL" sz="2000" dirty="false"/>
              <a:t>určité časové období nebo po celou dobu realizace </a:t>
            </a:r>
            <a:r>
              <a:rPr lang="pl-PL" sz="2000" dirty="false" smtClean="false"/>
              <a:t>projektu (depeší). </a:t>
            </a:r>
            <a:endParaRPr lang="cs-CZ" sz="2000" dirty="false"/>
          </a:p>
          <a:p>
            <a:pPr algn="just">
              <a:lnSpc>
                <a:spcPct val="100000"/>
              </a:lnSpc>
            </a:pPr>
            <a:r>
              <a:rPr lang="cs-CZ" sz="2000" dirty="false"/>
              <a:t>Plán aktivit projektu slouží ŘO k provádění </a:t>
            </a:r>
            <a:r>
              <a:rPr lang="cs-CZ" sz="2000" b="true" dirty="false"/>
              <a:t>neohlášených kontrol </a:t>
            </a:r>
            <a:r>
              <a:rPr lang="cs-CZ" sz="2000" dirty="false"/>
              <a:t>realizace jednotlivých projektů. </a:t>
            </a:r>
          </a:p>
          <a:p>
            <a:pPr algn="just">
              <a:lnSpc>
                <a:spcPct val="100000"/>
              </a:lnSpc>
            </a:pPr>
            <a:r>
              <a:rPr lang="cs-CZ" sz="2000" dirty="false"/>
              <a:t>Bližší informace viz Obecná část </a:t>
            </a:r>
            <a:r>
              <a:rPr lang="cs-CZ" sz="2000" dirty="false" smtClean="false"/>
              <a:t>pravidel. </a:t>
            </a:r>
            <a:endParaRPr lang="cs-CZ" sz="20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45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45098414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 smtClean="false"/>
              <a:t>KONTAKTY</a:t>
            </a:r>
            <a:endParaRPr lang="cs-CZ" sz="28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8064000" cy="4653336"/>
          </a:xfrm>
        </p:spPr>
        <p:txBody>
          <a:bodyPr/>
          <a:lstStyle/>
          <a:p>
            <a:pPr lvl="0" algn="just">
              <a:lnSpc>
                <a:spcPct val="100000"/>
              </a:lnSpc>
            </a:pPr>
            <a:endParaRPr lang="cs-CZ" sz="1800" dirty="false" smtClean="false"/>
          </a:p>
          <a:p>
            <a:pPr lvl="0" algn="just">
              <a:lnSpc>
                <a:spcPct val="100000"/>
              </a:lnSpc>
            </a:pPr>
            <a:endParaRPr lang="cs-CZ" sz="1800" dirty="false"/>
          </a:p>
          <a:p>
            <a:pPr lvl="0" algn="just">
              <a:lnSpc>
                <a:spcPct val="100000"/>
              </a:lnSpc>
            </a:pPr>
            <a:r>
              <a:rPr lang="cs-CZ" sz="1800" dirty="false" smtClean="false"/>
              <a:t>Ing</a:t>
            </a:r>
            <a:r>
              <a:rPr lang="cs-CZ" sz="1800" dirty="false"/>
              <a:t>. Věra Nouzová, </a:t>
            </a:r>
            <a:r>
              <a:rPr lang="cs-CZ" sz="1800" dirty="false">
                <a:hlinkClick r:id="rId3"/>
              </a:rPr>
              <a:t>vera.nouzova@mpsv.cz</a:t>
            </a:r>
            <a:r>
              <a:rPr lang="cs-CZ" sz="1800" dirty="false"/>
              <a:t>, 221 922 </a:t>
            </a:r>
            <a:r>
              <a:rPr lang="cs-CZ" sz="1800" dirty="false" smtClean="false"/>
              <a:t>896</a:t>
            </a:r>
          </a:p>
          <a:p>
            <a:pPr algn="just">
              <a:lnSpc>
                <a:spcPct val="100000"/>
              </a:lnSpc>
            </a:pPr>
            <a:r>
              <a:rPr lang="cs-CZ" sz="1800" dirty="false"/>
              <a:t>Mgr. Hana Bartoníčková, </a:t>
            </a:r>
            <a:r>
              <a:rPr lang="cs-CZ" sz="1800" dirty="false">
                <a:hlinkClick r:id="rId4"/>
              </a:rPr>
              <a:t>hana.bartonickova@mpsv.cz</a:t>
            </a:r>
            <a:r>
              <a:rPr lang="cs-CZ" sz="1800" dirty="false"/>
              <a:t>, 221 922 177</a:t>
            </a:r>
          </a:p>
          <a:p>
            <a:pPr lvl="0" algn="just">
              <a:lnSpc>
                <a:spcPct val="100000"/>
              </a:lnSpc>
            </a:pPr>
            <a:endParaRPr lang="cs-CZ" sz="1800" dirty="false"/>
          </a:p>
          <a:p>
            <a:pPr marL="0" lvl="0" indent="0" algn="just">
              <a:lnSpc>
                <a:spcPct val="100000"/>
              </a:lnSpc>
              <a:buNone/>
            </a:pPr>
            <a:endParaRPr lang="cs-CZ" sz="1600" dirty="false"/>
          </a:p>
          <a:p>
            <a:pPr algn="just">
              <a:lnSpc>
                <a:spcPct val="100000"/>
              </a:lnSpc>
            </a:pPr>
            <a:endParaRPr lang="cs-CZ" sz="1600" dirty="false"/>
          </a:p>
          <a:p>
            <a:pPr lvl="0" algn="just"/>
            <a:endParaRPr lang="cs-CZ" sz="1600" dirty="false"/>
          </a:p>
          <a:p>
            <a:pPr marL="0" lvl="0" indent="0" algn="just">
              <a:buNone/>
            </a:pPr>
            <a:endParaRPr lang="cs-CZ" sz="1800" b="true" dirty="false" smtClean="false">
              <a:solidFill>
                <a:srgbClr val="FF0000"/>
              </a:solidFill>
            </a:endParaRP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46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608037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 smtClean="false"/>
              <a:t>ZOR – úvod III. </a:t>
            </a:r>
            <a:endParaRPr lang="cs-CZ" sz="28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8064000" cy="4509320"/>
          </a:xfrm>
        </p:spPr>
        <p:txBody>
          <a:bodyPr/>
          <a:lstStyle/>
          <a:p>
            <a:r>
              <a:rPr lang="cs-CZ" dirty="false" smtClean="false"/>
              <a:t>Po vypracování </a:t>
            </a:r>
            <a:r>
              <a:rPr lang="cs-CZ" dirty="false" err="true" smtClean="false"/>
              <a:t>ZoR</a:t>
            </a:r>
            <a:r>
              <a:rPr lang="cs-CZ" dirty="false" smtClean="false"/>
              <a:t> a </a:t>
            </a:r>
            <a:r>
              <a:rPr lang="cs-CZ" dirty="false" err="true" smtClean="false"/>
              <a:t>ŽoP</a:t>
            </a:r>
            <a:r>
              <a:rPr lang="cs-CZ" dirty="false" smtClean="false"/>
              <a:t> příjemcem v IS KP14+ následuje:</a:t>
            </a:r>
          </a:p>
          <a:p>
            <a:pPr lvl="1"/>
            <a:r>
              <a:rPr lang="cs-CZ" dirty="false" smtClean="false"/>
              <a:t>Kontrola</a:t>
            </a:r>
          </a:p>
          <a:p>
            <a:pPr lvl="1"/>
            <a:r>
              <a:rPr lang="cs-CZ" dirty="false" smtClean="false"/>
              <a:t>Finalizace </a:t>
            </a:r>
          </a:p>
          <a:p>
            <a:pPr lvl="1"/>
            <a:r>
              <a:rPr lang="cs-CZ" dirty="false" smtClean="false"/>
              <a:t>Podpis</a:t>
            </a:r>
          </a:p>
          <a:p>
            <a:r>
              <a:rPr lang="cs-CZ" dirty="false" smtClean="false"/>
              <a:t>Po finalizaci zprávy již nelze dělat žádné změny.</a:t>
            </a:r>
          </a:p>
          <a:p>
            <a:pPr algn="just"/>
            <a:r>
              <a:rPr lang="cs-CZ" dirty="false" smtClean="false"/>
              <a:t>Za nedoručení </a:t>
            </a:r>
            <a:r>
              <a:rPr lang="cs-CZ" dirty="false" err="true" smtClean="false"/>
              <a:t>ZoR</a:t>
            </a:r>
            <a:r>
              <a:rPr lang="cs-CZ" dirty="false" smtClean="false"/>
              <a:t> v termínu, pokud bude prodlení trvat 7 kalendářních dní a více, bude příjemci vyměřena sankce, viz Rozhodnutí o poskytnutí dotace, </a:t>
            </a:r>
            <a:br>
              <a:rPr lang="cs-CZ" dirty="false" smtClean="false"/>
            </a:br>
            <a:r>
              <a:rPr lang="cs-CZ" dirty="false" smtClean="false"/>
              <a:t>Část V - Sankce.</a:t>
            </a:r>
          </a:p>
          <a:p>
            <a:endParaRPr lang="cs-CZ" dirty="false" smtClean="false"/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5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994343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/>
              <a:t>ZOR </a:t>
            </a:r>
            <a:r>
              <a:rPr lang="cs-CZ" sz="2800" dirty="false" smtClean="false"/>
              <a:t>– Úvod IV. </a:t>
            </a:r>
            <a:endParaRPr lang="cs-CZ" sz="28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r>
              <a:rPr lang="cs-CZ" sz="2000" dirty="false" smtClean="false"/>
              <a:t>ŘO má na kontrolu </a:t>
            </a:r>
            <a:r>
              <a:rPr lang="cs-CZ" sz="2000" dirty="false" err="true" smtClean="false"/>
              <a:t>ZoR</a:t>
            </a:r>
            <a:r>
              <a:rPr lang="cs-CZ" sz="2000" dirty="false" smtClean="false"/>
              <a:t> až 40 pracovních dní. </a:t>
            </a:r>
          </a:p>
          <a:p>
            <a:r>
              <a:rPr lang="cs-CZ" sz="2000" dirty="false"/>
              <a:t>ŘO </a:t>
            </a:r>
            <a:r>
              <a:rPr lang="cs-CZ" sz="2000" dirty="false" err="true" smtClean="false"/>
              <a:t>ZoR</a:t>
            </a:r>
            <a:r>
              <a:rPr lang="cs-CZ" sz="2000" dirty="false" smtClean="false"/>
              <a:t> </a:t>
            </a:r>
            <a:r>
              <a:rPr lang="cs-CZ" sz="2000" dirty="false"/>
              <a:t>schvaluje, </a:t>
            </a:r>
            <a:r>
              <a:rPr lang="cs-CZ" sz="2000" dirty="false" smtClean="false"/>
              <a:t>vrací k přepracování nebo zamítá. </a:t>
            </a:r>
          </a:p>
          <a:p>
            <a:pPr algn="just"/>
            <a:r>
              <a:rPr lang="cs-CZ" sz="2000" dirty="false" smtClean="false"/>
              <a:t>V případě vrácení </a:t>
            </a:r>
            <a:r>
              <a:rPr lang="cs-CZ" sz="2000" dirty="false" err="true" smtClean="false"/>
              <a:t>ZoR</a:t>
            </a:r>
            <a:r>
              <a:rPr lang="cs-CZ" sz="2000" dirty="false" smtClean="false"/>
              <a:t> k opravě je příjemci zaslána Výzva k odstranění nedostatků ve zprávě o realizaci projektu a spolu s ní předložené žádosti o platbu se stanoveným termínem předložení opravy. Informace s výzvou zasílá ŘO příjemci depeší. Vrácena může celá </a:t>
            </a:r>
            <a:r>
              <a:rPr lang="cs-CZ" sz="2000" dirty="false" err="true" smtClean="false"/>
              <a:t>ZoR</a:t>
            </a:r>
            <a:r>
              <a:rPr lang="cs-CZ" sz="2000" dirty="false" smtClean="false"/>
              <a:t>  nebo jen konkrétní obrazovky. </a:t>
            </a:r>
            <a:r>
              <a:rPr lang="cs-CZ" sz="2000" dirty="false" smtClean="false">
                <a:solidFill>
                  <a:schemeClr val="accent1"/>
                </a:solidFill>
              </a:rPr>
              <a:t>Vrací se </a:t>
            </a:r>
            <a:r>
              <a:rPr lang="cs-CZ" sz="2000" dirty="false" err="true" smtClean="false">
                <a:solidFill>
                  <a:schemeClr val="accent1"/>
                </a:solidFill>
              </a:rPr>
              <a:t>ZoR</a:t>
            </a:r>
            <a:r>
              <a:rPr lang="cs-CZ" sz="2000" dirty="false" smtClean="false">
                <a:solidFill>
                  <a:schemeClr val="accent1"/>
                </a:solidFill>
              </a:rPr>
              <a:t> a </a:t>
            </a:r>
            <a:r>
              <a:rPr lang="cs-CZ" sz="2000" dirty="false" err="true" smtClean="false">
                <a:solidFill>
                  <a:schemeClr val="accent1"/>
                </a:solidFill>
              </a:rPr>
              <a:t>Žop</a:t>
            </a:r>
            <a:r>
              <a:rPr lang="cs-CZ" sz="2000" dirty="false" smtClean="false">
                <a:solidFill>
                  <a:schemeClr val="accent1"/>
                </a:solidFill>
              </a:rPr>
              <a:t> nebo jen Zor a nebo jen </a:t>
            </a:r>
            <a:r>
              <a:rPr lang="cs-CZ" sz="2000" dirty="false" err="true" smtClean="false">
                <a:solidFill>
                  <a:schemeClr val="accent1"/>
                </a:solidFill>
              </a:rPr>
              <a:t>Žop</a:t>
            </a:r>
            <a:r>
              <a:rPr lang="cs-CZ" sz="2000" dirty="false" smtClean="false">
                <a:solidFill>
                  <a:schemeClr val="accent1"/>
                </a:solidFill>
              </a:rPr>
              <a:t>.</a:t>
            </a:r>
            <a:endParaRPr lang="cs-CZ" sz="2000" dirty="false">
              <a:solidFill>
                <a:schemeClr val="accent1"/>
              </a:solidFill>
            </a:endParaRPr>
          </a:p>
          <a:p>
            <a:pPr algn="just"/>
            <a:r>
              <a:rPr lang="cs-CZ" sz="2000" dirty="false" smtClean="false"/>
              <a:t>Po podání opravené verze </a:t>
            </a:r>
            <a:r>
              <a:rPr lang="cs-CZ" sz="2000" dirty="false" err="true" smtClean="false"/>
              <a:t>ZoR</a:t>
            </a:r>
            <a:r>
              <a:rPr lang="cs-CZ" sz="2000" dirty="false" smtClean="false"/>
              <a:t> a </a:t>
            </a:r>
            <a:r>
              <a:rPr lang="cs-CZ" sz="2000" dirty="false" err="true" smtClean="false"/>
              <a:t>ŽoP</a:t>
            </a:r>
            <a:r>
              <a:rPr lang="cs-CZ" sz="2000" dirty="false" smtClean="false"/>
              <a:t> běží pro ŘO nová lhůta 40 pracovních dní pro kontrolu. </a:t>
            </a:r>
          </a:p>
          <a:p>
            <a:endParaRPr lang="cs-CZ" sz="20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6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7520681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/>
              <a:t>ZOR </a:t>
            </a:r>
            <a:r>
              <a:rPr lang="cs-CZ" sz="2800" dirty="false" smtClean="false"/>
              <a:t>– Úvod V. </a:t>
            </a:r>
            <a:endParaRPr lang="cs-CZ" sz="28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340768"/>
            <a:ext cx="8064000" cy="5175232"/>
          </a:xfrm>
        </p:spPr>
        <p:txBody>
          <a:bodyPr/>
          <a:lstStyle/>
          <a:p>
            <a:pPr algn="just"/>
            <a:r>
              <a:rPr lang="cs-CZ" sz="2000" dirty="false" smtClean="false"/>
              <a:t>V IS KP14+ lze </a:t>
            </a:r>
            <a:r>
              <a:rPr lang="cs-CZ" sz="2000" dirty="false" err="true" smtClean="false"/>
              <a:t>ZoR</a:t>
            </a:r>
            <a:r>
              <a:rPr lang="cs-CZ" sz="2000" dirty="false" smtClean="false"/>
              <a:t> a </a:t>
            </a:r>
            <a:r>
              <a:rPr lang="cs-CZ" sz="2000" dirty="false" err="true" smtClean="false"/>
              <a:t>ŽoP</a:t>
            </a:r>
            <a:r>
              <a:rPr lang="cs-CZ" sz="2000" dirty="false" smtClean="false"/>
              <a:t> vypracovat teprve poté, co: </a:t>
            </a:r>
          </a:p>
          <a:p>
            <a:pPr algn="just"/>
            <a:r>
              <a:rPr lang="cs-CZ" sz="2000" dirty="false" smtClean="false"/>
              <a:t>je ukončena administrace všech dříve podaných zpráv o realizaci projektu a žádostí o platbu, </a:t>
            </a:r>
          </a:p>
          <a:p>
            <a:pPr algn="just"/>
            <a:r>
              <a:rPr lang="cs-CZ" sz="2000" dirty="false" smtClean="false"/>
              <a:t>je ukončena administrace všech zahájených změnových řízení </a:t>
            </a:r>
            <a:br>
              <a:rPr lang="cs-CZ" sz="2000" dirty="false" smtClean="false"/>
            </a:br>
            <a:r>
              <a:rPr lang="cs-CZ" sz="2000" dirty="false" smtClean="false"/>
              <a:t>(tj. žádostí o změnu) týkajících se rozpočtu nebo finančního plánu, u kterých datum změny platnosti spadá do monitorovacího období, za které by měla být podána zpráva o realizaci projektu či žádost </a:t>
            </a:r>
            <a:br>
              <a:rPr lang="cs-CZ" sz="2000" dirty="false" smtClean="false"/>
            </a:br>
            <a:r>
              <a:rPr lang="cs-CZ" sz="2000" dirty="false" smtClean="false"/>
              <a:t>o platbu, </a:t>
            </a:r>
          </a:p>
          <a:p>
            <a:pPr algn="just"/>
            <a:r>
              <a:rPr lang="cs-CZ" sz="2000" dirty="false" smtClean="false"/>
              <a:t>je ukončena administrace všech změnových řízení (tj. žádostí </a:t>
            </a:r>
            <a:br>
              <a:rPr lang="cs-CZ" sz="2000" dirty="false" smtClean="false"/>
            </a:br>
            <a:r>
              <a:rPr lang="cs-CZ" sz="2000" dirty="false" smtClean="false"/>
              <a:t>o změnu) týkajících se jakékoli podstatné změny projektu, u níž datum platnosti spadá do monitorovacího období, za které by měla být podána zpráva o realizaci projektu či žádost o platbu. </a:t>
            </a:r>
          </a:p>
          <a:p>
            <a:endParaRPr lang="cs-CZ" sz="18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7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2160610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/>
              <a:t>ZOR – Úvod </a:t>
            </a:r>
            <a:r>
              <a:rPr lang="cs-CZ" sz="2800" dirty="false" smtClean="false"/>
              <a:t>VI. </a:t>
            </a:r>
            <a:endParaRPr lang="cs-CZ" sz="28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cs-CZ" sz="2000" dirty="false"/>
              <a:t>Zpoždění v podání zprávy o realizaci projektu a také žádosti </a:t>
            </a:r>
            <a:r>
              <a:rPr lang="cs-CZ" sz="2000" dirty="false" smtClean="false"/>
              <a:t/>
            </a:r>
            <a:br>
              <a:rPr lang="cs-CZ" sz="2000" dirty="false" smtClean="false"/>
            </a:br>
            <a:r>
              <a:rPr lang="cs-CZ" sz="2000" dirty="false" smtClean="false"/>
              <a:t>o </a:t>
            </a:r>
            <a:r>
              <a:rPr lang="cs-CZ" sz="2000" dirty="false"/>
              <a:t>platbu způsobené výše uvedenými </a:t>
            </a:r>
            <a:r>
              <a:rPr lang="cs-CZ" sz="2000" dirty="false" smtClean="false"/>
              <a:t>důvody (administrace žádosti o změnu), </a:t>
            </a:r>
            <a:r>
              <a:rPr lang="cs-CZ" sz="2000" dirty="false"/>
              <a:t>se nepovažuje za nedodržení podmínek poskytnutí podpory za podmínky, že k podání zprávy i žádosti dojde nejpozději do 10 pracovních dní poté, co byla administrace výše uvedených procesů ukončena. </a:t>
            </a:r>
          </a:p>
          <a:p>
            <a:pPr algn="just"/>
            <a:r>
              <a:rPr lang="cs-CZ" sz="2000" dirty="false" smtClean="false"/>
              <a:t>V případě rozpracované </a:t>
            </a:r>
            <a:r>
              <a:rPr lang="cs-CZ" sz="2000" dirty="false" err="true"/>
              <a:t>ZoR</a:t>
            </a:r>
            <a:r>
              <a:rPr lang="cs-CZ" sz="2000" dirty="false"/>
              <a:t> či </a:t>
            </a:r>
            <a:r>
              <a:rPr lang="cs-CZ" sz="2000" dirty="false" err="true"/>
              <a:t>ŽoP</a:t>
            </a:r>
            <a:r>
              <a:rPr lang="cs-CZ" sz="2000" dirty="false"/>
              <a:t> a následně </a:t>
            </a:r>
            <a:r>
              <a:rPr lang="cs-CZ" sz="2000" dirty="false" smtClean="false"/>
              <a:t>schválené žádosti </a:t>
            </a:r>
            <a:r>
              <a:rPr lang="cs-CZ" sz="2000" dirty="false"/>
              <a:t>o </a:t>
            </a:r>
            <a:r>
              <a:rPr lang="cs-CZ" sz="2000" dirty="false" smtClean="false"/>
              <a:t>změnu, </a:t>
            </a:r>
            <a:r>
              <a:rPr lang="cs-CZ" sz="2000" dirty="false"/>
              <a:t>jejíž platnost spadá do rozpracované </a:t>
            </a:r>
            <a:r>
              <a:rPr lang="cs-CZ" sz="2000" dirty="false" err="true" smtClean="false"/>
              <a:t>ZoR</a:t>
            </a:r>
            <a:r>
              <a:rPr lang="cs-CZ" sz="2000" dirty="false"/>
              <a:t>, </a:t>
            </a:r>
            <a:r>
              <a:rPr lang="cs-CZ" sz="2000" dirty="false" smtClean="false"/>
              <a:t>musí příjemce </a:t>
            </a:r>
            <a:r>
              <a:rPr lang="cs-CZ" sz="2000" dirty="false"/>
              <a:t>provést aktualizaci dat. </a:t>
            </a:r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8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8485863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/>
              <a:t>ZOR </a:t>
            </a:r>
            <a:r>
              <a:rPr lang="cs-CZ" sz="2800" dirty="false" smtClean="false"/>
              <a:t>– ZÁLOŽKY I.  </a:t>
            </a:r>
            <a:endParaRPr lang="cs-CZ" sz="28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39552" y="1412776"/>
            <a:ext cx="8064000" cy="5040560"/>
          </a:xfrm>
        </p:spPr>
        <p:txBody>
          <a:bodyPr/>
          <a:lstStyle/>
          <a:p>
            <a:pPr marL="0" indent="0">
              <a:lnSpc>
                <a:spcPct val="100000"/>
              </a:lnSpc>
              <a:buNone/>
            </a:pPr>
            <a:r>
              <a:rPr lang="cs-CZ" sz="1800" dirty="false" smtClean="false">
                <a:solidFill>
                  <a:schemeClr val="accent1"/>
                </a:solidFill>
              </a:rPr>
              <a:t>Založení nové zprávy o realizaci v </a:t>
            </a:r>
            <a:r>
              <a:rPr lang="cs-CZ" sz="1800" dirty="false" smtClean="false">
                <a:solidFill>
                  <a:schemeClr val="accent1"/>
                </a:solidFill>
              </a:rPr>
              <a:t>IS KP14</a:t>
            </a:r>
            <a:r>
              <a:rPr lang="cs-CZ" sz="1800" dirty="false" smtClean="false">
                <a:solidFill>
                  <a:schemeClr val="accent1"/>
                </a:solidFill>
              </a:rPr>
              <a:t>+ se provádí prostřednictvím záložky: </a:t>
            </a:r>
            <a:r>
              <a:rPr lang="cs-CZ" sz="1800" b="true" dirty="false" smtClean="false">
                <a:solidFill>
                  <a:schemeClr val="accent1"/>
                </a:solidFill>
              </a:rPr>
              <a:t>Zpráva o realizaci</a:t>
            </a:r>
            <a:r>
              <a:rPr lang="cs-CZ" sz="1800" dirty="false" smtClean="false">
                <a:solidFill>
                  <a:schemeClr val="accent1"/>
                </a:solidFill>
              </a:rPr>
              <a:t>.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cs-CZ" sz="1800" dirty="false" smtClean="false">
                <a:solidFill>
                  <a:schemeClr val="accent1"/>
                </a:solidFill>
              </a:rPr>
              <a:t>Záložky zprávy o realizaci (</a:t>
            </a:r>
            <a:r>
              <a:rPr lang="cs-CZ" sz="1800" dirty="false" err="true" smtClean="false">
                <a:solidFill>
                  <a:schemeClr val="accent1"/>
                </a:solidFill>
              </a:rPr>
              <a:t>ZoR</a:t>
            </a:r>
            <a:r>
              <a:rPr lang="cs-CZ" sz="1800" dirty="false" smtClean="false">
                <a:solidFill>
                  <a:schemeClr val="accent1"/>
                </a:solidFill>
              </a:rPr>
              <a:t>): </a:t>
            </a:r>
          </a:p>
          <a:p>
            <a:pPr>
              <a:lnSpc>
                <a:spcPct val="100000"/>
              </a:lnSpc>
            </a:pPr>
            <a:r>
              <a:rPr lang="cs-CZ" sz="1800" dirty="false" smtClean="false">
                <a:solidFill>
                  <a:schemeClr val="accent1"/>
                </a:solidFill>
              </a:rPr>
              <a:t>Informace o zprávě </a:t>
            </a:r>
          </a:p>
          <a:p>
            <a:pPr>
              <a:lnSpc>
                <a:spcPct val="100000"/>
              </a:lnSpc>
            </a:pPr>
            <a:r>
              <a:rPr lang="cs-CZ" sz="1800" dirty="false" smtClean="false">
                <a:solidFill>
                  <a:schemeClr val="accent1"/>
                </a:solidFill>
              </a:rPr>
              <a:t>Realizace, provoz/údržba výstupu</a:t>
            </a:r>
          </a:p>
          <a:p>
            <a:pPr>
              <a:lnSpc>
                <a:spcPct val="100000"/>
              </a:lnSpc>
            </a:pPr>
            <a:r>
              <a:rPr lang="cs-CZ" sz="1800" dirty="false" smtClean="false">
                <a:solidFill>
                  <a:schemeClr val="accent1"/>
                </a:solidFill>
              </a:rPr>
              <a:t>Příjmy</a:t>
            </a:r>
          </a:p>
          <a:p>
            <a:pPr>
              <a:lnSpc>
                <a:spcPct val="100000"/>
              </a:lnSpc>
            </a:pPr>
            <a:r>
              <a:rPr lang="cs-CZ" sz="1800" dirty="false" smtClean="false">
                <a:solidFill>
                  <a:schemeClr val="accent1"/>
                </a:solidFill>
              </a:rPr>
              <a:t>Klíčové aktivity</a:t>
            </a:r>
          </a:p>
          <a:p>
            <a:pPr>
              <a:lnSpc>
                <a:spcPct val="100000"/>
              </a:lnSpc>
            </a:pPr>
            <a:r>
              <a:rPr lang="cs-CZ" sz="1800" dirty="false" smtClean="false">
                <a:solidFill>
                  <a:schemeClr val="accent1"/>
                </a:solidFill>
              </a:rPr>
              <a:t>Indikátory</a:t>
            </a:r>
          </a:p>
          <a:p>
            <a:pPr>
              <a:lnSpc>
                <a:spcPct val="100000"/>
              </a:lnSpc>
            </a:pPr>
            <a:r>
              <a:rPr lang="cs-CZ" sz="1800" dirty="false">
                <a:solidFill>
                  <a:schemeClr val="accent1"/>
                </a:solidFill>
              </a:rPr>
              <a:t>Horizontální </a:t>
            </a:r>
            <a:r>
              <a:rPr lang="cs-CZ" sz="1800" dirty="false" smtClean="false">
                <a:solidFill>
                  <a:schemeClr val="accent1"/>
                </a:solidFill>
              </a:rPr>
              <a:t>principy</a:t>
            </a:r>
          </a:p>
          <a:p>
            <a:pPr>
              <a:lnSpc>
                <a:spcPct val="100000"/>
              </a:lnSpc>
            </a:pPr>
            <a:r>
              <a:rPr lang="cs-CZ" sz="1800" dirty="false" smtClean="false">
                <a:solidFill>
                  <a:schemeClr val="accent1"/>
                </a:solidFill>
              </a:rPr>
              <a:t>Identifikace problému </a:t>
            </a:r>
          </a:p>
          <a:p>
            <a:pPr>
              <a:lnSpc>
                <a:spcPct val="100000"/>
              </a:lnSpc>
            </a:pPr>
            <a:r>
              <a:rPr lang="cs-CZ" sz="1800" dirty="false">
                <a:solidFill>
                  <a:schemeClr val="accent1"/>
                </a:solidFill>
              </a:rPr>
              <a:t>Čestná prohlášení</a:t>
            </a:r>
          </a:p>
          <a:p>
            <a:pPr>
              <a:lnSpc>
                <a:spcPct val="100000"/>
              </a:lnSpc>
            </a:pPr>
            <a:r>
              <a:rPr lang="cs-CZ" sz="1800" dirty="false" smtClean="false">
                <a:solidFill>
                  <a:schemeClr val="accent1"/>
                </a:solidFill>
              </a:rPr>
              <a:t>Publicita</a:t>
            </a:r>
          </a:p>
          <a:p>
            <a:pPr>
              <a:lnSpc>
                <a:spcPct val="100000"/>
              </a:lnSpc>
            </a:pPr>
            <a:endParaRPr lang="cs-CZ" sz="18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9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869928763"/>
      </p:ext>
    </p:extLst>
  </p:cSld>
  <p:clrMapOvr>
    <a:masterClrMapping/>
  </p:clrMapOvr>
</p:sld>
</file>

<file path=ppt/theme/theme1.xml><?xml version="1.0" encoding="utf-8"?>
<a:theme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o="urn:schemas-microsoft-com:office:office" xmlns:xvml="urn:schemas-microsoft-com:office:excel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name="prezentace">
  <a:themeElements>
    <a:clrScheme name="MPSV">
      <a:dk1>
        <a:srgbClr val="084A8B"/>
      </a:dk1>
      <a:lt1>
        <a:srgbClr val="F5F5F5"/>
      </a:lt1>
      <a:dk2>
        <a:srgbClr val="AFDDFA"/>
      </a:dk2>
      <a:lt2>
        <a:srgbClr val="F5F5F5"/>
      </a:lt2>
      <a:accent1>
        <a:srgbClr val="084A8B"/>
      </a:accent1>
      <a:accent2>
        <a:srgbClr val="5FBBF5"/>
      </a:accent2>
      <a:accent3>
        <a:srgbClr val="D7EEFC"/>
      </a:accent3>
      <a:accent4>
        <a:srgbClr val="FFCC00"/>
      </a:accent4>
      <a:accent5>
        <a:srgbClr val="AFDDFA"/>
      </a:accent5>
      <a:accent6>
        <a:srgbClr val="AF0100"/>
      </a:accent6>
      <a:hlink>
        <a:srgbClr val="084A8B"/>
      </a:hlink>
      <a:folHlink>
        <a:srgbClr val="084A8B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true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true"/>
        </a:gradFill>
        <a:gradFill rotWithShape="true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false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false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true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true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o="urn:schemas-microsoft-com:office:office" xmlns:xvml="urn:schemas-microsoft-com:office:excel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true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true"/>
        </a:gradFill>
        <a:gradFill rotWithShape="true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false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false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true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true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o="urn:schemas-microsoft-com:office:office" xmlns:xvml="urn:schemas-microsoft-com:office:excel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>
  <a:clrScheme name="MPSV">
    <a:dk1>
      <a:srgbClr val="084A8B"/>
    </a:dk1>
    <a:lt1>
      <a:srgbClr val="F5F5F5"/>
    </a:lt1>
    <a:dk2>
      <a:srgbClr val="AFDDFA"/>
    </a:dk2>
    <a:lt2>
      <a:srgbClr val="F5F5F5"/>
    </a:lt2>
    <a:accent1>
      <a:srgbClr val="084A8B"/>
    </a:accent1>
    <a:accent2>
      <a:srgbClr val="5FBBF5"/>
    </a:accent2>
    <a:accent3>
      <a:srgbClr val="D7EEFC"/>
    </a:accent3>
    <a:accent4>
      <a:srgbClr val="FFCC00"/>
    </a:accent4>
    <a:accent5>
      <a:srgbClr val="AFDDFA"/>
    </a:accent5>
    <a:accent6>
      <a:srgbClr val="AF0100"/>
    </a:accent6>
    <a:hlink>
      <a:srgbClr val="084A8B"/>
    </a:hlink>
    <a:folHlink>
      <a:srgbClr val="084A8B"/>
    </a:folHlink>
  </a:clrScheme>
</a:themeOverride>
</file>

<file path=customXml/_rels/item1.xml.rels><?xml version="1.0" encoding="UTF-8" standalone="yes"?>
<Relationships xmlns="http://schemas.openxmlformats.org/package/2006/relationships">
    <Relationship Target="itemProps1.xml" Type="http://schemas.openxmlformats.org/officeDocument/2006/relationships/customXmlProps" Id="rId1"/>
</Relationships>

</file>

<file path=customXml/_rels/item2.xml.rels><?xml version="1.0" encoding="UTF-8" standalone="yes"?>
<Relationships xmlns="http://schemas.openxmlformats.org/package/2006/relationships">
    <Relationship Target="itemProps2.xml" Type="http://schemas.openxmlformats.org/officeDocument/2006/relationships/customXmlProps" Id="rId1"/>
</Relationships>

</file>

<file path=customXml/_rels/item3.xml.rels><?xml version="1.0" encoding="UTF-8" standalone="yes"?>
<Relationships xmlns="http://schemas.openxmlformats.org/package/2006/relationships">
    <Relationship Target="itemProps3.xml" Type="http://schemas.openxmlformats.org/officeDocument/2006/relationships/customXmlProps" Id="rId1"/>
</Relationships>
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Description="Vytvoří nový dokument" ma:contentTypeID="0x010100A2FCF9BCABF3854AAB137087829D63AA" ma:contentTypeName="Dokument" ma:contentTypeScope="" ma:contentTypeVersion="7" ma:versionID="f6f03f5b008ce72686bbcf691a7be2e8">
  <xsd:schema xmlns:xsd="http://www.w3.org/2001/XMLSchema" xmlns:ns2="dfed548f-0517-4d39-90e3-3947398480c0" xmlns:p="http://schemas.microsoft.com/office/2006/metadata/properties" xmlns:xs="http://www.w3.org/2001/XMLSchema" ma:fieldsID="a9a9eb159e242e6dec8d2b5b6c497589" ma:root="true" ns2:_="" targetNamespace="http://schemas.microsoft.com/office/2006/metadata/properties">
    <xsd:import namespace="dfed548f-0517-4d39-90e3-3947398480c0"/>
    <xsd:element name="properties">
      <xsd:complexType>
        <xsd:sequence>
          <xsd:element name="documentManagement">
            <xsd:complexType>
              <xsd:all>
                <xsd:element minOccurs="0" ref="ns2:AC_OriginalFileName"/>
              </xsd:all>
            </xsd:complexType>
          </xsd:element>
        </xsd:sequence>
      </xsd:complexType>
    </xsd:element>
  </xsd:schema>
  <xsd:schema xmlns:xsd="http://www.w3.org/2001/XMLSchema" xmlns:dms="http://schemas.microsoft.com/office/2006/documentManagement/types" xmlns:pc="http://schemas.microsoft.com/office/infopath/2007/PartnerControls" xmlns:xs="http://www.w3.org/2001/XMLSchema" elementFormDefault="qualified" targetNamespace="dfed548f-0517-4d39-90e3-3947398480c0">
    <xsd:import namespace="http://schemas.microsoft.com/office/2006/documentManagement/types"/>
    <xsd:import namespace="http://schemas.microsoft.com/office/infopath/2007/PartnerControls"/>
    <xsd:element ma:displayName="Original File Name" ma:index="8" ma:internalName="AC_OriginalFileName" name="AC_OriginalFileName" nillable="true">
      <xsd:simpleType>
        <xsd:restriction base="dms:Note">
          <xsd:maxLength value="255"/>
        </xsd:restriction>
      </xsd:simpleType>
    </xsd:element>
  </xsd:schema>
  <xsd:schema xmlns:xsd="http://www.w3.org/2001/XMLSchema" xmlns="http://schemas.openxmlformats.org/package/2006/metadata/core-properties" xmlns:dc="http://purl.org/dc/elements/1.1/" xmlns:dcterms="http://purl.org/dc/terms/" xmlns:odoc="http://schemas.microsoft.com/internal/obd" xmlns:xsi="http://www.w3.org/2001/XMLSchema-instance" attributeFormDefault="unqualified" blockDefault="#all" elementFormDefault="qualified" targetNamespace="http://schemas.openxmlformats.org/package/2006/metadata/core-properties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maxOccurs="1" minOccurs="0" ref="dc:creator"/>
        <xsd:element maxOccurs="1" minOccurs="0" ref="dcterms:created"/>
        <xsd:element maxOccurs="1" minOccurs="0" ref="dc:identifier"/>
        <xsd:element ma:displayName="Typ obsahu" ma:index="0" maxOccurs="1" minOccurs="0" name="contentType" type="xsd:string"/>
        <xsd:element ma:displayName="Nadpis" ma:index="4" maxOccurs="1" minOccurs="0" ref="dc:title"/>
        <xsd:element maxOccurs="1" minOccurs="0" ref="dc:subject"/>
        <xsd:element maxOccurs="1" minOccurs="0" ref="dc:description"/>
        <xsd:element maxOccurs="1" minOccurs="0" name="keywords" type="xsd:string"/>
        <xsd:element maxOccurs="1" minOccurs="0" ref="dc:language"/>
        <xsd:element maxOccurs="1" minOccurs="0" name="category" type="xsd:string"/>
        <xsd:element maxOccurs="1" minOccurs="0" name="version" type="xsd:string"/>
        <xsd:element maxOccurs="1" minOccurs="0" name="revision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maxOccurs="1" minOccurs="0" name="lastModifiedBy" type="xsd:string"/>
        <xsd:element maxOccurs="1" minOccurs="0" ref="dcterms:modified"/>
        <xsd:element maxOccurs="1" minOccurs="0" name="contentStatus" type="xsd:string"/>
      </xsd:all>
    </xsd:complexType>
  </xsd:schema>
  <xs:schema xmlns:xs="http://www.w3.org/2001/XMLSchema" xmlns:pc="http://schemas.microsoft.com/office/infopath/2007/PartnerControls" attributeFormDefault="unqualified" elementFormDefault="qualified" targetNamespace="http://schemas.microsoft.com/office/infopath/2007/PartnerControls">
    <xs:element name="Person">
      <xs:complexType>
        <xs:sequence>
          <xs:element minOccurs="0" ref="pc:DisplayName"/>
          <xs:element minOccurs="0" ref="pc:AccountId"/>
          <xs:element minOccurs="0" ref="pc:AccountType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maxOccurs="unbounded" minOccurs="0" ref="pc:BDCEntity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minOccurs="0" ref="pc:EntityDisplayName"/>
          <xs:element minOccurs="0" ref="pc:EntityInstanceReference"/>
          <xs:element minOccurs="0" ref="pc:EntityId1"/>
          <xs:element minOccurs="0" ref="pc:EntityId2"/>
          <xs:element minOccurs="0" ref="pc:EntityId3"/>
          <xs:element minOccurs="0" ref="pc:EntityId4"/>
          <xs:element minOccurs="0" ref="pc:EntityId5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maxOccurs="unbounded" minOccurs="0" ref="pc:TermInfo"/>
        </xs:sequence>
      </xs:complexType>
    </xs:element>
    <xs:element name="TermInfo">
      <xs:complexType>
        <xs:sequence>
          <xs:element minOccurs="0" ref="pc:TermName"/>
          <xs:element minOccurs="0" ref="pc:TermId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pc="http://schemas.microsoft.com/office/infopath/2007/PartnerControls" xmlns:xsi="http://www.w3.org/2001/XMLSchema-instance">
  <documentManagement>
    <AC_OriginalFileName xmlns="dfed548f-0517-4d39-90e3-3947398480c0">W:\INTERNÍ\ODD_874\SC 2.2.1\výzva_KP_03_15_063\07_Semináře\seminář pro příjemce\Prezentace\ZoR a ŽoP\Seminář pro příjemce_ZoR_s poznámkami.pptx</AC_OriginalFileName>
  </documentManagement>
</p:properties>
</file>

<file path=customXml/itemProps1.xml><?xml version="1.0" encoding="utf-8"?>
<ds:datastoreItem xmlns:ds="http://schemas.openxmlformats.org/officeDocument/2006/customXml" ds:itemID="{C02C5C10-4C80-4DFB-B128-CFBD9EF3CDD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DAD1CD9-C538-4019-8770-9F2FA5EE195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fed548f-0517-4d39-90e3-3947398480c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4553280F-0914-44BA-96D0-6B10423B0081}">
  <ds:schemaRefs>
    <ds:schemaRef ds:uri="http://schemas.microsoft.com/office/2006/metadata/properties"/>
    <ds:schemaRef ds:uri="http://schemas.microsoft.com/office/2006/documentManagement/types"/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purl.org/dc/elements/1.1/"/>
    <ds:schemaRef ds:uri="dfed548f-0517-4d39-90e3-3947398480c0"/>
    <ds:schemaRef ds:uri="http://www.w3.org/XML/1998/namespace"/>
  </ds:schemaRefs>
</ds:datastoreItem>
</file>

<file path=docProps/app.xml><?xml version="1.0" encoding="utf-8"?>
<properties:Properties xmlns:properties="http://schemas.openxmlformats.org/officeDocument/2006/extended-properties" xmlns:vt="http://schemas.openxmlformats.org/officeDocument/2006/docPropsVTypes">
  <properties:Template/>
  <properties:Words>4389</properties:Words>
  <properties:PresentationFormat>Předvádění na obrazovce (4:3)</properties:PresentationFormat>
  <properties:Paragraphs>412</properties:Paragraphs>
  <properties:Slides>46</properties:Slides>
  <properties:Notes>43</properties:Notes>
  <properties:TotalTime>20519</properties:TotalTime>
  <properties:HiddenSlides>0</properties:HiddenSlides>
  <properties:MMClips>0</properties:MMClips>
  <properties:ScaleCrop>false</properties:ScaleCrop>
  <properties:HeadingPairs>
    <vt:vector baseType="variant" size="6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46</vt:i4>
      </vt:variant>
    </vt:vector>
  </properties:HeadingPairs>
  <properties:TitlesOfParts>
    <vt:vector baseType="lpstr" size="52">
      <vt:lpstr>Arial</vt:lpstr>
      <vt:lpstr>Calibri</vt:lpstr>
      <vt:lpstr>Times New Roman</vt:lpstr>
      <vt:lpstr>Wingdings</vt:lpstr>
      <vt:lpstr>Wingdings 3</vt:lpstr>
      <vt:lpstr>prezentace</vt:lpstr>
      <vt:lpstr>seminář pro příjemce Výzva č. 03_19_106 „Zpráva o realizaci projektu“</vt:lpstr>
      <vt:lpstr>Obsah semináře</vt:lpstr>
      <vt:lpstr>ZPRÁVA O REALIZACI PROJEKTU (ZoR) – Úvod I.   </vt:lpstr>
      <vt:lpstr>ZOR – Úvod II. </vt:lpstr>
      <vt:lpstr>ZOR – úvod III. </vt:lpstr>
      <vt:lpstr>ZOR – Úvod IV. </vt:lpstr>
      <vt:lpstr>ZOR – Úvod V. </vt:lpstr>
      <vt:lpstr>ZOR – Úvod VI. </vt:lpstr>
      <vt:lpstr>ZOR – ZÁLOŽKY I.  </vt:lpstr>
      <vt:lpstr>ZOR – ZÁLOŽKY II.</vt:lpstr>
      <vt:lpstr>ZOR – ZÁLOŽKY III. </vt:lpstr>
      <vt:lpstr>ZOR – ZÁLOŽKY IV. </vt:lpstr>
      <vt:lpstr>ZOR - Publicita</vt:lpstr>
      <vt:lpstr>Povinnosti příjemců v oblasti informování a komunikace </vt:lpstr>
      <vt:lpstr>Povinné prvky vizuální identity OPZ</vt:lpstr>
      <vt:lpstr>ZOR - dokumenty</vt:lpstr>
      <vt:lpstr>ZOR - Indikátory - úvod</vt:lpstr>
      <vt:lpstr>Indikátory sledované mimo IS ESF 2014+ </vt:lpstr>
      <vt:lpstr>indikátory sledované prostřednictvím IS ESF 2014+ - I. </vt:lpstr>
      <vt:lpstr>indikátory sledované prostřednictvím IS ESF 2014+ - Ii. </vt:lpstr>
      <vt:lpstr>indikátory sledované prostřednictvím IS ESF 2014+ - Iii. </vt:lpstr>
      <vt:lpstr>indikátory sledované prostřednictvím IS ESF 2014+ - IV. </vt:lpstr>
      <vt:lpstr>indikátory sledované prostřednictvím IS ESF 2014+ - V. </vt:lpstr>
      <vt:lpstr>indikátory sledované prostřednictvím IS ESF 2014+ - VI. </vt:lpstr>
      <vt:lpstr>indikátory sledované prostřednictvím IS ESF 2014+ - VII. </vt:lpstr>
      <vt:lpstr>indikátory sledované prostřednictvím IS ESF 2014+ - VIIi. </vt:lpstr>
      <vt:lpstr>indikátory sledované prostřednictvím IS ESF 2014+ - iX. </vt:lpstr>
      <vt:lpstr>PREZENČNÍ LISTINA</vt:lpstr>
      <vt:lpstr>Žádost o platbu</vt:lpstr>
      <vt:lpstr>ŽÁDOST O PLATBU (ŽoP)</vt:lpstr>
      <vt:lpstr>Žop - Záložka Identifikační údaje, Záložka Souhrnná soupiska</vt:lpstr>
      <vt:lpstr>Žop - Záložka SD-2 LIDSKÉ ZDROJE I.</vt:lpstr>
      <vt:lpstr>Žop - Záložka SD-2 LIDSKÉ ZDROJE II.</vt:lpstr>
      <vt:lpstr>Žop - Záložka SD-2 LIDSKÉ ZDROJE III.</vt:lpstr>
      <vt:lpstr> Pracovní výkazy </vt:lpstr>
      <vt:lpstr>Pracovní výkazy</vt:lpstr>
      <vt:lpstr>Žop – záložka SOUPISKA PŘÍJMŮ,  záložka nezpůsobilé výdaje </vt:lpstr>
      <vt:lpstr>Žop – záložka  Dokumenty</vt:lpstr>
      <vt:lpstr>Žop – záložka souhrnná soupiska I.</vt:lpstr>
      <vt:lpstr>ŽoP - Záložka - Žádost o platbu I.</vt:lpstr>
      <vt:lpstr>ŽoP - Záložka - Žádost o platbu II. Záložka – Čestná prohlášení</vt:lpstr>
      <vt:lpstr>Žop - Finalizace žádosti o platbu</vt:lpstr>
      <vt:lpstr>Žop - vrácení k přepracování </vt:lpstr>
      <vt:lpstr>KONTROLY NA MÍSTĚ</vt:lpstr>
      <vt:lpstr>Plán aktivit</vt:lpstr>
      <vt:lpstr>KONTAKTY</vt:lpstr>
    </vt:vector>
  </properties:TitlesOfParts>
  <properties:LinksUpToDate>false</properties:LinksUpToDate>
  <properties:SharedDoc>false</properties:SharedDoc>
  <properties:HyperlinksChanged>false</properties:HyperlinksChanged>
  <properties:Application>Microsoft Office PowerPoint</properties:Application>
  <properties:AppVersion>16.0000</properties:AppVersion>
</properties:Properties>
</file>

<file path=docProps/core.xml><?xml version="1.0" encoding="utf-8"?>
<cp:coreProperties xmlns:cp="http://schemas.openxmlformats.org/package/2006/metadata/core-properties" xmlns:dcterms="http://purl.org/dc/terms/" xmlns:dc="http://purl.org/dc/elements/1.1/">
  <dcterms:created xmlns:xsi="http://www.w3.org/2001/XMLSchema-instance" xsi:type="dcterms:W3CDTF">2015-02-20T08:23:15Z</dcterms:created>
  <dc:creator/>
  <cp:lastModifiedBy/>
  <cp:lastPrinted>2017-09-14T05:58:54Z</cp:lastPrinted>
  <dcterms:modified xmlns:xsi="http://www.w3.org/2001/XMLSchema-instance" xsi:type="dcterms:W3CDTF">2020-04-24T10:07:50Z</dcterms:modified>
  <cp:revision>844</cp:revision>
  <dc:title>ROZLOŽENÍ SNÍMKŮ A TISK PREZENTACÍ</dc:title>
</cp:coreProperties>
</file>

<file path=docProps/custom.xml><?xml version="1.0" encoding="utf-8"?>
<prop:Properties xmlns:vt="http://schemas.openxmlformats.org/officeDocument/2006/docPropsVTypes" xmlns:prop="http://schemas.openxmlformats.org/officeDocument/2006/custom-properties">
  <prop:property fmtid="{D5CDD505-2E9C-101B-9397-08002B2CF9AE}" pid="2" name="ContentTypeId">
    <vt:lpwstr>0x010100A2FCF9BCABF3854AAB137087829D63AA</vt:lpwstr>
  </prop:property>
</prop:Properties>
</file>