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51"/>
  </p:notesMasterIdLst>
  <p:sldIdLst>
    <p:sldId id="256" r:id="rId5"/>
    <p:sldId id="405" r:id="rId6"/>
    <p:sldId id="270" r:id="rId7"/>
    <p:sldId id="465" r:id="rId8"/>
    <p:sldId id="392" r:id="rId9"/>
    <p:sldId id="462" r:id="rId10"/>
    <p:sldId id="407" r:id="rId11"/>
    <p:sldId id="466" r:id="rId12"/>
    <p:sldId id="408" r:id="rId13"/>
    <p:sldId id="461" r:id="rId14"/>
    <p:sldId id="409" r:id="rId15"/>
    <p:sldId id="467" r:id="rId16"/>
    <p:sldId id="299" r:id="rId17"/>
    <p:sldId id="373" r:id="rId18"/>
    <p:sldId id="386" r:id="rId19"/>
    <p:sldId id="391" r:id="rId20"/>
    <p:sldId id="393" r:id="rId21"/>
    <p:sldId id="394" r:id="rId22"/>
    <p:sldId id="395" r:id="rId23"/>
    <p:sldId id="323" r:id="rId24"/>
    <p:sldId id="329" r:id="rId25"/>
    <p:sldId id="401" r:id="rId26"/>
    <p:sldId id="396" r:id="rId27"/>
    <p:sldId id="402" r:id="rId28"/>
    <p:sldId id="403" r:id="rId29"/>
    <p:sldId id="463" r:id="rId30"/>
    <p:sldId id="331" r:id="rId31"/>
    <p:sldId id="410" r:id="rId32"/>
    <p:sldId id="437" r:id="rId33"/>
    <p:sldId id="438" r:id="rId34"/>
    <p:sldId id="439" r:id="rId35"/>
    <p:sldId id="445" r:id="rId36"/>
    <p:sldId id="446" r:id="rId37"/>
    <p:sldId id="447" r:id="rId38"/>
    <p:sldId id="468" r:id="rId39"/>
    <p:sldId id="469" r:id="rId40"/>
    <p:sldId id="451" r:id="rId41"/>
    <p:sldId id="452" r:id="rId42"/>
    <p:sldId id="453" r:id="rId43"/>
    <p:sldId id="455" r:id="rId44"/>
    <p:sldId id="456" r:id="rId45"/>
    <p:sldId id="457" r:id="rId46"/>
    <p:sldId id="458" r:id="rId47"/>
    <p:sldId id="397" r:id="rId48"/>
    <p:sldId id="404" r:id="rId49"/>
    <p:sldId id="381" r:id="rId50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21630" autoAdjust="false"/>
    <p:restoredTop sz="69503" autoAdjust="false"/>
  </p:normalViewPr>
  <p:slideViewPr>
    <p:cSldViewPr showGuides="true">
      <p:cViewPr varScale="true">
        <p:scale>
          <a:sx n="48" d="100"/>
          <a:sy n="48" d="100"/>
        </p:scale>
        <p:origin x="1568" y="2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tableStyles.xml" Type="http://schemas.openxmlformats.org/officeDocument/2006/relationships/tableStyles" Id="rId55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slides/slide37.xml" Type="http://schemas.openxmlformats.org/officeDocument/2006/relationships/slide" Id="rId41"/>
    <Relationship Target="theme/theme1.xml" Type="http://schemas.openxmlformats.org/officeDocument/2006/relationships/theme" Id="rId54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viewProps.xml" Type="http://schemas.openxmlformats.org/officeDocument/2006/relationships/viewProps" Id="rId53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presProps.xml" Type="http://schemas.openxmlformats.org/officeDocument/2006/relationships/presProps" Id="rId52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4.xml" Type="http://schemas.openxmlformats.org/officeDocument/2006/relationships/slide" Id="rId8"/>
    <Relationship Target="notesMasters/notesMaster1.xml" Type="http://schemas.openxmlformats.org/officeDocument/2006/relationships/notesMaster" Id="rId51"/>
    <Relationship Target="../customXml/item3.xml" Type="http://schemas.openxmlformats.org/officeDocument/2006/relationships/customXml" Id="rId3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24.04.2020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00355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6122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81736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lvl="1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40262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66739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0932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5699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783510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468448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0838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9750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2601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41873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61084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217433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94561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706653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72430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00469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494798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65474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72759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63446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162722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667023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638352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774051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29215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47345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90918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690175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527319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12805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4408288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271889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3898420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34024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5142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81570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cs-CZ" dirty="false" smtClean="false"/>
              <a:t>V 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6972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1723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981347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publicita.dotaceeu.cz/" Type="http://schemas.openxmlformats.org/officeDocument/2006/relationships/hyperlink" Id="rId3"/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Mode="External" Target="http://publicita.dotaceeu.cz/" Type="http://schemas.openxmlformats.org/officeDocument/2006/relationships/hyperlink" Id="rId3"/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6.png" Type="http://schemas.openxmlformats.org/officeDocument/2006/relationships/image" Id="rId5"/>
    <Relationship Target="../media/image5.png" Type="http://schemas.openxmlformats.org/officeDocument/2006/relationships/image" Id="rId4"/>
</Relationships>

</file>

<file path=ppt/slides/_rels/slide16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s://www.esfcr.cz/" Type="http://schemas.openxmlformats.org/officeDocument/2006/relationships/hyperlink" Id="rId3"/>
    <Relationship TargetMode="External" Target="https://www.esfcr.cz/technicka_podpora_opz" Type="http://schemas.openxmlformats.org/officeDocument/2006/relationships/hyperlink" Id="rId7"/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esf@mpsv.cz" Type="http://schemas.openxmlformats.org/officeDocument/2006/relationships/hyperlink" Id="rId6"/>
    <Relationship TargetMode="External" Target="https://www.esfcr.cz/monitorovani-podporenych-osob-opz" Type="http://schemas.openxmlformats.org/officeDocument/2006/relationships/hyperlink" Id="rId5"/>
    <Relationship TargetMode="External" Target="http://www.esfcr.cz/" Type="http://schemas.openxmlformats.org/officeDocument/2006/relationships/hyperlink" Id="rId4"/>
</Relationships>

</file>

<file path=ppt/slides/_rels/slide21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3"/>
    <Relationship Target="../slideLayouts/slideLayout2.xml" Type="http://schemas.openxmlformats.org/officeDocument/2006/relationships/slideLayout" Id="rId2"/>
    <Relationship Target="../theme/themeOverride1.xml" Type="http://schemas.openxmlformats.org/officeDocument/2006/relationships/themeOverride" Id="rId1"/>
</Relationships>

</file>

<file path=ppt/slides/_rels/slide22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27.xml" Type="http://schemas.openxmlformats.org/officeDocument/2006/relationships/notesSlide" Id="rId2"/>
    <Relationship Target="../slideLayouts/slideLayout6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3"/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Mode="External" Target="https://www.esfcr.cz/pracovni-vykaz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Mode="External" Target="mailto:vera.nouzova@mpsv.cz" Type="http://schemas.openxmlformats.org/officeDocument/2006/relationships/hyperlink" Id="rId3"/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hana.bartonickova@mpsv.cz" Type="http://schemas.openxmlformats.org/officeDocument/2006/relationships/hyperlink" Id="rId4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2000" y="1556792"/>
            <a:ext cx="7272000" cy="2277208"/>
          </a:xfrm>
        </p:spPr>
        <p:txBody>
          <a:bodyPr/>
          <a:lstStyle/>
          <a:p>
            <a:r>
              <a:rPr lang="cs-CZ" smtClean="false"/>
              <a:t>seminář pro příjemce</a:t>
            </a:r>
            <a:br>
              <a:rPr lang="cs-CZ" smtClean="false"/>
            </a:br>
            <a:r>
              <a:rPr lang="cs-CZ" smtClean="false"/>
              <a:t>Výzva č. </a:t>
            </a:r>
            <a:r>
              <a:rPr lang="cs-CZ" dirty="false" smtClean="false"/>
              <a:t>03_19_106</a:t>
            </a:r>
            <a:br>
              <a:rPr lang="cs-CZ" dirty="false" smtClean="false"/>
            </a:br>
            <a:r>
              <a:rPr lang="cs-CZ" dirty="false" smtClean="false"/>
              <a:t>„Zpráva o realizaci projektu“</a:t>
            </a: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mtClean="false"/>
              <a:t>Oddělení projektů systému služeb (874)</a:t>
            </a:r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false" smtClean="false"/>
              <a:t>duben 2020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ZOR – </a:t>
            </a:r>
            <a:r>
              <a:rPr lang="cs-CZ" sz="2800" dirty="false"/>
              <a:t>ZÁLOŽKY II.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Dokumenty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Veřejné zakázky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Hodnocení a odvolání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Údaje o smlouvě/dodatku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Návrh/podnět na ÚHOS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Přílohy k VZ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Subjekt projektu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Veřejná podpora 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Firemní proměnné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Kontroly 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Podpis dokumentu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7370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532480" cy="1080000"/>
          </a:xfrm>
        </p:spPr>
        <p:txBody>
          <a:bodyPr/>
          <a:lstStyle/>
          <a:p>
            <a:pPr algn="ctr"/>
            <a:r>
              <a:rPr lang="cs-CZ" sz="2800" dirty="false"/>
              <a:t>ZOR – ZÁLOŽKY </a:t>
            </a:r>
            <a:r>
              <a:rPr lang="cs-CZ" sz="2800" dirty="false" smtClean="false"/>
              <a:t>III.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u="sng" dirty="false" smtClean="false"/>
              <a:t>Postup při zpracování </a:t>
            </a:r>
            <a:r>
              <a:rPr lang="cs-CZ" sz="2000" b="true" u="sng" dirty="false" err="true" smtClean="false"/>
              <a:t>ZoR</a:t>
            </a:r>
            <a:endParaRPr lang="cs-CZ" sz="20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IS </a:t>
            </a:r>
            <a:r>
              <a:rPr lang="cs-CZ" sz="2000" b="true" dirty="false"/>
              <a:t>KP14+ - Založit novou Zprávu/Informaci</a:t>
            </a:r>
            <a:r>
              <a:rPr lang="cs-CZ" sz="2000" dirty="false"/>
              <a:t>….ZÁLOŽKY (Datové oblasti žádosti):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Informace o zprávě</a:t>
            </a:r>
            <a:r>
              <a:rPr lang="cs-CZ" sz="2000" dirty="false"/>
              <a:t>: 1. </a:t>
            </a:r>
            <a:r>
              <a:rPr lang="cs-CZ" sz="2000" dirty="false" err="true"/>
              <a:t>ZoR</a:t>
            </a:r>
            <a:r>
              <a:rPr lang="cs-CZ" sz="2000" dirty="false"/>
              <a:t> – „Sledované období od“: pole je automaticky plněno datem vydání právního aktu. Příjemce datum upraví na datum zahájení realizace. „Sledované období do“: poslední den období, za které je zpráva o realizaci podávána (další pole vyplnit dle Pokynů pro vyplnění </a:t>
            </a:r>
            <a:r>
              <a:rPr lang="cs-CZ" sz="2000" dirty="false" err="true"/>
              <a:t>ZoR</a:t>
            </a:r>
            <a:r>
              <a:rPr lang="cs-CZ" sz="2000" dirty="false"/>
              <a:t> projektu a </a:t>
            </a:r>
            <a:r>
              <a:rPr lang="cs-CZ" sz="2000" dirty="false" err="true"/>
              <a:t>ŽoP</a:t>
            </a:r>
            <a:r>
              <a:rPr lang="cs-CZ" sz="2000" dirty="false"/>
              <a:t>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v </a:t>
            </a:r>
            <a:r>
              <a:rPr lang="cs-CZ" sz="2000" dirty="false" smtClean="false"/>
              <a:t>IS KP14</a:t>
            </a:r>
            <a:r>
              <a:rPr lang="cs-CZ" sz="2000" dirty="false" smtClean="false"/>
              <a:t>+).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Realizace</a:t>
            </a:r>
            <a:r>
              <a:rPr lang="cs-CZ" sz="2000" b="true" dirty="false"/>
              <a:t>, provoz/údržba výstupu </a:t>
            </a:r>
            <a:r>
              <a:rPr lang="cs-CZ" sz="2000" dirty="false" smtClean="false"/>
              <a:t>– lze vyplnit shrnutí KA za sledované období. Není povinné.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Příjmy</a:t>
            </a:r>
            <a:r>
              <a:rPr lang="cs-CZ" sz="2000" dirty="false"/>
              <a:t> – není relevantní pro projekty ve výzvě č. </a:t>
            </a:r>
            <a:r>
              <a:rPr lang="cs-CZ" sz="2000" dirty="false" smtClean="false"/>
              <a:t>106.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Klíčové </a:t>
            </a:r>
            <a:r>
              <a:rPr lang="cs-CZ" sz="2000" b="true" dirty="false"/>
              <a:t>aktivity </a:t>
            </a:r>
            <a:r>
              <a:rPr lang="cs-CZ" sz="2000" dirty="false"/>
              <a:t>- </a:t>
            </a:r>
            <a:r>
              <a:rPr lang="pl-PL" sz="2000" dirty="false"/>
              <a:t>popis pokroku v realizaci klíčové aktivity za sledované období </a:t>
            </a:r>
            <a:r>
              <a:rPr lang="pl-PL" sz="2000" dirty="false" smtClean="false"/>
              <a:t>(max. </a:t>
            </a:r>
            <a:r>
              <a:rPr lang="pl-PL" sz="2000" dirty="false"/>
              <a:t>2000 znaků) + možnost přílohy. </a:t>
            </a:r>
            <a:endParaRPr lang="pl-PL" sz="2000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13137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ZÁLOŽKY </a:t>
            </a:r>
            <a:r>
              <a:rPr lang="cs-CZ" sz="2800" dirty="false" smtClean="false"/>
              <a:t>IV.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pl-PL" sz="2000" b="true" dirty="false"/>
              <a:t>Indikátory </a:t>
            </a:r>
            <a:r>
              <a:rPr lang="pl-PL" sz="2000" dirty="false"/>
              <a:t>– viz. samostatná kapitola prezentace.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Horizontální principy </a:t>
            </a:r>
            <a:r>
              <a:rPr lang="cs-CZ" sz="2000" b="true" dirty="false" smtClean="false"/>
              <a:t>(HP) </a:t>
            </a:r>
            <a:r>
              <a:rPr lang="cs-CZ" sz="2000" dirty="false" smtClean="false"/>
              <a:t>– </a:t>
            </a:r>
            <a:r>
              <a:rPr lang="cs-CZ" sz="2000" dirty="false"/>
              <a:t>vyplňuje se </a:t>
            </a:r>
            <a:r>
              <a:rPr lang="cs-CZ" sz="2000" dirty="false" smtClean="false"/>
              <a:t>popis pouze </a:t>
            </a:r>
            <a:r>
              <a:rPr lang="cs-CZ" sz="2000" dirty="false"/>
              <a:t>u </a:t>
            </a:r>
            <a:r>
              <a:rPr lang="cs-CZ" sz="2000" dirty="false" smtClean="false"/>
              <a:t>varianty „Cílené zaměření na HP“ a </a:t>
            </a:r>
            <a:r>
              <a:rPr lang="cs-CZ" sz="2000" dirty="false"/>
              <a:t>„Pozitivní </a:t>
            </a:r>
            <a:r>
              <a:rPr lang="cs-CZ" sz="2000" dirty="false" smtClean="false"/>
              <a:t>vliv na HP“ v </a:t>
            </a:r>
            <a:r>
              <a:rPr lang="cs-CZ" sz="2000" dirty="false"/>
              <a:t>rámci </a:t>
            </a:r>
            <a:r>
              <a:rPr lang="cs-CZ" sz="2000" dirty="false" err="true"/>
              <a:t>ZoR</a:t>
            </a:r>
            <a:r>
              <a:rPr lang="cs-CZ" sz="2000" dirty="false"/>
              <a:t>, ve které </a:t>
            </a:r>
            <a:r>
              <a:rPr lang="cs-CZ" sz="2000" dirty="false" smtClean="false"/>
              <a:t>byly HP </a:t>
            </a:r>
            <a:r>
              <a:rPr lang="cs-CZ" sz="2000" dirty="false"/>
              <a:t>naplňovány. „Neutrální </a:t>
            </a:r>
            <a:r>
              <a:rPr lang="cs-CZ" sz="2000" dirty="false" smtClean="false"/>
              <a:t>vliv na HP“ </a:t>
            </a:r>
            <a:r>
              <a:rPr lang="cs-CZ" sz="2000" dirty="false"/>
              <a:t>není </a:t>
            </a:r>
            <a:r>
              <a:rPr lang="cs-CZ" sz="2000" dirty="false" smtClean="false"/>
              <a:t>potřeba </a:t>
            </a:r>
            <a:r>
              <a:rPr lang="cs-CZ" sz="2000" dirty="false"/>
              <a:t>vyplňovat.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Identifikace problému </a:t>
            </a:r>
            <a:r>
              <a:rPr lang="cs-CZ" sz="2000" dirty="false"/>
              <a:t>– vyplnit případné problémy: identifikace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+ </a:t>
            </a:r>
            <a:r>
              <a:rPr lang="cs-CZ" sz="2000" dirty="false"/>
              <a:t>popis řešení.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Čestná prohlášení </a:t>
            </a:r>
            <a:r>
              <a:rPr lang="cs-CZ" sz="2000" dirty="false"/>
              <a:t>– zatrhnout souhlas, jinak nelze podat </a:t>
            </a:r>
            <a:r>
              <a:rPr lang="cs-CZ" sz="2000" dirty="false" err="true"/>
              <a:t>ZoR</a:t>
            </a:r>
            <a:r>
              <a:rPr lang="cs-CZ" sz="2000" dirty="false"/>
              <a:t>.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44129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</a:t>
            </a:r>
            <a:r>
              <a:rPr lang="cs-CZ" sz="2800" dirty="false" smtClean="false"/>
              <a:t>- Publicita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96855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Publicita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Pravidla a povinnosti týkající se publicity jsou uvedené v Obecné části </a:t>
            </a:r>
            <a:r>
              <a:rPr lang="cs-CZ" sz="1800" dirty="false"/>
              <a:t>pravidel, kap. 19 </a:t>
            </a:r>
            <a:r>
              <a:rPr lang="cs-CZ" sz="1800" dirty="false" smtClean="false"/>
              <a:t>- „Pravidla pro informování, komunikace a </a:t>
            </a:r>
            <a:r>
              <a:rPr lang="cs-CZ" sz="1800" dirty="false"/>
              <a:t>vizuální identita </a:t>
            </a:r>
            <a:r>
              <a:rPr lang="cs-CZ" sz="1800" dirty="false" smtClean="false"/>
              <a:t>OPZ“ a </a:t>
            </a:r>
            <a:r>
              <a:rPr lang="cs-CZ" sz="1800" dirty="false"/>
              <a:t>dále v Pokynech pro vyplnění </a:t>
            </a:r>
            <a:r>
              <a:rPr lang="cs-CZ" sz="1800" dirty="false" err="true"/>
              <a:t>ZoR</a:t>
            </a:r>
            <a:r>
              <a:rPr lang="cs-CZ" sz="1800" dirty="false"/>
              <a:t> – záložka „</a:t>
            </a:r>
            <a:r>
              <a:rPr lang="cs-CZ" sz="1800" dirty="false" smtClean="false"/>
              <a:t>Publicita“.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Povinná x nepovinná publicita.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/>
              <a:t>Povinná publicita </a:t>
            </a:r>
            <a:r>
              <a:rPr lang="cs-CZ" sz="1800" b="true" u="sng" dirty="false" smtClean="false"/>
              <a:t>– nástroje: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Povinné prvky jsou uvedeny </a:t>
            </a:r>
            <a:r>
              <a:rPr lang="cs-CZ" sz="1800" b="true" dirty="false"/>
              <a:t>na dokumentech, webových stránkách </a:t>
            </a:r>
            <a:br>
              <a:rPr lang="cs-CZ" sz="1800" b="true" dirty="false"/>
            </a:br>
            <a:r>
              <a:rPr lang="cs-CZ" sz="1800" b="true" dirty="false"/>
              <a:t>a dalších nosičích financovaných z </a:t>
            </a:r>
            <a:r>
              <a:rPr lang="cs-CZ" sz="1800" b="true" dirty="false" smtClean="false"/>
              <a:t>projektu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Plakát</a:t>
            </a:r>
            <a:r>
              <a:rPr lang="cs-CZ" sz="1800" dirty="false"/>
              <a:t> </a:t>
            </a:r>
            <a:r>
              <a:rPr lang="cs-CZ" sz="1800" b="true" dirty="false" smtClean="false"/>
              <a:t>velikosti min. A3.</a:t>
            </a:r>
            <a:endParaRPr lang="cs-CZ" sz="1800" b="true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Plnění </a:t>
            </a:r>
            <a:r>
              <a:rPr lang="cs-CZ" sz="1800" dirty="false" smtClean="false"/>
              <a:t>povinné publicitní </a:t>
            </a:r>
            <a:r>
              <a:rPr lang="cs-CZ" sz="1800" dirty="false"/>
              <a:t>činnosti </a:t>
            </a:r>
            <a:r>
              <a:rPr lang="cs-CZ" sz="1800" dirty="false" smtClean="false"/>
              <a:t>v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 – </a:t>
            </a:r>
            <a:r>
              <a:rPr lang="cs-CZ" sz="1800" dirty="false"/>
              <a:t>výběr z číselníku </a:t>
            </a:r>
            <a:r>
              <a:rPr lang="cs-CZ" sz="1800" dirty="false" smtClean="false"/>
              <a:t>- vyberte </a:t>
            </a:r>
            <a:r>
              <a:rPr lang="cs-CZ" sz="1800" dirty="false"/>
              <a:t>„</a:t>
            </a:r>
            <a:r>
              <a:rPr lang="cs-CZ" sz="1800" dirty="false" smtClean="false"/>
              <a:t>ano“ nebo </a:t>
            </a:r>
            <a:r>
              <a:rPr lang="cs-CZ" sz="1800" dirty="false"/>
              <a:t>„prozatím ne</a:t>
            </a:r>
            <a:r>
              <a:rPr lang="cs-CZ" sz="1800" dirty="false" smtClean="false"/>
              <a:t>“. Varianta </a:t>
            </a:r>
            <a:r>
              <a:rPr lang="cs-CZ" sz="1800" dirty="false"/>
              <a:t>„nevztahuje se“ je </a:t>
            </a:r>
            <a:r>
              <a:rPr lang="cs-CZ" sz="1800" dirty="false" smtClean="false"/>
              <a:t>proti pravidlům OPZ.</a:t>
            </a:r>
            <a:endParaRPr lang="cs-CZ" sz="18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Komentář – nezapomenout vyplnit.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800" dirty="false"/>
              <a:t>Možnost </a:t>
            </a:r>
            <a:r>
              <a:rPr lang="cs-CZ" sz="1800" dirty="false" smtClean="false"/>
              <a:t>informovat </a:t>
            </a:r>
            <a:r>
              <a:rPr lang="cs-CZ" sz="1800" dirty="false"/>
              <a:t>o nepovinné publicitě.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0124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Povinnosti příjemců v oblasti informování a komunikace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Povinnost zveřejnit </a:t>
            </a:r>
            <a:r>
              <a:rPr lang="cs-CZ" sz="1600" b="true" dirty="false"/>
              <a:t>na své internetové stránce</a:t>
            </a:r>
            <a:r>
              <a:rPr lang="cs-CZ" sz="1600" dirty="false"/>
              <a:t>, pokud taková stránka existuje, stručný popis projektu </a:t>
            </a:r>
            <a:r>
              <a:rPr lang="cs-CZ" sz="1600" dirty="false" smtClean="false"/>
              <a:t>včetně </a:t>
            </a:r>
            <a:r>
              <a:rPr lang="cs-CZ" sz="1600" dirty="false"/>
              <a:t>jeho cílů a výsledků a </a:t>
            </a:r>
            <a:r>
              <a:rPr lang="cs-CZ" sz="1600" dirty="false" smtClean="false"/>
              <a:t>zdůraznit, </a:t>
            </a:r>
            <a:r>
              <a:rPr lang="cs-CZ" sz="1600" dirty="false"/>
              <a:t>že je na daný projekt poskytována finanční podpora EU; popis je doporučeno vložit při zahájení realizace projektu a následně jej dle potřeby </a:t>
            </a:r>
            <a:r>
              <a:rPr lang="cs-CZ" sz="1600" dirty="false" smtClean="false"/>
              <a:t>aktualizovat. 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Povinnost spravovat prezentaci projektu na portálu </a:t>
            </a:r>
            <a:r>
              <a:rPr lang="cs-CZ" sz="1600" b="true" dirty="false" smtClean="false"/>
              <a:t>www.esfcr.cz</a:t>
            </a:r>
            <a:r>
              <a:rPr lang="cs-CZ" sz="1600" dirty="false"/>
              <a:t>.</a:t>
            </a:r>
            <a:r>
              <a:rPr lang="cs-CZ" sz="1600" dirty="false" smtClean="false"/>
              <a:t> </a:t>
            </a:r>
            <a:r>
              <a:rPr lang="cs-CZ" sz="1600" dirty="false"/>
              <a:t>Z</a:t>
            </a:r>
            <a:r>
              <a:rPr lang="cs-CZ" sz="1600" dirty="false" smtClean="false"/>
              <a:t>ákladní </a:t>
            </a:r>
            <a:r>
              <a:rPr lang="cs-CZ" sz="1600" dirty="false"/>
              <a:t>obsah prezentace (tj. popisu projektu) je na portál přenesen z MS2014+ z obsahu žádosti o podporu, příjemce ji následně dle potřeby </a:t>
            </a:r>
            <a:r>
              <a:rPr lang="cs-CZ" sz="1600" dirty="false" smtClean="false"/>
              <a:t>aktualizuje. 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Povinnost umístit </a:t>
            </a:r>
            <a:r>
              <a:rPr lang="cs-CZ" sz="1600" b="true" dirty="false"/>
              <a:t>alespoň 1 povinný plakát velikosti minimálně A3 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dirty="false" smtClean="false"/>
              <a:t>s </a:t>
            </a:r>
            <a:r>
              <a:rPr lang="cs-CZ" sz="1600" dirty="false"/>
              <a:t>informacemi o projektu v místě realizace </a:t>
            </a:r>
            <a:r>
              <a:rPr lang="cs-CZ" sz="1600" dirty="false" smtClean="false"/>
              <a:t>projektu </a:t>
            </a:r>
            <a:r>
              <a:rPr lang="cs-CZ" sz="1600" dirty="false"/>
              <a:t>snadno viditelném pro veřejnost, jako jsou vstupní prostory budovy a bude jej udržovat do termínu dokončení realizace </a:t>
            </a:r>
            <a:r>
              <a:rPr lang="cs-CZ" sz="1600" dirty="false" smtClean="false"/>
              <a:t>projektu. Pro </a:t>
            </a:r>
            <a:r>
              <a:rPr lang="cs-CZ" sz="1600" dirty="false"/>
              <a:t>vytvoření povinného plakátu - příjemce povinen využít elektronické šablony, které jsou ke stažení na portálu </a:t>
            </a:r>
            <a:r>
              <a:rPr lang="cs-CZ" sz="1600" dirty="false">
                <a:hlinkClick r:id="rId3"/>
              </a:rPr>
              <a:t>http://</a:t>
            </a:r>
            <a:r>
              <a:rPr lang="cs-CZ" sz="1600" dirty="false" smtClean="false">
                <a:hlinkClick r:id="rId3"/>
              </a:rPr>
              <a:t>publicita.dotaceeu.cz</a:t>
            </a:r>
            <a:r>
              <a:rPr lang="cs-CZ" sz="1600" dirty="false" smtClean="false"/>
              <a:t> .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V rámci všech informačních a komunikačních aktivit </a:t>
            </a:r>
            <a:r>
              <a:rPr lang="cs-CZ" sz="1600" dirty="false" smtClean="false"/>
              <a:t>a na výstupech týkajících </a:t>
            </a:r>
            <a:r>
              <a:rPr lang="cs-CZ" sz="1600" dirty="false"/>
              <a:t>se projektu určených veřejnosti </a:t>
            </a:r>
            <a:r>
              <a:rPr lang="cs-CZ" sz="1600" dirty="false" smtClean="false"/>
              <a:t>používá příjemce povinné </a:t>
            </a:r>
            <a:r>
              <a:rPr lang="cs-CZ" sz="1600" b="true" dirty="false" smtClean="false"/>
              <a:t>prvky vizuální identity OPZ – </a:t>
            </a:r>
            <a:r>
              <a:rPr lang="cs-CZ" sz="1600" dirty="false" smtClean="false"/>
              <a:t>informace o </a:t>
            </a:r>
            <a:r>
              <a:rPr lang="cs-CZ" sz="1600" dirty="false"/>
              <a:t>financování projektu z OPZ a </a:t>
            </a:r>
            <a:r>
              <a:rPr lang="cs-CZ" sz="1600" dirty="false" smtClean="false"/>
              <a:t>ESF </a:t>
            </a:r>
            <a:r>
              <a:rPr lang="cs-CZ" sz="1600" dirty="false"/>
              <a:t>(</a:t>
            </a:r>
            <a:r>
              <a:rPr lang="cs-CZ" sz="1600" dirty="false" smtClean="false"/>
              <a:t>viz Obecná část pravidel).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Nedodržení těchto povinností podléhá sankcím, tj. zakládá na základě zákona                č. 218/2000 Sb., rozpočtových pravidel, porušení rozpočtové kázně, resp. neoprávněné použití podpory (viz kap. 19.4. Sankce). </a:t>
            </a:r>
          </a:p>
          <a:p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21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Povinné prvky vizuální identity </a:t>
            </a:r>
            <a:r>
              <a:rPr lang="cs-CZ" sz="2800" dirty="false" smtClean="false"/>
              <a:t>OPZ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9685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1800" dirty="false" smtClean="false"/>
              <a:t>znak </a:t>
            </a:r>
            <a:r>
              <a:rPr lang="pl-PL" sz="1800" dirty="false"/>
              <a:t>EU a odkaz „Evropská </a:t>
            </a:r>
            <a:r>
              <a:rPr lang="pl-PL" sz="1800" dirty="false" smtClean="false"/>
              <a:t>unie“</a:t>
            </a:r>
            <a:endParaRPr lang="pl-PL" sz="1800" dirty="false"/>
          </a:p>
          <a:p>
            <a:pPr>
              <a:lnSpc>
                <a:spcPct val="100000"/>
              </a:lnSpc>
            </a:pPr>
            <a:r>
              <a:rPr lang="cs-CZ" sz="1800" dirty="false" smtClean="false"/>
              <a:t>odkaz </a:t>
            </a:r>
            <a:r>
              <a:rPr lang="cs-CZ" sz="1800" dirty="false"/>
              <a:t>„Evropský sociální fond</a:t>
            </a:r>
            <a:r>
              <a:rPr lang="cs-CZ" sz="1800" dirty="false" smtClean="false"/>
              <a:t>“</a:t>
            </a:r>
            <a:endParaRPr lang="cs-CZ" sz="1800" dirty="false"/>
          </a:p>
          <a:p>
            <a:pPr>
              <a:lnSpc>
                <a:spcPct val="100000"/>
              </a:lnSpc>
            </a:pPr>
            <a:r>
              <a:rPr lang="pl-PL" sz="1800" dirty="false" smtClean="false"/>
              <a:t>odkaz </a:t>
            </a:r>
            <a:r>
              <a:rPr lang="pl-PL" sz="1800" dirty="false"/>
              <a:t>„Operační program Zaměstnanost</a:t>
            </a:r>
            <a:r>
              <a:rPr lang="pl-PL" sz="1800" dirty="false" smtClean="false"/>
              <a:t>“</a:t>
            </a:r>
          </a:p>
          <a:p>
            <a:pPr marL="0" indent="0">
              <a:buNone/>
            </a:pPr>
            <a:endParaRPr lang="pl-PL" sz="800" dirty="false" smtClean="false"/>
          </a:p>
          <a:p>
            <a:endParaRPr lang="pl-PL" dirty="false" smtClean="false"/>
          </a:p>
          <a:p>
            <a:endParaRPr lang="pl-PL" dirty="false"/>
          </a:p>
          <a:p>
            <a:endParaRPr lang="pl-PL" dirty="false"/>
          </a:p>
          <a:p>
            <a:pPr>
              <a:buFont typeface="Wingdings" panose="05000000000000000000" pitchFamily="2" charset="2"/>
              <a:buChar char="Ø"/>
            </a:pPr>
            <a:endParaRPr lang="pl-PL" sz="200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pl-PL" sz="80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false" smtClean="false"/>
              <a:t>Technické parametry – viz. Obecná část pravidel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Generátor </a:t>
            </a:r>
            <a:r>
              <a:rPr lang="cs-CZ" sz="1800" b="true" dirty="false"/>
              <a:t>nástrojů povinné publicity: </a:t>
            </a:r>
            <a:r>
              <a:rPr lang="cs-CZ" sz="1800" dirty="false">
                <a:hlinkClick r:id="rId3"/>
              </a:rPr>
              <a:t>http://publicita.dotaceeu.cz</a:t>
            </a:r>
            <a:r>
              <a:rPr lang="cs-CZ" sz="1800" dirty="false"/>
              <a:t> </a:t>
            </a:r>
          </a:p>
          <a:p>
            <a:pPr marL="0" indent="0">
              <a:buNone/>
            </a:pPr>
            <a:r>
              <a:rPr lang="pl-PL" sz="1800" dirty="false" smtClean="false"/>
              <a:t> </a:t>
            </a:r>
            <a:endParaRPr lang="pl-PL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pic>
        <p:nvPicPr>
          <p:cNvPr id="5" name="Picture 2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41001"/>
            <a:ext cx="4672954" cy="95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true" noChangeArrowheads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93096"/>
            <a:ext cx="4672954" cy="951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8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dokumenty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Na záložce „</a:t>
            </a:r>
            <a:r>
              <a:rPr lang="cs-CZ" sz="2000" dirty="false" smtClean="false"/>
              <a:t>Dokumenty nepřenášené na projekt“ </a:t>
            </a:r>
            <a:r>
              <a:rPr lang="cs-CZ" sz="2000" dirty="false"/>
              <a:t>– možné vložit </a:t>
            </a:r>
            <a:r>
              <a:rPr lang="cs-CZ" sz="2000" dirty="false" smtClean="false"/>
              <a:t>přílohy k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. </a:t>
            </a:r>
            <a:r>
              <a:rPr lang="cs-CZ" sz="2000" dirty="false"/>
              <a:t>Povinné přílohy nejsou stanoveny.</a:t>
            </a:r>
          </a:p>
          <a:p>
            <a:pPr algn="just"/>
            <a:r>
              <a:rPr lang="cs-CZ" sz="2000" dirty="false"/>
              <a:t>Dokument o velikosti maximálně 100 MB.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Název </a:t>
            </a:r>
            <a:r>
              <a:rPr lang="cs-CZ" sz="2000" dirty="false" smtClean="false"/>
              <a:t>dokumentu.</a:t>
            </a:r>
            <a:endParaRPr lang="cs-CZ" sz="2000" dirty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Popis </a:t>
            </a:r>
            <a:r>
              <a:rPr lang="cs-CZ" sz="2000" dirty="false" smtClean="false"/>
              <a:t>dokumentu.</a:t>
            </a:r>
            <a:endParaRPr lang="cs-CZ" sz="2000" dirty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Soubor – přiložit elektronickou verzi </a:t>
            </a:r>
            <a:r>
              <a:rPr lang="cs-CZ" sz="2000" dirty="false" smtClean="false"/>
              <a:t>dokumentu.</a:t>
            </a:r>
            <a:endParaRPr lang="cs-CZ" sz="2000" dirty="false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Možnost samostatného elektronického </a:t>
            </a:r>
            <a:r>
              <a:rPr lang="cs-CZ" sz="2000" dirty="false" smtClean="false"/>
              <a:t>podpisu.</a:t>
            </a:r>
            <a:endParaRPr lang="cs-CZ" sz="20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30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</a:t>
            </a:r>
            <a:r>
              <a:rPr lang="cs-CZ" sz="2800" dirty="false" smtClean="false"/>
              <a:t>- úvod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Na </a:t>
            </a:r>
            <a:r>
              <a:rPr lang="cs-CZ" sz="1800" dirty="false"/>
              <a:t>detailu jednotlivých indikátorů je </a:t>
            </a:r>
            <a:r>
              <a:rPr lang="cs-CZ" sz="1800" dirty="false" smtClean="false"/>
              <a:t>zobrazen </a:t>
            </a:r>
            <a:r>
              <a:rPr lang="cs-CZ" sz="1800" dirty="false"/>
              <a:t>příznak, zda dosažená hodnota daného indikátoru bude vykazována s využitím IS ESF 2014+ nebo editací hodnoty přímo ve zprávě o realizaci projektu, kterou příjemce zpracovává v IS KP14+. </a:t>
            </a:r>
            <a:endParaRPr lang="cs-CZ" sz="1800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1. Přímá </a:t>
            </a:r>
            <a:r>
              <a:rPr lang="cs-CZ" sz="1800" dirty="false"/>
              <a:t>editace hodnot </a:t>
            </a:r>
            <a:r>
              <a:rPr lang="cs-CZ" sz="1800" b="true" dirty="false"/>
              <a:t>v IS KP 14+ </a:t>
            </a:r>
            <a:r>
              <a:rPr lang="cs-CZ" sz="1800" dirty="false" smtClean="false"/>
              <a:t>se v </a:t>
            </a:r>
            <a:r>
              <a:rPr lang="cs-CZ" sz="1800" dirty="false"/>
              <a:t>rámci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 provádí u indikátorů, </a:t>
            </a:r>
            <a:r>
              <a:rPr lang="cs-CZ" sz="1800" dirty="false"/>
              <a:t>které nesledují účastníky projektů </a:t>
            </a:r>
            <a:r>
              <a:rPr lang="cs-CZ" sz="1800" dirty="false" smtClean="false"/>
              <a:t>(např. 8 05 00).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 smtClean="false"/>
              <a:t>2. U  indikátorů,  které  sledují  účastníky  projektů  (např. 6 00 00) dochází  </a:t>
            </a:r>
            <a:br>
              <a:rPr lang="cs-CZ" sz="1800" dirty="false" smtClean="false"/>
            </a:br>
            <a:r>
              <a:rPr lang="cs-CZ" sz="1800" dirty="false" smtClean="false"/>
              <a:t>k  automatickému natažení </a:t>
            </a:r>
            <a:r>
              <a:rPr lang="cs-CZ" sz="1800" dirty="false"/>
              <a:t>hodnot ze systému </a:t>
            </a:r>
            <a:r>
              <a:rPr lang="cs-CZ" sz="1800" b="true" dirty="false"/>
              <a:t>IS ESF 2014</a:t>
            </a:r>
            <a:r>
              <a:rPr lang="cs-CZ" sz="1800" b="true" dirty="false" smtClean="false"/>
              <a:t>+.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endParaRPr lang="cs-CZ" sz="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U projektů, které sledují indikátor 6 00 00 „Celkový počet účastníků“ se v IS KP14+ po podpisu </a:t>
            </a:r>
            <a:r>
              <a:rPr lang="cs-CZ" sz="1800" dirty="false" err="true" smtClean="false"/>
              <a:t>RoD</a:t>
            </a:r>
            <a:r>
              <a:rPr lang="cs-CZ" sz="1800" dirty="false" smtClean="false"/>
              <a:t> </a:t>
            </a:r>
            <a:r>
              <a:rPr lang="cs-CZ" sz="1800" b="true" dirty="false" smtClean="false"/>
              <a:t>automaticky zobrazí všechny povinně sledované dílčí indikátory týkající se účastníků</a:t>
            </a:r>
            <a:r>
              <a:rPr lang="cs-CZ" sz="1800" dirty="false" smtClean="false"/>
              <a:t> (vyjadřující podporu účastníkům v detailu dle věku, postavení na trhu práce, znevýhodnění atd.)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Charakteristika </a:t>
            </a:r>
            <a:r>
              <a:rPr lang="cs-CZ" sz="1800" dirty="false"/>
              <a:t>indikátorů - viz Obecná část pravidel pro žadatele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příjemce v rámci OPZ, kap. 18.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851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Indikátory sledované mimo IS ESF 2014+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 smtClean="false"/>
              <a:t>Indikátory, </a:t>
            </a:r>
            <a:r>
              <a:rPr lang="cs-CZ" sz="2000" dirty="false"/>
              <a:t>které se netýkají podpořených </a:t>
            </a:r>
            <a:r>
              <a:rPr lang="cs-CZ" sz="2000" dirty="false" smtClean="false"/>
              <a:t>osob (ve </a:t>
            </a:r>
            <a:r>
              <a:rPr lang="cs-CZ" sz="2000" dirty="false"/>
              <a:t>výzvě </a:t>
            </a:r>
            <a:r>
              <a:rPr lang="cs-CZ" sz="2000" dirty="false" smtClean="false"/>
              <a:t>č. 106 je to MI 8 05 00), se vykazují v </a:t>
            </a:r>
            <a:r>
              <a:rPr lang="cs-CZ" sz="2000" dirty="false"/>
              <a:t>IS </a:t>
            </a:r>
            <a:r>
              <a:rPr lang="cs-CZ" sz="2000" dirty="false" smtClean="false"/>
              <a:t>KP14+ v rámci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na záložce </a:t>
            </a:r>
            <a:r>
              <a:rPr lang="cs-CZ" sz="2000" dirty="false"/>
              <a:t>„Indikátory</a:t>
            </a:r>
            <a:r>
              <a:rPr lang="cs-CZ" sz="2000" dirty="false" smtClean="false"/>
              <a:t>“. </a:t>
            </a:r>
            <a:endParaRPr lang="cs-CZ" sz="2000" dirty="false"/>
          </a:p>
          <a:p>
            <a:pPr algn="just"/>
            <a:r>
              <a:rPr lang="cs-CZ" sz="2000" dirty="false" smtClean="false"/>
              <a:t>Plnění tohoto indikátoru se vykazuje pouze pokud došlo ve sledovaném období ke změně - </a:t>
            </a:r>
            <a:r>
              <a:rPr lang="cs-CZ" sz="2000" dirty="false"/>
              <a:t>VYKÁZAT </a:t>
            </a:r>
            <a:r>
              <a:rPr lang="cs-CZ" sz="2000" dirty="false" smtClean="false"/>
              <a:t>ZMĚNU/PŘÍRŮSTEK. </a:t>
            </a:r>
            <a:r>
              <a:rPr lang="cs-CZ" sz="2000" dirty="false"/>
              <a:t>Vyplňuje se přírůstková hodnota, datum přírůstkové hodnoty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komentář – podrobnosti k vykazovanému přírůstku (jaký dokument, jak byl zveřejněn…)</a:t>
            </a:r>
          </a:p>
          <a:p>
            <a:pPr algn="just"/>
            <a:r>
              <a:rPr lang="cs-CZ" sz="2000" dirty="false" smtClean="false"/>
              <a:t>Podrobný návod viz </a:t>
            </a:r>
            <a:r>
              <a:rPr lang="cs-CZ" sz="2000" dirty="false"/>
              <a:t>Pokyny pro vyplnění žádosti o platbu a zprávy o realizaci </a:t>
            </a:r>
            <a:r>
              <a:rPr lang="cs-CZ" sz="2000" dirty="false" smtClean="false"/>
              <a:t>projektu </a:t>
            </a:r>
            <a:r>
              <a:rPr lang="cs-CZ" sz="2000" dirty="false"/>
              <a:t>v IS KP14</a:t>
            </a:r>
            <a:r>
              <a:rPr lang="cs-CZ" sz="2000" dirty="false" smtClean="false"/>
              <a:t>+.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9359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95920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IS ESF 2014+ slouží pro záznamy </a:t>
            </a:r>
            <a:r>
              <a:rPr lang="cs-CZ" sz="2000" dirty="false" smtClean="false"/>
              <a:t>indikátorů </a:t>
            </a:r>
            <a:r>
              <a:rPr lang="cs-CZ" sz="2000" dirty="false"/>
              <a:t>projektu týkající se </a:t>
            </a:r>
            <a:r>
              <a:rPr lang="cs-CZ" sz="2000" b="true" dirty="false"/>
              <a:t>účastníků projektu</a:t>
            </a:r>
            <a:r>
              <a:rPr lang="cs-CZ" sz="2000" dirty="false"/>
              <a:t>. U osob, u kterých není plánováno zapojení do projektu v takovém </a:t>
            </a:r>
            <a:r>
              <a:rPr lang="cs-CZ" sz="2000" dirty="false" smtClean="false"/>
              <a:t>rozsahu, </a:t>
            </a:r>
            <a:r>
              <a:rPr lang="cs-CZ" sz="2000" dirty="false"/>
              <a:t>aby jimi využitá podpora přesáhla limit bagatelní </a:t>
            </a:r>
            <a:r>
              <a:rPr lang="cs-CZ" sz="2000" dirty="false" smtClean="false"/>
              <a:t>podpory 40 h., tj</a:t>
            </a:r>
            <a:r>
              <a:rPr lang="cs-CZ" sz="2000" dirty="false"/>
              <a:t>. příjemce neplánuje je započítat do hodnot indikátorů týkajících se </a:t>
            </a:r>
            <a:r>
              <a:rPr lang="cs-CZ" sz="2000" dirty="false" smtClean="false"/>
              <a:t>účastníků, </a:t>
            </a:r>
            <a:r>
              <a:rPr lang="cs-CZ" sz="2000" b="true" dirty="false"/>
              <a:t>není potřeba údaje </a:t>
            </a:r>
            <a:r>
              <a:rPr lang="cs-CZ" sz="2000" b="true" dirty="false" smtClean="false"/>
              <a:t/>
            </a:r>
            <a:br>
              <a:rPr lang="cs-CZ" sz="2000" b="true" dirty="false" smtClean="false"/>
            </a:br>
            <a:r>
              <a:rPr lang="cs-CZ" sz="2000" b="true" dirty="false" smtClean="false"/>
              <a:t>o </a:t>
            </a:r>
            <a:r>
              <a:rPr lang="cs-CZ" sz="2000" b="true" dirty="false"/>
              <a:t>dané osobě do IS ESF 2014+ zapisovat</a:t>
            </a:r>
            <a:r>
              <a:rPr lang="cs-CZ" sz="2000" dirty="false"/>
              <a:t>. </a:t>
            </a: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Příjemce ale musí </a:t>
            </a:r>
            <a:r>
              <a:rPr lang="cs-CZ" sz="2000" dirty="false"/>
              <a:t>mít k dispozici průkazné záznamy i o zapojení těchto osob do projektu. </a:t>
            </a:r>
            <a:r>
              <a:rPr lang="cs-CZ" sz="2000" dirty="false" smtClean="false"/>
              <a:t>Nejsou </a:t>
            </a:r>
            <a:r>
              <a:rPr lang="cs-CZ" sz="2000" dirty="false"/>
              <a:t>ovšem </a:t>
            </a:r>
            <a:r>
              <a:rPr lang="cs-CZ" sz="2000" dirty="false" smtClean="false"/>
              <a:t>potřeba </a:t>
            </a:r>
            <a:r>
              <a:rPr lang="cs-CZ" sz="2000" dirty="false"/>
              <a:t>všechny charakteristiky vymezené pro účastníky </a:t>
            </a:r>
            <a:r>
              <a:rPr lang="cs-CZ" sz="2000" dirty="false" smtClean="false"/>
              <a:t>projektů (viz Obecné pravidla pro žadatele a příjemce). Min. evidovat jméno a příjmení, datum narození, bydliště, organizaci zaměstnavatele, </a:t>
            </a:r>
            <a:r>
              <a:rPr lang="cs-CZ" sz="2000" dirty="false" smtClean="false">
                <a:solidFill>
                  <a:schemeClr val="accent1"/>
                </a:solidFill>
              </a:rPr>
              <a:t>příslušnost </a:t>
            </a:r>
            <a:br>
              <a:rPr lang="cs-CZ" sz="2000" dirty="false" smtClean="false">
                <a:solidFill>
                  <a:schemeClr val="accent1"/>
                </a:solidFill>
              </a:rPr>
            </a:br>
            <a:r>
              <a:rPr lang="cs-CZ" sz="2000" dirty="false" smtClean="false">
                <a:solidFill>
                  <a:schemeClr val="accent1"/>
                </a:solidFill>
              </a:rPr>
              <a:t>k CS projektu.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Monitorovací </a:t>
            </a:r>
            <a:r>
              <a:rPr lang="cs-CZ" sz="2000" b="true" dirty="false"/>
              <a:t>list podpořené osoby </a:t>
            </a:r>
            <a:r>
              <a:rPr lang="cs-CZ" sz="2000" dirty="false"/>
              <a:t>– formulář není závazný – data mohou být podložena jinou evidencí, formulář může být upraven. 	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117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false" smtClean="false"/>
              <a:t>Zpráva o realizaci (</a:t>
            </a:r>
            <a:r>
              <a:rPr lang="cs-CZ" altLang="cs-CZ" dirty="false" err="true" smtClean="false"/>
              <a:t>ZoR</a:t>
            </a:r>
            <a:r>
              <a:rPr lang="cs-CZ" altLang="cs-CZ" dirty="false" smtClean="false"/>
              <a:t>)</a:t>
            </a:r>
          </a:p>
          <a:p>
            <a:r>
              <a:rPr lang="cs-CZ" dirty="false" smtClean="false"/>
              <a:t>Vizuální identita OPZ, informování </a:t>
            </a:r>
          </a:p>
          <a:p>
            <a:r>
              <a:rPr lang="cs-CZ" altLang="cs-CZ" dirty="false" smtClean="false"/>
              <a:t>Indikátory</a:t>
            </a:r>
          </a:p>
          <a:p>
            <a:r>
              <a:rPr lang="cs-CZ" altLang="cs-CZ" dirty="false" smtClean="false"/>
              <a:t>Žádost o platbu</a:t>
            </a:r>
          </a:p>
          <a:p>
            <a:r>
              <a:rPr lang="cs-CZ" dirty="false" smtClean="false"/>
              <a:t>Kontroly na místě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763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err="true" smtClean="false"/>
              <a:t>Ii</a:t>
            </a:r>
            <a:r>
              <a:rPr lang="cs-CZ" sz="2800" dirty="false" smtClean="false"/>
              <a:t>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5103224"/>
          </a:xfrm>
        </p:spPr>
        <p:txBody>
          <a:bodyPr/>
          <a:lstStyle/>
          <a:p>
            <a:r>
              <a:rPr lang="cs-CZ" sz="1800" b="true" dirty="false" smtClean="false">
                <a:solidFill>
                  <a:schemeClr val="accent1"/>
                </a:solidFill>
              </a:rPr>
              <a:t>IS ESF 2014+ </a:t>
            </a:r>
            <a:r>
              <a:rPr lang="cs-CZ" sz="1800" dirty="false" smtClean="false">
                <a:solidFill>
                  <a:schemeClr val="accent1"/>
                </a:solidFill>
              </a:rPr>
              <a:t>- přístup </a:t>
            </a:r>
            <a:r>
              <a:rPr lang="cs-CZ" sz="1800" dirty="false">
                <a:solidFill>
                  <a:schemeClr val="accent1"/>
                </a:solidFill>
              </a:rPr>
              <a:t>on-line přes portál ESF </a:t>
            </a:r>
            <a:r>
              <a:rPr lang="cs-CZ" sz="1800" u="sng" dirty="false">
                <a:solidFill>
                  <a:schemeClr val="accent1"/>
                </a:solidFill>
                <a:hlinkClick r:id="rId3"/>
              </a:rPr>
              <a:t>https://www.esfcr.cz/</a:t>
            </a:r>
            <a:endParaRPr lang="cs-CZ" sz="1800" u="sng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>
                <a:solidFill>
                  <a:schemeClr val="accent1"/>
                </a:solidFill>
              </a:rPr>
              <a:t>Fungování </a:t>
            </a:r>
            <a:r>
              <a:rPr lang="cs-CZ" sz="1600" dirty="false">
                <a:solidFill>
                  <a:schemeClr val="accent1"/>
                </a:solidFill>
              </a:rPr>
              <a:t>aplikace v prohlížečích Internet Explorer od verze 10 a novější, Google Chrome, </a:t>
            </a:r>
            <a:r>
              <a:rPr lang="cs-CZ" sz="1600" dirty="false" err="true">
                <a:solidFill>
                  <a:schemeClr val="accent1"/>
                </a:solidFill>
              </a:rPr>
              <a:t>Mozilla</a:t>
            </a:r>
            <a:r>
              <a:rPr lang="cs-CZ" sz="1600" dirty="false">
                <a:solidFill>
                  <a:schemeClr val="accent1"/>
                </a:solidFill>
              </a:rPr>
              <a:t> </a:t>
            </a:r>
            <a:r>
              <a:rPr lang="cs-CZ" sz="1600" dirty="false" err="true">
                <a:solidFill>
                  <a:schemeClr val="accent1"/>
                </a:solidFill>
              </a:rPr>
              <a:t>Firefox</a:t>
            </a:r>
            <a:r>
              <a:rPr lang="cs-CZ" sz="1600" dirty="false">
                <a:solidFill>
                  <a:schemeClr val="accent1"/>
                </a:solidFill>
              </a:rPr>
              <a:t> a Safari, a to vždy v aktuální verzi nebo nejbližší předchozí verzi</a:t>
            </a:r>
            <a:r>
              <a:rPr lang="cs-CZ" sz="1600" dirty="false" smtClean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>
                <a:solidFill>
                  <a:schemeClr val="accent1"/>
                </a:solidFill>
              </a:rPr>
              <a:t>Registrace do </a:t>
            </a:r>
            <a:r>
              <a:rPr lang="cs-CZ" sz="1800" b="true" dirty="false">
                <a:solidFill>
                  <a:schemeClr val="accent1"/>
                </a:solidFill>
              </a:rPr>
              <a:t>IS </a:t>
            </a:r>
            <a:r>
              <a:rPr lang="cs-CZ" sz="1800" b="true" dirty="false" smtClean="false">
                <a:solidFill>
                  <a:schemeClr val="accent1"/>
                </a:solidFill>
              </a:rPr>
              <a:t>ESF 2014</a:t>
            </a:r>
            <a:r>
              <a:rPr lang="cs-CZ" sz="1800" b="true" dirty="false">
                <a:solidFill>
                  <a:schemeClr val="accent1"/>
                </a:solidFill>
              </a:rPr>
              <a:t>+ </a:t>
            </a:r>
            <a:r>
              <a:rPr lang="cs-CZ" sz="1800" dirty="false" smtClean="false">
                <a:solidFill>
                  <a:schemeClr val="accent1"/>
                </a:solidFill>
              </a:rPr>
              <a:t>- </a:t>
            </a:r>
            <a:r>
              <a:rPr lang="cs-CZ" sz="1800" dirty="false"/>
              <a:t>každý uživatel musí být v systému registrován</a:t>
            </a:r>
            <a:r>
              <a:rPr lang="cs-CZ" sz="1800" dirty="false" smtClean="false"/>
              <a:t>.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Zjednodušená </a:t>
            </a:r>
            <a:r>
              <a:rPr lang="cs-CZ" sz="1800" dirty="false"/>
              <a:t>registrace do IS ESF 2014</a:t>
            </a:r>
            <a:r>
              <a:rPr lang="cs-CZ" sz="1800" dirty="false" smtClean="false"/>
              <a:t>+.</a:t>
            </a:r>
            <a:endParaRPr lang="cs-CZ" sz="1800" dirty="false"/>
          </a:p>
          <a:p>
            <a:pPr marL="809625" indent="-2667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Standardní registrace přes </a:t>
            </a:r>
            <a:r>
              <a:rPr lang="cs-CZ" sz="1800" dirty="false" smtClean="false">
                <a:hlinkClick r:id="rId4"/>
              </a:rPr>
              <a:t>www.esfcr.cz</a:t>
            </a:r>
            <a:r>
              <a:rPr lang="cs-CZ" sz="18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Hlavní kontaktní osoba spravuje přístupy ostatním uživatelům</a:t>
            </a:r>
            <a:r>
              <a:rPr lang="cs-CZ" sz="18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Podrobný </a:t>
            </a:r>
            <a:r>
              <a:rPr lang="cs-CZ" sz="1800" dirty="false" smtClean="false"/>
              <a:t>návod k </a:t>
            </a:r>
            <a:r>
              <a:rPr lang="cs-CZ" sz="1800" dirty="false"/>
              <a:t>vyplnění v </a:t>
            </a:r>
            <a:r>
              <a:rPr lang="cs-CZ" sz="1800" b="true" dirty="false"/>
              <a:t>„Pokynech pro evidenci podpory poskytnuté účastníkům projektů“</a:t>
            </a:r>
            <a:r>
              <a:rPr lang="cs-CZ" sz="1800" dirty="false"/>
              <a:t>. </a:t>
            </a:r>
            <a:endParaRPr lang="cs-CZ" sz="1800" dirty="false" smtClean="false"/>
          </a:p>
          <a:p>
            <a:pPr marL="0" lvl="1" indent="44767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1800" u="sng" dirty="false">
                <a:hlinkClick r:id="rId5"/>
              </a:rPr>
              <a:t>https://</a:t>
            </a:r>
            <a:r>
              <a:rPr lang="cs-CZ" sz="1800" u="sng" dirty="false" smtClean="false">
                <a:hlinkClick r:id="rId5"/>
              </a:rPr>
              <a:t>www.esfcr.cz/monitorovani-podporenych-osob-opz</a:t>
            </a:r>
            <a:endParaRPr lang="cs-CZ" sz="1800" u="sng" dirty="false" smtClean="false"/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Technická </a:t>
            </a:r>
            <a:r>
              <a:rPr lang="cs-CZ" sz="1800" dirty="false"/>
              <a:t>podpora: </a:t>
            </a:r>
            <a:r>
              <a:rPr lang="cs-CZ" sz="1800" dirty="false" smtClean="false"/>
              <a:t>                                                                            </a:t>
            </a:r>
            <a:r>
              <a:rPr lang="cs-CZ" sz="1800" dirty="false" smtClean="false">
                <a:hlinkClick r:id="rId6"/>
              </a:rPr>
              <a:t>esf@mpsv.cz</a:t>
            </a:r>
            <a:r>
              <a:rPr lang="cs-CZ" sz="1800" dirty="false"/>
              <a:t>, </a:t>
            </a:r>
            <a:r>
              <a:rPr lang="cs-CZ" sz="1800" dirty="false">
                <a:hlinkClick r:id="rId7"/>
              </a:rPr>
              <a:t>https://www.esfcr.cz/technicka_podpora_opz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marL="447675" lvl="1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600" u="sng" dirty="false" smtClean="false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b="true" u="sng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24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err="true" smtClean="false"/>
              <a:t>Iii</a:t>
            </a:r>
            <a:r>
              <a:rPr lang="cs-CZ" sz="2800" dirty="false" smtClean="false"/>
              <a:t>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245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 smtClean="false"/>
              <a:t>Každý </a:t>
            </a:r>
            <a:r>
              <a:rPr lang="cs-CZ" sz="2000" dirty="false"/>
              <a:t>účastník (podpořená osoba) </a:t>
            </a:r>
            <a:r>
              <a:rPr lang="cs-CZ" sz="2000" dirty="false" smtClean="false"/>
              <a:t>se zapisuje do </a:t>
            </a:r>
            <a:r>
              <a:rPr lang="cs-CZ" sz="2000" dirty="false"/>
              <a:t>systému s využitím: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jména </a:t>
            </a:r>
            <a:r>
              <a:rPr lang="cs-CZ" sz="2000" b="true" dirty="false"/>
              <a:t>a </a:t>
            </a:r>
            <a:r>
              <a:rPr lang="cs-CZ" sz="2000" b="true" dirty="false" smtClean="false"/>
              <a:t>příjmení,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bydliště,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 smtClean="false"/>
              <a:t>data narození.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O</a:t>
            </a:r>
            <a:r>
              <a:rPr lang="cs-CZ" sz="2000" dirty="false" smtClean="false"/>
              <a:t>soby</a:t>
            </a:r>
            <a:r>
              <a:rPr lang="cs-CZ" sz="2000" dirty="false"/>
              <a:t>, které nejsou identifikovány do této míry detailu, nemohou být započteny mezi účastníky </a:t>
            </a:r>
            <a:r>
              <a:rPr lang="cs-CZ" sz="2000" dirty="false" smtClean="false"/>
              <a:t>projektu.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Každá osoba se eviduje </a:t>
            </a:r>
            <a:r>
              <a:rPr lang="cs-CZ" sz="2000" b="true" dirty="false"/>
              <a:t>pouze jednou </a:t>
            </a:r>
            <a:r>
              <a:rPr lang="cs-CZ" sz="2000" dirty="false"/>
              <a:t>bez ohledu </a:t>
            </a:r>
            <a:r>
              <a:rPr lang="cs-CZ" sz="2000" dirty="false" smtClean="false"/>
              <a:t>na počet podpor.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Validace na Registr obyvatel, zda osoba existuje (</a:t>
            </a:r>
            <a:r>
              <a:rPr lang="cs-CZ" sz="2000" b="true" dirty="false" smtClean="false"/>
              <a:t>ztotožnění osoby</a:t>
            </a:r>
            <a:r>
              <a:rPr lang="cs-CZ" sz="2000" dirty="false" smtClean="false"/>
              <a:t>).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zakládá každou podpořenou osobu jednotlivě a údaje o ní edituje.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76091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IV.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 smtClean="false"/>
              <a:t>Zápis charakteristik platných k zahájení účasti osoby v projektu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Pohlaví 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Postavení </a:t>
            </a:r>
            <a:r>
              <a:rPr lang="cs-CZ" sz="2000" dirty="false"/>
              <a:t>na trhu práce 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Nejvyšší </a:t>
            </a:r>
            <a:r>
              <a:rPr lang="cs-CZ" sz="2000" dirty="false"/>
              <a:t>dosažené </a:t>
            </a:r>
            <a:r>
              <a:rPr lang="cs-CZ" sz="2000" dirty="false" smtClean="false"/>
              <a:t>vzdělání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Typ </a:t>
            </a:r>
            <a:r>
              <a:rPr lang="cs-CZ" sz="2000" dirty="false"/>
              <a:t>znevýhodnění </a:t>
            </a:r>
            <a:r>
              <a:rPr lang="cs-CZ" sz="2000" dirty="false" smtClean="false"/>
              <a:t>– jediná možnost odmítnout poskytnout tento údaj</a:t>
            </a:r>
            <a:endParaRPr lang="cs-CZ" sz="2000" b="true" dirty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Přístup </a:t>
            </a:r>
            <a:r>
              <a:rPr lang="cs-CZ" sz="2000" dirty="false"/>
              <a:t>k bydlení </a:t>
            </a:r>
            <a:endParaRPr lang="cs-CZ" sz="2000" dirty="false" smtClean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pt-BR" sz="2000" dirty="false" smtClean="false"/>
              <a:t>Situace </a:t>
            </a:r>
            <a:r>
              <a:rPr lang="pt-BR" sz="2000" dirty="false"/>
              <a:t>osob sdílejících stejnou domácnost </a:t>
            </a:r>
            <a:endParaRPr lang="cs-CZ" sz="2000" dirty="false" smtClean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Sektor </a:t>
            </a:r>
            <a:r>
              <a:rPr lang="cs-CZ" sz="2000" dirty="false"/>
              <a:t>ekonomiky, v němž je osoba ekonomicky aktivní </a:t>
            </a:r>
            <a:endParaRPr lang="cs-CZ" sz="2000" dirty="false" smtClean="false"/>
          </a:p>
          <a:p>
            <a:pPr marL="342900" indent="-342900">
              <a:lnSpc>
                <a:spcPct val="100000"/>
              </a:lnSpc>
              <a:buFont typeface="+mj-lt"/>
              <a:buAutoNum type="arabicParenR"/>
            </a:pPr>
            <a:r>
              <a:rPr lang="cs-CZ" sz="2000" dirty="false" smtClean="false"/>
              <a:t>Specifikace </a:t>
            </a:r>
            <a:r>
              <a:rPr lang="cs-CZ" sz="2000" dirty="false"/>
              <a:t>působení ve veřejném sektoru </a:t>
            </a:r>
            <a:endParaRPr lang="cs-CZ" sz="20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81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V.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400600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u="sng" dirty="false" smtClean="false"/>
              <a:t>Typy podpory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1. </a:t>
            </a:r>
            <a:r>
              <a:rPr lang="cs-CZ" sz="1600" b="true" dirty="false"/>
              <a:t>Vzdělávání</a:t>
            </a:r>
            <a:r>
              <a:rPr lang="cs-CZ" sz="1600" dirty="false"/>
              <a:t>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2. Podpora základních kompetencí pro nalezení pracovního uplatnění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3. Kariérové poradenství a diagnostika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false"/>
              <a:t>4. Podpora zajištění péče o děti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5. Podpora pracovního uplatnění (získání zaměstnání nebo stáž) </a:t>
            </a:r>
            <a:endParaRPr lang="cs-CZ" sz="1600" dirty="false" smtClean="false"/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6</a:t>
            </a:r>
            <a:r>
              <a:rPr lang="cs-CZ" sz="1600" dirty="false"/>
              <a:t>. Podpora bydlení (získání nájemní či podnájemní smlouvy)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7. Krizové, azylové a „přechodové“ ubytování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8. Ambulantní služby (mimo podpory zdraví, včetně duševního)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9. Terénní služby (mimo podpory zdraví, včetně duševního)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10. Podpora zajištění péče o znevýhodněného (tělesně postiženého, seniora apod.)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11. Podpora zdraví, včetně duševního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12</a:t>
            </a:r>
            <a:r>
              <a:rPr lang="cs-CZ" sz="1600" dirty="false"/>
              <a:t>. </a:t>
            </a:r>
            <a:r>
              <a:rPr lang="cs-CZ" sz="1600" b="true" dirty="false"/>
              <a:t>Jiné</a:t>
            </a:r>
            <a:r>
              <a:rPr lang="cs-CZ" sz="1600" dirty="false"/>
              <a:t> </a:t>
            </a:r>
            <a:r>
              <a:rPr lang="cs-CZ" sz="1600" dirty="false" smtClean="false"/>
              <a:t>– nelze zařadit pod žádný předešlý typ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K </a:t>
            </a:r>
            <a:r>
              <a:rPr lang="cs-CZ" sz="1600" dirty="false"/>
              <a:t>jednotlivým typům podpory </a:t>
            </a:r>
            <a:r>
              <a:rPr lang="cs-CZ" sz="1600" dirty="false" smtClean="false"/>
              <a:t>je přiřazena </a:t>
            </a:r>
            <a:r>
              <a:rPr lang="cs-CZ" sz="1600" b="true" dirty="false"/>
              <a:t>specifikace</a:t>
            </a:r>
            <a:r>
              <a:rPr lang="cs-CZ" sz="1600" dirty="false"/>
              <a:t> (např. oborové vzdělávání – zdravotní </a:t>
            </a:r>
            <a:r>
              <a:rPr lang="cs-CZ" sz="1600" dirty="false" smtClean="false"/>
              <a:t>a </a:t>
            </a:r>
            <a:r>
              <a:rPr lang="cs-CZ" sz="1600" dirty="false"/>
              <a:t>sociální </a:t>
            </a:r>
            <a:r>
              <a:rPr lang="cs-CZ" sz="1600" dirty="false" smtClean="false"/>
              <a:t>péče, vzdělávání osob neformálně pečujících o znevýhodněného). </a:t>
            </a: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3282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VI.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/>
              <a:t>Zápis </a:t>
            </a:r>
            <a:r>
              <a:rPr lang="cs-CZ" sz="1800" b="true" u="sng" dirty="false" smtClean="false"/>
              <a:t>charakteristik vyjadřujících stav po ukončení účasti osoby </a:t>
            </a:r>
            <a:br>
              <a:rPr lang="cs-CZ" sz="1800" b="true" u="sng" dirty="false" smtClean="false"/>
            </a:br>
            <a:r>
              <a:rPr lang="cs-CZ" sz="1800" b="true" u="sng" dirty="false" smtClean="false"/>
              <a:t>v projektu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/>
              <a:t>Stav zjišťován nejpozději </a:t>
            </a:r>
            <a:r>
              <a:rPr lang="cs-CZ" sz="1800" b="true" dirty="false" smtClean="false"/>
              <a:t>do 4 týdnů od ukončení </a:t>
            </a:r>
            <a:r>
              <a:rPr lang="cs-CZ" sz="1800" dirty="false" smtClean="false"/>
              <a:t>účasti osoby </a:t>
            </a:r>
            <a:br>
              <a:rPr lang="cs-CZ" sz="1800" dirty="false" smtClean="false"/>
            </a:br>
            <a:r>
              <a:rPr lang="cs-CZ" sz="1800" dirty="false" smtClean="false"/>
              <a:t>v projektu. 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Postihuje </a:t>
            </a:r>
            <a:r>
              <a:rPr lang="cs-CZ" sz="1800" b="true" dirty="false"/>
              <a:t>změnu</a:t>
            </a:r>
            <a:r>
              <a:rPr lang="cs-CZ" sz="1800" dirty="false"/>
              <a:t> v době od zahájení účasti osoby na projektu až do okamžiku zjišťování, přičemž stav v době zjišťování trvá,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tj</a:t>
            </a:r>
            <a:r>
              <a:rPr lang="cs-CZ" sz="1800" dirty="false"/>
              <a:t>. např</a:t>
            </a:r>
            <a:r>
              <a:rPr lang="cs-CZ" sz="1800" dirty="false" smtClean="false"/>
              <a:t>.: </a:t>
            </a:r>
            <a:endParaRPr lang="cs-CZ" sz="1800" dirty="false"/>
          </a:p>
          <a:p>
            <a:pPr marL="714375" indent="-3524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zda </a:t>
            </a:r>
            <a:r>
              <a:rPr lang="cs-CZ" sz="1800" dirty="false"/>
              <a:t>je osoba v porovnání se situací před vstupem do projektu nově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 </a:t>
            </a:r>
            <a:r>
              <a:rPr lang="cs-CZ" sz="1800" dirty="false"/>
              <a:t>procesu vzdělávání či odborné přípravy, </a:t>
            </a:r>
          </a:p>
          <a:p>
            <a:pPr marL="714375" indent="-3524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zda </a:t>
            </a:r>
            <a:r>
              <a:rPr lang="cs-CZ" sz="1800" b="true" dirty="false"/>
              <a:t>osoba v porovnání se situací před vstupem do projektu získala </a:t>
            </a:r>
            <a:r>
              <a:rPr lang="cs-CZ" sz="1800" b="true" dirty="false" smtClean="false"/>
              <a:t>kvalifikaci</a:t>
            </a:r>
            <a:r>
              <a:rPr lang="cs-CZ" sz="1800" dirty="false" smtClean="false"/>
              <a:t>, </a:t>
            </a:r>
          </a:p>
          <a:p>
            <a:pPr marL="714375" indent="-352425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 smtClean="false"/>
              <a:t>osoby </a:t>
            </a:r>
            <a:r>
              <a:rPr lang="cs-CZ" sz="1800" dirty="false"/>
              <a:t>původně nezaměstnané nebo neaktivní jsou nově zaměstnané nebo OSVČ apod</a:t>
            </a:r>
            <a:r>
              <a:rPr lang="cs-CZ" sz="1800" dirty="false" smtClean="false"/>
              <a:t>.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/>
              <a:t> Systém prostřednictvím napojení na ÚP a ČSSZ zjistí sám některé z údajů (nově hledá zaměstnání apod.). 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6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084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smtClean="false"/>
              <a:t>VII.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965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Ke každé osobě se zapisuje, </a:t>
            </a:r>
            <a:r>
              <a:rPr lang="cs-CZ" sz="2000" b="true" dirty="false"/>
              <a:t>jakých podpor v rámci projektu využila </a:t>
            </a:r>
            <a:r>
              <a:rPr lang="cs-CZ" sz="2000" dirty="false" smtClean="false"/>
              <a:t>a </a:t>
            </a:r>
            <a:r>
              <a:rPr lang="cs-CZ" sz="2000" b="true" dirty="false"/>
              <a:t>v jakém rozsahu </a:t>
            </a:r>
            <a:r>
              <a:rPr lang="cs-CZ" sz="2000" dirty="false"/>
              <a:t>(v počtu hodin, příp. dnů apod., jednotka se liší podle kategorie využité podpory). U vzdělávání se dále rozlišuje, zda proběhlo elektronickou formou nebo ne.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Zápis poskytnuté podpory v okamžiku, kdy je </a:t>
            </a:r>
            <a:r>
              <a:rPr lang="cs-CZ" sz="2000" b="true" dirty="false"/>
              <a:t>podpora ukončena</a:t>
            </a:r>
            <a:r>
              <a:rPr lang="cs-CZ" sz="2000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Podpora může být zadána již v době, kdy ještě probíhá – nebude ale brána v potaz. Až po uvedení data ukončení podpory.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Zápis podpory je možný nejpozději se Závěrečnou </a:t>
            </a:r>
            <a:r>
              <a:rPr lang="cs-CZ" sz="2000" dirty="false" err="true"/>
              <a:t>ZoR</a:t>
            </a:r>
            <a:r>
              <a:rPr lang="cs-CZ" sz="2000" dirty="false"/>
              <a:t> (doporučujeme ale průběžné doplňování).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IS ESF </a:t>
            </a:r>
            <a:r>
              <a:rPr lang="cs-CZ" dirty="false" smtClean="false"/>
              <a:t>2014+ automaticky </a:t>
            </a:r>
            <a:r>
              <a:rPr lang="cs-CZ" dirty="false"/>
              <a:t>hlídá u jednotlivých osob limit </a:t>
            </a:r>
            <a:r>
              <a:rPr lang="cs-CZ" b="true" dirty="false"/>
              <a:t>bagatelní podpory </a:t>
            </a:r>
            <a:r>
              <a:rPr lang="cs-CZ" dirty="false" smtClean="false"/>
              <a:t>(</a:t>
            </a:r>
            <a:r>
              <a:rPr lang="cs-CZ" dirty="false"/>
              <a:t>40 hodin v délce 60 minut </a:t>
            </a:r>
            <a:r>
              <a:rPr lang="cs-CZ" dirty="false" smtClean="false"/>
              <a:t>).</a:t>
            </a:r>
            <a:r>
              <a:rPr lang="cs-CZ" dirty="false"/>
              <a:t> Systém výhledově bude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45ti </a:t>
            </a:r>
            <a:r>
              <a:rPr lang="cs-CZ" dirty="false"/>
              <a:t>minutové hodiny přepočítávat. Do té doby provede přepočet příjemce.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690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err="true" smtClean="false"/>
              <a:t>VIIi</a:t>
            </a:r>
            <a:r>
              <a:rPr lang="cs-CZ" sz="2800" dirty="false" smtClean="false"/>
              <a:t>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7525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b="true" dirty="false"/>
              <a:t>Výpočet indikátorů </a:t>
            </a:r>
            <a:endParaRPr lang="cs-CZ" sz="18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/>
              <a:t>za účelem zpracování zprávy o realizaci,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/>
              <a:t>k vybranému datu.</a:t>
            </a:r>
            <a:endParaRPr lang="cs-CZ" sz="1800" b="true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Indikátory </a:t>
            </a:r>
            <a:r>
              <a:rPr lang="cs-CZ" sz="1800" dirty="false"/>
              <a:t>se vypočítávají pro osoby, které jsou uvedeny ve </a:t>
            </a:r>
            <a:r>
              <a:rPr lang="cs-CZ" sz="1800" b="true" dirty="false"/>
              <a:t>schváleném seznamu podpořených osob</a:t>
            </a:r>
            <a:r>
              <a:rPr lang="cs-CZ" sz="1800" dirty="false"/>
              <a:t>. Příjemce tím systému sděluje, že údaje může použít pro výpočet.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/>
              <a:t>Před </a:t>
            </a:r>
            <a:r>
              <a:rPr lang="cs-CZ" sz="1800" dirty="false"/>
              <a:t>spuštěním výpočtu je třeba zkontrolovat, zda: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jsou vyplněny údaje o podpořených osobách za sledované období,	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je schválen seznam podpořených osob,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podpořené osoby </a:t>
            </a:r>
            <a:r>
              <a:rPr lang="cs-CZ" sz="1600" dirty="false"/>
              <a:t>jsou ztotožněny s Registrem obyvatel nebo je u nich potvrzena identita příjemcem.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>
                <a:solidFill>
                  <a:schemeClr val="accent1"/>
                </a:solidFill>
              </a:rPr>
              <a:t>IS </a:t>
            </a:r>
            <a:r>
              <a:rPr lang="cs-CZ" sz="1800" dirty="false" smtClean="false">
                <a:solidFill>
                  <a:schemeClr val="accent1"/>
                </a:solidFill>
              </a:rPr>
              <a:t>ESF 2014</a:t>
            </a:r>
            <a:r>
              <a:rPr lang="cs-CZ" sz="1800" dirty="false">
                <a:solidFill>
                  <a:schemeClr val="accent1"/>
                </a:solidFill>
              </a:rPr>
              <a:t>+ z </a:t>
            </a:r>
            <a:r>
              <a:rPr lang="cs-CZ" sz="1800" dirty="false"/>
              <a:t>vyplněných údajů generuje hodnoty pro všechny indikátory týkající se účastníků a </a:t>
            </a:r>
            <a:r>
              <a:rPr lang="cs-CZ" sz="1800" b="true" dirty="false"/>
              <a:t>přenáší hodnoty do IS KP14</a:t>
            </a:r>
            <a:r>
              <a:rPr lang="cs-CZ" sz="1800" b="true" dirty="false" smtClean="false"/>
              <a:t>+</a:t>
            </a:r>
            <a:r>
              <a:rPr lang="cs-CZ" sz="1800" dirty="false" smtClean="false"/>
              <a:t>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665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sledované prostřednictvím IS ESF 2014+ - </a:t>
            </a:r>
            <a:r>
              <a:rPr lang="cs-CZ" sz="2800" dirty="false" err="true" smtClean="false"/>
              <a:t>iX</a:t>
            </a:r>
            <a:r>
              <a:rPr lang="cs-CZ" sz="2800" dirty="false" smtClean="false"/>
              <a:t>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Jakmile je zpráva o realizaci projektu předložena ŘO ke kontrole,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>
                <a:solidFill>
                  <a:schemeClr val="accent1"/>
                </a:solidFill>
              </a:rPr>
              <a:t>IS ESF 2014</a:t>
            </a:r>
            <a:r>
              <a:rPr lang="cs-CZ" sz="2000" dirty="false">
                <a:solidFill>
                  <a:schemeClr val="accent1"/>
                </a:solidFill>
              </a:rPr>
              <a:t>+ </a:t>
            </a:r>
            <a:r>
              <a:rPr lang="cs-CZ" sz="2000" b="true" dirty="false">
                <a:solidFill>
                  <a:schemeClr val="accent1"/>
                </a:solidFill>
              </a:rPr>
              <a:t>automaticky zamkne možnost schvalovat seznam </a:t>
            </a:r>
            <a:r>
              <a:rPr lang="cs-CZ" sz="2000" b="true" dirty="false"/>
              <a:t>podpořených osob</a:t>
            </a:r>
            <a:r>
              <a:rPr lang="cs-CZ" sz="2000" dirty="false"/>
              <a:t> a otevře ji znovu až při případném vrácení zprávy o realizaci projektu k opravě nebo po jejím schválení. </a:t>
            </a:r>
            <a:endParaRPr lang="cs-CZ" sz="2000" dirty="false" smtClean="false"/>
          </a:p>
          <a:p>
            <a:pPr algn="just"/>
            <a:r>
              <a:rPr lang="cs-CZ" sz="2000" dirty="false" smtClean="false"/>
              <a:t>Po </a:t>
            </a:r>
            <a:r>
              <a:rPr lang="cs-CZ" sz="2000" dirty="false"/>
              <a:t>schválení zprávy o realizaci projektu se do systému zapíše datum schválení a uloží schválené hodnoty indikátorů. Příjemce může dále editovat údaje o podpořených osobách pro následující zprávu o realizaci projektu</a:t>
            </a:r>
            <a:r>
              <a:rPr lang="cs-CZ" sz="2000" dirty="false" smtClean="false"/>
              <a:t>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010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PREZENČNÍ LISTINA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/>
              <a:t>Prezenční listina </a:t>
            </a:r>
            <a:r>
              <a:rPr lang="cs-CZ" sz="2000" dirty="false"/>
              <a:t>musí obsahovat </a:t>
            </a:r>
            <a:r>
              <a:rPr lang="cs-CZ" sz="2000" b="true" dirty="false">
                <a:solidFill>
                  <a:schemeClr val="accent1"/>
                </a:solidFill>
              </a:rPr>
              <a:t>minimálně</a:t>
            </a:r>
            <a:r>
              <a:rPr lang="cs-CZ" sz="2000" dirty="false">
                <a:solidFill>
                  <a:schemeClr val="accent1"/>
                </a:solidFill>
              </a:rPr>
              <a:t> tyto </a:t>
            </a:r>
            <a:r>
              <a:rPr lang="cs-CZ" sz="2000" dirty="false"/>
              <a:t>náležitosti</a:t>
            </a:r>
            <a:r>
              <a:rPr lang="cs-CZ" sz="2000" dirty="false" smtClean="false"/>
              <a:t>:</a:t>
            </a:r>
            <a:endParaRPr lang="cs-CZ" sz="1400" dirty="false"/>
          </a:p>
          <a:p>
            <a:pPr algn="just"/>
            <a:r>
              <a:rPr lang="cs-CZ" sz="2000" dirty="false"/>
              <a:t>číslo a název projektu, označení akce, </a:t>
            </a:r>
            <a:r>
              <a:rPr lang="cs-CZ" sz="2000" dirty="false" smtClean="false"/>
              <a:t>datum, </a:t>
            </a:r>
            <a:endParaRPr lang="cs-CZ" sz="2000" dirty="false"/>
          </a:p>
          <a:p>
            <a:pPr algn="just"/>
            <a:r>
              <a:rPr lang="cs-CZ" sz="2000" dirty="false"/>
              <a:t>povinné prvky vizuální identity OPZ (mimo otevřené kurzy), </a:t>
            </a:r>
          </a:p>
          <a:p>
            <a:pPr algn="just"/>
            <a:r>
              <a:rPr lang="cs-CZ" sz="2000" dirty="false"/>
              <a:t>časovou dotaci akce, </a:t>
            </a:r>
            <a:r>
              <a:rPr lang="cs-CZ" sz="2000" dirty="false" smtClean="false"/>
              <a:t>jméno lektora, </a:t>
            </a:r>
            <a:endParaRPr lang="cs-CZ" sz="2000" dirty="false"/>
          </a:p>
          <a:p>
            <a:pPr algn="just"/>
            <a:r>
              <a:rPr lang="cs-CZ" sz="2000" dirty="false"/>
              <a:t>identifikační údaje účastníka akce (jméno, příjmení, </a:t>
            </a:r>
            <a:r>
              <a:rPr lang="cs-CZ" sz="2000" dirty="false" smtClean="false"/>
              <a:t>organizace zaměstnavatele),</a:t>
            </a:r>
          </a:p>
          <a:p>
            <a:pPr algn="just"/>
            <a:r>
              <a:rPr lang="cs-CZ" sz="2000" dirty="false" smtClean="false"/>
              <a:t>podpisy účastníků </a:t>
            </a:r>
            <a:r>
              <a:rPr lang="cs-CZ" sz="2000" b="true" dirty="false" smtClean="false"/>
              <a:t>i lektora</a:t>
            </a:r>
            <a:r>
              <a:rPr lang="cs-CZ" sz="2000" dirty="false" smtClean="false"/>
              <a:t>.</a:t>
            </a:r>
            <a:endParaRPr lang="cs-CZ" sz="20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 smtClean="false"/>
              <a:t>Dále informaci </a:t>
            </a:r>
            <a:r>
              <a:rPr lang="cs-CZ" sz="2000" dirty="false"/>
              <a:t>o způsobu využití osobních údajů cílové skupiny apod</a:t>
            </a:r>
            <a:r>
              <a:rPr lang="cs-CZ" sz="2000" dirty="false" smtClean="false"/>
              <a:t>., </a:t>
            </a:r>
            <a:r>
              <a:rPr lang="cs-CZ" sz="2000" dirty="false" smtClean="false">
                <a:solidFill>
                  <a:schemeClr val="accent1"/>
                </a:solidFill>
              </a:rPr>
              <a:t>viz kap. 28 Uchovávání dokumentů Obecné části pravidel. </a:t>
            </a:r>
            <a:endParaRPr lang="cs-CZ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8775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Žádost o platbu</a:t>
            </a:r>
            <a:endParaRPr lang="cs-CZ" dirty="false"/>
          </a:p>
        </p:txBody>
      </p:sp>
      <p:pic>
        <p:nvPicPr>
          <p:cNvPr id="7" name="Zástupný symbol pro obrázek 6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9984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ZPRÁVA O REALIZACI PROJEKTU (</a:t>
            </a:r>
            <a:r>
              <a:rPr lang="cs-CZ" sz="2800" dirty="false" err="true" smtClean="false"/>
              <a:t>ZoR</a:t>
            </a:r>
            <a:r>
              <a:rPr lang="cs-CZ" sz="2800" dirty="false" smtClean="false"/>
              <a:t>) – Úvod I.  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75232"/>
          </a:xfrm>
        </p:spPr>
        <p:txBody>
          <a:bodyPr/>
          <a:lstStyle/>
          <a:p>
            <a:pPr algn="just"/>
            <a:r>
              <a:rPr lang="cs-CZ" sz="2000" dirty="false" smtClean="false"/>
              <a:t>Zpráva o realizaci projektu (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) a žádost o platbu (</a:t>
            </a:r>
            <a:r>
              <a:rPr lang="cs-CZ" sz="2000" dirty="false" err="true" smtClean="false"/>
              <a:t>ŽoP</a:t>
            </a:r>
            <a:r>
              <a:rPr lang="cs-CZ" sz="2000" dirty="false" smtClean="false"/>
              <a:t>) se předkládá prostřednictvím IS KP14+.</a:t>
            </a:r>
          </a:p>
          <a:p>
            <a:pPr algn="just"/>
            <a:r>
              <a:rPr lang="cs-CZ" sz="2000" dirty="false" smtClean="false"/>
              <a:t>Monitorovací/sledované období je období za 6 měsíců realizace projektu. Termín odevzdání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a </a:t>
            </a:r>
            <a:r>
              <a:rPr lang="cs-CZ" sz="2000" dirty="false" err="true" smtClean="false"/>
              <a:t>ŽoP</a:t>
            </a:r>
            <a:r>
              <a:rPr lang="cs-CZ" sz="2000" dirty="false" smtClean="false"/>
              <a:t> je následující měsíc po ukončení sledovaného období a 2. měsíc v případě závěrečné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. V Rozhodnutí o poskytnutí dotace část III, bod 2, jsou uvedeny přesné termíny sledovaných období a termínů odevzdání Zor.</a:t>
            </a:r>
          </a:p>
          <a:p>
            <a:pPr algn="just"/>
            <a:r>
              <a:rPr lang="cs-CZ" sz="2000" dirty="false" smtClean="false"/>
              <a:t>Příjemce je v odůvodněných případech oprávněn požádat </a:t>
            </a:r>
            <a:br>
              <a:rPr lang="cs-CZ" sz="2000" dirty="false" smtClean="false"/>
            </a:br>
            <a:r>
              <a:rPr lang="cs-CZ" sz="2000" dirty="false" smtClean="false"/>
              <a:t>o prodloužení lhůty pro předložení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. Žádost s odůvodněním se předkládá prostřednictvím IS KP14+ formou depeše. Žádost musí být předložena před uplynutím lhůty pro předložení zprávy, které se odložení termínu týká.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ŽÁDOST O PLATBU (</a:t>
            </a:r>
            <a:r>
              <a:rPr lang="cs-CZ" sz="2800" dirty="false" err="true" smtClean="false"/>
              <a:t>ŽoP</a:t>
            </a:r>
            <a:r>
              <a:rPr lang="cs-CZ" sz="2800" dirty="false" smtClean="false"/>
              <a:t>)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755576" y="1412776"/>
            <a:ext cx="8064448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 smtClean="false"/>
              <a:t>Žádost o platbu (</a:t>
            </a:r>
            <a:r>
              <a:rPr lang="cs-CZ" sz="2000" dirty="false" err="true" smtClean="false"/>
              <a:t>ŽoP</a:t>
            </a:r>
            <a:r>
              <a:rPr lang="cs-CZ" sz="2000" dirty="false" smtClean="false"/>
              <a:t>) je předkládaná spolu se Zprávou o  realizaci (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).</a:t>
            </a:r>
          </a:p>
          <a:p>
            <a:pPr marL="0" indent="0" algn="just">
              <a:buNone/>
            </a:pPr>
            <a:r>
              <a:rPr lang="cs-CZ" sz="2000" dirty="false" smtClean="false"/>
              <a:t>Žádost o platbu musí být finalizována a podepsaná před finalizací Zprávy o realizaci.</a:t>
            </a:r>
          </a:p>
          <a:p>
            <a:pPr marL="0" indent="0" algn="just">
              <a:buNone/>
            </a:pPr>
            <a:r>
              <a:rPr lang="cs-CZ" sz="2000" dirty="false" smtClean="false"/>
              <a:t>Příručka Pokyny pro vyplnění žádosti o platbu a zprávy </a:t>
            </a:r>
            <a:br>
              <a:rPr lang="cs-CZ" sz="2000" dirty="false" smtClean="false"/>
            </a:br>
            <a:r>
              <a:rPr lang="cs-CZ" sz="2000" dirty="false" smtClean="false"/>
              <a:t>o realizaci projektu v IS KP14+ je k dispozici na www.esfcr.cz.</a:t>
            </a:r>
          </a:p>
          <a:p>
            <a:pPr marL="0" indent="0" algn="just">
              <a:buNone/>
            </a:pPr>
            <a:r>
              <a:rPr lang="cs-CZ" sz="2000" dirty="false" smtClean="false">
                <a:hlinkClick r:id="rId3"/>
              </a:rPr>
              <a:t>https://www.esfcr.cz/pokyny-k-vyplneni-zpravy-o-realizaci-zadosti-o-platbu-a-zadosti-o-zmenu-opz/-/dokument/809712</a:t>
            </a:r>
            <a:endParaRPr lang="cs-CZ" sz="2000" dirty="false" smtClean="false"/>
          </a:p>
          <a:p>
            <a:pPr marL="0" indent="0" algn="just">
              <a:buNone/>
            </a:pPr>
            <a:r>
              <a:rPr lang="cs-CZ" sz="2000" dirty="false" smtClean="false"/>
              <a:t>Žádost o platbu v IS KP14+ se skládá z několika záložek, umístěných </a:t>
            </a:r>
            <a:br>
              <a:rPr lang="cs-CZ" sz="2000" dirty="false" smtClean="false"/>
            </a:br>
            <a:r>
              <a:rPr lang="cs-CZ" sz="2000" dirty="false" smtClean="false"/>
              <a:t>v části Žádost o platbu / Datová oblast žádosti.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0594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 smtClean="false"/>
              <a:t>Žop</a:t>
            </a:r>
            <a:r>
              <a:rPr lang="cs-CZ" sz="2800" dirty="false" smtClean="false"/>
              <a:t> - Záložka Identifikační údaje, Záložka Souhrnná soupiska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9606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smtClean="false"/>
              <a:t>Záložka Identifikační údaje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smtClean="false"/>
              <a:t>Vyplní se účet příjemce, příp. účet zřizovatele (účet kraje).</a:t>
            </a:r>
          </a:p>
          <a:p>
            <a:pPr marL="0" indent="0" algn="just">
              <a:buNone/>
            </a:pPr>
            <a:r>
              <a:rPr lang="cs-CZ" sz="2000" b="true" smtClean="false"/>
              <a:t>Záložka Souhrnná soupiska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smtClean="false"/>
              <a:t>Založení souhrnné soupisky - vyplní se pole „Evidenční číslo/označení soupisky“ (dle čísla ZoR).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smtClean="false"/>
              <a:t>Záložka Souhrnná soupiska se naplní finančními daty po vyplnění dílčích soupisek dokladů: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Záložka SD-1 ÚČETNÍ/DAŇOVÉ DOKLADY (pro výzvu č.106 NR)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b="true" smtClean="false"/>
              <a:t>Záložka SD-2 LIDSKÉ ZDROJE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Záložka SD-3 CESTOVNÍ NÁHRADY (pro výzvu č.106 NR)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SOUPISKA PŘÍJMŮ (pro výzvu č.106 NR)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4854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- Záložka SD-2 LIDSKÉ ZDROJE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448" cy="489654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b="true" smtClean="false"/>
              <a:t>Záložka SD-2 LIDSKÉ ZDROJE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smtClean="false"/>
              <a:t>Na záložce SD-2 LIDSKÉ ZDROJE se zadávají výdaje, které jsou hrazené z kapitoly Osobní náklady. Vyplňují se údaje, které se vztahují ke konkrétnímu pracovněprávnímu vztahu, na základě kterého je pracovník zapojen do projektu.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smtClean="false"/>
              <a:t>Jedná se o tyto údaje: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Zkrácený název subjektu, který výdaj uhradil (příjemce nebo partnera s finančním příspěvkem).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Položka v rozpočtu projektu, ze které je výdaj financován.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Identifikace kalendářního roku a měsíce, k němuž se vztahují osobní náklady.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Příjmení pracovníka, jméno pracovníka.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3442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- Záložka SD-2 LIDSKÉ ZDROJE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7992440" cy="5517232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Druh pracovněprávního vztahu.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Fond pracovní doby u zaměstnavatele v daném měsíci v hodinách (odpovídá údaji z PV v poli „Celkový počet hodin v rámci daného pracovněprávního vztahu“).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Počet odpracovaných hodin na projektu (odpovídá údaji z PV v poli „Počet hodin relevantních pro projekt v režimu skutečně prokazovaných výdajů“).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Zúčtovaná hrubá mzda/plat v daném měsíci.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Jiné výdaje (odvádí se z nich odvody).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Jiné výdaje (neodvádí se z nich odvody) – např. FKSP, náhrada mzdy při pracovní neschopnosti hrazená zaměstnavatelem, příp. další relevantní výdaje.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Pojistné na sociální a zdravotní pojištění.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smtClean="false"/>
              <a:t>Datum úhrady výdaje (dle výpisu, pokladního dokladu).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mtClean="false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66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- Záložka SD-2 LIDSKÉ ZDROJE 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false" smtClean="false"/>
              <a:t>Systém automaticky doplní pole „Hodinová mzda/plat“, „Mzdový/Platový výdaj“ a pole „Prokazované způsobilé osobní výdaje“.</a:t>
            </a:r>
          </a:p>
          <a:p>
            <a:pPr marL="0" indent="0" algn="just">
              <a:buNone/>
            </a:pPr>
            <a:r>
              <a:rPr lang="cs-CZ" sz="2000" dirty="false" smtClean="false"/>
              <a:t>K výdajům na soupisce SD-2 LIDSKÉ ZDROJE se přikládá jako příloha příslušný pracovní výkaz ve formě </a:t>
            </a:r>
            <a:r>
              <a:rPr lang="cs-CZ" sz="2000" dirty="false" err="true" smtClean="false"/>
              <a:t>skenu</a:t>
            </a:r>
            <a:r>
              <a:rPr lang="cs-CZ" sz="2000" dirty="false" smtClean="false"/>
              <a:t>. Povinně se přikládá pracovní výkaz u výdaje, pokud uplatňovaná část osobních nákladů v projektu převyšuje 10.000,- Kč.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677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 Pracovní výkazy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16000"/>
          </a:xfrm>
        </p:spPr>
        <p:txBody>
          <a:bodyPr/>
          <a:lstStyle/>
          <a:p>
            <a:pPr algn="just"/>
            <a:r>
              <a:rPr lang="cs-CZ" sz="2000" dirty="false">
                <a:solidFill>
                  <a:schemeClr val="accent1"/>
                </a:solidFill>
              </a:rPr>
              <a:t>Pracovní výkazy jsou u zaměstnance příjemce nebo partnera </a:t>
            </a:r>
            <a:r>
              <a:rPr lang="cs-CZ" sz="2000" dirty="false" smtClean="false">
                <a:solidFill>
                  <a:schemeClr val="accent1"/>
                </a:solidFill>
              </a:rPr>
              <a:t/>
            </a:r>
            <a:br>
              <a:rPr lang="cs-CZ" sz="2000" dirty="false" smtClean="false">
                <a:solidFill>
                  <a:schemeClr val="accent1"/>
                </a:solidFill>
              </a:rPr>
            </a:br>
            <a:r>
              <a:rPr lang="cs-CZ" sz="2000" dirty="false" smtClean="false">
                <a:solidFill>
                  <a:schemeClr val="accent1"/>
                </a:solidFill>
              </a:rPr>
              <a:t>s </a:t>
            </a:r>
            <a:r>
              <a:rPr lang="cs-CZ" sz="2000" dirty="false">
                <a:solidFill>
                  <a:schemeClr val="accent1"/>
                </a:solidFill>
              </a:rPr>
              <a:t>finančním příspěvkem vyžadovány </a:t>
            </a:r>
            <a:r>
              <a:rPr lang="cs-CZ" sz="2000" b="true" dirty="false">
                <a:solidFill>
                  <a:schemeClr val="accent1"/>
                </a:solidFill>
              </a:rPr>
              <a:t>jen v případech, kdy se: </a:t>
            </a:r>
            <a:endParaRPr lang="cs-CZ" sz="2000" dirty="false">
              <a:solidFill>
                <a:schemeClr val="accent1"/>
              </a:solidFill>
            </a:endParaRPr>
          </a:p>
          <a:p>
            <a:pPr lvl="1" algn="just"/>
            <a:r>
              <a:rPr lang="cs-CZ" sz="1800" dirty="false" smtClean="false">
                <a:solidFill>
                  <a:schemeClr val="accent1"/>
                </a:solidFill>
              </a:rPr>
              <a:t>jedná </a:t>
            </a:r>
            <a:r>
              <a:rPr lang="cs-CZ" sz="1800" dirty="false">
                <a:solidFill>
                  <a:schemeClr val="accent1"/>
                </a:solidFill>
              </a:rPr>
              <a:t>se o pracovníka, který v rámci daného pracovně právního </a:t>
            </a:r>
            <a:r>
              <a:rPr lang="cs-CZ" sz="1800" dirty="false" smtClean="false">
                <a:solidFill>
                  <a:schemeClr val="accent1"/>
                </a:solidFill>
              </a:rPr>
              <a:t>vztahu </a:t>
            </a:r>
            <a:r>
              <a:rPr lang="cs-CZ" sz="1800" b="true" dirty="false">
                <a:solidFill>
                  <a:schemeClr val="accent1"/>
                </a:solidFill>
              </a:rPr>
              <a:t>vykonává činnosti pro projekt i mimo </a:t>
            </a:r>
            <a:r>
              <a:rPr lang="cs-CZ" sz="1800" b="true" dirty="false" smtClean="false">
                <a:solidFill>
                  <a:schemeClr val="accent1"/>
                </a:solidFill>
              </a:rPr>
              <a:t>projekt,</a:t>
            </a:r>
            <a:endParaRPr lang="cs-CZ" sz="1800" dirty="false">
              <a:solidFill>
                <a:schemeClr val="accent1"/>
              </a:solidFill>
            </a:endParaRPr>
          </a:p>
          <a:p>
            <a:pPr lvl="1" algn="just"/>
            <a:r>
              <a:rPr lang="cs-CZ" sz="1800" dirty="false" smtClean="false">
                <a:solidFill>
                  <a:schemeClr val="accent1"/>
                </a:solidFill>
              </a:rPr>
              <a:t>jedná </a:t>
            </a:r>
            <a:r>
              <a:rPr lang="cs-CZ" sz="1800" dirty="false">
                <a:solidFill>
                  <a:schemeClr val="accent1"/>
                </a:solidFill>
              </a:rPr>
              <a:t>se o pracovníka, který v rámci daného pracovněprávního vztahu vykonává činnosti pouze pro projekt, nicméně tyto </a:t>
            </a:r>
            <a:r>
              <a:rPr lang="cs-CZ" sz="1800" b="true" dirty="false">
                <a:solidFill>
                  <a:schemeClr val="accent1"/>
                </a:solidFill>
              </a:rPr>
              <a:t>činnosti spadají do vymezení více pracovních pozic a práce v rámci těchto pozic je odlišně odměňována</a:t>
            </a:r>
            <a:r>
              <a:rPr lang="cs-CZ" sz="1800" dirty="false">
                <a:solidFill>
                  <a:schemeClr val="accent1"/>
                </a:solidFill>
              </a:rPr>
              <a:t>, </a:t>
            </a:r>
            <a:endParaRPr lang="cs-CZ" sz="1800" dirty="false" smtClean="false">
              <a:solidFill>
                <a:schemeClr val="accent1"/>
              </a:solidFill>
            </a:endParaRPr>
          </a:p>
          <a:p>
            <a:pPr lvl="1" algn="just"/>
            <a:r>
              <a:rPr lang="cs-CZ" sz="1800" dirty="false" smtClean="false">
                <a:solidFill>
                  <a:schemeClr val="accent1"/>
                </a:solidFill>
              </a:rPr>
              <a:t>jedná </a:t>
            </a:r>
            <a:r>
              <a:rPr lang="cs-CZ" sz="1800" dirty="false">
                <a:solidFill>
                  <a:schemeClr val="accent1"/>
                </a:solidFill>
              </a:rPr>
              <a:t>se o pracovníka, který v rámci daného pracovněprávního vztahu </a:t>
            </a:r>
            <a:r>
              <a:rPr lang="cs-CZ" sz="1800" b="true" dirty="false">
                <a:solidFill>
                  <a:schemeClr val="accent1"/>
                </a:solidFill>
              </a:rPr>
              <a:t>vykonává také činnosti spadající do výčtu činností vyloučených </a:t>
            </a:r>
            <a:r>
              <a:rPr lang="cs-CZ" sz="1800" b="true" dirty="false" smtClean="false">
                <a:solidFill>
                  <a:schemeClr val="accent1"/>
                </a:solidFill>
              </a:rPr>
              <a:t/>
            </a:r>
            <a:br>
              <a:rPr lang="cs-CZ" sz="1800" b="true" dirty="false" smtClean="false">
                <a:solidFill>
                  <a:schemeClr val="accent1"/>
                </a:solidFill>
              </a:rPr>
            </a:br>
            <a:r>
              <a:rPr lang="cs-CZ" sz="1800" b="true" dirty="false" smtClean="false">
                <a:solidFill>
                  <a:schemeClr val="accent1"/>
                </a:solidFill>
              </a:rPr>
              <a:t>z </a:t>
            </a:r>
            <a:r>
              <a:rPr lang="cs-CZ" sz="1800" b="true" dirty="false">
                <a:solidFill>
                  <a:schemeClr val="accent1"/>
                </a:solidFill>
              </a:rPr>
              <a:t>Osobních náklad</a:t>
            </a:r>
            <a:r>
              <a:rPr lang="cs-CZ" sz="1800" dirty="false">
                <a:solidFill>
                  <a:schemeClr val="accent1"/>
                </a:solidFill>
              </a:rPr>
              <a:t>ů (tzn. je zde riziko dvojího financování). </a:t>
            </a:r>
            <a:endParaRPr lang="cs-CZ" sz="16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787848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Pracovní výkazy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2000" dirty="false">
                <a:solidFill>
                  <a:schemeClr val="accent1"/>
                </a:solidFill>
              </a:rPr>
              <a:t>Pracovní výkaz </a:t>
            </a:r>
            <a:r>
              <a:rPr lang="cs-CZ" sz="2000" dirty="false" smtClean="false">
                <a:solidFill>
                  <a:schemeClr val="accent1"/>
                </a:solidFill>
              </a:rPr>
              <a:t>vyplňují </a:t>
            </a:r>
            <a:r>
              <a:rPr lang="cs-CZ" sz="2000" dirty="false">
                <a:solidFill>
                  <a:schemeClr val="accent1"/>
                </a:solidFill>
              </a:rPr>
              <a:t>i zaměstnanci, u kterých OPZ neplatí konkrétně určitý podíl z úvazku, ale z projektu se jim hradí mimořádná odměna. </a:t>
            </a:r>
            <a:r>
              <a:rPr lang="cs-CZ" sz="2000" dirty="false" smtClean="false">
                <a:solidFill>
                  <a:schemeClr val="accent1"/>
                </a:solidFill>
              </a:rPr>
              <a:t>Více viz kap 6.4.1 </a:t>
            </a:r>
            <a:r>
              <a:rPr lang="cs-CZ" sz="2000" dirty="false">
                <a:solidFill>
                  <a:schemeClr val="accent1"/>
                </a:solidFill>
              </a:rPr>
              <a:t>Pracovní výkazy </a:t>
            </a:r>
            <a:r>
              <a:rPr lang="cs-CZ" sz="2000" dirty="false" smtClean="false">
                <a:solidFill>
                  <a:schemeClr val="accent1"/>
                </a:solidFill>
              </a:rPr>
              <a:t>specifické části pravidel (paušál 40%).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 smtClean="false">
                <a:solidFill>
                  <a:schemeClr val="accent1"/>
                </a:solidFill>
              </a:rPr>
              <a:t>Osoby</a:t>
            </a:r>
            <a:r>
              <a:rPr lang="cs-CZ" altLang="cs-CZ" sz="2000" dirty="false">
                <a:solidFill>
                  <a:schemeClr val="accent1"/>
                </a:solidFill>
              </a:rPr>
              <a:t>, které jsou hrazeny pouze z </a:t>
            </a:r>
            <a:r>
              <a:rPr lang="cs-CZ" altLang="cs-CZ" sz="2000" dirty="false" smtClean="false">
                <a:solidFill>
                  <a:schemeClr val="accent1"/>
                </a:solidFill>
              </a:rPr>
              <a:t>paušálu </a:t>
            </a:r>
            <a:r>
              <a:rPr lang="cs-CZ" altLang="cs-CZ" sz="2000" dirty="false">
                <a:solidFill>
                  <a:schemeClr val="accent1"/>
                </a:solidFill>
              </a:rPr>
              <a:t>nebo nesplňují jednu </a:t>
            </a:r>
            <a:r>
              <a:rPr lang="cs-CZ" altLang="cs-CZ" sz="2000" dirty="false" smtClean="false">
                <a:solidFill>
                  <a:schemeClr val="accent1"/>
                </a:solidFill>
              </a:rPr>
              <a:t/>
            </a:r>
            <a:br>
              <a:rPr lang="cs-CZ" altLang="cs-CZ" sz="2000" dirty="false" smtClean="false">
                <a:solidFill>
                  <a:schemeClr val="accent1"/>
                </a:solidFill>
              </a:rPr>
            </a:br>
            <a:r>
              <a:rPr lang="cs-CZ" altLang="cs-CZ" sz="2000" dirty="false" smtClean="false">
                <a:solidFill>
                  <a:schemeClr val="accent1"/>
                </a:solidFill>
              </a:rPr>
              <a:t>z </a:t>
            </a:r>
            <a:r>
              <a:rPr lang="cs-CZ" altLang="cs-CZ" sz="2000" dirty="false">
                <a:solidFill>
                  <a:schemeClr val="accent1"/>
                </a:solidFill>
              </a:rPr>
              <a:t>výše zmíněných podmínek, </a:t>
            </a:r>
            <a:r>
              <a:rPr lang="cs-CZ" altLang="cs-CZ" sz="2000" b="true" dirty="false">
                <a:solidFill>
                  <a:schemeClr val="accent1"/>
                </a:solidFill>
              </a:rPr>
              <a:t>nezpracovávají pracovní výkazy</a:t>
            </a:r>
            <a:r>
              <a:rPr lang="cs-CZ" altLang="cs-CZ" sz="2000" b="true" dirty="false" smtClean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2000" dirty="false" smtClean="false">
                <a:solidFill>
                  <a:schemeClr val="accent1"/>
                </a:solidFill>
              </a:rPr>
              <a:t>Zpracovávají </a:t>
            </a:r>
            <a:r>
              <a:rPr lang="cs-CZ" altLang="cs-CZ" sz="2000" dirty="false">
                <a:solidFill>
                  <a:schemeClr val="accent1"/>
                </a:solidFill>
              </a:rPr>
              <a:t>se </a:t>
            </a:r>
            <a:r>
              <a:rPr lang="cs-CZ" altLang="cs-CZ" sz="2000" b="true" dirty="false">
                <a:solidFill>
                  <a:schemeClr val="accent1"/>
                </a:solidFill>
              </a:rPr>
              <a:t>měsíčně. K </a:t>
            </a:r>
            <a:r>
              <a:rPr lang="cs-CZ" alt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altLang="cs-CZ" sz="2000" b="true" dirty="false">
                <a:solidFill>
                  <a:schemeClr val="accent1"/>
                </a:solidFill>
              </a:rPr>
              <a:t> </a:t>
            </a:r>
            <a:r>
              <a:rPr lang="cs-CZ" altLang="cs-CZ" sz="2000" dirty="false">
                <a:solidFill>
                  <a:schemeClr val="accent1"/>
                </a:solidFill>
              </a:rPr>
              <a:t>se dokládají pouze PV, v rámci kterých je nárokována odměna</a:t>
            </a:r>
            <a:r>
              <a:rPr lang="cs-CZ" altLang="cs-CZ" sz="2000" b="true" dirty="false">
                <a:solidFill>
                  <a:schemeClr val="accent1"/>
                </a:solidFill>
              </a:rPr>
              <a:t> nad </a:t>
            </a:r>
            <a:r>
              <a:rPr lang="cs-CZ" altLang="cs-CZ" sz="2000" b="true" dirty="false" smtClean="false">
                <a:solidFill>
                  <a:schemeClr val="accent1"/>
                </a:solidFill>
              </a:rPr>
              <a:t>10.000 Kč. </a:t>
            </a:r>
            <a:endParaRPr lang="cs-CZ" altLang="cs-CZ" sz="20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2000" dirty="false">
                <a:solidFill>
                  <a:schemeClr val="accent1"/>
                </a:solidFill>
              </a:rPr>
              <a:t>Uvádí se pouze </a:t>
            </a:r>
            <a:r>
              <a:rPr lang="cs-CZ" altLang="cs-CZ" sz="2000" b="true" dirty="false">
                <a:solidFill>
                  <a:schemeClr val="accent1"/>
                </a:solidFill>
              </a:rPr>
              <a:t>skupiny činností </a:t>
            </a:r>
            <a:r>
              <a:rPr lang="cs-CZ" altLang="cs-CZ" sz="2000" dirty="false">
                <a:solidFill>
                  <a:schemeClr val="accent1"/>
                </a:solidFill>
              </a:rPr>
              <a:t>– kolik času na dané činnosti pracovník </a:t>
            </a:r>
            <a:r>
              <a:rPr lang="cs-CZ" altLang="cs-CZ" sz="2000" dirty="false" smtClean="false">
                <a:solidFill>
                  <a:schemeClr val="accent1"/>
                </a:solidFill>
              </a:rPr>
              <a:t>strávil, PV podepisuje zaměstnanec a nadřízený. </a:t>
            </a:r>
            <a:endParaRPr lang="cs-CZ" altLang="cs-CZ" sz="2000" dirty="false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2000" b="true" dirty="false" smtClean="false"/>
              <a:t>PV, vzor </a:t>
            </a:r>
            <a:r>
              <a:rPr lang="cs-CZ" altLang="cs-CZ" sz="2000" dirty="false">
                <a:solidFill>
                  <a:srgbClr val="00B0F0"/>
                </a:solidFill>
                <a:hlinkClick r:id="rId2"/>
              </a:rPr>
              <a:t>https://</a:t>
            </a:r>
            <a:r>
              <a:rPr lang="cs-CZ" altLang="cs-CZ" sz="2000" dirty="false" smtClean="false">
                <a:solidFill>
                  <a:srgbClr val="00B0F0"/>
                </a:solidFill>
                <a:hlinkClick r:id="rId2"/>
              </a:rPr>
              <a:t>www.esfcr.cz/pracovni-vykaz-opz</a:t>
            </a:r>
            <a:r>
              <a:rPr lang="cs-CZ" altLang="cs-CZ" sz="2000" dirty="false" smtClean="false">
                <a:solidFill>
                  <a:srgbClr val="00B0F0"/>
                </a:solidFill>
              </a:rPr>
              <a:t> .</a:t>
            </a:r>
            <a:r>
              <a:rPr lang="cs-CZ" altLang="cs-CZ" sz="2000" dirty="false" smtClean="false">
                <a:solidFill>
                  <a:srgbClr val="00B050"/>
                </a:solidFill>
              </a:rPr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57365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 smtClean="false"/>
              <a:t>Žop</a:t>
            </a:r>
            <a:r>
              <a:rPr lang="cs-CZ" sz="2800" dirty="false" smtClean="false"/>
              <a:t> – záložka SOUPISKA PŘÍJMŮ, </a:t>
            </a:r>
            <a:br>
              <a:rPr lang="cs-CZ" sz="2800" dirty="false" smtClean="false"/>
            </a:br>
            <a:r>
              <a:rPr lang="cs-CZ" sz="2800" dirty="false" smtClean="false"/>
              <a:t>záložka nezpůsobilé výdaje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844824"/>
            <a:ext cx="8136456" cy="439248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b="true" dirty="false" smtClean="false"/>
              <a:t>Záložka SOUPISKA PŘÍJMŮ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false" smtClean="false"/>
              <a:t>Záložka SOUPISKA PŘÍJMŮ se vyplňuje pouze v případě nahodilých příjmů (bude se řešit individuálně - projekty ve výzvě č. 106 nevytvářejí příjmy). Příjmem projektu nejsou: např. úroky na bankovních účtech, platby, které příjemce obdrží ze smluvních pokut v důsledku porušení </a:t>
            </a:r>
            <a:r>
              <a:rPr lang="cs-CZ" sz="2000" dirty="false" smtClean="false">
                <a:solidFill>
                  <a:schemeClr val="accent1"/>
                </a:solidFill>
              </a:rPr>
              <a:t>smlouvy.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b="true" dirty="false" smtClean="false"/>
              <a:t>Záložka NEZPŮSOBILÉ VÝDAJE</a:t>
            </a:r>
          </a:p>
          <a:p>
            <a:pPr marL="0" indent="0" algn="just">
              <a:buNone/>
            </a:pPr>
            <a:r>
              <a:rPr lang="cs-CZ" sz="2000" dirty="false" smtClean="false"/>
              <a:t>Záložku příjemce nevyplňuje</a:t>
            </a:r>
            <a:r>
              <a:rPr lang="cs-CZ" dirty="false" smtClean="false"/>
              <a:t>.</a:t>
            </a:r>
          </a:p>
          <a:p>
            <a:pPr marL="0" indent="0">
              <a:buNone/>
            </a:pPr>
            <a:endParaRPr lang="cs-CZ" sz="4000" b="true" dirty="false" smtClean="false"/>
          </a:p>
          <a:p>
            <a:pPr marL="0" indent="0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83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– záložka  Dokumenty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2060848"/>
            <a:ext cx="8064000" cy="410397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cs-CZ" sz="2000" b="true" dirty="false" smtClean="false"/>
              <a:t>Záložka DOKUMENTY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Na záložce DOKUMENTY je možnost vkládat přílohy k žádosti </a:t>
            </a:r>
            <a:br>
              <a:rPr lang="cs-CZ" sz="2000" dirty="false" smtClean="false"/>
            </a:br>
            <a:r>
              <a:rPr lang="cs-CZ" sz="2000" dirty="false" smtClean="false"/>
              <a:t>o platbu. Jedná se o přílohy, které nejsou zařazené jako přílohy </a:t>
            </a:r>
            <a:br>
              <a:rPr lang="cs-CZ" sz="2000" dirty="false" smtClean="false"/>
            </a:br>
            <a:r>
              <a:rPr lang="cs-CZ" sz="2000" dirty="false" smtClean="false"/>
              <a:t>k výdajům v dílčích soupiskách, např. vyexportované soupisky SD-2. LIDSKÉ ZDROJE a dále např. bankovní výpisy, pokladní doklady, prezenční listiny apod.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 smtClean="false"/>
          </a:p>
          <a:p>
            <a:pPr marL="0" indent="0" algn="just">
              <a:buNone/>
            </a:pPr>
            <a:r>
              <a:rPr lang="cs-CZ" sz="2000" dirty="false" smtClean="false">
                <a:solidFill>
                  <a:schemeClr val="accent1"/>
                </a:solidFill>
              </a:rPr>
              <a:t>Do IS KP14+ lze </a:t>
            </a:r>
            <a:r>
              <a:rPr lang="cs-CZ" sz="2000" dirty="false" smtClean="false"/>
              <a:t>vložit dokument o velikosti maximálně 100 MB.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55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– záložka souhrnná soupiska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cs-CZ" sz="1800" b="true" dirty="false" smtClean="false"/>
              <a:t>Záložka Souhrnná soupiska – naplnění soupisky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1800" dirty="false" smtClean="false">
                <a:ea typeface="Arial"/>
                <a:cs typeface="Times New Roman"/>
              </a:rPr>
              <a:t>Po vyplnění dílčích soupisek (</a:t>
            </a:r>
            <a:r>
              <a:rPr lang="cs-CZ" sz="1800" dirty="false" smtClean="false"/>
              <a:t>SD-2 LIDSKÉ ZDROJE) </a:t>
            </a:r>
            <a:r>
              <a:rPr lang="cs-CZ" sz="1800" dirty="false" smtClean="false">
                <a:cs typeface="Times New Roman"/>
              </a:rPr>
              <a:t>se v záložce Souhrnná soupiska zvolí volba „</a:t>
            </a:r>
            <a:r>
              <a:rPr lang="cs-CZ" sz="1800" b="true" dirty="false" smtClean="false">
                <a:ea typeface="Arial"/>
                <a:cs typeface="Times New Roman"/>
              </a:rPr>
              <a:t>Naplnit data z dokladů soupisky“ </a:t>
            </a:r>
            <a:br>
              <a:rPr lang="cs-CZ" sz="1800" b="true" dirty="false" smtClean="false">
                <a:ea typeface="Arial"/>
                <a:cs typeface="Times New Roman"/>
              </a:rPr>
            </a:br>
            <a:r>
              <a:rPr lang="cs-CZ" sz="1800" dirty="false" smtClean="false">
                <a:ea typeface="Arial"/>
                <a:cs typeface="Times New Roman"/>
              </a:rPr>
              <a:t>a systém automaticky doplní všechna pole v této záložce s výjimkou pole „Prokazované další výdaje stanovené sazbou či paušálem“.</a:t>
            </a:r>
          </a:p>
          <a:p>
            <a:pPr algn="just"/>
            <a:r>
              <a:rPr lang="cs-CZ" sz="1800" dirty="false" smtClean="false">
                <a:solidFill>
                  <a:schemeClr val="accent1"/>
                </a:solidFill>
              </a:rPr>
              <a:t>Pole „PROKAZOVANÁ VÝŠE NEPŘÍMÝCH/PAUŠÁLNÍCH NÁKLADŮ“ se automaticky výpočte procentem (40 %) z PROKAZOVANÉ ZPŮSOBILÉ VÝDAJE PŘÍMÉ dle sazby z právního aktu v platném znění.</a:t>
            </a:r>
            <a:endParaRPr lang="cs-CZ" sz="1800" dirty="false" smtClean="false">
              <a:solidFill>
                <a:schemeClr val="accent1"/>
              </a:solidFill>
              <a:ea typeface="Arial"/>
              <a:cs typeface="Times New Roman"/>
            </a:endParaRPr>
          </a:p>
          <a:p>
            <a:pPr algn="just"/>
            <a:r>
              <a:rPr lang="cs-CZ" sz="1800" dirty="false"/>
              <a:t>Po vyplnění částky paušálních nákladů v poli „Prokazované další výdaje stanovené sazbou či paušálem“ je nutné znovu zvolit volbu </a:t>
            </a:r>
            <a:r>
              <a:rPr lang="cs-CZ" sz="1800" b="true" dirty="false"/>
              <a:t>„Naplnit data </a:t>
            </a:r>
            <a:r>
              <a:rPr lang="cs-CZ" sz="1800" b="true" dirty="false" smtClean="false"/>
              <a:t/>
            </a:r>
            <a:br>
              <a:rPr lang="cs-CZ" sz="1800" b="true" dirty="false" smtClean="false"/>
            </a:br>
            <a:r>
              <a:rPr lang="cs-CZ" sz="1800" b="true" dirty="false" smtClean="false"/>
              <a:t>z </a:t>
            </a:r>
            <a:r>
              <a:rPr lang="cs-CZ" sz="1800" b="true" dirty="false"/>
              <a:t>dokladů soupisky“.</a:t>
            </a:r>
            <a:r>
              <a:rPr lang="cs-CZ" sz="1800" dirty="false"/>
              <a:t> Systém přepočte hodnoty v souhrnné soupisce se zohledněním částky zadaných paušálních </a:t>
            </a:r>
            <a:r>
              <a:rPr lang="cs-CZ" sz="1800" dirty="false" smtClean="false"/>
              <a:t>nákladů.</a:t>
            </a:r>
            <a:endParaRPr lang="cs-CZ" sz="1800" dirty="false"/>
          </a:p>
          <a:p>
            <a:pPr marL="0" indent="0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78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ZOR – Úvod 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algn="just"/>
            <a:r>
              <a:rPr lang="cs-CZ" sz="2000" dirty="false" smtClean="false"/>
              <a:t>Ve výjimečných případech může příjemce předložit zprávu </a:t>
            </a:r>
            <a:br>
              <a:rPr lang="cs-CZ" sz="2000" dirty="false" smtClean="false"/>
            </a:br>
            <a:r>
              <a:rPr lang="cs-CZ" sz="2000" dirty="false" smtClean="false"/>
              <a:t>o realizaci projektu za kratší sledované období. Tuto zprávu může příjemce předložit v situaci, kdy dosud poskytnuté části dotace nevystačí na financování realizace projektu do doby, kdy lze očekávat vyplacení další části dotace ve vazbě na zprávu </a:t>
            </a:r>
            <a:br>
              <a:rPr lang="cs-CZ" sz="2000" dirty="false" smtClean="false"/>
            </a:br>
            <a:r>
              <a:rPr lang="cs-CZ" sz="2000" dirty="false" smtClean="false"/>
              <a:t>o realizaci projektu předloženou v nejbližším řádném termínu. Změna ve vymezení monitorovacích období je podstatná změna bez změny </a:t>
            </a:r>
            <a:r>
              <a:rPr lang="cs-CZ" sz="2000" dirty="false" err="true" smtClean="false"/>
              <a:t>RoD</a:t>
            </a:r>
            <a:r>
              <a:rPr lang="cs-CZ" sz="2000" dirty="false" smtClean="false"/>
              <a:t>.  </a:t>
            </a:r>
          </a:p>
          <a:p>
            <a:r>
              <a:rPr lang="cs-CZ" sz="2000" dirty="false" smtClean="false"/>
              <a:t>Pokyn pro vyplnění zprávy o realizaci projektu a žádosti o platbu </a:t>
            </a:r>
            <a:br>
              <a:rPr lang="cs-CZ" sz="2000" dirty="false" smtClean="false"/>
            </a:br>
            <a:r>
              <a:rPr lang="cs-CZ" sz="2000" dirty="false" smtClean="false"/>
              <a:t>v IS KP14+: </a:t>
            </a:r>
            <a:br>
              <a:rPr lang="cs-CZ" sz="2000" dirty="false" smtClean="false"/>
            </a:br>
            <a:r>
              <a:rPr lang="cs-CZ" sz="2000" dirty="false" smtClean="false">
                <a:hlinkClick r:id="rId3"/>
              </a:rPr>
              <a:t>https://www.esfcr.cz/pokyny-k-vyplneni-zpravy-o-realizaci-zadosti-o-platbu-a-zadosti-o-zmenu-opz/-/dokument/809712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209401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- Záložka - Žádost o platbu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00808"/>
            <a:ext cx="8064448" cy="468052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 smtClean="false">
                <a:ea typeface="Arial"/>
                <a:cs typeface="Times New Roman"/>
              </a:rPr>
              <a:t>Záložka ŽÁDOST O PLATBU</a:t>
            </a:r>
          </a:p>
          <a:p>
            <a:pPr marL="0" indent="0" algn="just">
              <a:buNone/>
            </a:pPr>
            <a:r>
              <a:rPr lang="cs-CZ" sz="2000" b="true" dirty="false" smtClean="false"/>
              <a:t>Část </a:t>
            </a:r>
            <a:r>
              <a:rPr lang="cs-CZ" sz="2000" b="true" cap="all" dirty="false" smtClean="false"/>
              <a:t>Způsobilé výdaje – Požadováno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Po naplnění souhrnné soupisky systém automaticky naplní pole v části </a:t>
            </a:r>
            <a:r>
              <a:rPr lang="cs-CZ" sz="2000" cap="all" dirty="false" smtClean="false"/>
              <a:t>Způsobilé výdaje – Požadováno.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 smtClean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/>
              <a:t>Část ČÁSTKA NA KRYTÍ VÝDAJŮ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V části ČÁSTKA NA KRYTÍ VÝDAJŮ je nutné vyplnit pole „Částka na krytí výdajů investiční“ a pole „Částka na krytí výdajů neinvestiční“.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 smtClean="false"/>
              <a:t>Částka na krytí výdajů odpovídá částce celkových prokázaných výdajů v žádosti o platbu za podmínky, že při jejím poskytnutí nedojde </a:t>
            </a:r>
            <a:br>
              <a:rPr lang="cs-CZ" sz="2000" dirty="false" smtClean="false"/>
            </a:br>
            <a:r>
              <a:rPr lang="cs-CZ" sz="2000" dirty="false" smtClean="false"/>
              <a:t>k překročení celkové částky dotace dle právního aktu.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7174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 smtClean="false"/>
              <a:t>ŽoP</a:t>
            </a:r>
            <a:r>
              <a:rPr lang="cs-CZ" sz="2800" dirty="false" smtClean="false"/>
              <a:t> - Záložka - Žádost </a:t>
            </a:r>
            <a:r>
              <a:rPr lang="cs-CZ" sz="2800" dirty="false"/>
              <a:t>o platbu </a:t>
            </a:r>
            <a:r>
              <a:rPr lang="cs-CZ" sz="2800" dirty="false" smtClean="false"/>
              <a:t>II.</a:t>
            </a:r>
            <a:br>
              <a:rPr lang="cs-CZ" sz="2800" dirty="false" smtClean="false"/>
            </a:br>
            <a:r>
              <a:rPr lang="cs-CZ" sz="2800" dirty="false" smtClean="false"/>
              <a:t>Záložka – Čestná prohlášení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7704408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 smtClean="false"/>
              <a:t>V případě, že by poskytnutím částky ve výši celkových prokázaných výdajů v žádosti o platbu došlo k překročení celkové částky dotace </a:t>
            </a:r>
            <a:br>
              <a:rPr lang="cs-CZ" sz="2000" dirty="false" smtClean="false"/>
            </a:br>
            <a:r>
              <a:rPr lang="cs-CZ" sz="2000" dirty="false" smtClean="false"/>
              <a:t>z právního aktu, stanovuje se částka na krytí výdajů jako rozdíl mezi tím</a:t>
            </a:r>
            <a:r>
              <a:rPr lang="cs-CZ" sz="2000" dirty="false"/>
              <a:t>, co už bylo jako záloha v systému zaevidováno a částkou celkových způsobilých výdajů projektu dle právního aktu. </a:t>
            </a:r>
            <a:endParaRPr lang="cs-CZ" sz="2000" dirty="false" smtClean="false"/>
          </a:p>
          <a:p>
            <a:pPr marL="0" indent="0" algn="just">
              <a:spcAft>
                <a:spcPts val="1200"/>
              </a:spcAft>
              <a:buNone/>
            </a:pPr>
            <a:r>
              <a:rPr lang="cs-CZ" sz="2000" dirty="false" smtClean="false"/>
              <a:t>Další pole v </a:t>
            </a:r>
            <a:r>
              <a:rPr lang="cs-CZ" sz="2000" dirty="false"/>
              <a:t>části ČÁSTKA NA KRYTÍ VÝDAJŮ dopočítá </a:t>
            </a:r>
            <a:r>
              <a:rPr lang="cs-CZ" sz="2000" dirty="false" smtClean="false"/>
              <a:t>systém.</a:t>
            </a:r>
            <a:endParaRPr lang="cs-CZ" sz="2000" b="true" dirty="false" smtClean="false"/>
          </a:p>
          <a:p>
            <a:pPr marL="0" indent="0" algn="just">
              <a:spcAft>
                <a:spcPts val="0"/>
              </a:spcAft>
              <a:buNone/>
            </a:pPr>
            <a:r>
              <a:rPr lang="cs-CZ" sz="2000" b="true" dirty="false">
                <a:ea typeface="Arial"/>
                <a:cs typeface="Times New Roman"/>
              </a:rPr>
              <a:t>Záložka – </a:t>
            </a:r>
            <a:r>
              <a:rPr lang="cs-CZ" sz="2000" b="true" dirty="false" smtClean="false">
                <a:ea typeface="Arial"/>
                <a:cs typeface="Times New Roman"/>
              </a:rPr>
              <a:t>ČESTNÁ PROHLÁŠENÍ</a:t>
            </a:r>
            <a:endParaRPr lang="cs-CZ" sz="2000" b="true" dirty="false">
              <a:ea typeface="Arial"/>
              <a:cs typeface="Times New Roman"/>
            </a:endParaRPr>
          </a:p>
          <a:p>
            <a:pPr marL="0" indent="0" algn="just">
              <a:buNone/>
            </a:pPr>
            <a:r>
              <a:rPr lang="cs-CZ" sz="2000" dirty="false" smtClean="false"/>
              <a:t>Na záložce Čestná prohlášení je nutno vybrat jedno ze dvou předdefinovaných čestných prohlášení (týká se insolvence).</a:t>
            </a:r>
            <a:r>
              <a:rPr lang="cs-CZ" i="true" dirty="false"/>
              <a:t>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600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-19319"/>
            <a:ext cx="8424000" cy="1080000"/>
          </a:xfrm>
        </p:spPr>
        <p:txBody>
          <a:bodyPr/>
          <a:lstStyle/>
          <a:p>
            <a:pPr algn="ctr"/>
            <a:r>
              <a:rPr lang="cs-CZ" sz="2800" smtClean="false"/>
              <a:t>Žop - Finalizace žádosti o platbu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064448" cy="434718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 smtClean="false">
                <a:ea typeface="Arial"/>
                <a:cs typeface="Times New Roman"/>
              </a:rPr>
              <a:t>Finalizace žádosti o platbu</a:t>
            </a:r>
          </a:p>
          <a:p>
            <a:pPr marL="0" indent="0" algn="just">
              <a:buNone/>
            </a:pPr>
            <a:r>
              <a:rPr lang="cs-CZ" sz="2000" dirty="false" smtClean="false"/>
              <a:t>Před finalizací žádosti o platbu - nutno zvolit volbu </a:t>
            </a:r>
            <a:r>
              <a:rPr lang="cs-CZ" sz="2000" b="true" dirty="false" smtClean="false"/>
              <a:t>„Kontrola“ </a:t>
            </a:r>
            <a:br>
              <a:rPr lang="cs-CZ" sz="2000" b="true" dirty="false" smtClean="false"/>
            </a:br>
            <a:r>
              <a:rPr lang="cs-CZ" sz="2000" dirty="false" smtClean="false"/>
              <a:t>a v případě zobrazení chybového hlášení provést odstranění chyb.</a:t>
            </a:r>
          </a:p>
          <a:p>
            <a:pPr marL="0" indent="0" algn="just">
              <a:buNone/>
            </a:pPr>
            <a:r>
              <a:rPr lang="cs-CZ" sz="2000" dirty="false" smtClean="false"/>
              <a:t>Pokud kontrola proběhne v pořádku, je možné žádost o platbu </a:t>
            </a:r>
            <a:r>
              <a:rPr lang="cs-CZ" sz="2000" b="true" dirty="false" smtClean="false"/>
              <a:t>finalizovat a podepsat</a:t>
            </a:r>
            <a:r>
              <a:rPr lang="cs-CZ" sz="2000" dirty="false" smtClean="false"/>
              <a:t>.</a:t>
            </a:r>
          </a:p>
          <a:p>
            <a:pPr marL="0" indent="0" algn="just">
              <a:buNone/>
            </a:pPr>
            <a:r>
              <a:rPr lang="cs-CZ" sz="2000" dirty="false" smtClean="false"/>
              <a:t>Žádost o platbu musí být </a:t>
            </a:r>
            <a:r>
              <a:rPr lang="cs-CZ" sz="2000" dirty="false" err="true" smtClean="false"/>
              <a:t>finalizovaná</a:t>
            </a:r>
            <a:r>
              <a:rPr lang="cs-CZ" sz="2000" dirty="false" smtClean="false"/>
              <a:t> a podepsaná před finalizací Zprávy o realizaci (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). Poté, co je Zpráva o realizaci (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) podepsaná, žádost o platbu se automaticky přepne do stavu </a:t>
            </a:r>
            <a:r>
              <a:rPr lang="cs-CZ" sz="2000" b="true" dirty="false" smtClean="false"/>
              <a:t>„Podaná na ŘO/ZS“</a:t>
            </a:r>
            <a:r>
              <a:rPr lang="cs-CZ" sz="2000" dirty="false" smtClean="false"/>
              <a:t>.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sz="3200" b="true" dirty="false" smtClean="false"/>
          </a:p>
          <a:p>
            <a:pPr marL="0" indent="0">
              <a:buNone/>
            </a:pPr>
            <a:endParaRPr lang="cs-CZ" sz="3200" b="true" dirty="false" smtClean="false"/>
          </a:p>
          <a:p>
            <a:pPr marL="0" indent="0">
              <a:buNone/>
            </a:pPr>
            <a:endParaRPr lang="cs-CZ" sz="3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9240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Žop - vrácení k přepracování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false" smtClean="false"/>
              <a:t>Pokud ŘO zjistí při kontrole žádosti o platbu nedostatky, které lze </a:t>
            </a:r>
            <a:br>
              <a:rPr lang="cs-CZ" sz="2000" dirty="false" smtClean="false"/>
            </a:br>
            <a:r>
              <a:rPr lang="cs-CZ" sz="2000" dirty="false" smtClean="false"/>
              <a:t>v rámci administrace žádosti o platbu odstranit, provede vrácení žádosti o platbu příjemci k dopracování. </a:t>
            </a:r>
          </a:p>
          <a:p>
            <a:pPr marL="0" indent="0" algn="just">
              <a:buNone/>
            </a:pPr>
            <a:r>
              <a:rPr lang="cs-CZ" sz="2000" dirty="false" smtClean="false"/>
              <a:t>Výzvu k nápravě identifikovaných nedostatků zasílá ŘO depeší.</a:t>
            </a:r>
          </a:p>
          <a:p>
            <a:pPr marL="0" indent="0" algn="just">
              <a:buNone/>
            </a:pPr>
            <a:r>
              <a:rPr lang="cs-CZ" sz="2000" dirty="false" smtClean="false"/>
              <a:t>Zpřístupnění žádosti o platbu k editaci </a:t>
            </a:r>
            <a:r>
              <a:rPr lang="cs-CZ" sz="2000" dirty="false" smtClean="false">
                <a:solidFill>
                  <a:schemeClr val="accent1"/>
                </a:solidFill>
              </a:rPr>
              <a:t>v IS KP14+ je pomocí funkce </a:t>
            </a:r>
            <a:r>
              <a:rPr lang="cs-CZ" sz="2000" b="true" dirty="false" smtClean="false">
                <a:solidFill>
                  <a:schemeClr val="accent1"/>
                </a:solidFill>
              </a:rPr>
              <a:t>„Zpřístupnit k editaci“</a:t>
            </a:r>
            <a:r>
              <a:rPr lang="cs-CZ" sz="2000" dirty="false" smtClean="false">
                <a:solidFill>
                  <a:schemeClr val="accent1"/>
                </a:solidFill>
              </a:rPr>
              <a:t>.   </a:t>
            </a:r>
          </a:p>
          <a:p>
            <a:pPr marL="0" indent="0" algn="just">
              <a:buNone/>
            </a:pPr>
            <a:r>
              <a:rPr lang="cs-CZ" sz="2000" dirty="false" smtClean="false">
                <a:solidFill>
                  <a:schemeClr val="accent1"/>
                </a:solidFill>
              </a:rPr>
              <a:t>Při editaci vrácené žádosti o platbu se postupuje obdobně, jako při prvním zadání žádosti o platbu do IS KP14+. </a:t>
            </a:r>
            <a:endParaRPr lang="cs-CZ" sz="20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0125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smtClean="false"/>
              <a:t>KONTROLY NA MÍSTĚ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smtClean="false"/>
              <a:t>Příjemce povinen umožnit ověření skutečností, které popisuje v žádosti </a:t>
            </a:r>
            <a:br>
              <a:rPr lang="cs-CZ" sz="1800" smtClean="false"/>
            </a:br>
            <a:r>
              <a:rPr lang="cs-CZ" sz="1800" smtClean="false"/>
              <a:t>o podporu a zprávách o realizaci projektu či dalších dokumentech.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smtClean="false"/>
              <a:t>Ohlášená kontrola </a:t>
            </a:r>
            <a:r>
              <a:rPr lang="cs-CZ" sz="1800" smtClean="false"/>
              <a:t>- příjemce je předem informován o kontrole na místě, vč. časového harmonogramu kontroly a dostane seznam dokumentace, která bude předmětem kontroly.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smtClean="false"/>
              <a:t>Neohlášená kontrola</a:t>
            </a:r>
            <a:r>
              <a:rPr lang="cs-CZ" sz="1800" smtClean="false"/>
              <a:t>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smtClean="false"/>
              <a:t>Příjemce musí umožnit vstup </a:t>
            </a:r>
            <a:r>
              <a:rPr lang="cs-CZ" sz="1800" smtClean="false"/>
              <a:t>kontrolou pověřeným osobám, včetně přístupu k veškeré dokumentaci týkající se projektu, jak během realizace projektu, tak i po celou dobu, po kterou je povinen uchovávat dokumentaci projektu.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smtClean="false"/>
              <a:t>Rovněž </a:t>
            </a:r>
            <a:r>
              <a:rPr lang="cs-CZ" sz="1800" b="true" smtClean="false"/>
              <a:t>partner</a:t>
            </a:r>
            <a:r>
              <a:rPr lang="cs-CZ" sz="1800" smtClean="false"/>
              <a:t> je povinen poskytnout stejný rozsah součinnosti kontrolujícímu orgánu.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smtClean="false"/>
              <a:t>K provádění kontrol na místě/k provádění auditů jsou oprávněny také Ministerstvo financí, orgány finanční správy, Evropská komise nebo Evropský účetní dvůr a Nejvyšší kontrolní úřad, popř. je mohou doprovázet další přizvané osoby. 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528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Plán aktivit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Žádost </a:t>
            </a:r>
            <a:r>
              <a:rPr lang="cs-CZ" sz="2000" dirty="false"/>
              <a:t>o podporu neobsahuje přesné termíny konání aktivit.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ŘO si může od příjemce vyžádat </a:t>
            </a:r>
            <a:r>
              <a:rPr lang="pl-PL" sz="2000" b="true" dirty="false"/>
              <a:t>plán aktivit projektu </a:t>
            </a:r>
            <a:r>
              <a:rPr lang="pl-PL" sz="2000" dirty="false" smtClean="false"/>
              <a:t>na </a:t>
            </a:r>
            <a:r>
              <a:rPr lang="pl-PL" sz="2000" dirty="false"/>
              <a:t>určité časové období nebo po celou dobu realizace </a:t>
            </a:r>
            <a:r>
              <a:rPr lang="pl-PL" sz="2000" dirty="false" smtClean="false"/>
              <a:t>projektu (depeší).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Plán aktivit projektu slouží ŘO k provádění </a:t>
            </a:r>
            <a:r>
              <a:rPr lang="cs-CZ" sz="2000" b="true" dirty="false"/>
              <a:t>neohlášených kontrol </a:t>
            </a:r>
            <a:r>
              <a:rPr lang="cs-CZ" sz="2000" dirty="false"/>
              <a:t>realizace jednotlivých projektů.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Bližší informace viz Obecná část </a:t>
            </a:r>
            <a:r>
              <a:rPr lang="cs-CZ" sz="2000" dirty="false" smtClean="false"/>
              <a:t>pravidel.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509841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KONTAKTY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cs-CZ" sz="1800" dirty="false" smtClean="false"/>
          </a:p>
          <a:p>
            <a:pPr lvl="0" algn="just">
              <a:lnSpc>
                <a:spcPct val="100000"/>
              </a:lnSpc>
            </a:pP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 smtClean="false"/>
              <a:t>Ing</a:t>
            </a:r>
            <a:r>
              <a:rPr lang="cs-CZ" sz="1800" dirty="false"/>
              <a:t>. Věra Nouzová, </a:t>
            </a:r>
            <a:r>
              <a:rPr lang="cs-CZ" sz="1800" dirty="false">
                <a:hlinkClick r:id="rId3"/>
              </a:rPr>
              <a:t>vera.nouzova@mpsv.cz</a:t>
            </a:r>
            <a:r>
              <a:rPr lang="cs-CZ" sz="1800" dirty="false"/>
              <a:t>, 221 922 </a:t>
            </a:r>
            <a:r>
              <a:rPr lang="cs-CZ" sz="1800" dirty="false" smtClean="false"/>
              <a:t>896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Mgr. Hana Bartoníčková, </a:t>
            </a:r>
            <a:r>
              <a:rPr lang="cs-CZ" sz="1800" dirty="false">
                <a:hlinkClick r:id="rId4"/>
              </a:rPr>
              <a:t>hana.bartonickova@mpsv.cz</a:t>
            </a:r>
            <a:r>
              <a:rPr lang="cs-CZ" sz="1800" dirty="false"/>
              <a:t>, 221 922 177</a:t>
            </a:r>
          </a:p>
          <a:p>
            <a:pPr lvl="0" algn="just">
              <a:lnSpc>
                <a:spcPct val="100000"/>
              </a:lnSpc>
            </a:pPr>
            <a:endParaRPr lang="cs-CZ" sz="1800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 smtClean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ZOR – úvod III.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r>
              <a:rPr lang="cs-CZ" dirty="false" smtClean="false"/>
              <a:t>Po vypracování </a:t>
            </a:r>
            <a:r>
              <a:rPr lang="cs-CZ" dirty="false" err="true" smtClean="false"/>
              <a:t>ZoR</a:t>
            </a:r>
            <a:r>
              <a:rPr lang="cs-CZ" dirty="false" smtClean="false"/>
              <a:t> a </a:t>
            </a:r>
            <a:r>
              <a:rPr lang="cs-CZ" dirty="false" err="true" smtClean="false"/>
              <a:t>ŽoP</a:t>
            </a:r>
            <a:r>
              <a:rPr lang="cs-CZ" dirty="false" smtClean="false"/>
              <a:t> příjemcem v IS KP14+ následuje:</a:t>
            </a:r>
          </a:p>
          <a:p>
            <a:pPr lvl="1"/>
            <a:r>
              <a:rPr lang="cs-CZ" dirty="false" smtClean="false"/>
              <a:t>Kontrola</a:t>
            </a:r>
          </a:p>
          <a:p>
            <a:pPr lvl="1"/>
            <a:r>
              <a:rPr lang="cs-CZ" dirty="false" smtClean="false"/>
              <a:t>Finalizace </a:t>
            </a:r>
          </a:p>
          <a:p>
            <a:pPr lvl="1"/>
            <a:r>
              <a:rPr lang="cs-CZ" dirty="false" smtClean="false"/>
              <a:t>Podpis</a:t>
            </a:r>
          </a:p>
          <a:p>
            <a:r>
              <a:rPr lang="cs-CZ" dirty="false" smtClean="false"/>
              <a:t>Po finalizaci zprávy již nelze dělat žádné změny.</a:t>
            </a:r>
          </a:p>
          <a:p>
            <a:pPr algn="just"/>
            <a:r>
              <a:rPr lang="cs-CZ" dirty="false" smtClean="false"/>
              <a:t>Za nedoručení </a:t>
            </a:r>
            <a:r>
              <a:rPr lang="cs-CZ" dirty="false" err="true" smtClean="false"/>
              <a:t>ZoR</a:t>
            </a:r>
            <a:r>
              <a:rPr lang="cs-CZ" dirty="false" smtClean="false"/>
              <a:t> v termínu, pokud bude prodlení trvat 7 kalendářních dní a více, bude příjemci vyměřena sankce, viz Rozhodnutí o poskytnutí dotace, </a:t>
            </a:r>
            <a:br>
              <a:rPr lang="cs-CZ" dirty="false" smtClean="false"/>
            </a:br>
            <a:r>
              <a:rPr lang="cs-CZ" dirty="false" smtClean="false"/>
              <a:t>Část V - Sankce.</a:t>
            </a:r>
          </a:p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43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</a:t>
            </a:r>
            <a:r>
              <a:rPr lang="cs-CZ" sz="2800" dirty="false" smtClean="false"/>
              <a:t>– Úvod IV.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 smtClean="false"/>
              <a:t>ŘO má na kontrolu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až 40 pracovních dní. </a:t>
            </a:r>
          </a:p>
          <a:p>
            <a:r>
              <a:rPr lang="cs-CZ" sz="2000" dirty="false"/>
              <a:t>ŘO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</a:t>
            </a:r>
            <a:r>
              <a:rPr lang="cs-CZ" sz="2000" dirty="false"/>
              <a:t>schvaluje, </a:t>
            </a:r>
            <a:r>
              <a:rPr lang="cs-CZ" sz="2000" dirty="false" smtClean="false"/>
              <a:t>vrací k přepracování nebo zamítá. </a:t>
            </a:r>
          </a:p>
          <a:p>
            <a:pPr algn="just"/>
            <a:r>
              <a:rPr lang="cs-CZ" sz="2000" dirty="false" smtClean="false"/>
              <a:t>V případě vrácení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k opravě je příjemci zaslána Výzva k odstranění nedostatků ve zprávě o realizaci projektu a spolu s ní předložené žádosti o platbu se stanoveným termínem předložení opravy. Informace s výzvou zasílá ŘO příjemci depeší. Vrácena může celá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 nebo jen konkrétní obrazovky. </a:t>
            </a:r>
            <a:r>
              <a:rPr lang="cs-CZ" sz="2000" dirty="false" smtClean="false">
                <a:solidFill>
                  <a:schemeClr val="accent1"/>
                </a:solidFill>
              </a:rPr>
              <a:t>Vrací se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ZoR</a:t>
            </a:r>
            <a:r>
              <a:rPr lang="cs-CZ" sz="2000" dirty="false" smtClean="false">
                <a:solidFill>
                  <a:schemeClr val="accent1"/>
                </a:solidFill>
              </a:rPr>
              <a:t> a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Žop</a:t>
            </a:r>
            <a:r>
              <a:rPr lang="cs-CZ" sz="2000" dirty="false" smtClean="false">
                <a:solidFill>
                  <a:schemeClr val="accent1"/>
                </a:solidFill>
              </a:rPr>
              <a:t> nebo jen Zor a nebo jen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Žop</a:t>
            </a:r>
            <a:r>
              <a:rPr lang="cs-CZ" sz="2000" dirty="false" smtClean="false">
                <a:solidFill>
                  <a:schemeClr val="accent1"/>
                </a:solidFill>
              </a:rPr>
              <a:t>.</a:t>
            </a:r>
            <a:endParaRPr lang="cs-CZ" sz="2000" dirty="false">
              <a:solidFill>
                <a:schemeClr val="accent1"/>
              </a:solidFill>
            </a:endParaRPr>
          </a:p>
          <a:p>
            <a:pPr algn="just"/>
            <a:r>
              <a:rPr lang="cs-CZ" sz="2000" dirty="false" smtClean="false"/>
              <a:t>Po podání opravené verze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a </a:t>
            </a:r>
            <a:r>
              <a:rPr lang="cs-CZ" sz="2000" dirty="false" err="true" smtClean="false"/>
              <a:t>ŽoP</a:t>
            </a:r>
            <a:r>
              <a:rPr lang="cs-CZ" sz="2000" dirty="false" smtClean="false"/>
              <a:t> běží pro ŘO nová lhůta 40 pracovních dní pro kontrolu. </a:t>
            </a:r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206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</a:t>
            </a:r>
            <a:r>
              <a:rPr lang="cs-CZ" sz="2800" dirty="false" smtClean="false"/>
              <a:t>– Úvod V.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75232"/>
          </a:xfrm>
        </p:spPr>
        <p:txBody>
          <a:bodyPr/>
          <a:lstStyle/>
          <a:p>
            <a:pPr algn="just"/>
            <a:r>
              <a:rPr lang="cs-CZ" sz="2000" dirty="false" smtClean="false"/>
              <a:t>V IS KP14+ lze </a:t>
            </a:r>
            <a:r>
              <a:rPr lang="cs-CZ" sz="2000" dirty="false" err="true" smtClean="false"/>
              <a:t>ZoR</a:t>
            </a:r>
            <a:r>
              <a:rPr lang="cs-CZ" sz="2000" dirty="false" smtClean="false"/>
              <a:t> a </a:t>
            </a:r>
            <a:r>
              <a:rPr lang="cs-CZ" sz="2000" dirty="false" err="true" smtClean="false"/>
              <a:t>ŽoP</a:t>
            </a:r>
            <a:r>
              <a:rPr lang="cs-CZ" sz="2000" dirty="false" smtClean="false"/>
              <a:t> vypracovat teprve poté, co: </a:t>
            </a:r>
          </a:p>
          <a:p>
            <a:pPr algn="just"/>
            <a:r>
              <a:rPr lang="cs-CZ" sz="2000" dirty="false" smtClean="false"/>
              <a:t>je ukončena administrace všech dříve podaných zpráv o realizaci projektu a žádostí o platbu, </a:t>
            </a:r>
          </a:p>
          <a:p>
            <a:pPr algn="just"/>
            <a:r>
              <a:rPr lang="cs-CZ" sz="2000" dirty="false" smtClean="false"/>
              <a:t>je ukončena administrace všech zahájených změnových řízení </a:t>
            </a:r>
            <a:br>
              <a:rPr lang="cs-CZ" sz="2000" dirty="false" smtClean="false"/>
            </a:br>
            <a:r>
              <a:rPr lang="cs-CZ" sz="2000" dirty="false" smtClean="false"/>
              <a:t>(tj. žádostí o změnu) týkajících se rozpočtu nebo finančního plánu, u kterých datum změny platnosti spadá do monitorovacího období, za které by měla být podána zpráva o realizaci projektu či žádost </a:t>
            </a:r>
            <a:br>
              <a:rPr lang="cs-CZ" sz="2000" dirty="false" smtClean="false"/>
            </a:br>
            <a:r>
              <a:rPr lang="cs-CZ" sz="2000" dirty="false" smtClean="false"/>
              <a:t>o platbu, </a:t>
            </a:r>
          </a:p>
          <a:p>
            <a:pPr algn="just"/>
            <a:r>
              <a:rPr lang="cs-CZ" sz="2000" dirty="false" smtClean="false"/>
              <a:t>je ukončena administrace všech změnových řízení (tj. žádostí </a:t>
            </a:r>
            <a:br>
              <a:rPr lang="cs-CZ" sz="2000" dirty="false" smtClean="false"/>
            </a:br>
            <a:r>
              <a:rPr lang="cs-CZ" sz="2000" dirty="false" smtClean="false"/>
              <a:t>o změnu) týkajících se jakékoli podstatné změny projektu, u níž datum platnosti spadá do monitorovacího období, za které by měla být podána zpráva o realizaci projektu či žádost o platbu. </a:t>
            </a: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6061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Úvod </a:t>
            </a:r>
            <a:r>
              <a:rPr lang="cs-CZ" sz="2800" dirty="false" smtClean="false"/>
              <a:t>VI.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Zpoždění v podání zprávy o realizaci projektu a také žádosti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platbu způsobené výše uvedenými </a:t>
            </a:r>
            <a:r>
              <a:rPr lang="cs-CZ" sz="2000" dirty="false" smtClean="false"/>
              <a:t>důvody (administrace žádosti o změnu), </a:t>
            </a:r>
            <a:r>
              <a:rPr lang="cs-CZ" sz="2000" dirty="false"/>
              <a:t>se nepovažuje za nedodržení podmínek poskytnutí podpory za podmínky, že k podání zprávy i žádosti dojde nejpozději do 10 pracovních dní poté, co byla administrace výše uvedených procesů ukončena. </a:t>
            </a:r>
          </a:p>
          <a:p>
            <a:pPr algn="just"/>
            <a:r>
              <a:rPr lang="cs-CZ" sz="2000" dirty="false" smtClean="false"/>
              <a:t>V případě rozpracované </a:t>
            </a:r>
            <a:r>
              <a:rPr lang="cs-CZ" sz="2000" dirty="false" err="true"/>
              <a:t>ZoR</a:t>
            </a:r>
            <a:r>
              <a:rPr lang="cs-CZ" sz="2000" dirty="false"/>
              <a:t> či </a:t>
            </a:r>
            <a:r>
              <a:rPr lang="cs-CZ" sz="2000" dirty="false" err="true"/>
              <a:t>ŽoP</a:t>
            </a:r>
            <a:r>
              <a:rPr lang="cs-CZ" sz="2000" dirty="false"/>
              <a:t> a následně </a:t>
            </a:r>
            <a:r>
              <a:rPr lang="cs-CZ" sz="2000" dirty="false" smtClean="false"/>
              <a:t>schválené žádosti </a:t>
            </a:r>
            <a:r>
              <a:rPr lang="cs-CZ" sz="2000" dirty="false"/>
              <a:t>o </a:t>
            </a:r>
            <a:r>
              <a:rPr lang="cs-CZ" sz="2000" dirty="false" smtClean="false"/>
              <a:t>změnu, </a:t>
            </a:r>
            <a:r>
              <a:rPr lang="cs-CZ" sz="2000" dirty="false"/>
              <a:t>jejíž platnost spadá do rozpracované </a:t>
            </a:r>
            <a:r>
              <a:rPr lang="cs-CZ" sz="2000" dirty="false" err="true" smtClean="false"/>
              <a:t>ZoR</a:t>
            </a:r>
            <a:r>
              <a:rPr lang="cs-CZ" sz="2000" dirty="false"/>
              <a:t>, </a:t>
            </a:r>
            <a:r>
              <a:rPr lang="cs-CZ" sz="2000" dirty="false" smtClean="false"/>
              <a:t>musí příjemce </a:t>
            </a:r>
            <a:r>
              <a:rPr lang="cs-CZ" sz="2000" dirty="false"/>
              <a:t>provést aktualizaci dat.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48586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</a:t>
            </a:r>
            <a:r>
              <a:rPr lang="cs-CZ" sz="2800" dirty="false" smtClean="false"/>
              <a:t>– ZÁLOŽKY I. 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dirty="false" smtClean="false">
                <a:solidFill>
                  <a:schemeClr val="accent1"/>
                </a:solidFill>
              </a:rPr>
              <a:t>Založení nové zprávy o realizaci v </a:t>
            </a:r>
            <a:r>
              <a:rPr lang="cs-CZ" sz="1800" dirty="false" smtClean="false">
                <a:solidFill>
                  <a:schemeClr val="accent1"/>
                </a:solidFill>
              </a:rPr>
              <a:t>IS KP14</a:t>
            </a:r>
            <a:r>
              <a:rPr lang="cs-CZ" sz="1800" dirty="false" smtClean="false">
                <a:solidFill>
                  <a:schemeClr val="accent1"/>
                </a:solidFill>
              </a:rPr>
              <a:t>+ se provádí prostřednictvím záložky: </a:t>
            </a:r>
            <a:r>
              <a:rPr lang="cs-CZ" sz="1800" b="true" dirty="false" smtClean="false">
                <a:solidFill>
                  <a:schemeClr val="accent1"/>
                </a:solidFill>
              </a:rPr>
              <a:t>Zpráva o realizaci</a:t>
            </a:r>
            <a:r>
              <a:rPr lang="cs-CZ" sz="1800" dirty="false" smtClean="false">
                <a:solidFill>
                  <a:schemeClr val="accent1"/>
                </a:solidFill>
              </a:rPr>
              <a:t>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 smtClean="false">
                <a:solidFill>
                  <a:schemeClr val="accent1"/>
                </a:solidFill>
              </a:rPr>
              <a:t>Záložky zprávy o realizaci (</a:t>
            </a:r>
            <a:r>
              <a:rPr lang="cs-CZ" sz="1800" dirty="false" err="true" smtClean="false">
                <a:solidFill>
                  <a:schemeClr val="accent1"/>
                </a:solidFill>
              </a:rPr>
              <a:t>ZoR</a:t>
            </a:r>
            <a:r>
              <a:rPr lang="cs-CZ" sz="1800" dirty="false" smtClean="false">
                <a:solidFill>
                  <a:schemeClr val="accent1"/>
                </a:solidFill>
              </a:rPr>
              <a:t>): 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Informace o zprávě 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Realizace, provoz/údržba výstupu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Příjmy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Klíčové aktivity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Indikátory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Horizontální </a:t>
            </a:r>
            <a:r>
              <a:rPr lang="cs-CZ" sz="1800" dirty="false" smtClean="false">
                <a:solidFill>
                  <a:schemeClr val="accent1"/>
                </a:solidFill>
              </a:rPr>
              <a:t>principy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Identifikace problému </a:t>
            </a:r>
          </a:p>
          <a:p>
            <a:pPr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Čestná prohlášení</a:t>
            </a:r>
          </a:p>
          <a:p>
            <a:pPr>
              <a:lnSpc>
                <a:spcPct val="100000"/>
              </a:lnSpc>
            </a:pPr>
            <a:r>
              <a:rPr lang="cs-CZ" sz="1800" dirty="false" smtClean="false">
                <a:solidFill>
                  <a:schemeClr val="accent1"/>
                </a:solidFill>
              </a:rPr>
              <a:t>Publicita</a:t>
            </a:r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9928763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MPSV">
    <a:dk1>
      <a:srgbClr val="084A8B"/>
    </a:dk1>
    <a:lt1>
      <a:srgbClr val="F5F5F5"/>
    </a:lt1>
    <a:dk2>
      <a:srgbClr val="AFDDFA"/>
    </a:dk2>
    <a:lt2>
      <a:srgbClr val="F5F5F5"/>
    </a:lt2>
    <a:accent1>
      <a:srgbClr val="084A8B"/>
    </a:accent1>
    <a:accent2>
      <a:srgbClr val="5FBBF5"/>
    </a:accent2>
    <a:accent3>
      <a:srgbClr val="D7EEFC"/>
    </a:accent3>
    <a:accent4>
      <a:srgbClr val="FFCC00"/>
    </a:accent4>
    <a:accent5>
      <a:srgbClr val="AFDDFA"/>
    </a:accent5>
    <a:accent6>
      <a:srgbClr val="AF0100"/>
    </a:accent6>
    <a:hlink>
      <a:srgbClr val="084A8B"/>
    </a:hlink>
    <a:folHlink>
      <a:srgbClr val="084A8B"/>
    </a:folHlink>
  </a:clrScheme>
</a:themeOverrid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W:\INTERNÍ\ODD_874\SC 2.2.1\výzva_KP_03_15_063\07_Semináře\seminář pro příjemce\Prezentace\ZoR a ŽoP\Seminář pro příjemce_ZoR_s poznámkami.pptx</AC_OriginalFileName>
  </documentManagement>
</p:properties>
</file>

<file path=customXml/itemProps1.xml><?xml version="1.0" encoding="utf-8"?>
<ds:datastoreItem xmlns:ds="http://schemas.openxmlformats.org/officeDocument/2006/customXml" ds:itemID="{C02C5C10-4C80-4DFB-B128-CFBD9EF3CD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AD1CD9-C538-4019-8770-9F2FA5EE1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53280F-0914-44BA-96D0-6B10423B0081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dfed548f-0517-4d39-90e3-3947398480c0"/>
    <ds:schemaRef ds:uri="http://www.w3.org/XML/1998/namespace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4389</properties:Words>
  <properties:PresentationFormat>Předvádění na obrazovce (4:3)</properties:PresentationFormat>
  <properties:Paragraphs>412</properties:Paragraphs>
  <properties:Slides>46</properties:Slides>
  <properties:Notes>43</properties:Notes>
  <properties:TotalTime>20519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properties:HeadingPairs>
  <properties:TitlesOfParts>
    <vt:vector baseType="lpstr" size="52">
      <vt:lpstr>Arial</vt:lpstr>
      <vt:lpstr>Calibri</vt:lpstr>
      <vt:lpstr>Times New Roman</vt:lpstr>
      <vt:lpstr>Wingdings</vt:lpstr>
      <vt:lpstr>Wingdings 3</vt:lpstr>
      <vt:lpstr>prezentace</vt:lpstr>
      <vt:lpstr>seminář pro příjemce Výzva č. 03_19_106 „Zpráva o realizaci projektu“</vt:lpstr>
      <vt:lpstr>Obsah semináře</vt:lpstr>
      <vt:lpstr>ZPRÁVA O REALIZACI PROJEKTU (ZoR) – Úvod I.   </vt:lpstr>
      <vt:lpstr>ZOR – Úvod II. </vt:lpstr>
      <vt:lpstr>ZOR – úvod III. </vt:lpstr>
      <vt:lpstr>ZOR – Úvod IV. </vt:lpstr>
      <vt:lpstr>ZOR – Úvod V. </vt:lpstr>
      <vt:lpstr>ZOR – Úvod VI. </vt:lpstr>
      <vt:lpstr>ZOR – ZÁLOŽKY I.  </vt:lpstr>
      <vt:lpstr>ZOR – ZÁLOŽKY II.</vt:lpstr>
      <vt:lpstr>ZOR – ZÁLOŽKY III. </vt:lpstr>
      <vt:lpstr>ZOR – ZÁLOŽKY IV. </vt:lpstr>
      <vt:lpstr>ZOR - Publicita</vt:lpstr>
      <vt:lpstr>Povinnosti příjemců v oblasti informování a komunikace </vt:lpstr>
      <vt:lpstr>Povinné prvky vizuální identity OPZ</vt:lpstr>
      <vt:lpstr>ZOR - dokumenty</vt:lpstr>
      <vt:lpstr>ZOR - Indikátory - úvod</vt:lpstr>
      <vt:lpstr>Indikátory sledované mimo IS ESF 2014+ </vt:lpstr>
      <vt:lpstr>indikátory sledované prostřednictvím IS ESF 2014+ - I. </vt:lpstr>
      <vt:lpstr>indikátory sledované prostřednictvím IS ESF 2014+ - Ii. </vt:lpstr>
      <vt:lpstr>indikátory sledované prostřednictvím IS ESF 2014+ - Iii. </vt:lpstr>
      <vt:lpstr>indikátory sledované prostřednictvím IS ESF 2014+ - IV. </vt:lpstr>
      <vt:lpstr>indikátory sledované prostřednictvím IS ESF 2014+ - V. </vt:lpstr>
      <vt:lpstr>indikátory sledované prostřednictvím IS ESF 2014+ - VI. </vt:lpstr>
      <vt:lpstr>indikátory sledované prostřednictvím IS ESF 2014+ - VII. </vt:lpstr>
      <vt:lpstr>indikátory sledované prostřednictvím IS ESF 2014+ - VIIi. </vt:lpstr>
      <vt:lpstr>indikátory sledované prostřednictvím IS ESF 2014+ - iX. </vt:lpstr>
      <vt:lpstr>PREZENČNÍ LISTINA</vt:lpstr>
      <vt:lpstr>Žádost o platbu</vt:lpstr>
      <vt:lpstr>ŽÁDOST O PLATBU (ŽoP)</vt:lpstr>
      <vt:lpstr>Žop - Záložka Identifikační údaje, Záložka Souhrnná soupiska</vt:lpstr>
      <vt:lpstr>Žop - Záložka SD-2 LIDSKÉ ZDROJE I.</vt:lpstr>
      <vt:lpstr>Žop - Záložka SD-2 LIDSKÉ ZDROJE II.</vt:lpstr>
      <vt:lpstr>Žop - Záložka SD-2 LIDSKÉ ZDROJE III.</vt:lpstr>
      <vt:lpstr> Pracovní výkazy </vt:lpstr>
      <vt:lpstr>Pracovní výkazy</vt:lpstr>
      <vt:lpstr>Žop – záložka SOUPISKA PŘÍJMŮ,  záložka nezpůsobilé výdaje </vt:lpstr>
      <vt:lpstr>Žop – záložka  Dokumenty</vt:lpstr>
      <vt:lpstr>Žop – záložka souhrnná soupiska I.</vt:lpstr>
      <vt:lpstr>ŽoP - Záložka - Žádost o platbu I.</vt:lpstr>
      <vt:lpstr>ŽoP - Záložka - Žádost o platbu II. Záložka – Čestná prohlášení</vt:lpstr>
      <vt:lpstr>Žop - Finalizace žádosti o platbu</vt:lpstr>
      <vt:lpstr>Žop - vrácení k přepracování </vt:lpstr>
      <vt:lpstr>KONTROLY NA MÍSTĚ</vt:lpstr>
      <vt:lpstr>Plán aktivit</vt:lpstr>
      <vt:lpstr>KONTAKTY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2017-09-14T05:58:54Z</cp:lastPrinted>
  <dcterms:modified xmlns:xsi="http://www.w3.org/2001/XMLSchema-instance" xsi:type="dcterms:W3CDTF">2020-04-24T10:07:50Z</dcterms:modified>
  <cp:revision>844</cp:revision>
  <dc:title>ROZLOŽENÍ SNÍMKŮ A TISK PREZENTACÍ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