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custom.xml" Type="http://schemas.openxmlformats.org/officeDocument/2006/relationships/custom-properties" Id="rId5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howSpecialPlsOnTitleSld="false" saveSubsetFonts="true">
  <p:sldMasterIdLst>
    <p:sldMasterId id="2147483671" r:id="rId4"/>
  </p:sldMasterIdLst>
  <p:notesMasterIdLst>
    <p:notesMasterId r:id="rId30"/>
  </p:notesMasterIdLst>
  <p:sldIdLst>
    <p:sldId id="256" r:id="rId5"/>
    <p:sldId id="382" r:id="rId6"/>
    <p:sldId id="383" r:id="rId7"/>
    <p:sldId id="339" r:id="rId8"/>
    <p:sldId id="434" r:id="rId9"/>
    <p:sldId id="406" r:id="rId10"/>
    <p:sldId id="378" r:id="rId11"/>
    <p:sldId id="385" r:id="rId12"/>
    <p:sldId id="413" r:id="rId13"/>
    <p:sldId id="414" r:id="rId14"/>
    <p:sldId id="416" r:id="rId15"/>
    <p:sldId id="417" r:id="rId16"/>
    <p:sldId id="435" r:id="rId17"/>
    <p:sldId id="418" r:id="rId18"/>
    <p:sldId id="419" r:id="rId19"/>
    <p:sldId id="420" r:id="rId20"/>
    <p:sldId id="421" r:id="rId21"/>
    <p:sldId id="436" r:id="rId22"/>
    <p:sldId id="422" r:id="rId23"/>
    <p:sldId id="423" r:id="rId24"/>
    <p:sldId id="424" r:id="rId25"/>
    <p:sldId id="430" r:id="rId26"/>
    <p:sldId id="431" r:id="rId27"/>
    <p:sldId id="432" r:id="rId28"/>
    <p:sldId id="381" r:id="rId29"/>
  </p:sldIdLst>
  <p:sldSz cx="9144000" cy="6858000" type="screen4x3"/>
  <p:notesSz cx="6797675" cy="9926638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showPr showNarration="true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lastView="sldThumbnailView">
  <p:normalViewPr vertBarState="maximized">
    <p:restoredLeft sz="34587" autoAdjust="false"/>
    <p:restoredTop sz="73372" autoAdjust="false"/>
  </p:normalViewPr>
  <p:slideViewPr>
    <p:cSldViewPr showGuides="true">
      <p:cViewPr varScale="true">
        <p:scale>
          <a:sx n="50" d="100"/>
          <a:sy n="50" d="100"/>
        </p:scale>
        <p:origin x="1060" y="44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4.xml" Type="http://schemas.openxmlformats.org/officeDocument/2006/relationships/slide" Id="rId8"/>
    <Relationship Target="slides/slide9.xml" Type="http://schemas.openxmlformats.org/officeDocument/2006/relationships/slide" Id="rId13"/>
    <Relationship Target="slides/slide14.xml" Type="http://schemas.openxmlformats.org/officeDocument/2006/relationships/slide" Id="rId18"/>
    <Relationship Target="slides/slide22.xml" Type="http://schemas.openxmlformats.org/officeDocument/2006/relationships/slide" Id="rId26"/>
    <Relationship Target="../customXml/item3.xml" Type="http://schemas.openxmlformats.org/officeDocument/2006/relationships/customXml" Id="rId3"/>
    <Relationship Target="slides/slide17.xml" Type="http://schemas.openxmlformats.org/officeDocument/2006/relationships/slide" Id="rId21"/>
    <Relationship Target="tableStyles.xml" Type="http://schemas.openxmlformats.org/officeDocument/2006/relationships/tableStyles" Id="rId34"/>
    <Relationship Target="slides/slide3.xml" Type="http://schemas.openxmlformats.org/officeDocument/2006/relationships/slide" Id="rId7"/>
    <Relationship Target="slides/slide8.xml" Type="http://schemas.openxmlformats.org/officeDocument/2006/relationships/slide" Id="rId12"/>
    <Relationship Target="slides/slide13.xml" Type="http://schemas.openxmlformats.org/officeDocument/2006/relationships/slide" Id="rId17"/>
    <Relationship Target="slides/slide21.xml" Type="http://schemas.openxmlformats.org/officeDocument/2006/relationships/slide" Id="rId25"/>
    <Relationship Target="theme/theme1.xml" Type="http://schemas.openxmlformats.org/officeDocument/2006/relationships/theme" Id="rId33"/>
    <Relationship Target="../customXml/item2.xml" Type="http://schemas.openxmlformats.org/officeDocument/2006/relationships/customXml" Id="rId2"/>
    <Relationship Target="slides/slide12.xml" Type="http://schemas.openxmlformats.org/officeDocument/2006/relationships/slide" Id="rId16"/>
    <Relationship Target="slides/slide16.xml" Type="http://schemas.openxmlformats.org/officeDocument/2006/relationships/slide" Id="rId20"/>
    <Relationship Target="slides/slide25.xml" Type="http://schemas.openxmlformats.org/officeDocument/2006/relationships/slide" Id="rId29"/>
    <Relationship Target="../customXml/item1.xml" Type="http://schemas.openxmlformats.org/officeDocument/2006/relationships/customXml" Id="rId1"/>
    <Relationship Target="slides/slide2.xml" Type="http://schemas.openxmlformats.org/officeDocument/2006/relationships/slide" Id="rId6"/>
    <Relationship Target="slides/slide7.xml" Type="http://schemas.openxmlformats.org/officeDocument/2006/relationships/slide" Id="rId11"/>
    <Relationship Target="slides/slide20.xml" Type="http://schemas.openxmlformats.org/officeDocument/2006/relationships/slide" Id="rId24"/>
    <Relationship Target="viewProps.xml" Type="http://schemas.openxmlformats.org/officeDocument/2006/relationships/viewProps" Id="rId32"/>
    <Relationship Target="slides/slide1.xml" Type="http://schemas.openxmlformats.org/officeDocument/2006/relationships/slide" Id="rId5"/>
    <Relationship Target="slides/slide11.xml" Type="http://schemas.openxmlformats.org/officeDocument/2006/relationships/slide" Id="rId15"/>
    <Relationship Target="slides/slide19.xml" Type="http://schemas.openxmlformats.org/officeDocument/2006/relationships/slide" Id="rId23"/>
    <Relationship Target="slides/slide24.xml" Type="http://schemas.openxmlformats.org/officeDocument/2006/relationships/slide" Id="rId28"/>
    <Relationship Target="slides/slide6.xml" Type="http://schemas.openxmlformats.org/officeDocument/2006/relationships/slide" Id="rId10"/>
    <Relationship Target="slides/slide15.xml" Type="http://schemas.openxmlformats.org/officeDocument/2006/relationships/slide" Id="rId19"/>
    <Relationship Target="presProps.xml" Type="http://schemas.openxmlformats.org/officeDocument/2006/relationships/presProps" Id="rId31"/>
    <Relationship Target="slideMasters/slideMaster1.xml" Type="http://schemas.openxmlformats.org/officeDocument/2006/relationships/slideMaster" Id="rId4"/>
    <Relationship Target="slides/slide5.xml" Type="http://schemas.openxmlformats.org/officeDocument/2006/relationships/slide" Id="rId9"/>
    <Relationship Target="slides/slide10.xml" Type="http://schemas.openxmlformats.org/officeDocument/2006/relationships/slide" Id="rId14"/>
    <Relationship Target="slides/slide18.xml" Type="http://schemas.openxmlformats.org/officeDocument/2006/relationships/slide" Id="rId22"/>
    <Relationship Target="slides/slide23.xml" Type="http://schemas.openxmlformats.org/officeDocument/2006/relationships/slide" Id="rId27"/>
    <Relationship Target="notesMasters/notesMaster1.xml" Type="http://schemas.openxmlformats.org/officeDocument/2006/relationships/notesMaster" Id="rId30"/>
</Relationships>

</file>

<file path=ppt/notesMasters/_rels/notesMaster1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endParaRPr lang="cs-CZ" dirty="false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false"/>
              <a:t>24.04.2020</a:t>
            </a:fld>
            <a:endParaRPr lang="cs-CZ" dirty="false"/>
          </a:p>
        </p:txBody>
      </p:sp>
      <p:sp>
        <p:nvSpPr>
          <p:cNvPr id="4" name="Zástupný symbol pro obrázek snímku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false" anchor="ctr"/>
          <a:lstStyle/>
          <a:p>
            <a:endParaRPr lang="cs-CZ" dirty="false"/>
          </a:p>
        </p:txBody>
      </p:sp>
      <p:sp>
        <p:nvSpPr>
          <p:cNvPr id="5" name="Zástupný symbol pro poznámky 4"/>
          <p:cNvSpPr>
            <a:spLocks noGrp="true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false"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false"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0.xml.rels><?xml version="1.0" encoding="UTF-8" standalone="yes"?>
<Relationships xmlns="http://schemas.openxmlformats.org/package/2006/relationships">
    <Relationship Target="../slides/slide1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1.xml.rels><?xml version="1.0" encoding="UTF-8" standalone="yes"?>
<Relationships xmlns="http://schemas.openxmlformats.org/package/2006/relationships">
    <Relationship Target="../slides/slide1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2.xml.rels><?xml version="1.0" encoding="UTF-8" standalone="yes"?>
<Relationships xmlns="http://schemas.openxmlformats.org/package/2006/relationships">
    <Relationship Target="../slides/slide1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3.xml.rels><?xml version="1.0" encoding="UTF-8" standalone="yes"?>
<Relationships xmlns="http://schemas.openxmlformats.org/package/2006/relationships">
    <Relationship Target="../slides/slide1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4.xml.rels><?xml version="1.0" encoding="UTF-8" standalone="yes"?>
<Relationships xmlns="http://schemas.openxmlformats.org/package/2006/relationships">
    <Relationship Target="../slides/slide1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5.xml.rels><?xml version="1.0" encoding="UTF-8" standalone="yes"?>
<Relationships xmlns="http://schemas.openxmlformats.org/package/2006/relationships">
    <Relationship Target="../slides/slide1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6.xml.rels><?xml version="1.0" encoding="UTF-8" standalone="yes"?>
<Relationships xmlns="http://schemas.openxmlformats.org/package/2006/relationships">
    <Relationship Target="../slides/slide1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7.xml.rels><?xml version="1.0" encoding="UTF-8" standalone="yes"?>
<Relationships xmlns="http://schemas.openxmlformats.org/package/2006/relationships">
    <Relationship Target="../slides/slide1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8.xml.rels><?xml version="1.0" encoding="UTF-8" standalone="yes"?>
<Relationships xmlns="http://schemas.openxmlformats.org/package/2006/relationships">
    <Relationship Target="../slides/slide1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9.xml.rels><?xml version="1.0" encoding="UTF-8" standalone="yes"?>
<Relationships xmlns="http://schemas.openxmlformats.org/package/2006/relationships">
    <Relationship Target="../slides/slide2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.xml.rels><?xml version="1.0" encoding="UTF-8" standalone="yes"?>
<Relationships xmlns="http://schemas.openxmlformats.org/package/2006/relationships">
    <Relationship Target="../slides/slide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0.xml.rels><?xml version="1.0" encoding="UTF-8" standalone="yes"?>
<Relationships xmlns="http://schemas.openxmlformats.org/package/2006/relationships">
    <Relationship Target="../slides/slide2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1.xml.rels><?xml version="1.0" encoding="UTF-8" standalone="yes"?>
<Relationships xmlns="http://schemas.openxmlformats.org/package/2006/relationships">
    <Relationship Target="../slides/slide2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2.xml.rels><?xml version="1.0" encoding="UTF-8" standalone="yes"?>
<Relationships xmlns="http://schemas.openxmlformats.org/package/2006/relationships">
    <Relationship Target="../slides/slide2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3.xml.rels><?xml version="1.0" encoding="UTF-8" standalone="yes"?>
<Relationships xmlns="http://schemas.openxmlformats.org/package/2006/relationships">
    <Relationship Target="../slides/slide2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4.xml.rels><?xml version="1.0" encoding="UTF-8" standalone="yes"?>
<Relationships xmlns="http://schemas.openxmlformats.org/package/2006/relationships">
    <Relationship Target="../slides/slide2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.xml.rels><?xml version="1.0" encoding="UTF-8" standalone="yes"?>
<Relationships xmlns="http://schemas.openxmlformats.org/package/2006/relationships">
    <Relationship Target="../slides/slide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.xml.rels><?xml version="1.0" encoding="UTF-8" standalone="yes"?>
<Relationships xmlns="http://schemas.openxmlformats.org/package/2006/relationships">
    <Relationship Target="../slides/slide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.xml.rels><?xml version="1.0" encoding="UTF-8" standalone="yes"?>
<Relationships xmlns="http://schemas.openxmlformats.org/package/2006/relationships">
    <Relationship Target="../slides/slide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.xml.rels><?xml version="1.0" encoding="UTF-8" standalone="yes"?>
<Relationships xmlns="http://schemas.openxmlformats.org/package/2006/relationships">
    <Relationship Target="../slides/slide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7.xml.rels><?xml version="1.0" encoding="UTF-8" standalone="yes"?>
<Relationships xmlns="http://schemas.openxmlformats.org/package/2006/relationships">
    <Relationship Target="../slides/slide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8.xml.rels><?xml version="1.0" encoding="UTF-8" standalone="yes"?>
<Relationships xmlns="http://schemas.openxmlformats.org/package/2006/relationships">
    <Relationship Target="../slides/slide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9.xml.rels><?xml version="1.0" encoding="UTF-8" standalone="yes"?>
<Relationships xmlns="http://schemas.openxmlformats.org/package/2006/relationships">
    <Relationship Target="../slides/slide1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9494739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4016267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501415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false" smtClean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952990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306498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93473753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999856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algn="just">
              <a:defRPr/>
            </a:pPr>
            <a:endParaRPr lang="cs-CZ" altLang="cs-CZ" dirty="false" smtClean="false"/>
          </a:p>
          <a:p>
            <a:pPr algn="just">
              <a:defRPr/>
            </a:pPr>
            <a:endParaRPr lang="cs-CZ" altLang="cs-CZ" dirty="false" smtClean="false"/>
          </a:p>
          <a:p>
            <a:pPr algn="just">
              <a:defRPr/>
            </a:pPr>
            <a:endParaRPr lang="cs-CZ" altLang="cs-CZ" dirty="false" smtClean="false"/>
          </a:p>
          <a:p>
            <a:pPr algn="just">
              <a:defRPr/>
            </a:pPr>
            <a:endParaRPr lang="cs-CZ" altLang="cs-CZ" dirty="false" smtClean="false"/>
          </a:p>
          <a:p>
            <a:pPr algn="just">
              <a:defRPr/>
            </a:pPr>
            <a:endParaRPr lang="cs-CZ" altLang="cs-CZ" dirty="false" smtClean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19923516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77458589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200" kern="1200" dirty="false" smtClean="false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6529118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7294474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947863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6051369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7560355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true" dirty="false" smtClean="false"/>
              <a:t>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2412934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50071733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99926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b="false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3449738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s-CZ" b="true" baseline="0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0059013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845624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sz="1200" b="true" i="false" u="none" strike="noStrike" kern="1200" baseline="0" dirty="false" smtClean="false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5070762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459596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5017597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66789381"/>
      </p:ext>
    </p:extLst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zápatí 6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0" name="Obdélník 9"/>
          <p:cNvSpPr/>
          <p:nvPr userDrawn="true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13" name="Zástupný symbol pro text 12"/>
          <p:cNvSpPr>
            <a:spLocks noGrp="true"/>
          </p:cNvSpPr>
          <p:nvPr>
            <p:ph type="body" sz="quarter" idx="13" hasCustomPrompt="true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jméno</a:t>
            </a:r>
          </a:p>
        </p:txBody>
      </p:sp>
      <p:sp>
        <p:nvSpPr>
          <p:cNvPr id="15" name="Zástupný symbol pro text 14"/>
          <p:cNvSpPr>
            <a:spLocks noGrp="true"/>
          </p:cNvSpPr>
          <p:nvPr>
            <p:ph type="body" sz="quarter" idx="14" hasCustomPrompt="true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 smtClean="false"/>
              <a:t>Kliknutím na ikonu přidáte obrázek.</a:t>
            </a:r>
            <a:endParaRPr lang="cs-CZ" dirty="false"/>
          </a:p>
        </p:txBody>
      </p:sp>
      <p:sp>
        <p:nvSpPr>
          <p:cNvPr id="14" name="Zástupný symbol pro obrázek 4"/>
          <p:cNvSpPr>
            <a:spLocks noGrp="true" noChangeAspect="true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 smtClean="false"/>
              <a:t>Kliknutím na ikonu přidáte obrázek.</a:t>
            </a:r>
            <a:endParaRPr lang="cs-CZ" dirty="false"/>
          </a:p>
        </p:txBody>
      </p:sp>
      <p:sp>
        <p:nvSpPr>
          <p:cNvPr id="16" name="Zástupný symbol pro obrázek 4"/>
          <p:cNvSpPr>
            <a:spLocks noGrp="true" noChangeAspect="true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 smtClean="false"/>
              <a:t>Kliknutím na ikonu přidáte obrázek.</a:t>
            </a:r>
            <a:endParaRPr lang="cs-CZ" dirty="false"/>
          </a:p>
        </p:txBody>
      </p:sp>
      <p:sp>
        <p:nvSpPr>
          <p:cNvPr id="20" name="Obdélník 19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pic>
        <p:nvPicPr>
          <p:cNvPr id="2" name="Obrázek 1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true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true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9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 smtClean="false"/>
              <a:t>Kliknutím na ikonu přidáte obrázek.</a:t>
            </a:r>
            <a:endParaRPr lang="cs-CZ" dirty="false"/>
          </a:p>
        </p:txBody>
      </p:sp>
      <p:sp>
        <p:nvSpPr>
          <p:cNvPr id="7" name="Obdélník 6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pic>
        <p:nvPicPr>
          <p:cNvPr id="8" name="Obrázek 7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obsah 2"/>
          <p:cNvSpPr>
            <a:spLocks noGrp="true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8" name="Zástupný symbol pro obsah 2"/>
          <p:cNvSpPr>
            <a:spLocks noGrp="true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theme/theme1.xml" Type="http://schemas.openxmlformats.org/officeDocument/2006/relationships/theme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/>
          <a:p>
            <a:r>
              <a:rPr lang="cs-CZ" dirty="false" smtClean="false"/>
              <a:t>Kliknutím lze upravit styl.</a:t>
            </a:r>
            <a:endParaRPr lang="cs-CZ" dirty="false"/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 smtClean="false"/>
              <a:t>Kliknutím lze upravit styly předlohy textu.</a:t>
            </a:r>
          </a:p>
          <a:p>
            <a:pPr lvl="1"/>
            <a:r>
              <a:rPr lang="cs-CZ" dirty="false" smtClean="false"/>
              <a:t>Druhá úroveň</a:t>
            </a:r>
          </a:p>
          <a:p>
            <a:pPr lvl="2"/>
            <a:r>
              <a:rPr lang="cs-CZ" dirty="false" smtClean="false"/>
              <a:t>Třetí úroveň</a:t>
            </a:r>
          </a:p>
          <a:p>
            <a:pPr lvl="3"/>
            <a:r>
              <a:rPr lang="cs-CZ" dirty="false" smtClean="false"/>
              <a:t>Čtvrtá úroveň</a:t>
            </a:r>
          </a:p>
          <a:p>
            <a:pPr lvl="4"/>
            <a:r>
              <a:rPr lang="cs-CZ" dirty="false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ctr">
              <a:defRPr sz="1050" b="true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false" ftr="false" dt="false"/>
  <p:txStyles>
    <p:titleStyle>
      <a:lvl1pPr algn="l" defTabSz="914400" rtl="false" eaLnBrk="true" latinLnBrk="false" hangingPunct="true">
        <a:lnSpc>
          <a:spcPct val="100000"/>
        </a:lnSpc>
        <a:spcBef>
          <a:spcPct val="0"/>
        </a:spcBef>
        <a:buNone/>
        <a:defRPr sz="3200" b="true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false" eaLnBrk="true" latinLnBrk="false" hangingPunct="true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false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false" smtClean="false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media/image2.png" Type="http://schemas.openxmlformats.org/officeDocument/2006/relationships/image" Id="rId3"/>
    <Relationship Target="../notesSlides/notesSlide1.xml" Type="http://schemas.openxmlformats.org/officeDocument/2006/relationships/notesSlide" Id="rId2"/>
    <Relationship Target="../slideLayouts/slideLayout1.xml" Type="http://schemas.openxmlformats.org/officeDocument/2006/relationships/slideLayout" Id="rId1"/>
    <Relationship Target="../media/image4.png" Type="http://schemas.openxmlformats.org/officeDocument/2006/relationships/image" Id="rId5"/>
    <Relationship Target="../media/image3.png" Type="http://schemas.openxmlformats.org/officeDocument/2006/relationships/image" Id="rId4"/>
</Relationships>

</file>

<file path=ppt/slides/_rels/slide10.xml.rels><?xml version="1.0" encoding="UTF-8" standalone="yes"?>
<Relationships xmlns="http://schemas.openxmlformats.org/package/2006/relationships">
    <Relationship Target="../notesSlides/notesSlide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1.xml.rels><?xml version="1.0" encoding="UTF-8" standalone="yes"?>
<Relationships xmlns="http://schemas.openxmlformats.org/package/2006/relationships">
    <Relationship Target="../notesSlides/notesSlide1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2.xml.rels><?xml version="1.0" encoding="UTF-8" standalone="yes"?>
<Relationships xmlns="http://schemas.openxmlformats.org/package/2006/relationships">
    <Relationship Target="../notesSlides/notesSlide1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3.xml.rels><?xml version="1.0" encoding="UTF-8" standalone="yes"?>
<Relationships xmlns="http://schemas.openxmlformats.org/package/2006/relationships">
    <Relationship Target="../notesSlides/notesSlide1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4.xml.rels><?xml version="1.0" encoding="UTF-8" standalone="yes"?>
<Relationships xmlns="http://schemas.openxmlformats.org/package/2006/relationships">
    <Relationship Target="../notesSlides/notesSlide1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5.xml.rels><?xml version="1.0" encoding="UTF-8" standalone="yes"?>
<Relationships xmlns="http://schemas.openxmlformats.org/package/2006/relationships">
    <Relationship TargetMode="External" Target="https://www.esfcr.cz/obvykle-ceny-a-mzdy-platy-opz" Type="http://schemas.openxmlformats.org/officeDocument/2006/relationships/hyperlink" Id="rId3"/>
    <Relationship Target="../notesSlides/notesSlide1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6.xml.rels><?xml version="1.0" encoding="UTF-8" standalone="yes"?>
<Relationships xmlns="http://schemas.openxmlformats.org/package/2006/relationships">
    <Relationship Target="../notesSlides/notesSlide1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7.xml.rels><?xml version="1.0" encoding="UTF-8" standalone="yes"?>
<Relationships xmlns="http://schemas.openxmlformats.org/package/2006/relationships">
    <Relationship Target="../notesSlides/notesSlide1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8.xml.rels><?xml version="1.0" encoding="UTF-8" standalone="yes"?>
<Relationships xmlns="http://schemas.openxmlformats.org/package/2006/relationships">
    <Relationship Target="../notesSlides/notesSlide1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9.xml.rels><?xml version="1.0" encoding="UTF-8" standalone="yes"?>
<Relationships xmlns="http://schemas.openxmlformats.org/package/2006/relationships">
    <Relationship Target="../notesSlides/notesSlide1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notesSlides/notesSlide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0.xml.rels><?xml version="1.0" encoding="UTF-8" standalone="yes"?>
<Relationships xmlns="http://schemas.openxmlformats.org/package/2006/relationships">
    <Relationship Target="../notesSlides/notesSlide1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1.xml.rels><?xml version="1.0" encoding="UTF-8" standalone="yes"?>
<Relationships xmlns="http://schemas.openxmlformats.org/package/2006/relationships">
    <Relationship Target="../notesSlides/notesSlide2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2.xml.rels><?xml version="1.0" encoding="UTF-8" standalone="yes"?>
<Relationships xmlns="http://schemas.openxmlformats.org/package/2006/relationships">
    <Relationship Target="../notesSlides/notesSlide2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3.xml.rels><?xml version="1.0" encoding="UTF-8" standalone="yes"?>
<Relationships xmlns="http://schemas.openxmlformats.org/package/2006/relationships">
    <Relationship Target="../notesSlides/notesSlide2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4.xml.rels><?xml version="1.0" encoding="UTF-8" standalone="yes"?>
<Relationships xmlns="http://schemas.openxmlformats.org/package/2006/relationships">
    <Relationship Target="../notesSlides/notesSlide2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5.xml.rels><?xml version="1.0" encoding="UTF-8" standalone="yes"?>
<Relationships xmlns="http://schemas.openxmlformats.org/package/2006/relationships">
    <Relationship TargetMode="External" Target="mailto:vera.nouzova@mpsv.cz" Type="http://schemas.openxmlformats.org/officeDocument/2006/relationships/hyperlink" Id="rId3"/>
    <Relationship Target="../notesSlides/notesSlide24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mailto:hana.bartonickova@mpsv.cz" Type="http://schemas.openxmlformats.org/officeDocument/2006/relationships/hyperlink" Id="rId4"/>
</Relationships>

</file>

<file path=ppt/slides/_rels/slide3.xml.rels><?xml version="1.0" encoding="UTF-8" standalone="yes"?>
<Relationships xmlns="http://schemas.openxmlformats.org/package/2006/relationships">
    <Relationship Target="../notesSlides/notesSlide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3"/>
    <Relationship Target="../notesSlides/notesSlide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Mode="External" Target="https://www.esfcr.cz/technicka_podpora_opz" Type="http://schemas.openxmlformats.org/officeDocument/2006/relationships/hyperlink" Id="rId3"/>
    <Relationship TargetMode="External" Target="http://www.esfcr.cz/" Type="http://schemas.openxmlformats.org/officeDocument/2006/relationships/hyperlink" Id="rId2"/>
    <Relationship Target="../slideLayouts/slideLayout2.xml" Type="http://schemas.openxmlformats.org/officeDocument/2006/relationships/slideLayout" Id="rId1"/>
    <Relationship TargetMode="External" Target="mailto:iskp@mpsv.cz" Type="http://schemas.openxmlformats.org/officeDocument/2006/relationships/hyperlink" Id="rId4"/>
</Relationships>

</file>

<file path=ppt/slides/_rels/slide6.xml.rels><?xml version="1.0" encoding="UTF-8" standalone="yes"?>
<Relationships xmlns="http://schemas.openxmlformats.org/package/2006/relationships">
    <Relationship TargetMode="External" Target="https://www.esfcr.cz/pokyny-k-vyplneni-zpravy-o-realizaci-zadosti-o-platbu-a-zadosti-o-zmenu-opz/-/dokument/809732" Type="http://schemas.openxmlformats.org/officeDocument/2006/relationships/hyperlink" Id="rId3"/>
    <Relationship Target="../notesSlides/notesSlide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notesSlides/notesSlide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notesSlides/notesSlide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="../notesSlides/notesSlide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>
          <a:xfrm>
            <a:off x="1386000" y="1988840"/>
            <a:ext cx="7433664" cy="1584176"/>
          </a:xfrm>
        </p:spPr>
        <p:txBody>
          <a:bodyPr/>
          <a:lstStyle/>
          <a:p>
            <a:r>
              <a:rPr lang="cs-CZ" sz="3200" dirty="false" smtClean="false"/>
              <a:t>seminář pro příjemce</a:t>
            </a:r>
            <a:br>
              <a:rPr lang="cs-CZ" sz="3200" dirty="false" smtClean="false"/>
            </a:br>
            <a:r>
              <a:rPr lang="cs-CZ" sz="2800" dirty="false" smtClean="false"/>
              <a:t>Výzva č. 03_19_106</a:t>
            </a:r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dirty="false" smtClean="false"/>
              <a:t>„</a:t>
            </a:r>
            <a:r>
              <a:rPr lang="cs-CZ" sz="3200" dirty="false" smtClean="false"/>
              <a:t>Pravidla </a:t>
            </a:r>
            <a:r>
              <a:rPr lang="cs-CZ" sz="3200" dirty="false"/>
              <a:t>realizace </a:t>
            </a:r>
            <a:r>
              <a:rPr lang="cs-CZ" sz="3200" dirty="false" smtClean="false"/>
              <a:t>projektů“</a:t>
            </a:r>
            <a:r>
              <a:rPr lang="cs-CZ" dirty="false" smtClean="false"/>
              <a:t/>
            </a:r>
            <a:br>
              <a:rPr lang="cs-CZ" dirty="false" smtClean="false"/>
            </a:br>
            <a:endParaRPr lang="cs-CZ" dirty="false"/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s-CZ" dirty="false"/>
              <a:t>Oddělení projektů systému služeb </a:t>
            </a:r>
            <a:r>
              <a:rPr lang="cs-CZ" dirty="false" smtClean="false"/>
              <a:t>(874</a:t>
            </a:r>
            <a:r>
              <a:rPr lang="cs-CZ" dirty="false"/>
              <a:t>)</a:t>
            </a:r>
          </a:p>
        </p:txBody>
      </p:sp>
      <p:sp>
        <p:nvSpPr>
          <p:cNvPr id="7" name="Zástupný symbol pro text 6"/>
          <p:cNvSpPr>
            <a:spLocks noGrp="true"/>
          </p:cNvSpPr>
          <p:nvPr>
            <p:ph type="body" sz="quarter" idx="14"/>
          </p:nvPr>
        </p:nvSpPr>
        <p:spPr>
          <a:xfrm>
            <a:off x="1547664" y="4941168"/>
            <a:ext cx="7272000" cy="540000"/>
          </a:xfrm>
        </p:spPr>
        <p:txBody>
          <a:bodyPr/>
          <a:lstStyle/>
          <a:p>
            <a:r>
              <a:rPr lang="cs-CZ" dirty="false" smtClean="false"/>
              <a:t>duben 2020</a:t>
            </a:r>
            <a:endParaRPr lang="cs-CZ" dirty="false"/>
          </a:p>
        </p:txBody>
      </p:sp>
      <p:pic>
        <p:nvPicPr>
          <p:cNvPr id="14" name="Zástupný symbol pro obrázek 13"/>
          <p:cNvPicPr>
            <a:picLocks noGrp="true" noChangeAspect="true"/>
          </p:cNvPicPr>
          <p:nvPr>
            <p:ph type="pic" sz="quarter" idx="15"/>
          </p:nvPr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2636837"/>
            <a:ext cx="540000" cy="540000"/>
          </a:xfrm>
        </p:spPr>
      </p:pic>
      <p:pic>
        <p:nvPicPr>
          <p:cNvPr id="16" name="Zástupný symbol pro obrázek 15"/>
          <p:cNvPicPr>
            <a:picLocks noGrp="true" noChangeAspect="true"/>
          </p:cNvPicPr>
          <p:nvPr>
            <p:ph type="pic" sz="quarter" idx="17"/>
          </p:nvPr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4885200"/>
            <a:ext cx="540000" cy="540000"/>
          </a:xfrm>
        </p:spPr>
      </p:pic>
      <p:pic>
        <p:nvPicPr>
          <p:cNvPr id="9" name="Zástupný symbol pro obrázek 14"/>
          <p:cNvPicPr>
            <a:picLocks noGrp="true" noChangeAspect="true"/>
          </p:cNvPicPr>
          <p:nvPr>
            <p:ph type="pic" sz="quarter" idx="16"/>
          </p:nvPr>
        </p:nvPicPr>
        <p:blipFill>
          <a:blip cstate="print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Projekty se 40% paušálem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968552"/>
          </a:xfrm>
        </p:spPr>
        <p:txBody>
          <a:bodyPr/>
          <a:lstStyle/>
          <a:p>
            <a:r>
              <a:rPr lang="cs-CZ" sz="1800" b="true" dirty="false" smtClean="false"/>
              <a:t>Celkové </a:t>
            </a:r>
            <a:r>
              <a:rPr lang="cs-CZ" sz="1800" b="true" dirty="false"/>
              <a:t>způsobilé náklady projektu</a:t>
            </a:r>
            <a:r>
              <a:rPr lang="cs-CZ" sz="1800" dirty="false"/>
              <a:t> </a:t>
            </a:r>
            <a:r>
              <a:rPr lang="cs-CZ" sz="1800" dirty="false" smtClean="false"/>
              <a:t>= </a:t>
            </a:r>
            <a:r>
              <a:rPr lang="cs-CZ" sz="1800" dirty="false"/>
              <a:t>přímé náklady na zaměstnance (Osobní náklady) + veškeré ostatní výdaje projektu (40% paušál).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Pro výdaje spadající do Osobních nákladů se v projektech uplatňuje úplné vykazování, tzn. je třeba doložit skutečný vznik a skutečnou úhradu daného výdaje. 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Všechny ostatní výdaje projektu </a:t>
            </a:r>
            <a:r>
              <a:rPr lang="cs-CZ" sz="1800" dirty="false" smtClean="false"/>
              <a:t>(kap. Cestovné</a:t>
            </a:r>
            <a:r>
              <a:rPr lang="cs-CZ" sz="1800" dirty="false"/>
              <a:t>, Zařízení a vybavení, Nákup služeb, Přímá podpora, dřívější Nepřímé náklady) se stanovují dopočtem </a:t>
            </a:r>
            <a:r>
              <a:rPr lang="cs-CZ" sz="1800" dirty="false" smtClean="false"/>
              <a:t>z </a:t>
            </a:r>
            <a:r>
              <a:rPr lang="cs-CZ" sz="1800" dirty="false"/>
              <a:t>částky Osobních nákladů ve výši 40 % (paušál). Jejich vznik ani úhradu příjemce nedokládá. </a:t>
            </a:r>
          </a:p>
          <a:p>
            <a:pPr marL="432000" lvl="2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  <a:defRPr/>
            </a:pPr>
            <a:r>
              <a:rPr lang="cs-CZ" sz="1800" dirty="false"/>
              <a:t>Prostředky na </a:t>
            </a:r>
            <a:r>
              <a:rPr lang="cs-CZ" sz="1800" dirty="false" smtClean="false"/>
              <a:t>40% paušál jsou </a:t>
            </a:r>
            <a:r>
              <a:rPr lang="cs-CZ" sz="1800" dirty="false"/>
              <a:t>poskytovány průběžně, vždy společně </a:t>
            </a:r>
            <a:r>
              <a:rPr lang="cs-CZ" sz="1800" dirty="false" smtClean="false"/>
              <a:t/>
            </a:r>
            <a:br>
              <a:rPr lang="cs-CZ" sz="1800" dirty="false" smtClean="false"/>
            </a:br>
            <a:r>
              <a:rPr lang="cs-CZ" sz="1800" dirty="false" smtClean="false"/>
              <a:t>s </a:t>
            </a:r>
            <a:r>
              <a:rPr lang="cs-CZ" sz="1800" dirty="false"/>
              <a:t>prostředky na způsobilé přímé </a:t>
            </a:r>
            <a:r>
              <a:rPr lang="cs-CZ" sz="1800" dirty="false" smtClean="false"/>
              <a:t>náklady:</a:t>
            </a:r>
          </a:p>
          <a:p>
            <a:pPr marL="486000" lvl="2" indent="-225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cs-CZ" sz="1800" b="true" dirty="false" smtClean="false"/>
              <a:t>Platba příjemci = prostředky na přímé náklady + 40% paušál.</a:t>
            </a:r>
          </a:p>
          <a:p>
            <a:pPr marL="486000" lvl="2" indent="-225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cs-CZ" sz="800" b="true" dirty="false" smtClean="false"/>
          </a:p>
          <a:p>
            <a:pPr marL="447675" lvl="2" indent="-447675">
              <a:lnSpc>
                <a:spcPct val="100000"/>
              </a:lnSpc>
              <a:spcBef>
                <a:spcPts val="0"/>
              </a:spcBef>
              <a:buSzPct val="90000"/>
              <a:buFont typeface="Wingdings" panose="05000000000000000000" pitchFamily="2" charset="2"/>
              <a:buChar char="l"/>
              <a:defRPr/>
            </a:pPr>
            <a:r>
              <a:rPr lang="cs-CZ" sz="1800" dirty="false" smtClean="false"/>
              <a:t>Využití nákladů hrazených paušálem není </a:t>
            </a:r>
            <a:r>
              <a:rPr lang="cs-CZ" sz="1800" dirty="false"/>
              <a:t>předmětem kontrol ze strany Řídicího orgánu </a:t>
            </a:r>
            <a:r>
              <a:rPr lang="cs-CZ" sz="1800" dirty="false" smtClean="false"/>
              <a:t>(ani administrativních</a:t>
            </a:r>
            <a:r>
              <a:rPr lang="cs-CZ" sz="1800" dirty="false"/>
              <a:t>, ani kontrol na místě). </a:t>
            </a:r>
          </a:p>
          <a:p>
            <a:pPr marL="771525" lvl="2" indent="-285750">
              <a:lnSpc>
                <a:spcPct val="100000"/>
              </a:lnSpc>
              <a:spcBef>
                <a:spcPts val="0"/>
              </a:spcBef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l"/>
              <a:defRPr/>
            </a:pPr>
            <a:endParaRPr lang="cs-CZ" sz="1800" b="true" dirty="false" smtClean="false"/>
          </a:p>
          <a:p>
            <a:pPr>
              <a:lnSpc>
                <a:spcPct val="100000"/>
              </a:lnSpc>
            </a:pPr>
            <a:endParaRPr lang="cs-CZ" sz="1800" dirty="false" smtClean="false"/>
          </a:p>
          <a:p>
            <a:pPr>
              <a:lnSpc>
                <a:spcPct val="100000"/>
              </a:lnSpc>
            </a:pPr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2947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Charakteristika</a:t>
            </a:r>
            <a:r>
              <a:rPr lang="cs-CZ" dirty="false"/>
              <a:t> </a:t>
            </a:r>
            <a:r>
              <a:rPr lang="cs-CZ" sz="2800" dirty="false"/>
              <a:t>způsobilého </a:t>
            </a:r>
            <a:r>
              <a:rPr lang="cs-CZ" sz="2800" dirty="false" smtClean="false"/>
              <a:t>výdaje I.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844824"/>
            <a:ext cx="8064000" cy="4320480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2000" dirty="false"/>
              <a:t>Podpora z OPZ je určena výhradně na způsobilé výdaje. Řídící orgán je oprávněn vyžádat si od příjemce jakýkoliv dokument nezbytný pro ověření způsobilosti výdajů v rámci projektu (může jít </a:t>
            </a:r>
            <a:r>
              <a:rPr lang="cs-CZ" sz="2000" dirty="false" smtClean="false"/>
              <a:t/>
            </a:r>
            <a:br>
              <a:rPr lang="cs-CZ" sz="2000" dirty="false" smtClean="false"/>
            </a:br>
            <a:r>
              <a:rPr lang="cs-CZ" sz="2000" dirty="false" smtClean="false"/>
              <a:t>i </a:t>
            </a:r>
            <a:r>
              <a:rPr lang="cs-CZ" sz="2000" dirty="false"/>
              <a:t>o dokument, který </a:t>
            </a:r>
            <a:r>
              <a:rPr lang="cs-CZ" sz="2000" dirty="false" smtClean="false"/>
              <a:t>vznikl v </a:t>
            </a:r>
            <a:r>
              <a:rPr lang="cs-CZ" sz="2000" dirty="false"/>
              <a:t>době před zahájením realizace projektu</a:t>
            </a:r>
            <a:r>
              <a:rPr lang="cs-CZ" sz="2000" dirty="false" smtClean="false"/>
              <a:t>).</a:t>
            </a:r>
            <a:endParaRPr lang="cs-CZ" sz="2000" b="true" u="sng" dirty="false" smtClean="false"/>
          </a:p>
          <a:p>
            <a:pPr algn="just">
              <a:lnSpc>
                <a:spcPct val="100000"/>
              </a:lnSpc>
            </a:pPr>
            <a:r>
              <a:rPr lang="cs-CZ" sz="2000" dirty="false" smtClean="false"/>
              <a:t>Způsobilý </a:t>
            </a:r>
            <a:r>
              <a:rPr lang="cs-CZ" sz="2000" dirty="false"/>
              <a:t>výdaj musí být v souladu s právními předpisy, v souladu </a:t>
            </a:r>
            <a:r>
              <a:rPr lang="cs-CZ" sz="2000" dirty="false" smtClean="false"/>
              <a:t/>
            </a:r>
            <a:br>
              <a:rPr lang="cs-CZ" sz="2000" dirty="false" smtClean="false"/>
            </a:br>
            <a:r>
              <a:rPr lang="cs-CZ" sz="2000" dirty="false" smtClean="false"/>
              <a:t>s </a:t>
            </a:r>
            <a:r>
              <a:rPr lang="cs-CZ" sz="2000" dirty="false"/>
              <a:t>pravidly programu </a:t>
            </a:r>
            <a:r>
              <a:rPr lang="cs-CZ" sz="2000" dirty="false" smtClean="false"/>
              <a:t>OPZ a </a:t>
            </a:r>
            <a:r>
              <a:rPr lang="cs-CZ" sz="2000" dirty="false"/>
              <a:t>s podmínkami poskytnutí podpory, musí být přiměřený, vzniknul v době realizace, splňuje podmínky územní způsobilosti, je řádně identifikovaný, prokazatelný a doložitelný, je nezbytný pro dosažení cílů projektu. </a:t>
            </a:r>
            <a:r>
              <a:rPr lang="cs-CZ" sz="2000" b="true" dirty="false" smtClean="false"/>
              <a:t>Tyto podmínky </a:t>
            </a:r>
            <a:r>
              <a:rPr lang="cs-CZ" sz="2000" b="true" dirty="false"/>
              <a:t>musí být splněny zároveň</a:t>
            </a:r>
            <a:r>
              <a:rPr lang="cs-CZ" sz="2000" b="true" dirty="false" smtClean="false"/>
              <a:t>.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10085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Charakteristika </a:t>
            </a:r>
            <a:r>
              <a:rPr lang="cs-CZ" sz="2800" dirty="false" err="true" smtClean="false"/>
              <a:t>ZpůsobiléHO</a:t>
            </a:r>
            <a:r>
              <a:rPr lang="cs-CZ" sz="2800" dirty="false" smtClean="false"/>
              <a:t> výdaje II.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412776"/>
            <a:ext cx="8064000" cy="4779232"/>
          </a:xfrm>
        </p:spPr>
        <p:txBody>
          <a:bodyPr/>
          <a:lstStyle/>
          <a:p>
            <a:pPr marL="447675" indent="0">
              <a:lnSpc>
                <a:spcPct val="100000"/>
              </a:lnSpc>
              <a:spcAft>
                <a:spcPts val="0"/>
              </a:spcAft>
              <a:buNone/>
              <a:defRPr/>
            </a:pPr>
            <a:endParaRPr lang="cs-CZ" altLang="cs-CZ" sz="800" dirty="false" smtClean="false"/>
          </a:p>
          <a:p>
            <a:pPr marL="447675" indent="0">
              <a:lnSpc>
                <a:spcPct val="100000"/>
              </a:lnSpc>
              <a:spcAft>
                <a:spcPts val="0"/>
              </a:spcAft>
              <a:buNone/>
              <a:defRPr/>
            </a:pPr>
            <a:endParaRPr lang="cs-CZ" altLang="cs-CZ" sz="800" dirty="false" smtClean="false"/>
          </a:p>
          <a:p>
            <a:pPr marL="0" indent="0" algn="just">
              <a:lnSpc>
                <a:spcPct val="100000"/>
              </a:lnSpc>
              <a:spcAft>
                <a:spcPts val="0"/>
              </a:spcAft>
              <a:buNone/>
              <a:defRPr/>
            </a:pPr>
            <a:r>
              <a:rPr lang="cs-CZ" altLang="cs-CZ" sz="2000" b="true" dirty="false"/>
              <a:t>Přiměřenost výdaje </a:t>
            </a:r>
            <a:r>
              <a:rPr lang="cs-CZ" altLang="cs-CZ" sz="2000" dirty="false"/>
              <a:t>znamená dosažení optimálního vztahu </a:t>
            </a:r>
            <a:r>
              <a:rPr lang="cs-CZ" altLang="cs-CZ" sz="2000" dirty="false" smtClean="false"/>
              <a:t>mezi:</a:t>
            </a:r>
          </a:p>
          <a:p>
            <a:pPr marL="0" indent="0" algn="just">
              <a:lnSpc>
                <a:spcPct val="100000"/>
              </a:lnSpc>
              <a:spcAft>
                <a:spcPts val="0"/>
              </a:spcAft>
              <a:buNone/>
              <a:defRPr/>
            </a:pPr>
            <a:endParaRPr lang="cs-CZ" altLang="cs-CZ" sz="800" dirty="false" smtClean="false"/>
          </a:p>
          <a:p>
            <a:pPr algn="just">
              <a:lnSpc>
                <a:spcPct val="100000"/>
              </a:lnSpc>
              <a:spcAft>
                <a:spcPts val="0"/>
              </a:spcAft>
              <a:defRPr/>
            </a:pPr>
            <a:r>
              <a:rPr lang="cs-CZ" altLang="cs-CZ" sz="2000" b="true" dirty="false" smtClean="false"/>
              <a:t>Hospodárností</a:t>
            </a:r>
            <a:r>
              <a:rPr lang="cs-CZ" altLang="cs-CZ" sz="2000" b="true" dirty="false"/>
              <a:t>,</a:t>
            </a:r>
            <a:r>
              <a:rPr lang="cs-CZ" altLang="cs-CZ" sz="2000" dirty="false"/>
              <a:t> tj. zajištěním kvalitně dosažených úkolů s co nejnižším vynaložením veřejných </a:t>
            </a:r>
            <a:r>
              <a:rPr lang="cs-CZ" altLang="cs-CZ" sz="2000" dirty="false" smtClean="false"/>
              <a:t>prostředků.</a:t>
            </a:r>
            <a:endParaRPr lang="cs-CZ" altLang="cs-CZ" sz="2000" b="true" dirty="false"/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cs-CZ" altLang="cs-CZ" sz="800" b="true" dirty="false" smtClean="false"/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cs-CZ" altLang="cs-CZ" sz="2000" b="true" dirty="false" smtClean="false"/>
              <a:t>Účelností</a:t>
            </a:r>
            <a:r>
              <a:rPr lang="cs-CZ" altLang="cs-CZ" sz="2000" b="true" dirty="false"/>
              <a:t>, </a:t>
            </a:r>
            <a:r>
              <a:rPr lang="cs-CZ" altLang="cs-CZ" sz="2000" dirty="false"/>
              <a:t>tj. využitím veřejných prostředků k zajištění optimální míry dosažení cílů</a:t>
            </a:r>
            <a:r>
              <a:rPr lang="cs-CZ" altLang="cs-CZ" sz="2000" dirty="false" smtClean="false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cs-CZ" altLang="cs-CZ" sz="800" b="true" dirty="false" smtClean="false"/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cs-CZ" altLang="cs-CZ" sz="2000" b="true" dirty="false" smtClean="false"/>
              <a:t>Efektivností</a:t>
            </a:r>
            <a:r>
              <a:rPr lang="cs-CZ" altLang="cs-CZ" sz="2000" b="true" dirty="false"/>
              <a:t>, </a:t>
            </a:r>
            <a:r>
              <a:rPr lang="cs-CZ" altLang="cs-CZ" sz="2000" dirty="false"/>
              <a:t>tj. vynaložením veřejných prostředků tak, aby se ve srovnání s jejich objemem dosáhlo maximálního rozsahu, kvality </a:t>
            </a:r>
            <a:r>
              <a:rPr lang="cs-CZ" altLang="cs-CZ" sz="2000" dirty="false" smtClean="false"/>
              <a:t/>
            </a:r>
            <a:br>
              <a:rPr lang="cs-CZ" altLang="cs-CZ" sz="2000" dirty="false" smtClean="false"/>
            </a:br>
            <a:r>
              <a:rPr lang="cs-CZ" altLang="cs-CZ" sz="2000" dirty="false" smtClean="false"/>
              <a:t>a přínosu.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cs-CZ" altLang="cs-CZ" sz="2000" dirty="false" smtClean="false"/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cs-CZ" altLang="cs-CZ" sz="2000" dirty="false" smtClean="false"/>
              <a:t>Pokud </a:t>
            </a:r>
            <a:r>
              <a:rPr lang="cs-CZ" altLang="cs-CZ" sz="2000" dirty="false"/>
              <a:t>výdaje vykazované příjemcem nejsou přiměřené, ŘO je </a:t>
            </a:r>
            <a:r>
              <a:rPr lang="cs-CZ" altLang="cs-CZ" sz="2000" dirty="false" smtClean="false"/>
              <a:t>oprávněn </a:t>
            </a:r>
            <a:r>
              <a:rPr lang="cs-CZ" altLang="cs-CZ" sz="2000" dirty="false"/>
              <a:t>výdaj jako způsobilý neschválit, nebo jej schválit pouze do určité výše</a:t>
            </a:r>
            <a:r>
              <a:rPr lang="cs-CZ" altLang="cs-CZ" sz="2000" dirty="false" smtClean="false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cs-CZ" sz="2000" b="true" u="sng" dirty="false" smtClean="false"/>
          </a:p>
          <a:p>
            <a:pPr algn="just">
              <a:lnSpc>
                <a:spcPct val="100000"/>
              </a:lnSpc>
              <a:spcAft>
                <a:spcPts val="0"/>
              </a:spcAft>
              <a:defRPr/>
            </a:pPr>
            <a:endParaRPr lang="cs-CZ" sz="1800" dirty="false"/>
          </a:p>
          <a:p>
            <a:pPr marL="0" indent="0">
              <a:buNone/>
            </a:pPr>
            <a:endParaRPr lang="cs-CZ" sz="2000" b="true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05702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Charakteristika </a:t>
            </a:r>
            <a:r>
              <a:rPr lang="cs-CZ" sz="2800" dirty="false" err="true" smtClean="false"/>
              <a:t>ZpůsobiléHO</a:t>
            </a:r>
            <a:r>
              <a:rPr lang="cs-CZ" sz="2800" dirty="false" smtClean="false"/>
              <a:t> výdaje III</a:t>
            </a:r>
            <a:r>
              <a:rPr lang="cs-CZ" sz="2800" dirty="false"/>
              <a:t>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cs-CZ" sz="2000" b="true" u="sng" dirty="false"/>
              <a:t>Časová způsobilost výdaje</a:t>
            </a:r>
          </a:p>
          <a:p>
            <a:pPr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defRPr/>
            </a:pPr>
            <a:r>
              <a:rPr lang="cs-CZ" sz="2000" dirty="false"/>
              <a:t>Výdaj vznikl v době realizace projektu. </a:t>
            </a:r>
            <a:r>
              <a:rPr lang="cs-CZ" sz="2000" dirty="false" smtClean="false"/>
              <a:t>U </a:t>
            </a:r>
            <a:r>
              <a:rPr lang="cs-CZ" sz="2000" dirty="false"/>
              <a:t>osobních nákladů se jedná o identifikaci měsíce, ke kterému se osobní náklad </a:t>
            </a:r>
            <a:r>
              <a:rPr lang="cs-CZ" sz="2000" dirty="false" smtClean="false"/>
              <a:t>vztahuje. </a:t>
            </a:r>
            <a:r>
              <a:rPr lang="cs-CZ" sz="2000" dirty="false"/>
              <a:t>Tato podmínka musí být </a:t>
            </a:r>
            <a:r>
              <a:rPr lang="cs-CZ" sz="2000" dirty="false" smtClean="false"/>
              <a:t>ověřitelná. U osobních nákladů např. výplatními páskami </a:t>
            </a:r>
            <a:r>
              <a:rPr lang="cs-CZ" sz="2000" dirty="false"/>
              <a:t>nebo </a:t>
            </a:r>
            <a:r>
              <a:rPr lang="cs-CZ" sz="2000" dirty="false" smtClean="false"/>
              <a:t>mzdovými listy, u </a:t>
            </a:r>
            <a:r>
              <a:rPr lang="cs-CZ" sz="2000" dirty="false"/>
              <a:t>nákupů služeb nebo zařízení a vybavení v rámci </a:t>
            </a:r>
            <a:r>
              <a:rPr lang="cs-CZ" sz="2000" dirty="false" smtClean="false"/>
              <a:t>paušálu např. datem </a:t>
            </a:r>
            <a:r>
              <a:rPr lang="cs-CZ" sz="2000" dirty="false"/>
              <a:t>vzniku nákladu na příslušném účetním </a:t>
            </a:r>
            <a:r>
              <a:rPr lang="cs-CZ" sz="2000" dirty="false" smtClean="false"/>
              <a:t>dokladu.</a:t>
            </a:r>
            <a:endParaRPr lang="cs-CZ" sz="2000" dirty="false"/>
          </a:p>
          <a:p>
            <a:pPr marL="0" indent="0"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  <a:defRPr/>
            </a:pPr>
            <a:r>
              <a:rPr lang="cs-CZ" sz="2000" b="true" u="sng" dirty="false"/>
              <a:t>Úhrada výdaje</a:t>
            </a:r>
          </a:p>
          <a:p>
            <a:pPr algn="just">
              <a:lnSpc>
                <a:spcPct val="100000"/>
              </a:lnSpc>
              <a:spcAft>
                <a:spcPts val="0"/>
              </a:spcAft>
              <a:defRPr/>
            </a:pPr>
            <a:r>
              <a:rPr lang="cs-CZ" sz="2000" dirty="false"/>
              <a:t>Podmínkou způsobilosti je, že výdaj musí být ze strany příjemce, příp. jeho </a:t>
            </a:r>
            <a:r>
              <a:rPr lang="cs-CZ" sz="2000" dirty="false" smtClean="false"/>
              <a:t>partnerů s </a:t>
            </a:r>
            <a:r>
              <a:rPr lang="cs-CZ" sz="2000" dirty="false" err="true" smtClean="false"/>
              <a:t>fin</a:t>
            </a:r>
            <a:r>
              <a:rPr lang="cs-CZ" sz="2000" dirty="false" smtClean="false"/>
              <a:t>. příspěvkem, </a:t>
            </a:r>
            <a:r>
              <a:rPr lang="cs-CZ" sz="2000" dirty="false"/>
              <a:t>skutečně zaplacen, tj. úhrada musí být doložena bankovními výpisy či výdajovými pokladními doklady. </a:t>
            </a:r>
          </a:p>
          <a:p>
            <a:endParaRPr lang="cs-CZ" sz="20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1237243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Způsobilé výdaje – osobní </a:t>
            </a:r>
            <a:r>
              <a:rPr lang="cs-CZ" sz="2800" dirty="false" smtClean="false"/>
              <a:t>náklady I.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484784"/>
            <a:ext cx="8064000" cy="4779232"/>
          </a:xfrm>
        </p:spPr>
        <p:txBody>
          <a:bodyPr/>
          <a:lstStyle/>
          <a:p>
            <a:pPr marL="0" indent="0">
              <a:spcAft>
                <a:spcPts val="0"/>
              </a:spcAft>
              <a:buNone/>
            </a:pPr>
            <a:r>
              <a:rPr lang="cs-CZ" altLang="cs-CZ" sz="2000" b="true" u="sng" dirty="false" smtClean="false"/>
              <a:t>Osobní náklady členů RT:</a:t>
            </a:r>
            <a:r>
              <a:rPr lang="cs-CZ" altLang="cs-CZ" sz="2000" b="true" dirty="false" smtClean="false"/>
              <a:t> </a:t>
            </a:r>
            <a:endParaRPr lang="cs-CZ" altLang="cs-CZ" sz="800" b="true" dirty="false" smtClean="false"/>
          </a:p>
          <a:p>
            <a:pPr algn="just">
              <a:lnSpc>
                <a:spcPct val="100000"/>
              </a:lnSpc>
            </a:pPr>
            <a:r>
              <a:rPr lang="cs-CZ" altLang="cs-CZ" sz="2000" dirty="false"/>
              <a:t>Mzdy a platy zaměstnanců příjemce nebo partnera s finančním </a:t>
            </a:r>
            <a:r>
              <a:rPr lang="cs-CZ" altLang="cs-CZ" sz="2000" dirty="false" smtClean="false"/>
              <a:t>příspěvkem pracujících </a:t>
            </a:r>
            <a:r>
              <a:rPr lang="cs-CZ" altLang="cs-CZ" sz="2000" dirty="false"/>
              <a:t>výhradně pro projekt.</a:t>
            </a:r>
          </a:p>
          <a:p>
            <a:pPr algn="just">
              <a:lnSpc>
                <a:spcPct val="100000"/>
              </a:lnSpc>
            </a:pPr>
            <a:r>
              <a:rPr lang="cs-CZ" altLang="cs-CZ" sz="2000" dirty="false"/>
              <a:t>Příslušná část mezd nebo platů zaměstnanců příjemce nebo partnera </a:t>
            </a:r>
            <a:r>
              <a:rPr lang="cs-CZ" altLang="cs-CZ" sz="2000" dirty="false" smtClean="false"/>
              <a:t>s </a:t>
            </a:r>
            <a:r>
              <a:rPr lang="cs-CZ" altLang="cs-CZ" sz="2000" dirty="false"/>
              <a:t>finančním příspěvkem podílejících se na projektu pouze částí svého </a:t>
            </a:r>
            <a:r>
              <a:rPr lang="cs-CZ" altLang="cs-CZ" sz="2000" dirty="false" smtClean="false"/>
              <a:t>úvazku.</a:t>
            </a:r>
            <a:endParaRPr lang="cs-CZ" altLang="cs-CZ" sz="2000" dirty="false"/>
          </a:p>
          <a:p>
            <a:pPr algn="just">
              <a:lnSpc>
                <a:spcPct val="100000"/>
              </a:lnSpc>
            </a:pPr>
            <a:r>
              <a:rPr lang="cs-CZ" altLang="cs-CZ" sz="2000" dirty="false"/>
              <a:t>Odměny zaměstnanců příjemce nebo partnera s finančním příspěvkem zaměstnaných na  dohodu o pracovní činnosti anebo dohodu o provedení </a:t>
            </a:r>
            <a:r>
              <a:rPr lang="cs-CZ" altLang="cs-CZ" sz="2000" dirty="false" smtClean="false"/>
              <a:t>práce.</a:t>
            </a:r>
          </a:p>
          <a:p>
            <a:pPr algn="just">
              <a:lnSpc>
                <a:spcPct val="100000"/>
              </a:lnSpc>
            </a:pPr>
            <a:r>
              <a:rPr lang="cs-CZ" sz="2000" dirty="false" smtClean="false">
                <a:solidFill>
                  <a:schemeClr val="accent1"/>
                </a:solidFill>
              </a:rPr>
              <a:t>Výčet činností vyloučených z Osobních nákladů je uveden v kap. 6.2.2 Odměňování vyloučené z Osobních nákladů (Specifická část pravidel, 40% paušál) – např. účetnictví a vedení mezd pracovníků, personalistika atd. </a:t>
            </a:r>
            <a:endParaRPr lang="cs-CZ" dirty="false">
              <a:solidFill>
                <a:schemeClr val="accent1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4050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Způsobilé výdaje – osobní </a:t>
            </a:r>
            <a:r>
              <a:rPr lang="cs-CZ" sz="2800" dirty="false" smtClean="false"/>
              <a:t>náklady II.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pPr algn="just">
              <a:lnSpc>
                <a:spcPct val="100000"/>
              </a:lnSpc>
              <a:defRPr/>
            </a:pPr>
            <a:r>
              <a:rPr lang="cs-CZ" sz="2000" b="true" dirty="false" smtClean="false"/>
              <a:t>Způsobilé osobní náklady</a:t>
            </a:r>
            <a:r>
              <a:rPr lang="cs-CZ" sz="2000" dirty="false" smtClean="false"/>
              <a:t> = </a:t>
            </a:r>
            <a:r>
              <a:rPr lang="cs-CZ" sz="2000" dirty="false"/>
              <a:t>součet hrubé mzdy/platu/odměny </a:t>
            </a:r>
            <a:r>
              <a:rPr lang="cs-CZ" sz="2000" dirty="false" smtClean="false"/>
              <a:t/>
            </a:r>
            <a:br>
              <a:rPr lang="cs-CZ" sz="2000" dirty="false" smtClean="false"/>
            </a:br>
            <a:r>
              <a:rPr lang="cs-CZ" sz="2000" dirty="false" smtClean="false"/>
              <a:t>z </a:t>
            </a:r>
            <a:r>
              <a:rPr lang="cs-CZ" sz="2000" dirty="false"/>
              <a:t>dohody </a:t>
            </a:r>
            <a:r>
              <a:rPr lang="cs-CZ" sz="2000" dirty="false" smtClean="false"/>
              <a:t>a </a:t>
            </a:r>
            <a:r>
              <a:rPr lang="cs-CZ" sz="2000" dirty="false"/>
              <a:t>odvodů na sociální a zdravotní pojištění hrazených </a:t>
            </a:r>
            <a:r>
              <a:rPr lang="cs-CZ" sz="2000" dirty="false" smtClean="false"/>
              <a:t>zaměstnavatelem a </a:t>
            </a:r>
            <a:r>
              <a:rPr lang="cs-CZ" sz="2000" dirty="false"/>
              <a:t>případně dalších výdajů na zaměstnance, které je zaměstnavatel povinen hradit na základě platných právních předpisů (např. odvody do FKSP, zákonné pojištění odpovědnosti zaměstnavatele za škodu při pracovním úrazu nebo nemoci </a:t>
            </a:r>
            <a:r>
              <a:rPr lang="cs-CZ" sz="2000" dirty="false" smtClean="false"/>
              <a:t/>
            </a:r>
            <a:br>
              <a:rPr lang="cs-CZ" sz="2000" dirty="false" smtClean="false"/>
            </a:br>
            <a:r>
              <a:rPr lang="cs-CZ" sz="2000" dirty="false" smtClean="false"/>
              <a:t>z </a:t>
            </a:r>
            <a:r>
              <a:rPr lang="cs-CZ" sz="2000" dirty="false"/>
              <a:t>povolání apod.).</a:t>
            </a:r>
            <a:endParaRPr lang="cs-CZ" altLang="cs-CZ" sz="2000" dirty="false"/>
          </a:p>
          <a:p>
            <a:pPr algn="just">
              <a:lnSpc>
                <a:spcPct val="100000"/>
              </a:lnSpc>
              <a:defRPr/>
            </a:pPr>
            <a:r>
              <a:rPr lang="cs-CZ" altLang="cs-CZ" sz="2000" dirty="false"/>
              <a:t>Způsobilé osobní náklady </a:t>
            </a:r>
            <a:r>
              <a:rPr lang="cs-CZ" altLang="cs-CZ" sz="2000" dirty="false" smtClean="false"/>
              <a:t>by měly respektovat obvyklou </a:t>
            </a:r>
            <a:r>
              <a:rPr lang="cs-CZ" altLang="cs-CZ" sz="2000" dirty="false"/>
              <a:t>výši </a:t>
            </a:r>
            <a:r>
              <a:rPr lang="cs-CZ" altLang="cs-CZ" sz="2000" dirty="false" smtClean="false"/>
              <a:t/>
            </a:r>
            <a:br>
              <a:rPr lang="cs-CZ" altLang="cs-CZ" sz="2000" dirty="false" smtClean="false"/>
            </a:br>
            <a:r>
              <a:rPr lang="cs-CZ" altLang="cs-CZ" sz="2000" dirty="false" smtClean="false"/>
              <a:t>v </a:t>
            </a:r>
            <a:r>
              <a:rPr lang="cs-CZ" altLang="cs-CZ" sz="2000" dirty="false"/>
              <a:t>daném místě, čase a oboru. </a:t>
            </a:r>
            <a:r>
              <a:rPr lang="cs-CZ" altLang="cs-CZ" sz="2000" dirty="false" smtClean="false"/>
              <a:t>V případě nárokování vyšších mzdových sazeb - nutné odůvodnění.</a:t>
            </a:r>
            <a:endParaRPr lang="cs-CZ" altLang="cs-CZ" sz="2000" dirty="false"/>
          </a:p>
          <a:p>
            <a:pPr marL="486000" lvl="2" indent="0">
              <a:lnSpc>
                <a:spcPct val="100000"/>
              </a:lnSpc>
              <a:buNone/>
              <a:defRPr/>
            </a:pPr>
            <a:r>
              <a:rPr lang="cs-CZ" altLang="cs-CZ" dirty="false" smtClean="false"/>
              <a:t>Informace </a:t>
            </a:r>
            <a:r>
              <a:rPr lang="cs-CZ" altLang="cs-CZ" dirty="false"/>
              <a:t>k obvyklých mzdám a </a:t>
            </a:r>
            <a:r>
              <a:rPr lang="cs-CZ" altLang="cs-CZ" dirty="false" smtClean="false"/>
              <a:t>platům na www.esfcr.cz</a:t>
            </a:r>
            <a:r>
              <a:rPr lang="cs-CZ" altLang="cs-CZ" dirty="false"/>
              <a:t>:   </a:t>
            </a:r>
            <a:r>
              <a:rPr lang="cs-CZ" altLang="cs-CZ" b="true" dirty="false">
                <a:hlinkClick r:id="rId3"/>
              </a:rPr>
              <a:t>https://www.esfcr.cz/obvykle-ceny-a-mzdy-platy-opz</a:t>
            </a:r>
            <a:endParaRPr lang="cs-CZ" altLang="cs-CZ" b="true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5949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Způsobilé výdaje – osobní </a:t>
            </a:r>
            <a:r>
              <a:rPr lang="cs-CZ" sz="2800" dirty="false" smtClean="false"/>
              <a:t>náklady III.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altLang="cs-CZ" sz="1800" dirty="false" smtClean="false"/>
              <a:t>Pracovní </a:t>
            </a:r>
            <a:r>
              <a:rPr lang="cs-CZ" altLang="cs-CZ" sz="1800" dirty="false"/>
              <a:t>smlouvy a dohody o pracích konaných mimo pracovní poměr </a:t>
            </a:r>
            <a:r>
              <a:rPr lang="cs-CZ" altLang="cs-CZ" sz="1800" dirty="false" smtClean="false"/>
              <a:t>(DPP/DPČ</a:t>
            </a:r>
            <a:r>
              <a:rPr lang="cs-CZ" altLang="cs-CZ" sz="1800" dirty="false"/>
              <a:t>) musí být v souladu se </a:t>
            </a:r>
            <a:r>
              <a:rPr lang="cs-CZ" altLang="cs-CZ" sz="1800" dirty="false" smtClean="false"/>
              <a:t>zákoníkem </a:t>
            </a:r>
            <a:r>
              <a:rPr lang="cs-CZ" altLang="cs-CZ" sz="1800" dirty="false"/>
              <a:t>práce</a:t>
            </a:r>
            <a:r>
              <a:rPr lang="cs-CZ" altLang="cs-CZ" sz="1800" dirty="false" smtClean="false"/>
              <a:t>.</a:t>
            </a:r>
            <a:endParaRPr lang="cs-CZ" sz="1800" dirty="false"/>
          </a:p>
          <a:p>
            <a:pPr algn="just">
              <a:lnSpc>
                <a:spcPct val="100000"/>
              </a:lnSpc>
              <a:defRPr/>
            </a:pPr>
            <a:r>
              <a:rPr lang="cs-CZ" sz="1800" b="true" dirty="false" smtClean="false"/>
              <a:t>DPČ</a:t>
            </a:r>
            <a:r>
              <a:rPr lang="cs-CZ" sz="1800" dirty="false" smtClean="false"/>
              <a:t> </a:t>
            </a:r>
            <a:r>
              <a:rPr lang="cs-CZ" sz="1800" dirty="false"/>
              <a:t>- týdenní rozsah nesmí v průměru </a:t>
            </a:r>
            <a:r>
              <a:rPr lang="cs-CZ" sz="1800" dirty="false" smtClean="false"/>
              <a:t>překračovat 20 hodin, maximálně </a:t>
            </a:r>
            <a:r>
              <a:rPr lang="cs-CZ" sz="1800" dirty="false"/>
              <a:t>za dobu 52 </a:t>
            </a:r>
            <a:r>
              <a:rPr lang="cs-CZ" sz="1800" dirty="false" smtClean="false"/>
              <a:t>týdnů. </a:t>
            </a:r>
          </a:p>
          <a:p>
            <a:pPr algn="just">
              <a:lnSpc>
                <a:spcPct val="100000"/>
              </a:lnSpc>
              <a:defRPr/>
            </a:pPr>
            <a:r>
              <a:rPr lang="cs-CZ" sz="1800" b="true" dirty="false" smtClean="false"/>
              <a:t>DPP</a:t>
            </a:r>
            <a:r>
              <a:rPr lang="cs-CZ" sz="1800" dirty="false" smtClean="false"/>
              <a:t> </a:t>
            </a:r>
            <a:r>
              <a:rPr lang="cs-CZ" sz="1800" dirty="false"/>
              <a:t>- rozsah práce nesmí překročit 300 hodin v kalendářním roce </a:t>
            </a:r>
            <a:r>
              <a:rPr lang="cs-CZ" sz="1800" dirty="false" smtClean="false"/>
              <a:t/>
            </a:r>
            <a:br>
              <a:rPr lang="cs-CZ" sz="1800" dirty="false" smtClean="false"/>
            </a:br>
            <a:r>
              <a:rPr lang="cs-CZ" sz="1800" dirty="false" smtClean="false"/>
              <a:t>u </a:t>
            </a:r>
            <a:r>
              <a:rPr lang="cs-CZ" sz="1800" dirty="false"/>
              <a:t>jednoho </a:t>
            </a:r>
            <a:r>
              <a:rPr lang="cs-CZ" sz="1800" dirty="false" smtClean="false"/>
              <a:t>zaměstnavatele. </a:t>
            </a:r>
          </a:p>
          <a:p>
            <a:pPr algn="just">
              <a:lnSpc>
                <a:spcPct val="100000"/>
              </a:lnSpc>
              <a:defRPr/>
            </a:pPr>
            <a:r>
              <a:rPr lang="cs-CZ" sz="1800" b="true" dirty="false" smtClean="false"/>
              <a:t>Výše úvazku: </a:t>
            </a:r>
            <a:r>
              <a:rPr lang="cs-CZ" altLang="cs-CZ" sz="1800" dirty="false" smtClean="false"/>
              <a:t>Úvazek </a:t>
            </a:r>
            <a:r>
              <a:rPr lang="cs-CZ" altLang="cs-CZ" sz="1800" dirty="false"/>
              <a:t>pracovníka zapojeného do realizace projektu OPZ může být maximálně 1,0 (tj. součet všech úvazků pracovníka včetně příp. DPČ </a:t>
            </a:r>
            <a:r>
              <a:rPr lang="cs-CZ" altLang="cs-CZ" sz="1800" dirty="false" smtClean="false"/>
              <a:t>a </a:t>
            </a:r>
            <a:r>
              <a:rPr lang="cs-CZ" altLang="cs-CZ" sz="1800" dirty="false"/>
              <a:t>DPP) u zaměstnavatele a partnera zapojených do daného projektu, </a:t>
            </a:r>
            <a:br>
              <a:rPr lang="cs-CZ" altLang="cs-CZ" sz="1800" dirty="false"/>
            </a:br>
            <a:r>
              <a:rPr lang="cs-CZ" altLang="cs-CZ" sz="1800" dirty="false"/>
              <a:t>a to po celou dobu zapojení daného pracovníka do realizace projektu OPZ</a:t>
            </a:r>
            <a:r>
              <a:rPr lang="cs-CZ" altLang="cs-CZ" sz="1800" dirty="false" smtClean="false"/>
              <a:t>.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lang="cs-CZ" sz="1800" b="true" dirty="false"/>
              <a:t>Výpočet úvazku pro projekt: </a:t>
            </a:r>
            <a:br>
              <a:rPr lang="cs-CZ" sz="1800" b="true" dirty="false"/>
            </a:br>
            <a:r>
              <a:rPr lang="cs-CZ" sz="1800" dirty="false"/>
              <a:t>Úvazek 1,0 - neprojektové úvazky = projektový úvazek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lang="cs-CZ" sz="1800" b="true" dirty="false"/>
              <a:t>Příklad:</a:t>
            </a:r>
            <a:r>
              <a:rPr lang="cs-CZ" sz="1800" dirty="false"/>
              <a:t> Pracovník má pracovní smlouvu s úvazkem 0,8 mimo projekt, maximální úvazek pro projekt je možný ve výši 0,2. </a:t>
            </a:r>
          </a:p>
          <a:p>
            <a:pPr marL="0" indent="0" algn="just">
              <a:lnSpc>
                <a:spcPct val="100000"/>
              </a:lnSpc>
              <a:buNone/>
              <a:defRPr/>
            </a:pPr>
            <a:r>
              <a:rPr lang="cs-CZ" altLang="cs-CZ" sz="1800" dirty="false" smtClean="false"/>
              <a:t> </a:t>
            </a:r>
            <a:endParaRPr lang="cs-CZ" sz="1800" dirty="false" smtClean="false"/>
          </a:p>
          <a:p>
            <a:pPr algn="just">
              <a:lnSpc>
                <a:spcPct val="100000"/>
              </a:lnSpc>
              <a:defRPr/>
            </a:pPr>
            <a:endParaRPr lang="cs-CZ" sz="1800" dirty="false" smtClean="false"/>
          </a:p>
          <a:p>
            <a:endParaRPr lang="cs-CZ" sz="16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301253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Způsobilé výdaje – osobní </a:t>
            </a:r>
            <a:r>
              <a:rPr lang="cs-CZ" sz="2800" dirty="false" smtClean="false"/>
              <a:t>náklady IV.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84784"/>
            <a:ext cx="8064000" cy="5031216"/>
          </a:xfrm>
        </p:spPr>
        <p:txBody>
          <a:bodyPr/>
          <a:lstStyle/>
          <a:p>
            <a:pPr marL="0" lvl="0" indent="0" algn="just">
              <a:lnSpc>
                <a:spcPct val="100000"/>
              </a:lnSpc>
              <a:buNone/>
            </a:pPr>
            <a:r>
              <a:rPr lang="cs-CZ" sz="1200" u="sng" dirty="false"/>
              <a:t> </a:t>
            </a:r>
            <a:r>
              <a:rPr lang="cs-CZ" sz="2000" b="true" u="sng" dirty="false" smtClean="false"/>
              <a:t>Povinné náležitosti pracovních smluv, DPČ a DPP v OPZ</a:t>
            </a:r>
            <a:r>
              <a:rPr lang="cs-CZ" sz="2000" dirty="false" smtClean="false"/>
              <a:t>: </a:t>
            </a:r>
          </a:p>
          <a:p>
            <a:pPr algn="just">
              <a:lnSpc>
                <a:spcPct val="100000"/>
              </a:lnSpc>
            </a:pPr>
            <a:r>
              <a:rPr lang="cs-CZ" sz="2000" dirty="false" smtClean="false"/>
              <a:t>identifikace </a:t>
            </a:r>
            <a:r>
              <a:rPr lang="cs-CZ" sz="2000" dirty="false"/>
              <a:t>projektu (název či registrační číslo</a:t>
            </a:r>
            <a:r>
              <a:rPr lang="cs-CZ" sz="2000" dirty="false" smtClean="false"/>
              <a:t>),</a:t>
            </a:r>
          </a:p>
          <a:p>
            <a:pPr algn="just">
              <a:lnSpc>
                <a:spcPct val="100000"/>
              </a:lnSpc>
            </a:pPr>
            <a:r>
              <a:rPr lang="cs-CZ" sz="2000" dirty="false" smtClean="false"/>
              <a:t>popis </a:t>
            </a:r>
            <a:r>
              <a:rPr lang="cs-CZ" sz="2000" dirty="false"/>
              <a:t>pracovní činnosti</a:t>
            </a:r>
            <a:r>
              <a:rPr lang="cs-CZ" sz="2000" dirty="false" smtClean="false"/>
              <a:t>, </a:t>
            </a:r>
            <a:r>
              <a:rPr lang="cs-CZ" sz="2000" dirty="false"/>
              <a:t>kterou zaměstnanec vykonává pro projekt, </a:t>
            </a:r>
            <a:endParaRPr lang="cs-CZ" sz="2000" dirty="false" smtClean="false"/>
          </a:p>
          <a:p>
            <a:pPr algn="just">
              <a:lnSpc>
                <a:spcPct val="100000"/>
              </a:lnSpc>
            </a:pPr>
            <a:r>
              <a:rPr lang="cs-CZ" sz="2000" dirty="false" smtClean="false"/>
              <a:t>rozsah </a:t>
            </a:r>
            <a:r>
              <a:rPr lang="cs-CZ" sz="2000" dirty="false"/>
              <a:t>činnosti, tzn. úvazek nebo </a:t>
            </a:r>
            <a:r>
              <a:rPr lang="cs-CZ" sz="2000" dirty="false" smtClean="false"/>
              <a:t>počet </a:t>
            </a:r>
            <a:r>
              <a:rPr lang="cs-CZ" sz="2000" dirty="false"/>
              <a:t>hodin za časovou </a:t>
            </a:r>
            <a:r>
              <a:rPr lang="cs-CZ" sz="2000" dirty="false" smtClean="false"/>
              <a:t>jednotku,</a:t>
            </a:r>
          </a:p>
          <a:p>
            <a:pPr algn="just">
              <a:lnSpc>
                <a:spcPct val="100000"/>
              </a:lnSpc>
            </a:pPr>
            <a:r>
              <a:rPr lang="cs-CZ" sz="2000" dirty="false" smtClean="false"/>
              <a:t>výše odměny,</a:t>
            </a:r>
          </a:p>
          <a:p>
            <a:pPr algn="just">
              <a:lnSpc>
                <a:spcPct val="100000"/>
              </a:lnSpc>
            </a:pPr>
            <a:r>
              <a:rPr lang="cs-CZ" sz="2000" dirty="false"/>
              <a:t>další zákonem stanovené </a:t>
            </a:r>
            <a:r>
              <a:rPr lang="cs-CZ" sz="2000" dirty="false" smtClean="false"/>
              <a:t>náležitosti: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000" b="true" u="sng" dirty="false" smtClean="false"/>
              <a:t>u </a:t>
            </a:r>
            <a:r>
              <a:rPr lang="cs-CZ" sz="2000" b="true" u="sng" dirty="false"/>
              <a:t>pracovní smlouvy </a:t>
            </a:r>
            <a:r>
              <a:rPr lang="cs-CZ" sz="2000" dirty="false"/>
              <a:t>místo výkonu práce a den nástupu do práce, </a:t>
            </a:r>
            <a:endParaRPr lang="cs-CZ" sz="2000" dirty="false" smtClean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000" b="true" u="sng" dirty="false" smtClean="false"/>
              <a:t>u </a:t>
            </a:r>
            <a:r>
              <a:rPr lang="cs-CZ" sz="2000" b="true" u="sng" dirty="false"/>
              <a:t>dohody o pracovní činnosti </a:t>
            </a:r>
            <a:r>
              <a:rPr lang="cs-CZ" sz="2000" dirty="false"/>
              <a:t>doba, na kterou se dohoda uzavírá, </a:t>
            </a:r>
            <a:r>
              <a:rPr lang="cs-CZ" sz="2000" dirty="false" smtClean="false"/>
              <a:t/>
            </a:r>
            <a:br>
              <a:rPr lang="cs-CZ" sz="2000" dirty="false" smtClean="false"/>
            </a:br>
            <a:r>
              <a:rPr lang="cs-CZ" sz="2000" dirty="false" smtClean="false"/>
              <a:t>a </a:t>
            </a:r>
            <a:r>
              <a:rPr lang="cs-CZ" sz="2000" dirty="false"/>
              <a:t>sjednaný rozsah pracovní doby, </a:t>
            </a:r>
            <a:endParaRPr lang="cs-CZ" sz="2000" dirty="false" smtClean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000" b="true" u="sng" dirty="false" smtClean="false"/>
              <a:t>u </a:t>
            </a:r>
            <a:r>
              <a:rPr lang="cs-CZ" sz="2000" b="true" u="sng" dirty="false"/>
              <a:t>dohody o provedení práce </a:t>
            </a:r>
            <a:r>
              <a:rPr lang="cs-CZ" sz="2000" dirty="false"/>
              <a:t>doba, na kterou se dohoda </a:t>
            </a:r>
            <a:r>
              <a:rPr lang="cs-CZ" sz="2000" dirty="false" smtClean="false"/>
              <a:t>uzavírá.</a:t>
            </a:r>
            <a:endParaRPr lang="cs-CZ" sz="2000" dirty="false"/>
          </a:p>
          <a:p>
            <a:pPr marL="0" lvl="0" indent="0" algn="just">
              <a:lnSpc>
                <a:spcPct val="100000"/>
              </a:lnSpc>
              <a:buNone/>
            </a:pPr>
            <a:endParaRPr lang="cs-CZ" sz="12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87911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Způsobilé výdaje – osobní náklady V.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sz="2000" b="true" u="sng" dirty="false"/>
              <a:t>Odvody zaměstnavatele na sociální a zdravotní pojištění</a:t>
            </a:r>
            <a:r>
              <a:rPr lang="cs-CZ" sz="2000" b="true" dirty="false"/>
              <a:t> </a:t>
            </a:r>
          </a:p>
          <a:p>
            <a:pPr algn="just">
              <a:lnSpc>
                <a:spcPct val="100000"/>
              </a:lnSpc>
            </a:pPr>
            <a:r>
              <a:rPr lang="cs-CZ" sz="2000" dirty="false"/>
              <a:t>Způsobilé jsou odvody na sociální a zdravotní pojištění</a:t>
            </a:r>
            <a:r>
              <a:rPr lang="cs-CZ" sz="2000" b="true" dirty="false"/>
              <a:t> </a:t>
            </a:r>
            <a:r>
              <a:rPr lang="cs-CZ" sz="2000" dirty="false"/>
              <a:t>spojené se zaměstnancem hrazené zaměstnavatelem povinně na základě právních předpisů. </a:t>
            </a:r>
          </a:p>
          <a:p>
            <a:pPr algn="just">
              <a:lnSpc>
                <a:spcPct val="100000"/>
              </a:lnSpc>
            </a:pPr>
            <a:r>
              <a:rPr lang="cs-CZ" sz="2000" b="true" dirty="false"/>
              <a:t>DPČ</a:t>
            </a:r>
            <a:r>
              <a:rPr lang="cs-CZ" sz="2000" dirty="false"/>
              <a:t> - Odvody na zdravotní a sociální pojištění se hradí, pokud odměna DPČ v  měsíci přesáhne 3.000 Kč. </a:t>
            </a:r>
          </a:p>
          <a:p>
            <a:pPr algn="just">
              <a:lnSpc>
                <a:spcPct val="100000"/>
              </a:lnSpc>
              <a:defRPr/>
            </a:pPr>
            <a:r>
              <a:rPr lang="cs-CZ" sz="2000" b="true" dirty="false"/>
              <a:t>DPP</a:t>
            </a:r>
            <a:r>
              <a:rPr lang="cs-CZ" sz="2000" dirty="false"/>
              <a:t> - Odvody na zdravotní a sociální pojištění se hradí, pokud odměna </a:t>
            </a:r>
            <a:r>
              <a:rPr lang="cs-CZ" sz="2000" dirty="false" smtClean="false"/>
              <a:t>DPP v  </a:t>
            </a:r>
            <a:r>
              <a:rPr lang="cs-CZ" sz="2000" dirty="false"/>
              <a:t>měsíci přesáhne 10.000 Kč. </a:t>
            </a:r>
          </a:p>
          <a:p>
            <a:pPr algn="just">
              <a:lnSpc>
                <a:spcPct val="100000"/>
              </a:lnSpc>
              <a:defRPr/>
            </a:pPr>
            <a:r>
              <a:rPr lang="cs-CZ" altLang="cs-CZ" sz="2000" dirty="false"/>
              <a:t>Pokud má zaměstnanec více DPP u jednoho zaměstnavatele </a:t>
            </a:r>
            <a:r>
              <a:rPr lang="cs-CZ" altLang="cs-CZ" sz="2000" dirty="false" smtClean="false"/>
              <a:t/>
            </a:r>
            <a:br>
              <a:rPr lang="cs-CZ" altLang="cs-CZ" sz="2000" dirty="false" smtClean="false"/>
            </a:br>
            <a:r>
              <a:rPr lang="cs-CZ" altLang="cs-CZ" sz="2000" dirty="false" smtClean="false"/>
              <a:t>a </a:t>
            </a:r>
            <a:r>
              <a:rPr lang="cs-CZ" altLang="cs-CZ" sz="2000" dirty="false"/>
              <a:t>součet zúčtovaných příjmů z těchto dohod přesáhne v měsíci 10.000,- Kč, pak se hradí odvody na zdravotní </a:t>
            </a:r>
            <a:r>
              <a:rPr lang="cs-CZ" sz="2000" dirty="false"/>
              <a:t>a sociální </a:t>
            </a:r>
            <a:r>
              <a:rPr lang="cs-CZ" altLang="cs-CZ" sz="2000" dirty="false"/>
              <a:t>pojištění. </a:t>
            </a:r>
          </a:p>
          <a:p>
            <a:endParaRPr lang="cs-CZ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4040311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Způsobilé výdaje – osobní náklady </a:t>
            </a:r>
            <a:r>
              <a:rPr lang="cs-CZ" sz="2800" dirty="false" smtClean="false"/>
              <a:t>VI.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endParaRPr lang="cs-CZ" sz="2000" dirty="false" smtClean="false"/>
          </a:p>
          <a:p>
            <a:pPr marL="0" indent="0" algn="just">
              <a:buNone/>
            </a:pPr>
            <a:r>
              <a:rPr lang="cs-CZ" sz="2000" b="true" u="sng" dirty="false" smtClean="false"/>
              <a:t>Odměny</a:t>
            </a:r>
            <a:endParaRPr lang="cs-CZ" sz="2000" b="true" u="sng" dirty="false"/>
          </a:p>
          <a:p>
            <a:pPr algn="just">
              <a:lnSpc>
                <a:spcPct val="100000"/>
              </a:lnSpc>
            </a:pPr>
            <a:r>
              <a:rPr lang="cs-CZ" altLang="cs-CZ" sz="2000" dirty="false"/>
              <a:t>Způsobilé </a:t>
            </a:r>
            <a:r>
              <a:rPr lang="cs-CZ" altLang="cs-CZ" sz="2000" dirty="false" smtClean="false"/>
              <a:t>jsou odměny za </a:t>
            </a:r>
            <a:r>
              <a:rPr lang="cs-CZ" altLang="cs-CZ" sz="2000" dirty="false"/>
              <a:t>splnění mimořádného nebo zvlášť významného úkolu apod</a:t>
            </a:r>
            <a:r>
              <a:rPr lang="cs-CZ" altLang="cs-CZ" sz="2000" dirty="false" smtClean="false"/>
              <a:t>. </a:t>
            </a:r>
            <a:r>
              <a:rPr lang="cs-CZ" sz="2000" dirty="false"/>
              <a:t>Zdůvodnění vyplacených odměn je nezbytnou podmínkou jejich způsobilosti. </a:t>
            </a:r>
            <a:r>
              <a:rPr lang="cs-CZ" altLang="cs-CZ" sz="2000" dirty="false" smtClean="false"/>
              <a:t>Příjemce </a:t>
            </a:r>
            <a:r>
              <a:rPr lang="cs-CZ" altLang="cs-CZ" sz="2000" dirty="false"/>
              <a:t>stanoví kritéria, při jejichž splnění lze odměny zaměstnanci poskytnout. </a:t>
            </a:r>
            <a:endParaRPr lang="cs-CZ" altLang="cs-CZ" sz="2000" dirty="false" smtClean="false"/>
          </a:p>
          <a:p>
            <a:pPr algn="just">
              <a:lnSpc>
                <a:spcPct val="100000"/>
              </a:lnSpc>
            </a:pPr>
            <a:r>
              <a:rPr lang="cs-CZ" altLang="cs-CZ" sz="2000" dirty="false" smtClean="false"/>
              <a:t>Způsobilé </a:t>
            </a:r>
            <a:r>
              <a:rPr lang="cs-CZ" altLang="cs-CZ" sz="2000" dirty="false"/>
              <a:t>jsou odměny, které nepřekročí 25 </a:t>
            </a:r>
            <a:r>
              <a:rPr lang="cs-CZ" altLang="cs-CZ" sz="2000" dirty="false" smtClean="false"/>
              <a:t>% ročního úhrnu nejvyššího platového tarifu a nejvýše přípustného osobního příplatku v příslušné platové třídě, nebo roční mzdy/odměny </a:t>
            </a:r>
            <a:br>
              <a:rPr lang="cs-CZ" altLang="cs-CZ" sz="2000" dirty="false" smtClean="false"/>
            </a:br>
            <a:r>
              <a:rPr lang="cs-CZ" altLang="cs-CZ" sz="2000" dirty="false" smtClean="false"/>
              <a:t>z dohody, kdy se vychází z částky dle poslední platné verze pracovní smlouvy/dohody o pracovní činnosti/dohody o provedení práce.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766667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Obsah semináře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4752528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endParaRPr lang="cs-CZ" sz="1800" b="true" u="sng" dirty="false" smtClean="false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</a:pPr>
            <a:r>
              <a:rPr lang="cs-CZ" dirty="false" smtClean="false"/>
              <a:t>Rozhodnutí </a:t>
            </a:r>
            <a:r>
              <a:rPr lang="cs-CZ" dirty="false"/>
              <a:t>o poskytnutí dotace</a:t>
            </a:r>
          </a:p>
          <a:p>
            <a:pPr>
              <a:lnSpc>
                <a:spcPct val="100000"/>
              </a:lnSpc>
            </a:pPr>
            <a:r>
              <a:rPr lang="cs-CZ" dirty="false" smtClean="false"/>
              <a:t>Zdroje informací</a:t>
            </a:r>
          </a:p>
          <a:p>
            <a:pPr>
              <a:lnSpc>
                <a:spcPct val="100000"/>
              </a:lnSpc>
            </a:pPr>
            <a:r>
              <a:rPr lang="cs-CZ" dirty="false"/>
              <a:t>Změny v projektu</a:t>
            </a:r>
          </a:p>
          <a:p>
            <a:pPr>
              <a:lnSpc>
                <a:spcPct val="100000"/>
              </a:lnSpc>
            </a:pPr>
            <a:r>
              <a:rPr lang="cs-CZ" dirty="false" smtClean="false"/>
              <a:t>Zálohová </a:t>
            </a:r>
            <a:r>
              <a:rPr lang="cs-CZ" dirty="false"/>
              <a:t>platba</a:t>
            </a:r>
          </a:p>
          <a:p>
            <a:pPr>
              <a:lnSpc>
                <a:spcPct val="100000"/>
              </a:lnSpc>
            </a:pPr>
            <a:r>
              <a:rPr lang="cs-CZ" dirty="false"/>
              <a:t>Finanční část – ne/způsobilé </a:t>
            </a:r>
            <a:r>
              <a:rPr lang="cs-CZ" dirty="false" smtClean="false"/>
              <a:t>výdaje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14140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Způsobilé výdaje – osobní </a:t>
            </a:r>
            <a:r>
              <a:rPr lang="cs-CZ" sz="2800" dirty="false" smtClean="false"/>
              <a:t>náklady VII.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84784"/>
            <a:ext cx="8064000" cy="4896544"/>
          </a:xfrm>
        </p:spPr>
        <p:txBody>
          <a:bodyPr/>
          <a:lstStyle/>
          <a:p>
            <a:pPr marL="0" lvl="0" indent="0" algn="just">
              <a:lnSpc>
                <a:spcPct val="100000"/>
              </a:lnSpc>
              <a:buNone/>
            </a:pPr>
            <a:r>
              <a:rPr lang="cs-CZ" sz="2000" b="true" u="sng" dirty="false" smtClean="false"/>
              <a:t>Náhrady za </a:t>
            </a:r>
            <a:r>
              <a:rPr lang="cs-CZ" sz="2000" b="true" u="sng" dirty="false"/>
              <a:t>dovolenou </a:t>
            </a:r>
            <a:endParaRPr lang="cs-CZ" sz="2000" b="true" u="sng" dirty="false" smtClean="false"/>
          </a:p>
          <a:p>
            <a:pPr algn="just">
              <a:lnSpc>
                <a:spcPct val="100000"/>
              </a:lnSpc>
            </a:pPr>
            <a:r>
              <a:rPr lang="cs-CZ" altLang="cs-CZ" sz="2000" dirty="false"/>
              <a:t>Náhrady za dovolenou jsou způsobilé </a:t>
            </a:r>
            <a:r>
              <a:rPr lang="cs-CZ" altLang="cs-CZ" sz="2000" dirty="false" smtClean="false"/>
              <a:t>pouze </a:t>
            </a:r>
            <a:r>
              <a:rPr lang="cs-CZ" altLang="cs-CZ" sz="2000" dirty="false"/>
              <a:t>v rozsahu, v jakém odpovídají míře zapojení zaměstnance do realizace projektu </a:t>
            </a:r>
            <a:r>
              <a:rPr lang="cs-CZ" altLang="cs-CZ" sz="2000" dirty="false" smtClean="false"/>
              <a:t/>
            </a:r>
            <a:br>
              <a:rPr lang="cs-CZ" altLang="cs-CZ" sz="2000" dirty="false" smtClean="false"/>
            </a:br>
            <a:r>
              <a:rPr lang="cs-CZ" altLang="cs-CZ" sz="2000" dirty="false" smtClean="false"/>
              <a:t>v </a:t>
            </a:r>
            <a:r>
              <a:rPr lang="cs-CZ" altLang="cs-CZ" sz="2000" dirty="false"/>
              <a:t>měsíci, v němž je dovolená čerpána (= </a:t>
            </a:r>
            <a:r>
              <a:rPr lang="cs-CZ" altLang="cs-CZ" sz="2000" dirty="false" smtClean="false"/>
              <a:t>úvazek dle pracovní smlouvy, DPČ nebo DPP v </a:t>
            </a:r>
            <a:r>
              <a:rPr lang="cs-CZ" altLang="cs-CZ" sz="2000" dirty="false"/>
              <a:t>projektu</a:t>
            </a:r>
            <a:r>
              <a:rPr lang="cs-CZ" altLang="cs-CZ" sz="2000" dirty="false" smtClean="false"/>
              <a:t>).</a:t>
            </a:r>
            <a:endParaRPr lang="cs-CZ" altLang="cs-CZ" sz="2000" dirty="false"/>
          </a:p>
          <a:p>
            <a:pPr algn="just">
              <a:lnSpc>
                <a:spcPct val="100000"/>
              </a:lnSpc>
            </a:pPr>
            <a:r>
              <a:rPr lang="cs-CZ" altLang="cs-CZ" sz="2000" dirty="false"/>
              <a:t>Způsobilým výdajem je náhrada mzdy nebo platu za dovolenou </a:t>
            </a:r>
            <a:r>
              <a:rPr lang="cs-CZ" altLang="cs-CZ" sz="2000" dirty="false" smtClean="false"/>
              <a:t/>
            </a:r>
            <a:br>
              <a:rPr lang="cs-CZ" altLang="cs-CZ" sz="2000" dirty="false" smtClean="false"/>
            </a:br>
            <a:r>
              <a:rPr lang="cs-CZ" altLang="cs-CZ" sz="2000" dirty="false" smtClean="false"/>
              <a:t>v </a:t>
            </a:r>
            <a:r>
              <a:rPr lang="cs-CZ" altLang="cs-CZ" sz="2000" dirty="false"/>
              <a:t>rozsahu, který zaměstnavatel musí zaměstnanci poskytnout na základě platného právního předpisu, kolektivní smlouvy nebo vnitřního předpisu </a:t>
            </a:r>
            <a:r>
              <a:rPr lang="cs-CZ" altLang="cs-CZ" sz="2000" dirty="false" smtClean="false"/>
              <a:t>zaměstnavatele.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altLang="cs-CZ" sz="2000" b="true" u="sng" dirty="false" smtClean="false"/>
              <a:t>F</a:t>
            </a:r>
            <a:r>
              <a:rPr lang="pt-BR" altLang="cs-CZ" sz="2000" b="true" u="sng" dirty="false"/>
              <a:t>ond kulturních a sociálních potřeb</a:t>
            </a:r>
            <a:endParaRPr lang="cs-CZ" sz="2000" b="true" u="sng" dirty="false"/>
          </a:p>
          <a:p>
            <a:pPr algn="just">
              <a:lnSpc>
                <a:spcPct val="100000"/>
              </a:lnSpc>
            </a:pPr>
            <a:r>
              <a:rPr lang="cs-CZ" sz="2000" dirty="false"/>
              <a:t>FKSP je způsobilým nákladem u organizací, které musí povinně tvořit FKSP dle zákona.</a:t>
            </a:r>
          </a:p>
          <a:p>
            <a:pPr algn="just">
              <a:lnSpc>
                <a:spcPct val="100000"/>
              </a:lnSpc>
            </a:pPr>
            <a:r>
              <a:rPr lang="cs-CZ" sz="2000" dirty="false"/>
              <a:t>Způsobilé jsou náklady na tvorbu, ne na čerpání </a:t>
            </a:r>
            <a:r>
              <a:rPr lang="cs-CZ" sz="2000" dirty="false" smtClean="false"/>
              <a:t>FKSP!</a:t>
            </a:r>
            <a:endParaRPr lang="cs-CZ" sz="2000" dirty="false"/>
          </a:p>
          <a:p>
            <a:pPr algn="just">
              <a:lnSpc>
                <a:spcPct val="100000"/>
              </a:lnSpc>
            </a:pPr>
            <a:endParaRPr lang="cs-CZ" altLang="cs-CZ" sz="1800" dirty="false"/>
          </a:p>
          <a:p>
            <a:pPr algn="just">
              <a:lnSpc>
                <a:spcPct val="100000"/>
              </a:lnSpc>
            </a:pPr>
            <a:endParaRPr lang="cs-CZ" altLang="cs-CZ" sz="1800" dirty="false" smtClean="false"/>
          </a:p>
          <a:p>
            <a:pPr algn="just">
              <a:lnSpc>
                <a:spcPct val="100000"/>
              </a:lnSpc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15763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Způsobilé výdaje – osobní náklady </a:t>
            </a:r>
            <a:r>
              <a:rPr lang="cs-CZ" sz="2800" dirty="false" err="true" smtClean="false"/>
              <a:t>VIiI</a:t>
            </a:r>
            <a:r>
              <a:rPr lang="cs-CZ" sz="2800" dirty="false" smtClean="false"/>
              <a:t>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5103224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sz="2000" b="true" u="sng" dirty="false" smtClean="false"/>
              <a:t>Pracovní neschopnost</a:t>
            </a:r>
          </a:p>
          <a:p>
            <a:pPr algn="just">
              <a:lnSpc>
                <a:spcPct val="100000"/>
              </a:lnSpc>
            </a:pPr>
            <a:r>
              <a:rPr lang="cs-CZ" sz="2000" dirty="false" smtClean="false"/>
              <a:t>Způsobilým výdajem je náhrada mzdy, platu </a:t>
            </a:r>
            <a:r>
              <a:rPr lang="cs-CZ" sz="2000" dirty="false"/>
              <a:t>nebo odměny </a:t>
            </a:r>
            <a:r>
              <a:rPr lang="cs-CZ" sz="2000" dirty="false" smtClean="false"/>
              <a:t/>
            </a:r>
            <a:br>
              <a:rPr lang="cs-CZ" sz="2000" dirty="false" smtClean="false"/>
            </a:br>
            <a:r>
              <a:rPr lang="cs-CZ" sz="2000" dirty="false" smtClean="false"/>
              <a:t>z </a:t>
            </a:r>
            <a:r>
              <a:rPr lang="cs-CZ" sz="2000" dirty="false"/>
              <a:t>dohody (resp. poměrná část) za dny dočasné pracovní neschopnosti nebo nařízené karantény</a:t>
            </a:r>
            <a:r>
              <a:rPr lang="cs-CZ" sz="2000" b="true" dirty="false"/>
              <a:t> </a:t>
            </a:r>
            <a:r>
              <a:rPr lang="cs-CZ" sz="2000" dirty="false"/>
              <a:t>ve výši a trvání, ve kterých je zaměstnavatel povinen tuto náhradu </a:t>
            </a:r>
            <a:r>
              <a:rPr lang="cs-CZ" sz="2000" dirty="false" smtClean="false"/>
              <a:t>mzdy, platu </a:t>
            </a:r>
            <a:r>
              <a:rPr lang="cs-CZ" sz="2000" dirty="false"/>
              <a:t>nebo odměny </a:t>
            </a:r>
            <a:r>
              <a:rPr lang="cs-CZ" sz="2000" dirty="false" smtClean="false"/>
              <a:t/>
            </a:r>
            <a:br>
              <a:rPr lang="cs-CZ" sz="2000" dirty="false" smtClean="false"/>
            </a:br>
            <a:r>
              <a:rPr lang="cs-CZ" sz="2000" dirty="false" smtClean="false"/>
              <a:t>z </a:t>
            </a:r>
            <a:r>
              <a:rPr lang="cs-CZ" sz="2000" dirty="false"/>
              <a:t>dohody poskytovat podle platných právních předpisů, podle kolektivní smlouvy nebo vnitřního předpisu </a:t>
            </a:r>
            <a:r>
              <a:rPr lang="cs-CZ" sz="2000" dirty="false" smtClean="false"/>
              <a:t>zaměstnavatele.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2000" b="true" u="sng" dirty="false" smtClean="false"/>
              <a:t>Další překážky v práci</a:t>
            </a:r>
          </a:p>
          <a:p>
            <a:pPr algn="just">
              <a:lnSpc>
                <a:spcPct val="100000"/>
              </a:lnSpc>
            </a:pPr>
            <a:r>
              <a:rPr lang="cs-CZ" sz="2000" dirty="false"/>
              <a:t>Způsobilá je také </a:t>
            </a:r>
            <a:r>
              <a:rPr lang="cs-CZ" sz="2000" b="true" dirty="false"/>
              <a:t>náhrada mzdy nebo platu </a:t>
            </a:r>
            <a:r>
              <a:rPr lang="cs-CZ" sz="2000" dirty="false"/>
              <a:t>(resp. poměrná část) </a:t>
            </a:r>
            <a:r>
              <a:rPr lang="cs-CZ" sz="2000" dirty="false" smtClean="false"/>
              <a:t/>
            </a:r>
            <a:br>
              <a:rPr lang="cs-CZ" sz="2000" dirty="false" smtClean="false"/>
            </a:br>
            <a:r>
              <a:rPr lang="cs-CZ" sz="2000" b="true" dirty="false" smtClean="false"/>
              <a:t>v </a:t>
            </a:r>
            <a:r>
              <a:rPr lang="cs-CZ" sz="2000" b="true" dirty="false"/>
              <a:t>případě dalších překážek v práci</a:t>
            </a:r>
            <a:r>
              <a:rPr lang="cs-CZ" sz="2000" dirty="false"/>
              <a:t>, za které v souladu se zákoníkem </a:t>
            </a:r>
            <a:r>
              <a:rPr lang="cs-CZ" sz="2000" dirty="false" smtClean="false"/>
              <a:t>práce, </a:t>
            </a:r>
            <a:r>
              <a:rPr lang="cs-CZ" sz="2000" dirty="false"/>
              <a:t>nebo s kolektivní </a:t>
            </a:r>
            <a:r>
              <a:rPr lang="cs-CZ" sz="2000" dirty="false" smtClean="false"/>
              <a:t>smlouvou, </a:t>
            </a:r>
            <a:r>
              <a:rPr lang="cs-CZ" sz="2000" dirty="false"/>
              <a:t>nebo s vnitřním předpisem zaměstnavatele </a:t>
            </a:r>
            <a:r>
              <a:rPr lang="cs-CZ" sz="2000" dirty="false" smtClean="false"/>
              <a:t>přísluší </a:t>
            </a:r>
            <a:r>
              <a:rPr lang="cs-CZ" sz="2000" dirty="false"/>
              <a:t>zaměstnanci náhrada mzdy/platu hrazená zaměstnavatelem (např. svatba, narození dítěte, studijní volno, </a:t>
            </a:r>
            <a:r>
              <a:rPr lang="cs-CZ" sz="2000" dirty="false" smtClean="false"/>
              <a:t>promoce, překážky na straně zaměstnavatele apod</a:t>
            </a:r>
            <a:r>
              <a:rPr lang="cs-CZ" sz="2000" dirty="false"/>
              <a:t>.).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12110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Vedení účetnictví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988840"/>
            <a:ext cx="8064000" cy="4131160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2000" dirty="false"/>
              <a:t>Příjemci jsou povinni vést účetnictví nebo daňovou evidenci </a:t>
            </a:r>
            <a:r>
              <a:rPr lang="cs-CZ" sz="2000" dirty="false" smtClean="false"/>
              <a:t/>
            </a:r>
            <a:br>
              <a:rPr lang="cs-CZ" sz="2000" dirty="false" smtClean="false"/>
            </a:br>
            <a:r>
              <a:rPr lang="cs-CZ" sz="2000" dirty="false" smtClean="false"/>
              <a:t>v souladu s </a:t>
            </a:r>
            <a:r>
              <a:rPr lang="cs-CZ" sz="2000" dirty="false"/>
              <a:t>předpisy ČR. Příjemci, kteří vedou účetnictví v plném nebo zjednodušeném rozsahu podle zákona č. 563/1991 Sb., </a:t>
            </a:r>
            <a:r>
              <a:rPr lang="cs-CZ" sz="2000" dirty="false" smtClean="false"/>
              <a:t/>
            </a:r>
            <a:br>
              <a:rPr lang="cs-CZ" sz="2000" dirty="false" smtClean="false"/>
            </a:br>
            <a:r>
              <a:rPr lang="cs-CZ" sz="2000" dirty="false" smtClean="false"/>
              <a:t>o </a:t>
            </a:r>
            <a:r>
              <a:rPr lang="cs-CZ" sz="2000" dirty="false"/>
              <a:t>účetnictví, vedou účetnictví způsobem, který zajistí </a:t>
            </a:r>
            <a:r>
              <a:rPr lang="cs-CZ" sz="2000" b="true" dirty="false"/>
              <a:t>jednoznačné přiřazení účetních položek spadajících do přímých nákladů ke konkrétnímu projektu</a:t>
            </a:r>
            <a:r>
              <a:rPr lang="cs-CZ" sz="2000" dirty="false"/>
              <a:t>, tj. zejména výnosů a nákladů a zařazení do evidence majetku (u příjemců postupujících podle § 38a zákona </a:t>
            </a:r>
            <a:r>
              <a:rPr lang="cs-CZ" sz="2000" dirty="false" smtClean="false"/>
              <a:t/>
            </a:r>
            <a:br>
              <a:rPr lang="cs-CZ" sz="2000" dirty="false" smtClean="false"/>
            </a:br>
            <a:r>
              <a:rPr lang="cs-CZ" sz="2000" dirty="false" smtClean="false"/>
              <a:t>o </a:t>
            </a:r>
            <a:r>
              <a:rPr lang="cs-CZ" sz="2000" dirty="false"/>
              <a:t>účetnictví se jedná o přiřazení zejména příjmů a výdajů </a:t>
            </a:r>
            <a:r>
              <a:rPr lang="cs-CZ" sz="2000" dirty="false" smtClean="false"/>
              <a:t/>
            </a:r>
            <a:br>
              <a:rPr lang="cs-CZ" sz="2000" dirty="false" smtClean="false"/>
            </a:br>
            <a:r>
              <a:rPr lang="cs-CZ" sz="2000" dirty="false" smtClean="false"/>
              <a:t>a </a:t>
            </a:r>
            <a:r>
              <a:rPr lang="cs-CZ" sz="2000" dirty="false"/>
              <a:t>zařazení do evidence majetku). </a:t>
            </a:r>
          </a:p>
          <a:p>
            <a:pPr algn="just">
              <a:lnSpc>
                <a:spcPct val="100000"/>
              </a:lnSpc>
              <a:spcAft>
                <a:spcPts val="1000"/>
              </a:spcAft>
              <a:defRPr/>
            </a:pPr>
            <a:endParaRPr lang="cs-CZ" dirty="false" smtClean="false"/>
          </a:p>
          <a:p>
            <a:pPr algn="just">
              <a:lnSpc>
                <a:spcPct val="100000"/>
              </a:lnSpc>
              <a:defRPr/>
            </a:pPr>
            <a:endParaRPr lang="cs-CZ" dirty="false"/>
          </a:p>
          <a:p>
            <a:pPr marL="0" indent="0" algn="just">
              <a:lnSpc>
                <a:spcPct val="100000"/>
              </a:lnSpc>
              <a:buNone/>
              <a:defRPr/>
            </a:pPr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903640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sz="2800" dirty="false"/>
              <a:t>Dokladování </a:t>
            </a:r>
            <a:r>
              <a:rPr lang="cs-CZ" altLang="cs-CZ" sz="2800" dirty="false" smtClean="false"/>
              <a:t>výdajů I.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5247240"/>
          </a:xfrm>
        </p:spPr>
        <p:txBody>
          <a:bodyPr/>
          <a:lstStyle/>
          <a:p>
            <a:pPr algn="just">
              <a:lnSpc>
                <a:spcPct val="100000"/>
              </a:lnSpc>
              <a:defRPr/>
            </a:pPr>
            <a:r>
              <a:rPr lang="cs-CZ" altLang="cs-CZ" sz="2000" dirty="false"/>
              <a:t>Všechny způsobilé výdaje spadající do </a:t>
            </a:r>
            <a:r>
              <a:rPr lang="cs-CZ" altLang="cs-CZ" sz="2000" dirty="false" smtClean="false"/>
              <a:t>přímých nákladů musí být </a:t>
            </a:r>
            <a:r>
              <a:rPr lang="cs-CZ" altLang="cs-CZ" sz="2000" dirty="false"/>
              <a:t>příjemce </a:t>
            </a:r>
            <a:r>
              <a:rPr lang="cs-CZ" altLang="cs-CZ" sz="2000" dirty="false" smtClean="false"/>
              <a:t>schopný doložit. Na </a:t>
            </a:r>
            <a:r>
              <a:rPr lang="cs-CZ" altLang="cs-CZ" sz="2000" dirty="false"/>
              <a:t>Řídící orgán se dokládají </a:t>
            </a:r>
            <a:r>
              <a:rPr lang="cs-CZ" altLang="cs-CZ" sz="2000" dirty="false" err="true" smtClean="false"/>
              <a:t>skeny</a:t>
            </a:r>
            <a:r>
              <a:rPr lang="cs-CZ" altLang="cs-CZ" sz="2000" dirty="false" smtClean="false"/>
              <a:t> dokladů v systému IS KP14+, </a:t>
            </a:r>
            <a:r>
              <a:rPr lang="cs-CZ" altLang="cs-CZ" sz="2000" dirty="false"/>
              <a:t>originály archivuje </a:t>
            </a:r>
            <a:r>
              <a:rPr lang="cs-CZ" altLang="cs-CZ" sz="2000" dirty="false" smtClean="false"/>
              <a:t>příjemce. </a:t>
            </a:r>
            <a:endParaRPr lang="cs-CZ" altLang="cs-CZ" sz="2000" dirty="false"/>
          </a:p>
          <a:p>
            <a:pPr algn="just">
              <a:lnSpc>
                <a:spcPct val="100000"/>
              </a:lnSpc>
              <a:defRPr/>
            </a:pPr>
            <a:r>
              <a:rPr lang="cs-CZ" altLang="cs-CZ" sz="2000" b="true" dirty="false"/>
              <a:t>Příjemce je povinen zajistit označení každého originálu účetního dokladu, který dokládá přímý způsobilý výdaj projektu, registračním číslem daného </a:t>
            </a:r>
            <a:r>
              <a:rPr lang="cs-CZ" altLang="cs-CZ" sz="2000" b="true" dirty="false" smtClean="false"/>
              <a:t>projektu. </a:t>
            </a:r>
            <a:r>
              <a:rPr lang="cs-CZ" sz="2000" dirty="false"/>
              <a:t>Označení může provést vepsáním textu, razítkem apod. </a:t>
            </a:r>
            <a:endParaRPr lang="cs-CZ" sz="2000" dirty="false" smtClean="false"/>
          </a:p>
          <a:p>
            <a:pPr algn="just">
              <a:lnSpc>
                <a:spcPct val="100000"/>
              </a:lnSpc>
              <a:defRPr/>
            </a:pPr>
            <a:r>
              <a:rPr lang="cs-CZ" altLang="cs-CZ" sz="2000" b="true" dirty="false" smtClean="false"/>
              <a:t>K </a:t>
            </a:r>
            <a:r>
              <a:rPr lang="cs-CZ" altLang="cs-CZ" sz="2000" b="true" dirty="false"/>
              <a:t>žádosti o platbu je nutné do IS KP14+ naskenovat účetní doklad </a:t>
            </a:r>
            <a:r>
              <a:rPr lang="cs-CZ" altLang="cs-CZ" sz="2000" b="true" dirty="false" smtClean="false"/>
              <a:t>v </a:t>
            </a:r>
            <a:r>
              <a:rPr lang="cs-CZ" altLang="cs-CZ" sz="2000" b="true" dirty="false"/>
              <a:t>tom případě, pokud částka, která je z něj nárokována v </a:t>
            </a:r>
            <a:r>
              <a:rPr lang="cs-CZ" altLang="cs-CZ" sz="2000" b="true" dirty="false" smtClean="false"/>
              <a:t>žádosti o platbu, jako </a:t>
            </a:r>
            <a:r>
              <a:rPr lang="cs-CZ" altLang="cs-CZ" sz="2000" b="true" dirty="false"/>
              <a:t>výdaj projektu, přesahuje </a:t>
            </a:r>
            <a:r>
              <a:rPr lang="cs-CZ" altLang="cs-CZ" sz="2000" b="true" dirty="false" smtClean="false"/>
              <a:t>10.000 Kč. </a:t>
            </a:r>
            <a:r>
              <a:rPr lang="cs-CZ" sz="2000" dirty="false"/>
              <a:t>Doklady, z nichž je do projektu nárokována menší částka, není třeba do IS KP14+ jako přílohu soupisky dokladů v rámci žádosti </a:t>
            </a:r>
            <a:r>
              <a:rPr lang="cs-CZ" sz="2000" dirty="false" smtClean="false"/>
              <a:t/>
            </a:r>
            <a:br>
              <a:rPr lang="cs-CZ" sz="2000" dirty="false" smtClean="false"/>
            </a:br>
            <a:r>
              <a:rPr lang="cs-CZ" sz="2000" dirty="false" smtClean="false"/>
              <a:t>o </a:t>
            </a:r>
            <a:r>
              <a:rPr lang="cs-CZ" sz="2000" dirty="false"/>
              <a:t>platbu skenovat. </a:t>
            </a:r>
            <a:endParaRPr lang="cs-CZ" sz="2000" dirty="false" smtClean="false"/>
          </a:p>
          <a:p>
            <a:pPr algn="just">
              <a:lnSpc>
                <a:spcPct val="100000"/>
              </a:lnSpc>
              <a:defRPr/>
            </a:pPr>
            <a:r>
              <a:rPr lang="cs-CZ" sz="2000" dirty="false"/>
              <a:t>V případě projektů výzvy č. 106, kde jsou prokazovány pouze </a:t>
            </a:r>
            <a:r>
              <a:rPr lang="cs-CZ" sz="2000" dirty="false" smtClean="false">
                <a:solidFill>
                  <a:schemeClr val="accent1"/>
                </a:solidFill>
              </a:rPr>
              <a:t>osobní náklady, </a:t>
            </a:r>
            <a:r>
              <a:rPr lang="cs-CZ" sz="2000" dirty="false">
                <a:solidFill>
                  <a:schemeClr val="accent1"/>
                </a:solidFill>
              </a:rPr>
              <a:t>se může </a:t>
            </a:r>
            <a:r>
              <a:rPr lang="cs-CZ" sz="2000" dirty="false"/>
              <a:t>jednat o výdajový pokladní doklad</a:t>
            </a:r>
            <a:r>
              <a:rPr lang="cs-CZ" sz="2000" dirty="false" smtClean="false"/>
              <a:t>. </a:t>
            </a:r>
          </a:p>
          <a:p>
            <a:pPr algn="just">
              <a:lnSpc>
                <a:spcPct val="100000"/>
              </a:lnSpc>
              <a:defRPr/>
            </a:pPr>
            <a:endParaRPr lang="cs-CZ" altLang="cs-CZ" sz="2000" b="true" dirty="false"/>
          </a:p>
          <a:p>
            <a:pPr marL="0" indent="0" algn="just">
              <a:lnSpc>
                <a:spcPct val="100000"/>
              </a:lnSpc>
              <a:spcAft>
                <a:spcPts val="1000"/>
              </a:spcAft>
              <a:buNone/>
              <a:defRPr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780054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sz="2800" dirty="false"/>
              <a:t>Dokladování </a:t>
            </a:r>
            <a:r>
              <a:rPr lang="cs-CZ" altLang="cs-CZ" sz="2800" dirty="false" smtClean="false"/>
              <a:t>výdajů II.</a:t>
            </a:r>
            <a:br>
              <a:rPr lang="cs-CZ" altLang="cs-CZ" sz="2800" dirty="false" smtClean="false"/>
            </a:br>
            <a:r>
              <a:rPr lang="cs-CZ" altLang="cs-CZ" sz="2800" dirty="false" smtClean="false"/>
              <a:t>Bankovní účet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84784"/>
            <a:ext cx="8064000" cy="4824536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altLang="cs-CZ" sz="2000" dirty="false" smtClean="false"/>
              <a:t>Pravidla </a:t>
            </a:r>
            <a:r>
              <a:rPr lang="cs-CZ" altLang="cs-CZ" sz="2000" dirty="false"/>
              <a:t>pro dokladování výdajů v rámci žádosti o platbu a při kontrole na místě </a:t>
            </a:r>
            <a:r>
              <a:rPr lang="cs-CZ" altLang="cs-CZ" sz="2000" dirty="false" smtClean="false"/>
              <a:t>jsou uvedena </a:t>
            </a:r>
            <a:r>
              <a:rPr lang="cs-CZ" sz="2000" dirty="false" smtClean="false"/>
              <a:t>v příručce </a:t>
            </a:r>
            <a:r>
              <a:rPr lang="cs-CZ" altLang="cs-CZ" sz="2000" dirty="false" smtClean="false"/>
              <a:t>Specifická </a:t>
            </a:r>
            <a:r>
              <a:rPr lang="cs-CZ" altLang="cs-CZ" sz="2000" dirty="false"/>
              <a:t>část pravidel pro žadatele a příjemce v rámci OPZ pro projekty </a:t>
            </a:r>
            <a:r>
              <a:rPr lang="cs-CZ" sz="2000" dirty="false"/>
              <a:t>financované s využitím 40% paušální </a:t>
            </a:r>
            <a:r>
              <a:rPr lang="cs-CZ" sz="2000" dirty="false" smtClean="false"/>
              <a:t>sazby</a:t>
            </a:r>
            <a:r>
              <a:rPr lang="cs-CZ" altLang="cs-CZ" sz="2000" dirty="false" smtClean="false"/>
              <a:t> v kapitole </a:t>
            </a:r>
            <a:r>
              <a:rPr lang="cs-CZ" sz="2000" dirty="false" smtClean="false"/>
              <a:t>6.4 </a:t>
            </a:r>
            <a:r>
              <a:rPr lang="cs-CZ" sz="2000" dirty="false"/>
              <a:t>Dokladování výdajů, </a:t>
            </a:r>
            <a:r>
              <a:rPr lang="cs-CZ" sz="2000" dirty="false" smtClean="false"/>
              <a:t>v tab</a:t>
            </a:r>
            <a:r>
              <a:rPr lang="cs-CZ" sz="2000" dirty="false"/>
              <a:t>. č. 4: Pravidla pro dokladování Osobních nákladů.</a:t>
            </a:r>
            <a:endParaRPr lang="cs-CZ" altLang="cs-CZ" sz="2000" dirty="false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2000" dirty="false" smtClean="false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true" u="sng" dirty="false" smtClean="false"/>
              <a:t>Bankovní účet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dirty="false"/>
              <a:t>Podmínkou podpory z OPZ není samostatný bankovní </a:t>
            </a:r>
            <a:r>
              <a:rPr lang="cs-CZ" sz="2000" dirty="false" smtClean="false"/>
              <a:t>účet pro projekt. Řídící orgán </a:t>
            </a:r>
            <a:r>
              <a:rPr lang="cs-CZ" sz="2000" dirty="false"/>
              <a:t>poskytuje prostředky podpory na bankovní účet, který mu příjemce </a:t>
            </a:r>
            <a:r>
              <a:rPr lang="cs-CZ" sz="2000" dirty="false" smtClean="false"/>
              <a:t>nahlásí. Výdaje </a:t>
            </a:r>
            <a:r>
              <a:rPr lang="cs-CZ" sz="2000" dirty="false"/>
              <a:t>projektu mohou být hrazeny z libovolného bankovního účtu příjemce. </a:t>
            </a:r>
            <a:r>
              <a:rPr lang="cs-CZ" sz="2000" dirty="false" smtClean="false"/>
              <a:t>Úhrada se prokazuje kopií </a:t>
            </a:r>
            <a:r>
              <a:rPr lang="cs-CZ" sz="2000" dirty="false"/>
              <a:t>výpisu toho bankovního účtu, ze kterého byla platba skutečně provedena. Přitom musí být z výpisu zřejmé, že se jedná o bankovní účet příjemce.</a:t>
            </a:r>
          </a:p>
          <a:p>
            <a:pPr marL="0" indent="0">
              <a:buNone/>
            </a:pPr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24</a:t>
            </a:fld>
            <a:endParaRPr lang="cs-CZ" dirty="false"/>
          </a:p>
        </p:txBody>
      </p:sp>
      <p:sp>
        <p:nvSpPr>
          <p:cNvPr id="5" name="Obdélník 4"/>
          <p:cNvSpPr/>
          <p:nvPr/>
        </p:nvSpPr>
        <p:spPr>
          <a:xfrm>
            <a:off x="2286000" y="206708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00000"/>
              </a:lnSpc>
              <a:defRPr/>
            </a:pP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282888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KONTAKTY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564904"/>
            <a:ext cx="8064000" cy="3888432"/>
          </a:xfrm>
        </p:spPr>
        <p:txBody>
          <a:bodyPr/>
          <a:lstStyle/>
          <a:p>
            <a:pPr lvl="0" algn="just">
              <a:lnSpc>
                <a:spcPct val="100000"/>
              </a:lnSpc>
            </a:pPr>
            <a:r>
              <a:rPr lang="cs-CZ" sz="1800" dirty="false" smtClean="false"/>
              <a:t>Ing</a:t>
            </a:r>
            <a:r>
              <a:rPr lang="cs-CZ" sz="1800" dirty="false"/>
              <a:t>. Věra Nouzová, </a:t>
            </a:r>
            <a:r>
              <a:rPr lang="cs-CZ" sz="1800" dirty="false">
                <a:hlinkClick r:id="rId3"/>
              </a:rPr>
              <a:t>vera.nouzova@mpsv.cz</a:t>
            </a:r>
            <a:r>
              <a:rPr lang="cs-CZ" sz="1800" dirty="false"/>
              <a:t>, 221 922 896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Mgr. Hana Bartoníčková, </a:t>
            </a:r>
            <a:r>
              <a:rPr lang="cs-CZ" sz="1800" dirty="false">
                <a:hlinkClick r:id="rId4"/>
              </a:rPr>
              <a:t>hana.bartonickova@mpsv.cz</a:t>
            </a:r>
            <a:r>
              <a:rPr lang="cs-CZ" sz="1800" dirty="false"/>
              <a:t>, 221 922 177</a:t>
            </a:r>
          </a:p>
          <a:p>
            <a:pPr marL="0" lvl="0" indent="0" algn="just">
              <a:lnSpc>
                <a:spcPct val="100000"/>
              </a:lnSpc>
              <a:buNone/>
            </a:pPr>
            <a:endParaRPr lang="cs-CZ" sz="1800" dirty="false"/>
          </a:p>
          <a:p>
            <a:pPr algn="just">
              <a:lnSpc>
                <a:spcPct val="100000"/>
              </a:lnSpc>
            </a:pPr>
            <a:endParaRPr lang="cs-CZ" sz="1600" dirty="false"/>
          </a:p>
          <a:p>
            <a:pPr lvl="0" algn="just"/>
            <a:endParaRPr lang="cs-CZ" sz="1600" dirty="false"/>
          </a:p>
          <a:p>
            <a:pPr marL="0" lvl="0" indent="0" algn="just">
              <a:buNone/>
            </a:pPr>
            <a:endParaRPr lang="cs-CZ" sz="1800" b="true" dirty="false" smtClean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608037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ROZHODNUTÍ O POSKYTNUTÍ DOTACE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628800"/>
            <a:ext cx="8064000" cy="4896544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2000" b="true" dirty="false" smtClean="false"/>
              <a:t>Rozhodnutí o poskytnutí dotace (</a:t>
            </a:r>
            <a:r>
              <a:rPr lang="cs-CZ" sz="2000" b="true" dirty="false" err="true" smtClean="false"/>
              <a:t>RoD</a:t>
            </a:r>
            <a:r>
              <a:rPr lang="cs-CZ" sz="2000" b="true" dirty="false" smtClean="false"/>
              <a:t>) </a:t>
            </a:r>
            <a:r>
              <a:rPr lang="cs-CZ" sz="2000" b="true" dirty="false" smtClean="false">
                <a:latin typeface="Calibri" panose="020F0502020204030204" pitchFamily="34" charset="0"/>
                <a:cs typeface="Calibri" panose="020F0502020204030204" pitchFamily="34" charset="0"/>
              </a:rPr>
              <a:t>=</a:t>
            </a:r>
            <a:r>
              <a:rPr lang="cs-CZ" sz="2000" b="true" dirty="false" smtClean="false"/>
              <a:t> Právní akty (PA) jsou </a:t>
            </a:r>
            <a:r>
              <a:rPr lang="cs-CZ" sz="2000" b="true" dirty="false" smtClean="false">
                <a:solidFill>
                  <a:schemeClr val="accent1"/>
                </a:solidFill>
              </a:rPr>
              <a:t>pouze v elektronické podobě </a:t>
            </a:r>
            <a:r>
              <a:rPr lang="cs-CZ" sz="2000" dirty="false" smtClean="false">
                <a:solidFill>
                  <a:schemeClr val="accent1"/>
                </a:solidFill>
              </a:rPr>
              <a:t>v IS KP14+. </a:t>
            </a:r>
          </a:p>
          <a:p>
            <a:pPr algn="just">
              <a:lnSpc>
                <a:spcPct val="100000"/>
              </a:lnSpc>
            </a:pPr>
            <a:r>
              <a:rPr lang="cs-CZ" sz="2000" dirty="false" smtClean="false">
                <a:solidFill>
                  <a:schemeClr val="accent1"/>
                </a:solidFill>
              </a:rPr>
              <a:t>Doporučujeme, aby se příjemce </a:t>
            </a:r>
            <a:r>
              <a:rPr lang="cs-CZ" sz="2000" dirty="false">
                <a:solidFill>
                  <a:schemeClr val="accent1"/>
                </a:solidFill>
              </a:rPr>
              <a:t>s textem Rozhodnutí podrobně </a:t>
            </a:r>
            <a:r>
              <a:rPr lang="cs-CZ" sz="2000" dirty="false" smtClean="false">
                <a:solidFill>
                  <a:schemeClr val="accent1"/>
                </a:solidFill>
              </a:rPr>
              <a:t>seznámil.</a:t>
            </a:r>
          </a:p>
          <a:p>
            <a:pPr algn="just">
              <a:lnSpc>
                <a:spcPct val="100000"/>
              </a:lnSpc>
            </a:pPr>
            <a:r>
              <a:rPr lang="cs-CZ" sz="2000" dirty="false">
                <a:solidFill>
                  <a:schemeClr val="accent1"/>
                </a:solidFill>
              </a:rPr>
              <a:t>Akceptováním textu </a:t>
            </a:r>
            <a:r>
              <a:rPr lang="cs-CZ" sz="2000" dirty="false" smtClean="false">
                <a:solidFill>
                  <a:schemeClr val="accent1"/>
                </a:solidFill>
              </a:rPr>
              <a:t>Rozhodnutí o </a:t>
            </a:r>
            <a:r>
              <a:rPr lang="cs-CZ" sz="2000" dirty="false">
                <a:solidFill>
                  <a:schemeClr val="accent1"/>
                </a:solidFill>
              </a:rPr>
              <a:t>poskytnutí </a:t>
            </a:r>
            <a:r>
              <a:rPr lang="cs-CZ" sz="2000" dirty="false" smtClean="false">
                <a:solidFill>
                  <a:schemeClr val="accent1"/>
                </a:solidFill>
              </a:rPr>
              <a:t>dotace ze strany příjemce a </a:t>
            </a:r>
            <a:r>
              <a:rPr lang="cs-CZ" sz="2000" dirty="false">
                <a:solidFill>
                  <a:schemeClr val="accent1"/>
                </a:solidFill>
              </a:rPr>
              <a:t>po podpisu </a:t>
            </a:r>
            <a:r>
              <a:rPr lang="cs-CZ" sz="2000" dirty="false" smtClean="false">
                <a:solidFill>
                  <a:schemeClr val="accent1"/>
                </a:solidFill>
              </a:rPr>
              <a:t>Rozhodnutí ŘO </a:t>
            </a:r>
            <a:r>
              <a:rPr lang="cs-CZ" sz="2000" dirty="false">
                <a:solidFill>
                  <a:schemeClr val="accent1"/>
                </a:solidFill>
              </a:rPr>
              <a:t>se žadatel stává příjemcem podpory. </a:t>
            </a:r>
            <a:endParaRPr lang="cs-CZ" sz="2000" dirty="false" smtClean="false">
              <a:solidFill>
                <a:schemeClr val="accent1"/>
              </a:solidFill>
            </a:endParaRPr>
          </a:p>
          <a:p>
            <a:pPr algn="just">
              <a:lnSpc>
                <a:spcPct val="100000"/>
              </a:lnSpc>
            </a:pPr>
            <a:r>
              <a:rPr lang="cs-CZ" sz="2000" b="true" dirty="false" err="true" smtClean="false">
                <a:solidFill>
                  <a:schemeClr val="accent1"/>
                </a:solidFill>
              </a:rPr>
              <a:t>RoD</a:t>
            </a:r>
            <a:r>
              <a:rPr lang="cs-CZ" sz="2000" b="true" dirty="false" smtClean="false">
                <a:solidFill>
                  <a:schemeClr val="accent1"/>
                </a:solidFill>
              </a:rPr>
              <a:t> upravuje</a:t>
            </a:r>
            <a:r>
              <a:rPr lang="cs-CZ" sz="2000" dirty="false" smtClean="false">
                <a:solidFill>
                  <a:schemeClr val="accent1"/>
                </a:solidFill>
              </a:rPr>
              <a:t>: finanční rámec a platební podmínky</a:t>
            </a:r>
            <a:r>
              <a:rPr lang="cs-CZ" sz="2000" dirty="false">
                <a:solidFill>
                  <a:schemeClr val="accent1"/>
                </a:solidFill>
              </a:rPr>
              <a:t>, účel dotace, zahájení a ukončení </a:t>
            </a:r>
            <a:r>
              <a:rPr lang="cs-CZ" sz="2000" dirty="false" smtClean="false">
                <a:solidFill>
                  <a:schemeClr val="accent1"/>
                </a:solidFill>
              </a:rPr>
              <a:t>realizace, povinnosti příjemce, sankce </a:t>
            </a:r>
            <a:br>
              <a:rPr lang="cs-CZ" sz="2000" dirty="false" smtClean="false">
                <a:solidFill>
                  <a:schemeClr val="accent1"/>
                </a:solidFill>
              </a:rPr>
            </a:br>
            <a:r>
              <a:rPr lang="cs-CZ" sz="2000" dirty="false" smtClean="false">
                <a:solidFill>
                  <a:schemeClr val="accent1"/>
                </a:solidFill>
              </a:rPr>
              <a:t>a </a:t>
            </a:r>
            <a:r>
              <a:rPr lang="cs-CZ" sz="2000" dirty="false">
                <a:solidFill>
                  <a:schemeClr val="accent1"/>
                </a:solidFill>
              </a:rPr>
              <a:t>přílohu ve které jsou uvedeny informace o projektu </a:t>
            </a:r>
            <a:r>
              <a:rPr lang="cs-CZ" sz="2000" dirty="false" smtClean="false">
                <a:solidFill>
                  <a:schemeClr val="accent1"/>
                </a:solidFill>
              </a:rPr>
              <a:t>(partneři, CS, KA, indikátory, rozpočet, FP). </a:t>
            </a:r>
          </a:p>
          <a:p>
            <a:pPr algn="just">
              <a:lnSpc>
                <a:spcPct val="100000"/>
              </a:lnSpc>
            </a:pPr>
            <a:r>
              <a:rPr lang="cs-CZ" sz="2000" dirty="false">
                <a:solidFill>
                  <a:schemeClr val="accent1"/>
                </a:solidFill>
              </a:rPr>
              <a:t>Všechna Rozhodnutí </a:t>
            </a:r>
            <a:r>
              <a:rPr lang="cs-CZ" sz="2000" dirty="false" smtClean="false">
                <a:solidFill>
                  <a:schemeClr val="accent1"/>
                </a:solidFill>
              </a:rPr>
              <a:t>jsou již ve výzvě č. 106 vydána, projekty postupně zahajují realizaci. </a:t>
            </a:r>
          </a:p>
          <a:p>
            <a:pPr marL="0" indent="0" algn="just">
              <a:buNone/>
            </a:pPr>
            <a:endParaRPr lang="cs-CZ" dirty="false" smtClean="false"/>
          </a:p>
          <a:p>
            <a:pPr marL="0" indent="0" algn="just">
              <a:buNone/>
            </a:pPr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2995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ZDROJ INFORMACÍ A informační SYSTÉMY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84784"/>
            <a:ext cx="8064000" cy="5211216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800" dirty="false" smtClean="false">
                <a:solidFill>
                  <a:schemeClr val="accent1"/>
                </a:solidFill>
              </a:rPr>
              <a:t>Veškeré informace jsou příjemcům k dispozici na </a:t>
            </a:r>
            <a:r>
              <a:rPr lang="cs-CZ" sz="1800" b="true" dirty="false">
                <a:solidFill>
                  <a:schemeClr val="accent1"/>
                </a:solidFill>
                <a:hlinkClick r:id="rId3"/>
              </a:rPr>
              <a:t>www.esfcr.cz</a:t>
            </a:r>
            <a:r>
              <a:rPr lang="cs-CZ" sz="1800" b="true" dirty="false" smtClean="false">
                <a:solidFill>
                  <a:schemeClr val="accent1"/>
                </a:solidFill>
              </a:rPr>
              <a:t>: </a:t>
            </a:r>
            <a:r>
              <a:rPr lang="cs-CZ" sz="1800" dirty="false" smtClean="false">
                <a:solidFill>
                  <a:schemeClr val="accent1"/>
                </a:solidFill>
              </a:rPr>
              <a:t>https</a:t>
            </a:r>
            <a:r>
              <a:rPr lang="cs-CZ" sz="1800" dirty="false">
                <a:solidFill>
                  <a:schemeClr val="accent1"/>
                </a:solidFill>
              </a:rPr>
              <a:t>://</a:t>
            </a:r>
            <a:r>
              <a:rPr lang="cs-CZ" sz="1800" dirty="false" smtClean="false">
                <a:solidFill>
                  <a:schemeClr val="accent1"/>
                </a:solidFill>
              </a:rPr>
              <a:t>www.esfcr.cz/pravidla-pro-</a:t>
            </a:r>
            <a:r>
              <a:rPr lang="cs-CZ" sz="1800" dirty="false" err="true" smtClean="false">
                <a:solidFill>
                  <a:schemeClr val="accent1"/>
                </a:solidFill>
              </a:rPr>
              <a:t>zadatele</a:t>
            </a:r>
            <a:r>
              <a:rPr lang="cs-CZ" sz="1800" dirty="false" smtClean="false">
                <a:solidFill>
                  <a:schemeClr val="accent1"/>
                </a:solidFill>
              </a:rPr>
              <a:t>-a-</a:t>
            </a:r>
            <a:r>
              <a:rPr lang="cs-CZ" sz="1800" dirty="false" err="true" smtClean="false">
                <a:solidFill>
                  <a:schemeClr val="accent1"/>
                </a:solidFill>
              </a:rPr>
              <a:t>prijemce</a:t>
            </a:r>
            <a:r>
              <a:rPr lang="cs-CZ" sz="1800" dirty="false" smtClean="false">
                <a:solidFill>
                  <a:schemeClr val="accent1"/>
                </a:solidFill>
              </a:rPr>
              <a:t>-</a:t>
            </a:r>
            <a:r>
              <a:rPr lang="cs-CZ" sz="1800" dirty="false" err="true" smtClean="false">
                <a:solidFill>
                  <a:schemeClr val="accent1"/>
                </a:solidFill>
              </a:rPr>
              <a:t>opz</a:t>
            </a:r>
            <a:r>
              <a:rPr lang="cs-CZ" sz="1800" dirty="false" smtClean="false">
                <a:solidFill>
                  <a:schemeClr val="accent1"/>
                </a:solidFill>
              </a:rPr>
              <a:t>.</a:t>
            </a:r>
          </a:p>
          <a:p>
            <a:pPr lvl="1" algn="just">
              <a:lnSpc>
                <a:spcPct val="100000"/>
              </a:lnSpc>
            </a:pPr>
            <a:r>
              <a:rPr lang="cs-CZ" sz="1800" dirty="false" smtClean="false">
                <a:solidFill>
                  <a:schemeClr val="accent1"/>
                </a:solidFill>
              </a:rPr>
              <a:t>Obecná </a:t>
            </a:r>
            <a:r>
              <a:rPr lang="cs-CZ" sz="1800" dirty="false">
                <a:solidFill>
                  <a:schemeClr val="accent1"/>
                </a:solidFill>
              </a:rPr>
              <a:t>část pravidel pro žadatele a </a:t>
            </a:r>
            <a:r>
              <a:rPr lang="cs-CZ" sz="1800" dirty="false" smtClean="false">
                <a:solidFill>
                  <a:schemeClr val="accent1"/>
                </a:solidFill>
              </a:rPr>
              <a:t>příjemce v rámci OPZ</a:t>
            </a:r>
          </a:p>
          <a:p>
            <a:pPr lvl="1" algn="just">
              <a:lnSpc>
                <a:spcPct val="100000"/>
              </a:lnSpc>
            </a:pPr>
            <a:r>
              <a:rPr lang="cs-CZ" sz="1800" dirty="false">
                <a:solidFill>
                  <a:schemeClr val="accent1"/>
                </a:solidFill>
              </a:rPr>
              <a:t>Specifická část pravidel pro žadatele a příjemce v rámci OPZ pro projekty financované s využitím 40% paušální </a:t>
            </a:r>
            <a:r>
              <a:rPr lang="cs-CZ" sz="1800" dirty="false" smtClean="false">
                <a:solidFill>
                  <a:schemeClr val="accent1"/>
                </a:solidFill>
              </a:rPr>
              <a:t>sazby </a:t>
            </a:r>
          </a:p>
          <a:p>
            <a:pPr lvl="1" algn="just">
              <a:lnSpc>
                <a:spcPct val="100000"/>
              </a:lnSpc>
            </a:pPr>
            <a:r>
              <a:rPr lang="cs-CZ" sz="1800" dirty="false" smtClean="false">
                <a:solidFill>
                  <a:schemeClr val="accent1"/>
                </a:solidFill>
              </a:rPr>
              <a:t>Další potřebné příručky a vzory ke stažení – např. návod pro vyplnění </a:t>
            </a:r>
            <a:r>
              <a:rPr lang="cs-CZ" sz="1800" dirty="false" err="true" smtClean="false">
                <a:solidFill>
                  <a:schemeClr val="accent1"/>
                </a:solidFill>
              </a:rPr>
              <a:t>ZoR</a:t>
            </a:r>
            <a:r>
              <a:rPr lang="cs-CZ" sz="1800" dirty="false" smtClean="false">
                <a:solidFill>
                  <a:schemeClr val="accent1"/>
                </a:solidFill>
              </a:rPr>
              <a:t>, pracovní výkaz, monitorování osob, šablony pro vizuální identitu, Pokyny pro příjemce pro práci s IS ESF 2014+ a další. </a:t>
            </a:r>
          </a:p>
          <a:p>
            <a:pPr lvl="1" algn="just">
              <a:lnSpc>
                <a:spcPct val="100000"/>
              </a:lnSpc>
            </a:pPr>
            <a:r>
              <a:rPr lang="cs-CZ" sz="1800" dirty="false" smtClean="false">
                <a:solidFill>
                  <a:schemeClr val="accent1"/>
                </a:solidFill>
              </a:rPr>
              <a:t>Aktuality a aktuální informace k realizaci projektů (např. nyní v době </a:t>
            </a:r>
            <a:r>
              <a:rPr lang="cs-CZ" sz="1800" dirty="false" err="true" smtClean="false">
                <a:solidFill>
                  <a:schemeClr val="accent1"/>
                </a:solidFill>
              </a:rPr>
              <a:t>koronavirové</a:t>
            </a:r>
            <a:r>
              <a:rPr lang="cs-CZ" sz="1800" dirty="false" smtClean="false">
                <a:solidFill>
                  <a:schemeClr val="accent1"/>
                </a:solidFill>
              </a:rPr>
              <a:t> epidemie a nouzového stavu v ČR). </a:t>
            </a:r>
          </a:p>
          <a:p>
            <a:pPr lvl="1" algn="just">
              <a:lnSpc>
                <a:spcPct val="100000"/>
              </a:lnSpc>
            </a:pPr>
            <a:r>
              <a:rPr lang="cs-CZ" sz="1800" b="true" dirty="false" smtClean="false">
                <a:solidFill>
                  <a:schemeClr val="accent1"/>
                </a:solidFill>
              </a:rPr>
              <a:t>Informační systémy</a:t>
            </a:r>
            <a:r>
              <a:rPr lang="cs-CZ" sz="1800" dirty="false" smtClean="false">
                <a:solidFill>
                  <a:schemeClr val="accent1"/>
                </a:solidFill>
              </a:rPr>
              <a:t>: </a:t>
            </a:r>
            <a:endParaRPr lang="cs-CZ" sz="1800" dirty="false">
              <a:solidFill>
                <a:schemeClr val="accent1"/>
              </a:solidFill>
            </a:endParaRPr>
          </a:p>
          <a:p>
            <a:pPr marL="447675" lvl="2" indent="219075" algn="just">
              <a:lnSpc>
                <a:spcPct val="100000"/>
              </a:lnSpc>
            </a:pPr>
            <a:r>
              <a:rPr lang="cs-CZ" sz="1800" b="true" dirty="false" smtClean="false">
                <a:solidFill>
                  <a:schemeClr val="accent1"/>
                </a:solidFill>
              </a:rPr>
              <a:t>IS KP14+ </a:t>
            </a:r>
            <a:r>
              <a:rPr lang="cs-CZ" sz="1800" dirty="false" smtClean="false">
                <a:solidFill>
                  <a:schemeClr val="accent1"/>
                </a:solidFill>
              </a:rPr>
              <a:t>(pro žadatele a příjemce)</a:t>
            </a:r>
          </a:p>
          <a:p>
            <a:pPr marL="914400" lvl="2" indent="-285750"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1800" dirty="false" smtClean="false">
                <a:solidFill>
                  <a:schemeClr val="accent1"/>
                </a:solidFill>
              </a:rPr>
              <a:t> Komunikace prostřednictvím depeší – odesílat z projektu.</a:t>
            </a:r>
          </a:p>
          <a:p>
            <a:pPr marL="447675" lvl="2" indent="219075" algn="just">
              <a:lnSpc>
                <a:spcPct val="100000"/>
              </a:lnSpc>
            </a:pPr>
            <a:r>
              <a:rPr lang="cs-CZ" sz="1800" b="true" dirty="false" smtClean="false">
                <a:solidFill>
                  <a:schemeClr val="accent1"/>
                </a:solidFill>
              </a:rPr>
              <a:t>MS2014+</a:t>
            </a:r>
            <a:r>
              <a:rPr lang="cs-CZ" sz="1800" dirty="false" smtClean="false">
                <a:solidFill>
                  <a:schemeClr val="accent1"/>
                </a:solidFill>
              </a:rPr>
              <a:t> (zaměstnanci ŘO)</a:t>
            </a:r>
          </a:p>
          <a:p>
            <a:pPr marL="447675" lvl="2" indent="219075" algn="just">
              <a:lnSpc>
                <a:spcPct val="100000"/>
              </a:lnSpc>
            </a:pPr>
            <a:r>
              <a:rPr lang="cs-CZ" sz="1800" b="true" dirty="false" smtClean="false">
                <a:solidFill>
                  <a:schemeClr val="accent1"/>
                </a:solidFill>
              </a:rPr>
              <a:t>IS ESF 2014+ </a:t>
            </a:r>
            <a:r>
              <a:rPr lang="cs-CZ" sz="1800" dirty="false" smtClean="false">
                <a:solidFill>
                  <a:schemeClr val="accent1"/>
                </a:solidFill>
              </a:rPr>
              <a:t>(monitorování podpořených osob, databáze produktů)</a:t>
            </a:r>
            <a:endParaRPr lang="cs-CZ" dirty="false" smtClean="false">
              <a:solidFill>
                <a:schemeClr val="accent1"/>
              </a:solidFill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94304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Technická </a:t>
            </a:r>
            <a:r>
              <a:rPr lang="cs-CZ" sz="2800" dirty="false">
                <a:solidFill>
                  <a:schemeClr val="accent2">
                    <a:lumMod val="40000"/>
                    <a:lumOff val="60000"/>
                  </a:schemeClr>
                </a:solidFill>
              </a:rPr>
              <a:t>podpora </a:t>
            </a:r>
            <a:r>
              <a:rPr lang="cs-CZ" sz="2800" dirty="false" smtClean="false">
                <a:solidFill>
                  <a:schemeClr val="accent2">
                    <a:lumMod val="40000"/>
                    <a:lumOff val="60000"/>
                  </a:schemeClr>
                </a:solidFill>
              </a:rPr>
              <a:t>v </a:t>
            </a:r>
            <a:r>
              <a:rPr lang="cs-CZ" sz="2800" dirty="false">
                <a:solidFill>
                  <a:schemeClr val="accent2">
                    <a:lumMod val="40000"/>
                    <a:lumOff val="60000"/>
                  </a:schemeClr>
                </a:solidFill>
              </a:rPr>
              <a:t>případě problémů s </a:t>
            </a:r>
            <a:r>
              <a:rPr lang="cs-CZ" sz="2800" dirty="false" smtClean="false">
                <a:solidFill>
                  <a:schemeClr val="accent2">
                    <a:lumMod val="40000"/>
                    <a:lumOff val="60000"/>
                  </a:schemeClr>
                </a:solidFill>
              </a:rPr>
              <a:t>IS KP14+ nebo s IS ESF 2014+</a:t>
            </a:r>
            <a:endParaRPr lang="cs-CZ" sz="2800" dirty="false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5112568"/>
          </a:xfrm>
        </p:spPr>
        <p:txBody>
          <a:bodyPr/>
          <a:lstStyle/>
          <a:p>
            <a:r>
              <a:rPr lang="cs-CZ" sz="2000" b="true" u="sng" dirty="false" smtClean="false">
                <a:solidFill>
                  <a:schemeClr val="accent1"/>
                </a:solidFill>
              </a:rPr>
              <a:t>Od 1</a:t>
            </a:r>
            <a:r>
              <a:rPr lang="cs-CZ" sz="2000" b="true" u="sng" dirty="false">
                <a:solidFill>
                  <a:schemeClr val="accent1"/>
                </a:solidFill>
              </a:rPr>
              <a:t>. 4. 2019 </a:t>
            </a:r>
            <a:r>
              <a:rPr lang="cs-CZ" sz="2000" b="true" dirty="false">
                <a:solidFill>
                  <a:schemeClr val="accent1"/>
                </a:solidFill>
              </a:rPr>
              <a:t>je spuštěn nový komunikační nástroj pro řešení technických problémů v aplikaci IS KP14+ a </a:t>
            </a:r>
            <a:r>
              <a:rPr lang="cs-CZ" sz="2000" b="true" dirty="false" smtClean="false">
                <a:solidFill>
                  <a:schemeClr val="accent1"/>
                </a:solidFill>
              </a:rPr>
              <a:t>IS ESF 2014</a:t>
            </a:r>
            <a:r>
              <a:rPr lang="cs-CZ" sz="2000" b="true" dirty="false">
                <a:solidFill>
                  <a:schemeClr val="accent1"/>
                </a:solidFill>
              </a:rPr>
              <a:t>+. </a:t>
            </a:r>
            <a:endParaRPr lang="cs-CZ" sz="2000" b="true" dirty="false" smtClean="false">
              <a:solidFill>
                <a:schemeClr val="accent1"/>
              </a:solidFill>
            </a:endParaRPr>
          </a:p>
          <a:p>
            <a:pPr algn="just"/>
            <a:r>
              <a:rPr lang="cs-CZ" sz="2000" dirty="false" smtClean="false">
                <a:solidFill>
                  <a:schemeClr val="accent1"/>
                </a:solidFill>
              </a:rPr>
              <a:t>Tato </a:t>
            </a:r>
            <a:r>
              <a:rPr lang="cs-CZ" sz="2000" dirty="false">
                <a:solidFill>
                  <a:schemeClr val="accent1"/>
                </a:solidFill>
              </a:rPr>
              <a:t>podpora je určena pro žadatele a příjemce OPZ. Externí uživatelé ji naleznou na stránkách </a:t>
            </a:r>
            <a:r>
              <a:rPr lang="cs-CZ" sz="2000" b="true" u="sng" dirty="false">
                <a:solidFill>
                  <a:schemeClr val="accent1"/>
                </a:solidFill>
                <a:hlinkClick r:id="rId2"/>
              </a:rPr>
              <a:t>www.esfcr.cz</a:t>
            </a:r>
            <a:r>
              <a:rPr lang="cs-CZ" sz="2000" dirty="false">
                <a:solidFill>
                  <a:schemeClr val="accent1"/>
                </a:solidFill>
              </a:rPr>
              <a:t> po kliknutí na žlutý symbol „</a:t>
            </a:r>
            <a:r>
              <a:rPr lang="cs-CZ" sz="2000" b="true" u="sng" dirty="false">
                <a:solidFill>
                  <a:schemeClr val="accent1"/>
                </a:solidFill>
              </a:rPr>
              <a:t>HOTLINE</a:t>
            </a:r>
            <a:r>
              <a:rPr lang="cs-CZ" sz="2000" dirty="false">
                <a:solidFill>
                  <a:schemeClr val="accent1"/>
                </a:solidFill>
              </a:rPr>
              <a:t>, kde zvolí „</a:t>
            </a:r>
            <a:r>
              <a:rPr lang="cs-CZ" sz="2000" b="true" dirty="false">
                <a:solidFill>
                  <a:schemeClr val="accent1"/>
                </a:solidFill>
              </a:rPr>
              <a:t>Technická podpora uživatelům OPZ</a:t>
            </a:r>
            <a:r>
              <a:rPr lang="cs-CZ" sz="2000" dirty="false">
                <a:solidFill>
                  <a:schemeClr val="accent1"/>
                </a:solidFill>
              </a:rPr>
              <a:t>“ a přes tlačítko „Přidat otázku“ vloží svůj dotaz.</a:t>
            </a:r>
          </a:p>
          <a:p>
            <a:r>
              <a:rPr lang="cs-CZ" sz="2000" dirty="false">
                <a:solidFill>
                  <a:schemeClr val="accent1"/>
                </a:solidFill>
              </a:rPr>
              <a:t>Pro tento způsob komunikace je nutné mít registraci na portálu </a:t>
            </a:r>
            <a:r>
              <a:rPr lang="cs-CZ" sz="2000" u="sng" dirty="false">
                <a:solidFill>
                  <a:schemeClr val="accent1"/>
                </a:solidFill>
                <a:hlinkClick r:id="rId2"/>
              </a:rPr>
              <a:t>www.esfcr.cz</a:t>
            </a:r>
            <a:r>
              <a:rPr lang="cs-CZ" sz="2000" dirty="false">
                <a:solidFill>
                  <a:schemeClr val="accent1"/>
                </a:solidFill>
              </a:rPr>
              <a:t>. </a:t>
            </a:r>
            <a:endParaRPr lang="cs-CZ" sz="2000" dirty="false" smtClean="false">
              <a:solidFill>
                <a:schemeClr val="accent1"/>
              </a:solidFill>
            </a:endParaRPr>
          </a:p>
          <a:p>
            <a:r>
              <a:rPr lang="cs-CZ" sz="2000" dirty="false" smtClean="false">
                <a:solidFill>
                  <a:schemeClr val="accent1"/>
                </a:solidFill>
              </a:rPr>
              <a:t>Pro </a:t>
            </a:r>
            <a:r>
              <a:rPr lang="cs-CZ" sz="2000" dirty="false">
                <a:solidFill>
                  <a:schemeClr val="accent1"/>
                </a:solidFill>
              </a:rPr>
              <a:t>již registrované uživatele je možné využít přímý odkaz </a:t>
            </a:r>
            <a:r>
              <a:rPr lang="cs-CZ" sz="2000" b="true" dirty="false">
                <a:solidFill>
                  <a:schemeClr val="accent1"/>
                </a:solidFill>
                <a:hlinkClick r:id="rId3"/>
              </a:rPr>
              <a:t>https://</a:t>
            </a:r>
            <a:r>
              <a:rPr lang="cs-CZ" sz="2000" b="true" dirty="false" smtClean="false">
                <a:solidFill>
                  <a:schemeClr val="accent1"/>
                </a:solidFill>
                <a:hlinkClick r:id="rId3"/>
              </a:rPr>
              <a:t>www.esfcr.cz/technicka_podpora_opz</a:t>
            </a:r>
            <a:r>
              <a:rPr lang="cs-CZ" sz="2000" b="true" dirty="false" smtClean="false">
                <a:solidFill>
                  <a:schemeClr val="accent1"/>
                </a:solidFill>
              </a:rPr>
              <a:t> .</a:t>
            </a:r>
          </a:p>
          <a:p>
            <a:r>
              <a:rPr lang="cs-CZ" sz="2000" dirty="false" smtClean="false">
                <a:solidFill>
                  <a:schemeClr val="accent1"/>
                </a:solidFill>
              </a:rPr>
              <a:t>Dříve používaná adresa </a:t>
            </a:r>
            <a:r>
              <a:rPr lang="cs-CZ" sz="2000" b="true" u="sng" dirty="false">
                <a:solidFill>
                  <a:schemeClr val="accent1"/>
                </a:solidFill>
                <a:hlinkClick r:id="rId4"/>
              </a:rPr>
              <a:t>iskp@mpsv.cz</a:t>
            </a:r>
            <a:r>
              <a:rPr lang="cs-CZ" sz="2000" b="true" u="sng" dirty="false">
                <a:solidFill>
                  <a:schemeClr val="accent1"/>
                </a:solidFill>
              </a:rPr>
              <a:t> </a:t>
            </a:r>
            <a:r>
              <a:rPr lang="cs-CZ" sz="2000" dirty="false" smtClean="false">
                <a:solidFill>
                  <a:schemeClr val="accent1"/>
                </a:solidFill>
              </a:rPr>
              <a:t>už neplatí. </a:t>
            </a:r>
            <a:endParaRPr lang="cs-CZ" sz="2000" dirty="false">
              <a:solidFill>
                <a:schemeClr val="accent1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680009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Změny v projektu 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5040560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2000" b="true" dirty="false" smtClean="false"/>
              <a:t>Změny </a:t>
            </a:r>
            <a:r>
              <a:rPr lang="cs-CZ" sz="2000" b="true" dirty="false"/>
              <a:t>zadává příjemce v systému IS </a:t>
            </a:r>
            <a:r>
              <a:rPr lang="cs-CZ" sz="2000" b="true" dirty="false" smtClean="false"/>
              <a:t>KP14+ </a:t>
            </a:r>
            <a:r>
              <a:rPr lang="cs-CZ" sz="2000" dirty="false" smtClean="false"/>
              <a:t>v podobě změnových řízení prostřednictvím </a:t>
            </a:r>
            <a:r>
              <a:rPr lang="cs-CZ" sz="2000" dirty="false"/>
              <a:t>formuláře žádosti o změnu </a:t>
            </a:r>
            <a:r>
              <a:rPr lang="cs-CZ" sz="2000" dirty="false" smtClean="false"/>
              <a:t/>
            </a:r>
            <a:br>
              <a:rPr lang="cs-CZ" sz="2000" dirty="false" smtClean="false"/>
            </a:br>
            <a:r>
              <a:rPr lang="cs-CZ" sz="2000" dirty="false" smtClean="false"/>
              <a:t>s </a:t>
            </a:r>
            <a:r>
              <a:rPr lang="cs-CZ" sz="2000" dirty="false"/>
              <a:t>elektronickým podpisem oprávněné </a:t>
            </a:r>
            <a:r>
              <a:rPr lang="cs-CZ" sz="2000" dirty="false" smtClean="false"/>
              <a:t>osoby. </a:t>
            </a:r>
            <a:r>
              <a:rPr lang="cs-CZ" sz="2000" dirty="false"/>
              <a:t>Všechny změny jsou administrovány v MS2014</a:t>
            </a:r>
            <a:r>
              <a:rPr lang="cs-CZ" sz="2000" dirty="false" smtClean="false"/>
              <a:t>+ </a:t>
            </a:r>
            <a:r>
              <a:rPr lang="cs-CZ" sz="2000" dirty="false">
                <a:solidFill>
                  <a:schemeClr val="accent1"/>
                </a:solidFill>
              </a:rPr>
              <a:t>(schválení, zamítnutí, vrácení </a:t>
            </a:r>
            <a:r>
              <a:rPr lang="cs-CZ" sz="2000" dirty="false" err="true" smtClean="false">
                <a:solidFill>
                  <a:schemeClr val="accent1"/>
                </a:solidFill>
              </a:rPr>
              <a:t>ŽoZ</a:t>
            </a:r>
            <a:r>
              <a:rPr lang="cs-CZ" sz="2000" dirty="false" smtClean="false">
                <a:solidFill>
                  <a:schemeClr val="accent1"/>
                </a:solidFill>
              </a:rPr>
              <a:t> </a:t>
            </a:r>
            <a:br>
              <a:rPr lang="cs-CZ" sz="2000" dirty="false" smtClean="false">
                <a:solidFill>
                  <a:schemeClr val="accent1"/>
                </a:solidFill>
              </a:rPr>
            </a:br>
            <a:r>
              <a:rPr lang="cs-CZ" sz="2000" dirty="false" smtClean="false">
                <a:solidFill>
                  <a:schemeClr val="accent1"/>
                </a:solidFill>
              </a:rPr>
              <a:t>k </a:t>
            </a:r>
            <a:r>
              <a:rPr lang="cs-CZ" sz="2000" dirty="false">
                <a:solidFill>
                  <a:schemeClr val="accent1"/>
                </a:solidFill>
              </a:rPr>
              <a:t>dopracování ze strany ŘO; možnost stažení </a:t>
            </a:r>
            <a:r>
              <a:rPr lang="cs-CZ" sz="2000" dirty="false" err="true" smtClean="false">
                <a:solidFill>
                  <a:schemeClr val="accent1"/>
                </a:solidFill>
              </a:rPr>
              <a:t>ŽoZ</a:t>
            </a:r>
            <a:r>
              <a:rPr lang="cs-CZ" sz="2000" dirty="false" smtClean="false">
                <a:solidFill>
                  <a:schemeClr val="accent1"/>
                </a:solidFill>
              </a:rPr>
              <a:t> </a:t>
            </a:r>
            <a:r>
              <a:rPr lang="cs-CZ" sz="2000" dirty="false">
                <a:solidFill>
                  <a:schemeClr val="accent1"/>
                </a:solidFill>
              </a:rPr>
              <a:t>příjemcem).</a:t>
            </a:r>
          </a:p>
          <a:p>
            <a:pPr algn="just">
              <a:lnSpc>
                <a:spcPct val="100000"/>
              </a:lnSpc>
            </a:pPr>
            <a:r>
              <a:rPr lang="cs-CZ" sz="2000" b="true" dirty="false" smtClean="false"/>
              <a:t>Rozlišujeme 3 typy změn: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/>
              <a:t>Nepodstatné změny </a:t>
            </a:r>
            <a:r>
              <a:rPr lang="cs-CZ" sz="1800" dirty="false" smtClean="false"/>
              <a:t>projektu, 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/>
              <a:t>Podstatné změny, které nevyžadují vydání změnového právního </a:t>
            </a:r>
            <a:r>
              <a:rPr lang="cs-CZ" sz="1800" dirty="false" smtClean="false"/>
              <a:t>aktu, 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/>
              <a:t>Podstatné změny, které vyžadují vydání změnového právního </a:t>
            </a:r>
            <a:r>
              <a:rPr lang="cs-CZ" sz="1800" dirty="false" smtClean="false"/>
              <a:t>aktu. </a:t>
            </a:r>
            <a:endParaRPr lang="cs-CZ" sz="1800" b="true" dirty="false"/>
          </a:p>
          <a:p>
            <a:pPr algn="just">
              <a:lnSpc>
                <a:spcPct val="100000"/>
              </a:lnSpc>
            </a:pPr>
            <a:r>
              <a:rPr lang="cs-CZ" sz="2000" b="true" dirty="false"/>
              <a:t>Pokyny ke zpracování žádosti o změnu v IS </a:t>
            </a:r>
            <a:r>
              <a:rPr lang="cs-CZ" sz="2000" b="true" dirty="false" smtClean="false"/>
              <a:t>KP14+ </a:t>
            </a:r>
            <a:r>
              <a:rPr lang="cs-CZ" sz="2000" u="sng" dirty="false" smtClean="false">
                <a:hlinkClick r:id="rId3"/>
              </a:rPr>
              <a:t>https://www.esfcr.cz/pokyny-k-vyplneni-zpravy-o-realizaci-zadosti-o-platbu-a-zadosti-o-zmenu-opz/-/dokument/809732</a:t>
            </a:r>
            <a:endParaRPr lang="cs-CZ" sz="2000" u="sng" dirty="false" smtClean="false"/>
          </a:p>
          <a:p>
            <a:pPr algn="just">
              <a:lnSpc>
                <a:spcPct val="100000"/>
              </a:lnSpc>
            </a:pPr>
            <a:r>
              <a:rPr lang="cs-CZ" sz="1800" dirty="false"/>
              <a:t>Projekt může být změněn pouze tak, aby i po změně byl v souladu </a:t>
            </a:r>
            <a:r>
              <a:rPr lang="cs-CZ" sz="1800" dirty="false" smtClean="false"/>
              <a:t/>
            </a:r>
            <a:br>
              <a:rPr lang="cs-CZ" sz="1800" dirty="false" smtClean="false"/>
            </a:br>
            <a:r>
              <a:rPr lang="cs-CZ" sz="1800" dirty="false" smtClean="false"/>
              <a:t>s </a:t>
            </a:r>
            <a:r>
              <a:rPr lang="cs-CZ" sz="1800" dirty="false"/>
              <a:t>výzvou k předkládání žádostí o podporu, v rámci které byl podpořen.</a:t>
            </a:r>
            <a:endParaRPr lang="cs-CZ" sz="1800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1811982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Nepodstatné změny PROJEKTU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5256584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2000" b="true" dirty="false" smtClean="false"/>
              <a:t>Nepodstatné změny </a:t>
            </a:r>
            <a:r>
              <a:rPr lang="cs-CZ" sz="2000" dirty="false" smtClean="false"/>
              <a:t>- neovlivní </a:t>
            </a:r>
            <a:r>
              <a:rPr lang="cs-CZ" sz="2000" dirty="false"/>
              <a:t>charakter projektu a splnění cíle, možné provádět bez </a:t>
            </a:r>
            <a:r>
              <a:rPr lang="cs-CZ" sz="2000" dirty="false" smtClean="false"/>
              <a:t>předchozího souhlasu </a:t>
            </a:r>
            <a:r>
              <a:rPr lang="cs-CZ" sz="2000" dirty="false"/>
              <a:t>ŘO a nevyžadují vydání změnového právního </a:t>
            </a:r>
            <a:r>
              <a:rPr lang="cs-CZ" sz="2000" dirty="false" smtClean="false"/>
              <a:t>aktu.</a:t>
            </a:r>
          </a:p>
          <a:p>
            <a:pPr algn="just">
              <a:lnSpc>
                <a:spcPct val="100000"/>
              </a:lnSpc>
            </a:pPr>
            <a:r>
              <a:rPr lang="cs-CZ" sz="2000" dirty="false" smtClean="false"/>
              <a:t>1) </a:t>
            </a:r>
            <a:r>
              <a:rPr lang="cs-CZ" sz="2000" b="true" dirty="false" smtClean="false"/>
              <a:t>Povinnost odeslat žádost o změnu bez prodlení </a:t>
            </a:r>
            <a:r>
              <a:rPr lang="cs-CZ" sz="2000" dirty="false" smtClean="false"/>
              <a:t>– týká se změny názvu</a:t>
            </a:r>
            <a:r>
              <a:rPr lang="cs-CZ" sz="2000" dirty="false"/>
              <a:t>, sídla, kontaktní osoby, </a:t>
            </a:r>
            <a:r>
              <a:rPr lang="cs-CZ" sz="2000" dirty="false" smtClean="false"/>
              <a:t>statutárního zástupce. </a:t>
            </a:r>
          </a:p>
          <a:p>
            <a:pPr algn="just">
              <a:lnSpc>
                <a:spcPct val="100000"/>
              </a:lnSpc>
            </a:pPr>
            <a:r>
              <a:rPr lang="cs-CZ" sz="2000" dirty="false" smtClean="false"/>
              <a:t>2) </a:t>
            </a:r>
            <a:r>
              <a:rPr lang="cs-CZ" sz="2000" b="true" dirty="false"/>
              <a:t>Povinnost odeslat žádost </a:t>
            </a:r>
            <a:r>
              <a:rPr lang="cs-CZ" sz="2000" b="true" dirty="false" smtClean="false"/>
              <a:t>o změnu nejpozději </a:t>
            </a:r>
            <a:r>
              <a:rPr lang="cs-CZ" sz="2000" b="true" dirty="false"/>
              <a:t>10 pracovních dní před termínem předložení </a:t>
            </a:r>
            <a:r>
              <a:rPr lang="cs-CZ" sz="2000" b="true" dirty="false" err="true"/>
              <a:t>ZoR</a:t>
            </a:r>
            <a:r>
              <a:rPr lang="cs-CZ" sz="2000" b="true" dirty="false"/>
              <a:t> </a:t>
            </a:r>
            <a:r>
              <a:rPr lang="cs-CZ" sz="2000" dirty="false"/>
              <a:t>za monitorovací období, ve kterém </a:t>
            </a:r>
            <a:r>
              <a:rPr lang="cs-CZ" sz="2000" dirty="false" smtClean="false"/>
              <a:t>k </a:t>
            </a:r>
            <a:r>
              <a:rPr lang="cs-CZ" sz="2000" dirty="false"/>
              <a:t>nepodstatné změně </a:t>
            </a:r>
            <a:r>
              <a:rPr lang="cs-CZ" sz="2000" dirty="false" smtClean="false"/>
              <a:t>došlo – týká se změny </a:t>
            </a:r>
            <a:r>
              <a:rPr lang="cs-CZ" sz="2000" dirty="false"/>
              <a:t>rozpočtu projektu (přesun prostředků mezi položkami, vytváření nových položek) v rámci jedné kapitoly </a:t>
            </a:r>
            <a:r>
              <a:rPr lang="cs-CZ" sz="2000" dirty="false" smtClean="false"/>
              <a:t>rozpočtu (v této výzvě je to pouze kap. Osobní náklady).</a:t>
            </a:r>
            <a:endParaRPr lang="cs-CZ" sz="2000" dirty="false"/>
          </a:p>
          <a:p>
            <a:pPr algn="just">
              <a:lnSpc>
                <a:spcPct val="100000"/>
              </a:lnSpc>
            </a:pPr>
            <a:r>
              <a:rPr lang="cs-CZ" sz="2000" dirty="false" smtClean="false"/>
              <a:t>3) </a:t>
            </a:r>
            <a:r>
              <a:rPr lang="cs-CZ" sz="2000" b="true" dirty="false" smtClean="false"/>
              <a:t>Jiné nepodstatné změny </a:t>
            </a:r>
            <a:r>
              <a:rPr lang="cs-CZ" sz="2000" dirty="false" smtClean="false"/>
              <a:t>– </a:t>
            </a:r>
            <a:r>
              <a:rPr lang="cs-CZ" sz="2000" b="true" dirty="false" smtClean="false"/>
              <a:t>je možné odeslat žádost o změnu spolu se </a:t>
            </a:r>
            <a:r>
              <a:rPr lang="cs-CZ" sz="2000" b="true" dirty="false" err="true" smtClean="false"/>
              <a:t>ZoR</a:t>
            </a:r>
            <a:r>
              <a:rPr lang="cs-CZ" sz="2000" b="true" dirty="false" smtClean="false"/>
              <a:t> </a:t>
            </a:r>
            <a:r>
              <a:rPr lang="cs-CZ" sz="2000" dirty="false" smtClean="false"/>
              <a:t>(změna místa realizace klíčových aktivit, změna ve způsobu jejich provádění, navýšení počtu osob z cílové skupiny, změna plátcovství DPH atd.).</a:t>
            </a:r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marL="0" indent="0" algn="just">
              <a:lnSpc>
                <a:spcPct val="100000"/>
              </a:lnSpc>
              <a:buNone/>
            </a:pPr>
            <a:endParaRPr lang="cs-CZ" sz="1200" b="true" dirty="false"/>
          </a:p>
          <a:p>
            <a:endParaRPr lang="cs-CZ" dirty="false"/>
          </a:p>
          <a:p>
            <a:pPr algn="just">
              <a:lnSpc>
                <a:spcPct val="100000"/>
              </a:lnSpc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369496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Podstatné změny projektu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2000" b="true" dirty="false" smtClean="false"/>
              <a:t>Podstatné </a:t>
            </a:r>
            <a:r>
              <a:rPr lang="cs-CZ" sz="2000" b="true" dirty="false"/>
              <a:t>změny</a:t>
            </a:r>
            <a:r>
              <a:rPr lang="cs-CZ" sz="2000" dirty="false"/>
              <a:t> </a:t>
            </a:r>
            <a:r>
              <a:rPr lang="cs-CZ" sz="2000" b="true" dirty="false"/>
              <a:t>nesmí být provedeny před schválením ze strany </a:t>
            </a:r>
            <a:r>
              <a:rPr lang="cs-CZ" sz="2000" b="true" dirty="false" smtClean="false"/>
              <a:t>ŘO, </a:t>
            </a:r>
            <a:r>
              <a:rPr lang="cs-CZ" sz="2000" dirty="false"/>
              <a:t>resp. před vydáním </a:t>
            </a:r>
            <a:r>
              <a:rPr lang="cs-CZ" sz="2000" dirty="false" smtClean="false"/>
              <a:t>změnového rozhodnutí. Pokud </a:t>
            </a:r>
            <a:r>
              <a:rPr lang="cs-CZ" sz="2000" dirty="false"/>
              <a:t>je jeho vydání dle následujícího </a:t>
            </a:r>
            <a:r>
              <a:rPr lang="cs-CZ" sz="2000" dirty="false" smtClean="false"/>
              <a:t>nutné, je lhůta </a:t>
            </a:r>
            <a:r>
              <a:rPr lang="cs-CZ" sz="2000" dirty="false"/>
              <a:t>pro </a:t>
            </a:r>
            <a:r>
              <a:rPr lang="cs-CZ" sz="2000" dirty="false" smtClean="false"/>
              <a:t>jeho vydání ŘO minimálně </a:t>
            </a:r>
            <a:r>
              <a:rPr lang="cs-CZ" sz="2000" dirty="false"/>
              <a:t>20 pracovních </a:t>
            </a:r>
            <a:r>
              <a:rPr lang="cs-CZ" sz="2000" dirty="false" smtClean="false"/>
              <a:t>dnů.</a:t>
            </a:r>
            <a:endParaRPr lang="cs-CZ" sz="2000" dirty="false"/>
          </a:p>
          <a:p>
            <a:pPr algn="just">
              <a:lnSpc>
                <a:spcPct val="100000"/>
              </a:lnSpc>
            </a:pPr>
            <a:r>
              <a:rPr lang="cs-CZ" sz="2000" b="true" dirty="false" smtClean="false"/>
              <a:t>1) Podstatné změny, které nevyžadují vydání změnového právního aktu</a:t>
            </a:r>
            <a:r>
              <a:rPr lang="cs-CZ" sz="2000" dirty="false" smtClean="false"/>
              <a:t>: např. přidání </a:t>
            </a:r>
            <a:r>
              <a:rPr lang="cs-CZ" sz="2000" dirty="false"/>
              <a:t>či zrušení </a:t>
            </a:r>
            <a:r>
              <a:rPr lang="cs-CZ" sz="2000" dirty="false" smtClean="false"/>
              <a:t>KA, </a:t>
            </a:r>
            <a:r>
              <a:rPr lang="cs-CZ" sz="2000" dirty="false"/>
              <a:t>nová </a:t>
            </a:r>
            <a:r>
              <a:rPr lang="cs-CZ" sz="2000" dirty="false" smtClean="false"/>
              <a:t>CS, změna bankovního účtu, změna vymezení monitorovacího období.  </a:t>
            </a:r>
            <a:r>
              <a:rPr lang="cs-CZ" sz="2000" b="true" dirty="false" smtClean="false"/>
              <a:t> </a:t>
            </a:r>
          </a:p>
          <a:p>
            <a:pPr algn="just">
              <a:lnSpc>
                <a:spcPct val="100000"/>
              </a:lnSpc>
            </a:pPr>
            <a:r>
              <a:rPr lang="cs-CZ" sz="2000" b="true" dirty="false" smtClean="false"/>
              <a:t>2) Podstatné </a:t>
            </a:r>
            <a:r>
              <a:rPr lang="cs-CZ" sz="2000" b="true" dirty="false"/>
              <a:t>změny, které vyžadují vydání změnového právního </a:t>
            </a:r>
            <a:r>
              <a:rPr lang="cs-CZ" sz="2000" b="true" dirty="false" smtClean="false"/>
              <a:t>aktu</a:t>
            </a:r>
            <a:r>
              <a:rPr lang="cs-CZ" sz="2000" dirty="false" smtClean="false"/>
              <a:t>: např. změna cílových hodnot indikátorů (nejedná se o jejich překročení nebo nedosažení), změna termínu ukončení </a:t>
            </a:r>
            <a:r>
              <a:rPr lang="cs-CZ" sz="2000" dirty="false" smtClean="false">
                <a:solidFill>
                  <a:schemeClr val="accent1"/>
                </a:solidFill>
              </a:rPr>
              <a:t>realizace, vypuštění či nahrazení partnera jiným subjektem. </a:t>
            </a:r>
            <a:r>
              <a:rPr lang="cs-CZ" sz="2000" b="true" dirty="false" smtClean="false">
                <a:solidFill>
                  <a:schemeClr val="accent1"/>
                </a:solidFill>
              </a:rPr>
              <a:t> </a:t>
            </a:r>
            <a:endParaRPr lang="cs-CZ" sz="2000" b="true" dirty="false">
              <a:solidFill>
                <a:schemeClr val="accent1"/>
              </a:solidFill>
            </a:endParaRPr>
          </a:p>
          <a:p>
            <a:pPr algn="just">
              <a:lnSpc>
                <a:spcPct val="100000"/>
              </a:lnSpc>
            </a:pPr>
            <a:r>
              <a:rPr lang="cs-CZ" sz="2000" dirty="false" smtClean="false">
                <a:solidFill>
                  <a:schemeClr val="accent1"/>
                </a:solidFill>
              </a:rPr>
              <a:t>Výčet </a:t>
            </a:r>
            <a:r>
              <a:rPr lang="cs-CZ" sz="2000" dirty="false">
                <a:solidFill>
                  <a:schemeClr val="accent1"/>
                </a:solidFill>
              </a:rPr>
              <a:t>změn </a:t>
            </a:r>
            <a:r>
              <a:rPr lang="cs-CZ" sz="2000" dirty="false" smtClean="false">
                <a:solidFill>
                  <a:schemeClr val="accent1"/>
                </a:solidFill>
              </a:rPr>
              <a:t>projektu je uveden </a:t>
            </a:r>
            <a:r>
              <a:rPr lang="cs-CZ" sz="2000" dirty="false">
                <a:solidFill>
                  <a:schemeClr val="accent1"/>
                </a:solidFill>
              </a:rPr>
              <a:t>ve Specifické části </a:t>
            </a:r>
            <a:r>
              <a:rPr lang="cs-CZ" sz="2000" dirty="false" smtClean="false">
                <a:solidFill>
                  <a:schemeClr val="accent1"/>
                </a:solidFill>
              </a:rPr>
              <a:t>pravidel</a:t>
            </a:r>
            <a:r>
              <a:rPr lang="cs-CZ" sz="2000" dirty="false">
                <a:solidFill>
                  <a:schemeClr val="accent1"/>
                </a:solidFill>
              </a:rPr>
              <a:t> </a:t>
            </a:r>
            <a:r>
              <a:rPr lang="cs-CZ" sz="2000" dirty="false" smtClean="false">
                <a:solidFill>
                  <a:schemeClr val="accent1"/>
                </a:solidFill>
              </a:rPr>
              <a:t>pro </a:t>
            </a:r>
            <a:r>
              <a:rPr lang="cs-CZ" sz="2000" dirty="false">
                <a:solidFill>
                  <a:schemeClr val="accent1"/>
                </a:solidFill>
              </a:rPr>
              <a:t>žadatele a příjemce v rámci OPZ pro projekty financované </a:t>
            </a:r>
            <a:r>
              <a:rPr lang="cs-CZ" sz="2000" dirty="false" smtClean="false">
                <a:solidFill>
                  <a:schemeClr val="accent1"/>
                </a:solidFill>
              </a:rPr>
              <a:t/>
            </a:r>
            <a:br>
              <a:rPr lang="cs-CZ" sz="2000" dirty="false" smtClean="false">
                <a:solidFill>
                  <a:schemeClr val="accent1"/>
                </a:solidFill>
              </a:rPr>
            </a:br>
            <a:r>
              <a:rPr lang="cs-CZ" sz="2000" dirty="false" smtClean="false">
                <a:solidFill>
                  <a:schemeClr val="accent1"/>
                </a:solidFill>
              </a:rPr>
              <a:t>s </a:t>
            </a:r>
            <a:r>
              <a:rPr lang="cs-CZ" sz="2000" dirty="false">
                <a:solidFill>
                  <a:schemeClr val="accent1"/>
                </a:solidFill>
              </a:rPr>
              <a:t>využitím 40% paušální sazby </a:t>
            </a:r>
            <a:r>
              <a:rPr lang="cs-CZ" sz="2000" dirty="false" smtClean="false">
                <a:solidFill>
                  <a:schemeClr val="accent1"/>
                </a:solidFill>
              </a:rPr>
              <a:t>(kap. 5).</a:t>
            </a:r>
            <a:endParaRPr lang="cs-CZ" sz="2000" dirty="false">
              <a:solidFill>
                <a:schemeClr val="accent1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9925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Zálohová platba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2000" dirty="false" smtClean="false"/>
              <a:t>Zálohová platba je </a:t>
            </a:r>
            <a:r>
              <a:rPr lang="cs-CZ" sz="2000" dirty="false"/>
              <a:t>vyplacena </a:t>
            </a:r>
            <a:r>
              <a:rPr lang="cs-CZ" sz="2000" b="true" dirty="false"/>
              <a:t>bez žádosti o </a:t>
            </a:r>
            <a:r>
              <a:rPr lang="cs-CZ" sz="2000" b="true" dirty="false" smtClean="false"/>
              <a:t>platbu ze strany příjemce</a:t>
            </a:r>
            <a:r>
              <a:rPr lang="cs-CZ" sz="2000" dirty="false" smtClean="false"/>
              <a:t> </a:t>
            </a:r>
            <a:r>
              <a:rPr lang="cs-CZ" sz="2000" dirty="false"/>
              <a:t>na základě </a:t>
            </a:r>
            <a:r>
              <a:rPr lang="cs-CZ" sz="2000" dirty="false" smtClean="false"/>
              <a:t>uzavření právního aktu. Žádost o platbu vytváří ŘO.  </a:t>
            </a:r>
            <a:endParaRPr lang="cs-CZ" sz="2000" b="true" dirty="false" smtClean="false"/>
          </a:p>
          <a:p>
            <a:pPr algn="just">
              <a:lnSpc>
                <a:spcPct val="100000"/>
              </a:lnSpc>
            </a:pPr>
            <a:r>
              <a:rPr lang="cs-CZ" sz="2000" dirty="false" smtClean="false"/>
              <a:t>Zálohová platba je poskytnuta </a:t>
            </a:r>
            <a:r>
              <a:rPr lang="cs-CZ" sz="2000" b="true" dirty="false" smtClean="false"/>
              <a:t>do </a:t>
            </a:r>
            <a:r>
              <a:rPr lang="cs-CZ" sz="2000" b="true" dirty="false"/>
              <a:t>20 pracovních dnů od akceptace vydaného právního aktu</a:t>
            </a:r>
            <a:r>
              <a:rPr lang="cs-CZ" sz="2000" dirty="false"/>
              <a:t> ze strany </a:t>
            </a:r>
            <a:r>
              <a:rPr lang="cs-CZ" sz="2000" dirty="false" smtClean="false"/>
              <a:t>příjemce. </a:t>
            </a:r>
            <a:br>
              <a:rPr lang="cs-CZ" sz="2000" dirty="false" smtClean="false"/>
            </a:br>
            <a:r>
              <a:rPr lang="cs-CZ" sz="2000" dirty="false" smtClean="false"/>
              <a:t>U projektu, </a:t>
            </a:r>
            <a:r>
              <a:rPr lang="cs-CZ" sz="2000" dirty="false"/>
              <a:t>který bude zahájen později </a:t>
            </a:r>
            <a:r>
              <a:rPr lang="cs-CZ" sz="2000" dirty="false" smtClean="false"/>
              <a:t>(déle než </a:t>
            </a:r>
            <a:r>
              <a:rPr lang="cs-CZ" sz="2000" dirty="false"/>
              <a:t>1 měsíc od akceptace vydaného </a:t>
            </a:r>
            <a:r>
              <a:rPr lang="cs-CZ" sz="2000" dirty="false" err="true" smtClean="false"/>
              <a:t>RoD</a:t>
            </a:r>
            <a:r>
              <a:rPr lang="cs-CZ" sz="2000" dirty="false" smtClean="false"/>
              <a:t>), bude záloha vyplacena měsíc před zahájením realizace, </a:t>
            </a:r>
            <a:r>
              <a:rPr lang="cs-CZ" sz="2000" b="true" dirty="false" smtClean="false"/>
              <a:t>nejpozději</a:t>
            </a:r>
            <a:r>
              <a:rPr lang="cs-CZ" sz="2000" dirty="false" smtClean="false"/>
              <a:t> </a:t>
            </a:r>
            <a:r>
              <a:rPr lang="cs-CZ" sz="2000" b="true" dirty="false" smtClean="false"/>
              <a:t>k </a:t>
            </a:r>
            <a:r>
              <a:rPr lang="cs-CZ" sz="2000" b="true" dirty="false"/>
              <a:t>datu zahájení </a:t>
            </a:r>
            <a:r>
              <a:rPr lang="cs-CZ" sz="2000" b="true" dirty="false" smtClean="false"/>
              <a:t>projektu</a:t>
            </a:r>
            <a:r>
              <a:rPr lang="cs-CZ" sz="2000" dirty="false" smtClean="false"/>
              <a:t>. </a:t>
            </a:r>
            <a:endParaRPr lang="cs-CZ" sz="2000" b="true" dirty="false"/>
          </a:p>
          <a:p>
            <a:pPr algn="just">
              <a:lnSpc>
                <a:spcPct val="100000"/>
              </a:lnSpc>
            </a:pPr>
            <a:r>
              <a:rPr lang="cs-CZ" sz="2000" dirty="false" smtClean="false"/>
              <a:t>Výše zálohové platby se rovná </a:t>
            </a:r>
            <a:r>
              <a:rPr lang="cs-CZ" sz="2000" b="true" dirty="false" smtClean="false"/>
              <a:t>40 % z částky dotace dle právního aktu bez spolufinancování, </a:t>
            </a:r>
            <a:r>
              <a:rPr lang="cs-CZ" sz="2000" dirty="false" smtClean="false"/>
              <a:t>případně jiná výše dle individuálního nastavení, např. u kratších projektů je možná i 50% výše zálohy. </a:t>
            </a:r>
            <a:endParaRPr lang="cs-CZ" sz="2000" dirty="false">
              <a:solidFill>
                <a:srgbClr val="FF0000"/>
              </a:solidFill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215371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
<Relationships xmlns="http://schemas.openxmlformats.org/package/2006/relationships">
    <Relationship Target="itemProps1.xml" Type="http://schemas.openxmlformats.org/officeDocument/2006/relationships/customXmlProps" Id="rId1"/>
</Relationships>

</file>

<file path=customXml/_rels/item2.xml.rels><?xml version="1.0" encoding="UTF-8" standalone="yes"?>
<Relationships xmlns="http://schemas.openxmlformats.org/package/2006/relationships">
    <Relationship Target="itemProps2.xml" Type="http://schemas.openxmlformats.org/officeDocument/2006/relationships/customXmlProps" Id="rId1"/>
</Relationships>

</file>

<file path=customXml/_rels/item3.xml.rels><?xml version="1.0" encoding="UTF-8" standalone="yes"?>
<Relationships xmlns="http://schemas.openxmlformats.org/package/2006/relationships">
    <Relationship Target="itemProps3.xml" Type="http://schemas.openxmlformats.org/officeDocument/2006/relationships/customXmlProps" Id="rId1"/>
</Relationships>
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Description="Vytvoří nový dokument" ma:contentTypeID="0x010100A2FCF9BCABF3854AAB137087829D63AA" ma:contentTypeName="Dokument" ma:contentTypeScope="" ma:contentTypeVersion="7" ma:versionID="f6f03f5b008ce72686bbcf691a7be2e8">
  <xsd:schema xmlns:xsd="http://www.w3.org/2001/XMLSchema" xmlns:ns2="dfed548f-0517-4d39-90e3-3947398480c0" xmlns:p="http://schemas.microsoft.com/office/2006/metadata/properties" xmlns:xs="http://www.w3.org/2001/XMLSchema" ma:fieldsID="a9a9eb159e242e6dec8d2b5b6c497589" ma:root="true" ns2:_="" targetNamespace="http://schemas.microsoft.com/office/2006/metadata/properties">
    <xsd:import namespace="dfed548f-0517-4d39-90e3-3947398480c0"/>
    <xsd:element name="properties">
      <xsd:complexType>
        <xsd:sequence>
          <xsd:element name="documentManagement">
            <xsd:complexType>
              <xsd:all>
                <xsd:element minOccurs="0" ref="ns2:AC_OriginalFileName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xmlns:pc="http://schemas.microsoft.com/office/infopath/2007/PartnerControls" xmlns:xs="http://www.w3.org/2001/XMLSchema" elementFormDefault="qualified" targetNamespace="dfed548f-0517-4d39-90e3-3947398480c0">
    <xsd:import namespace="http://schemas.microsoft.com/office/2006/documentManagement/types"/>
    <xsd:import namespace="http://schemas.microsoft.com/office/infopath/2007/PartnerControls"/>
    <xsd:element ma:displayName="Original File Name" ma:index="8" ma:internalName="AC_OriginalFileName" name="AC_OriginalFileName" nillable="true">
      <xsd:simpleType>
        <xsd:restriction base="dms:Note">
          <xsd:maxLength value="255"/>
        </xsd:restriction>
      </xsd:simpleType>
    </xsd:element>
  </xsd:schema>
  <xsd:schema xmlns:xsd="http://www.w3.org/2001/XMLSchema" xmlns="http://schemas.openxmlformats.org/package/2006/metadata/core-properties" xmlns:dc="http://purl.org/dc/elements/1.1/" xmlns:dcterms="http://purl.org/dc/terms/" xmlns:odoc="http://schemas.microsoft.com/internal/obd" xmlns:xsi="http://www.w3.org/2001/XMLSchema-instance" attributeFormDefault="unqualified" blockDefault="#all" elementFormDefault="qualified" targetNamespace="http://schemas.openxmlformats.org/package/2006/metadata/core-properties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maxOccurs="1" minOccurs="0" ref="dc:creator"/>
        <xsd:element maxOccurs="1" minOccurs="0" ref="dcterms:created"/>
        <xsd:element maxOccurs="1" minOccurs="0" ref="dc:identifier"/>
        <xsd:element ma:displayName="Typ obsahu" ma:index="0" maxOccurs="1" minOccurs="0" name="contentType" type="xsd:string"/>
        <xsd:element ma:displayName="Nadpis" ma:index="4" maxOccurs="1" minOccurs="0" ref="dc:title"/>
        <xsd:element maxOccurs="1" minOccurs="0" ref="dc:subject"/>
        <xsd:element maxOccurs="1" minOccurs="0" ref="dc:description"/>
        <xsd:element maxOccurs="1" minOccurs="0" name="keywords" type="xsd:string"/>
        <xsd:element maxOccurs="1" minOccurs="0" ref="dc:language"/>
        <xsd:element maxOccurs="1" minOccurs="0" name="category" type="xsd:string"/>
        <xsd:element maxOccurs="1" minOccurs="0" name="version" type="xsd:string"/>
        <xsd:element maxOccurs="1" minOccurs="0" name="revision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maxOccurs="1" minOccurs="0" name="lastModifiedBy" type="xsd:string"/>
        <xsd:element maxOccurs="1" minOccurs="0" ref="dcterms:modified"/>
        <xsd:element maxOccurs="1" minOccurs="0" name="contentStatus" type="xsd:string"/>
      </xsd:all>
    </xsd:complexType>
  </xsd:schema>
  <xs:schema xmlns:xs="http://www.w3.org/2001/XMLSchema" xmlns:pc="http://schemas.microsoft.com/office/infopath/2007/PartnerControls" attributeFormDefault="unqualified" elementFormDefault="qualified" targetNamespace="http://schemas.microsoft.com/office/infopath/2007/PartnerControls">
    <xs:element name="Person">
      <xs:complexType>
        <xs:sequence>
          <xs:element minOccurs="0" ref="pc:DisplayName"/>
          <xs:element minOccurs="0" ref="pc:AccountId"/>
          <xs:element minOccurs="0" ref="pc:AccountType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maxOccurs="unbounded" minOccurs="0" ref="pc:BDCEntity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minOccurs="0" ref="pc:EntityDisplayName"/>
          <xs:element minOccurs="0" ref="pc:EntityInstanceReference"/>
          <xs:element minOccurs="0" ref="pc:EntityId1"/>
          <xs:element minOccurs="0" ref="pc:EntityId2"/>
          <xs:element minOccurs="0" ref="pc:EntityId3"/>
          <xs:element minOccurs="0" ref="pc:EntityId4"/>
          <xs:element minOccurs="0" ref="pc:EntityId5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maxOccurs="unbounded" minOccurs="0" ref="pc:TermInfo"/>
        </xs:sequence>
      </xs:complexType>
    </xs:element>
    <xs:element name="TermInfo">
      <xs:complexType>
        <xs:sequence>
          <xs:element minOccurs="0" ref="pc:TermName"/>
          <xs:element minOccurs="0" ref="pc:TermId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pc="http://schemas.microsoft.com/office/infopath/2007/PartnerControls" xmlns:xsi="http://www.w3.org/2001/XMLSchema-instance">
  <documentManagement>
    <AC_OriginalFileName xmlns="dfed548f-0517-4d39-90e3-3947398480c0">W:\INTERNÍ\ODD_874\SC 2.2.1\výzva_KP_03_15_063\07_Semináře\seminář pro příjemce\Prezentace\Pravidla realizace projektů\Seminář pro příjemce_pravidla realizace projektů_s poznámkami.pptx</AC_OriginalFileName>
  </documentManagement>
</p:properties>
</file>

<file path=customXml/itemProps1.xml><?xml version="1.0" encoding="utf-8"?>
<ds:datastoreItem xmlns:ds="http://schemas.openxmlformats.org/officeDocument/2006/customXml" ds:itemID="{E31AE660-05A7-49DF-940D-E44DCD1222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ed548f-0517-4d39-90e3-3947398480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9A0A671-BC25-4211-82DF-BA84BE3F5E0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C2E5913-8559-4B5D-815E-E1BAAA56822D}">
  <ds:schemaRefs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dfed548f-0517-4d39-90e3-3947398480c0"/>
    <ds:schemaRef ds:uri="http://www.w3.org/XML/1998/namespace"/>
  </ds:schemaRefs>
</ds:datastoreItem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/>
  <properties:Words>2759</properties:Words>
  <properties:PresentationFormat>Předvádění na obrazovce (4:3)</properties:PresentationFormat>
  <properties:Paragraphs>215</properties:Paragraphs>
  <properties:Slides>25</properties:Slides>
  <properties:Notes>24</properties:Notes>
  <properties:TotalTime>20523</properties:TotalTime>
  <properties:HiddenSlides>0</properties:HiddenSlides>
  <properties:MMClips>0</properties:MMClips>
  <properties:ScaleCrop>false</properties:ScaleCrop>
  <properties:HeadingPairs>
    <vt:vector baseType="variant" size="6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properties:HeadingPairs>
  <properties:TitlesOfParts>
    <vt:vector baseType="lpstr" size="30">
      <vt:lpstr>Arial</vt:lpstr>
      <vt:lpstr>Calibri</vt:lpstr>
      <vt:lpstr>Wingdings</vt:lpstr>
      <vt:lpstr>Wingdings 3</vt:lpstr>
      <vt:lpstr>prezentace</vt:lpstr>
      <vt:lpstr>seminář pro příjemce Výzva č. 03_19_106 „Pravidla realizace projektů“ </vt:lpstr>
      <vt:lpstr>Obsah semináře</vt:lpstr>
      <vt:lpstr>ROZHODNUTÍ O POSKYTNUTÍ DOTACE</vt:lpstr>
      <vt:lpstr>ZDROJ INFORMACÍ A informační SYSTÉMY</vt:lpstr>
      <vt:lpstr>Technická podpora v případě problémů s IS KP14+ nebo s IS ESF 2014+</vt:lpstr>
      <vt:lpstr>Změny v projektu </vt:lpstr>
      <vt:lpstr>Nepodstatné změny PROJEKTU</vt:lpstr>
      <vt:lpstr>Podstatné změny projektu</vt:lpstr>
      <vt:lpstr>Zálohová platba</vt:lpstr>
      <vt:lpstr>Projekty se 40% paušálem</vt:lpstr>
      <vt:lpstr>Charakteristika způsobilého výdaje I.</vt:lpstr>
      <vt:lpstr>Charakteristika ZpůsobiléHO výdaje II.</vt:lpstr>
      <vt:lpstr>Charakteristika ZpůsobiléHO výdaje III.</vt:lpstr>
      <vt:lpstr>Způsobilé výdaje – osobní náklady I.</vt:lpstr>
      <vt:lpstr>Způsobilé výdaje – osobní náklady II.</vt:lpstr>
      <vt:lpstr>Způsobilé výdaje – osobní náklady III.</vt:lpstr>
      <vt:lpstr>Způsobilé výdaje – osobní náklady IV.</vt:lpstr>
      <vt:lpstr>Způsobilé výdaje – osobní náklady V.</vt:lpstr>
      <vt:lpstr>Způsobilé výdaje – osobní náklady VI.</vt:lpstr>
      <vt:lpstr>Způsobilé výdaje – osobní náklady VII.</vt:lpstr>
      <vt:lpstr>Způsobilé výdaje – osobní náklady VIiI.</vt:lpstr>
      <vt:lpstr>Vedení účetnictví</vt:lpstr>
      <vt:lpstr>Dokladování výdajů I.</vt:lpstr>
      <vt:lpstr>Dokladování výdajů II. Bankovní účet</vt:lpstr>
      <vt:lpstr>KONTAKTY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16.0000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2015-02-20T08:23:15Z</dcterms:created>
  <dc:creator/>
  <cp:lastModifiedBy/>
  <cp:lastPrinted>2017-09-13T05:14:23Z</cp:lastPrinted>
  <dcterms:modified xmlns:xsi="http://www.w3.org/2001/XMLSchema-instance" xsi:type="dcterms:W3CDTF">2020-04-24T10:01:13Z</dcterms:modified>
  <cp:revision>800</cp:revision>
  <dc:title>ROZLOŽENÍ SNÍMKŮ A TISK PREZENTACÍ</dc:title>
</cp:coreProperties>
</file>

<file path=docProps/custom.xml><?xml version="1.0" encoding="utf-8"?>
<prop:Properties xmlns:vt="http://schemas.openxmlformats.org/officeDocument/2006/docPropsVTypes" xmlns:prop="http://schemas.openxmlformats.org/officeDocument/2006/custom-properties">
  <prop:property fmtid="{D5CDD505-2E9C-101B-9397-08002B2CF9AE}" pid="2" name="ContentTypeId">
    <vt:lpwstr>0x010100A2FCF9BCABF3854AAB137087829D63AA</vt:lpwstr>
  </prop:property>
</prop:Properties>
</file>