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slide+xml" PartName="/ppt/slides/slide47.xml"/>
  <Override ContentType="application/vnd.openxmlformats-officedocument.presentationml.slide+xml" PartName="/ppt/slides/slide48.xml"/>
  <Override ContentType="application/vnd.openxmlformats-officedocument.presentationml.slide+xml" PartName="/ppt/slides/slide49.xml"/>
  <Override ContentType="application/vnd.openxmlformats-officedocument.presentationml.slide+xml" PartName="/ppt/slides/slide5.xml"/>
  <Override ContentType="application/vnd.openxmlformats-officedocument.presentationml.slide+xml" PartName="/ppt/slides/slide50.xml"/>
  <Override ContentType="application/vnd.openxmlformats-officedocument.presentationml.slide+xml" PartName="/ppt/slides/slide51.xml"/>
  <Override ContentType="application/vnd.openxmlformats-officedocument.presentationml.slide+xml" PartName="/ppt/slides/slide52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 bookmarkIdSeed="2">
  <p:sldMasterIdLst>
    <p:sldMasterId id="2147483671" r:id="rId4"/>
  </p:sldMasterIdLst>
  <p:notesMasterIdLst>
    <p:notesMasterId r:id="rId57"/>
  </p:notesMasterIdLst>
  <p:handoutMasterIdLst>
    <p:handoutMasterId r:id="rId58"/>
  </p:handoutMasterIdLst>
  <p:sldIdLst>
    <p:sldId id="256" r:id="rId5"/>
    <p:sldId id="309" r:id="rId6"/>
    <p:sldId id="310" r:id="rId7"/>
    <p:sldId id="311" r:id="rId8"/>
    <p:sldId id="322" r:id="rId9"/>
    <p:sldId id="270" r:id="rId10"/>
    <p:sldId id="364" r:id="rId11"/>
    <p:sldId id="271" r:id="rId12"/>
    <p:sldId id="272" r:id="rId13"/>
    <p:sldId id="351" r:id="rId14"/>
    <p:sldId id="349" r:id="rId15"/>
    <p:sldId id="273" r:id="rId16"/>
    <p:sldId id="274" r:id="rId17"/>
    <p:sldId id="276" r:id="rId18"/>
    <p:sldId id="368" r:id="rId19"/>
    <p:sldId id="350" r:id="rId20"/>
    <p:sldId id="278" r:id="rId21"/>
    <p:sldId id="352" r:id="rId22"/>
    <p:sldId id="353" r:id="rId23"/>
    <p:sldId id="354" r:id="rId24"/>
    <p:sldId id="289" r:id="rId25"/>
    <p:sldId id="306" r:id="rId26"/>
    <p:sldId id="371" r:id="rId27"/>
    <p:sldId id="369" r:id="rId28"/>
    <p:sldId id="357" r:id="rId29"/>
    <p:sldId id="290" r:id="rId30"/>
    <p:sldId id="291" r:id="rId31"/>
    <p:sldId id="292" r:id="rId32"/>
    <p:sldId id="304" r:id="rId33"/>
    <p:sldId id="370" r:id="rId34"/>
    <p:sldId id="327" r:id="rId35"/>
    <p:sldId id="326" r:id="rId36"/>
    <p:sldId id="325" r:id="rId37"/>
    <p:sldId id="334" r:id="rId38"/>
    <p:sldId id="335" r:id="rId39"/>
    <p:sldId id="336" r:id="rId40"/>
    <p:sldId id="337" r:id="rId41"/>
    <p:sldId id="361" r:id="rId42"/>
    <p:sldId id="366" r:id="rId43"/>
    <p:sldId id="362" r:id="rId44"/>
    <p:sldId id="328" r:id="rId45"/>
    <p:sldId id="359" r:id="rId46"/>
    <p:sldId id="295" r:id="rId47"/>
    <p:sldId id="365" r:id="rId48"/>
    <p:sldId id="356" r:id="rId49"/>
    <p:sldId id="355" r:id="rId50"/>
    <p:sldId id="298" r:id="rId51"/>
    <p:sldId id="313" r:id="rId52"/>
    <p:sldId id="321" r:id="rId53"/>
    <p:sldId id="315" r:id="rId54"/>
    <p:sldId id="316" r:id="rId55"/>
    <p:sldId id="302" r:id="rId56"/>
  </p:sldIdLst>
  <p:sldSz cx="9144000" cy="6858000" type="screen4x3"/>
  <p:notesSz cx="6797675" cy="9926638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24265" autoAdjust="false"/>
    <p:restoredTop sz="73723" autoAdjust="false"/>
  </p:normalViewPr>
  <p:slideViewPr>
    <p:cSldViewPr showGuides="true">
      <p:cViewPr>
        <p:scale>
          <a:sx n="86" d="100"/>
          <a:sy n="86" d="100"/>
        </p:scale>
        <p:origin x="-2256" y="-72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slides/slide22.xml" Type="http://schemas.openxmlformats.org/officeDocument/2006/relationships/slide" Id="rId26"/>
    <Relationship Target="slides/slide35.xml" Type="http://schemas.openxmlformats.org/officeDocument/2006/relationships/slide" Id="rId39"/>
    <Relationship Target="slides/slide17.xml" Type="http://schemas.openxmlformats.org/officeDocument/2006/relationships/slide" Id="rId21"/>
    <Relationship Target="slides/slide30.xml" Type="http://schemas.openxmlformats.org/officeDocument/2006/relationships/slide" Id="rId34"/>
    <Relationship Target="slides/slide38.xml" Type="http://schemas.openxmlformats.org/officeDocument/2006/relationships/slide" Id="rId42"/>
    <Relationship Target="slides/slide43.xml" Type="http://schemas.openxmlformats.org/officeDocument/2006/relationships/slide" Id="rId47"/>
    <Relationship Target="slides/slide46.xml" Type="http://schemas.openxmlformats.org/officeDocument/2006/relationships/slide" Id="rId50"/>
    <Relationship Target="slides/slide51.xml" Type="http://schemas.openxmlformats.org/officeDocument/2006/relationships/slide" Id="rId55"/>
    <Relationship Target="slides/slide3.xml" Type="http://schemas.openxmlformats.org/officeDocument/2006/relationships/slide" Id="rId7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16.xml" Type="http://schemas.openxmlformats.org/officeDocument/2006/relationships/slide" Id="rId20"/>
    <Relationship Target="slides/slide25.xml" Type="http://schemas.openxmlformats.org/officeDocument/2006/relationships/slide" Id="rId29"/>
    <Relationship Target="slides/slide37.xml" Type="http://schemas.openxmlformats.org/officeDocument/2006/relationships/slide" Id="rId41"/>
    <Relationship Target="slides/slide50.xml" Type="http://schemas.openxmlformats.org/officeDocument/2006/relationships/slide" Id="rId54"/>
    <Relationship Target="tableStyles.xml" Type="http://schemas.openxmlformats.org/officeDocument/2006/relationships/tableStyles" Id="rId62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slides/slide28.xml" Type="http://schemas.openxmlformats.org/officeDocument/2006/relationships/slide" Id="rId32"/>
    <Relationship Target="slides/slide33.xml" Type="http://schemas.openxmlformats.org/officeDocument/2006/relationships/slide" Id="rId37"/>
    <Relationship Target="slides/slide36.xml" Type="http://schemas.openxmlformats.org/officeDocument/2006/relationships/slide" Id="rId40"/>
    <Relationship Target="slides/slide41.xml" Type="http://schemas.openxmlformats.org/officeDocument/2006/relationships/slide" Id="rId45"/>
    <Relationship Target="slides/slide49.xml" Type="http://schemas.openxmlformats.org/officeDocument/2006/relationships/slide" Id="rId53"/>
    <Relationship Target="handoutMasters/handoutMaster1.xml" Type="http://schemas.openxmlformats.org/officeDocument/2006/relationships/handoutMaster" Id="rId58"/>
    <Relationship Target="slides/slide1.xml" Type="http://schemas.openxmlformats.org/officeDocument/2006/relationships/slide" Id="rId5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slides/slide24.xml" Type="http://schemas.openxmlformats.org/officeDocument/2006/relationships/slide" Id="rId28"/>
    <Relationship Target="slides/slide32.xml" Type="http://schemas.openxmlformats.org/officeDocument/2006/relationships/slide" Id="rId36"/>
    <Relationship Target="slides/slide45.xml" Type="http://schemas.openxmlformats.org/officeDocument/2006/relationships/slide" Id="rId49"/>
    <Relationship Target="notesMasters/notesMaster1.xml" Type="http://schemas.openxmlformats.org/officeDocument/2006/relationships/notesMaster" Id="rId57"/>
    <Relationship Target="theme/theme1.xml" Type="http://schemas.openxmlformats.org/officeDocument/2006/relationships/theme" Id="rId61"/>
    <Relationship Target="slides/slide6.xml" Type="http://schemas.openxmlformats.org/officeDocument/2006/relationships/slide" Id="rId10"/>
    <Relationship Target="slides/slide15.xml" Type="http://schemas.openxmlformats.org/officeDocument/2006/relationships/slide" Id="rId19"/>
    <Relationship Target="slides/slide27.xml" Type="http://schemas.openxmlformats.org/officeDocument/2006/relationships/slide" Id="rId31"/>
    <Relationship Target="slides/slide40.xml" Type="http://schemas.openxmlformats.org/officeDocument/2006/relationships/slide" Id="rId44"/>
    <Relationship Target="slides/slide48.xml" Type="http://schemas.openxmlformats.org/officeDocument/2006/relationships/slide" Id="rId52"/>
    <Relationship Target="viewProps.xml" Type="http://schemas.openxmlformats.org/officeDocument/2006/relationships/viewProps" Id="rId60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slides/slide23.xml" Type="http://schemas.openxmlformats.org/officeDocument/2006/relationships/slide" Id="rId27"/>
    <Relationship Target="slides/slide26.xml" Type="http://schemas.openxmlformats.org/officeDocument/2006/relationships/slide" Id="rId30"/>
    <Relationship Target="slides/slide31.xml" Type="http://schemas.openxmlformats.org/officeDocument/2006/relationships/slide" Id="rId35"/>
    <Relationship Target="slides/slide39.xml" Type="http://schemas.openxmlformats.org/officeDocument/2006/relationships/slide" Id="rId43"/>
    <Relationship Target="slides/slide44.xml" Type="http://schemas.openxmlformats.org/officeDocument/2006/relationships/slide" Id="rId48"/>
    <Relationship Target="slides/slide52.xml" Type="http://schemas.openxmlformats.org/officeDocument/2006/relationships/slide" Id="rId56"/>
    <Relationship Target="slides/slide4.xml" Type="http://schemas.openxmlformats.org/officeDocument/2006/relationships/slide" Id="rId8"/>
    <Relationship Target="slides/slide47.xml" Type="http://schemas.openxmlformats.org/officeDocument/2006/relationships/slide" Id="rId51"/>
    <Relationship Target="../customXml/item3.xml" Type="http://schemas.openxmlformats.org/officeDocument/2006/relationships/customXml" Id="rId3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slides/slide21.xml" Type="http://schemas.openxmlformats.org/officeDocument/2006/relationships/slide" Id="rId25"/>
    <Relationship Target="slides/slide29.xml" Type="http://schemas.openxmlformats.org/officeDocument/2006/relationships/slide" Id="rId33"/>
    <Relationship Target="slides/slide34.xml" Type="http://schemas.openxmlformats.org/officeDocument/2006/relationships/slide" Id="rId38"/>
    <Relationship Target="slides/slide42.xml" Type="http://schemas.openxmlformats.org/officeDocument/2006/relationships/slide" Id="rId46"/>
    <Relationship Target="presProps.xml" Type="http://schemas.openxmlformats.org/officeDocument/2006/relationships/presProps" Id="rId59"/>
</Relationships>

</file>

<file path=ppt/handoutMasters/_rels/handoutMaster1.xml.rels><?xml version="1.0" encoding="UTF-8" standalone="yes"?>
<Relationships xmlns="http://schemas.openxmlformats.org/package/2006/relationships">
    <Relationship Target="../theme/theme3.xml" Type="http://schemas.openxmlformats.org/officeDocument/2006/relationships/theme" Id="rId1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quarter" idx="1"/>
          </p:nvPr>
        </p:nvSpPr>
        <p:spPr>
          <a:xfrm>
            <a:off x="3849689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FA2C3EC9-7D84-4FFC-A132-9E747DB9F1A6}" type="datetimeFigureOut">
              <a:rPr lang="cs-CZ" smtClean="false"/>
              <a:t>15.5.2019</a:t>
            </a:fld>
            <a:endParaRPr lang="cs-CZ"/>
          </a:p>
        </p:txBody>
      </p:sp>
      <p:sp>
        <p:nvSpPr>
          <p:cNvPr id="4" name="Zástupný symbol pro zápatí 3"/>
          <p:cNvSpPr>
            <a:spLocks noGrp="true"/>
          </p:cNvSpPr>
          <p:nvPr>
            <p:ph type="ftr" sz="quarter" idx="2"/>
          </p:nvPr>
        </p:nvSpPr>
        <p:spPr>
          <a:xfrm>
            <a:off x="0" y="942975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true"/>
          </p:cNvSpPr>
          <p:nvPr>
            <p:ph type="sldNum" sz="quarter" idx="3"/>
          </p:nvPr>
        </p:nvSpPr>
        <p:spPr>
          <a:xfrm>
            <a:off x="3849689" y="942975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91388F7B-BEDA-4C2A-815D-326B28235A3B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89139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pPr/>
              <a:t>15.5.2019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2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5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6.xml.rels><?xml version="1.0" encoding="UTF-8" standalone="yes"?>
<Relationships xmlns="http://schemas.openxmlformats.org/package/2006/relationships">
    <Relationship Target="../slides/slide2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7.xml.rels><?xml version="1.0" encoding="UTF-8" standalone="yes"?>
<Relationships xmlns="http://schemas.openxmlformats.org/package/2006/relationships">
    <Relationship Target="../slides/slide2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8.xml.rels><?xml version="1.0" encoding="UTF-8" standalone="yes"?>
<Relationships xmlns="http://schemas.openxmlformats.org/package/2006/relationships">
    <Relationship Target="../slides/slide3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9.xml.rels><?xml version="1.0" encoding="UTF-8" standalone="yes"?>
<Relationships xmlns="http://schemas.openxmlformats.org/package/2006/relationships">
    <Relationship Target="../slides/slide3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0.xml.rels><?xml version="1.0" encoding="UTF-8" standalone="yes"?>
<Relationships xmlns="http://schemas.openxmlformats.org/package/2006/relationships">
    <Relationship Target="../slides/slide3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1.xml.rels><?xml version="1.0" encoding="UTF-8" standalone="yes"?>
<Relationships xmlns="http://schemas.openxmlformats.org/package/2006/relationships">
    <Relationship Target="../slides/slide3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2.xml.rels><?xml version="1.0" encoding="UTF-8" standalone="yes"?>
<Relationships xmlns="http://schemas.openxmlformats.org/package/2006/relationships">
    <Relationship Target="../slides/slide3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3.xml.rels><?xml version="1.0" encoding="UTF-8" standalone="yes"?>
<Relationships xmlns="http://schemas.openxmlformats.org/package/2006/relationships">
    <Relationship Target="../slides/slide3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4.xml.rels><?xml version="1.0" encoding="UTF-8" standalone="yes"?>
<Relationships xmlns="http://schemas.openxmlformats.org/package/2006/relationships">
    <Relationship Target="../slides/slide3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5.xml.rels><?xml version="1.0" encoding="UTF-8" standalone="yes"?>
<Relationships xmlns="http://schemas.openxmlformats.org/package/2006/relationships">
    <Relationship Target="../slides/slide3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6.xml.rels><?xml version="1.0" encoding="UTF-8" standalone="yes"?>
<Relationships xmlns="http://schemas.openxmlformats.org/package/2006/relationships">
    <Relationship Target="../slides/slide3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7.xml.rels><?xml version="1.0" encoding="UTF-8" standalone="yes"?>
<Relationships xmlns="http://schemas.openxmlformats.org/package/2006/relationships">
    <Relationship Target="../slides/slide3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8.xml.rels><?xml version="1.0" encoding="UTF-8" standalone="yes"?>
<Relationships xmlns="http://schemas.openxmlformats.org/package/2006/relationships">
    <Relationship Target="../slides/slide4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9.xml.rels><?xml version="1.0" encoding="UTF-8" standalone="yes"?>
<Relationships xmlns="http://schemas.openxmlformats.org/package/2006/relationships">
    <Relationship Target="../slides/slide4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0.xml.rels><?xml version="1.0" encoding="UTF-8" standalone="yes"?>
<Relationships xmlns="http://schemas.openxmlformats.org/package/2006/relationships">
    <Relationship Target="../slides/slide4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1.xml.rels><?xml version="1.0" encoding="UTF-8" standalone="yes"?>
<Relationships xmlns="http://schemas.openxmlformats.org/package/2006/relationships">
    <Relationship Target="../slides/slide4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2.xml.rels><?xml version="1.0" encoding="UTF-8" standalone="yes"?>
<Relationships xmlns="http://schemas.openxmlformats.org/package/2006/relationships">
    <Relationship Target="../slides/slide4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3.xml.rels><?xml version="1.0" encoding="UTF-8" standalone="yes"?>
<Relationships xmlns="http://schemas.openxmlformats.org/package/2006/relationships">
    <Relationship Target="../slides/slide4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4.xml.rels><?xml version="1.0" encoding="UTF-8" standalone="yes"?>
<Relationships xmlns="http://schemas.openxmlformats.org/package/2006/relationships">
    <Relationship Target="../slides/slide4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5.xml.rels><?xml version="1.0" encoding="UTF-8" standalone="yes"?>
<Relationships xmlns="http://schemas.openxmlformats.org/package/2006/relationships">
    <Relationship Target="../slides/slide4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6.xml.rels><?xml version="1.0" encoding="UTF-8" standalone="yes"?>
<Relationships xmlns="http://schemas.openxmlformats.org/package/2006/relationships">
    <Relationship Target="../slides/slide4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7.xml.rels><?xml version="1.0" encoding="UTF-8" standalone="yes"?>
<Relationships xmlns="http://schemas.openxmlformats.org/package/2006/relationships">
    <Relationship Target="../slides/slide5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8.xml.rels><?xml version="1.0" encoding="UTF-8" standalone="yes"?>
<Relationships xmlns="http://schemas.openxmlformats.org/package/2006/relationships">
    <Relationship Target="../slides/slide5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9.xml.rels><?xml version="1.0" encoding="UTF-8" standalone="yes"?>
<Relationships xmlns="http://schemas.openxmlformats.org/package/2006/relationships">
    <Relationship Target="../slides/slide5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1250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11657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97857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46607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01368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2900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true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66720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true" kern="1200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 projektu nemusí být realizovány všechny aktivity z následujícího přehledu podporovaných aktivit. </a:t>
            </a:r>
            <a:r>
              <a:rPr lang="cs-CZ" sz="1200" b="false" kern="1200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Pouze ty, které jsou nezbytné pro dosažení cíle projektu. </a:t>
            </a:r>
            <a:r>
              <a:rPr lang="cs-CZ" sz="1200" u="sng" kern="1200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Realizace aktivity č. 3 „</a:t>
            </a:r>
            <a:r>
              <a:rPr lang="cs-CZ" sz="1200" b="true" u="sng" kern="1200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Vytvoření SPRSS a/nebo AP“</a:t>
            </a:r>
            <a:r>
              <a:rPr lang="cs-CZ" sz="1200" u="sng" kern="1200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, viz dále, </a:t>
            </a:r>
            <a:r>
              <a:rPr lang="cs-CZ" sz="1200" b="true" u="sng" kern="1200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 vždy povinná</a:t>
            </a:r>
            <a:r>
              <a:rPr lang="cs-CZ" sz="1200" u="sng" kern="1200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true" kern="1200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Zajištění legitimity je dáno např. schválením hotových SPRSS Radou a Zastupitelstvem nebo společným jednání starostů zapojených obcí. Důvodem je, aby si žadatel uvědomil legitimnost procesu a neobcházel politickou</a:t>
            </a:r>
            <a:r>
              <a:rPr lang="cs-CZ" sz="1200" kern="1200" baseline="0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reprezentaci obce.</a:t>
            </a:r>
          </a:p>
          <a:p>
            <a:pPr lvl="0"/>
            <a:r>
              <a:rPr lang="cs-CZ" sz="1200" kern="1200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Stanovení organizační struktury procesu plánování, tj. ustanovení ŘS/KS, PS + popisu jejich činností, rozhodovacích pravomocí a zodpovědnosti jednotlivých pozic včetně pravidel toto upravujících, personální zajištění celého procesu plánování soc. služeb. </a:t>
            </a:r>
          </a:p>
          <a:p>
            <a:pPr lvl="0"/>
            <a:r>
              <a:rPr lang="cs-CZ" sz="1200" kern="1200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Koordinace celého procesu plánování (např. zajištění informovanosti uvnitř systému plánování, činnosti koordinační skupiny (KS), řídící skupiny (ŘS) a pracovních skupin (PS), zajištění výstupů pracovních skupin).</a:t>
            </a:r>
          </a:p>
          <a:p>
            <a:pPr marL="228600" marR="0" indent="-22860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arenR"/>
              <a:tabLst/>
              <a:defRPr/>
            </a:pPr>
            <a:endParaRPr lang="cs-CZ" sz="1200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indent="-228600" algn="l" defTabSz="914400" rtl="false" eaLnBrk="true" latinLnBrk="false" hangingPunct="true">
              <a:buNone/>
            </a:pPr>
            <a:endParaRPr lang="cs-CZ" b="false" u="non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17</a:t>
            </a:fld>
            <a:endParaRPr 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</a:t>
            </a:r>
            <a:r>
              <a:rPr lang="cs-CZ" sz="1200" kern="1200" baseline="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Týká se projektů, které vycházejí z předchozího plánování soc. služeb.</a:t>
            </a:r>
          </a:p>
          <a:p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Zjišťování potřeb poskytování soc. služeb od uživatelů soc. služeb, popř. jejich rodinných příslušníků, zadavatelů a soc. pracovníků obcí a poskytovatelů soc. služeb, a to přednostně kvalitativními metodami.</a:t>
            </a:r>
          </a:p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Zjišťování, rozbor a návrh využití existujících zdrojů pro zajištění soc. služeb </a:t>
            </a:r>
            <a:r>
              <a:rPr lang="cs-CZ" sz="1200" b="true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obsahující zejména přehled soc. služeb v obci </a:t>
            </a:r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(území SO ORP nebo DSO neb MAS), </a:t>
            </a:r>
            <a:r>
              <a:rPr lang="cs-CZ" sz="1200" b="true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analýzu finančních toků v soc. službách</a:t>
            </a:r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údaje ze stávajících střednědobých plánů rozvoje soc. služeb z vyšší úrovně (kraje)+ z předchozího střednědobého plánu rozvoje soc. služeb obce.</a:t>
            </a:r>
            <a:endParaRPr lang="cs-CZ" dirty="false" smtClean="false"/>
          </a:p>
          <a:p>
            <a:pPr lvl="0"/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 Určení priorit směřování a (spolu)financování soc. služeb v návaznosti na zjištěné a zanalyzované skutečnosti. </a:t>
            </a:r>
          </a:p>
          <a:p>
            <a:pPr lvl="0"/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5. Na základě zjištěných a zanalyzovaných skutečností zpracování budoucího směřování zajištění soc. služeb včetně způsobu (spolu)financování ze strany obce (nebo v rámci SO OPR, DSO, MAS); </a:t>
            </a:r>
          </a:p>
          <a:p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6. Stanovení způsobů monitorování a vyhodnocování, existence ověřitelných kritérií monitorování a vyhodnocování, stanovení odpovědnosti za monitorování a vyhodnocování a určení toho, co se bude dít se zjištěními.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41937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Připomínáme, že realizace aktivity č. 3 „</a:t>
            </a:r>
            <a:r>
              <a:rPr lang="cs-CZ" sz="1200" b="true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Vytvoření SPRSS a/nebo AP“</a:t>
            </a:r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je </a:t>
            </a:r>
            <a:r>
              <a:rPr lang="cs-CZ" sz="1200" b="true" u="sng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vždy povinná</a:t>
            </a:r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03520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5. Vzdělávání – akreditované, neakreditované, workshopy – v tématu souvisejícím s plánování SSL, s KP.</a:t>
            </a:r>
          </a:p>
          <a:p>
            <a:r>
              <a:rPr lang="cs-CZ" dirty="false" smtClean="false"/>
              <a:t>6. bod 3. - </a:t>
            </a:r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např. reflexe témat řešených na krajské úrovni, </a:t>
            </a:r>
            <a:r>
              <a:rPr lang="cs-CZ" sz="1200" b="true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promítnutí postupů kraje při koncipování sítě, nastavení plánovacích procesů a výstupů v souladu s projekty přímého přidělení </a:t>
            </a:r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(IP) atd.</a:t>
            </a:r>
          </a:p>
          <a:p>
            <a:endParaRPr lang="cs-CZ" sz="1200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9588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91078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 smtClean="false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09372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sz="1200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b="false" baseline="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614966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b="false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30556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87822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1200" b="fals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</a:p>
          <a:p>
            <a:pPr marL="171450" indent="-1714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1200" dirty="false" smtClean="false">
              <a:solidFill>
                <a:schemeClr val="bg1">
                  <a:lumMod val="50000"/>
                </a:schemeClr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 typeface="Arial" pitchFamily="34" charset="0"/>
              <a:buNone/>
            </a:pPr>
            <a:endParaRPr lang="cs-CZ" b="fals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70172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2208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sz="1200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727952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just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lang="cs-CZ" sz="1200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828948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612982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7697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525761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 smtClean="false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sz="1200" b="false" baseline="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684713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false" smtClean="false"/>
              <a:t>Není</a:t>
            </a:r>
            <a:r>
              <a:rPr lang="cs-CZ" baseline="0" dirty="false" smtClean="false"/>
              <a:t> třeba samostatného účtu</a:t>
            </a:r>
          </a:p>
          <a:p>
            <a:r>
              <a:rPr lang="cs-CZ" baseline="0" dirty="false" smtClean="false"/>
              <a:t>Průtoková dotace – zřizovatel účet u ČNB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844825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sz="12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45631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b="fals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836330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791771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805964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fals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Způsobilé jsou odměny, které </a:t>
            </a:r>
            <a:r>
              <a:rPr lang="cs-CZ" sz="1200" b="tru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nepřekročí 25 %: </a:t>
            </a:r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b="fals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 ročního úhrnu nejvyššího platového tarifu a nejvýše přípustného osobního příplatku v příslušné platové třídě a v případě představeného též příplatku za vedení, který lze tomuto zaměstnanci jako nejvýše přípustný přiznat55 nebo </a:t>
            </a:r>
          </a:p>
          <a:p>
            <a:r>
              <a:rPr lang="cs-CZ" sz="1200" b="fals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 roční mzdy/odměny z dohody, kdy se vychází z částky dle poslední platné verze pracovní smlouvy/dohody o pracovní činnosti/dohody o provedení práce.</a:t>
            </a:r>
          </a:p>
          <a:p>
            <a:pPr marL="0" marR="0" lvl="1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100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917989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true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 osobních nákladech nemohou být uvedeny jiné, než uvedené pozice.</a:t>
            </a:r>
            <a:endParaRPr lang="cs-CZ" b="true" dirty="false" smtClean="false"/>
          </a:p>
          <a:p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 žádosti nemusí být obsaženy všechny uvedené pozice. V případě, že v osobních nákladech nebudou uvedeny všechny výše vyjmenované pozice, musí žadatel v projektové žádosti v záložce Popis realizačního týmu projektu uvést, jak je činnost těchto pozice zajištěna jinak.</a:t>
            </a:r>
          </a:p>
          <a:p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Konkrétní pozice nemusí být zajištěna pouze jednou osobou, tj. jednu pozici může zajistit i více osob. Rovněž může docházet i ke kumulaci pozic, tj. jedna osoba může vykonávat vícero pozic.</a:t>
            </a:r>
          </a:p>
          <a:p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Náplně práce (výčty činností) uvedené u jednotlivých pozic je možné upravit či doplnit v rámci žádosti o podporu s ohledem na typ žadatele (případně partnera projektu), zaměření, klíčové aktivity a rozsahu projektu.</a:t>
            </a:r>
          </a:p>
          <a:p>
            <a:r>
              <a:rPr lang="cs-CZ" sz="1200" b="true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Veškeré ostatní osobní výdaje </a:t>
            </a:r>
            <a:r>
              <a:rPr lang="cs-CZ" sz="1200" b="false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veškeré ostatní výdaje, které nepatří do osobních nákladů, </a:t>
            </a:r>
            <a:r>
              <a:rPr lang="cs-CZ" sz="1200" b="true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budou hrazeny paušálem 40 % z osobních nákladů</a:t>
            </a:r>
            <a:r>
              <a:rPr lang="cs-CZ" sz="1200" b="false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br>
              <a:rPr lang="cs-CZ" sz="1200" b="false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cs-CZ" sz="1200" b="true" u="sng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 paušálu budou hrazeny např.: </a:t>
            </a:r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odborný asistent, vedoucí ŘS, vedoucí PS, členové PS, evaluátor, lektor, zpracovatel analýz, zpracovatel SPRSS/AP, nebo další pozice podle potřeby žadatele.</a:t>
            </a:r>
          </a:p>
          <a:p>
            <a:pPr marL="0" marR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Více podrobností najdete v výzvy příloze č. 1 </a:t>
            </a:r>
            <a:r>
              <a:rPr lang="cs-CZ" sz="1200" b="false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Pomůcka pro stanovení osobních nákladů</a:t>
            </a:r>
            <a:r>
              <a:rPr lang="cs-CZ" sz="1200" b="true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cs-CZ" sz="1200" b="false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kde jsou u jednotlivých pozic uvedeny možné výše úvazků a také pracovní</a:t>
            </a:r>
            <a:r>
              <a:rPr lang="cs-CZ" sz="1200" b="false" kern="1200" baseline="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b="false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náplně jednotlivých pozic.</a:t>
            </a:r>
            <a:r>
              <a:rPr lang="cs-CZ" sz="1200" b="true" u="sng" kern="1200" dirty="false" smtClean="fals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cs-CZ" sz="1200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sz="1200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sz="1200" b="false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60576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false" i="false" u="none" strike="noStrike" kern="1200" baseline="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Podmínkou podpory z OPZ není samostatný bankovní účet pro daný projekt.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888104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76472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37707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618140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sz="1200" kern="1200" dirty="false" smtClean="false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250652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290161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216217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aseline="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239738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i="false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923909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798911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dirty="false" smtClean="false"/>
              <a:t>V</a:t>
            </a:r>
            <a:r>
              <a:rPr lang="cs-CZ" baseline="0" dirty="false" smtClean="false"/>
              <a:t> OPZ jsou dvě hlavní příručky– obecná a specifická pravidla pro žadatele a příjemce. </a:t>
            </a:r>
            <a:r>
              <a:rPr lang="cs-CZ" b="true" baseline="0" dirty="false" smtClean="false"/>
              <a:t>POZOR – revize od 1.6.2019! </a:t>
            </a:r>
            <a:endParaRPr lang="cs-CZ" b="true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615329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627752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8423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97550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71395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58265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53124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sz="1200" b="false" i="false" u="none" strike="noStrike" kern="1200" baseline="0" dirty="false" smtClean="fals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3208628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3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notesSlides/notesSlide2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notesSlides/notesSlide2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notesSlides/notesSlide2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notesSlides/notesSlide2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notesSlides/notesSlide2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="../notesSlides/notesSlide2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="../notesSlides/notesSlide2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Mode="External" Target="http://www.mfcr.cz/cs/zahranicni-sektor/ochrana-financnich-zajmu/boj-proti-prani-penez-a-financovani-tero/novinky-fau/2013/metodicky-pokyn-ke-zjistovani-skutecneho-15015" Type="http://schemas.openxmlformats.org/officeDocument/2006/relationships/hyperlink" Id="rId3"/>
    <Relationship Target="../notesSlides/notesSlide3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notesSlides/notesSlide3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32.xml" Type="http://schemas.openxmlformats.org/officeDocument/2006/relationships/notesSlide" Id="rId2"/>
    <Relationship Target="../slideLayouts/slideLayout7.xml" Type="http://schemas.openxmlformats.org/officeDocument/2006/relationships/slideLayout" Id="rId1"/>
    <Relationship TargetMode="External" Target="http://www.mpsv.cz/ISPV.php" Type="http://schemas.openxmlformats.org/officeDocument/2006/relationships/hyperlink" Id="rId4"/>
</Relationships>

</file>

<file path=ppt/slides/_rels/slide35.xml.rels><?xml version="1.0" encoding="UTF-8" standalone="yes"?>
<Relationships xmlns="http://schemas.openxmlformats.org/package/2006/relationships">
    <Relationship Target="../notesSlides/notesSlide33.xml" Type="http://schemas.openxmlformats.org/officeDocument/2006/relationships/notesSlide" Id="rId2"/>
    <Relationship Target="../slideLayouts/slideLayout7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="../notesSlides/notesSlide3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Mode="External" Target="http://www.mpsv.cz/ISPV.php" Type="http://schemas.openxmlformats.org/officeDocument/2006/relationships/hyperlink" Id="rId3"/>
    <Relationship Target="../notesSlides/notesSlide35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://www.esfcr.cz/" Type="http://schemas.openxmlformats.org/officeDocument/2006/relationships/hyperlink" Id="rId4"/>
</Relationships>

</file>

<file path=ppt/slides/_rels/slide38.xml.rels><?xml version="1.0" encoding="UTF-8" standalone="yes"?>
<Relationships xmlns="http://schemas.openxmlformats.org/package/2006/relationships">
    <Relationship Target="../notesSlides/notesSlide36.xml" Type="http://schemas.openxmlformats.org/officeDocument/2006/relationships/notesSlide" Id="rId2"/>
    <Relationship Target="../slideLayouts/slideLayout7.xml" Type="http://schemas.openxmlformats.org/officeDocument/2006/relationships/slideLayout" Id="rId1"/>
</Relationships>

</file>

<file path=ppt/slides/_rels/slide39.xml.rels><?xml version="1.0" encoding="UTF-8" standalone="yes"?>
<Relationships xmlns="http://schemas.openxmlformats.org/package/2006/relationships">
    <Relationship Target="../notesSlides/notesSlide3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0.xml.rels><?xml version="1.0" encoding="UTF-8" standalone="yes"?>
<Relationships xmlns="http://schemas.openxmlformats.org/package/2006/relationships">
    <Relationship Target="../notesSlides/notesSlide38.xml" Type="http://schemas.openxmlformats.org/officeDocument/2006/relationships/notesSlide" Id="rId2"/>
    <Relationship Target="../slideLayouts/slideLayout7.xml" Type="http://schemas.openxmlformats.org/officeDocument/2006/relationships/slideLayout" Id="rId1"/>
</Relationships>

</file>

<file path=ppt/slides/_rels/slide41.xml.rels><?xml version="1.0" encoding="UTF-8" standalone="yes"?>
<Relationships xmlns="http://schemas.openxmlformats.org/package/2006/relationships">
    <Relationship Target="../notesSlides/notesSlide3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2.xml.rels><?xml version="1.0" encoding="UTF-8" standalone="yes"?>
<Relationships xmlns="http://schemas.openxmlformats.org/package/2006/relationships">
    <Relationship TargetMode="External" Target="http://www.strukturalni-fondy.cz/cs/Jak-na-projekt/Elektronicka-zadost/Edukacni-videa" Type="http://schemas.openxmlformats.org/officeDocument/2006/relationships/hyperlink" Id="rId3"/>
    <Relationship Target="../notesSlides/notesSlide40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://www.esfcr.cz/" Type="http://schemas.openxmlformats.org/officeDocument/2006/relationships/hyperlink" Id="rId4"/>
</Relationships>

</file>

<file path=ppt/slides/_rels/slide43.xml.rels><?xml version="1.0" encoding="UTF-8" standalone="yes"?>
<Relationships xmlns="http://schemas.openxmlformats.org/package/2006/relationships">
    <Relationship TargetMode="External" Target="https://mseu.mssf.cz/" Type="http://schemas.openxmlformats.org/officeDocument/2006/relationships/hyperlink" Id="rId3"/>
    <Relationship Target="../notesSlides/notesSlide4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4.xml.rels><?xml version="1.0" encoding="UTF-8" standalone="yes"?>
<Relationships xmlns="http://schemas.openxmlformats.org/package/2006/relationships">
    <Relationship TargetMode="External" Target="https://www.esfcr.cz/technicka_podpora_opz" Type="http://schemas.openxmlformats.org/officeDocument/2006/relationships/hyperlink" Id="rId3"/>
    <Relationship TargetMode="External" Target="http://www.esfcr.cz/" Type="http://schemas.openxmlformats.org/officeDocument/2006/relationships/hyperlink" Id="rId2"/>
    <Relationship Target="../slideLayouts/slideLayout2.xml" Type="http://schemas.openxmlformats.org/officeDocument/2006/relationships/slideLayout" Id="rId1"/>
    <Relationship TargetMode="External" Target="mailto:iskp@mpsv.cz" Type="http://schemas.openxmlformats.org/officeDocument/2006/relationships/hyperlink" Id="rId4"/>
</Relationships>

</file>

<file path=ppt/slides/_rels/slide45.xml.rels><?xml version="1.0" encoding="UTF-8" standalone="yes"?>
<Relationships xmlns="http://schemas.openxmlformats.org/package/2006/relationships">
    <Relationship Target="../notesSlides/notesSlide4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6.xml.rels><?xml version="1.0" encoding="UTF-8" standalone="yes"?>
<Relationships xmlns="http://schemas.openxmlformats.org/package/2006/relationships">
    <Relationship Target="../notesSlides/notesSlide4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7.xml.rels><?xml version="1.0" encoding="UTF-8" standalone="yes"?>
<Relationships xmlns="http://schemas.openxmlformats.org/package/2006/relationships">
    <Relationship Target="../notesSlides/notesSlide4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8.xml.rels><?xml version="1.0" encoding="UTF-8" standalone="yes"?>
<Relationships xmlns="http://schemas.openxmlformats.org/package/2006/relationships">
    <Relationship Target="../notesSlides/notesSlide4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9.xml.rels><?xml version="1.0" encoding="UTF-8" standalone="yes"?>
<Relationships xmlns="http://schemas.openxmlformats.org/package/2006/relationships">
    <Relationship Target="../notesSlides/notesSlide4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0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47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www.esfcr.cz/vyzva-106-planovani-socialnich-sluzeb" Type="http://schemas.openxmlformats.org/officeDocument/2006/relationships/hyperlink" Id="rId4"/>
</Relationships>

</file>

<file path=ppt/slides/_rels/slide51.xml.rels><?xml version="1.0" encoding="UTF-8" standalone="yes"?>
<Relationships xmlns="http://schemas.openxmlformats.org/package/2006/relationships">
    <Relationship TargetMode="External" Target="mailto:vera.nouzova@mpsv.cz" Type="http://schemas.openxmlformats.org/officeDocument/2006/relationships/hyperlink" Id="rId3"/>
    <Relationship Target="../notesSlides/notesSlide48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mailto:hana.bartonickova@mpsv.cz" Type="http://schemas.openxmlformats.org/officeDocument/2006/relationships/hyperlink" Id="rId4"/>
</Relationships>

</file>

<file path=ppt/slides/_rels/slide52.xml.rels><?xml version="1.0" encoding="UTF-8" standalone="yes"?>
<Relationships xmlns="http://schemas.openxmlformats.org/package/2006/relationships">
    <Relationship Target="../notesSlides/notesSlide4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1475656" y="2276872"/>
            <a:ext cx="7272000" cy="1440160"/>
          </a:xfrm>
        </p:spPr>
        <p:txBody>
          <a:bodyPr/>
          <a:lstStyle/>
          <a:p>
            <a:pPr algn="ctr"/>
            <a:r>
              <a:rPr lang="cs-CZ" sz="3200" dirty="false" smtClean="false"/>
              <a:t>Výzva č. 03_19_106</a:t>
            </a: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sz="2400" dirty="false" smtClean="false"/>
              <a:t>Podpora procesů </a:t>
            </a:r>
            <a:r>
              <a:rPr lang="cs-CZ" sz="2400" dirty="false"/>
              <a:t>plánování </a:t>
            </a:r>
            <a:r>
              <a:rPr lang="cs-CZ" sz="2400" dirty="false" smtClean="false"/>
              <a:t/>
            </a:r>
            <a:br>
              <a:rPr lang="cs-CZ" sz="2400" dirty="false" smtClean="false"/>
            </a:br>
            <a:r>
              <a:rPr lang="cs-CZ" sz="2400" dirty="false" smtClean="false"/>
              <a:t>sociálních </a:t>
            </a:r>
            <a:r>
              <a:rPr lang="cs-CZ" sz="2400" dirty="false"/>
              <a:t>služeb na obecní úrovni</a:t>
            </a:r>
            <a:r>
              <a:rPr lang="cs-CZ" sz="2400" dirty="false" smtClean="false"/>
              <a:t/>
            </a:r>
            <a:br>
              <a:rPr lang="cs-CZ" sz="2400" dirty="false" smtClean="false"/>
            </a:br>
            <a:r>
              <a:rPr lang="cs-CZ" sz="2400" dirty="false" smtClean="false"/>
              <a:t/>
            </a:r>
            <a:br>
              <a:rPr lang="cs-CZ" sz="2400" dirty="false" smtClean="false"/>
            </a:br>
            <a:r>
              <a:rPr lang="cs-CZ" sz="1800" dirty="false" smtClean="false"/>
              <a:t> </a:t>
            </a:r>
            <a:endParaRPr lang="cs-CZ" sz="1800" dirty="false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/>
        <p:txBody>
          <a:bodyPr/>
          <a:lstStyle/>
          <a:p>
            <a:endParaRPr lang="cs-CZ" dirty="false" smtClean="false"/>
          </a:p>
          <a:p>
            <a:pPr algn="ctr"/>
            <a:r>
              <a:rPr lang="cs-CZ" sz="2800" b="true" dirty="false" smtClean="false"/>
              <a:t>květen 2019</a:t>
            </a:r>
            <a:endParaRPr lang="cs-CZ" sz="2800" b="true" dirty="false"/>
          </a:p>
          <a:p>
            <a:endParaRPr lang="cs-CZ" dirty="false"/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endParaRPr lang="cs-CZ" b="true" dirty="false" smtClean="false"/>
          </a:p>
          <a:p>
            <a:pPr algn="ctr"/>
            <a:r>
              <a:rPr lang="cs-CZ" b="true" dirty="false" smtClean="false"/>
              <a:t>SEMINÁŘ PRO ŽADATELE</a:t>
            </a:r>
          </a:p>
          <a:p>
            <a:pPr algn="ctr"/>
            <a:endParaRPr lang="cs-CZ" b="true" dirty="false"/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636912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149080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Míra podpory</a:t>
            </a:r>
            <a:br>
              <a:rPr lang="cs-CZ" sz="2800" dirty="false"/>
            </a:br>
            <a:r>
              <a:rPr lang="cs-CZ" sz="2800" dirty="false"/>
              <a:t>- rozpad zdrojů financování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b="true" dirty="false"/>
              <a:t>EU / státní rozpočet / žadatel </a:t>
            </a:r>
            <a:endParaRPr lang="cs-CZ" b="true" dirty="false" smtClean="false"/>
          </a:p>
          <a:p>
            <a:pPr marL="0" indent="0" algn="ctr">
              <a:buNone/>
            </a:pPr>
            <a:endParaRPr lang="cs-CZ" sz="1400" dirty="false"/>
          </a:p>
          <a:p>
            <a:pPr lvl="0">
              <a:lnSpc>
                <a:spcPct val="100000"/>
              </a:lnSpc>
            </a:pPr>
            <a:r>
              <a:rPr lang="cs-CZ" sz="2000" b="true" dirty="false"/>
              <a:t>Pro NNO</a:t>
            </a:r>
            <a:r>
              <a:rPr lang="cs-CZ" sz="2000" dirty="false"/>
              <a:t>:                                                                                               EU 85 %, státní rozpočet 15 %, </a:t>
            </a:r>
            <a:r>
              <a:rPr lang="cs-CZ" sz="2000" u="sng" dirty="false"/>
              <a:t>žadatel </a:t>
            </a:r>
            <a:r>
              <a:rPr lang="cs-CZ" sz="2000" u="sng" dirty="false" smtClean="false"/>
              <a:t>0 %</a:t>
            </a:r>
            <a:r>
              <a:rPr lang="cs-CZ" sz="2000" dirty="false" smtClean="false"/>
              <a:t> spolufinancování.                                          </a:t>
            </a:r>
            <a:r>
              <a:rPr lang="cs-CZ" sz="1800" i="true" dirty="false"/>
              <a:t>(Tento model platí i pro MAS</a:t>
            </a:r>
            <a:r>
              <a:rPr lang="cs-CZ" sz="1800" i="true" dirty="false" smtClean="false"/>
              <a:t>.)</a:t>
            </a:r>
          </a:p>
          <a:p>
            <a:pPr lvl="0" algn="just">
              <a:lnSpc>
                <a:spcPct val="100000"/>
              </a:lnSpc>
            </a:pPr>
            <a:endParaRPr lang="cs-CZ" sz="1800" i="true" dirty="false"/>
          </a:p>
          <a:p>
            <a:pPr lvl="0" algn="just">
              <a:lnSpc>
                <a:spcPct val="100000"/>
              </a:lnSpc>
            </a:pPr>
            <a:r>
              <a:rPr lang="cs-CZ" sz="2000" b="true" dirty="false"/>
              <a:t>Pro územně samosprávní celky a jimi zřizované organizace</a:t>
            </a:r>
            <a:r>
              <a:rPr lang="cs-CZ" sz="2000" dirty="false"/>
              <a:t>:                   EU 85 %, státní rozpočet 10 %, </a:t>
            </a:r>
            <a:r>
              <a:rPr lang="cs-CZ" sz="2000" u="sng" dirty="false"/>
              <a:t>žadatel 5 </a:t>
            </a:r>
            <a:r>
              <a:rPr lang="cs-CZ" sz="2000" u="sng" dirty="false" smtClean="false"/>
              <a:t>%</a:t>
            </a:r>
            <a:r>
              <a:rPr lang="cs-CZ" sz="2000" dirty="false" smtClean="false"/>
              <a:t> spolufinancování.                                      </a:t>
            </a:r>
            <a:r>
              <a:rPr lang="cs-CZ" sz="1800" i="true" dirty="false"/>
              <a:t>(Tento model platí i pro DSO.)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84753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Forma financování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true" dirty="false"/>
              <a:t>Forma </a:t>
            </a:r>
            <a:r>
              <a:rPr lang="cs-CZ" sz="2800" b="true" dirty="false" smtClean="false"/>
              <a:t>financování</a:t>
            </a:r>
          </a:p>
          <a:p>
            <a:pPr marL="0" indent="0">
              <a:buNone/>
            </a:pPr>
            <a:endParaRPr lang="cs-CZ" sz="800" b="true" dirty="false"/>
          </a:p>
          <a:p>
            <a:pPr>
              <a:buSzPct val="80000"/>
            </a:pPr>
            <a:r>
              <a:rPr lang="cs-CZ" b="true" dirty="false"/>
              <a:t>Ex ante </a:t>
            </a:r>
            <a:r>
              <a:rPr lang="cs-CZ" b="true" dirty="false" smtClean="false"/>
              <a:t>(zálohové financování)</a:t>
            </a:r>
            <a:endParaRPr lang="cs-CZ" b="true" dirty="false"/>
          </a:p>
          <a:p>
            <a:pPr marL="0" indent="0" algn="just">
              <a:buNone/>
            </a:pPr>
            <a:r>
              <a:rPr lang="cs-CZ" dirty="false"/>
              <a:t>Vysvětlení </a:t>
            </a:r>
            <a:r>
              <a:rPr lang="cs-CZ" dirty="false" smtClean="false"/>
              <a:t>a bližší informace jsou </a:t>
            </a:r>
            <a:r>
              <a:rPr lang="cs-CZ" dirty="false"/>
              <a:t>k dispozici </a:t>
            </a:r>
            <a:r>
              <a:rPr lang="cs-CZ" dirty="false" smtClean="false"/>
              <a:t>ve </a:t>
            </a:r>
            <a:r>
              <a:rPr lang="cs-CZ" dirty="false"/>
              <a:t>„ Specifická část pravidel pro žadatele a příjemce v rámci OPZ pro projekty financované s využitím 40% paušální sazby“ (konkrétní odkaz na elektronickou verzi tohoto dokumentu </a:t>
            </a:r>
            <a:r>
              <a:rPr lang="cs-CZ" dirty="false" smtClean="false"/>
              <a:t>je v </a:t>
            </a:r>
            <a:r>
              <a:rPr lang="cs-CZ" dirty="false"/>
              <a:t>textu </a:t>
            </a:r>
            <a:r>
              <a:rPr lang="cs-CZ" dirty="false" smtClean="false"/>
              <a:t>výzvy v části </a:t>
            </a:r>
            <a:r>
              <a:rPr lang="cs-CZ" dirty="false"/>
              <a:t>10.2).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41141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sz="2800" dirty="false" smtClean="false"/>
              <a:t>Oprávnění žadatelé - obecně</a:t>
            </a:r>
            <a:r>
              <a:rPr lang="cs-CZ" dirty="false"/>
              <a:t/>
            </a:r>
            <a:br>
              <a:rPr lang="cs-CZ" dirty="false"/>
            </a:b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800" b="true" dirty="false"/>
              <a:t>OBECNÉ VYMEZENÍ </a:t>
            </a:r>
            <a:r>
              <a:rPr lang="cs-CZ" sz="1800" b="true" dirty="false" smtClean="false"/>
              <a:t>DLE PRAVIDEL OPZ:</a:t>
            </a:r>
            <a:endParaRPr lang="cs-CZ" sz="1800" dirty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osoba </a:t>
            </a:r>
            <a:r>
              <a:rPr lang="cs-CZ" sz="1800" dirty="false"/>
              <a:t>(právnická nebo fyzická), která je </a:t>
            </a:r>
            <a:r>
              <a:rPr lang="cs-CZ" sz="1800" b="true" dirty="false"/>
              <a:t>registrovaným subjektem v ČR</a:t>
            </a:r>
            <a:r>
              <a:rPr lang="cs-CZ" sz="1800" dirty="false"/>
              <a:t>, tj. osoba, která </a:t>
            </a:r>
            <a:r>
              <a:rPr lang="cs-CZ" sz="1800" b="true" dirty="false"/>
              <a:t>má vlastní identifikační </a:t>
            </a:r>
            <a:r>
              <a:rPr lang="cs-CZ" sz="1800" b="true" dirty="false" smtClean="false"/>
              <a:t>číslo</a:t>
            </a:r>
            <a:r>
              <a:rPr lang="cs-CZ" sz="1800" dirty="false" smtClean="false"/>
              <a:t>, </a:t>
            </a:r>
            <a:endParaRPr lang="cs-CZ" sz="1800" dirty="false"/>
          </a:p>
          <a:p>
            <a:pPr lvl="0" algn="just">
              <a:lnSpc>
                <a:spcPct val="100000"/>
              </a:lnSpc>
            </a:pPr>
            <a:r>
              <a:rPr lang="cs-CZ" sz="1800" dirty="false"/>
              <a:t>osoba, která má </a:t>
            </a:r>
            <a:r>
              <a:rPr lang="cs-CZ" sz="1800" b="true" dirty="false"/>
              <a:t>aktivní datovou </a:t>
            </a:r>
            <a:r>
              <a:rPr lang="cs-CZ" sz="1800" b="true" dirty="false" smtClean="false"/>
              <a:t>schránku</a:t>
            </a:r>
            <a:r>
              <a:rPr lang="cs-CZ" sz="1800" dirty="false" smtClean="false"/>
              <a:t>, </a:t>
            </a:r>
            <a:endParaRPr lang="cs-CZ" sz="1800" dirty="false"/>
          </a:p>
          <a:p>
            <a:pPr lvl="0" algn="just">
              <a:lnSpc>
                <a:spcPct val="100000"/>
              </a:lnSpc>
            </a:pPr>
            <a:r>
              <a:rPr lang="cs-CZ" sz="1800" dirty="false"/>
              <a:t>osoba, která nepatří mezi subjekty, které se nemohou výzvy účastnit z důvodů </a:t>
            </a:r>
            <a:r>
              <a:rPr lang="cs-CZ" sz="1800" b="true" dirty="false"/>
              <a:t>insolvence, pokut, dluhu, </a:t>
            </a:r>
            <a:r>
              <a:rPr lang="cs-CZ" sz="1800" b="true" dirty="false" smtClean="false"/>
              <a:t>likvidace</a:t>
            </a:r>
            <a:r>
              <a:rPr lang="cs-CZ" sz="1800" b="true" dirty="false"/>
              <a:t>, daňových nedoplatků, nedoplatků na pojistném, penále na pojištění a jiné </a:t>
            </a:r>
            <a:r>
              <a:rPr lang="cs-CZ" sz="1800" dirty="false"/>
              <a:t>(inkasní příkaz, pokuta za umožnění výkonu nelegální práce</a:t>
            </a:r>
            <a:r>
              <a:rPr lang="cs-CZ" sz="1800" dirty="false" smtClean="false"/>
              <a:t>). </a:t>
            </a:r>
          </a:p>
          <a:p>
            <a:pPr lvl="0" algn="just">
              <a:lnSpc>
                <a:spcPct val="100000"/>
              </a:lnSpc>
            </a:pPr>
            <a:r>
              <a:rPr lang="cs-CZ" sz="1800" dirty="false" smtClean="false"/>
              <a:t>Podmínky </a:t>
            </a:r>
            <a:r>
              <a:rPr lang="cs-CZ" sz="1800" dirty="false"/>
              <a:t>oprávněnosti žadatele jsou posuzovány během hodnocení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a </a:t>
            </a:r>
            <a:r>
              <a:rPr lang="cs-CZ" sz="1800" dirty="false"/>
              <a:t>výběru projektů a musí být splněny k datu podání žádosti o podporu.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51590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 tIns="108000" anchor="ctr"/>
          <a:lstStyle/>
          <a:p>
            <a:pPr algn="ctr"/>
            <a:r>
              <a:rPr lang="cs-CZ" sz="2800" dirty="false" smtClean="false"/>
              <a:t/>
            </a:r>
            <a:br>
              <a:rPr lang="cs-CZ" sz="2800" dirty="false" smtClean="false"/>
            </a:br>
            <a:r>
              <a:rPr lang="cs-CZ" sz="2800" dirty="false"/>
              <a:t/>
            </a:r>
            <a:br>
              <a:rPr lang="cs-CZ" sz="2800" dirty="false"/>
            </a:br>
            <a:r>
              <a:rPr lang="cs-CZ" sz="2800" dirty="false"/>
              <a:t>Oprávnění </a:t>
            </a:r>
            <a:r>
              <a:rPr lang="cs-CZ" sz="2800" dirty="false" smtClean="false"/>
              <a:t>žadatelé ve výzvě</a:t>
            </a:r>
            <a:r>
              <a:rPr lang="cs-CZ" sz="2800" dirty="false"/>
              <a:t/>
            </a:r>
            <a:br>
              <a:rPr lang="cs-CZ" sz="2800" dirty="false"/>
            </a:br>
            <a:r>
              <a:rPr lang="cs-CZ" sz="2800" dirty="false" smtClean="false"/>
              <a:t/>
            </a:r>
            <a:br>
              <a:rPr lang="cs-CZ" sz="2800" dirty="false" smtClean="false"/>
            </a:b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244000" cy="5112568"/>
          </a:xfrm>
        </p:spPr>
        <p:txBody>
          <a:bodyPr/>
          <a:lstStyle/>
          <a:p>
            <a:pPr marL="0" lvl="0" indent="0">
              <a:lnSpc>
                <a:spcPct val="100000"/>
              </a:lnSpc>
              <a:buNone/>
            </a:pPr>
            <a:r>
              <a:rPr lang="cs-CZ" sz="1700" b="true" dirty="false"/>
              <a:t>KONKRÉTNÍ VYMEZENÍ PRO VÝZVU č. </a:t>
            </a:r>
            <a:r>
              <a:rPr lang="cs-CZ" sz="1700" b="true" dirty="false" smtClean="false"/>
              <a:t>03_19_106</a:t>
            </a:r>
            <a:endParaRPr lang="cs-CZ" sz="1700" b="true" dirty="false"/>
          </a:p>
          <a:p>
            <a:pPr lvl="0" algn="just">
              <a:lnSpc>
                <a:spcPct val="100000"/>
              </a:lnSpc>
            </a:pPr>
            <a:r>
              <a:rPr lang="cs-CZ" sz="1700" b="true" dirty="false"/>
              <a:t>obce</a:t>
            </a:r>
            <a:r>
              <a:rPr lang="cs-CZ" sz="1700" dirty="false"/>
              <a:t> dle zákona č.128/2000 Sb., o obcích (obecní zřízení) a zákona </a:t>
            </a:r>
            <a:br>
              <a:rPr lang="cs-CZ" sz="1700" dirty="false"/>
            </a:br>
            <a:r>
              <a:rPr lang="cs-CZ" sz="1700" dirty="false"/>
              <a:t>č. 314/2002 Sb., o stanovení obcí s pověřeným obecním úřadem </a:t>
            </a:r>
            <a:br>
              <a:rPr lang="cs-CZ" sz="1700" dirty="false"/>
            </a:br>
            <a:r>
              <a:rPr lang="cs-CZ" sz="1700" dirty="false"/>
              <a:t>a stanovení obcí s rozšířenou působností, ve znění pozdějších předpisů;</a:t>
            </a:r>
          </a:p>
          <a:p>
            <a:pPr lvl="0" algn="just">
              <a:lnSpc>
                <a:spcPct val="100000"/>
              </a:lnSpc>
            </a:pPr>
            <a:r>
              <a:rPr lang="cs-CZ" sz="1700" b="true" dirty="false"/>
              <a:t>dobrovolné svazky obcí </a:t>
            </a:r>
            <a:r>
              <a:rPr lang="cs-CZ" sz="1700" dirty="false"/>
              <a:t>podle zákona č. 128/2000 Sb., o obcích (obecní zřízení);</a:t>
            </a:r>
          </a:p>
          <a:p>
            <a:pPr lvl="0" algn="just">
              <a:lnSpc>
                <a:spcPct val="100000"/>
              </a:lnSpc>
            </a:pPr>
            <a:r>
              <a:rPr lang="cs-CZ" sz="1700" b="true" dirty="false"/>
              <a:t>nestátní neziskové organizace působící v sociální oblasti</a:t>
            </a:r>
            <a:r>
              <a:rPr lang="cs-CZ" sz="1700" dirty="false"/>
              <a:t>:</a:t>
            </a:r>
          </a:p>
          <a:p>
            <a:pPr lvl="1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700" b="true" dirty="false"/>
              <a:t>obecně prospěšné společnosti </a:t>
            </a:r>
            <a:r>
              <a:rPr lang="cs-CZ" sz="1700" dirty="false"/>
              <a:t>zřízené podle zákona č. 248/1995 Sb., o obecně prospěšných společnostech, ve znění pozdějších předpisů;</a:t>
            </a:r>
          </a:p>
          <a:p>
            <a:pPr lvl="1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700" b="true" dirty="false"/>
              <a:t>spolky</a:t>
            </a:r>
            <a:r>
              <a:rPr lang="cs-CZ" sz="1700" dirty="false"/>
              <a:t> podle §214 – 302 zákona č. 89/2012 Sb., občanský zákoník;</a:t>
            </a:r>
          </a:p>
          <a:p>
            <a:pPr lvl="1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700" b="true" dirty="false"/>
              <a:t>ústavy</a:t>
            </a:r>
            <a:r>
              <a:rPr lang="cs-CZ" sz="1700" dirty="false"/>
              <a:t> podle § 402 – 418 zákona č. 89/2012 Sb., občanský zákoník;</a:t>
            </a:r>
          </a:p>
          <a:p>
            <a:pPr lvl="1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700" b="true" dirty="false"/>
              <a:t>církevní právnické osoby </a:t>
            </a:r>
            <a:r>
              <a:rPr lang="cs-CZ" sz="1700" dirty="false"/>
              <a:t>zřízené podle zákona č. 3/2002 Sb., </a:t>
            </a:r>
            <a:br>
              <a:rPr lang="cs-CZ" sz="1700" dirty="false"/>
            </a:br>
            <a:r>
              <a:rPr lang="cs-CZ" sz="1700" dirty="false"/>
              <a:t>o církvích a náboženských společnostech, ve znění pozdějších předpisů;</a:t>
            </a:r>
          </a:p>
          <a:p>
            <a:pPr lvl="1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700" b="true" dirty="false"/>
              <a:t>nadace</a:t>
            </a:r>
            <a:r>
              <a:rPr lang="cs-CZ" sz="1700" dirty="false"/>
              <a:t> (§ 306 – 393) </a:t>
            </a:r>
            <a:r>
              <a:rPr lang="cs-CZ" sz="1700" b="true" dirty="false"/>
              <a:t>a nadační fondy</a:t>
            </a:r>
            <a:r>
              <a:rPr lang="cs-CZ" sz="1700" dirty="false"/>
              <a:t> (§ 394 – 401) zřízené podle zákona </a:t>
            </a:r>
            <a:br>
              <a:rPr lang="cs-CZ" sz="1700" dirty="false"/>
            </a:br>
            <a:r>
              <a:rPr lang="cs-CZ" sz="1700" dirty="false"/>
              <a:t>č. 89/2012 Sb., občanský zákoník.</a:t>
            </a:r>
          </a:p>
          <a:p>
            <a:pPr marL="414000" lvl="1" indent="0" algn="just">
              <a:lnSpc>
                <a:spcPct val="100000"/>
              </a:lnSpc>
              <a:buNone/>
            </a:pPr>
            <a:r>
              <a:rPr lang="cs-CZ" sz="1700" dirty="false"/>
              <a:t>Možnými žadateli pro tuto výzvu jsou i </a:t>
            </a:r>
            <a:r>
              <a:rPr lang="cs-CZ" sz="1700" b="true" dirty="false"/>
              <a:t>místní akční skupiny (MAS). </a:t>
            </a:r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1736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Oprávnění partneři - obecně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44824"/>
            <a:ext cx="8064000" cy="4032448"/>
          </a:xfrm>
        </p:spPr>
        <p:txBody>
          <a:bodyPr/>
          <a:lstStyle/>
          <a:p>
            <a:pPr algn="just">
              <a:lnSpc>
                <a:spcPct val="100000"/>
              </a:lnSpc>
              <a:spcAft>
                <a:spcPts val="1800"/>
              </a:spcAft>
            </a:pPr>
            <a:r>
              <a:rPr lang="cs-CZ" sz="1800" b="true" dirty="false"/>
              <a:t>Partner bez finančního příspěvku:  </a:t>
            </a:r>
            <a:r>
              <a:rPr lang="cs-CZ" sz="1800" dirty="false"/>
              <a:t>Právní forma partnera bez finančního příspěvku není omezena. Partnerem bez finančního příspěvku může být právnická osoba se sídlem v EU nebo v rámci zemí, jež jsou členy Evropského sdružení volného obchodu, nebo fyzická osoba působící jako osoba samostatně výdělečně činná (resp. v zahraniční obdobně působící), která má registrované místo podnikání v EU. Fyzická osoba, která není samostatně výdělečně činná, nemůže být do projektu zapojena jako partner. 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/>
              <a:t>Partner s finančním příspěvkem</a:t>
            </a:r>
            <a:r>
              <a:rPr lang="cs-CZ" sz="1800" dirty="false"/>
              <a:t>: </a:t>
            </a:r>
            <a:r>
              <a:rPr lang="cs-CZ" sz="1800" dirty="false" smtClean="false"/>
              <a:t>Může </a:t>
            </a:r>
            <a:r>
              <a:rPr lang="cs-CZ" sz="1800" dirty="false"/>
              <a:t>být právnická osoba se sídlem v ČR, fyzická osoba působící jako osoba samostatně výdělečně činná, která má registrované podnikání v ČR. Fyzická osoba, která není samostatně výdělečně činná, nemůže být do projektu zapojena. </a:t>
            </a:r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223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Oprávnění partneři - obecně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800"/>
              </a:spcAft>
            </a:pPr>
            <a:r>
              <a:rPr lang="cs-CZ" sz="2000" dirty="false"/>
              <a:t>Územní samosprávné celky a jimi zřizované organizace mohou být partnery s finančním příspěvkem pouze v projektech, kde vzájemný vztah příjemce a daného partnera umožňuje poskytování prostředků z rozpočtu příjemce do rozpočtu partnera v souladu s platnými právními předpisy, zejména zákonem č. 250/2000 Sb.,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o </a:t>
            </a:r>
            <a:r>
              <a:rPr lang="cs-CZ" sz="2000" dirty="false"/>
              <a:t>rozpočtových pravidlech územních rozpočtů</a:t>
            </a:r>
            <a:r>
              <a:rPr lang="cs-CZ" sz="2000" dirty="false" smtClean="false"/>
              <a:t>.</a:t>
            </a:r>
          </a:p>
          <a:p>
            <a:r>
              <a:rPr lang="cs-CZ" sz="2000" dirty="false"/>
              <a:t>Příspěvkové organizace zřizované organizačními složkami státu nemohou být partnerem s finančním příspěvkem v této výzvě. </a:t>
            </a:r>
          </a:p>
          <a:p>
            <a:pPr marL="0" indent="0">
              <a:buNone/>
            </a:pPr>
            <a:r>
              <a:rPr lang="cs-CZ" dirty="false" smtClean="false"/>
              <a:t>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71522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partneři  </a:t>
            </a:r>
            <a:r>
              <a:rPr lang="cs-CZ" sz="2800" dirty="false"/>
              <a:t>ve </a:t>
            </a:r>
            <a:r>
              <a:rPr lang="cs-CZ" sz="2800" dirty="false" smtClean="false"/>
              <a:t>výzvě - požadavky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false"/>
              <a:t>V případě, že je žadatelem NNO, a vytváří SPRSS a/nebo AP obce, musí být tato obec, případně obec s rozšířenou působností (ORP), partnerem projektu. </a:t>
            </a:r>
            <a:endParaRPr lang="cs-CZ" sz="2000" dirty="false" smtClean="false"/>
          </a:p>
          <a:p>
            <a:pPr algn="just"/>
            <a:r>
              <a:rPr lang="cs-CZ" sz="2000" dirty="false"/>
              <a:t>V případě, že je žadatelem MAS, musí být partnerem projektu příslušná/příslušné obec/obce s rozšířenou působností (ORP) podle územní působnosti MAS.</a:t>
            </a:r>
          </a:p>
          <a:p>
            <a:pPr algn="just"/>
            <a:r>
              <a:rPr lang="cs-CZ" sz="2000" dirty="false"/>
              <a:t>Obce/obce s rozšířenou působností (ORP)  </a:t>
            </a:r>
            <a:r>
              <a:rPr lang="cs-CZ" sz="2000" dirty="false" smtClean="false"/>
              <a:t>mohou být partnery </a:t>
            </a:r>
            <a:br>
              <a:rPr lang="cs-CZ" sz="2000" dirty="false" smtClean="false"/>
            </a:br>
            <a:r>
              <a:rPr lang="cs-CZ" sz="2000" dirty="false" smtClean="false"/>
              <a:t>s finančním příspěvkem. Příjemcům s právní subjektivitou NNO doporučujeme si ale nejprve ověřit, že tok finančních prostředků mezi ním a obcí je možný.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402282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Podporované </a:t>
            </a:r>
            <a:r>
              <a:rPr lang="cs-CZ" sz="2800" dirty="false" smtClean="false"/>
              <a:t>aktivity 1/4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sz="2000" b="true" dirty="false"/>
              <a:t>1. Zajištění a koordinace procesu </a:t>
            </a:r>
            <a:r>
              <a:rPr lang="cs-CZ" sz="2000" b="true" dirty="false" smtClean="false"/>
              <a:t>plánování:</a:t>
            </a:r>
            <a:endParaRPr lang="cs-CZ" sz="2000" dirty="false"/>
          </a:p>
          <a:p>
            <a:pPr lvl="0">
              <a:lnSpc>
                <a:spcPct val="100000"/>
              </a:lnSpc>
            </a:pPr>
            <a:r>
              <a:rPr lang="cs-CZ" sz="2000" dirty="false"/>
              <a:t>zajištění legitimity procesu střednědobého plánování rozvoje sociálních služeb a </a:t>
            </a:r>
            <a:r>
              <a:rPr lang="cs-CZ" sz="2000" dirty="false" smtClean="false"/>
              <a:t>jeho výstupů, </a:t>
            </a:r>
            <a:endParaRPr lang="cs-CZ" sz="2000" dirty="false"/>
          </a:p>
          <a:p>
            <a:pPr>
              <a:lnSpc>
                <a:spcPct val="100000"/>
              </a:lnSpc>
            </a:pPr>
            <a:r>
              <a:rPr lang="cs-CZ" sz="2000" dirty="false"/>
              <a:t>stanovení organizační struktury procesu </a:t>
            </a:r>
            <a:r>
              <a:rPr lang="cs-CZ" sz="2000" dirty="false" smtClean="false"/>
              <a:t>plánování,</a:t>
            </a:r>
            <a:endParaRPr lang="cs-CZ" sz="2000" dirty="false"/>
          </a:p>
          <a:p>
            <a:r>
              <a:rPr lang="cs-CZ" sz="2000" dirty="false"/>
              <a:t>koordinace celého procesu </a:t>
            </a:r>
            <a:r>
              <a:rPr lang="cs-CZ" sz="2000" dirty="false" smtClean="false"/>
              <a:t>plánování.</a:t>
            </a: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966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Podporované </a:t>
            </a:r>
            <a:r>
              <a:rPr lang="cs-CZ" sz="2800" dirty="false" smtClean="false"/>
              <a:t>aktivity 2/4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968552"/>
          </a:xfrm>
        </p:spPr>
        <p:txBody>
          <a:bodyPr/>
          <a:lstStyle/>
          <a:p>
            <a:pPr marL="0" indent="0">
              <a:buNone/>
            </a:pPr>
            <a:r>
              <a:rPr lang="cs-CZ" sz="2000" b="true" dirty="false"/>
              <a:t>2. Zpracování podkladů pro vytvoření střednědobého plánu rozvoje sociálních služeb (SPRSS</a:t>
            </a:r>
            <a:r>
              <a:rPr lang="cs-CZ" sz="2000" b="true" dirty="false" smtClean="false"/>
              <a:t>) a/nebo akčních </a:t>
            </a:r>
            <a:r>
              <a:rPr lang="cs-CZ" sz="2000" b="true" dirty="false"/>
              <a:t>plánů (AP</a:t>
            </a:r>
            <a:r>
              <a:rPr lang="cs-CZ" sz="2000" b="true" dirty="false" smtClean="false"/>
              <a:t>):</a:t>
            </a:r>
            <a:endParaRPr lang="cs-CZ" sz="2000" dirty="false"/>
          </a:p>
          <a:p>
            <a:pPr>
              <a:lnSpc>
                <a:spcPct val="100000"/>
              </a:lnSpc>
            </a:pPr>
            <a:r>
              <a:rPr lang="cs-CZ" sz="1800" dirty="false"/>
              <a:t>vyhodnocení naplnění předchozího střednědobého plánu rozvoje </a:t>
            </a:r>
            <a:r>
              <a:rPr lang="cs-CZ" sz="1800" dirty="false" smtClean="false"/>
              <a:t>sociálních </a:t>
            </a:r>
            <a:r>
              <a:rPr lang="cs-CZ" sz="1800" dirty="false"/>
              <a:t>služeb </a:t>
            </a:r>
            <a:r>
              <a:rPr lang="cs-CZ" sz="1800" dirty="false" smtClean="false"/>
              <a:t>a </a:t>
            </a:r>
            <a:r>
              <a:rPr lang="cs-CZ" sz="1800" dirty="false"/>
              <a:t>průběhu předchozího plánovacího </a:t>
            </a:r>
            <a:r>
              <a:rPr lang="cs-CZ" sz="1800" dirty="false" smtClean="false"/>
              <a:t>procesu, </a:t>
            </a:r>
          </a:p>
          <a:p>
            <a:pPr>
              <a:lnSpc>
                <a:spcPct val="100000"/>
              </a:lnSpc>
            </a:pPr>
            <a:r>
              <a:rPr lang="cs-CZ" sz="1800" dirty="false"/>
              <a:t>zjišťování potřeb poskytování sociálních </a:t>
            </a:r>
            <a:r>
              <a:rPr lang="cs-CZ" sz="1800" dirty="false" smtClean="false"/>
              <a:t>služeb, </a:t>
            </a:r>
          </a:p>
          <a:p>
            <a:pPr>
              <a:lnSpc>
                <a:spcPct val="100000"/>
              </a:lnSpc>
            </a:pPr>
            <a:r>
              <a:rPr lang="cs-CZ" sz="1800" dirty="false"/>
              <a:t>zjišťování, rozbor a návrh využití existujících zdrojů pro zajištění sociálních </a:t>
            </a:r>
            <a:r>
              <a:rPr lang="cs-CZ" sz="1800" dirty="false" smtClean="false"/>
              <a:t>služeb, </a:t>
            </a:r>
          </a:p>
          <a:p>
            <a:pPr>
              <a:lnSpc>
                <a:spcPct val="100000"/>
              </a:lnSpc>
            </a:pPr>
            <a:r>
              <a:rPr lang="cs-CZ" sz="1800" dirty="false"/>
              <a:t>určení priorit směřování a (spolu)financování sociálních služeb </a:t>
            </a:r>
            <a:r>
              <a:rPr lang="cs-CZ" sz="1800" dirty="false" smtClean="false"/>
              <a:t>v</a:t>
            </a:r>
            <a:r>
              <a:rPr lang="cs-CZ" sz="1800" dirty="false"/>
              <a:t> návaznosti na zjištěné </a:t>
            </a:r>
            <a:r>
              <a:rPr lang="cs-CZ" sz="1800" dirty="false" smtClean="false"/>
              <a:t>a </a:t>
            </a:r>
            <a:r>
              <a:rPr lang="cs-CZ" sz="1800" dirty="false"/>
              <a:t>zanalyzované </a:t>
            </a:r>
            <a:r>
              <a:rPr lang="cs-CZ" sz="1800" dirty="false" smtClean="false"/>
              <a:t>skutečnosti, </a:t>
            </a:r>
          </a:p>
          <a:p>
            <a:pPr>
              <a:lnSpc>
                <a:spcPct val="100000"/>
              </a:lnSpc>
            </a:pPr>
            <a:r>
              <a:rPr lang="cs-CZ" sz="1800" dirty="false"/>
              <a:t>zpracování budoucího směřování v zajištění sociálních </a:t>
            </a:r>
            <a:r>
              <a:rPr lang="cs-CZ" sz="1800" dirty="false" smtClean="false"/>
              <a:t>služeb </a:t>
            </a:r>
            <a:r>
              <a:rPr lang="cs-CZ" sz="1800" dirty="false"/>
              <a:t>včetně způsobu (</a:t>
            </a:r>
            <a:r>
              <a:rPr lang="cs-CZ" sz="1800" dirty="false" smtClean="false"/>
              <a:t>spolu)financování, </a:t>
            </a:r>
          </a:p>
          <a:p>
            <a:pPr lvl="0">
              <a:lnSpc>
                <a:spcPct val="100000"/>
              </a:lnSpc>
            </a:pPr>
            <a:r>
              <a:rPr lang="cs-CZ" sz="1800" dirty="false"/>
              <a:t>stanovení způsobů monitorování a vyhodnocování, </a:t>
            </a:r>
            <a:r>
              <a:rPr lang="cs-CZ" sz="1800" dirty="false" smtClean="false"/>
              <a:t>odpovědnosti </a:t>
            </a:r>
            <a:r>
              <a:rPr lang="cs-CZ" sz="1800" dirty="false"/>
              <a:t>za monitorování a vyhodnocování a určení toho, co se bude dít se zjištěními.</a:t>
            </a:r>
          </a:p>
          <a:p>
            <a:pPr>
              <a:lnSpc>
                <a:spcPct val="100000"/>
              </a:lnSpc>
            </a:pPr>
            <a:endParaRPr lang="cs-CZ" sz="16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612290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Podporované aktivity </a:t>
            </a:r>
            <a:r>
              <a:rPr lang="cs-CZ" sz="2800" dirty="false" smtClean="false"/>
              <a:t>3/4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marL="0" indent="0">
              <a:buNone/>
            </a:pPr>
            <a:r>
              <a:rPr lang="cs-CZ" sz="2000" b="true" dirty="false"/>
              <a:t>3. Vytvoření SPRSS </a:t>
            </a:r>
            <a:r>
              <a:rPr lang="cs-CZ" sz="2000" b="true" dirty="false" smtClean="false"/>
              <a:t>a/nebo AP:</a:t>
            </a:r>
            <a:endParaRPr lang="cs-CZ" sz="2000" dirty="false"/>
          </a:p>
          <a:p>
            <a:pPr>
              <a:lnSpc>
                <a:spcPct val="100000"/>
              </a:lnSpc>
            </a:pPr>
            <a:r>
              <a:rPr lang="cs-CZ" sz="1800" dirty="false" smtClean="false"/>
              <a:t>zpracování </a:t>
            </a:r>
            <a:r>
              <a:rPr lang="cs-CZ" sz="1800" dirty="false"/>
              <a:t>nebo aktualizace střednědobého plánu rozvoje sociálních služeb, případně akčních plánů (AP) ve spolupráci s poskytovateli, uživateli a zadavateli </a:t>
            </a:r>
            <a:r>
              <a:rPr lang="cs-CZ" sz="1800" dirty="false" smtClean="false"/>
              <a:t>sociálních </a:t>
            </a:r>
            <a:r>
              <a:rPr lang="cs-CZ" sz="1800" dirty="false"/>
              <a:t>služeb na území obce (území SO ORP nebo DSO </a:t>
            </a:r>
            <a:r>
              <a:rPr lang="cs-CZ" sz="1800" dirty="false" smtClean="false"/>
              <a:t>nebo MAS).</a:t>
            </a:r>
          </a:p>
          <a:p>
            <a:pPr>
              <a:lnSpc>
                <a:spcPct val="100000"/>
              </a:lnSpc>
            </a:pPr>
            <a:endParaRPr lang="cs-CZ" sz="800" dirty="false" smtClean="false"/>
          </a:p>
          <a:p>
            <a:pPr marL="0" indent="0">
              <a:buNone/>
            </a:pPr>
            <a:r>
              <a:rPr lang="cs-CZ" sz="2000" b="true" dirty="false"/>
              <a:t>4. Informování a zapojování účastníků procesu </a:t>
            </a:r>
            <a:r>
              <a:rPr lang="cs-CZ" sz="2000" b="true" dirty="false" smtClean="false"/>
              <a:t>plánování:</a:t>
            </a:r>
            <a:endParaRPr lang="cs-CZ" sz="2000" dirty="false"/>
          </a:p>
          <a:p>
            <a:pPr lvl="0">
              <a:lnSpc>
                <a:spcPct val="100000"/>
              </a:lnSpc>
            </a:pPr>
            <a:r>
              <a:rPr lang="cs-CZ" sz="1800" dirty="false"/>
              <a:t>zajišťování </a:t>
            </a:r>
            <a:r>
              <a:rPr lang="cs-CZ" sz="1800" dirty="false" smtClean="false"/>
              <a:t>informací </a:t>
            </a:r>
            <a:r>
              <a:rPr lang="cs-CZ" sz="1800" dirty="false"/>
              <a:t>o možnostech a způsobech poskytování sociálních služeb na území obce (území SO ORP, DSO nebo MAS) a o procesu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a </a:t>
            </a:r>
            <a:r>
              <a:rPr lang="cs-CZ" sz="1800" dirty="false"/>
              <a:t>výstupech plánování sociálních </a:t>
            </a:r>
            <a:r>
              <a:rPr lang="cs-CZ" sz="1800" dirty="false" smtClean="false"/>
              <a:t>služeb, </a:t>
            </a:r>
            <a:endParaRPr lang="cs-CZ" sz="1800" dirty="false"/>
          </a:p>
          <a:p>
            <a:pPr lvl="0">
              <a:lnSpc>
                <a:spcPct val="100000"/>
              </a:lnSpc>
            </a:pPr>
            <a:r>
              <a:rPr lang="cs-CZ" sz="1800" dirty="false"/>
              <a:t>zapojování všech aktérů (uživatelé, poskytovatelé, zadavatelé, KS, ŘS, PS, </a:t>
            </a:r>
            <a:r>
              <a:rPr lang="cs-CZ" sz="1800" dirty="false" smtClean="false"/>
              <a:t>veřejnost</a:t>
            </a:r>
            <a:r>
              <a:rPr lang="cs-CZ" sz="1800" dirty="false"/>
              <a:t>) do celého procesu plánování (vč. možnosti připomínkování výstupů). </a:t>
            </a:r>
          </a:p>
          <a:p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06003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OBSAH SEMINÁŘE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89654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altLang="cs-CZ" sz="2000" dirty="false" smtClean="false"/>
              <a:t>Úvod – Operační </a:t>
            </a:r>
            <a:r>
              <a:rPr lang="cs-CZ" altLang="cs-CZ" sz="2000" dirty="false"/>
              <a:t>program zaměstnanost </a:t>
            </a:r>
            <a:r>
              <a:rPr lang="cs-CZ" altLang="cs-CZ" sz="2000" dirty="false" smtClean="false"/>
              <a:t>(OPZ</a:t>
            </a:r>
            <a:r>
              <a:rPr lang="cs-CZ" altLang="cs-CZ" sz="2000" dirty="false"/>
              <a:t>) </a:t>
            </a:r>
            <a:r>
              <a:rPr lang="cs-CZ" altLang="cs-CZ" sz="2000" dirty="false" smtClean="false"/>
              <a:t>- obecně</a:t>
            </a:r>
            <a:endParaRPr lang="cs-CZ" altLang="cs-CZ" sz="2000" dirty="false"/>
          </a:p>
          <a:p>
            <a:pPr algn="just">
              <a:lnSpc>
                <a:spcPct val="100000"/>
              </a:lnSpc>
            </a:pPr>
            <a:r>
              <a:rPr lang="cs-CZ" altLang="cs-CZ" sz="2000" dirty="false"/>
              <a:t>Informační </a:t>
            </a:r>
            <a:r>
              <a:rPr lang="cs-CZ" altLang="cs-CZ" sz="2000" dirty="false" smtClean="false"/>
              <a:t>systémy</a:t>
            </a:r>
            <a:endParaRPr lang="cs-CZ" altLang="cs-CZ" sz="1800" i="true" dirty="false"/>
          </a:p>
          <a:p>
            <a:pPr algn="just">
              <a:lnSpc>
                <a:spcPct val="100000"/>
              </a:lnSpc>
            </a:pPr>
            <a:r>
              <a:rPr lang="cs-CZ" altLang="cs-CZ" sz="2000" dirty="false" smtClean="false"/>
              <a:t>Informace k výzvě </a:t>
            </a:r>
            <a:r>
              <a:rPr lang="cs-CZ" altLang="cs-CZ" sz="2000" dirty="false"/>
              <a:t>č. </a:t>
            </a:r>
            <a:r>
              <a:rPr lang="cs-CZ" altLang="cs-CZ" sz="2000" dirty="false" smtClean="false"/>
              <a:t>03_19_106 - </a:t>
            </a:r>
            <a:r>
              <a:rPr lang="cs-CZ" altLang="cs-CZ" sz="1800" i="true" dirty="false" smtClean="false"/>
              <a:t>identifikace výzvy, časové nastavení, alokace, financování, oprávnění </a:t>
            </a:r>
            <a:r>
              <a:rPr lang="cs-CZ" altLang="cs-CZ" sz="1800" i="true" dirty="false"/>
              <a:t>žadatelé, partneři, aktivity, indikátory, cílové skupiny, aj.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dirty="false"/>
              <a:t>Přílohy </a:t>
            </a:r>
            <a:r>
              <a:rPr lang="cs-CZ" altLang="cs-CZ" sz="2000" dirty="false" smtClean="false"/>
              <a:t>výzvy a </a:t>
            </a:r>
            <a:r>
              <a:rPr lang="cs-CZ" altLang="cs-CZ" sz="2000" dirty="false"/>
              <a:t>přílohy </a:t>
            </a:r>
            <a:r>
              <a:rPr lang="cs-CZ" altLang="cs-CZ" sz="2000" dirty="false" smtClean="false"/>
              <a:t>žádosti</a:t>
            </a:r>
            <a:endParaRPr lang="cs-CZ" altLang="cs-CZ" sz="2000" dirty="false"/>
          </a:p>
          <a:p>
            <a:pPr algn="just">
              <a:lnSpc>
                <a:spcPct val="100000"/>
              </a:lnSpc>
            </a:pPr>
            <a:r>
              <a:rPr lang="cs-CZ" altLang="cs-CZ" sz="2000" dirty="false"/>
              <a:t>Finanční část 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dirty="false" smtClean="false"/>
              <a:t>Podání žádosti  - </a:t>
            </a:r>
            <a:r>
              <a:rPr lang="cs-CZ" altLang="cs-CZ" sz="1800" i="true" dirty="false" smtClean="false"/>
              <a:t>způsob </a:t>
            </a:r>
            <a:r>
              <a:rPr lang="cs-CZ" altLang="cs-CZ" sz="1800" i="true" dirty="false"/>
              <a:t>podání, příprava </a:t>
            </a:r>
            <a:r>
              <a:rPr lang="cs-CZ" altLang="cs-CZ" sz="1800" i="true" dirty="false" smtClean="false"/>
              <a:t>žádosti</a:t>
            </a:r>
            <a:endParaRPr lang="cs-CZ" altLang="cs-CZ" sz="1800" i="true" dirty="false"/>
          </a:p>
          <a:p>
            <a:pPr algn="just">
              <a:lnSpc>
                <a:spcPct val="100000"/>
              </a:lnSpc>
            </a:pPr>
            <a:r>
              <a:rPr lang="cs-CZ" altLang="cs-CZ" sz="2000" dirty="false"/>
              <a:t>Hodnocení a výběr projektů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dirty="false"/>
              <a:t>Kde hledat </a:t>
            </a:r>
            <a:r>
              <a:rPr lang="cs-CZ" altLang="cs-CZ" sz="2000" dirty="false" smtClean="false"/>
              <a:t>informace</a:t>
            </a:r>
          </a:p>
          <a:p>
            <a:pPr algn="just">
              <a:lnSpc>
                <a:spcPct val="100000"/>
              </a:lnSpc>
            </a:pPr>
            <a:r>
              <a:rPr lang="cs-CZ" altLang="cs-CZ" sz="2000" dirty="false" smtClean="false"/>
              <a:t>Kontakty</a:t>
            </a:r>
            <a:endParaRPr lang="cs-CZ" altLang="cs-CZ" sz="20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1059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Podporované aktivity 4</a:t>
            </a:r>
            <a:r>
              <a:rPr lang="cs-CZ" sz="2800" dirty="false" smtClean="false"/>
              <a:t>/4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896544"/>
          </a:xfrm>
        </p:spPr>
        <p:txBody>
          <a:bodyPr/>
          <a:lstStyle/>
          <a:p>
            <a:pPr marL="0" indent="0">
              <a:buNone/>
            </a:pPr>
            <a:r>
              <a:rPr lang="cs-CZ" sz="2000" b="true" dirty="false"/>
              <a:t>5. Vzdělávání účastníků procesu </a:t>
            </a:r>
            <a:r>
              <a:rPr lang="cs-CZ" sz="2000" b="true" dirty="false" smtClean="false"/>
              <a:t>plánování:</a:t>
            </a:r>
            <a:endParaRPr lang="cs-CZ" sz="2000" dirty="false"/>
          </a:p>
          <a:p>
            <a:pPr lvl="0">
              <a:lnSpc>
                <a:spcPct val="100000"/>
              </a:lnSpc>
            </a:pPr>
            <a:r>
              <a:rPr lang="cs-CZ" sz="1800" dirty="false"/>
              <a:t>zajištění </a:t>
            </a:r>
            <a:r>
              <a:rPr lang="cs-CZ" sz="1800" dirty="false" smtClean="false"/>
              <a:t>kvalifikace </a:t>
            </a:r>
            <a:r>
              <a:rPr lang="cs-CZ" sz="1800" dirty="false"/>
              <a:t>a kompetentnosti osob v organizační struktuře v tématu střednědobého plánování rozvoje sociálních služeb odpovídající </a:t>
            </a:r>
            <a:r>
              <a:rPr lang="cs-CZ" sz="1800" dirty="false" smtClean="false"/>
              <a:t>jejich  pozicím v </a:t>
            </a:r>
            <a:r>
              <a:rPr lang="cs-CZ" sz="1800" dirty="false"/>
              <a:t>organizační struktuře</a:t>
            </a:r>
            <a:r>
              <a:rPr lang="cs-CZ" sz="1800" dirty="false" smtClean="false"/>
              <a:t>.</a:t>
            </a:r>
          </a:p>
          <a:p>
            <a:pPr lvl="0">
              <a:lnSpc>
                <a:spcPct val="100000"/>
              </a:lnSpc>
            </a:pPr>
            <a:endParaRPr lang="cs-CZ" sz="800" dirty="false" smtClean="false"/>
          </a:p>
          <a:p>
            <a:pPr marL="0" indent="0">
              <a:lnSpc>
                <a:spcPct val="100000"/>
              </a:lnSpc>
              <a:buNone/>
            </a:pPr>
            <a:r>
              <a:rPr lang="cs-CZ" sz="2000" b="true" dirty="false" smtClean="false"/>
              <a:t>6</a:t>
            </a:r>
            <a:r>
              <a:rPr lang="cs-CZ" sz="2000" b="true" dirty="false"/>
              <a:t>. Nastavení koordinace a posílení spolupráce mezi obcemi a </a:t>
            </a:r>
            <a:r>
              <a:rPr lang="cs-CZ" sz="2000" b="true" dirty="false" smtClean="false"/>
              <a:t>kraji:</a:t>
            </a:r>
            <a:endParaRPr lang="cs-CZ" sz="2000" dirty="false"/>
          </a:p>
          <a:p>
            <a:pPr>
              <a:lnSpc>
                <a:spcPct val="100000"/>
              </a:lnSpc>
            </a:pPr>
            <a:r>
              <a:rPr lang="cs-CZ" sz="1800" dirty="false"/>
              <a:t>nastavení koordinace </a:t>
            </a:r>
            <a:r>
              <a:rPr lang="cs-CZ" sz="1800" dirty="false" smtClean="false"/>
              <a:t>a </a:t>
            </a:r>
            <a:r>
              <a:rPr lang="cs-CZ" sz="1800" dirty="false"/>
              <a:t>posílení spolupráce mezi obcemi (popř. dalšími relevantními subjekty) v oblasti plánování, financování a zajišťování </a:t>
            </a:r>
            <a:r>
              <a:rPr lang="cs-CZ" sz="1800" dirty="false" smtClean="false"/>
              <a:t>sociálních služeb,</a:t>
            </a:r>
            <a:endParaRPr lang="cs-CZ" sz="1800" dirty="false"/>
          </a:p>
          <a:p>
            <a:pPr>
              <a:lnSpc>
                <a:spcPct val="100000"/>
              </a:lnSpc>
            </a:pPr>
            <a:r>
              <a:rPr lang="cs-CZ" sz="1800" dirty="false"/>
              <a:t>předávání informací kraji o kapacitě sociálních služeb, které jsou potřebné pro zajištění potřeb osob na území obce (území SO ORP, DSO nebo MAS) a spolupráce s krajem při určování sítě sociálních služeb na území </a:t>
            </a:r>
            <a:r>
              <a:rPr lang="cs-CZ" sz="1800" dirty="false" smtClean="false"/>
              <a:t>kraje,</a:t>
            </a:r>
            <a:endParaRPr lang="cs-CZ" sz="1800" dirty="false"/>
          </a:p>
          <a:p>
            <a:pPr>
              <a:lnSpc>
                <a:spcPct val="100000"/>
              </a:lnSpc>
            </a:pPr>
            <a:r>
              <a:rPr lang="cs-CZ" sz="1800" dirty="false"/>
              <a:t>zajištění </a:t>
            </a:r>
            <a:r>
              <a:rPr lang="cs-CZ" sz="1800" dirty="false" err="true"/>
              <a:t>provazby</a:t>
            </a:r>
            <a:r>
              <a:rPr lang="cs-CZ" sz="1800" dirty="false"/>
              <a:t> na témata obsažená v projektech přímého přidělení příslušných krajů </a:t>
            </a:r>
            <a:r>
              <a:rPr lang="cs-CZ" sz="1800" dirty="false" smtClean="false"/>
              <a:t>(dříve IP) v</a:t>
            </a:r>
            <a:r>
              <a:rPr lang="cs-CZ" sz="1800" dirty="false"/>
              <a:t> oblasti plánování a dostupnosti soc. </a:t>
            </a:r>
            <a:r>
              <a:rPr lang="cs-CZ" sz="1800" dirty="false" smtClean="false"/>
              <a:t>služeb.</a:t>
            </a:r>
            <a:endParaRPr lang="cs-CZ" sz="1800" dirty="false"/>
          </a:p>
          <a:p>
            <a:pPr lvl="0" algn="just">
              <a:lnSpc>
                <a:spcPct val="100000"/>
              </a:lnSpc>
            </a:pPr>
            <a:endParaRPr lang="cs-CZ" sz="16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944441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Indikátory ve výzvě se závazkem                        - přehled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V žádosti o podporu žadatel uvede </a:t>
            </a:r>
            <a:r>
              <a:rPr lang="cs-CZ" sz="1800" b="true" dirty="false"/>
              <a:t>cílovou hodnotu </a:t>
            </a:r>
            <a:r>
              <a:rPr lang="cs-CZ" sz="1800" dirty="false"/>
              <a:t>(tj. hodnotu, která se chápe jako </a:t>
            </a:r>
            <a:r>
              <a:rPr lang="cs-CZ" sz="1800" b="true" dirty="false"/>
              <a:t>závazek</a:t>
            </a:r>
            <a:r>
              <a:rPr lang="cs-CZ" sz="1800" dirty="false"/>
              <a:t> žadatele, kterého má dosáhnout díky realizaci projektu uvedeného v žádosti o podporu) k následujícím indikátorům</a:t>
            </a:r>
            <a:r>
              <a:rPr lang="cs-CZ" sz="1800" dirty="false" smtClean="false"/>
              <a:t>:</a:t>
            </a:r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Pro každý projekt musí být musí být stanovena </a:t>
            </a:r>
            <a:r>
              <a:rPr lang="cs-CZ" sz="1800" b="true" dirty="false"/>
              <a:t>cílová hodnota pro minimálně jeden výstupový hlavní indikátor</a:t>
            </a:r>
            <a:r>
              <a:rPr lang="cs-CZ" sz="1800" dirty="false"/>
              <a:t>. </a:t>
            </a:r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  <p:sp>
        <p:nvSpPr>
          <p:cNvPr id="10" name="Rectangle 4"/>
          <p:cNvSpPr>
            <a:spLocks noChangeArrowheads="true"/>
          </p:cNvSpPr>
          <p:nvPr/>
        </p:nvSpPr>
        <p:spPr bwMode="auto">
          <a:xfrm>
            <a:off x="1419225" y="3579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smtClean="false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false" lang="cs-CZ" altLang="cs-CZ" sz="1800" b="false" i="false" u="none" strike="noStrike" cap="none" normalizeH="false" baseline="0" smtClean="false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 smtClean="false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ulka 13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2249230549"/>
              </p:ext>
            </p:extLst>
          </p:nvPr>
        </p:nvGraphicFramePr>
        <p:xfrm>
          <a:off x="899592" y="2924944"/>
          <a:ext cx="7272808" cy="1944216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Kód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Název indikátoru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Měrná jednotka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Typ indikátoru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6 00 00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</a:rPr>
                        <a:t>Celkový počet účastníků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Účastníci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Výstup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8 05 00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</a:rPr>
                        <a:t>Počet napsaných a zveřejněných analytických a strategických dokumentů (vč. evaluačních)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Dokumenty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Výstup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928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Indikátory ve výzvě </a:t>
            </a:r>
            <a:r>
              <a:rPr lang="cs-CZ" sz="2800" dirty="false" smtClean="false"/>
              <a:t>se závazkem </a:t>
            </a:r>
            <a:br>
              <a:rPr lang="cs-CZ" sz="2800" dirty="false" smtClean="false"/>
            </a:br>
            <a:r>
              <a:rPr lang="cs-CZ" sz="2800" dirty="false" smtClean="false"/>
              <a:t>- definice 1/2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208464" cy="5328592"/>
          </a:xfrm>
        </p:spPr>
        <p:txBody>
          <a:bodyPr/>
          <a:lstStyle/>
          <a:p>
            <a:pPr algn="just"/>
            <a:r>
              <a:rPr lang="cs-CZ" sz="1800" b="true" u="sng" dirty="false" smtClean="false"/>
              <a:t>6 00 00 - Celkový </a:t>
            </a:r>
            <a:r>
              <a:rPr lang="cs-CZ" sz="1800" b="true" u="sng" dirty="false"/>
              <a:t>počet </a:t>
            </a:r>
            <a:r>
              <a:rPr lang="cs-CZ" sz="1800" b="true" u="sng" dirty="false" smtClean="false"/>
              <a:t>účastníků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dirty="false"/>
              <a:t>Celkový počet osob/účastníků </a:t>
            </a:r>
            <a:r>
              <a:rPr lang="cs-CZ" sz="1800" dirty="false" smtClean="false"/>
              <a:t>(zaměstnanců</a:t>
            </a:r>
            <a:r>
              <a:rPr lang="cs-CZ" sz="1800" dirty="false"/>
              <a:t>, pracovníků implementační struktury, osob cílových skupin apod.), které </a:t>
            </a:r>
            <a:r>
              <a:rPr lang="cs-CZ" sz="1800" dirty="false" smtClean="false"/>
              <a:t>v </a:t>
            </a:r>
            <a:r>
              <a:rPr lang="cs-CZ" sz="1800" dirty="false"/>
              <a:t>rámci projektu </a:t>
            </a:r>
            <a:r>
              <a:rPr lang="cs-CZ" sz="1800" b="true" dirty="false"/>
              <a:t>získaly jakoukoliv formu podpory, bez ohledu na počet poskytnutých podpor</a:t>
            </a:r>
            <a:r>
              <a:rPr lang="cs-CZ" sz="1800" dirty="false"/>
              <a:t>. Každá podpořená osoba se v rámci projektu </a:t>
            </a:r>
            <a:r>
              <a:rPr lang="cs-CZ" sz="1800" b="true" dirty="false"/>
              <a:t>započítává pouze jednou</a:t>
            </a:r>
            <a:r>
              <a:rPr lang="cs-CZ" sz="1800" dirty="false"/>
              <a:t> bez ohledu na to, kolik podpor obdržela. Podpora je jakákoliv aktivita financovaná z rozpočtu projektu, ze které mají cílové skupiny prospěch, podpora může mít formu např. vzdělávacího nebo rekvalifikačního kurzu, stáže, odborné konzultace, poradenství, výcviku, </a:t>
            </a:r>
            <a:r>
              <a:rPr lang="cs-CZ" sz="1800" dirty="false" smtClean="false"/>
              <a:t>školení, odborné </a:t>
            </a:r>
            <a:r>
              <a:rPr lang="cs-CZ" sz="1800" dirty="false"/>
              <a:t>praxe apod. 	</a:t>
            </a:r>
            <a:endParaRPr lang="cs-CZ" sz="1800" u="sng" dirty="false" smtClean="false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dirty="false"/>
              <a:t> 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800" u="sng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0297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Indikátory ve výzvě se závazkem </a:t>
            </a:r>
            <a:br>
              <a:rPr lang="cs-CZ" sz="2800" dirty="false"/>
            </a:br>
            <a:r>
              <a:rPr lang="cs-CZ" sz="2800" dirty="false"/>
              <a:t>- definice </a:t>
            </a:r>
            <a:r>
              <a:rPr lang="cs-CZ" sz="2800" dirty="false" smtClean="false"/>
              <a:t>2/2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04056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1800" b="true" u="sng" dirty="false"/>
              <a:t>8 05 00 - Počet napsaných a zveřejněných analytických a strategických dokumentů (vč. evaluačních)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dirty="false"/>
              <a:t>Počet </a:t>
            </a:r>
            <a:r>
              <a:rPr lang="cs-CZ" sz="1800" b="true" dirty="false"/>
              <a:t>napsaných a zveřejněných </a:t>
            </a:r>
            <a:r>
              <a:rPr lang="cs-CZ" sz="1800" dirty="false"/>
              <a:t>analýz, evaluací (interních i externích), koncepcí, strategií, studií, závěrečných zpráv z výzkumů a obdobných dokumentů, které byly vytvořeny za finanční podpory ESI fondů.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dirty="false"/>
              <a:t>„Napsaný“ znamená vytvoření obsahu materiálu (tj. nejedná se o počet kopií, které byly vytisknuty). „Zveřejněný“ znamená, že jsou zveřejněné/či z důvodu citlivých informací částečně zveřejněné na centrálních stránkách relevantních fondů, na stránkách příjemce, popř. na jiných úložištích k tomu určených (např. http://www.databaze-strategie.cz/  a nebo www.strukturalni-fondy.cz/Knihovna-evaluaci), a nebo jsou dohledatelné pomocí obvyklých internetových vyhledávačů.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dirty="false"/>
              <a:t>K tomu, aby byl dokument započítán do indikátoru jako jedna jednotka, je třeba, aby byl jak napsaný, tak zveřejněný. V případě více samostatných výstupů je možno započítat každý výstup samostatně. Započítávají se dokumenty vytvořené interně i externě.</a:t>
            </a:r>
            <a:r>
              <a:rPr lang="cs-CZ" sz="1800" i="true" dirty="false"/>
              <a:t> </a:t>
            </a:r>
            <a:r>
              <a:rPr lang="cs-CZ" sz="1800" dirty="false"/>
              <a:t>	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034915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Indikátor 8 05 00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false"/>
              <a:t>Ve výzvě č. 106 se bude jednat hlavně o </a:t>
            </a:r>
            <a:r>
              <a:rPr lang="cs-CZ" sz="2000" b="true" dirty="false"/>
              <a:t>MI </a:t>
            </a:r>
            <a:r>
              <a:rPr lang="cs-CZ" sz="2000" b="true" dirty="false" smtClean="false"/>
              <a:t>8 05 00.</a:t>
            </a:r>
          </a:p>
          <a:p>
            <a:r>
              <a:rPr lang="cs-CZ" sz="2000" dirty="false"/>
              <a:t>Do indikátoru se závazkem 8 05 00 se započítávají pouze SPRSS a/nebo </a:t>
            </a:r>
            <a:r>
              <a:rPr lang="cs-CZ" sz="2000" dirty="false" smtClean="false"/>
              <a:t>AP, </a:t>
            </a:r>
            <a:r>
              <a:rPr lang="cs-CZ" sz="2000" dirty="false"/>
              <a:t>který bude v rámci projektu připraven k předložení</a:t>
            </a:r>
            <a:r>
              <a:rPr lang="cs-CZ" sz="2000" dirty="false" smtClean="false"/>
              <a:t>/ předložen </a:t>
            </a:r>
            <a:r>
              <a:rPr lang="cs-CZ" sz="2000" dirty="false"/>
              <a:t>ke schválení samosprávným orgánům obce nebo orgánu DSO. </a:t>
            </a:r>
            <a:r>
              <a:rPr lang="cs-CZ" sz="2000" b="true" dirty="false" smtClean="false"/>
              <a:t> </a:t>
            </a: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642184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/>
            </a:r>
            <a:br>
              <a:rPr lang="cs-CZ" sz="2800" dirty="false" smtClean="false"/>
            </a:br>
            <a:r>
              <a:rPr lang="cs-CZ" sz="2800" dirty="false" smtClean="false"/>
              <a:t>Indikátor 6 00 00 </a:t>
            </a:r>
            <a:r>
              <a:rPr lang="cs-CZ" sz="2800" dirty="false"/>
              <a:t>– </a:t>
            </a:r>
            <a:r>
              <a:rPr lang="cs-CZ" sz="2800" dirty="false" smtClean="false"/>
              <a:t>účastníci</a:t>
            </a:r>
            <a:br>
              <a:rPr lang="cs-CZ" sz="2800" dirty="false" smtClean="false"/>
            </a:b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179512" y="1340768"/>
            <a:ext cx="8604488" cy="5355232"/>
          </a:xfrm>
        </p:spPr>
        <p:txBody>
          <a:bodyPr anchor="ctr"/>
          <a:lstStyle/>
          <a:p>
            <a:pPr marL="0" indent="0" algn="just">
              <a:lnSpc>
                <a:spcPct val="100000"/>
              </a:lnSpc>
              <a:buNone/>
            </a:pPr>
            <a:endParaRPr lang="cs-CZ" sz="1800" b="true" dirty="false" smtClean="false"/>
          </a:p>
          <a:p>
            <a:pPr algn="just">
              <a:lnSpc>
                <a:spcPct val="100000"/>
              </a:lnSpc>
            </a:pPr>
            <a:endParaRPr lang="cs-CZ" sz="1800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Účastníkem/podpořenou </a:t>
            </a:r>
            <a:r>
              <a:rPr lang="cs-CZ" sz="1800" dirty="false"/>
              <a:t>osobou je pouze osoba, </a:t>
            </a:r>
            <a:r>
              <a:rPr lang="cs-CZ" sz="1800" dirty="false" smtClean="false"/>
              <a:t>která získala </a:t>
            </a:r>
            <a:r>
              <a:rPr lang="cs-CZ" sz="1800" dirty="false"/>
              <a:t>v daném projektu podporu v rozsahu </a:t>
            </a:r>
            <a:r>
              <a:rPr lang="cs-CZ" sz="1800" b="true" dirty="false"/>
              <a:t>minimálně 40 hodin </a:t>
            </a:r>
            <a:r>
              <a:rPr lang="cs-CZ" sz="1800" dirty="false"/>
              <a:t>(bez ohledu na počet dílčích podpor, tj. počet dílčích zapojení do projektu) </a:t>
            </a:r>
            <a:r>
              <a:rPr lang="cs-CZ" sz="1800" dirty="false" smtClean="false"/>
              <a:t>a </a:t>
            </a:r>
            <a:r>
              <a:rPr lang="cs-CZ" sz="1800" dirty="false"/>
              <a:t>zároveň </a:t>
            </a:r>
            <a:r>
              <a:rPr lang="cs-CZ" sz="1800" dirty="false" smtClean="false"/>
              <a:t>alespoň </a:t>
            </a:r>
            <a:r>
              <a:rPr lang="cs-CZ" sz="1800" dirty="false"/>
              <a:t>20 hodin </a:t>
            </a:r>
            <a:r>
              <a:rPr lang="cs-CZ" sz="1800" dirty="false" smtClean="false"/>
              <a:t>z </a:t>
            </a:r>
            <a:r>
              <a:rPr lang="cs-CZ" sz="1800" dirty="false"/>
              <a:t>podpory, kterou osoba v daném projektu získala, nemá charakter elektronického vzdělávání. </a:t>
            </a:r>
            <a:endParaRPr lang="cs-CZ" sz="1800" dirty="false" smtClean="false"/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false"/>
              <a:t>Hodina je považována jako </a:t>
            </a:r>
            <a:r>
              <a:rPr lang="cs-CZ" sz="1800" b="true" dirty="false"/>
              <a:t>60 minut</a:t>
            </a:r>
            <a:r>
              <a:rPr lang="cs-CZ" sz="1800" dirty="false"/>
              <a:t>. Výukové hodiny v délce např. 45 minut je nutné přepočítat. 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false"/>
              <a:t>Pozor při stanovení hodnoty indikátoru podpořených </a:t>
            </a:r>
            <a:r>
              <a:rPr lang="cs-CZ" sz="1800" dirty="false" smtClean="false"/>
              <a:t>osob v projektové žádosti! </a:t>
            </a:r>
            <a:r>
              <a:rPr lang="cs-CZ" sz="1800" b="true" dirty="false"/>
              <a:t>Účastníci </a:t>
            </a:r>
            <a:r>
              <a:rPr lang="cs-CZ" sz="1800" b="true" dirty="false" smtClean="false"/>
              <a:t>s </a:t>
            </a:r>
            <a:r>
              <a:rPr lang="cs-CZ" sz="1800" b="true" dirty="false"/>
              <a:t>bagatelní </a:t>
            </a:r>
            <a:r>
              <a:rPr lang="cs-CZ" sz="1800" b="true" dirty="false" smtClean="false"/>
              <a:t>podporou </a:t>
            </a:r>
            <a:r>
              <a:rPr lang="cs-CZ" sz="1800" dirty="false" smtClean="false"/>
              <a:t>(podpora v rozsahu menším než 40 h) </a:t>
            </a:r>
            <a:r>
              <a:rPr lang="cs-CZ" sz="1800" b="true" dirty="false"/>
              <a:t>se do hodnoty </a:t>
            </a:r>
            <a:r>
              <a:rPr lang="cs-CZ" sz="1800" b="true" dirty="false" smtClean="false"/>
              <a:t>indikátoru nezapočítávají</a:t>
            </a:r>
            <a:r>
              <a:rPr lang="cs-CZ" sz="1800" dirty="false" smtClean="false"/>
              <a:t>. Evidence </a:t>
            </a:r>
            <a:r>
              <a:rPr lang="cs-CZ" sz="1800" dirty="false"/>
              <a:t>o těchto osobách ale musí být </a:t>
            </a:r>
            <a:r>
              <a:rPr lang="cs-CZ" sz="1800" dirty="false" smtClean="false"/>
              <a:t>vedena. 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false"/>
              <a:t>K podrobnější evidenci podpořených osob </a:t>
            </a:r>
            <a:r>
              <a:rPr lang="cs-CZ" sz="1800" dirty="false" smtClean="false"/>
              <a:t>vykázaných v indikátoru 6 00 00 slouží </a:t>
            </a:r>
            <a:r>
              <a:rPr lang="cs-CZ" sz="1800" b="true" dirty="false"/>
              <a:t>Monitorovací </a:t>
            </a:r>
            <a:r>
              <a:rPr lang="cs-CZ" sz="1800" b="true" dirty="false" smtClean="false"/>
              <a:t>list. </a:t>
            </a:r>
            <a:r>
              <a:rPr lang="cs-CZ" sz="1800" dirty="false" smtClean="false"/>
              <a:t>Tento</a:t>
            </a:r>
            <a:r>
              <a:rPr lang="cs-CZ" sz="1800" b="true" dirty="false" smtClean="false"/>
              <a:t> </a:t>
            </a:r>
            <a:r>
              <a:rPr lang="cs-CZ" sz="1800" dirty="false" smtClean="false"/>
              <a:t>formulář </a:t>
            </a:r>
            <a:r>
              <a:rPr lang="cs-CZ" sz="1800" dirty="false"/>
              <a:t>není </a:t>
            </a:r>
            <a:r>
              <a:rPr lang="cs-CZ" sz="1800" dirty="false" smtClean="false"/>
              <a:t>závazný. Údaje o podpořených osobách </a:t>
            </a:r>
            <a:r>
              <a:rPr lang="cs-CZ" sz="1800" dirty="false"/>
              <a:t>mohou být podložena jinou </a:t>
            </a:r>
            <a:r>
              <a:rPr lang="cs-CZ" sz="1800" dirty="false" smtClean="false"/>
              <a:t>evidencí nebo může </a:t>
            </a:r>
            <a:r>
              <a:rPr lang="cs-CZ" sz="1800" dirty="false"/>
              <a:t>být f</a:t>
            </a:r>
            <a:r>
              <a:rPr lang="cs-CZ" sz="1800" dirty="false" smtClean="false"/>
              <a:t>ormulář upraven</a:t>
            </a:r>
            <a:r>
              <a:rPr lang="cs-CZ" sz="1800" dirty="false"/>
              <a:t>. </a:t>
            </a:r>
          </a:p>
          <a:p>
            <a:pPr marL="432000" lvl="1" indent="-43200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false" smtClean="false"/>
              <a:t>Podrobné </a:t>
            </a:r>
            <a:r>
              <a:rPr lang="cs-CZ" sz="1800" dirty="false"/>
              <a:t>informace viz </a:t>
            </a:r>
            <a:r>
              <a:rPr lang="cs-CZ" sz="1800" dirty="false" smtClean="false"/>
              <a:t>„Obecná </a:t>
            </a:r>
            <a:r>
              <a:rPr lang="cs-CZ" sz="1800" dirty="false"/>
              <a:t>část pravidel pro žadatele a příjemce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v </a:t>
            </a:r>
            <a:r>
              <a:rPr lang="cs-CZ" sz="1800" dirty="false"/>
              <a:t>rámci </a:t>
            </a:r>
            <a:r>
              <a:rPr lang="cs-CZ" sz="1800" dirty="false" smtClean="false"/>
              <a:t>OPZ“</a:t>
            </a:r>
            <a:r>
              <a:rPr lang="cs-CZ" sz="1600" dirty="false" smtClean="false"/>
              <a:t>.</a:t>
            </a:r>
            <a:endParaRPr lang="cs-CZ" sz="1600" dirty="false"/>
          </a:p>
          <a:p>
            <a:endParaRPr lang="cs-CZ" sz="18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883245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Indikátory účastníků - ostatní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060848"/>
            <a:ext cx="8064000" cy="432048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 smtClean="false"/>
              <a:t>V</a:t>
            </a:r>
            <a:r>
              <a:rPr lang="cs-CZ" sz="2000" dirty="false"/>
              <a:t> případě, že projekt </a:t>
            </a:r>
            <a:r>
              <a:rPr lang="cs-CZ" sz="2000" dirty="false" smtClean="false"/>
              <a:t>získá podporu, </a:t>
            </a:r>
            <a:r>
              <a:rPr lang="cs-CZ" sz="2000" dirty="false"/>
              <a:t>bude mít žadatel povinnost kromě indikátorů se závazkem vykazovat dosažené hodnoty pro všechny indikátory, které se týkají účastníků </a:t>
            </a:r>
            <a:r>
              <a:rPr lang="cs-CZ" sz="2000" dirty="false" smtClean="false"/>
              <a:t>a jsou stanovené </a:t>
            </a:r>
            <a:r>
              <a:rPr lang="cs-CZ" sz="2000" dirty="false"/>
              <a:t>v  </a:t>
            </a:r>
            <a:r>
              <a:rPr lang="cs-CZ" sz="2000" dirty="false" smtClean="false"/>
              <a:t>„Obecné </a:t>
            </a:r>
            <a:r>
              <a:rPr lang="cs-CZ" sz="2000" dirty="false"/>
              <a:t>části pravidel pro žadatele a příjemce v rámci </a:t>
            </a:r>
            <a:r>
              <a:rPr lang="cs-CZ" sz="2000" dirty="false" smtClean="false"/>
              <a:t>OPZ“.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Pro tyto indikátory příjemce v žádosti nestanovuje cílovou hodnotu.</a:t>
            </a:r>
          </a:p>
          <a:p>
            <a:pPr algn="just">
              <a:lnSpc>
                <a:spcPct val="100000"/>
              </a:lnSpc>
            </a:pPr>
            <a:r>
              <a:rPr lang="cs-CZ" sz="2000" dirty="false"/>
              <a:t>Po přepnutí projektu do stavu </a:t>
            </a:r>
            <a:r>
              <a:rPr lang="cs-CZ" sz="2000" dirty="false" smtClean="false"/>
              <a:t>„Projekt </a:t>
            </a:r>
            <a:r>
              <a:rPr lang="cs-CZ" sz="2000" dirty="false"/>
              <a:t>s právním aktem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o poskytnutí podpory“, </a:t>
            </a:r>
            <a:r>
              <a:rPr lang="cs-CZ" sz="2000" dirty="false"/>
              <a:t>se v žádosti rozbalí dílčí indikátory indikátoru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6 </a:t>
            </a:r>
            <a:r>
              <a:rPr lang="cs-CZ" sz="2000" dirty="false"/>
              <a:t>00 00. </a:t>
            </a:r>
            <a:endParaRPr lang="cs-CZ" sz="2000" dirty="false" smtClean="false"/>
          </a:p>
          <a:p>
            <a:pPr algn="just">
              <a:lnSpc>
                <a:spcPct val="100000"/>
              </a:lnSpc>
            </a:pPr>
            <a:endParaRPr lang="cs-CZ" sz="2000" dirty="false" smtClean="false"/>
          </a:p>
          <a:p>
            <a:pPr marL="0" indent="0" algn="just">
              <a:lnSpc>
                <a:spcPct val="100000"/>
              </a:lnSpc>
              <a:buNone/>
            </a:pPr>
            <a:endParaRPr lang="cs-CZ" sz="1200" dirty="false"/>
          </a:p>
          <a:p>
            <a:pPr algn="just">
              <a:lnSpc>
                <a:spcPct val="100000"/>
              </a:lnSpc>
            </a:pPr>
            <a:endParaRPr lang="cs-CZ" sz="1600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5048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Cílové skupiny</a:t>
            </a:r>
            <a:endParaRPr lang="cs-CZ" sz="2800" dirty="false"/>
          </a:p>
        </p:txBody>
      </p:sp>
      <p:graphicFrame>
        <p:nvGraphicFramePr>
          <p:cNvPr id="5" name="Zástupný symbol pro obsah 4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1515120222"/>
              </p:ext>
            </p:extLst>
          </p:nvPr>
        </p:nvGraphicFramePr>
        <p:xfrm>
          <a:off x="611560" y="1340768"/>
          <a:ext cx="8172440" cy="5175232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7489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235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517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1069340" algn="ctr"/>
                          <a:tab pos="2139315" algn="r"/>
                        </a:tabLst>
                      </a:pPr>
                      <a:r>
                        <a:rPr lang="cs-CZ" sz="1200" dirty="false">
                          <a:effectLst/>
                        </a:rPr>
                        <a:t>	Kategorie CS	</a:t>
                      </a:r>
                      <a:endParaRPr lang="cs-CZ" sz="12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algn="just">
                        <a:spcAft>
                          <a:spcPts val="0"/>
                        </a:spcAft>
                      </a:pPr>
                      <a:r>
                        <a:rPr lang="cs-CZ" sz="1200" dirty="false">
                          <a:effectLst/>
                        </a:rPr>
                        <a:t>Definice</a:t>
                      </a:r>
                      <a:endParaRPr lang="cs-CZ" sz="12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16556">
                <a:tc>
                  <a:txBody>
                    <a:bodyPr/>
                    <a:lstStyle/>
                    <a:p>
                      <a:pPr marL="85725" indent="0" algn="l">
                        <a:spcAft>
                          <a:spcPts val="0"/>
                        </a:spcAft>
                      </a:pPr>
                      <a:r>
                        <a:rPr lang="cs-CZ" sz="1200" dirty="false">
                          <a:effectLst/>
                        </a:rPr>
                        <a:t>Poskytovatelé a zadavatelé sociálních služeb, služeb pro rodiny a děti </a:t>
                      </a:r>
                      <a:r>
                        <a:rPr lang="cs-CZ" sz="1200" dirty="false" smtClean="false">
                          <a:effectLst/>
                        </a:rPr>
                        <a:t>a </a:t>
                      </a:r>
                      <a:r>
                        <a:rPr lang="cs-CZ" sz="1200" dirty="false">
                          <a:effectLst/>
                        </a:rPr>
                        <a:t>dalších služeb na podporu sociálního začleňování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200" dirty="false">
                          <a:effectLst/>
                        </a:rPr>
                        <a:t> </a:t>
                      </a:r>
                      <a:endParaRPr lang="cs-CZ" sz="12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4463" indent="-58738" algn="just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cs-CZ" sz="1200" u="sng" dirty="false">
                          <a:effectLst/>
                          <a:latin typeface="+mn-lt"/>
                        </a:rPr>
                        <a:t>Pro účely této výzvy se uvedenou CS rozumí: </a:t>
                      </a:r>
                    </a:p>
                    <a:p>
                      <a:pPr marL="257175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1200" dirty="false" smtClean="false">
                          <a:effectLst/>
                          <a:latin typeface="+mn-lt"/>
                        </a:rPr>
                        <a:t>poskytovatelé </a:t>
                      </a:r>
                      <a:r>
                        <a:rPr lang="cs-CZ" sz="1200" dirty="false">
                          <a:effectLst/>
                          <a:latin typeface="+mn-lt"/>
                        </a:rPr>
                        <a:t>sociálních služeb zapsaní v registru poskytovatelů </a:t>
                      </a:r>
                      <a:r>
                        <a:rPr lang="cs-CZ" sz="1200" dirty="false" smtClean="false">
                          <a:effectLst/>
                          <a:latin typeface="+mn-lt"/>
                        </a:rPr>
                        <a:t>          sociálních </a:t>
                      </a:r>
                      <a:r>
                        <a:rPr lang="cs-CZ" sz="1200" dirty="false">
                          <a:effectLst/>
                          <a:latin typeface="+mn-lt"/>
                        </a:rPr>
                        <a:t>služeb dle zákona č. 108/2006 Sb., </a:t>
                      </a:r>
                      <a:r>
                        <a:rPr lang="cs-CZ" sz="1200" dirty="false" smtClean="false">
                          <a:effectLst/>
                          <a:latin typeface="+mn-lt"/>
                        </a:rPr>
                        <a:t>o </a:t>
                      </a:r>
                      <a:r>
                        <a:rPr lang="cs-CZ" sz="1200" dirty="false">
                          <a:effectLst/>
                          <a:latin typeface="+mn-lt"/>
                        </a:rPr>
                        <a:t>sociálních službách</a:t>
                      </a:r>
                    </a:p>
                    <a:p>
                      <a:pPr marL="257175" lvl="0" indent="-17145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1200" dirty="false" smtClean="false">
                          <a:effectLst/>
                          <a:latin typeface="+mn-lt"/>
                        </a:rPr>
                        <a:t>pracovníci </a:t>
                      </a:r>
                      <a:r>
                        <a:rPr lang="cs-CZ" sz="1200" dirty="false">
                          <a:effectLst/>
                          <a:latin typeface="+mn-lt"/>
                        </a:rPr>
                        <a:t>krajských a obecních úřadů, kteří působí v oblasti sociálních služeb a sociálního </a:t>
                      </a:r>
                      <a:r>
                        <a:rPr lang="cs-CZ" sz="1200" dirty="false" smtClean="false">
                          <a:effectLst/>
                          <a:latin typeface="+mn-lt"/>
                        </a:rPr>
                        <a:t>začleňování</a:t>
                      </a:r>
                      <a:endParaRPr lang="cs-CZ" sz="1200" dirty="false"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69933">
                <a:tc>
                  <a:txBody>
                    <a:bodyPr/>
                    <a:lstStyle/>
                    <a:p>
                      <a:pPr marL="85725" marR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false" smtClean="false">
                          <a:effectLst/>
                        </a:rPr>
                        <a:t>Zaměstnanci veřejné správy, kteří se věnují sociální, rodinné nebo zdravotní problematice</a:t>
                      </a:r>
                      <a:endParaRPr lang="cs-CZ" sz="12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indent="0" algn="just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cs-CZ" sz="1200" u="sng" dirty="false" smtClean="false">
                          <a:effectLst/>
                          <a:latin typeface="+mn-lt"/>
                          <a:ea typeface="Arial"/>
                          <a:cs typeface="Arial"/>
                        </a:rPr>
                        <a:t>Pro účely této výzvy se uvedenou CS rozumí: </a:t>
                      </a:r>
                    </a:p>
                    <a:p>
                      <a:pPr marL="17145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12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zaměstnanci krajů a obcí (a jimi zřizovaných organizací s činností SSL), kteří se věnují sociální, rodinné problematice</a:t>
                      </a:r>
                      <a:endParaRPr lang="cs-CZ" sz="1200" dirty="false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43788">
                <a:tc>
                  <a:txBody>
                    <a:bodyPr/>
                    <a:lstStyle/>
                    <a:p>
                      <a:pPr marL="0" indent="85725" algn="l">
                        <a:spcAft>
                          <a:spcPts val="0"/>
                        </a:spcAft>
                      </a:pPr>
                      <a:r>
                        <a:rPr lang="cs-CZ" sz="1200" b="true" kern="1200" dirty="false" smtClean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Nestátní neziskové organizace</a:t>
                      </a:r>
                      <a:endParaRPr lang="cs-CZ" sz="12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4463" indent="-144463" algn="just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cs-CZ" sz="1200" u="sng" dirty="false">
                          <a:effectLst/>
                          <a:latin typeface="+mn-lt"/>
                          <a:ea typeface="Arial"/>
                          <a:cs typeface="Arial"/>
                        </a:rPr>
                        <a:t>Pro účely této výzvy se uvedenou CS rozumí: </a:t>
                      </a:r>
                      <a:endParaRPr lang="cs-CZ" sz="1200" dirty="false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  <a:p>
                      <a:pPr marL="171450" lvl="0" indent="-17145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1200" dirty="false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/>
                        </a:rPr>
                        <a:t>spolky dle § 214-302 zákona č. 89/2012 Sb., občanský zákoník</a:t>
                      </a:r>
                      <a:endParaRPr lang="cs-CZ" sz="1200" dirty="false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  <a:p>
                      <a:pPr marL="171450" lvl="0" indent="-17145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1200" dirty="false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/>
                        </a:rPr>
                        <a:t>obecně prospěšné společnosti zřízené podle zákona </a:t>
                      </a:r>
                      <a:br>
                        <a:rPr lang="cs-CZ" sz="1200" dirty="false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/>
                        </a:rPr>
                      </a:br>
                      <a:r>
                        <a:rPr lang="cs-CZ" sz="1200" dirty="false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/>
                        </a:rPr>
                        <a:t>č. 248/1995 Sb., o obecně prospěšných společnostech</a:t>
                      </a:r>
                      <a:endParaRPr lang="cs-CZ" sz="1200" dirty="false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  <a:p>
                      <a:pPr marL="171450" lvl="0" indent="-171450" algn="l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1200" dirty="false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/>
                        </a:rPr>
                        <a:t>ústavy dle § 402-418 zákona č. 89/2012 Sb., občanský zákoník</a:t>
                      </a:r>
                      <a:endParaRPr lang="cs-CZ" sz="1200" dirty="false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  <a:p>
                      <a:pPr marL="171450" lvl="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1200" dirty="false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/>
                        </a:rPr>
                        <a:t>církevní právnické osoby zřízené podle zákona č. 3/2002 Sb., </a:t>
                      </a:r>
                      <a:r>
                        <a:rPr lang="cs-CZ" sz="1200" dirty="false" smtClean="false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/>
                        </a:rPr>
                        <a:t/>
                      </a:r>
                      <a:br>
                        <a:rPr lang="cs-CZ" sz="1200" dirty="false" smtClean="false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/>
                        </a:rPr>
                      </a:br>
                      <a:r>
                        <a:rPr lang="cs-CZ" sz="1200" dirty="false" smtClean="false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/>
                        </a:rPr>
                        <a:t>o </a:t>
                      </a:r>
                      <a:r>
                        <a:rPr lang="cs-CZ" sz="1200" dirty="false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/>
                        </a:rPr>
                        <a:t>církvích a náboženských společnostech, pokud poskytují zdravotní, kulturní, vzdělávací a sociální služby nebo sociálně právní ochranu </a:t>
                      </a:r>
                      <a:r>
                        <a:rPr lang="cs-CZ" sz="1200" dirty="false" smtClean="false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/>
                        </a:rPr>
                        <a:t>dětí</a:t>
                      </a:r>
                    </a:p>
                    <a:p>
                      <a:pPr marL="171450" lvl="0" indent="-1714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1200" dirty="false" smtClean="false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Arial"/>
                        </a:rPr>
                        <a:t>místní akční skupiny</a:t>
                      </a:r>
                      <a:endParaRPr lang="cs-CZ" sz="1200" dirty="false">
                        <a:solidFill>
                          <a:schemeClr val="tx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89535" marR="89535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93245">
                <a:tc>
                  <a:txBody>
                    <a:bodyPr/>
                    <a:lstStyle/>
                    <a:p>
                      <a:pPr marL="85725" indent="0" algn="l">
                        <a:spcAft>
                          <a:spcPts val="0"/>
                        </a:spcAft>
                      </a:pPr>
                      <a:r>
                        <a:rPr lang="cs-CZ" sz="1200" b="true" kern="1200" dirty="false" smtClean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 sociálně vyloučené a osoby sociálním vyloučením ohrožené</a:t>
                      </a:r>
                      <a:endParaRPr lang="cs-CZ" sz="12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indent="85725" algn="just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cs-CZ" sz="1200" u="sng" dirty="false">
                          <a:effectLst/>
                          <a:latin typeface="+mn-lt"/>
                        </a:rPr>
                        <a:t>Pro účely této výzvy se uvedenou CS rozumí: </a:t>
                      </a:r>
                    </a:p>
                    <a:p>
                      <a:pPr marL="257175" lvl="0" indent="-171450" algn="just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cs-CZ" sz="1200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 vyčleněné nebo ohrožené vyčleněním mimo běžný život společnosti, které se do něj v důsledku nepříznivé sociální situace nemohou zapojit</a:t>
                      </a:r>
                      <a:endParaRPr lang="cs-CZ" sz="1200" dirty="false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8326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Územní způsobilost </a:t>
            </a:r>
            <a:r>
              <a:rPr lang="cs-CZ" sz="2800" dirty="false"/>
              <a:t/>
            </a:r>
            <a:br>
              <a:rPr lang="cs-CZ" sz="2800" dirty="false"/>
            </a:br>
            <a:r>
              <a:rPr lang="cs-CZ" sz="2800" dirty="false" smtClean="false"/>
              <a:t>1/2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000" b="true" u="sng" dirty="false"/>
              <a:t>Programová oblast a území dopadu</a:t>
            </a:r>
            <a:r>
              <a:rPr lang="cs-CZ" sz="2000" dirty="false"/>
              <a:t>: </a:t>
            </a:r>
            <a:r>
              <a:rPr lang="cs-CZ" sz="2000" b="true" dirty="false"/>
              <a:t>ČR bez hl. m. Prahy 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cs-CZ" sz="1800" b="true" dirty="false"/>
              <a:t>Programová oblast </a:t>
            </a:r>
            <a:r>
              <a:rPr lang="cs-CZ" sz="1800" dirty="false"/>
              <a:t>je území, z jehož alokace je daná výzva/projekt financován/a. </a:t>
            </a:r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800" b="true" dirty="false"/>
              <a:t>Území dopadu </a:t>
            </a:r>
            <a:r>
              <a:rPr lang="cs-CZ" sz="1800" dirty="false"/>
              <a:t>je území, které má z realizace projektu prospěch. Území dopadu </a:t>
            </a:r>
            <a:r>
              <a:rPr lang="cs-CZ" sz="1800" dirty="false" smtClean="false"/>
              <a:t>zahrnuje </a:t>
            </a:r>
            <a:r>
              <a:rPr lang="cs-CZ" sz="1800" dirty="false"/>
              <a:t>pouze programovou oblast.</a:t>
            </a:r>
          </a:p>
          <a:p>
            <a:endParaRPr lang="cs-CZ" sz="1600" b="true" u="sng" dirty="false"/>
          </a:p>
          <a:p>
            <a:r>
              <a:rPr lang="cs-CZ" sz="2000" b="true" u="sng" dirty="false"/>
              <a:t>Místo realizace</a:t>
            </a:r>
            <a:r>
              <a:rPr lang="cs-CZ" sz="2000" dirty="false"/>
              <a:t>: </a:t>
            </a:r>
            <a:r>
              <a:rPr lang="cs-CZ" sz="2000" b="true" dirty="false"/>
              <a:t>celá ČR a EU</a:t>
            </a:r>
          </a:p>
          <a:p>
            <a:pPr lvl="1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800" b="true" dirty="false"/>
              <a:t>Místo realizace </a:t>
            </a:r>
            <a:r>
              <a:rPr lang="cs-CZ" sz="1800" dirty="false"/>
              <a:t>je místo, na kterém jsou realizovány </a:t>
            </a:r>
            <a:r>
              <a:rPr lang="cs-CZ" sz="1800" dirty="false" smtClean="false"/>
              <a:t>aktivity </a:t>
            </a:r>
            <a:r>
              <a:rPr lang="cs-CZ" sz="1800" dirty="false"/>
              <a:t>projektu ve prospěch cílových skupin, příp. v případě projektů, kde nedochází k práci s cílovou skupinou, je tímto místem lokalita, kde </a:t>
            </a:r>
            <a:r>
              <a:rPr lang="cs-CZ" sz="1800" dirty="false" smtClean="false"/>
              <a:t>vznikají výstupy či </a:t>
            </a:r>
            <a:r>
              <a:rPr lang="cs-CZ" sz="1800" dirty="false"/>
              <a:t>výsledky projektu.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 smtClean="false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cs-CZ" sz="1400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98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Územní způsobilost </a:t>
            </a:r>
            <a:br>
              <a:rPr lang="cs-CZ" sz="2800" dirty="false"/>
            </a:br>
            <a:r>
              <a:rPr lang="cs-CZ" sz="2800" dirty="false" smtClean="false"/>
              <a:t>2/2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00000"/>
              </a:lnSpc>
            </a:pPr>
            <a:r>
              <a:rPr lang="cs-CZ" sz="1800" dirty="false"/>
              <a:t>Pokud je </a:t>
            </a:r>
            <a:r>
              <a:rPr lang="cs-CZ" sz="1800" b="true" dirty="false"/>
              <a:t>projekt realizován v programové oblasti</a:t>
            </a:r>
            <a:r>
              <a:rPr lang="cs-CZ" sz="1800" dirty="false"/>
              <a:t>, pak je </a:t>
            </a:r>
            <a:r>
              <a:rPr lang="cs-CZ" sz="1800" b="true" dirty="false"/>
              <a:t>územím dopadu místo realizace projektu</a:t>
            </a:r>
            <a:r>
              <a:rPr lang="cs-CZ" sz="1800" dirty="false"/>
              <a:t>. V tomto případě </a:t>
            </a:r>
            <a:r>
              <a:rPr lang="cs-CZ" sz="1800" u="sng" dirty="false"/>
              <a:t>není třeba dále posuzovat, jaká je vazba cílové skupiny na programové území.</a:t>
            </a:r>
          </a:p>
          <a:p>
            <a:pPr algn="just">
              <a:lnSpc>
                <a:spcPct val="100000"/>
              </a:lnSpc>
            </a:pPr>
            <a:endParaRPr lang="cs-CZ" sz="800" dirty="false"/>
          </a:p>
          <a:p>
            <a:pPr lvl="0" algn="just">
              <a:lnSpc>
                <a:spcPct val="100000"/>
              </a:lnSpc>
            </a:pPr>
            <a:r>
              <a:rPr lang="cs-CZ" sz="1800" dirty="false"/>
              <a:t>Pokud je </a:t>
            </a:r>
            <a:r>
              <a:rPr lang="cs-CZ" sz="1800" b="true" dirty="false"/>
              <a:t>projekt</a:t>
            </a:r>
            <a:r>
              <a:rPr lang="cs-CZ" sz="1800" dirty="false"/>
              <a:t> </a:t>
            </a:r>
            <a:r>
              <a:rPr lang="cs-CZ" sz="1800" b="true" dirty="false"/>
              <a:t>realizován</a:t>
            </a:r>
            <a:r>
              <a:rPr lang="cs-CZ" sz="1800" dirty="false"/>
              <a:t> zčásti nebo zcela </a:t>
            </a:r>
            <a:r>
              <a:rPr lang="cs-CZ" sz="1800" b="true" dirty="false"/>
              <a:t>mimo programovou </a:t>
            </a:r>
            <a:r>
              <a:rPr lang="cs-CZ" sz="1800" b="true" dirty="false" smtClean="false"/>
              <a:t>oblast </a:t>
            </a:r>
            <a:r>
              <a:rPr lang="cs-CZ" sz="1800" dirty="false" smtClean="false"/>
              <a:t>(ve </a:t>
            </a:r>
            <a:r>
              <a:rPr lang="cs-CZ" sz="1800" dirty="false"/>
              <a:t>výzvě č. </a:t>
            </a:r>
            <a:r>
              <a:rPr lang="cs-CZ" sz="1800" dirty="false" smtClean="false"/>
              <a:t>03_19_106 realizace </a:t>
            </a:r>
            <a:r>
              <a:rPr lang="cs-CZ" sz="1800" dirty="false"/>
              <a:t>v </a:t>
            </a:r>
            <a:r>
              <a:rPr lang="cs-CZ" sz="1800" dirty="false" smtClean="false"/>
              <a:t>Praze), </a:t>
            </a:r>
            <a:r>
              <a:rPr lang="cs-CZ" sz="1800" dirty="false"/>
              <a:t>pak je územím dopadu území, se kterým je </a:t>
            </a:r>
            <a:r>
              <a:rPr lang="cs-CZ" sz="1800" dirty="false" smtClean="false"/>
              <a:t>propojena </a:t>
            </a:r>
            <a:r>
              <a:rPr lang="cs-CZ" sz="1800" dirty="false"/>
              <a:t>cílová skupina. </a:t>
            </a:r>
            <a:r>
              <a:rPr lang="cs-CZ" sz="1800" u="sng" dirty="false" smtClean="false"/>
              <a:t>Nutné sledovat vazbu cílové skupiny na programovou oblast. </a:t>
            </a:r>
          </a:p>
          <a:p>
            <a:pPr marL="0" lvl="0" indent="0" algn="just">
              <a:lnSpc>
                <a:spcPct val="100000"/>
              </a:lnSpc>
              <a:buNone/>
            </a:pPr>
            <a:endParaRPr lang="cs-CZ" sz="800" u="sng" dirty="false"/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Vymezení </a:t>
            </a:r>
            <a:r>
              <a:rPr lang="cs-CZ" sz="1800" dirty="false"/>
              <a:t>vazby cílové skupiny na programovou </a:t>
            </a:r>
            <a:r>
              <a:rPr lang="cs-CZ" sz="1800" dirty="false" smtClean="false"/>
              <a:t>oblast je stanoveno </a:t>
            </a:r>
            <a:br>
              <a:rPr lang="cs-CZ" sz="1800" dirty="false" smtClean="false"/>
            </a:br>
            <a:r>
              <a:rPr lang="cs-CZ" sz="1800" dirty="false" smtClean="false"/>
              <a:t>v „Obecné části pravidel pro žadatele a příjemce v rámci OPZ“.  </a:t>
            </a: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8187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ÚVOD - OPZ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2000" b="true" dirty="false"/>
              <a:t>Operační program zaměstnanost </a:t>
            </a:r>
            <a:r>
              <a:rPr lang="cs-CZ" sz="2000" dirty="false"/>
              <a:t>(OPZ) na období 2014 – </a:t>
            </a:r>
            <a:r>
              <a:rPr lang="cs-CZ" sz="2000" dirty="false" smtClean="false"/>
              <a:t>2020:  priority - podpora </a:t>
            </a:r>
            <a:r>
              <a:rPr lang="cs-CZ" sz="2000" dirty="false"/>
              <a:t>zaměstnanosti, sociálního začleňování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a </a:t>
            </a:r>
            <a:r>
              <a:rPr lang="cs-CZ" sz="2000" dirty="false"/>
              <a:t>efektivní veřejné správy z Evropského sociálního </a:t>
            </a:r>
            <a:r>
              <a:rPr lang="cs-CZ" sz="2000" dirty="false" smtClean="false"/>
              <a:t>fondu.</a:t>
            </a:r>
            <a:endParaRPr lang="cs-CZ" sz="2000" dirty="false"/>
          </a:p>
          <a:p>
            <a:pPr algn="just"/>
            <a:r>
              <a:rPr lang="cs-CZ" sz="2000" dirty="false"/>
              <a:t>OPZ vymezuje čtyři základní věcné prioritní </a:t>
            </a:r>
            <a:r>
              <a:rPr lang="cs-CZ" sz="2000" dirty="false" smtClean="false"/>
              <a:t>osy.</a:t>
            </a:r>
          </a:p>
          <a:p>
            <a:r>
              <a:rPr lang="cs-CZ" sz="2000" dirty="false" smtClean="false"/>
              <a:t>Výzva č. 03_19_106 je realizována v </a:t>
            </a:r>
            <a:r>
              <a:rPr lang="cs-CZ" sz="2000" dirty="false"/>
              <a:t>rámci p</a:t>
            </a:r>
            <a:r>
              <a:rPr lang="cs-CZ" sz="2000" dirty="false" smtClean="false"/>
              <a:t>rioritní osy 2 </a:t>
            </a:r>
            <a:br>
              <a:rPr lang="cs-CZ" sz="2000" dirty="false" smtClean="false"/>
            </a:br>
            <a:r>
              <a:rPr lang="cs-CZ" sz="2000" dirty="false" smtClean="false"/>
              <a:t>- Sociální </a:t>
            </a:r>
            <a:r>
              <a:rPr lang="cs-CZ" sz="2000" dirty="false"/>
              <a:t>začleňování a boj s </a:t>
            </a:r>
            <a:r>
              <a:rPr lang="cs-CZ" sz="2000" dirty="false" smtClean="false"/>
              <a:t>chudobou. </a:t>
            </a:r>
            <a:endParaRPr lang="cs-CZ" sz="2000" dirty="false"/>
          </a:p>
          <a:p>
            <a:pPr algn="just">
              <a:lnSpc>
                <a:spcPct val="100000"/>
              </a:lnSpc>
            </a:pPr>
            <a:r>
              <a:rPr lang="cs-CZ" sz="2000" dirty="false"/>
              <a:t>Oddělení 874 vystupuje v roli řídícího </a:t>
            </a:r>
            <a:r>
              <a:rPr lang="cs-CZ" sz="2000" dirty="false" smtClean="false"/>
              <a:t>orgánu (ŘO). </a:t>
            </a: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0054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 smtClean="false"/>
              <a:t>VEŘEJNÁ PODPORA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false"/>
              <a:t>Pro výzvu č. 03_19_106 </a:t>
            </a:r>
            <a:r>
              <a:rPr lang="cs-CZ" sz="2000" dirty="false" smtClean="false"/>
              <a:t> je VP spíše nerelevantní.</a:t>
            </a:r>
          </a:p>
          <a:p>
            <a:r>
              <a:rPr lang="cs-CZ" sz="2000" dirty="false" smtClean="false"/>
              <a:t>U </a:t>
            </a:r>
            <a:r>
              <a:rPr lang="cs-CZ" sz="2000" dirty="false"/>
              <a:t>většiny projektů </a:t>
            </a:r>
            <a:r>
              <a:rPr lang="cs-CZ" sz="2000" dirty="false" smtClean="false"/>
              <a:t>výzvy č. 106  se </a:t>
            </a:r>
            <a:r>
              <a:rPr lang="cs-CZ" sz="2000" dirty="false"/>
              <a:t>předpokládá, že </a:t>
            </a:r>
            <a:r>
              <a:rPr lang="cs-CZ" sz="2000" dirty="false" smtClean="false">
                <a:solidFill>
                  <a:schemeClr val="accent1"/>
                </a:solidFill>
              </a:rPr>
              <a:t>nebudou </a:t>
            </a:r>
            <a:r>
              <a:rPr lang="cs-CZ" sz="2000" dirty="false"/>
              <a:t>zakládat veřejnou podporu. Pro případ pochybností se </a:t>
            </a:r>
            <a:r>
              <a:rPr lang="cs-CZ" sz="2000" dirty="false" smtClean="false"/>
              <a:t>žadateli </a:t>
            </a:r>
            <a:r>
              <a:rPr lang="cs-CZ" sz="2000" dirty="false"/>
              <a:t>doporučuje obrátit se na kontaktní osoby výzvy. </a:t>
            </a:r>
          </a:p>
          <a:p>
            <a:endParaRPr lang="cs-CZ" sz="20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511204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Přílohy výzvy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700808"/>
            <a:ext cx="8064000" cy="4419192"/>
          </a:xfrm>
        </p:spPr>
        <p:txBody>
          <a:bodyPr/>
          <a:lstStyle/>
          <a:p>
            <a:pPr marL="447675" indent="-447675">
              <a:lnSpc>
                <a:spcPct val="100000"/>
              </a:lnSpc>
            </a:pPr>
            <a:r>
              <a:rPr lang="cs-CZ" sz="2000" dirty="false"/>
              <a:t>Příloha č. 1 </a:t>
            </a:r>
            <a:r>
              <a:rPr lang="cs-CZ" sz="2000" dirty="false" smtClean="false"/>
              <a:t>– </a:t>
            </a:r>
            <a:r>
              <a:rPr lang="cs-CZ" sz="2000" b="true" dirty="false" smtClean="false"/>
              <a:t>Pomůcka pro stanovení osobních  nákladů</a:t>
            </a:r>
            <a:endParaRPr lang="cs-CZ" sz="2000" dirty="false" smtClean="false"/>
          </a:p>
          <a:p>
            <a:pPr>
              <a:lnSpc>
                <a:spcPct val="100000"/>
              </a:lnSpc>
            </a:pPr>
            <a:r>
              <a:rPr lang="cs-CZ" sz="2000" dirty="false"/>
              <a:t>Příloha č. </a:t>
            </a:r>
            <a:r>
              <a:rPr lang="cs-CZ" sz="2000" dirty="false" smtClean="false"/>
              <a:t>2 </a:t>
            </a:r>
            <a:r>
              <a:rPr lang="cs-CZ" sz="2000" dirty="false"/>
              <a:t>- </a:t>
            </a:r>
            <a:r>
              <a:rPr lang="cs-CZ" sz="2000" b="true" dirty="false"/>
              <a:t>Prohlášení o partnerství </a:t>
            </a:r>
            <a:r>
              <a:rPr lang="cs-CZ" sz="2000" dirty="false"/>
              <a:t>– vzor</a:t>
            </a:r>
          </a:p>
          <a:p>
            <a:pPr>
              <a:lnSpc>
                <a:spcPct val="100000"/>
              </a:lnSpc>
            </a:pPr>
            <a:r>
              <a:rPr lang="cs-CZ" sz="2000" dirty="false" smtClean="false"/>
              <a:t>Příloha </a:t>
            </a:r>
            <a:r>
              <a:rPr lang="cs-CZ" sz="2000" dirty="false"/>
              <a:t>č. </a:t>
            </a:r>
            <a:r>
              <a:rPr lang="cs-CZ" sz="2000" dirty="false" smtClean="false"/>
              <a:t>3 </a:t>
            </a:r>
            <a:r>
              <a:rPr lang="cs-CZ" sz="2000" dirty="false"/>
              <a:t>- </a:t>
            </a:r>
            <a:r>
              <a:rPr lang="cs-CZ" sz="2000" b="true" dirty="false"/>
              <a:t>Čestné prohlášení žadatele, </a:t>
            </a:r>
            <a:r>
              <a:rPr lang="cs-CZ" sz="2000" dirty="false"/>
              <a:t>že žádná z obcí v území dopadu projektu nedostává podporu z OPZ ve stejné výzvě či obdobně zaměřeném </a:t>
            </a:r>
            <a:r>
              <a:rPr lang="cs-CZ" sz="2000" dirty="false" smtClean="false"/>
              <a:t>projektu </a:t>
            </a:r>
            <a:r>
              <a:rPr lang="cs-CZ" sz="2000" dirty="false"/>
              <a:t>- vzor</a:t>
            </a:r>
          </a:p>
          <a:p>
            <a:pPr>
              <a:lnSpc>
                <a:spcPct val="100000"/>
              </a:lnSpc>
            </a:pPr>
            <a:r>
              <a:rPr lang="cs-CZ" sz="2000" dirty="false" smtClean="false"/>
              <a:t>Příloha č. 4</a:t>
            </a:r>
            <a:r>
              <a:rPr lang="cs-CZ" sz="2000" dirty="false"/>
              <a:t> </a:t>
            </a:r>
            <a:r>
              <a:rPr lang="cs-CZ" sz="2000" dirty="false" smtClean="false"/>
              <a:t>- </a:t>
            </a:r>
            <a:r>
              <a:rPr lang="cs-CZ" sz="2000" b="true" dirty="false" smtClean="false"/>
              <a:t>Seznam zkratek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1297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Přílohy žádosti o podporu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208464" cy="456320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2000" dirty="false"/>
              <a:t>Příloha č. 1 - </a:t>
            </a:r>
            <a:r>
              <a:rPr lang="cs-CZ" sz="2000" b="true" dirty="false"/>
              <a:t>Prohlášení o </a:t>
            </a:r>
            <a:r>
              <a:rPr lang="cs-CZ" sz="2000" b="true" dirty="false" smtClean="false"/>
              <a:t>partnerství </a:t>
            </a:r>
            <a:r>
              <a:rPr lang="cs-CZ" sz="1800" i="true" dirty="false"/>
              <a:t>(relevantní pro projekty s  partnerem s i bez finančního příspěvku)</a:t>
            </a:r>
          </a:p>
          <a:p>
            <a:pPr lvl="0">
              <a:lnSpc>
                <a:spcPct val="100000"/>
              </a:lnSpc>
            </a:pPr>
            <a:r>
              <a:rPr lang="cs-CZ" sz="2000" dirty="false" smtClean="false"/>
              <a:t>Příloha </a:t>
            </a:r>
            <a:r>
              <a:rPr lang="cs-CZ" sz="2000" dirty="false"/>
              <a:t>č. 2 - </a:t>
            </a:r>
            <a:r>
              <a:rPr lang="cs-CZ" sz="2000" b="true" dirty="false"/>
              <a:t>Čestné prohlášení žadatele, </a:t>
            </a:r>
            <a:r>
              <a:rPr lang="cs-CZ" sz="2000" dirty="false"/>
              <a:t>že žádná z obcí v území dopadu projektu nedostává podporu z OPZ ve stejné výzvě či obdobně zaměřeném projektu. </a:t>
            </a:r>
            <a:r>
              <a:rPr lang="cs-CZ" sz="2000" dirty="false" smtClean="false"/>
              <a:t>      </a:t>
            </a:r>
            <a:br>
              <a:rPr lang="cs-CZ" sz="2000" dirty="false" smtClean="false"/>
            </a:br>
            <a:r>
              <a:rPr lang="cs-CZ" sz="1800" i="true" dirty="false" smtClean="false"/>
              <a:t>(</a:t>
            </a:r>
            <a:r>
              <a:rPr lang="cs-CZ" sz="1800" i="true" dirty="false"/>
              <a:t>Důvodem je, že žadatelem ve výzvě č. </a:t>
            </a:r>
            <a:r>
              <a:rPr lang="cs-CZ" sz="1800" i="true" dirty="false" smtClean="false"/>
              <a:t>106 může </a:t>
            </a:r>
            <a:r>
              <a:rPr lang="cs-CZ" sz="1800" i="true" dirty="false"/>
              <a:t>být jak SO ORP, DSO, </a:t>
            </a:r>
            <a:r>
              <a:rPr lang="cs-CZ" sz="1800" i="true" dirty="false" smtClean="false"/>
              <a:t/>
            </a:r>
            <a:br>
              <a:rPr lang="cs-CZ" sz="1800" i="true" dirty="false" smtClean="false"/>
            </a:br>
            <a:r>
              <a:rPr lang="cs-CZ" sz="1800" i="true" dirty="false" smtClean="false"/>
              <a:t>tak MAS </a:t>
            </a:r>
            <a:r>
              <a:rPr lang="cs-CZ" sz="1800" i="true" dirty="false"/>
              <a:t>se stejným územím dopadu a z toho vyplývající riziko duplicitní podpory některých obcí</a:t>
            </a:r>
            <a:r>
              <a:rPr lang="cs-CZ" sz="1800" i="true" dirty="false" smtClean="false"/>
              <a:t>.)</a:t>
            </a:r>
            <a:r>
              <a:rPr lang="cs-CZ" sz="1800" dirty="false" smtClean="false"/>
              <a:t>                                                             </a:t>
            </a:r>
            <a:endParaRPr lang="cs-CZ" sz="1800" dirty="false"/>
          </a:p>
          <a:p>
            <a:pPr>
              <a:lnSpc>
                <a:spcPct val="100000"/>
              </a:lnSpc>
            </a:pPr>
            <a:r>
              <a:rPr lang="cs-CZ" sz="2000" dirty="false"/>
              <a:t>Příloha č. 3 - </a:t>
            </a:r>
            <a:r>
              <a:rPr lang="cs-CZ" sz="2000" b="true" dirty="false"/>
              <a:t>Formulář čestného prohlášení </a:t>
            </a:r>
            <a:r>
              <a:rPr lang="cs-CZ" sz="2000" dirty="false"/>
              <a:t>- Identifikace skutečných majitelů právnické osoby ve smyslu zákona č. 253/2008 Sb. </a:t>
            </a:r>
            <a:r>
              <a:rPr lang="cs-CZ" sz="1800" i="true" dirty="false"/>
              <a:t>(Metodický pokyn MF na </a:t>
            </a:r>
            <a:r>
              <a:rPr lang="cs-CZ" sz="1800" i="true" u="sng" dirty="false">
                <a:hlinkClick r:id="rId3"/>
              </a:rPr>
              <a:t>http://www.mfcr.cz/</a:t>
            </a:r>
            <a:r>
              <a:rPr lang="cs-CZ" sz="1800" i="true" u="sng" dirty="false" err="true">
                <a:hlinkClick r:id="rId3"/>
              </a:rPr>
              <a:t>cs</a:t>
            </a:r>
            <a:r>
              <a:rPr lang="cs-CZ" sz="1800" i="true" u="sng" dirty="false">
                <a:hlinkClick r:id="rId3"/>
              </a:rPr>
              <a:t>/</a:t>
            </a:r>
            <a:r>
              <a:rPr lang="cs-CZ" sz="1800" i="true" u="sng" dirty="false" err="true">
                <a:hlinkClick r:id="rId3"/>
              </a:rPr>
              <a:t>zahranicni</a:t>
            </a:r>
            <a:r>
              <a:rPr lang="cs-CZ" sz="1800" i="true" u="sng" dirty="false">
                <a:hlinkClick r:id="rId3"/>
              </a:rPr>
              <a:t>-sektor/ochrana-</a:t>
            </a:r>
            <a:r>
              <a:rPr lang="cs-CZ" sz="1800" i="true" u="sng" dirty="false" err="true">
                <a:hlinkClick r:id="rId3"/>
              </a:rPr>
              <a:t>financnich</a:t>
            </a:r>
            <a:r>
              <a:rPr lang="cs-CZ" sz="1800" i="true" u="sng" dirty="false">
                <a:hlinkClick r:id="rId3"/>
              </a:rPr>
              <a:t>-zajmu/boj-proti-</a:t>
            </a:r>
            <a:r>
              <a:rPr lang="cs-CZ" sz="1800" i="true" u="sng" dirty="false" err="true">
                <a:hlinkClick r:id="rId3"/>
              </a:rPr>
              <a:t>prani</a:t>
            </a:r>
            <a:r>
              <a:rPr lang="cs-CZ" sz="1800" i="true" u="sng" dirty="false">
                <a:hlinkClick r:id="rId3"/>
              </a:rPr>
              <a:t>-</a:t>
            </a:r>
            <a:r>
              <a:rPr lang="cs-CZ" sz="1800" i="true" u="sng" dirty="false" err="true">
                <a:hlinkClick r:id="rId3"/>
              </a:rPr>
              <a:t>penez</a:t>
            </a:r>
            <a:r>
              <a:rPr lang="cs-CZ" sz="1800" i="true" u="sng" dirty="false">
                <a:hlinkClick r:id="rId3"/>
              </a:rPr>
              <a:t>-a-</a:t>
            </a:r>
            <a:r>
              <a:rPr lang="cs-CZ" sz="1800" i="true" u="sng" dirty="false" err="true">
                <a:hlinkClick r:id="rId3"/>
              </a:rPr>
              <a:t>financovani</a:t>
            </a:r>
            <a:r>
              <a:rPr lang="cs-CZ" sz="1800" i="true" u="sng" dirty="false">
                <a:hlinkClick r:id="rId3"/>
              </a:rPr>
              <a:t>-</a:t>
            </a:r>
            <a:r>
              <a:rPr lang="cs-CZ" sz="1800" i="true" u="sng" dirty="false" err="true">
                <a:hlinkClick r:id="rId3"/>
              </a:rPr>
              <a:t>tero</a:t>
            </a:r>
            <a:r>
              <a:rPr lang="cs-CZ" sz="1800" i="true" u="sng" dirty="false">
                <a:hlinkClick r:id="rId3"/>
              </a:rPr>
              <a:t>/novinky-</a:t>
            </a:r>
            <a:r>
              <a:rPr lang="cs-CZ" sz="1800" i="true" u="sng" dirty="false" err="true">
                <a:hlinkClick r:id="rId3"/>
              </a:rPr>
              <a:t>fau</a:t>
            </a:r>
            <a:r>
              <a:rPr lang="cs-CZ" sz="1800" i="true" u="sng" dirty="false">
                <a:hlinkClick r:id="rId3"/>
              </a:rPr>
              <a:t>/2013/metodicky-pokyn-ke-zjistovani-skutecneho-15015</a:t>
            </a:r>
            <a:r>
              <a:rPr lang="cs-CZ" sz="1800" i="true" u="sng" dirty="false"/>
              <a:t>)</a:t>
            </a:r>
          </a:p>
          <a:p>
            <a:pPr lvl="1">
              <a:lnSpc>
                <a:spcPct val="100000"/>
              </a:lnSpc>
            </a:pPr>
            <a:r>
              <a:rPr lang="cs-CZ" sz="1400" dirty="false" smtClean="false"/>
              <a:t>      </a:t>
            </a:r>
            <a:r>
              <a:rPr lang="cs-CZ" sz="1800" dirty="false" smtClean="false"/>
              <a:t>Přílohu č. 3 dokládají pouze </a:t>
            </a:r>
            <a:r>
              <a:rPr lang="cs-CZ" sz="1800" b="true" dirty="false" smtClean="false"/>
              <a:t>NNO</a:t>
            </a:r>
            <a:r>
              <a:rPr lang="cs-CZ" sz="1800" dirty="false" smtClean="false"/>
              <a:t>.</a:t>
            </a:r>
            <a:endParaRPr lang="cs-CZ" sz="1800" dirty="false"/>
          </a:p>
          <a:p>
            <a:pPr lvl="0">
              <a:lnSpc>
                <a:spcPct val="100000"/>
              </a:lnSpc>
            </a:pPr>
            <a:endParaRPr lang="cs-CZ" sz="1600" b="true" dirty="false" smtClean="false"/>
          </a:p>
          <a:p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3364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/>
            </a:r>
            <a:br>
              <a:rPr lang="cs-CZ" dirty="false"/>
            </a:b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4400" dirty="false" smtClean="false"/>
          </a:p>
          <a:p>
            <a:pPr marL="0" indent="0">
              <a:buNone/>
            </a:pPr>
            <a:endParaRPr lang="cs-CZ" sz="4400" dirty="false"/>
          </a:p>
          <a:p>
            <a:pPr marL="0" indent="0">
              <a:buNone/>
            </a:pPr>
            <a:endParaRPr lang="cs-CZ" sz="4400" dirty="false" smtClean="false"/>
          </a:p>
          <a:p>
            <a:pPr marL="0" indent="0" algn="ctr">
              <a:buNone/>
            </a:pPr>
            <a:r>
              <a:rPr lang="cs-CZ" sz="4400" b="true" dirty="false" smtClean="false"/>
              <a:t>FINANČNÍ  ČÁST </a:t>
            </a:r>
            <a:endParaRPr lang="cs-CZ" sz="44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01310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Způsobilost výdajů</a:t>
            </a:r>
            <a:br>
              <a:rPr lang="cs-CZ" sz="2800" dirty="false" smtClean="false"/>
            </a:br>
            <a:r>
              <a:rPr lang="cs-CZ" sz="2800" dirty="false" smtClean="false"/>
              <a:t>1/2 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sz="2000" b="true" dirty="false"/>
              <a:t>Výdaj je způsobilý za podmínek</a:t>
            </a:r>
            <a:r>
              <a:rPr lang="cs-CZ" sz="2000" b="true" dirty="false" smtClean="false"/>
              <a:t>:</a:t>
            </a:r>
            <a:endParaRPr lang="cs-CZ" sz="2000" b="true" dirty="false"/>
          </a:p>
          <a:p>
            <a:pPr marL="432000" lvl="1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je v souladu s právními předpisy (legislativa EU a ČR</a:t>
            </a:r>
            <a:r>
              <a:rPr lang="cs-CZ" dirty="false" smtClean="false"/>
              <a:t>),</a:t>
            </a:r>
            <a:endParaRPr lang="cs-CZ" dirty="false"/>
          </a:p>
          <a:p>
            <a:pPr marL="432000" lvl="1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je v souladu s pravidly programu OPZ a s podmínkami v právním </a:t>
            </a:r>
            <a:r>
              <a:rPr lang="cs-CZ" dirty="false" smtClean="false"/>
              <a:t>aktu,</a:t>
            </a:r>
            <a:endParaRPr lang="cs-CZ" dirty="false"/>
          </a:p>
          <a:p>
            <a:pPr marL="432000" lvl="1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je přiměřený (zásada hospodárnosti, účelnosti a efektivnosti</a:t>
            </a:r>
            <a:r>
              <a:rPr lang="cs-CZ" dirty="false" smtClean="false"/>
              <a:t>).</a:t>
            </a:r>
          </a:p>
          <a:p>
            <a:pPr marL="432000" lvl="1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 smtClean="false"/>
              <a:t>V </a:t>
            </a:r>
            <a:r>
              <a:rPr lang="cs-CZ" dirty="false"/>
              <a:t>OPZ je potřeba dodržovat ceny obvyklé.</a:t>
            </a:r>
          </a:p>
          <a:p>
            <a:pPr marL="432000" lvl="1" indent="-432000" algn="just"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 smtClean="false"/>
              <a:t>Přehled </a:t>
            </a:r>
            <a:r>
              <a:rPr lang="cs-CZ" dirty="false"/>
              <a:t>obvyklých cen a obvyklé výše mezd/platů je zveřejněný na portálu </a:t>
            </a:r>
            <a:r>
              <a:rPr lang="cs-CZ" dirty="false">
                <a:hlinkClick r:id="rId3"/>
              </a:rPr>
              <a:t>www.esfcr.cz</a:t>
            </a:r>
            <a:r>
              <a:rPr lang="cs-CZ" dirty="false"/>
              <a:t>, lze využít i informační systém o průměrném výdělku (ISPV) na stránkách </a:t>
            </a:r>
            <a:r>
              <a:rPr lang="cs-CZ" dirty="false" smtClean="false">
                <a:hlinkClick r:id="rId4"/>
              </a:rPr>
              <a:t>www.mpsv.cz/</a:t>
            </a:r>
            <a:r>
              <a:rPr lang="cs-CZ" dirty="false" err="true" smtClean="false">
                <a:hlinkClick r:id="rId4"/>
              </a:rPr>
              <a:t>ISPV.php</a:t>
            </a:r>
            <a:r>
              <a:rPr lang="cs-CZ" dirty="false" smtClean="false"/>
              <a:t>, </a:t>
            </a:r>
          </a:p>
          <a:p>
            <a:pPr marL="0" lvl="1" indent="0">
              <a:buFont typeface="+mj-lt"/>
              <a:buAutoNum type="arabicPeriod"/>
            </a:pPr>
            <a:endParaRPr lang="cs-CZ" dirty="false" smtClean="false"/>
          </a:p>
          <a:p>
            <a:pPr marL="457200" indent="-457200">
              <a:buFont typeface="+mj-lt"/>
              <a:buAutoNum type="arabicPeriod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60282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Způsobilost výdajů</a:t>
            </a:r>
            <a:br>
              <a:rPr lang="cs-CZ" sz="2800" dirty="false" smtClean="false"/>
            </a:br>
            <a:r>
              <a:rPr lang="cs-CZ" sz="2800" dirty="false" smtClean="false"/>
              <a:t>2/2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lvl="1" indent="0" algn="just"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b="true" dirty="false"/>
              <a:t>Výdaj je </a:t>
            </a:r>
            <a:r>
              <a:rPr lang="cs-CZ" b="true" dirty="false" smtClean="false"/>
              <a:t>dále způsobilý </a:t>
            </a:r>
            <a:r>
              <a:rPr lang="cs-CZ" b="true" dirty="false"/>
              <a:t>za podmínek:</a:t>
            </a:r>
          </a:p>
          <a:p>
            <a:pPr marL="432000" lvl="1" indent="-432000" algn="just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 smtClean="false"/>
              <a:t>vznikl </a:t>
            </a:r>
            <a:r>
              <a:rPr lang="cs-CZ" dirty="false"/>
              <a:t>v době realizace projektu </a:t>
            </a:r>
            <a:r>
              <a:rPr lang="cs-CZ" dirty="false" smtClean="false"/>
              <a:t>(časová způsobilost) a </a:t>
            </a:r>
            <a:r>
              <a:rPr lang="cs-CZ" dirty="false"/>
              <a:t>musí být příjemcem (partnerem) skutečně </a:t>
            </a:r>
            <a:r>
              <a:rPr lang="cs-CZ" dirty="false" smtClean="false"/>
              <a:t>zaplacený, </a:t>
            </a:r>
            <a:endParaRPr lang="cs-CZ" dirty="false"/>
          </a:p>
          <a:p>
            <a:pPr marL="432000" lvl="1" indent="-432000" algn="just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splňuje podmínky územní </a:t>
            </a:r>
            <a:r>
              <a:rPr lang="cs-CZ" dirty="false" smtClean="false"/>
              <a:t>způsobilosti,</a:t>
            </a:r>
            <a:endParaRPr lang="cs-CZ" dirty="false"/>
          </a:p>
          <a:p>
            <a:pPr marL="432000" lvl="1" indent="-432000" algn="just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/>
              <a:t>je řádně identifikovatelný, prokazatelný a </a:t>
            </a:r>
            <a:r>
              <a:rPr lang="cs-CZ" dirty="false" smtClean="false"/>
              <a:t>doložitelný,</a:t>
            </a:r>
          </a:p>
          <a:p>
            <a:pPr marL="432000" lvl="1" indent="-432000" algn="just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false" smtClean="false"/>
              <a:t>je nezbytný pro dosažení cílů projektu.</a:t>
            </a:r>
            <a:endParaRPr lang="cs-CZ" dirty="false"/>
          </a:p>
          <a:p>
            <a:pPr marL="432000" lvl="1" indent="-432000" algn="just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1000" dirty="false"/>
          </a:p>
          <a:p>
            <a:pPr marL="0" lvl="1" indent="0" algn="just"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r>
              <a:rPr lang="cs-CZ" dirty="false"/>
              <a:t>Podrobné informace k způsobilosti výdajů jsou uvedené v příručce „Specifická část pravidel pro žadatele a příjemce v rámci OPZ pro projekty </a:t>
            </a:r>
            <a:r>
              <a:rPr lang="cs-CZ" dirty="false" smtClean="false"/>
              <a:t>financované s využitím 40% paušální sazby“.</a:t>
            </a:r>
            <a:endParaRPr lang="cs-CZ" dirty="false"/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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401855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cs-CZ" sz="2800" dirty="false" smtClean="false"/>
              <a:t>Rozpočet projektu – struktura</a:t>
            </a:r>
            <a:r>
              <a:rPr lang="cs-CZ" dirty="false" smtClean="false"/>
              <a:t>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448" cy="5184576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900" dirty="false" smtClean="false"/>
              <a:t>       </a:t>
            </a:r>
            <a:r>
              <a:rPr lang="cs-CZ" sz="2000" b="true" dirty="false" smtClean="false"/>
              <a:t>Pro výzvu </a:t>
            </a:r>
            <a:r>
              <a:rPr lang="cs-CZ" sz="2000" b="true" dirty="false"/>
              <a:t>č. </a:t>
            </a:r>
            <a:r>
              <a:rPr lang="cs-CZ" sz="2000" b="true" dirty="false" smtClean="false"/>
              <a:t>03_19_106 platí:</a:t>
            </a:r>
          </a:p>
          <a:p>
            <a:pPr algn="just"/>
            <a:r>
              <a:rPr lang="cs-CZ" sz="2000" b="true" dirty="false" smtClean="false"/>
              <a:t>Celkové </a:t>
            </a:r>
            <a:r>
              <a:rPr lang="cs-CZ" sz="2000" b="true" dirty="false"/>
              <a:t>způsobilé náklady projektu</a:t>
            </a:r>
            <a:r>
              <a:rPr lang="cs-CZ" sz="2000" dirty="false"/>
              <a:t> = </a:t>
            </a:r>
            <a:r>
              <a:rPr lang="cs-CZ" sz="2000" u="sng" dirty="false"/>
              <a:t>přímé náklady </a:t>
            </a:r>
            <a:r>
              <a:rPr lang="cs-CZ" sz="2000" u="sng" dirty="false" smtClean="false"/>
              <a:t>na zaměstnance</a:t>
            </a:r>
            <a:r>
              <a:rPr lang="cs-CZ" sz="2000" dirty="false" smtClean="false"/>
              <a:t> (</a:t>
            </a:r>
            <a:r>
              <a:rPr lang="cs-CZ" sz="2000" dirty="false"/>
              <a:t>Osobní </a:t>
            </a:r>
            <a:r>
              <a:rPr lang="cs-CZ" sz="2000" dirty="false" smtClean="false"/>
              <a:t>náklady, viz příloha č. 1 výzvy – Pomůcka pro stanovení ON) </a:t>
            </a:r>
            <a:r>
              <a:rPr lang="cs-CZ" sz="2000" u="sng" dirty="false" smtClean="false"/>
              <a:t>+ veškeré </a:t>
            </a:r>
            <a:r>
              <a:rPr lang="cs-CZ" sz="2000" u="sng" dirty="false"/>
              <a:t>ostatní výdaje projektu</a:t>
            </a:r>
            <a:r>
              <a:rPr lang="cs-CZ" sz="2000" dirty="false"/>
              <a:t> </a:t>
            </a:r>
            <a:r>
              <a:rPr lang="cs-CZ" sz="2000" dirty="false" smtClean="false"/>
              <a:t>(40% paušál).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Pro </a:t>
            </a:r>
            <a:r>
              <a:rPr lang="cs-CZ" sz="2000" dirty="false"/>
              <a:t>výdaje spadající do Osobních nákladů se v projektech uplatňuje úplné vykazování, </a:t>
            </a:r>
            <a:r>
              <a:rPr lang="cs-CZ" sz="2000" dirty="false" smtClean="false"/>
              <a:t>tzn. je </a:t>
            </a:r>
            <a:r>
              <a:rPr lang="cs-CZ" sz="2000" dirty="false"/>
              <a:t>třeba doložit skutečný vznik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a </a:t>
            </a:r>
            <a:r>
              <a:rPr lang="cs-CZ" sz="2000" dirty="false"/>
              <a:t>skutečnou úhradu daného výdaje. </a:t>
            </a:r>
            <a:endParaRPr lang="cs-CZ" sz="2000" dirty="false" smtClean="false"/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Všechny ostatní </a:t>
            </a:r>
            <a:r>
              <a:rPr lang="cs-CZ" sz="2000" dirty="false"/>
              <a:t>výdaje projektu </a:t>
            </a:r>
            <a:r>
              <a:rPr lang="cs-CZ" sz="2000" dirty="false" smtClean="false"/>
              <a:t>(část Osobních nákladů</a:t>
            </a:r>
            <a:r>
              <a:rPr lang="cs-CZ" sz="2000" dirty="false"/>
              <a:t>, viz příloha č. 1 </a:t>
            </a:r>
            <a:r>
              <a:rPr lang="cs-CZ" sz="2000" dirty="false" smtClean="false"/>
              <a:t>výzvy, </a:t>
            </a:r>
            <a:r>
              <a:rPr lang="cs-CZ" sz="2000" dirty="false"/>
              <a:t>Cestovné, Zařízení a vybavení, Nákup služeb, Přímá podpora, dřívější Nepřímé náklady) se stanovují </a:t>
            </a:r>
            <a:r>
              <a:rPr lang="cs-CZ" sz="2000" dirty="false" smtClean="false"/>
              <a:t>dopočtem z </a:t>
            </a:r>
            <a:r>
              <a:rPr lang="cs-CZ" sz="2000" dirty="false"/>
              <a:t>částky Osobních </a:t>
            </a:r>
            <a:r>
              <a:rPr lang="cs-CZ" sz="2000" dirty="false" smtClean="false"/>
              <a:t>nákladů ve </a:t>
            </a:r>
            <a:r>
              <a:rPr lang="cs-CZ" sz="2000" dirty="false"/>
              <a:t>výši 40 </a:t>
            </a:r>
            <a:r>
              <a:rPr lang="cs-CZ" sz="2000" dirty="false" smtClean="false"/>
              <a:t>% (paušál). Jejich </a:t>
            </a:r>
            <a:r>
              <a:rPr lang="cs-CZ" sz="2000" dirty="false"/>
              <a:t>vznik ani úhradu příjemce </a:t>
            </a:r>
            <a:r>
              <a:rPr lang="cs-CZ" sz="2000" dirty="false" smtClean="false"/>
              <a:t>nedokládá. 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/>
              <a:t>V celkových způsobilých nákladech projektu je </a:t>
            </a:r>
            <a:r>
              <a:rPr lang="cs-CZ" sz="1800" b="true" dirty="false" smtClean="false"/>
              <a:t>obsažena i případná spoluúčast </a:t>
            </a:r>
            <a:r>
              <a:rPr lang="cs-CZ" sz="1800" b="true" dirty="false"/>
              <a:t>žadatele. </a:t>
            </a:r>
          </a:p>
          <a:p>
            <a:pPr algn="just">
              <a:lnSpc>
                <a:spcPct val="100000"/>
              </a:lnSpc>
            </a:pPr>
            <a:endParaRPr lang="cs-CZ" sz="2000" dirty="false" smtClean="false"/>
          </a:p>
          <a:p>
            <a:pPr>
              <a:lnSpc>
                <a:spcPct val="100000"/>
              </a:lnSpc>
            </a:pPr>
            <a:endParaRPr lang="cs-CZ" sz="1900" b="true" dirty="false"/>
          </a:p>
          <a:p>
            <a:pPr marL="0" indent="0">
              <a:buNone/>
            </a:pPr>
            <a:r>
              <a:rPr lang="cs-CZ" dirty="false" smtClean="false"/>
              <a:t>      </a:t>
            </a:r>
          </a:p>
          <a:p>
            <a:pPr marL="0" indent="0">
              <a:buNone/>
            </a:pPr>
            <a:r>
              <a:rPr lang="cs-CZ" dirty="false"/>
              <a:t> </a:t>
            </a:r>
            <a:r>
              <a:rPr lang="cs-CZ" dirty="false" smtClean="false"/>
              <a:t>    </a:t>
            </a:r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0248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Přímé náklady – Osobní náklady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844824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sz="1800" dirty="false" smtClean="false"/>
              <a:t>       </a:t>
            </a:r>
            <a:r>
              <a:rPr lang="cs-CZ" sz="2000" u="sng" dirty="false" smtClean="false"/>
              <a:t>Způsobilými </a:t>
            </a:r>
            <a:r>
              <a:rPr lang="cs-CZ" sz="2000" u="sng" dirty="false"/>
              <a:t>osobními náklady jsou:</a:t>
            </a:r>
            <a:endParaRPr lang="cs-CZ" sz="2000" b="true" u="sng" dirty="false" smtClean="false"/>
          </a:p>
          <a:p>
            <a:pPr marL="431800" indent="-250825" algn="just">
              <a:lnSpc>
                <a:spcPts val="2500"/>
              </a:lnSpc>
              <a:spcBef>
                <a:spcPts val="0"/>
              </a:spcBef>
            </a:pPr>
            <a:r>
              <a:rPr lang="cs-CZ" sz="1800" b="true" dirty="false" smtClean="false"/>
              <a:t>Mzdy a platy pracovníků (členů RT)</a:t>
            </a:r>
            <a:r>
              <a:rPr lang="cs-CZ" sz="1800" dirty="false" smtClean="false"/>
              <a:t>, kteří </a:t>
            </a:r>
            <a:r>
              <a:rPr lang="cs-CZ" sz="1800" dirty="false"/>
              <a:t>jsou příjemcem nebo partnerem s finančním příspěvkem </a:t>
            </a:r>
            <a:r>
              <a:rPr lang="cs-CZ" sz="1800" dirty="false" smtClean="false"/>
              <a:t>zaměstnáni: </a:t>
            </a:r>
          </a:p>
          <a:p>
            <a:pPr marL="542925" indent="-276225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800" dirty="false" smtClean="false"/>
              <a:t>výhradně </a:t>
            </a:r>
            <a:r>
              <a:rPr lang="cs-CZ" sz="1800" dirty="false"/>
              <a:t>pro projekt, </a:t>
            </a:r>
          </a:p>
          <a:p>
            <a:pPr marL="542925" indent="-276225" algn="just">
              <a:lnSpc>
                <a:spcPct val="10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800" dirty="false"/>
              <a:t>nebo se na realizaci projektu podílejí pouze částí svého úvazku, </a:t>
            </a:r>
          </a:p>
          <a:p>
            <a:pPr marL="542925" indent="-276225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nebo jsou v rámci projektu zaměstnáni na dohodu o pracovní činnosti </a:t>
            </a:r>
            <a:br>
              <a:rPr lang="cs-CZ" sz="1800" dirty="false"/>
            </a:br>
            <a:r>
              <a:rPr lang="cs-CZ" sz="1800" dirty="false"/>
              <a:t>nebo dohodu o provedení práce. </a:t>
            </a:r>
          </a:p>
          <a:p>
            <a:pPr marL="431800" indent="-250825" algn="just">
              <a:lnSpc>
                <a:spcPts val="2500"/>
              </a:lnSpc>
            </a:pPr>
            <a:r>
              <a:rPr lang="cs-CZ" sz="1800" dirty="false" smtClean="false"/>
              <a:t>Mzdy </a:t>
            </a:r>
            <a:r>
              <a:rPr lang="cs-CZ" sz="1800" dirty="false"/>
              <a:t>pracovníků v kapitole osobní náklady představují </a:t>
            </a:r>
            <a:r>
              <a:rPr lang="cs-CZ" sz="1800" dirty="false" err="true"/>
              <a:t>superhrubou</a:t>
            </a:r>
            <a:r>
              <a:rPr lang="cs-CZ" sz="1800" dirty="false"/>
              <a:t> mzdu</a:t>
            </a:r>
            <a:r>
              <a:rPr lang="cs-CZ" sz="1800" dirty="false" smtClean="false"/>
              <a:t>.</a:t>
            </a:r>
          </a:p>
          <a:p>
            <a:pPr marL="431800" indent="-250825" algn="just">
              <a:lnSpc>
                <a:spcPts val="2500"/>
              </a:lnSpc>
            </a:pPr>
            <a:r>
              <a:rPr lang="cs-CZ" sz="1800" dirty="false" smtClean="false"/>
              <a:t>Tyto </a:t>
            </a:r>
            <a:r>
              <a:rPr lang="cs-CZ" sz="1800" dirty="false"/>
              <a:t>výdaje nesmí přesáhnout obvyklou výši v daném místě, čase a oboru (informace o průměrném výdělku na stránkách </a:t>
            </a:r>
            <a:r>
              <a:rPr lang="cs-CZ" sz="1800" dirty="false">
                <a:hlinkClick r:id="rId3"/>
              </a:rPr>
              <a:t>www.mpsv.cz/ISPV.php</a:t>
            </a:r>
            <a:r>
              <a:rPr lang="cs-CZ" sz="1800" dirty="false"/>
              <a:t> nebo na </a:t>
            </a:r>
            <a:r>
              <a:rPr lang="cs-CZ" sz="1800" dirty="false">
                <a:solidFill>
                  <a:srgbClr val="FF0000"/>
                </a:solidFill>
                <a:hlinkClick r:id="rId4"/>
              </a:rPr>
              <a:t>www.esfcr.cz</a:t>
            </a:r>
            <a:r>
              <a:rPr lang="cs-CZ" sz="1800" dirty="false" smtClean="false"/>
              <a:t>). </a:t>
            </a:r>
            <a:r>
              <a:rPr lang="cs-CZ" sz="1800" dirty="false" smtClean="false">
                <a:solidFill>
                  <a:srgbClr val="FF0000"/>
                </a:solidFill>
              </a:rPr>
              <a:t>    </a:t>
            </a:r>
          </a:p>
          <a:p>
            <a:pPr marL="431800" indent="-250825">
              <a:lnSpc>
                <a:spcPts val="2500"/>
              </a:lnSpc>
            </a:pPr>
            <a:endParaRPr lang="cs-CZ" sz="1800" dirty="false"/>
          </a:p>
          <a:p>
            <a:pPr marL="414000" lvl="1" indent="0">
              <a:buSzPct val="150000"/>
              <a:buNone/>
            </a:pPr>
            <a:endParaRPr lang="cs-CZ" dirty="false"/>
          </a:p>
          <a:p>
            <a:pPr lvl="1">
              <a:buFont typeface="Wingdings" panose="05000000000000000000" pitchFamily="2" charset="2"/>
              <a:buChar char="Ø"/>
            </a:pPr>
            <a:endParaRPr lang="cs-CZ" sz="24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4881869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Přímé náklady – Osobní náklady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l"/>
            </a:pPr>
            <a:r>
              <a:rPr lang="cs-CZ" sz="1800" b="true" dirty="false" smtClean="false"/>
              <a:t>Odměny </a:t>
            </a:r>
            <a:r>
              <a:rPr lang="cs-CZ" sz="1800" dirty="false"/>
              <a:t>jsou způsobilým výdajem za podmínky, že jsou odměnou za splnění mimořádného nebo zvlášť významného úkolu apod</a:t>
            </a:r>
            <a:r>
              <a:rPr lang="cs-CZ" sz="1800" dirty="false" smtClean="false"/>
              <a:t>. </a:t>
            </a:r>
            <a:r>
              <a:rPr lang="cs-CZ" sz="1800" dirty="false"/>
              <a:t>Zdůvodnění vyplacených odměn je nezbytnou podmínkou jejich způsobilosti. </a:t>
            </a:r>
            <a:endParaRPr lang="cs-CZ" sz="1800" dirty="false" smtClean="false"/>
          </a:p>
          <a:p>
            <a:pPr algn="just">
              <a:buFont typeface="Wingdings" panose="05000000000000000000" pitchFamily="2" charset="2"/>
              <a:buChar char="l"/>
            </a:pPr>
            <a:r>
              <a:rPr lang="cs-CZ" sz="1800" dirty="false"/>
              <a:t>Úvazek pracovníka v OPZ může být maximálně 1,0 celkem, tj. součet všech úvazků pracovníka u zaměstnavatele a partnera včetně příp. DPP </a:t>
            </a:r>
            <a:br>
              <a:rPr lang="cs-CZ" sz="1800" dirty="false"/>
            </a:br>
            <a:r>
              <a:rPr lang="cs-CZ" sz="1800" dirty="false"/>
              <a:t>a DPČ nesmí překročit jeden pracovní úvazek, a to po celou dobu zapojení do projektu. </a:t>
            </a:r>
          </a:p>
          <a:p>
            <a:pPr>
              <a:buFont typeface="Wingdings" panose="05000000000000000000" pitchFamily="2" charset="2"/>
              <a:buChar char="l"/>
            </a:pPr>
            <a:endParaRPr lang="cs-CZ" sz="18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083393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Přímé náklady – Osobní náklady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628800"/>
            <a:ext cx="8064000" cy="4491200"/>
          </a:xfrm>
        </p:spPr>
        <p:txBody>
          <a:bodyPr/>
          <a:lstStyle/>
          <a:p>
            <a:r>
              <a:rPr lang="cs-CZ" sz="2000" dirty="false"/>
              <a:t>Do přímých nákladů na zaměstnance </a:t>
            </a:r>
            <a:r>
              <a:rPr lang="cs-CZ" sz="2000" dirty="false" smtClean="false"/>
              <a:t>patří </a:t>
            </a:r>
            <a:r>
              <a:rPr lang="cs-CZ" sz="2000" dirty="false"/>
              <a:t>v rámci této výzvy následující pracovní pozice:</a:t>
            </a:r>
          </a:p>
          <a:p>
            <a:pPr lvl="0"/>
            <a:r>
              <a:rPr lang="cs-CZ" sz="2000" b="true" dirty="false"/>
              <a:t>Koordinátor komunitního plánování sociálních služeb (Koordinátor KPSS)</a:t>
            </a:r>
            <a:endParaRPr lang="cs-CZ" sz="2000" dirty="false"/>
          </a:p>
          <a:p>
            <a:pPr lvl="0"/>
            <a:r>
              <a:rPr lang="cs-CZ" sz="2000" b="true" dirty="false"/>
              <a:t>Metodik procesu plánování sociálních služeb (Metodik)</a:t>
            </a:r>
            <a:endParaRPr lang="cs-CZ" sz="2000" dirty="false"/>
          </a:p>
          <a:p>
            <a:pPr lvl="0"/>
            <a:r>
              <a:rPr lang="cs-CZ" sz="2000" b="true" dirty="false"/>
              <a:t>Projektový manažer</a:t>
            </a:r>
            <a:r>
              <a:rPr lang="cs-CZ" sz="2000" b="true" u="sng" dirty="false"/>
              <a:t> </a:t>
            </a:r>
            <a:endParaRPr lang="cs-CZ" sz="2000" dirty="false"/>
          </a:p>
          <a:p>
            <a:r>
              <a:rPr lang="cs-CZ" sz="2000" dirty="false"/>
              <a:t>Názvy pozic musí být zachovány</a:t>
            </a:r>
            <a:r>
              <a:rPr lang="cs-CZ" sz="2000" dirty="false" smtClean="false"/>
              <a:t>.</a:t>
            </a:r>
          </a:p>
          <a:p>
            <a:r>
              <a:rPr lang="cs-CZ" sz="2000" dirty="false" smtClean="false"/>
              <a:t>Podrobnosti viz příloha výzvy č</a:t>
            </a:r>
            <a:r>
              <a:rPr lang="cs-CZ" sz="2000" dirty="false"/>
              <a:t>. </a:t>
            </a:r>
            <a:r>
              <a:rPr lang="cs-CZ" sz="2000" dirty="false" smtClean="false"/>
              <a:t>1- </a:t>
            </a:r>
            <a:r>
              <a:rPr lang="cs-CZ" sz="2000" b="true" dirty="false" smtClean="false"/>
              <a:t>Pomůcka </a:t>
            </a:r>
            <a:r>
              <a:rPr lang="cs-CZ" sz="2000" b="true" dirty="false"/>
              <a:t>pro stanovení osobních nákladů</a:t>
            </a:r>
            <a:endParaRPr lang="cs-CZ" sz="20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78174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INFORMAČNÍ SYSTÉMY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12568"/>
          </a:xfr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cs-CZ" b="true" dirty="false" smtClean="false"/>
              <a:t>IS MS 2014+ </a:t>
            </a:r>
            <a:r>
              <a:rPr lang="cs-CZ" dirty="false" smtClean="false"/>
              <a:t>– pracovní </a:t>
            </a:r>
            <a:r>
              <a:rPr lang="cs-CZ" dirty="false"/>
              <a:t>prostředí </a:t>
            </a:r>
            <a:r>
              <a:rPr lang="cs-CZ" dirty="false" smtClean="false"/>
              <a:t>ŘO pro administraci projektů.</a:t>
            </a:r>
          </a:p>
          <a:p>
            <a:pPr>
              <a:lnSpc>
                <a:spcPct val="100000"/>
              </a:lnSpc>
            </a:pPr>
            <a:endParaRPr lang="cs-CZ" sz="800" b="true" dirty="false" smtClean="false"/>
          </a:p>
          <a:p>
            <a:pPr>
              <a:lnSpc>
                <a:spcPct val="100000"/>
              </a:lnSpc>
            </a:pPr>
            <a:r>
              <a:rPr lang="cs-CZ" b="true" dirty="false" smtClean="false"/>
              <a:t>IS </a:t>
            </a:r>
            <a:r>
              <a:rPr lang="cs-CZ" b="true" dirty="false"/>
              <a:t>KP14</a:t>
            </a:r>
            <a:r>
              <a:rPr lang="cs-CZ" b="true" dirty="false" smtClean="false"/>
              <a:t>+ </a:t>
            </a:r>
            <a:r>
              <a:rPr lang="cs-CZ" dirty="false" smtClean="false"/>
              <a:t>– </a:t>
            </a:r>
            <a:r>
              <a:rPr lang="cs-CZ" dirty="false"/>
              <a:t>pracovní prostředí </a:t>
            </a:r>
            <a:r>
              <a:rPr lang="cs-CZ" dirty="false" smtClean="false"/>
              <a:t>žadatelů/příjemců </a:t>
            </a:r>
            <a:br>
              <a:rPr lang="cs-CZ" dirty="false" smtClean="false"/>
            </a:br>
            <a:r>
              <a:rPr lang="cs-CZ" dirty="false" smtClean="false"/>
              <a:t>k předkládání: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dirty="false" smtClean="false"/>
              <a:t>žádosti o dotaci v elektronické podobě,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dirty="false" smtClean="false"/>
              <a:t>zpráv o realizaci (</a:t>
            </a:r>
            <a:r>
              <a:rPr lang="cs-CZ" dirty="false" err="true" smtClean="false"/>
              <a:t>ZoR</a:t>
            </a:r>
            <a:r>
              <a:rPr lang="cs-CZ" dirty="false" smtClean="false"/>
              <a:t>) a žádostí  o platbu (</a:t>
            </a:r>
            <a:r>
              <a:rPr lang="cs-CZ" dirty="false" err="true" smtClean="false"/>
              <a:t>ŽoP</a:t>
            </a:r>
            <a:r>
              <a:rPr lang="cs-CZ" dirty="false" smtClean="false"/>
              <a:t>),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dirty="false" smtClean="false"/>
              <a:t>žádostí o změnu (</a:t>
            </a:r>
            <a:r>
              <a:rPr lang="cs-CZ" dirty="false" err="true" smtClean="false"/>
              <a:t>ŽoZ</a:t>
            </a:r>
            <a:r>
              <a:rPr lang="cs-CZ" dirty="false" smtClean="false"/>
              <a:t>),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dirty="false" smtClean="false"/>
              <a:t>slouží ke komunikaci </a:t>
            </a:r>
            <a:r>
              <a:rPr lang="cs-CZ" dirty="false"/>
              <a:t>s ŘO </a:t>
            </a:r>
            <a:r>
              <a:rPr lang="cs-CZ" dirty="false" smtClean="false"/>
              <a:t>pomocí depeší.</a:t>
            </a:r>
          </a:p>
          <a:p>
            <a:pPr>
              <a:lnSpc>
                <a:spcPct val="100000"/>
              </a:lnSpc>
            </a:pPr>
            <a:endParaRPr lang="cs-CZ" sz="800" dirty="false" smtClean="false"/>
          </a:p>
          <a:p>
            <a:pPr>
              <a:lnSpc>
                <a:spcPct val="100000"/>
              </a:lnSpc>
            </a:pPr>
            <a:r>
              <a:rPr lang="cs-CZ" b="true" dirty="false" smtClean="false"/>
              <a:t>IS </a:t>
            </a:r>
            <a:r>
              <a:rPr lang="cs-CZ" b="true" dirty="false"/>
              <a:t>ESF 2014</a:t>
            </a:r>
            <a:r>
              <a:rPr lang="cs-CZ" b="true" dirty="false" smtClean="false"/>
              <a:t>+ </a:t>
            </a:r>
            <a:r>
              <a:rPr lang="cs-CZ" dirty="false" smtClean="false"/>
              <a:t>- evidence/zápis indikátorů týkajících se osob/účastníků.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dirty="false" smtClean="false"/>
              <a:t> 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6424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false"/>
              <a:t>Výdaje financované paušální sazbou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968552"/>
          </a:xfrm>
        </p:spPr>
        <p:txBody>
          <a:bodyPr/>
          <a:lstStyle/>
          <a:p>
            <a:pPr algn="just">
              <a:lnSpc>
                <a:spcPts val="2500"/>
              </a:lnSpc>
              <a:buFont typeface="Wingdings" panose="05000000000000000000" pitchFamily="2" charset="2"/>
              <a:buChar char="l"/>
            </a:pPr>
            <a:r>
              <a:rPr lang="cs-CZ" sz="1800" dirty="false"/>
              <a:t>Výdaje financované paušální sazbou příjemce prokazuje dopočtem ze skutečně vynaložených Osobních nákladů, a to v rámci zprávy o realizaci projektu, resp. spolu s ní předložené žádosti o platbu. </a:t>
            </a:r>
            <a:endParaRPr lang="cs-CZ" sz="1800" dirty="false" smtClean="false"/>
          </a:p>
          <a:p>
            <a:pPr algn="just">
              <a:lnSpc>
                <a:spcPts val="2500"/>
              </a:lnSpc>
              <a:buFont typeface="Wingdings" panose="05000000000000000000" pitchFamily="2" charset="2"/>
              <a:buChar char="l"/>
            </a:pPr>
            <a:r>
              <a:rPr lang="cs-CZ" sz="1800" dirty="false"/>
              <a:t>Prostředky na výdaje financované paušální sazbou jsou poskytovány průběžně, vždy spolu s prostředky na Osobní náklady. Každá platba příjemci tak v sobě zahrnuje prostředky na obě skupiny výdajů, a to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v </a:t>
            </a:r>
            <a:r>
              <a:rPr lang="cs-CZ" sz="1800" dirty="false"/>
              <a:t>poměru 1 : 0,4</a:t>
            </a:r>
            <a:r>
              <a:rPr lang="cs-CZ" sz="1800" dirty="false" smtClean="false"/>
              <a:t>. </a:t>
            </a:r>
            <a:r>
              <a:rPr lang="cs-CZ" sz="1800" dirty="false"/>
              <a:t>Výše paušální sazby je fixní. </a:t>
            </a:r>
          </a:p>
          <a:p>
            <a:pPr algn="just">
              <a:lnSpc>
                <a:spcPts val="2500"/>
              </a:lnSpc>
              <a:buFont typeface="Wingdings" panose="05000000000000000000" pitchFamily="2" charset="2"/>
              <a:buChar char="l"/>
            </a:pPr>
            <a:r>
              <a:rPr lang="cs-CZ" sz="1800" dirty="false"/>
              <a:t>V případě jakéhokoli snížení částky Osobních nákladů </a:t>
            </a:r>
            <a:r>
              <a:rPr lang="cs-CZ" sz="1800" dirty="false" smtClean="false"/>
              <a:t>dojde </a:t>
            </a:r>
            <a:br>
              <a:rPr lang="cs-CZ" sz="1800" dirty="false" smtClean="false"/>
            </a:br>
            <a:r>
              <a:rPr lang="cs-CZ" sz="1800" dirty="false" smtClean="false"/>
              <a:t>k </a:t>
            </a:r>
            <a:r>
              <a:rPr lang="cs-CZ" sz="1800" dirty="false"/>
              <a:t>adekvátnímu snížení částky výdajů financovaných paušální sazbou tak, aby byla zachována výše paušální sazby. </a:t>
            </a:r>
            <a:endParaRPr lang="cs-CZ" sz="1800" dirty="false" smtClean="false"/>
          </a:p>
          <a:p>
            <a:pPr algn="just">
              <a:lnSpc>
                <a:spcPts val="2500"/>
              </a:lnSpc>
              <a:buFont typeface="Wingdings" panose="05000000000000000000" pitchFamily="2" charset="2"/>
              <a:buChar char="l"/>
            </a:pPr>
            <a:r>
              <a:rPr lang="cs-CZ" sz="1800" dirty="false"/>
              <a:t>Pro projekty financované s využitím 40% paušální sazby nejsou vymezeny žádné kategorie výdajů, které by byly vždy nezpůsobilé. </a:t>
            </a:r>
            <a:r>
              <a:rPr lang="cs-CZ" sz="1800" dirty="false" smtClean="false"/>
              <a:t>Musí </a:t>
            </a:r>
            <a:r>
              <a:rPr lang="cs-CZ" sz="1800" dirty="false"/>
              <a:t>být ovšem splněny podmínky </a:t>
            </a:r>
            <a:r>
              <a:rPr lang="cs-CZ" sz="1800" dirty="false" smtClean="false"/>
              <a:t>způsobilosti, tj. soulad s předpisy, časová a územní způsobilost atd.</a:t>
            </a: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434227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Veřejné zakázky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lvl="0" algn="just">
              <a:lnSpc>
                <a:spcPct val="100000"/>
              </a:lnSpc>
            </a:pPr>
            <a:endParaRPr lang="cs-CZ" sz="1800" dirty="false" smtClean="false"/>
          </a:p>
          <a:p>
            <a:pPr lvl="0" algn="just">
              <a:lnSpc>
                <a:spcPct val="100000"/>
              </a:lnSpc>
            </a:pPr>
            <a:r>
              <a:rPr lang="cs-CZ" dirty="false" smtClean="false"/>
              <a:t>Vzhledem k financování nákupu zařízení a vybavení </a:t>
            </a:r>
            <a:br>
              <a:rPr lang="cs-CZ" dirty="false" smtClean="false"/>
            </a:br>
            <a:r>
              <a:rPr lang="cs-CZ" dirty="false" smtClean="false"/>
              <a:t>a nákupu služeb s využitím 40% paušálu, ŘO nebude kontrolovat výběrová řízení a v žádosti o podporu je žadatelé nebudou vyplňovat. </a:t>
            </a:r>
          </a:p>
          <a:p>
            <a:pPr lvl="0" algn="just">
              <a:lnSpc>
                <a:spcPct val="100000"/>
              </a:lnSpc>
            </a:pPr>
            <a:endParaRPr lang="cs-CZ" dirty="false" smtClean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5612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podání </a:t>
            </a:r>
            <a:r>
              <a:rPr lang="cs-CZ" sz="2800" dirty="false" smtClean="false"/>
              <a:t>žádosti 1/2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628800"/>
            <a:ext cx="8064000" cy="449120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true" u="sng" dirty="false"/>
              <a:t>Zdroje informací pro vyplnění žádosti v IS KP14</a:t>
            </a:r>
            <a:r>
              <a:rPr lang="cs-CZ" b="true" u="sng" dirty="false" smtClean="false"/>
              <a:t>+</a:t>
            </a:r>
          </a:p>
          <a:p>
            <a:pPr>
              <a:lnSpc>
                <a:spcPct val="100000"/>
              </a:lnSpc>
            </a:pPr>
            <a:r>
              <a:rPr lang="cs-CZ" sz="2000" b="true" dirty="false" smtClean="false"/>
              <a:t>Pokyny </a:t>
            </a:r>
            <a:r>
              <a:rPr lang="cs-CZ" sz="2000" b="true" dirty="false"/>
              <a:t>pro vyplnění formuláře žádosti o podporu z OPZ v IS KP14+ </a:t>
            </a:r>
            <a:endParaRPr lang="cs-CZ" sz="2000" dirty="false"/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dirty="false" smtClean="false"/>
              <a:t>https</a:t>
            </a:r>
            <a:r>
              <a:rPr lang="cs-CZ" dirty="false"/>
              <a:t>://www.esfcr.cz/formulare-a-pokyny-potrebne-v-ramci-pripravy-zadosti-o-podporu-opz/-/dokument/797956</a:t>
            </a:r>
            <a:endParaRPr lang="cs-CZ" dirty="false" smtClean="false"/>
          </a:p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Instruktážní videa MMR </a:t>
            </a:r>
          </a:p>
          <a:p>
            <a:pPr lvl="1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dirty="false" smtClean="false">
                <a:hlinkClick r:id="rId3"/>
              </a:rPr>
              <a:t>http</a:t>
            </a:r>
            <a:r>
              <a:rPr lang="cs-CZ" dirty="false">
                <a:hlinkClick r:id="rId3"/>
              </a:rPr>
              <a:t>://www.strukturalni-fondy.cz/cs/Jak-na-projekt/Elektronicka-zadost/Edukacni-videa</a:t>
            </a:r>
            <a:endParaRPr lang="cs-CZ" dirty="false"/>
          </a:p>
          <a:p>
            <a:pPr algn="just">
              <a:lnSpc>
                <a:spcPct val="100000"/>
              </a:lnSpc>
            </a:pPr>
            <a:r>
              <a:rPr lang="cs-CZ" sz="2000" b="true" dirty="false"/>
              <a:t>Prezentace k IS KP14+ </a:t>
            </a:r>
            <a:endParaRPr lang="cs-CZ" sz="2000" b="true" dirty="false" smtClean="false"/>
          </a:p>
          <a:p>
            <a:pPr lvl="1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dirty="false"/>
              <a:t>ke stažení na </a:t>
            </a:r>
            <a:r>
              <a:rPr lang="cs-CZ" dirty="false">
                <a:hlinkClick r:id="rId4"/>
              </a:rPr>
              <a:t>www.esfcr.cz</a:t>
            </a:r>
            <a:r>
              <a:rPr lang="cs-CZ" dirty="false"/>
              <a:t> u avíza na seminář pro žadatele výzvy </a:t>
            </a:r>
            <a:r>
              <a:rPr lang="cs-CZ" dirty="false" smtClean="false"/>
              <a:t>č</a:t>
            </a:r>
            <a:r>
              <a:rPr lang="cs-CZ" dirty="false"/>
              <a:t>. </a:t>
            </a:r>
            <a:r>
              <a:rPr lang="cs-CZ" dirty="false" smtClean="false"/>
              <a:t>03_19_106</a:t>
            </a:r>
            <a:endParaRPr lang="cs-CZ" dirty="false"/>
          </a:p>
          <a:p>
            <a:pPr algn="just">
              <a:lnSpc>
                <a:spcPct val="100000"/>
              </a:lnSpc>
            </a:pPr>
            <a:endParaRPr lang="cs-CZ" sz="1800" b="true" dirty="false">
              <a:solidFill>
                <a:srgbClr val="FF0000"/>
              </a:solidFill>
            </a:endParaRPr>
          </a:p>
          <a:p>
            <a:pPr marL="414000" lvl="1" indent="0" algn="just">
              <a:lnSpc>
                <a:spcPct val="100000"/>
              </a:lnSpc>
              <a:buNone/>
            </a:pPr>
            <a:r>
              <a:rPr lang="cs-CZ" sz="1800" dirty="false"/>
              <a:t>	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361498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cs-CZ" sz="2800" dirty="false" smtClean="false"/>
              <a:t>podání žádosti 2/2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cs-CZ" sz="2000" dirty="false" smtClean="false"/>
              <a:t>Žádost </a:t>
            </a:r>
            <a:r>
              <a:rPr lang="cs-CZ" sz="2000" dirty="false"/>
              <a:t>o podporu z OPZ se zpracovává v elektronickém formuláři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v </a:t>
            </a:r>
            <a:r>
              <a:rPr lang="cs-CZ" sz="2000" dirty="false"/>
              <a:t>IS KP14</a:t>
            </a:r>
            <a:r>
              <a:rPr lang="cs-CZ" sz="2000" dirty="false" smtClean="false"/>
              <a:t>+ (</a:t>
            </a:r>
            <a:r>
              <a:rPr lang="cs-CZ" sz="2000" u="sng" dirty="false">
                <a:hlinkClick r:id="rId3"/>
              </a:rPr>
              <a:t>https://</a:t>
            </a:r>
            <a:r>
              <a:rPr lang="cs-CZ" sz="2000" u="sng" dirty="false" smtClean="false">
                <a:hlinkClick r:id="rId3"/>
              </a:rPr>
              <a:t>mseu.mssf.cz</a:t>
            </a:r>
            <a:r>
              <a:rPr lang="cs-CZ" sz="2000" u="sng" dirty="false" smtClean="false"/>
              <a:t>)</a:t>
            </a:r>
            <a:r>
              <a:rPr lang="cs-CZ" sz="2000" dirty="false" smtClean="false"/>
              <a:t>, a to v českém jazyce. </a:t>
            </a:r>
            <a:endParaRPr lang="cs-CZ" sz="2000" dirty="false"/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Elektronický podpis statutárního zástupce, </a:t>
            </a:r>
            <a:r>
              <a:rPr lang="cs-CZ" sz="2000" dirty="false"/>
              <a:t>případně odpovědnou osobou, kterou k takovému úkonu statutární zástupce </a:t>
            </a:r>
            <a:r>
              <a:rPr lang="cs-CZ" sz="2000" dirty="false" smtClean="false"/>
              <a:t>zmocnil. </a:t>
            </a:r>
            <a:br>
              <a:rPr lang="cs-CZ" sz="2000" dirty="false" smtClean="false"/>
            </a:br>
            <a:r>
              <a:rPr lang="cs-CZ" sz="2000" dirty="false" smtClean="false"/>
              <a:t>V </a:t>
            </a:r>
            <a:r>
              <a:rPr lang="cs-CZ" sz="2000" dirty="false"/>
              <a:t>tomto případě je nutné, aby k žádosti byla připojena plná moc podepsaná v IS KP14+ nebo jiný dokument dokládající toto zmocnění</a:t>
            </a:r>
            <a:r>
              <a:rPr lang="cs-CZ" sz="2000" dirty="false" smtClean="false"/>
              <a:t>.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Žádost se předkládá pouze v elektronické podobě.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5722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false"/>
              <a:t>Technická podpora </a:t>
            </a:r>
            <a:r>
              <a:rPr lang="cs-CZ" sz="2400" dirty="false" smtClean="false"/>
              <a:t/>
            </a:r>
            <a:br>
              <a:rPr lang="cs-CZ" sz="2400" dirty="false" smtClean="false"/>
            </a:br>
            <a:r>
              <a:rPr lang="cs-CZ" sz="2400" dirty="false" smtClean="false"/>
              <a:t>v </a:t>
            </a:r>
            <a:r>
              <a:rPr lang="cs-CZ" sz="2400" dirty="false"/>
              <a:t>případě problémů s </a:t>
            </a:r>
            <a:r>
              <a:rPr lang="cs-CZ" sz="2400" dirty="false" smtClean="false"/>
              <a:t>IS KP14+ a IS ESF2014+</a:t>
            </a:r>
            <a:endParaRPr lang="cs-CZ" sz="24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112568"/>
          </a:xfrm>
        </p:spPr>
        <p:txBody>
          <a:bodyPr/>
          <a:lstStyle/>
          <a:p>
            <a:r>
              <a:rPr lang="cs-CZ" sz="2000" b="true" u="sng" dirty="false" smtClean="false"/>
              <a:t>Od 1</a:t>
            </a:r>
            <a:r>
              <a:rPr lang="cs-CZ" sz="2000" b="true" u="sng" dirty="false"/>
              <a:t>. 4. 2019 </a:t>
            </a:r>
            <a:r>
              <a:rPr lang="cs-CZ" sz="2000" b="true" dirty="false"/>
              <a:t>je spuštěn nový komunikační nástroj pro řešení technických problémů v aplikaci IS KP14+ a </a:t>
            </a:r>
            <a:r>
              <a:rPr lang="cs-CZ" sz="2000" b="true" dirty="false" smtClean="false"/>
              <a:t>IS ESF2014</a:t>
            </a:r>
            <a:r>
              <a:rPr lang="cs-CZ" sz="2000" b="true" dirty="false"/>
              <a:t>+. </a:t>
            </a:r>
            <a:endParaRPr lang="cs-CZ" sz="2000" b="true" dirty="false" smtClean="false"/>
          </a:p>
          <a:p>
            <a:pPr algn="just"/>
            <a:r>
              <a:rPr lang="cs-CZ" sz="2000" dirty="false" smtClean="false"/>
              <a:t>Tato </a:t>
            </a:r>
            <a:r>
              <a:rPr lang="cs-CZ" sz="2000" dirty="false"/>
              <a:t>podpora je určena pro žadatele a příjemce OPZ. Externí uživatelé ji naleznou na stránkách </a:t>
            </a:r>
            <a:r>
              <a:rPr lang="cs-CZ" sz="2000" b="true" u="sng" dirty="false">
                <a:hlinkClick r:id="rId2"/>
              </a:rPr>
              <a:t>www.esfcr.cz</a:t>
            </a:r>
            <a:r>
              <a:rPr lang="cs-CZ" sz="2000" dirty="false"/>
              <a:t> po kliknutí na žlutý symbol „</a:t>
            </a:r>
            <a:r>
              <a:rPr lang="cs-CZ" sz="2000" b="true" u="sng" dirty="false"/>
              <a:t>HOTLINE</a:t>
            </a:r>
            <a:r>
              <a:rPr lang="cs-CZ" sz="2000" dirty="false"/>
              <a:t>, kde zvolí „</a:t>
            </a:r>
            <a:r>
              <a:rPr lang="cs-CZ" sz="2000" b="true" dirty="false"/>
              <a:t>Technická podpora uživatelům OPZ</a:t>
            </a:r>
            <a:r>
              <a:rPr lang="cs-CZ" sz="2000" dirty="false"/>
              <a:t>“ a přes tlačítko „</a:t>
            </a:r>
            <a:r>
              <a:rPr lang="cs-CZ" sz="2000" b="true" dirty="false"/>
              <a:t>Přidat otázku</a:t>
            </a:r>
            <a:r>
              <a:rPr lang="cs-CZ" sz="2000" dirty="false"/>
              <a:t>“ vloží svůj dotaz.</a:t>
            </a:r>
          </a:p>
          <a:p>
            <a:r>
              <a:rPr lang="cs-CZ" sz="2000" dirty="false"/>
              <a:t>Pro tento způsob komunikace je nutné mít registraci na portálu </a:t>
            </a:r>
            <a:r>
              <a:rPr lang="cs-CZ" sz="2000" u="sng" dirty="false">
                <a:hlinkClick r:id="rId2"/>
              </a:rPr>
              <a:t>www.esfcr.cz</a:t>
            </a:r>
            <a:r>
              <a:rPr lang="cs-CZ" sz="2000" dirty="false"/>
              <a:t>. </a:t>
            </a:r>
            <a:endParaRPr lang="cs-CZ" sz="2000" dirty="false" smtClean="false"/>
          </a:p>
          <a:p>
            <a:r>
              <a:rPr lang="cs-CZ" sz="2000" dirty="false" smtClean="false"/>
              <a:t>Pro </a:t>
            </a:r>
            <a:r>
              <a:rPr lang="cs-CZ" sz="2000" dirty="false"/>
              <a:t>již registrované uživatele je možné využít přímý odkaz </a:t>
            </a:r>
            <a:r>
              <a:rPr lang="cs-CZ" sz="2000" b="true" dirty="false">
                <a:hlinkClick r:id="rId3"/>
              </a:rPr>
              <a:t>https://</a:t>
            </a:r>
            <a:r>
              <a:rPr lang="cs-CZ" sz="2000" b="true" dirty="false" smtClean="false">
                <a:hlinkClick r:id="rId3"/>
              </a:rPr>
              <a:t>www.esfcr.cz/</a:t>
            </a:r>
            <a:r>
              <a:rPr lang="cs-CZ" sz="2000" b="true" dirty="false" err="true" smtClean="false">
                <a:hlinkClick r:id="rId3"/>
              </a:rPr>
              <a:t>technicka_podpora_opz</a:t>
            </a:r>
            <a:r>
              <a:rPr lang="cs-CZ" sz="2000" b="true" dirty="false" smtClean="false"/>
              <a:t>.</a:t>
            </a:r>
          </a:p>
          <a:p>
            <a:r>
              <a:rPr lang="cs-CZ" sz="2000" dirty="false" smtClean="false"/>
              <a:t>Dříve používaná adresa </a:t>
            </a:r>
            <a:r>
              <a:rPr lang="cs-CZ" sz="2000" b="true" u="sng" dirty="false">
                <a:hlinkClick r:id="rId4"/>
              </a:rPr>
              <a:t>i</a:t>
            </a:r>
            <a:r>
              <a:rPr lang="cs-CZ" sz="2000" b="true" dirty="false">
                <a:hlinkClick r:id="rId4"/>
              </a:rPr>
              <a:t>skp@mpsv.cz</a:t>
            </a:r>
            <a:r>
              <a:rPr lang="cs-CZ" sz="2000" b="true" u="sng" dirty="false"/>
              <a:t> </a:t>
            </a:r>
            <a:r>
              <a:rPr lang="cs-CZ" sz="2000" dirty="false"/>
              <a:t>(</a:t>
            </a:r>
            <a:r>
              <a:rPr lang="cs-CZ" sz="2000" dirty="false" smtClean="false"/>
              <a:t>pro zaregistrované žadatele) už neplatí.</a:t>
            </a:r>
            <a:endParaRPr lang="cs-CZ" sz="20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273474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2800" dirty="false"/>
              <a:t>Příprava </a:t>
            </a:r>
            <a:r>
              <a:rPr lang="pt-BR" sz="2800" dirty="false" smtClean="false"/>
              <a:t>žádosti o </a:t>
            </a:r>
            <a:r>
              <a:rPr lang="pt-BR" sz="2800" dirty="false"/>
              <a:t>podporu</a:t>
            </a:r>
            <a:r>
              <a:rPr lang="cs-CZ" sz="2800" dirty="false"/>
              <a:t> 1/2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Každý žadatel může v rámci </a:t>
            </a:r>
            <a:r>
              <a:rPr lang="cs-CZ" sz="1800" dirty="false" smtClean="false"/>
              <a:t>výzvy </a:t>
            </a:r>
            <a:r>
              <a:rPr lang="cs-CZ" sz="1800" dirty="false"/>
              <a:t>podat i realizovat </a:t>
            </a:r>
            <a:r>
              <a:rPr lang="cs-CZ" sz="1800" b="true" dirty="false"/>
              <a:t>více</a:t>
            </a:r>
            <a:r>
              <a:rPr lang="cs-CZ" sz="1800" dirty="false"/>
              <a:t> různých projektů. </a:t>
            </a:r>
            <a:r>
              <a:rPr lang="cs-CZ" sz="1800" dirty="false" smtClean="false"/>
              <a:t>Od 1. 6. 2019 už neplatí omezení, že projekty </a:t>
            </a:r>
            <a:r>
              <a:rPr lang="cs-CZ" sz="1800" dirty="false"/>
              <a:t>jednoho žadatele/příjemce, které jsou realizovány ve stejném časovém období, se </a:t>
            </a:r>
            <a:r>
              <a:rPr lang="cs-CZ" sz="1800" dirty="false" smtClean="false"/>
              <a:t>musí </a:t>
            </a:r>
            <a:r>
              <a:rPr lang="cs-CZ" sz="1800" dirty="false"/>
              <a:t>odlišovat věcně (tj. tím, co a pro jaké cílové skupiny v nich má probíhat</a:t>
            </a:r>
            <a:r>
              <a:rPr lang="cs-CZ" sz="1800" dirty="false" smtClean="false"/>
              <a:t>), </a:t>
            </a:r>
            <a:r>
              <a:rPr lang="cs-CZ" sz="1800" dirty="false"/>
              <a:t>nebo musí být zaměřené na různé regiony</a:t>
            </a:r>
            <a:r>
              <a:rPr lang="cs-CZ" sz="1800" dirty="false" smtClean="false"/>
              <a:t>. (viz. Obecná pravidla pro žadatele                      a příjemce, kap. 10).</a:t>
            </a:r>
            <a:endParaRPr lang="cs-CZ" sz="1800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Zásadní pro kvalitu projektu je jeho tzv. </a:t>
            </a:r>
            <a:r>
              <a:rPr lang="cs-CZ" sz="1800" b="true" dirty="false"/>
              <a:t>intervenční logika</a:t>
            </a:r>
            <a:r>
              <a:rPr lang="cs-CZ" sz="1800" dirty="false"/>
              <a:t>. Tímto se rozumí vzájemná </a:t>
            </a:r>
            <a:r>
              <a:rPr lang="cs-CZ" sz="1800" dirty="false" smtClean="false"/>
              <a:t>provázanost </a:t>
            </a:r>
            <a:r>
              <a:rPr lang="cs-CZ" sz="1800" dirty="false"/>
              <a:t>identifikovaných problémů, definovaných cílů a navrhovaných opatření/aktivit.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První fází přípravy projektu je </a:t>
            </a:r>
            <a:r>
              <a:rPr lang="cs-CZ" sz="1800" b="true" dirty="false"/>
              <a:t>projektový záměr 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pl-PL" sz="1800" dirty="false"/>
              <a:t>Co chceme a můžeme změnit?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Jak toho chceme dosáhnout?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800" dirty="false"/>
              <a:t>Jak ověříme, že jsme byli úspěšní?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7179070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2800" dirty="false"/>
              <a:t>Příprava </a:t>
            </a:r>
            <a:r>
              <a:rPr lang="pt-BR" sz="2800" dirty="false" smtClean="false"/>
              <a:t>žádosti o </a:t>
            </a:r>
            <a:r>
              <a:rPr lang="pt-BR" sz="2800" dirty="false"/>
              <a:t>podporu</a:t>
            </a:r>
            <a:r>
              <a:rPr lang="cs-CZ" sz="2800" dirty="false"/>
              <a:t> </a:t>
            </a:r>
            <a:r>
              <a:rPr lang="cs-CZ" sz="2800" dirty="false" smtClean="false"/>
              <a:t>2/2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Pro jakou </a:t>
            </a:r>
            <a:r>
              <a:rPr lang="cs-CZ" sz="1800" b="true" dirty="false"/>
              <a:t>cílovou skupinu </a:t>
            </a:r>
            <a:r>
              <a:rPr lang="cs-CZ" sz="1800" dirty="false"/>
              <a:t>bude projekt určený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 smtClean="false"/>
              <a:t>Doporučujeme </a:t>
            </a:r>
            <a:r>
              <a:rPr lang="cs-CZ" sz="1600" dirty="false"/>
              <a:t>ověřit, zda cílová skupina vnímá problém stejně jako vy a zda vámi navrhované řešení vítá a je ochotná se do projektu zapojit. Projekt bude díky výměně informací mezi vámi a cílovou skupinou respektovat reálné prostředí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a </a:t>
            </a:r>
            <a:r>
              <a:rPr lang="cs-CZ" sz="1600" dirty="false"/>
              <a:t>skutečné potřeby a zájmy cílové skupiny.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/>
              <a:t>Cíl</a:t>
            </a:r>
            <a:r>
              <a:rPr lang="cs-CZ" sz="1800" dirty="false"/>
              <a:t> projektu musí být: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reálně dosažitelný v daném čase a za daných </a:t>
            </a:r>
            <a:r>
              <a:rPr lang="cs-CZ" sz="1600" dirty="false" smtClean="false"/>
              <a:t>podmínek,</a:t>
            </a:r>
            <a:endParaRPr lang="cs-CZ" sz="1600" dirty="false"/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1600" dirty="false"/>
              <a:t>měřitelný, aby bylo možné po ukončení projektu prokázat jeho naplnění pomocí kvantifikovaných údajů.</a:t>
            </a:r>
          </a:p>
          <a:p>
            <a:pPr algn="just">
              <a:lnSpc>
                <a:spcPct val="100000"/>
              </a:lnSpc>
            </a:pPr>
            <a:r>
              <a:rPr lang="cs-CZ" sz="1800" b="true" dirty="false"/>
              <a:t>Klíčové aktivity  </a:t>
            </a:r>
            <a:r>
              <a:rPr lang="cs-CZ" sz="1800" dirty="false"/>
              <a:t>jsou prostředkem k dosažení cíle projektu, mezi cíli </a:t>
            </a:r>
            <a:r>
              <a:rPr lang="cs-CZ" sz="1800" dirty="false" smtClean="false"/>
              <a:t/>
            </a:r>
            <a:br>
              <a:rPr lang="cs-CZ" sz="1800" dirty="false" smtClean="false"/>
            </a:br>
            <a:r>
              <a:rPr lang="cs-CZ" sz="1800" dirty="false" smtClean="false"/>
              <a:t>a </a:t>
            </a:r>
            <a:r>
              <a:rPr lang="cs-CZ" sz="1800" dirty="false"/>
              <a:t>klíčovými aktivitami musí být </a:t>
            </a:r>
            <a:r>
              <a:rPr lang="cs-CZ" sz="1800" dirty="false" smtClean="false"/>
              <a:t>propojení.</a:t>
            </a:r>
            <a:endParaRPr lang="cs-CZ" sz="1800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V rámci přípravy projektu je dále nutné promýšlet veškerá možná </a:t>
            </a:r>
            <a:r>
              <a:rPr lang="cs-CZ" sz="1800" b="true" dirty="false"/>
              <a:t>rizika. </a:t>
            </a:r>
            <a:endParaRPr lang="cs-CZ" sz="1800" dirty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Pozor </a:t>
            </a:r>
            <a:r>
              <a:rPr lang="cs-CZ" sz="1800" dirty="false" smtClean="false"/>
              <a:t>na zdůvodněnou </a:t>
            </a:r>
            <a:r>
              <a:rPr lang="cs-CZ" sz="1800" dirty="false"/>
              <a:t>potřebnost, účelnost, stanovení cíle na základě reálného problému a jeho </a:t>
            </a:r>
            <a:r>
              <a:rPr lang="cs-CZ" sz="1800" dirty="false" smtClean="false"/>
              <a:t>ověření.</a:t>
            </a:r>
            <a:endParaRPr lang="cs-CZ" sz="1800" dirty="false"/>
          </a:p>
          <a:p>
            <a:pPr algn="just">
              <a:lnSpc>
                <a:spcPct val="100000"/>
              </a:lnSpc>
            </a:pPr>
            <a:endParaRPr lang="cs-CZ" sz="18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8557362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Hodnocení a výběr projektů</a:t>
            </a:r>
            <a:br>
              <a:rPr lang="cs-CZ" sz="2800" dirty="false" smtClean="false"/>
            </a:br>
            <a:r>
              <a:rPr lang="cs-CZ" sz="2800" dirty="false" smtClean="false"/>
              <a:t>1/2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700808"/>
            <a:ext cx="8064000" cy="441919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800" b="true" u="sng" dirty="false" smtClean="false"/>
              <a:t>Formální hodnocení a hodnocení přijatelnosti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N</a:t>
            </a:r>
            <a:r>
              <a:rPr lang="cs-CZ" sz="1800" dirty="false" smtClean="false"/>
              <a:t>áprava </a:t>
            </a:r>
            <a:r>
              <a:rPr lang="cs-CZ" sz="1800" dirty="false"/>
              <a:t>nedostatků identifikovaných ve formálním hodnocení je možná pouze </a:t>
            </a:r>
            <a:r>
              <a:rPr lang="cs-CZ" sz="1800" dirty="false" smtClean="false"/>
              <a:t>jednou. </a:t>
            </a:r>
            <a:endParaRPr lang="cs-CZ" sz="1800" b="true" dirty="false" smtClean="false"/>
          </a:p>
          <a:p>
            <a:pPr algn="just">
              <a:lnSpc>
                <a:spcPct val="100000"/>
              </a:lnSpc>
            </a:pPr>
            <a:r>
              <a:rPr lang="cs-CZ" sz="1800" dirty="false"/>
              <a:t>N</a:t>
            </a:r>
            <a:r>
              <a:rPr lang="cs-CZ" sz="1800" dirty="false" smtClean="false"/>
              <a:t>áprava </a:t>
            </a:r>
            <a:r>
              <a:rPr lang="cs-CZ" sz="1800" dirty="false"/>
              <a:t>nedostatků identifikovaných v hodnocení přijatelnosti není </a:t>
            </a:r>
            <a:r>
              <a:rPr lang="cs-CZ" sz="1800" dirty="false" smtClean="false"/>
              <a:t>možná.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b="true" u="sng" dirty="false" smtClean="false"/>
              <a:t>Věcné </a:t>
            </a:r>
            <a:r>
              <a:rPr lang="cs-CZ" sz="1800" b="true" u="sng" dirty="false"/>
              <a:t>hodnocení 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Věcné </a:t>
            </a:r>
            <a:r>
              <a:rPr lang="cs-CZ" sz="1800" dirty="false"/>
              <a:t>hodnocení </a:t>
            </a:r>
            <a:r>
              <a:rPr lang="cs-CZ" sz="1800" dirty="false" smtClean="false"/>
              <a:t>ve výzvě č. 03_19_106 provede </a:t>
            </a:r>
            <a:r>
              <a:rPr lang="cs-CZ" sz="1800" b="true" dirty="false"/>
              <a:t>hodnoticí komise </a:t>
            </a:r>
            <a:r>
              <a:rPr lang="cs-CZ" sz="1800" dirty="false"/>
              <a:t>odborníků evidovaných </a:t>
            </a:r>
            <a:r>
              <a:rPr lang="cs-CZ" sz="1800" dirty="false" smtClean="false"/>
              <a:t>v </a:t>
            </a:r>
            <a:r>
              <a:rPr lang="cs-CZ" sz="1800" dirty="false"/>
              <a:t>Databázi hodnotitelů a dalších osob podílejících se na hodnocení </a:t>
            </a:r>
            <a:r>
              <a:rPr lang="cs-CZ" sz="1800" dirty="false" smtClean="false"/>
              <a:t>a </a:t>
            </a:r>
            <a:r>
              <a:rPr lang="cs-CZ" sz="1800" dirty="false"/>
              <a:t>výběru projektů </a:t>
            </a:r>
            <a:r>
              <a:rPr lang="cs-CZ" sz="1800" dirty="false" smtClean="false"/>
              <a:t>OPZ. </a:t>
            </a:r>
          </a:p>
          <a:p>
            <a:pPr algn="just">
              <a:lnSpc>
                <a:spcPct val="100000"/>
              </a:lnSpc>
            </a:pPr>
            <a:r>
              <a:rPr lang="cs-CZ" sz="1800" dirty="false" smtClean="false"/>
              <a:t>Pravidla </a:t>
            </a:r>
            <a:r>
              <a:rPr lang="cs-CZ" sz="1800" dirty="false"/>
              <a:t>pro </a:t>
            </a:r>
            <a:r>
              <a:rPr lang="cs-CZ" sz="1800" dirty="false" smtClean="false"/>
              <a:t>tyto fáze </a:t>
            </a:r>
            <a:r>
              <a:rPr lang="cs-CZ" sz="1800" dirty="false"/>
              <a:t>hodnocení jsou </a:t>
            </a:r>
            <a:r>
              <a:rPr lang="cs-CZ" sz="1800" dirty="false" smtClean="false"/>
              <a:t>uvedena </a:t>
            </a:r>
            <a:r>
              <a:rPr lang="cs-CZ" sz="1800" dirty="false"/>
              <a:t>ve </a:t>
            </a:r>
            <a:r>
              <a:rPr lang="cs-CZ" sz="1800" dirty="false" smtClean="false"/>
              <a:t>„Specifické </a:t>
            </a:r>
            <a:r>
              <a:rPr lang="cs-CZ" sz="1800" dirty="false"/>
              <a:t>části pravidel pro žadatele a příjemce v rámci OPZ pro projekty financované s využitím 40% paušální sazby“ </a:t>
            </a:r>
            <a:r>
              <a:rPr lang="cs-CZ" sz="1800" dirty="false" smtClean="false"/>
              <a:t>a také v</a:t>
            </a:r>
            <a:r>
              <a:rPr lang="cs-CZ" sz="1800" dirty="false"/>
              <a:t> </a:t>
            </a:r>
            <a:r>
              <a:rPr lang="cs-CZ" sz="1800" dirty="false" smtClean="false"/>
              <a:t>“Příručce </a:t>
            </a:r>
            <a:r>
              <a:rPr lang="cs-CZ" sz="1800" dirty="false"/>
              <a:t>pro hodnotitele zajišťující věcné hodnocení </a:t>
            </a:r>
            <a:r>
              <a:rPr lang="cs-CZ" sz="1800" dirty="false" smtClean="false"/>
              <a:t>žádostí“ (https</a:t>
            </a:r>
            <a:r>
              <a:rPr lang="cs-CZ" sz="1800" dirty="false"/>
              <a:t>://</a:t>
            </a:r>
            <a:r>
              <a:rPr lang="cs-CZ" sz="1800" dirty="false" smtClean="false"/>
              <a:t>www.esfcr.cz/</a:t>
            </a:r>
            <a:r>
              <a:rPr lang="cs-CZ" sz="1800" dirty="false" err="true" smtClean="false"/>
              <a:t>prirucka</a:t>
            </a:r>
            <a:r>
              <a:rPr lang="cs-CZ" sz="1800" dirty="false" smtClean="false"/>
              <a:t>-pro-hodnotitele-</a:t>
            </a:r>
            <a:r>
              <a:rPr lang="cs-CZ" sz="1800" dirty="false" err="true" smtClean="false"/>
              <a:t>opz</a:t>
            </a:r>
            <a:r>
              <a:rPr lang="cs-CZ" sz="1800" dirty="false" smtClean="false"/>
              <a:t>).</a:t>
            </a:r>
            <a:endParaRPr lang="cs-CZ" sz="1800" dirty="false"/>
          </a:p>
          <a:p>
            <a:pPr algn="just">
              <a:lnSpc>
                <a:spcPct val="100000"/>
              </a:lnSpc>
            </a:pPr>
            <a:endParaRPr lang="cs-CZ" sz="1800" dirty="false"/>
          </a:p>
          <a:p>
            <a:pPr algn="just">
              <a:lnSpc>
                <a:spcPct val="100000"/>
              </a:lnSpc>
            </a:pPr>
            <a:endParaRPr lang="cs-CZ" sz="1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8571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/>
              <a:t>Hodnocení a výběr projektů</a:t>
            </a:r>
            <a:br>
              <a:rPr lang="cs-CZ" sz="2800" dirty="false"/>
            </a:br>
            <a:r>
              <a:rPr lang="cs-CZ" sz="2800" dirty="false" smtClean="false"/>
              <a:t>2/2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800000"/>
            <a:ext cx="8352928" cy="4320000"/>
          </a:xfrm>
        </p:spPr>
        <p:txBody>
          <a:bodyPr/>
          <a:lstStyle/>
          <a:p>
            <a:pPr algn="just"/>
            <a:r>
              <a:rPr lang="cs-CZ" sz="2000" b="true" dirty="false"/>
              <a:t>Výběrová </a:t>
            </a:r>
            <a:r>
              <a:rPr lang="cs-CZ" sz="2000" b="true" dirty="false" smtClean="false"/>
              <a:t>komise</a:t>
            </a:r>
            <a:r>
              <a:rPr lang="cs-CZ" sz="2000" dirty="false" smtClean="false"/>
              <a:t> – vychází ze závěrů hodnocení hodnotící komise </a:t>
            </a:r>
            <a:br>
              <a:rPr lang="cs-CZ" sz="2000" dirty="false" smtClean="false"/>
            </a:br>
            <a:r>
              <a:rPr lang="cs-CZ" sz="2000" dirty="false" smtClean="false"/>
              <a:t>a má konečné slovo v celém procesu hodnocení.</a:t>
            </a:r>
          </a:p>
          <a:p>
            <a:pPr algn="just"/>
            <a:r>
              <a:rPr lang="cs-CZ" sz="2000" b="true" dirty="false" smtClean="false"/>
              <a:t>Žádost o přezkum </a:t>
            </a:r>
            <a:r>
              <a:rPr lang="cs-CZ" sz="2000" dirty="false" smtClean="false"/>
              <a:t>– lze podat v jakémkoliv kroku hodnocení žádosti, </a:t>
            </a:r>
            <a:r>
              <a:rPr lang="cs-CZ" sz="2000" dirty="false"/>
              <a:t>ve </a:t>
            </a:r>
            <a:r>
              <a:rPr lang="cs-CZ" sz="2000" dirty="false" smtClean="false"/>
              <a:t>kterém </a:t>
            </a:r>
            <a:r>
              <a:rPr lang="cs-CZ" sz="2000" dirty="false"/>
              <a:t>žádost dosáhla negativního </a:t>
            </a:r>
            <a:r>
              <a:rPr lang="cs-CZ" sz="2000" dirty="false" smtClean="false"/>
              <a:t>výsledku, a to prostřednictvím IS KP14+. (Podrobné </a:t>
            </a:r>
            <a:r>
              <a:rPr lang="cs-CZ" sz="2000" dirty="false"/>
              <a:t>informace viz „Obecná část pravidel pro </a:t>
            </a:r>
            <a:r>
              <a:rPr lang="cs-CZ" sz="2000" dirty="false" smtClean="false"/>
              <a:t>žadatele a </a:t>
            </a:r>
            <a:r>
              <a:rPr lang="cs-CZ" sz="2000" dirty="false"/>
              <a:t>příjemce </a:t>
            </a:r>
            <a:r>
              <a:rPr lang="cs-CZ" sz="2000" dirty="false" smtClean="false"/>
              <a:t>v </a:t>
            </a:r>
            <a:r>
              <a:rPr lang="cs-CZ" sz="2000" dirty="false"/>
              <a:t>rámci OPZ</a:t>
            </a:r>
            <a:r>
              <a:rPr lang="cs-CZ" sz="2000" dirty="false" smtClean="false"/>
              <a:t>“)</a:t>
            </a:r>
            <a:r>
              <a:rPr lang="cs-CZ" sz="1800" dirty="false" smtClean="false"/>
              <a:t>.</a:t>
            </a:r>
            <a:endParaRPr lang="cs-CZ" sz="1800" dirty="false"/>
          </a:p>
          <a:p>
            <a:pPr lvl="0"/>
            <a:r>
              <a:rPr lang="cs-CZ" sz="2000" b="true" dirty="false" smtClean="false"/>
              <a:t>Příprava </a:t>
            </a:r>
            <a:r>
              <a:rPr lang="cs-CZ" sz="2000" b="true" dirty="false"/>
              <a:t>a vydání právního aktu o poskytnutí </a:t>
            </a:r>
            <a:r>
              <a:rPr lang="cs-CZ" sz="2000" b="true" dirty="false" smtClean="false"/>
              <a:t>podpory</a:t>
            </a:r>
          </a:p>
          <a:p>
            <a:r>
              <a:rPr lang="cs-CZ" sz="2000" dirty="false" smtClean="false"/>
              <a:t>Nejdříve </a:t>
            </a:r>
            <a:r>
              <a:rPr lang="cs-CZ" sz="2000" dirty="false"/>
              <a:t>možný termín pro zahájení realizace je </a:t>
            </a:r>
            <a:r>
              <a:rPr lang="cs-CZ" sz="2000" b="true" smtClean="false"/>
              <a:t>duben </a:t>
            </a:r>
            <a:r>
              <a:rPr lang="cs-CZ" sz="2000" b="true" smtClean="false"/>
              <a:t>2020</a:t>
            </a:r>
            <a:r>
              <a:rPr lang="cs-CZ" sz="2000" smtClean="false"/>
              <a:t>. </a:t>
            </a:r>
            <a:endParaRPr lang="cs-CZ" sz="2000" b="true" dirty="false" smtClean="false"/>
          </a:p>
          <a:p>
            <a:pPr lvl="1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cs-CZ" dirty="false" smtClean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66340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KAPACITA ŽADATELE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72534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2000" dirty="false" smtClean="false"/>
              <a:t>Žadatel uvede v žádosti o podporu údaje </a:t>
            </a:r>
            <a:r>
              <a:rPr lang="cs-CZ" sz="2000" dirty="false"/>
              <a:t>o </a:t>
            </a:r>
            <a:r>
              <a:rPr lang="cs-CZ" sz="2000" b="true" dirty="false"/>
              <a:t>počtu zaměstnanců </a:t>
            </a:r>
            <a:r>
              <a:rPr lang="cs-CZ" sz="2000" b="true" dirty="false" smtClean="false"/>
              <a:t/>
            </a:r>
            <a:br>
              <a:rPr lang="cs-CZ" sz="2000" b="true" dirty="false" smtClean="false"/>
            </a:br>
            <a:r>
              <a:rPr lang="cs-CZ" sz="2000" b="true" dirty="false" smtClean="false"/>
              <a:t>a </a:t>
            </a:r>
            <a:r>
              <a:rPr lang="cs-CZ" sz="2000" b="true" dirty="false"/>
              <a:t>roční </a:t>
            </a:r>
            <a:r>
              <a:rPr lang="cs-CZ" sz="2000" b="true" dirty="false" smtClean="false"/>
              <a:t>obrat</a:t>
            </a:r>
            <a:r>
              <a:rPr lang="cs-CZ" sz="2000" dirty="false"/>
              <a:t>. Dále </a:t>
            </a:r>
            <a:r>
              <a:rPr lang="cs-CZ" sz="2000" dirty="false" smtClean="false"/>
              <a:t>je nutné popsat </a:t>
            </a:r>
            <a:r>
              <a:rPr lang="cs-CZ" sz="2000" b="true" dirty="false" smtClean="false"/>
              <a:t>odbornou kapacitu</a:t>
            </a:r>
            <a:r>
              <a:rPr lang="cs-CZ" sz="2000" dirty="false" smtClean="false"/>
              <a:t> žadatele (případně realizačního týmu).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Uvádí </a:t>
            </a:r>
            <a:r>
              <a:rPr lang="cs-CZ" sz="2000" dirty="false"/>
              <a:t>se údaje za </a:t>
            </a:r>
            <a:r>
              <a:rPr lang="cs-CZ" sz="2000" b="true" dirty="false"/>
              <a:t>poslední uzavřené účetní období</a:t>
            </a:r>
            <a:r>
              <a:rPr lang="cs-CZ" sz="2000" dirty="false" smtClean="false"/>
              <a:t>.</a:t>
            </a:r>
            <a:endParaRPr lang="cs-CZ" sz="2000" b="true" dirty="false" smtClean="false"/>
          </a:p>
          <a:p>
            <a:pPr algn="just">
              <a:lnSpc>
                <a:spcPct val="100000"/>
              </a:lnSpc>
            </a:pPr>
            <a:r>
              <a:rPr lang="cs-CZ" sz="2000" dirty="false"/>
              <a:t>H</a:t>
            </a:r>
            <a:r>
              <a:rPr lang="cs-CZ" sz="2000" dirty="false" smtClean="false"/>
              <a:t>odnotitelé </a:t>
            </a:r>
            <a:r>
              <a:rPr lang="cs-CZ" sz="2000" dirty="false"/>
              <a:t>v rámci věcného hodnocení posoudí </a:t>
            </a:r>
            <a:r>
              <a:rPr lang="cs-CZ" sz="2000" dirty="false" smtClean="false"/>
              <a:t>administrativní</a:t>
            </a:r>
            <a:r>
              <a:rPr lang="cs-CZ" sz="2000" dirty="false"/>
              <a:t>, finanční a provozní </a:t>
            </a:r>
            <a:r>
              <a:rPr lang="cs-CZ" sz="2000" dirty="false" smtClean="false"/>
              <a:t>kapacitu vzhledem ke schopnosti realizovat projekt </a:t>
            </a:r>
            <a:r>
              <a:rPr lang="cs-CZ" sz="2000" dirty="false"/>
              <a:t>(nebodované </a:t>
            </a:r>
            <a:r>
              <a:rPr lang="cs-CZ" sz="2000" dirty="false" smtClean="false"/>
              <a:t>kritérium). </a:t>
            </a:r>
          </a:p>
          <a:p>
            <a:pPr algn="just">
              <a:lnSpc>
                <a:spcPct val="100000"/>
              </a:lnSpc>
            </a:pPr>
            <a:r>
              <a:rPr lang="cs-CZ" sz="2000" b="true" dirty="false" smtClean="false"/>
              <a:t>U </a:t>
            </a:r>
            <a:r>
              <a:rPr lang="cs-CZ" sz="2000" b="true" dirty="false"/>
              <a:t>projektů s celkovými způsobilými výdaji nepřevyšujícími </a:t>
            </a:r>
            <a:r>
              <a:rPr lang="cs-CZ" sz="2000" b="true" dirty="false" smtClean="false"/>
              <a:t>      2 </a:t>
            </a:r>
            <a:r>
              <a:rPr lang="cs-CZ" sz="2000" b="true" dirty="false"/>
              <a:t>miliony korun je kapacita žadatele vždy dostatečná. 	</a:t>
            </a:r>
          </a:p>
          <a:p>
            <a:pPr marL="0" indent="0"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7351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dirty="false" smtClean="false"/>
          </a:p>
          <a:p>
            <a:pPr marL="0" indent="0" algn="ctr">
              <a:buNone/>
            </a:pPr>
            <a:r>
              <a:rPr lang="cs-CZ" sz="4800" b="true" dirty="false" smtClean="false"/>
              <a:t>VÝZVA Č. 03_19_106</a:t>
            </a:r>
            <a:endParaRPr lang="cs-CZ" sz="4800" b="true" dirty="false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4135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Kde hledat informace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968552"/>
          </a:xfrm>
        </p:spPr>
        <p:txBody>
          <a:bodyPr/>
          <a:lstStyle/>
          <a:p>
            <a:pPr algn="just"/>
            <a:r>
              <a:rPr lang="cs-CZ" sz="2000" dirty="false" smtClean="false"/>
              <a:t>Webový </a:t>
            </a:r>
            <a:r>
              <a:rPr lang="cs-CZ" sz="2000" dirty="false"/>
              <a:t>portál ESF v ČR </a:t>
            </a:r>
            <a:r>
              <a:rPr lang="cs-CZ" sz="2000" dirty="false" smtClean="false">
                <a:hlinkClick r:id="rId3"/>
              </a:rPr>
              <a:t>www.esfcr.cz</a:t>
            </a:r>
            <a:r>
              <a:rPr lang="cs-CZ" sz="2000" dirty="false" smtClean="false"/>
              <a:t>.</a:t>
            </a:r>
            <a:endParaRPr lang="cs-CZ" sz="2000" dirty="false"/>
          </a:p>
          <a:p>
            <a:r>
              <a:rPr lang="cs-CZ" sz="2000" dirty="false" smtClean="false"/>
              <a:t>„Obecná </a:t>
            </a:r>
            <a:r>
              <a:rPr lang="cs-CZ" sz="2000" dirty="false"/>
              <a:t>část pravidel pro žadatele a příjemce v rámci Operačního programu </a:t>
            </a:r>
            <a:r>
              <a:rPr lang="cs-CZ" sz="2000" dirty="false" smtClean="false"/>
              <a:t>Zaměstnanost„.</a:t>
            </a:r>
            <a:endParaRPr lang="cs-CZ" sz="2000" dirty="false"/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„Specifické </a:t>
            </a:r>
            <a:r>
              <a:rPr lang="cs-CZ" sz="2000" dirty="false"/>
              <a:t>části pravidel pro žadatele a příjemce v rámci OPZ </a:t>
            </a:r>
            <a:r>
              <a:rPr lang="cs-CZ" sz="2000" dirty="false" smtClean="false"/>
              <a:t/>
            </a:r>
            <a:br>
              <a:rPr lang="cs-CZ" sz="2000" dirty="false" smtClean="false"/>
            </a:br>
            <a:r>
              <a:rPr lang="cs-CZ" sz="2000" dirty="false" smtClean="false"/>
              <a:t>pro </a:t>
            </a:r>
            <a:r>
              <a:rPr lang="cs-CZ" sz="2000" dirty="false"/>
              <a:t>projekty financované s využitím 40% paušální sazby</a:t>
            </a:r>
            <a:r>
              <a:rPr lang="cs-CZ" sz="2000" dirty="false" smtClean="false"/>
              <a:t>“.</a:t>
            </a:r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ESF </a:t>
            </a:r>
            <a:r>
              <a:rPr lang="cs-CZ" sz="2000" dirty="false"/>
              <a:t>Fórum – klub výzvy č. </a:t>
            </a:r>
            <a:r>
              <a:rPr lang="cs-CZ" sz="2000" dirty="false" smtClean="false"/>
              <a:t>03_19_106 dostupný na odkazu: </a:t>
            </a:r>
            <a:r>
              <a:rPr lang="cs-CZ" sz="2000" u="sng" dirty="false" smtClean="false">
                <a:hlinkClick r:id="rId4"/>
              </a:rPr>
              <a:t>https</a:t>
            </a:r>
            <a:r>
              <a:rPr lang="cs-CZ" sz="2000" u="sng" dirty="false">
                <a:hlinkClick r:id="rId4"/>
              </a:rPr>
              <a:t>://</a:t>
            </a:r>
            <a:r>
              <a:rPr lang="cs-CZ" sz="2000" u="sng" dirty="false" smtClean="false">
                <a:hlinkClick r:id="rId4"/>
              </a:rPr>
              <a:t>www.esfcr.cz/vyzva-106-planovani-socialnich-sluzeb. </a:t>
            </a:r>
            <a:endParaRPr lang="cs-CZ" sz="2000" u="sng" dirty="false" smtClean="false"/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Odkazy </a:t>
            </a:r>
            <a:r>
              <a:rPr lang="cs-CZ" sz="2000" dirty="false"/>
              <a:t>na příručky a další dokumenty ve </a:t>
            </a:r>
            <a:r>
              <a:rPr lang="cs-CZ" sz="2000" dirty="false" smtClean="false"/>
              <a:t>výzvě.</a:t>
            </a:r>
            <a:endParaRPr lang="cs-CZ" sz="2000" dirty="false"/>
          </a:p>
          <a:p>
            <a:pPr algn="just">
              <a:lnSpc>
                <a:spcPct val="100000"/>
              </a:lnSpc>
            </a:pPr>
            <a:r>
              <a:rPr lang="cs-CZ" sz="2000" dirty="false" smtClean="false"/>
              <a:t>Osobní konzultace nebudou </a:t>
            </a:r>
            <a:r>
              <a:rPr lang="cs-CZ" sz="2000" dirty="false"/>
              <a:t>poskytovány </a:t>
            </a:r>
            <a:r>
              <a:rPr lang="cs-CZ" sz="2000" dirty="false" smtClean="false"/>
              <a:t>a </a:t>
            </a:r>
            <a:r>
              <a:rPr lang="cs-CZ" sz="2000" dirty="false"/>
              <a:t>nebudou konzultovány celé </a:t>
            </a:r>
            <a:r>
              <a:rPr lang="cs-CZ" sz="2000" dirty="false" smtClean="false"/>
              <a:t>projekty, </a:t>
            </a:r>
            <a:r>
              <a:rPr lang="cs-CZ" sz="2000" dirty="false"/>
              <a:t>pouze konkrétní dotazy k projektům (telefonicky,            e-mailem a přes ESF fórum).</a:t>
            </a:r>
            <a:endParaRPr lang="cs-CZ" sz="2000" dirty="false" smtClean="false"/>
          </a:p>
          <a:p>
            <a:pPr algn="just">
              <a:lnSpc>
                <a:spcPct val="100000"/>
              </a:lnSpc>
            </a:pPr>
            <a:endParaRPr lang="cs-CZ" sz="20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8378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KONTAKTY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 sz="2800" dirty="false" smtClean="false"/>
              <a:t>Ing</a:t>
            </a:r>
            <a:r>
              <a:rPr lang="cs-CZ" sz="2800" dirty="false"/>
              <a:t>. Věra Nouzová, </a:t>
            </a:r>
            <a:r>
              <a:rPr lang="cs-CZ" sz="2800" dirty="false" smtClean="false"/>
              <a:t>                                                            </a:t>
            </a:r>
            <a:r>
              <a:rPr lang="cs-CZ" sz="2800" dirty="false" smtClean="false">
                <a:hlinkClick r:id="rId3"/>
              </a:rPr>
              <a:t>vera.nouzova@mpsv.cz</a:t>
            </a:r>
            <a:r>
              <a:rPr lang="cs-CZ" sz="2800" dirty="false"/>
              <a:t>, 221 922 </a:t>
            </a:r>
            <a:r>
              <a:rPr lang="cs-CZ" sz="2800" dirty="false" smtClean="false"/>
              <a:t>896</a:t>
            </a:r>
          </a:p>
          <a:p>
            <a:pPr lvl="0"/>
            <a:endParaRPr lang="cs-CZ" sz="2800" dirty="false"/>
          </a:p>
          <a:p>
            <a:pPr lvl="0"/>
            <a:r>
              <a:rPr lang="cs-CZ" sz="2800" dirty="false"/>
              <a:t>Mgr. </a:t>
            </a:r>
            <a:r>
              <a:rPr lang="cs-CZ" sz="2800" dirty="false" smtClean="false"/>
              <a:t>Hana Bartoníčková</a:t>
            </a:r>
            <a:r>
              <a:rPr lang="cs-CZ" sz="2800" dirty="false"/>
              <a:t>, </a:t>
            </a:r>
            <a:r>
              <a:rPr lang="cs-CZ" sz="2800" dirty="false" smtClean="false"/>
              <a:t>                                       </a:t>
            </a:r>
            <a:r>
              <a:rPr lang="cs-CZ" sz="2800" dirty="false" smtClean="false">
                <a:hlinkClick r:id="rId4"/>
              </a:rPr>
              <a:t>hana.bartonickova@mpsv.cz</a:t>
            </a:r>
            <a:r>
              <a:rPr lang="cs-CZ" sz="2800" dirty="false"/>
              <a:t>, 221 922 </a:t>
            </a:r>
            <a:r>
              <a:rPr lang="cs-CZ" sz="2800" dirty="false" smtClean="false"/>
              <a:t>177</a:t>
            </a:r>
            <a:endParaRPr lang="cs-CZ" sz="2800" dirty="false"/>
          </a:p>
          <a:p>
            <a:pPr lvl="0"/>
            <a:endParaRPr lang="cs-CZ" sz="18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2421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cs-CZ" dirty="false"/>
          </a:p>
          <a:p>
            <a:pPr marL="0" indent="0" algn="ctr">
              <a:lnSpc>
                <a:spcPct val="150000"/>
              </a:lnSpc>
              <a:buNone/>
            </a:pPr>
            <a:r>
              <a:rPr lang="cs-CZ" sz="3200" b="true" dirty="false" smtClean="false"/>
              <a:t>DĚKUJEME ZA POZORNOST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cs-CZ" sz="3200" b="true" dirty="false" smtClean="false"/>
              <a:t>a přejeme </a:t>
            </a:r>
            <a:r>
              <a:rPr lang="cs-CZ" altLang="cs-CZ" sz="3200" b="true" dirty="false" smtClean="false"/>
              <a:t>hodně </a:t>
            </a:r>
            <a:r>
              <a:rPr lang="cs-CZ" altLang="cs-CZ" sz="3200" b="true" dirty="false"/>
              <a:t>štěstí při podávání žádostí o podporu z </a:t>
            </a:r>
            <a:r>
              <a:rPr lang="cs-CZ" altLang="cs-CZ" sz="3200" b="true" dirty="false" smtClean="false"/>
              <a:t>OPZ</a:t>
            </a:r>
            <a:endParaRPr lang="cs-CZ" altLang="cs-CZ" sz="3200" b="true" dirty="false"/>
          </a:p>
          <a:p>
            <a:pPr marL="0" indent="0" algn="ctr">
              <a:lnSpc>
                <a:spcPct val="150000"/>
              </a:lnSpc>
              <a:buNone/>
            </a:pPr>
            <a:endParaRPr lang="cs-CZ" sz="32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6904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Identifikace výzvy </a:t>
            </a:r>
            <a:endParaRPr lang="cs-CZ" sz="28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  <p:graphicFrame>
        <p:nvGraphicFramePr>
          <p:cNvPr id="7" name="Zástupný symbol pro obsah 6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3155597932"/>
              </p:ext>
            </p:extLst>
          </p:nvPr>
        </p:nvGraphicFramePr>
        <p:xfrm>
          <a:off x="755576" y="1700808"/>
          <a:ext cx="7848872" cy="4772813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31790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698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400" dirty="false">
                        <a:solidFill>
                          <a:schemeClr val="bg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400" dirty="false">
                        <a:solidFill>
                          <a:schemeClr val="bg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36195" marR="36195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 smtClean="false">
                          <a:solidFill>
                            <a:schemeClr val="bg1"/>
                          </a:solidFill>
                          <a:effectLst/>
                          <a:latin typeface="+mn-lt"/>
                          <a:ea typeface="Arial"/>
                          <a:cs typeface="Times New Roman"/>
                        </a:rPr>
                        <a:t>Prioritní</a:t>
                      </a:r>
                      <a:r>
                        <a:rPr lang="cs-CZ" sz="1400" baseline="0" dirty="false" smtClean="false">
                          <a:solidFill>
                            <a:schemeClr val="bg1"/>
                          </a:solidFill>
                          <a:effectLst/>
                          <a:latin typeface="+mn-lt"/>
                          <a:ea typeface="Arial"/>
                          <a:cs typeface="Times New Roman"/>
                        </a:rPr>
                        <a:t> osa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indent="0" algn="just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true" dirty="false" smtClean="false">
                          <a:solidFill>
                            <a:schemeClr val="accent1"/>
                          </a:solidFill>
                          <a:effectLst/>
                          <a:latin typeface="+mn-lt"/>
                          <a:ea typeface="Arial"/>
                          <a:cs typeface="Times New Roman"/>
                        </a:rPr>
                        <a:t>2 Sociální začleňování a boj s chudobou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979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Investiční priorita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2.2 Zlepšování přístupu k dostupným, udržitelným a vysoce kvalitním službám, včetně zdravotnictví a sociálních služeb obecného zájmu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32371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Specifický cíl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SC 1 Zvýšit kvalitu a udržitelnost systému sociálních služeb, služeb pro rodiny a děti a dalších navazujících služeb podporujících sociální začleňování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Číslo výzvy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03_19_106</a:t>
                      </a:r>
                      <a:endParaRPr lang="cs-CZ" sz="1400" b="true" dirty="false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Název výzvy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Podpora procesu plánování sociálních služeb </a:t>
                      </a:r>
                      <a:br>
                        <a:rPr lang="cs-CZ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400" b="true" kern="1200" dirty="false" smtClean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 obecní úrovni 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Druh výzvy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Kolová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52333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Určení z hlediska konkurence mezi projekty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Otevřená 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Určení, zda se jedná o synergickou nebo komplementární výzvu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Není relevantní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Model hodnocení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Jednokolový 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574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Zacílení výzvy č. 03_19_106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000" dirty="false"/>
              <a:t>Výzva je </a:t>
            </a:r>
            <a:r>
              <a:rPr lang="cs-CZ" sz="2000" dirty="false" smtClean="false"/>
              <a:t>zaměřena </a:t>
            </a:r>
            <a:r>
              <a:rPr lang="cs-CZ" sz="2000" dirty="false"/>
              <a:t>na podporu procesů střednědobého plánování rozvoje sociálních služeb na úrovni obcí a na podporu tvorby střednědobého plánu rozvoje sociálních služeb</a:t>
            </a:r>
            <a:r>
              <a:rPr lang="cs-CZ" sz="2000" dirty="false" smtClean="false"/>
              <a:t>.</a:t>
            </a:r>
          </a:p>
          <a:p>
            <a:pPr algn="just"/>
            <a:r>
              <a:rPr lang="cs-CZ" sz="2000" dirty="false"/>
              <a:t>V rámci této výzvy </a:t>
            </a:r>
            <a:r>
              <a:rPr lang="cs-CZ" sz="2000" b="true" dirty="false"/>
              <a:t>nebudou podpořeny projekty, které navazují na projekty realizované ve výzvě </a:t>
            </a:r>
            <a:r>
              <a:rPr lang="cs-CZ" sz="2000" b="true" dirty="false" smtClean="false"/>
              <a:t>č</a:t>
            </a:r>
            <a:r>
              <a:rPr lang="cs-CZ" sz="2000" b="true" dirty="false"/>
              <a:t>. 03_16_063</a:t>
            </a:r>
            <a:r>
              <a:rPr lang="cs-CZ" sz="2000" dirty="false"/>
              <a:t> „Podpora procesu plánování sociálních služeb na obecní úrovni“ a jejichž cílem bylo připravit podklady pro SPRSS/AP nebo vytvořit SPRSS/AP, </a:t>
            </a:r>
            <a:r>
              <a:rPr lang="cs-CZ" sz="2000" b="true" dirty="false"/>
              <a:t>tj. nebudou podpořeny pokračující projekty zaměřené na aktualizaci SPRSS/AP nebo na vytvoření navazujícího SPRSS/AP v daném územ</a:t>
            </a:r>
            <a:r>
              <a:rPr lang="cs-CZ" sz="2000" dirty="false"/>
              <a:t>í.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93860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sz="2800" dirty="false" smtClean="false"/>
              <a:t>Časové </a:t>
            </a:r>
            <a:r>
              <a:rPr lang="cs-CZ" sz="2800" dirty="false"/>
              <a:t>nastavení</a:t>
            </a:r>
            <a:r>
              <a:rPr lang="cs-CZ" dirty="false"/>
              <a:t/>
            </a:r>
            <a:br>
              <a:rPr lang="cs-CZ" dirty="false"/>
            </a:b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  <p:graphicFrame>
        <p:nvGraphicFramePr>
          <p:cNvPr id="7" name="Zástupný symbol pro obsah 6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366423601"/>
              </p:ext>
            </p:extLst>
          </p:nvPr>
        </p:nvGraphicFramePr>
        <p:xfrm>
          <a:off x="1187624" y="1844824"/>
          <a:ext cx="6214110" cy="3456384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37444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696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400" dirty="false">
                        <a:solidFill>
                          <a:schemeClr val="bg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 smtClean="false">
                          <a:solidFill>
                            <a:schemeClr val="bg1"/>
                          </a:solidFill>
                          <a:effectLst/>
                          <a:latin typeface="+mn-lt"/>
                          <a:ea typeface="Arial"/>
                          <a:cs typeface="Times New Roman"/>
                        </a:rPr>
                        <a:t>Datum vyhlášení</a:t>
                      </a:r>
                      <a:r>
                        <a:rPr lang="cs-CZ" sz="1400" baseline="0" dirty="false" smtClean="false">
                          <a:solidFill>
                            <a:schemeClr val="bg1"/>
                          </a:solidFill>
                          <a:effectLst/>
                          <a:latin typeface="+mn-lt"/>
                          <a:ea typeface="Arial"/>
                          <a:cs typeface="Times New Roman"/>
                        </a:rPr>
                        <a:t> výzvy</a:t>
                      </a:r>
                      <a:endParaRPr lang="cs-CZ" sz="1400" dirty="false">
                        <a:solidFill>
                          <a:schemeClr val="bg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 smtClean="false">
                          <a:solidFill>
                            <a:schemeClr val="tx1"/>
                          </a:solidFill>
                          <a:effectLst/>
                          <a:latin typeface="+mn-lt"/>
                          <a:ea typeface="Arial"/>
                          <a:cs typeface="Times New Roman"/>
                        </a:rPr>
                        <a:t>26</a:t>
                      </a:r>
                      <a:r>
                        <a:rPr lang="cs-CZ" sz="1400" b="true" dirty="false" smtClean="false">
                          <a:solidFill>
                            <a:schemeClr val="accent1"/>
                          </a:solidFill>
                          <a:effectLst/>
                          <a:latin typeface="+mn-lt"/>
                          <a:ea typeface="Arial"/>
                          <a:cs typeface="Times New Roman"/>
                        </a:rPr>
                        <a:t>. duben 2019</a:t>
                      </a:r>
                      <a:endParaRPr lang="cs-CZ" sz="1400" b="true" dirty="false">
                        <a:solidFill>
                          <a:schemeClr val="accent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Datum zpřístupnění žádosti o podporu </a:t>
                      </a:r>
                      <a:r>
                        <a:rPr lang="cs-CZ" sz="1400" dirty="false" smtClean="false">
                          <a:effectLst/>
                          <a:latin typeface="+mn-lt"/>
                        </a:rPr>
                        <a:t/>
                      </a:r>
                      <a:br>
                        <a:rPr lang="cs-CZ" sz="1400" dirty="false" smtClean="false">
                          <a:effectLst/>
                          <a:latin typeface="+mn-lt"/>
                        </a:rPr>
                      </a:br>
                      <a:r>
                        <a:rPr lang="cs-CZ" sz="1400" dirty="false" smtClean="false">
                          <a:effectLst/>
                          <a:latin typeface="+mn-lt"/>
                        </a:rPr>
                        <a:t>v </a:t>
                      </a:r>
                      <a:r>
                        <a:rPr lang="cs-CZ" sz="1400" dirty="false">
                          <a:effectLst/>
                          <a:latin typeface="+mn-lt"/>
                        </a:rPr>
                        <a:t>monitorovacím systému MS2014+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2. </a:t>
                      </a:r>
                      <a:r>
                        <a:rPr lang="cs-CZ" sz="1400" b="true" dirty="false" smtClean="fals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květen</a:t>
                      </a: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 </a:t>
                      </a:r>
                      <a:r>
                        <a:rPr lang="cs-CZ" sz="1400" b="true" dirty="false" smtClean="false">
                          <a:solidFill>
                            <a:schemeClr val="accent1"/>
                          </a:solidFill>
                          <a:effectLst/>
                          <a:latin typeface="+mn-lt"/>
                          <a:ea typeface="Arial"/>
                          <a:cs typeface="Times New Roman"/>
                        </a:rPr>
                        <a:t>2019</a:t>
                      </a:r>
                      <a:endParaRPr lang="cs-CZ" sz="1400" b="true" dirty="false">
                        <a:solidFill>
                          <a:schemeClr val="accent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Datum zahájení příjmu žádostí o podporu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2. </a:t>
                      </a:r>
                      <a:r>
                        <a:rPr lang="cs-CZ" sz="1400" b="true" dirty="false" smtClean="fals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květen</a:t>
                      </a: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 </a:t>
                      </a:r>
                      <a:r>
                        <a:rPr lang="cs-CZ" sz="1400" b="true" dirty="false" smtClean="false">
                          <a:solidFill>
                            <a:schemeClr val="accent1"/>
                          </a:solidFill>
                          <a:effectLst/>
                          <a:latin typeface="+mn-lt"/>
                          <a:ea typeface="Arial"/>
                          <a:cs typeface="Times New Roman"/>
                        </a:rPr>
                        <a:t>2019</a:t>
                      </a:r>
                      <a:endParaRPr lang="cs-CZ" sz="1400" b="true" dirty="false">
                        <a:solidFill>
                          <a:schemeClr val="accent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Datum ukončení příjmu žádostí o podporu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31. </a:t>
                      </a:r>
                      <a:r>
                        <a:rPr lang="cs-CZ" sz="1400" b="true" dirty="false" smtClean="false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červenec</a:t>
                      </a: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 </a:t>
                      </a:r>
                      <a:r>
                        <a:rPr lang="cs-CZ" sz="1400" b="true" dirty="false" smtClean="false">
                          <a:solidFill>
                            <a:schemeClr val="accent1"/>
                          </a:solidFill>
                          <a:effectLst/>
                          <a:latin typeface="+mn-lt"/>
                          <a:ea typeface="Arial"/>
                          <a:cs typeface="Times New Roman"/>
                        </a:rPr>
                        <a:t>2019</a:t>
                      </a:r>
                    </a:p>
                    <a:p>
                      <a:pPr marL="36195" marR="36195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true" baseline="0" dirty="false" smtClean="false">
                          <a:effectLst/>
                          <a:latin typeface="+mn-lt"/>
                        </a:rPr>
                        <a:t> </a:t>
                      </a: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do 12:00 hod.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Maximální délka, na kterou je žadatel oprávněn projekt naplánovat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24 měsíců 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Nejzazší datum pro ukončení fyzické realizace projektu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30. </a:t>
                      </a:r>
                      <a:r>
                        <a:rPr lang="cs-CZ" sz="1400" b="true" dirty="false" smtClean="false">
                          <a:effectLst/>
                          <a:latin typeface="+mn-lt"/>
                        </a:rPr>
                        <a:t>červen 2022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28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800" dirty="false" smtClean="false"/>
              <a:t>Alokace výzvy a způsobilé náklady</a:t>
            </a:r>
            <a:endParaRPr lang="cs-CZ" sz="28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447675" indent="0">
              <a:buNone/>
            </a:pPr>
            <a:r>
              <a:rPr lang="cs-CZ" b="true" dirty="false" smtClean="false"/>
              <a:t>Finanční </a:t>
            </a:r>
            <a:r>
              <a:rPr lang="cs-CZ" b="true" dirty="false"/>
              <a:t>alokace</a:t>
            </a:r>
            <a:r>
              <a:rPr lang="cs-CZ" dirty="false"/>
              <a:t> </a:t>
            </a:r>
            <a:r>
              <a:rPr lang="cs-CZ" dirty="false" smtClean="false"/>
              <a:t>výzvy: </a:t>
            </a:r>
          </a:p>
          <a:p>
            <a:pPr marL="447675" indent="0" algn="ctr">
              <a:buNone/>
            </a:pPr>
            <a:r>
              <a:rPr lang="cs-CZ" b="true" dirty="false" smtClean="false"/>
              <a:t>50</a:t>
            </a:r>
            <a:r>
              <a:rPr lang="cs-CZ" b="true" dirty="false"/>
              <a:t> 000 000  </a:t>
            </a:r>
            <a:r>
              <a:rPr lang="cs-CZ" b="true" dirty="false" smtClean="false"/>
              <a:t>CZK </a:t>
            </a:r>
            <a:r>
              <a:rPr lang="cs-CZ" dirty="false" smtClean="false"/>
              <a:t>(včetně vlastních zdrojů)</a:t>
            </a:r>
            <a:endParaRPr lang="cs-CZ" dirty="false"/>
          </a:p>
          <a:p>
            <a:pPr lvl="0"/>
            <a:endParaRPr lang="cs-CZ" dirty="false"/>
          </a:p>
          <a:p>
            <a:pPr marL="414000" lvl="1" indent="0">
              <a:buSzPct val="200000"/>
              <a:buNone/>
            </a:pPr>
            <a:r>
              <a:rPr lang="cs-CZ" sz="2400" b="true" dirty="false"/>
              <a:t>Minimální výše </a:t>
            </a:r>
            <a:r>
              <a:rPr lang="cs-CZ" sz="2400" dirty="false"/>
              <a:t>celkových způsobilých výdajů projektu:   </a:t>
            </a:r>
          </a:p>
          <a:p>
            <a:pPr marL="414000" lvl="1" indent="0">
              <a:buSzPct val="200000"/>
              <a:buNone/>
            </a:pPr>
            <a:r>
              <a:rPr lang="cs-CZ" sz="2400" dirty="false"/>
              <a:t>  </a:t>
            </a:r>
          </a:p>
          <a:p>
            <a:pPr marL="414000" lvl="1" indent="0" algn="ctr">
              <a:buSzPct val="200000"/>
              <a:buNone/>
            </a:pPr>
            <a:r>
              <a:rPr lang="cs-CZ" sz="2400" b="true" dirty="false"/>
              <a:t>500 000 CZK</a:t>
            </a:r>
          </a:p>
          <a:p>
            <a:pPr lvl="1">
              <a:buSzPct val="200000"/>
              <a:buFont typeface="Arial" panose="020B0604020202020204" pitchFamily="34" charset="0"/>
              <a:buChar char="•"/>
            </a:pPr>
            <a:endParaRPr lang="cs-CZ" sz="2400" dirty="false"/>
          </a:p>
          <a:p>
            <a:pPr marL="414000" lvl="1" indent="0">
              <a:buSzPct val="200000"/>
              <a:buNone/>
            </a:pPr>
            <a:r>
              <a:rPr lang="cs-CZ" sz="2400" b="true" dirty="false"/>
              <a:t>Maximální výše </a:t>
            </a:r>
            <a:r>
              <a:rPr lang="cs-CZ" sz="2400" dirty="false"/>
              <a:t>celkových způsobilých výdajů projektu:   </a:t>
            </a:r>
          </a:p>
          <a:p>
            <a:pPr lvl="1">
              <a:buSzPct val="200000"/>
              <a:buFont typeface="Arial" panose="020B0604020202020204" pitchFamily="34" charset="0"/>
              <a:buChar char="•"/>
            </a:pPr>
            <a:endParaRPr lang="cs-CZ" sz="2400" dirty="false"/>
          </a:p>
          <a:p>
            <a:pPr marL="414000" lvl="1" indent="0" algn="ctr">
              <a:buSzPct val="200000"/>
              <a:buNone/>
            </a:pPr>
            <a:r>
              <a:rPr lang="cs-CZ" sz="2400" b="true" dirty="false" smtClean="false"/>
              <a:t>3 </a:t>
            </a:r>
            <a:r>
              <a:rPr lang="cs-CZ" sz="2400" b="true" dirty="false"/>
              <a:t>000 000 CZK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2933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false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false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true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false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W:\INTERNÍ\ODD_874\SC 2.2.1\výzva_KP_03_15_063\07_Semináře\seminář pro žadatele\podklady na seminář\Výzva č. 63_Seminář pro žadatele_PREZENTACE_s poznámkami.pptx</AC_OriginalFileNam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82FC9C-5643-4CBE-A6E2-5BF2FB9B2A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BEBF61D-D934-41BD-986C-8946A26B1A2E}">
  <ds:schemaRefs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dfed548f-0517-4d39-90e3-3947398480c0"/>
    <ds:schemaRef ds:uri="http://purl.org/dc/terms/"/>
    <ds:schemaRef ds:uri="http://purl.org/dc/dcmitype/"/>
    <ds:schemaRef ds:uri="http://purl.org/dc/elements/1.1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A4277E01-6BEB-4449-A190-713640CA2850}">
  <ds:schemaRefs>
    <ds:schemaRef ds:uri="http://schemas.microsoft.com/sharepoint/v3/contenttype/forms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prezentace</properties:Template>
  <properties:Words>2569</properties:Words>
  <properties:PresentationFormat>Předvádění na obrazovce (4:3)</properties:PresentationFormat>
  <properties:Paragraphs>501</properties:Paragraphs>
  <properties:Slides>52</properties:Slides>
  <properties:Notes>49</properties:Notes>
  <properties:TotalTime>7304</properties:TotalTime>
  <properties:HiddenSlides>0</properties:HiddenSlides>
  <properties:MMClips>0</properties:MMClips>
  <properties:ScaleCrop>false</properties:ScaleCrop>
  <properties:HeadingPairs>
    <vt:vector baseType="variant" size="4">
      <vt:variant>
        <vt:lpstr>Motiv</vt:lpstr>
      </vt:variant>
      <vt:variant>
        <vt:i4>1</vt:i4>
      </vt:variant>
      <vt:variant>
        <vt:lpstr>Nadpisy snímků</vt:lpstr>
      </vt:variant>
      <vt:variant>
        <vt:i4>52</vt:i4>
      </vt:variant>
    </vt:vector>
  </properties:HeadingPairs>
  <properties:TitlesOfParts>
    <vt:vector baseType="lpstr" size="53">
      <vt:lpstr>prezentace</vt:lpstr>
      <vt:lpstr>Výzva č. 03_19_106 Podpora procesů plánování  sociálních služeb na obecní úrovni   </vt:lpstr>
      <vt:lpstr>OBSAH SEMINÁŘE</vt:lpstr>
      <vt:lpstr>ÚVOD - OPZ </vt:lpstr>
      <vt:lpstr>INFORMAČNÍ SYSTÉMY</vt:lpstr>
      <vt:lpstr>Prezentace aplikace PowerPoint</vt:lpstr>
      <vt:lpstr>Identifikace výzvy </vt:lpstr>
      <vt:lpstr>Zacílení výzvy č. 03_19_106</vt:lpstr>
      <vt:lpstr> Časové nastavení </vt:lpstr>
      <vt:lpstr>Alokace výzvy a způsobilé náklady</vt:lpstr>
      <vt:lpstr>Míra podpory - rozpad zdrojů financování</vt:lpstr>
      <vt:lpstr>Forma financování</vt:lpstr>
      <vt:lpstr> Oprávnění žadatelé - obecně </vt:lpstr>
      <vt:lpstr>  Oprávnění žadatelé ve výzvě  </vt:lpstr>
      <vt:lpstr>Oprávnění partneři - obecně</vt:lpstr>
      <vt:lpstr>Oprávnění partneři - obecně</vt:lpstr>
      <vt:lpstr>partneři  ve výzvě - požadavky</vt:lpstr>
      <vt:lpstr>Podporované aktivity 1/4</vt:lpstr>
      <vt:lpstr>Podporované aktivity 2/4</vt:lpstr>
      <vt:lpstr>Podporované aktivity 3/4</vt:lpstr>
      <vt:lpstr>Podporované aktivity 4/4</vt:lpstr>
      <vt:lpstr>Indikátory ve výzvě se závazkem                        - přehled</vt:lpstr>
      <vt:lpstr>Indikátory ve výzvě se závazkem  - definice 1/2</vt:lpstr>
      <vt:lpstr>Indikátory ve výzvě se závazkem  - definice 2/2</vt:lpstr>
      <vt:lpstr>Indikátor 8 05 00</vt:lpstr>
      <vt:lpstr> Indikátor 6 00 00 – účastníci </vt:lpstr>
      <vt:lpstr>Indikátory účastníků - ostatní</vt:lpstr>
      <vt:lpstr>Cílové skupiny</vt:lpstr>
      <vt:lpstr>Územní způsobilost  1/2</vt:lpstr>
      <vt:lpstr>Územní způsobilost  2/2</vt:lpstr>
      <vt:lpstr>VEŘEJNÁ PODPORA </vt:lpstr>
      <vt:lpstr>Přílohy výzvy</vt:lpstr>
      <vt:lpstr>Přílohy žádosti o podporu</vt:lpstr>
      <vt:lpstr> </vt:lpstr>
      <vt:lpstr>Způsobilost výdajů 1/2 </vt:lpstr>
      <vt:lpstr>Způsobilost výdajů 2/2</vt:lpstr>
      <vt:lpstr>Rozpočet projektu – struktura </vt:lpstr>
      <vt:lpstr>Přímé náklady – Osobní náklady</vt:lpstr>
      <vt:lpstr>Přímé náklady – Osobní náklady</vt:lpstr>
      <vt:lpstr>Přímé náklady – Osobní náklady</vt:lpstr>
      <vt:lpstr>Výdaje financované paušální sazbou </vt:lpstr>
      <vt:lpstr>Veřejné zakázky</vt:lpstr>
      <vt:lpstr>podání žádosti 1/2</vt:lpstr>
      <vt:lpstr>podání žádosti 2/2</vt:lpstr>
      <vt:lpstr>Technická podpora  v případě problémů s IS KP14+ a IS ESF2014+</vt:lpstr>
      <vt:lpstr>Příprava žádosti o podporu 1/2</vt:lpstr>
      <vt:lpstr>Příprava žádosti o podporu 2/2</vt:lpstr>
      <vt:lpstr>Hodnocení a výběr projektů 1/2</vt:lpstr>
      <vt:lpstr>Hodnocení a výběr projektů 2/2</vt:lpstr>
      <vt:lpstr>KAPACITA ŽADATELE</vt:lpstr>
      <vt:lpstr>Kde hledat informace</vt:lpstr>
      <vt:lpstr>KONTAKTY</vt:lpstr>
      <vt:lpstr>Prezentace aplikace PowerPoint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14.0000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cp:lastPrinted>2019-05-07T13:42:34Z</cp:lastPrinted>
  <dcterms:modified xmlns:xsi="http://www.w3.org/2001/XMLSchema-instance" xsi:type="dcterms:W3CDTF">2019-05-15T10:48:35Z</dcterms:modified>
  <cp:revision>665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