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57.xml"/>
  <Override ContentType="application/vnd.openxmlformats-officedocument.presentationml.slide+xml" PartName="/ppt/slides/slide58.xml"/>
  <Override ContentType="application/vnd.openxmlformats-officedocument.presentationml.slide+xml" PartName="/ppt/slides/slide59.xml"/>
  <Override ContentType="application/vnd.openxmlformats-officedocument.presentationml.slide+xml" PartName="/ppt/slides/slide6.xml"/>
  <Override ContentType="application/vnd.openxmlformats-officedocument.presentationml.slide+xml" PartName="/ppt/slides/slide60.xml"/>
  <Override ContentType="application/vnd.openxmlformats-officedocument.presentationml.slide+xml" PartName="/ppt/slides/slide61.xml"/>
  <Override ContentType="application/vnd.openxmlformats-officedocument.presentationml.slide+xml" PartName="/ppt/slides/slide62.xml"/>
  <Override ContentType="application/vnd.openxmlformats-officedocument.presentationml.slide+xml" PartName="/ppt/slides/slide63.xml"/>
  <Override ContentType="application/vnd.openxmlformats-officedocument.presentationml.slide+xml" PartName="/ppt/slides/slide64.xml"/>
  <Override ContentType="application/vnd.openxmlformats-officedocument.presentationml.slide+xml" PartName="/ppt/slides/slide65.xml"/>
  <Override ContentType="application/vnd.openxmlformats-officedocument.presentationml.slide+xml" PartName="/ppt/slides/slide66.xml"/>
  <Override ContentType="application/vnd.openxmlformats-officedocument.presentationml.slide+xml" PartName="/ppt/slides/slide67.xml"/>
  <Override ContentType="application/vnd.openxmlformats-officedocument.presentationml.slide+xml" PartName="/ppt/slides/slide68.xml"/>
  <Override ContentType="application/vnd.openxmlformats-officedocument.presentationml.slide+xml" PartName="/ppt/slides/slide69.xml"/>
  <Override ContentType="application/vnd.openxmlformats-officedocument.presentationml.slide+xml" PartName="/ppt/slides/slide7.xml"/>
  <Override ContentType="application/vnd.openxmlformats-officedocument.presentationml.slide+xml" PartName="/ppt/slides/slide70.xml"/>
  <Override ContentType="application/vnd.openxmlformats-officedocument.presentationml.slide+xml" PartName="/ppt/slides/slide71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76"/>
  </p:notesMasterIdLst>
  <p:sldIdLst>
    <p:sldId id="256" r:id="rId5"/>
    <p:sldId id="309" r:id="rId6"/>
    <p:sldId id="310" r:id="rId7"/>
    <p:sldId id="311" r:id="rId8"/>
    <p:sldId id="322" r:id="rId9"/>
    <p:sldId id="270" r:id="rId10"/>
    <p:sldId id="271" r:id="rId11"/>
    <p:sldId id="272" r:id="rId12"/>
    <p:sldId id="273" r:id="rId13"/>
    <p:sldId id="274" r:id="rId14"/>
    <p:sldId id="384" r:id="rId15"/>
    <p:sldId id="385" r:id="rId16"/>
    <p:sldId id="276" r:id="rId17"/>
    <p:sldId id="277" r:id="rId18"/>
    <p:sldId id="349" r:id="rId19"/>
    <p:sldId id="278" r:id="rId20"/>
    <p:sldId id="357" r:id="rId21"/>
    <p:sldId id="382" r:id="rId22"/>
    <p:sldId id="279" r:id="rId23"/>
    <p:sldId id="282" r:id="rId24"/>
    <p:sldId id="283" r:id="rId25"/>
    <p:sldId id="285" r:id="rId26"/>
    <p:sldId id="286" r:id="rId27"/>
    <p:sldId id="287" r:id="rId28"/>
    <p:sldId id="350" r:id="rId29"/>
    <p:sldId id="352" r:id="rId30"/>
    <p:sldId id="312" r:id="rId31"/>
    <p:sldId id="289" r:id="rId32"/>
    <p:sldId id="290" r:id="rId33"/>
    <p:sldId id="306" r:id="rId34"/>
    <p:sldId id="307" r:id="rId35"/>
    <p:sldId id="308" r:id="rId36"/>
    <p:sldId id="353" r:id="rId37"/>
    <p:sldId id="356" r:id="rId38"/>
    <p:sldId id="355" r:id="rId39"/>
    <p:sldId id="292" r:id="rId40"/>
    <p:sldId id="304" r:id="rId41"/>
    <p:sldId id="358" r:id="rId42"/>
    <p:sldId id="359" r:id="rId43"/>
    <p:sldId id="360" r:id="rId44"/>
    <p:sldId id="383" r:id="rId45"/>
    <p:sldId id="361" r:id="rId46"/>
    <p:sldId id="362" r:id="rId47"/>
    <p:sldId id="363" r:id="rId48"/>
    <p:sldId id="364" r:id="rId49"/>
    <p:sldId id="365" r:id="rId50"/>
    <p:sldId id="366" r:id="rId51"/>
    <p:sldId id="367" r:id="rId52"/>
    <p:sldId id="368" r:id="rId53"/>
    <p:sldId id="369" r:id="rId54"/>
    <p:sldId id="370" r:id="rId55"/>
    <p:sldId id="371" r:id="rId56"/>
    <p:sldId id="372" r:id="rId57"/>
    <p:sldId id="373" r:id="rId58"/>
    <p:sldId id="374" r:id="rId59"/>
    <p:sldId id="375" r:id="rId60"/>
    <p:sldId id="376" r:id="rId61"/>
    <p:sldId id="377" r:id="rId62"/>
    <p:sldId id="378" r:id="rId63"/>
    <p:sldId id="379" r:id="rId64"/>
    <p:sldId id="380" r:id="rId65"/>
    <p:sldId id="381" r:id="rId66"/>
    <p:sldId id="328" r:id="rId67"/>
    <p:sldId id="295" r:id="rId68"/>
    <p:sldId id="297" r:id="rId69"/>
    <p:sldId id="298" r:id="rId70"/>
    <p:sldId id="313" r:id="rId71"/>
    <p:sldId id="321" r:id="rId72"/>
    <p:sldId id="315" r:id="rId73"/>
    <p:sldId id="316" r:id="rId74"/>
    <p:sldId id="302" r:id="rId75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0" name="Veverková Lenka Mgr. (MPSV)" initials="V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93502" autoAdjust="false"/>
  </p:normalViewPr>
  <p:slideViewPr>
    <p:cSldViewPr showGuides="true">
      <p:cViewPr varScale="true">
        <p:scale>
          <a:sx n="108" d="100"/>
          <a:sy n="108" d="100"/>
        </p:scale>
        <p:origin x="1326" y="11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slides/slide51.xml" Type="http://schemas.openxmlformats.org/officeDocument/2006/relationships/slide" Id="rId55"/>
    <Relationship Target="slides/slide59.xml" Type="http://schemas.openxmlformats.org/officeDocument/2006/relationships/slide" Id="rId63"/>
    <Relationship Target="slides/slide64.xml" Type="http://schemas.openxmlformats.org/officeDocument/2006/relationships/slide" Id="rId68"/>
    <Relationship Target="notesMasters/notesMaster1.xml" Type="http://schemas.openxmlformats.org/officeDocument/2006/relationships/notesMaster" Id="rId76"/>
    <Relationship Target="slides/slide3.xml" Type="http://schemas.openxmlformats.org/officeDocument/2006/relationships/slide" Id="rId7"/>
    <Relationship Target="slides/slide67.xml" Type="http://schemas.openxmlformats.org/officeDocument/2006/relationships/slide" Id="rId71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slides/slide49.xml" Type="http://schemas.openxmlformats.org/officeDocument/2006/relationships/slide" Id="rId53"/>
    <Relationship Target="slides/slide54.xml" Type="http://schemas.openxmlformats.org/officeDocument/2006/relationships/slide" Id="rId58"/>
    <Relationship Target="slides/slide62.xml" Type="http://schemas.openxmlformats.org/officeDocument/2006/relationships/slide" Id="rId66"/>
    <Relationship Target="slides/slide70.xml" Type="http://schemas.openxmlformats.org/officeDocument/2006/relationships/slide" Id="rId74"/>
    <Relationship Target="viewProps.xml" Type="http://schemas.openxmlformats.org/officeDocument/2006/relationships/viewProps" Id="rId79"/>
    <Relationship Target="slides/slide1.xml" Type="http://schemas.openxmlformats.org/officeDocument/2006/relationships/slide" Id="rId5"/>
    <Relationship Target="slides/slide57.xml" Type="http://schemas.openxmlformats.org/officeDocument/2006/relationships/slide" Id="rId61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slides/slide48.xml" Type="http://schemas.openxmlformats.org/officeDocument/2006/relationships/slide" Id="rId52"/>
    <Relationship Target="slides/slide56.xml" Type="http://schemas.openxmlformats.org/officeDocument/2006/relationships/slide" Id="rId60"/>
    <Relationship Target="slides/slide61.xml" Type="http://schemas.openxmlformats.org/officeDocument/2006/relationships/slide" Id="rId65"/>
    <Relationship Target="slides/slide69.xml" Type="http://schemas.openxmlformats.org/officeDocument/2006/relationships/slide" Id="rId73"/>
    <Relationship Target="presProps.xml" Type="http://schemas.openxmlformats.org/officeDocument/2006/relationships/presProps" Id="rId78"/>
    <Relationship Target="tableStyles.xml" Type="http://schemas.openxmlformats.org/officeDocument/2006/relationships/tableStyles" Id="rId81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slides/slide52.xml" Type="http://schemas.openxmlformats.org/officeDocument/2006/relationships/slide" Id="rId56"/>
    <Relationship Target="slides/slide60.xml" Type="http://schemas.openxmlformats.org/officeDocument/2006/relationships/slide" Id="rId64"/>
    <Relationship Target="slides/slide65.xml" Type="http://schemas.openxmlformats.org/officeDocument/2006/relationships/slide" Id="rId69"/>
    <Relationship Target="commentAuthors.xml" Type="http://schemas.openxmlformats.org/officeDocument/2006/relationships/commentAuthors" Id="rId77"/>
    <Relationship Target="slides/slide4.xml" Type="http://schemas.openxmlformats.org/officeDocument/2006/relationships/slide" Id="rId8"/>
    <Relationship Target="slides/slide47.xml" Type="http://schemas.openxmlformats.org/officeDocument/2006/relationships/slide" Id="rId51"/>
    <Relationship Target="slides/slide68.xml" Type="http://schemas.openxmlformats.org/officeDocument/2006/relationships/slide" Id="rId72"/>
    <Relationship Target="theme/theme1.xml" Type="http://schemas.openxmlformats.org/officeDocument/2006/relationships/theme" Id="rId80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slides/slide55.xml" Type="http://schemas.openxmlformats.org/officeDocument/2006/relationships/slide" Id="rId59"/>
    <Relationship Target="slides/slide63.xml" Type="http://schemas.openxmlformats.org/officeDocument/2006/relationships/slide" Id="rId67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slides/slide50.xml" Type="http://schemas.openxmlformats.org/officeDocument/2006/relationships/slide" Id="rId54"/>
    <Relationship Target="slides/slide58.xml" Type="http://schemas.openxmlformats.org/officeDocument/2006/relationships/slide" Id="rId62"/>
    <Relationship Target="slides/slide66.xml" Type="http://schemas.openxmlformats.org/officeDocument/2006/relationships/slide" Id="rId70"/>
    <Relationship Target="slides/slide71.xml" Type="http://schemas.openxmlformats.org/officeDocument/2006/relationships/slide" Id="rId75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slides/slide53.xml" Type="http://schemas.openxmlformats.org/officeDocument/2006/relationships/slide" Id="rId57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pPr/>
              <a:t>14.05.2019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="../slides/slide4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4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0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1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2.xml.rels><?xml version="1.0" encoding="UTF-8" standalone="yes"?>
<Relationships xmlns="http://schemas.openxmlformats.org/package/2006/relationships">
    <Relationship Target="../slides/slide5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3.xml.rels><?xml version="1.0" encoding="UTF-8" standalone="yes"?>
<Relationships xmlns="http://schemas.openxmlformats.org/package/2006/relationships">
    <Relationship Target="../slides/slide5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4.xml.rels><?xml version="1.0" encoding="UTF-8" standalone="yes"?>
<Relationships xmlns="http://schemas.openxmlformats.org/package/2006/relationships">
    <Relationship Target="../slides/slide5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5.xml.rels><?xml version="1.0" encoding="UTF-8" standalone="yes"?>
<Relationships xmlns="http://schemas.openxmlformats.org/package/2006/relationships">
    <Relationship Target="../slides/slide5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6.xml.rels><?xml version="1.0" encoding="UTF-8" standalone="yes"?>
<Relationships xmlns="http://schemas.openxmlformats.org/package/2006/relationships">
    <Relationship Target="../slides/slide5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7.xml.rels><?xml version="1.0" encoding="UTF-8" standalone="yes"?>
<Relationships xmlns="http://schemas.openxmlformats.org/package/2006/relationships">
    <Relationship Target="../slides/slide5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8.xml.rels><?xml version="1.0" encoding="UTF-8" standalone="yes"?>
<Relationships xmlns="http://schemas.openxmlformats.org/package/2006/relationships">
    <Relationship Target="../slides/slide5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9.xml.rels><?xml version="1.0" encoding="UTF-8" standalone="yes"?>
<Relationships xmlns="http://schemas.openxmlformats.org/package/2006/relationships">
    <Relationship Target="../slides/slide5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0.xml.rels><?xml version="1.0" encoding="UTF-8" standalone="yes"?>
<Relationships xmlns="http://schemas.openxmlformats.org/package/2006/relationships">
    <Relationship Target="../slides/slide6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1.xml.rels><?xml version="1.0" encoding="UTF-8" standalone="yes"?>
<Relationships xmlns="http://schemas.openxmlformats.org/package/2006/relationships">
    <Relationship Target="../slides/slide6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2.xml.rels><?xml version="1.0" encoding="UTF-8" standalone="yes"?>
<Relationships xmlns="http://schemas.openxmlformats.org/package/2006/relationships">
    <Relationship Target="../slides/slide6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3.xml.rels><?xml version="1.0" encoding="UTF-8" standalone="yes"?>
<Relationships xmlns="http://schemas.openxmlformats.org/package/2006/relationships">
    <Relationship Target="../slides/slide6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4.xml.rels><?xml version="1.0" encoding="UTF-8" standalone="yes"?>
<Relationships xmlns="http://schemas.openxmlformats.org/package/2006/relationships">
    <Relationship Target="../slides/slide6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5.xml.rels><?xml version="1.0" encoding="UTF-8" standalone="yes"?>
<Relationships xmlns="http://schemas.openxmlformats.org/package/2006/relationships">
    <Relationship Target="../slides/slide6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6.xml.rels><?xml version="1.0" encoding="UTF-8" standalone="yes"?>
<Relationships xmlns="http://schemas.openxmlformats.org/package/2006/relationships">
    <Relationship Target="../slides/slide6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7.xml.rels><?xml version="1.0" encoding="UTF-8" standalone="yes"?>
<Relationships xmlns="http://schemas.openxmlformats.org/package/2006/relationships">
    <Relationship Target="../slides/slide6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8.xml.rels><?xml version="1.0" encoding="UTF-8" standalone="yes"?>
<Relationships xmlns="http://schemas.openxmlformats.org/package/2006/relationships">
    <Relationship Target="../slides/slide6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9.xml.rels><?xml version="1.0" encoding="UTF-8" standalone="yes"?>
<Relationships xmlns="http://schemas.openxmlformats.org/package/2006/relationships">
    <Relationship Target="../slides/slide6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0.xml.rels><?xml version="1.0" encoding="UTF-8" standalone="yes"?>
<Relationships xmlns="http://schemas.openxmlformats.org/package/2006/relationships">
    <Relationship Target="../slides/slide7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1.xml.rels><?xml version="1.0" encoding="UTF-8" standalone="yes"?>
<Relationships xmlns="http://schemas.openxmlformats.org/package/2006/relationships">
    <Relationship Target="../slides/slide7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125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432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162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0996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2900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5522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27621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algn="l" defTabSz="914400" rtl="false" eaLnBrk="true" latinLnBrk="false" hangingPunct="true">
              <a:buNone/>
            </a:pPr>
            <a:endParaRPr lang="cs-CZ" b="true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3619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493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1200" b="false" i="false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216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0635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bytové nouzi 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 nacházejí domácnosti, které nemají bydlení, jsou bezprostředně ohroženy ztrátou bydlení, žijí v nevyhovujících prostorách, u příbuzných či známých, přičemž nemají jinou možnost a současně nejsou schopny vyřešit situaci samostatně. 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Zpřesňující kategorie bytové nouze (ETHOS): 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● bez střechy (osoby spící venku, např. na ulici, pod mostem, nádraží, letiště, veřejné dopravní prostředky, kanály, jeskyně, odstavené vagony, stany, garáže, prádelny, sklepy a půdy domů, vraky aut nebo osoby využívající noclehárnu), 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● bez bytu (osoby žijící v azylových domech a v obecních či komerčních ubytovnách), 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● v nejistých podmínkách (osoby, které mají nařízené vyklizení bytu a vystěhování; osoby zažívající domácí násilí; osoby žijící v domácnosti bez právního nároku na byt, osoby pobývající u příbuzných nebo známých a nemají jinou možnost bydlení), 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● v nevyhovujících podmínkách (výrazně nepřiměřený počet osob žijících v bytě; nevhodný technický stav budovy, včetně prostor s výskytem plísní, hmyzu, hlodavců; pobyt v provizorních stavbách s neexistujícím či nedostatečným přístupem k pitné vodě či elektřině). 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cs-CZ" sz="1200" b="false" i="false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8810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14064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44115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08634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3855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7601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 smtClean="false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017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52576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1496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7456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200" b="true" u="sng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4196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8647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1971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98647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28948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48608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21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7707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sz="1200" b="fals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466224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sz="1200" b="fals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198648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39040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668178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82288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07616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4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84713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769758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99281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563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75500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03661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91771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05964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26193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22975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194740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83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13957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73877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13942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2950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64726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50652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48811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39738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23909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98911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153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27752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8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660783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EBB765A-51E0-4E82-AB73-FB7F84412B30}" type="datetimeFigureOut">
              <a:rPr lang="cs-CZ" smtClean="false"/>
              <a:pPr/>
              <a:t>14.05.2019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AD8C908-6CF6-4C3D-AE7A-F3813FC67EF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154923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1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s://www.esfcr.cz/formulare-a-pokyny-potrebne-v-ramci-pripravy-zadosti-o-podporu-opz" Type="http://schemas.openxmlformats.org/officeDocument/2006/relationships/hyperlink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strukturalni-fondy.cz/cs/Jak-na-projekt/Elektronicka-zadost/Edukacni-videa" Type="http://schemas.openxmlformats.org/officeDocument/2006/relationships/hyperlink" Id="rId4"/>
</Relationships>

</file>

<file path=ppt/slides/_rels/slide40.xml.rels><?xml version="1.0" encoding="UTF-8" standalone="yes"?>
<Relationships xmlns="http://schemas.openxmlformats.org/package/2006/relationships"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notesSlides/notesSlide4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Mode="External" Target="https://www.esfcr.cz/formulare-a-pokyny-potrebne-v-ramci-pripravy-zadosti-o-podporu-opz" Type="http://schemas.openxmlformats.org/officeDocument/2006/relationships/hyperlink" Id="rId3"/>
    <Relationship Target="../notesSlides/notesSlide4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notesSlides/notesSlide4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notesSlides/notesSlide4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9.xml" Type="http://schemas.openxmlformats.org/officeDocument/2006/relationships/notesSlide" Id="rId2"/>
    <Relationship Target="../slideLayouts/slideLayout7.xml" Type="http://schemas.openxmlformats.org/officeDocument/2006/relationships/slideLayout" Id="rId1"/>
    <Relationship TargetMode="External" Target="http://www.mpsv.cz/ISPV.php" Type="http://schemas.openxmlformats.org/officeDocument/2006/relationships/hyperlink" Id="rId4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="../notesSlides/notesSlide50.xml" Type="http://schemas.openxmlformats.org/officeDocument/2006/relationships/notesSlide" Id="rId2"/>
    <Relationship Target="../slideLayouts/slideLayout7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="../notesSlides/notesSlide5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Mode="External" Target="http://www.mpsv.cz/ISPV.php" Type="http://schemas.openxmlformats.org/officeDocument/2006/relationships/hyperlink" Id="rId3"/>
    <Relationship Target="../notesSlides/notesSlide52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4"/>
</Relationships>

</file>

<file path=ppt/slides/_rels/slide53.xml.rels><?xml version="1.0" encoding="UTF-8" standalone="yes"?>
<Relationships xmlns="http://schemas.openxmlformats.org/package/2006/relationships">
    <Relationship TargetMode="External" Target="https://ec.europa.eu/europeaid/tags/diem_en" Type="http://schemas.openxmlformats.org/officeDocument/2006/relationships/hyperlink" Id="rId3"/>
    <Relationship Target="../notesSlides/notesSlide5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4.xml.rels><?xml version="1.0" encoding="UTF-8" standalone="yes"?>
<Relationships xmlns="http://schemas.openxmlformats.org/package/2006/relationships">
    <Relationship Target="../notesSlides/notesSlide5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5.xml.rels><?xml version="1.0" encoding="UTF-8" standalone="yes"?>
<Relationships xmlns="http://schemas.openxmlformats.org/package/2006/relationships">
    <Relationship Target="../notesSlides/notesSlide5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6.xml.rels><?xml version="1.0" encoding="UTF-8" standalone="yes"?>
<Relationships xmlns="http://schemas.openxmlformats.org/package/2006/relationships">
    <Relationship Target="../notesSlides/notesSlide5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7.xml.rels><?xml version="1.0" encoding="UTF-8" standalone="yes"?>
<Relationships xmlns="http://schemas.openxmlformats.org/package/2006/relationships">
    <Relationship Target="../notesSlides/notesSlide5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8.xml.rels><?xml version="1.0" encoding="UTF-8" standalone="yes"?>
<Relationships xmlns="http://schemas.openxmlformats.org/package/2006/relationships">
    <Relationship Target="../notesSlides/notesSlide5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9.xml.rels><?xml version="1.0" encoding="UTF-8" standalone="yes"?>
<Relationships xmlns="http://schemas.openxmlformats.org/package/2006/relationships">
    <Relationship Target="../notesSlides/notesSlide5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0.xml.rels><?xml version="1.0" encoding="UTF-8" standalone="yes"?>
<Relationships xmlns="http://schemas.openxmlformats.org/package/2006/relationships">
    <Relationship Target="../notesSlides/notesSlide6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1.xml.rels><?xml version="1.0" encoding="UTF-8" standalone="yes"?>
<Relationships xmlns="http://schemas.openxmlformats.org/package/2006/relationships">
    <Relationship Target="../notesSlides/notesSlide6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2.xml.rels><?xml version="1.0" encoding="UTF-8" standalone="yes"?>
<Relationships xmlns="http://schemas.openxmlformats.org/package/2006/relationships">
    <Relationship Target="../notesSlides/notesSlide6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3.xml.rels><?xml version="1.0" encoding="UTF-8" standalone="yes"?>
<Relationships xmlns="http://schemas.openxmlformats.org/package/2006/relationships">
    <Relationship Target="../notesSlides/notesSlide6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4.xml.rels><?xml version="1.0" encoding="UTF-8" standalone="yes"?>
<Relationships xmlns="http://schemas.openxmlformats.org/package/2006/relationships">
    <Relationship Target="../notesSlides/notesSlide6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5.xml.rels><?xml version="1.0" encoding="UTF-8" standalone="yes"?>
<Relationships xmlns="http://schemas.openxmlformats.org/package/2006/relationships">
    <Relationship Target="../notesSlides/notesSlide6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6.xml.rels><?xml version="1.0" encoding="UTF-8" standalone="yes"?>
<Relationships xmlns="http://schemas.openxmlformats.org/package/2006/relationships">
    <Relationship TargetMode="External" Target="https://www.esfcr.cz/prirucka-pro-hodnotitele-opz" Type="http://schemas.openxmlformats.org/officeDocument/2006/relationships/hyperlink" Id="rId3"/>
    <Relationship Target="../notesSlides/notesSlide6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7.xml.rels><?xml version="1.0" encoding="UTF-8" standalone="yes"?>
<Relationships xmlns="http://schemas.openxmlformats.org/package/2006/relationships">
    <Relationship Target="../notesSlides/notesSlide6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8.xml.rels><?xml version="1.0" encoding="UTF-8" standalone="yes"?>
<Relationships xmlns="http://schemas.openxmlformats.org/package/2006/relationships">
    <Relationship Target="../notesSlides/notesSlide6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9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6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0.xml.rels><?xml version="1.0" encoding="UTF-8" standalone="yes"?>
<Relationships xmlns="http://schemas.openxmlformats.org/package/2006/relationships">
    <Relationship TargetMode="External" Target="mailto:lenka.veverkova@mpsv.cz" Type="http://schemas.openxmlformats.org/officeDocument/2006/relationships/hyperlink" Id="rId3"/>
    <Relationship TargetMode="External" Target="mailto:jana.ribarova@mpsv.cz" Type="http://schemas.openxmlformats.org/officeDocument/2006/relationships/hyperlink" Id="rId7"/>
    <Relationship Target="../notesSlides/notesSlide70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viera.hudecova@mpsv.cz" Type="http://schemas.openxmlformats.org/officeDocument/2006/relationships/hyperlink" Id="rId6"/>
    <Relationship TargetMode="External" Target="mailto:dita.tondlova@mpsv.cz" Type="http://schemas.openxmlformats.org/officeDocument/2006/relationships/hyperlink" Id="rId5"/>
    <Relationship TargetMode="External" Target="mailto:tereza.zahalkova@mpsv.cz" Type="http://schemas.openxmlformats.org/officeDocument/2006/relationships/hyperlink" Id="rId4"/>
</Relationships>

</file>

<file path=ppt/slides/_rels/slide71.xml.rels><?xml version="1.0" encoding="UTF-8" standalone="yes"?>
<Relationships xmlns="http://schemas.openxmlformats.org/package/2006/relationships">
    <Relationship Target="../notesSlides/notesSlide7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511299" y="1916832"/>
            <a:ext cx="7272000" cy="1917168"/>
          </a:xfrm>
        </p:spPr>
        <p:txBody>
          <a:bodyPr/>
          <a:lstStyle/>
          <a:p>
            <a:pPr algn="ctr"/>
            <a:r>
              <a:rPr lang="cs-CZ" sz="3600" dirty="false" smtClean="false"/>
              <a:t>Výzvy č. </a:t>
            </a:r>
            <a:br>
              <a:rPr lang="cs-CZ" sz="3600" dirty="false" smtClean="false"/>
            </a:br>
            <a:r>
              <a:rPr lang="cs-CZ" sz="3600" dirty="false" smtClean="false"/>
              <a:t>03_19_098 </a:t>
            </a:r>
            <a:r>
              <a:rPr lang="cs-CZ" sz="3600" dirty="false"/>
              <a:t/>
            </a:r>
            <a:br>
              <a:rPr lang="cs-CZ" sz="3600" dirty="false"/>
            </a:br>
            <a:r>
              <a:rPr lang="cs-CZ" sz="3600" dirty="false" smtClean="false"/>
              <a:t>03_19_099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600" dirty="false" smtClean="false"/>
              <a:t>Podpora procesů ve službách </a:t>
            </a:r>
            <a:br>
              <a:rPr lang="cs-CZ" sz="1600" dirty="false" smtClean="false"/>
            </a:br>
            <a:r>
              <a:rPr lang="cs-CZ" sz="1600" dirty="false" smtClean="false"/>
              <a:t>a podpora rozvoje sociální práce</a:t>
            </a:r>
            <a:br>
              <a:rPr lang="cs-CZ" sz="1600" dirty="false" smtClean="false"/>
            </a:br>
            <a:r>
              <a:rPr lang="cs-CZ" sz="1600" dirty="false"/>
              <a:t/>
            </a:r>
            <a:br>
              <a:rPr lang="cs-CZ" sz="1600" dirty="false"/>
            </a:b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800" dirty="false" smtClean="false"/>
              <a:t> </a:t>
            </a:r>
            <a:endParaRPr lang="cs-CZ" sz="18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1511299" y="4293096"/>
            <a:ext cx="7272000" cy="592104"/>
          </a:xfrm>
        </p:spPr>
        <p:txBody>
          <a:bodyPr/>
          <a:lstStyle/>
          <a:p>
            <a:endParaRPr lang="cs-CZ" dirty="false" smtClean="false"/>
          </a:p>
          <a:p>
            <a:pPr algn="ctr"/>
            <a:r>
              <a:rPr lang="cs-CZ" b="true" dirty="false" smtClean="false">
                <a:solidFill>
                  <a:schemeClr val="tx1"/>
                </a:solidFill>
              </a:rPr>
              <a:t>květen 2019</a:t>
            </a:r>
          </a:p>
          <a:p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endParaRPr lang="cs-CZ" b="true" dirty="false" smtClean="false"/>
          </a:p>
          <a:p>
            <a:pPr algn="ctr"/>
            <a:endParaRPr lang="cs-CZ" b="true" dirty="false" smtClean="false"/>
          </a:p>
          <a:p>
            <a:pPr algn="ctr"/>
            <a:r>
              <a:rPr lang="cs-CZ" b="true" dirty="false" smtClean="false"/>
              <a:t>SEMINÁŘ PRO ŽADATELE</a:t>
            </a:r>
          </a:p>
          <a:p>
            <a:pPr algn="ctr"/>
            <a:endParaRPr lang="cs-CZ" b="true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636912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14908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Oprávnění žadatelé ve výzvě   č. 98 </a:t>
            </a:r>
            <a:br>
              <a:rPr lang="cs-CZ" dirty="false" smtClean="false"/>
            </a:b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organizace zřizované kraji působící v sociální oblasti</a:t>
            </a:r>
            <a:r>
              <a:rPr lang="cs-CZ" sz="1600" dirty="false"/>
              <a:t>,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obce a organizace zřizované obcemi působící v sociální oblasti</a:t>
            </a:r>
            <a:r>
              <a:rPr lang="cs-CZ" sz="1600" dirty="false"/>
              <a:t>,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dobrovolné svazky obcí </a:t>
            </a:r>
            <a:r>
              <a:rPr lang="cs-CZ" sz="1600" dirty="false"/>
              <a:t>podle zákona č. 128/2000 Sb., o obcích (obecní zřízení)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nestátní neziskové organizace působící v sociální </a:t>
            </a:r>
            <a:r>
              <a:rPr lang="cs-CZ" sz="1600" b="true" dirty="false" smtClean="false"/>
              <a:t>oblasti</a:t>
            </a:r>
            <a:r>
              <a:rPr lang="cs-CZ" sz="1600" dirty="false" smtClean="false"/>
              <a:t>:</a:t>
            </a:r>
          </a:p>
          <a:p>
            <a:pPr lvl="1" algn="just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</a:pPr>
            <a:r>
              <a:rPr lang="cs-CZ" sz="1600" dirty="false"/>
              <a:t>obecně prospěšné společnosti zřízené podle zákona č. 248/1995 Sb., o obecně prospěšných společnostech, ve znění pozdějších předpisů,</a:t>
            </a:r>
          </a:p>
          <a:p>
            <a:pPr lvl="1" algn="just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</a:pPr>
            <a:r>
              <a:rPr lang="cs-CZ" sz="1600" dirty="false"/>
              <a:t>církevní právnické osoby zřízené podle zákona č. 3/2002 Sb., o církvích a náboženských společnostech, ve znění pozdějších předpisů, </a:t>
            </a:r>
          </a:p>
          <a:p>
            <a:pPr lvl="1" algn="just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</a:pPr>
            <a:r>
              <a:rPr lang="cs-CZ" sz="1600" dirty="false"/>
              <a:t>spolky podle §214 – 302 zákona č. 89/2012 Sb., občanský zákoník,</a:t>
            </a:r>
            <a:endParaRPr lang="cs-CZ" sz="1600" dirty="false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</a:pPr>
            <a:r>
              <a:rPr lang="cs-CZ" sz="1600" dirty="false"/>
              <a:t>ústavy podle § 402 – 418 zákona č. 89/2012 Sb., občanský zákoník,</a:t>
            </a:r>
          </a:p>
          <a:p>
            <a:pPr lvl="1" algn="just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</a:pPr>
            <a:r>
              <a:rPr lang="cs-CZ" sz="1600" dirty="false"/>
              <a:t>nadace (§ 306-393) a nadační fondy (§394-401) zřízené podle zákona č. 89/2012 Sb., občanský </a:t>
            </a:r>
            <a:r>
              <a:rPr lang="cs-CZ" sz="1600" dirty="false" smtClean="false"/>
              <a:t>zákoník,</a:t>
            </a:r>
            <a:endParaRPr lang="cs-CZ" sz="16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poskytovatelé sociálních služeb </a:t>
            </a:r>
            <a:r>
              <a:rPr lang="cs-CZ" sz="1600" dirty="false"/>
              <a:t>zapsaní v registru poskytovatelů sociálních služeb dle zákona č. 108/2006 Sb., o sociálních službách. </a:t>
            </a:r>
            <a:endParaRPr lang="cs-CZ" sz="1600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Pro tuto výzvu nejsou oprávněnými žadateli zařízení sociálních služeb, zřizovaná MPSV.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marL="414000" lvl="1" indent="0" algn="just">
              <a:lnSpc>
                <a:spcPct val="100000"/>
              </a:lnSpc>
              <a:buNone/>
            </a:pPr>
            <a:endParaRPr lang="cs-CZ" sz="16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736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Oprávnění žadatelé ve výzvě    č. 99</a:t>
            </a:r>
            <a:br>
              <a:rPr lang="cs-CZ" dirty="false" smtClean="false"/>
            </a:b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 smtClean="false"/>
              <a:t>Nestátní </a:t>
            </a:r>
            <a:r>
              <a:rPr lang="cs-CZ" sz="2000" dirty="false"/>
              <a:t>neziskové organizace působící v sociální oblasti: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 smtClean="false"/>
              <a:t>spolky </a:t>
            </a:r>
            <a:r>
              <a:rPr lang="cs-CZ" sz="1400" dirty="false"/>
              <a:t>dle § 214-302 zákona č. 89/2012 Sb., občanský </a:t>
            </a:r>
            <a:r>
              <a:rPr lang="cs-CZ" sz="1400" dirty="false" smtClean="false"/>
              <a:t>zákoník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/>
              <a:t>obecně prospěšné společnosti zřízené podle zákona č. 248/1995 Sb., o obecně prospěšných </a:t>
            </a:r>
            <a:r>
              <a:rPr lang="cs-CZ" sz="1400" dirty="false" smtClean="false"/>
              <a:t>společnostech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/>
              <a:t>ústavy dle § 402-418 zákona č. 89/2012 Sb., občanský </a:t>
            </a:r>
            <a:r>
              <a:rPr lang="cs-CZ" sz="1400" dirty="false" smtClean="false"/>
              <a:t>zákoník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/>
              <a:t>církevní právnické osoby zřízené podle zákona č. 3/2002 Sb., o církvích a náboženských </a:t>
            </a:r>
            <a:r>
              <a:rPr lang="cs-CZ" sz="1400" dirty="false" smtClean="false"/>
              <a:t>společnostech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/>
              <a:t>nadace (§ 306-393) a nadační fondy (§394-401) zřízené podle zákona č. 89/2012 Sb., občanský </a:t>
            </a:r>
            <a:r>
              <a:rPr lang="cs-CZ" sz="1400" dirty="false" smtClean="false"/>
              <a:t>zákoník</a:t>
            </a:r>
          </a:p>
          <a:p>
            <a:pPr marL="414000" lvl="1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lv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Městské části hl. m. Prahy podle zákona č.131/2000 Sb., o hlavním městě Praze, ve znění pozdějších předpisů</a:t>
            </a:r>
            <a:r>
              <a:rPr lang="cs-CZ" sz="2000" dirty="false" smtClean="false"/>
              <a:t>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/>
          </a:p>
          <a:p>
            <a:pPr lv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Organizace zřizované městskými částmi hlavního města Prahy (příspěvkové organizace, ústavy) působící v sociální oblasti</a:t>
            </a:r>
            <a:r>
              <a:rPr lang="cs-CZ" sz="2000" dirty="false" smtClean="false"/>
              <a:t>.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881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Oprávnění žadatelé ve výzvě   č. 99</a:t>
            </a:r>
            <a:br>
              <a:rPr lang="cs-CZ" dirty="false" smtClean="false"/>
            </a:b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pPr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2000" dirty="false" smtClean="false"/>
          </a:p>
          <a:p>
            <a:pPr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000" dirty="false" smtClean="false"/>
              <a:t>Organizace </a:t>
            </a:r>
            <a:r>
              <a:rPr lang="cs-CZ" sz="2000" dirty="false"/>
              <a:t>zřizované hl. městem Prahou (příspěvkové organizace, ústavy) působící v sociální oblasti</a:t>
            </a:r>
            <a:r>
              <a:rPr lang="cs-CZ" sz="2000" dirty="false" smtClean="false"/>
              <a:t>.</a:t>
            </a:r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/>
          </a:p>
          <a:p>
            <a:pPr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Dobrovolné svazky obcí dle zákona č. 128/2000 Sb., o obcích (obecní zřízení) resp. podle zákona č. 131/2000 Sb., o hlavním městě Praze  </a:t>
            </a:r>
            <a:endParaRPr lang="cs-CZ" sz="2000" dirty="false" smtClean="false"/>
          </a:p>
          <a:p>
            <a:pPr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2000" dirty="false"/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Poskytovatelé sociálních služeb zapsaní v registru poskytovatelů sociálních služeb dle zákona č. 108/2006 Sb., o sociálních </a:t>
            </a:r>
            <a:r>
              <a:rPr lang="cs-CZ" sz="2000" dirty="false" smtClean="false"/>
              <a:t>službách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 smtClean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Pro tuto výzvu nejsou oprávněnými žadateli zařízení sociálních služeb, zřizovaná MPSV.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20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8038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Oprávnění partneři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/>
              <a:t>Partner bez finančního příspěvku: </a:t>
            </a:r>
            <a:r>
              <a:rPr lang="cs-CZ" sz="1400" dirty="false" smtClean="false"/>
              <a:t>Právní </a:t>
            </a:r>
            <a:r>
              <a:rPr lang="cs-CZ" sz="1400" dirty="false"/>
              <a:t>forma partnera bez finančního příspěvku není omezena. Partnerem bez finančního příspěvku může být právnická osoba se sídlem v EU nebo v rámci zemí, jež jsou členy Evropského sdružení volného obchodu, nebo fyzická osoba působící jako osoba samostatně výdělečně činná (resp. v zahraniční obdobně působící), která má registrované místo podnikání v EU. Fyzická osoba, která není samostatně výdělečně činná, nemůže být do projektu zapojena jako partner.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/>
              <a:t>Partner s finančním příspěvkem: </a:t>
            </a:r>
            <a:r>
              <a:rPr lang="cs-CZ" sz="1400" dirty="false"/>
              <a:t>může být právnická osoba se sídlem v ČR, fyzická osoba působící jako osoba samostatně výdělečně činná, která má registrované podnikání v ČR. Fyzická osoba, která není samostatně výdělečně činná, nemůže být do projektu zapojena. </a:t>
            </a:r>
          </a:p>
          <a:p>
            <a:pPr algn="just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</a:pPr>
            <a:r>
              <a:rPr lang="cs-CZ" sz="1400" dirty="false"/>
              <a:t>Omezení pro partnerství u územně samosprávných celků a jimi zřizovaných </a:t>
            </a:r>
            <a:r>
              <a:rPr lang="cs-CZ" sz="1400" dirty="false" smtClean="false"/>
              <a:t>organizací</a:t>
            </a:r>
            <a:r>
              <a:rPr lang="cs-CZ" sz="1400" dirty="false"/>
              <a:t> </a:t>
            </a:r>
            <a:r>
              <a:rPr lang="cs-CZ" sz="1400" dirty="false" smtClean="false"/>
              <a:t>a pro </a:t>
            </a:r>
            <a:r>
              <a:rPr lang="cs-CZ" sz="1400" dirty="false"/>
              <a:t>partnerství u organizačních složek státu a jejich příspěvkových </a:t>
            </a:r>
            <a:r>
              <a:rPr lang="cs-CZ" sz="1400" dirty="false" smtClean="false"/>
              <a:t>organizací</a:t>
            </a:r>
            <a:r>
              <a:rPr lang="cs-CZ" sz="1400" dirty="false"/>
              <a:t> </a:t>
            </a:r>
            <a:r>
              <a:rPr lang="cs-CZ" sz="1400" dirty="false" smtClean="false"/>
              <a:t>– uvedeno konkrétně ve výzvě. </a:t>
            </a:r>
            <a:endParaRPr lang="cs-CZ" sz="1400" dirty="false"/>
          </a:p>
          <a:p>
            <a:pPr algn="just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</a:pPr>
            <a:r>
              <a:rPr lang="cs-CZ" sz="1400" b="true" dirty="false"/>
              <a:t>Příspěvkové organizace zřizované organizačními složkami státu</a:t>
            </a:r>
            <a:r>
              <a:rPr lang="cs-CZ" sz="1400" dirty="false"/>
              <a:t> nemohou být partnerem s finančním příspěvkem v této výzvě</a:t>
            </a:r>
            <a:r>
              <a:rPr lang="cs-CZ" sz="1400" dirty="false" smtClean="false"/>
              <a:t>.</a:t>
            </a:r>
            <a:endParaRPr lang="cs-CZ" sz="1400" dirty="false"/>
          </a:p>
          <a:p>
            <a:pPr algn="just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</a:pPr>
            <a:r>
              <a:rPr lang="cs-CZ" sz="1400" b="true" dirty="false"/>
              <a:t>Úřad práce ČR </a:t>
            </a:r>
            <a:r>
              <a:rPr lang="cs-CZ" sz="1400" dirty="false"/>
              <a:t>nemůže v rámci této výzvy vystupovat v roli partnera s finančním příspěvkem.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223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cs-CZ" sz="28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Míra podpory – </a:t>
            </a:r>
            <a:br>
              <a:rPr lang="cs-CZ" sz="28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28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rozpad zdrojů financování</a:t>
            </a:r>
            <a:endParaRPr lang="cs-CZ" sz="2800" b="true" cap="all" dirty="false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b="true" dirty="false" smtClean="false"/>
              <a:t>EU </a:t>
            </a:r>
            <a:r>
              <a:rPr lang="cs-CZ" b="true" dirty="false"/>
              <a:t>/ státní rozpočet / </a:t>
            </a:r>
            <a:r>
              <a:rPr lang="cs-CZ" b="true" dirty="false" smtClean="false"/>
              <a:t>žadatel </a:t>
            </a:r>
            <a:endParaRPr lang="cs-CZ" sz="1200" dirty="false" smtClean="false"/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/>
              <a:t>Pro </a:t>
            </a:r>
            <a:r>
              <a:rPr lang="cs-CZ" sz="1800" b="true" dirty="false" smtClean="false"/>
              <a:t>NNO</a:t>
            </a:r>
            <a:r>
              <a:rPr lang="cs-CZ" sz="1800" dirty="false" smtClean="false"/>
              <a:t>:	EU </a:t>
            </a:r>
            <a:r>
              <a:rPr lang="cs-CZ" sz="1800" dirty="false"/>
              <a:t>85 %, státní rozpočet 15 %, žadatel 0</a:t>
            </a:r>
            <a:r>
              <a:rPr lang="cs-CZ" sz="1800" dirty="false" smtClean="false"/>
              <a:t>%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/>
              <a:t>	</a:t>
            </a:r>
            <a:r>
              <a:rPr lang="cs-CZ" sz="1800" dirty="false" smtClean="false"/>
              <a:t>	</a:t>
            </a:r>
            <a:r>
              <a:rPr lang="cs-CZ" sz="1800" dirty="false"/>
              <a:t>EU </a:t>
            </a:r>
            <a:r>
              <a:rPr lang="cs-CZ" sz="1800" dirty="false" smtClean="false"/>
              <a:t>50 </a:t>
            </a:r>
            <a:r>
              <a:rPr lang="cs-CZ" sz="1800" dirty="false"/>
              <a:t>%, státní rozpočet </a:t>
            </a:r>
            <a:r>
              <a:rPr lang="cs-CZ" sz="1800" dirty="false" smtClean="false"/>
              <a:t>50 </a:t>
            </a:r>
            <a:r>
              <a:rPr lang="cs-CZ" sz="1800" dirty="false"/>
              <a:t>%, žadatel 0</a:t>
            </a:r>
            <a:r>
              <a:rPr lang="cs-CZ" sz="1800" dirty="false" smtClean="false"/>
              <a:t>% </a:t>
            </a:r>
            <a:r>
              <a:rPr lang="cs-CZ" sz="1400" b="true" dirty="false" smtClean="false">
                <a:solidFill>
                  <a:srgbClr val="FF0000"/>
                </a:solidFill>
              </a:rPr>
              <a:t>(výzva č. 03_19_099)</a:t>
            </a:r>
            <a:endParaRPr lang="cs-CZ" sz="1800" b="true" dirty="false">
              <a:solidFill>
                <a:srgbClr val="FF0000"/>
              </a:solidFill>
            </a:endParaRP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/>
              <a:t>Pro podnikající subjekty</a:t>
            </a:r>
            <a:r>
              <a:rPr lang="cs-CZ" sz="1800" dirty="false"/>
              <a:t>: </a:t>
            </a:r>
            <a:endParaRPr lang="cs-CZ" sz="1800" dirty="false" smtClean="false"/>
          </a:p>
          <a:p>
            <a:pPr marL="0" lvl="0" indent="0">
              <a:lnSpc>
                <a:spcPct val="100000"/>
              </a:lnSpc>
              <a:buNone/>
            </a:pPr>
            <a:r>
              <a:rPr lang="cs-CZ" sz="1800" dirty="false" smtClean="false"/>
              <a:t>		EU </a:t>
            </a:r>
            <a:r>
              <a:rPr lang="cs-CZ" sz="1800" dirty="false"/>
              <a:t>85 %, státní rozpočet 0 %, žadatel 15 </a:t>
            </a:r>
            <a:r>
              <a:rPr lang="cs-CZ" sz="1800" dirty="false" smtClean="false"/>
              <a:t>%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/>
              <a:t>		EU </a:t>
            </a:r>
            <a:r>
              <a:rPr lang="cs-CZ" sz="1800" dirty="false" smtClean="false"/>
              <a:t>50 </a:t>
            </a:r>
            <a:r>
              <a:rPr lang="cs-CZ" sz="1800" dirty="false"/>
              <a:t>%, státní rozpočet 0 %, žadatel </a:t>
            </a:r>
            <a:r>
              <a:rPr lang="cs-CZ" sz="1800" dirty="false" smtClean="false"/>
              <a:t>50 % </a:t>
            </a:r>
            <a:r>
              <a:rPr lang="cs-CZ" sz="1400" b="true" dirty="false">
                <a:solidFill>
                  <a:srgbClr val="FF0000"/>
                </a:solidFill>
              </a:rPr>
              <a:t>(výzva č. 03_19_099</a:t>
            </a:r>
            <a:r>
              <a:rPr lang="cs-CZ" sz="1400" b="true" dirty="false" smtClean="false">
                <a:solidFill>
                  <a:srgbClr val="FF0000"/>
                </a:solidFill>
              </a:rPr>
              <a:t>)</a:t>
            </a:r>
            <a:endParaRPr lang="cs-CZ" sz="1800" b="true" dirty="false"/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/>
              <a:t>Pro územně samosprávní celky a jimi zřizované organizace</a:t>
            </a:r>
            <a:r>
              <a:rPr lang="cs-CZ" sz="1800" dirty="false"/>
              <a:t>: </a:t>
            </a:r>
            <a:endParaRPr lang="cs-CZ" sz="1800" dirty="false" smtClean="false"/>
          </a:p>
          <a:p>
            <a:pPr marL="0" lvl="0" indent="0">
              <a:lnSpc>
                <a:spcPct val="100000"/>
              </a:lnSpc>
              <a:buNone/>
            </a:pPr>
            <a:r>
              <a:rPr lang="cs-CZ" sz="1800" dirty="false"/>
              <a:t>	</a:t>
            </a:r>
            <a:r>
              <a:rPr lang="cs-CZ" sz="1800" dirty="false" smtClean="false"/>
              <a:t>	EU </a:t>
            </a:r>
            <a:r>
              <a:rPr lang="cs-CZ" sz="1800" dirty="false"/>
              <a:t>85 %, státní rozpočet 10 %, žadatel 5 </a:t>
            </a:r>
            <a:r>
              <a:rPr lang="cs-CZ" sz="1800" dirty="false" smtClean="false"/>
              <a:t>%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/>
              <a:t>	</a:t>
            </a:r>
            <a:r>
              <a:rPr lang="cs-CZ" sz="1800" dirty="false" smtClean="false"/>
              <a:t>	</a:t>
            </a:r>
            <a:r>
              <a:rPr lang="cs-CZ" sz="1800" dirty="false"/>
              <a:t>EU </a:t>
            </a:r>
            <a:r>
              <a:rPr lang="cs-CZ" sz="1800" dirty="false" smtClean="false"/>
              <a:t>50 </a:t>
            </a:r>
            <a:r>
              <a:rPr lang="cs-CZ" sz="1800" dirty="false"/>
              <a:t>%, státní rozpočet </a:t>
            </a:r>
            <a:r>
              <a:rPr lang="cs-CZ" sz="1800" dirty="false" smtClean="false"/>
              <a:t>45</a:t>
            </a:r>
            <a:r>
              <a:rPr lang="cs-CZ" sz="1800" dirty="false"/>
              <a:t> %, žadatel 5 </a:t>
            </a:r>
            <a:r>
              <a:rPr lang="cs-CZ" sz="1800" dirty="false" smtClean="false"/>
              <a:t>% </a:t>
            </a:r>
            <a:r>
              <a:rPr lang="cs-CZ" sz="1400" b="true" dirty="false">
                <a:solidFill>
                  <a:srgbClr val="FF0000"/>
                </a:solidFill>
              </a:rPr>
              <a:t>(výzva č. 03_19_099)</a:t>
            </a:r>
            <a:endParaRPr lang="cs-CZ" sz="1400" b="true" dirty="false"/>
          </a:p>
          <a:p>
            <a:pPr marL="0" indent="0">
              <a:lnSpc>
                <a:spcPct val="100000"/>
              </a:lnSpc>
              <a:buNone/>
            </a:pPr>
            <a:endParaRPr lang="cs-CZ" sz="1800" dirty="false"/>
          </a:p>
          <a:p>
            <a:pPr marL="0" lvl="0" indent="0">
              <a:lnSpc>
                <a:spcPct val="100000"/>
              </a:lnSpc>
              <a:buNone/>
            </a:pPr>
            <a:endParaRPr lang="cs-CZ" sz="1800" dirty="false"/>
          </a:p>
          <a:p>
            <a:pPr marL="0" indent="0" algn="just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755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marL="0" lvl="1" indent="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800" b="true" cap="all" dirty="false" smtClean="false">
                <a:solidFill>
                  <a:schemeClr val="tx2"/>
                </a:solidFill>
                <a:latin typeface="+mj-lt"/>
              </a:rPr>
              <a:t>Minimální </a:t>
            </a:r>
            <a:r>
              <a:rPr lang="cs-CZ" sz="2800" b="true" cap="all">
                <a:solidFill>
                  <a:schemeClr val="tx2"/>
                </a:solidFill>
                <a:latin typeface="+mj-lt"/>
              </a:rPr>
              <a:t>a </a:t>
            </a:r>
            <a:r>
              <a:rPr lang="cs-CZ" sz="2800" b="true" cap="all" smtClean="false">
                <a:solidFill>
                  <a:schemeClr val="tx2"/>
                </a:solidFill>
                <a:latin typeface="+mj-lt"/>
              </a:rPr>
              <a:t>maximální </a:t>
            </a:r>
            <a:r>
              <a:rPr lang="cs-CZ" sz="2800" b="true" cap="all" dirty="false">
                <a:solidFill>
                  <a:schemeClr val="tx2"/>
                </a:solidFill>
                <a:latin typeface="+mj-lt"/>
              </a:rPr>
              <a:t>výše celkových způsobilých výdajů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false" smtClean="false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2800" dirty="false" smtClean="false"/>
              <a:t>Minimální </a:t>
            </a:r>
            <a:r>
              <a:rPr lang="cs-CZ" sz="2800" dirty="false"/>
              <a:t>výše celkových způsobilých výdajů </a:t>
            </a:r>
            <a:r>
              <a:rPr lang="cs-CZ" sz="2800" dirty="false" smtClean="false"/>
              <a:t>projektu:	</a:t>
            </a:r>
            <a:r>
              <a:rPr lang="cs-CZ" sz="2800" b="true" dirty="false" smtClean="false"/>
              <a:t>500</a:t>
            </a:r>
            <a:r>
              <a:rPr lang="cs-CZ" sz="2800" b="true" dirty="false"/>
              <a:t> 000 </a:t>
            </a:r>
            <a:r>
              <a:rPr lang="cs-CZ" sz="2800" b="true" dirty="false" smtClean="false"/>
              <a:t>CZK</a:t>
            </a:r>
          </a:p>
          <a:p>
            <a:pPr marL="0" indent="0" algn="just">
              <a:buNone/>
            </a:pPr>
            <a:r>
              <a:rPr lang="cs-CZ" sz="2800" b="true" dirty="false"/>
              <a:t> </a:t>
            </a:r>
            <a:r>
              <a:rPr lang="cs-CZ" sz="2800" b="true" dirty="false" smtClean="false"/>
              <a:t>    		500</a:t>
            </a:r>
            <a:r>
              <a:rPr lang="cs-CZ" sz="2800" b="true" dirty="false"/>
              <a:t> 000 </a:t>
            </a:r>
            <a:r>
              <a:rPr lang="cs-CZ" sz="2800" b="true" dirty="false" smtClean="false"/>
              <a:t>CZK  </a:t>
            </a:r>
            <a:r>
              <a:rPr lang="cs-CZ" sz="1800" b="true" dirty="false">
                <a:solidFill>
                  <a:srgbClr val="FF0000"/>
                </a:solidFill>
              </a:rPr>
              <a:t>03_19_099 (Praha)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false" smtClean="false"/>
              <a:t>Maximální </a:t>
            </a:r>
            <a:r>
              <a:rPr lang="cs-CZ" sz="2800" dirty="false"/>
              <a:t>výše celkových způsobilých výdajů </a:t>
            </a:r>
            <a:r>
              <a:rPr lang="cs-CZ" sz="2800" dirty="false" smtClean="false"/>
              <a:t>projektu:	</a:t>
            </a:r>
            <a:r>
              <a:rPr lang="cs-CZ" sz="2800" b="true" dirty="false" smtClean="false"/>
              <a:t>15</a:t>
            </a:r>
            <a:r>
              <a:rPr lang="cs-CZ" sz="2800" b="true" dirty="false"/>
              <a:t> 000 000 </a:t>
            </a:r>
            <a:r>
              <a:rPr lang="cs-CZ" sz="2800" b="true" dirty="false" smtClean="false"/>
              <a:t>CZK</a:t>
            </a:r>
          </a:p>
          <a:p>
            <a:pPr marL="0" indent="0" algn="just">
              <a:buNone/>
            </a:pPr>
            <a:r>
              <a:rPr lang="cs-CZ" sz="2800" b="true" dirty="false" smtClean="false"/>
              <a:t>		10</a:t>
            </a:r>
            <a:r>
              <a:rPr lang="cs-CZ" sz="2800" b="true" dirty="false"/>
              <a:t> 000 000 </a:t>
            </a:r>
            <a:r>
              <a:rPr lang="cs-CZ" sz="2800" b="true" dirty="false" smtClean="false"/>
              <a:t>CZK </a:t>
            </a:r>
            <a:r>
              <a:rPr lang="cs-CZ" sz="1800" b="true" dirty="false" smtClean="false">
                <a:solidFill>
                  <a:srgbClr val="FF0000"/>
                </a:solidFill>
              </a:rPr>
              <a:t>03_19_099 </a:t>
            </a:r>
            <a:r>
              <a:rPr lang="cs-CZ" sz="1800" b="true" dirty="false">
                <a:solidFill>
                  <a:srgbClr val="FF0000"/>
                </a:solidFill>
              </a:rPr>
              <a:t>(Praha)</a:t>
            </a:r>
          </a:p>
          <a:p>
            <a:pPr marL="0" indent="0" algn="just">
              <a:buNone/>
            </a:pPr>
            <a:endParaRPr lang="cs-CZ" sz="28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37000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Aktivity – přehled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1. Rozvíjení </a:t>
            </a:r>
            <a:r>
              <a:rPr lang="cs-CZ" sz="1800" b="true" u="sng" dirty="false"/>
              <a:t>a zkvalitňování sociálních služeb, sociální práce a </a:t>
            </a:r>
            <a:r>
              <a:rPr lang="cs-CZ" sz="1800" b="true" u="sng" dirty="false" smtClean="false"/>
              <a:t>sociálního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  bydlení</a:t>
            </a:r>
            <a:endParaRPr lang="cs-CZ" sz="1800" u="sng" dirty="false"/>
          </a:p>
          <a:p>
            <a:pPr marL="0" indent="0" algn="just">
              <a:buNone/>
            </a:pPr>
            <a:r>
              <a:rPr lang="cs-CZ" sz="1600" dirty="false" smtClean="false"/>
              <a:t>a</a:t>
            </a:r>
            <a:r>
              <a:rPr lang="cs-CZ" sz="1600" dirty="false"/>
              <a:t>) </a:t>
            </a:r>
            <a:r>
              <a:rPr lang="cs-CZ" sz="1600" dirty="false" smtClean="false"/>
              <a:t>pro oblast sociálních služeb</a:t>
            </a:r>
          </a:p>
          <a:p>
            <a:pPr marL="0" indent="0" algn="just">
              <a:buNone/>
            </a:pPr>
            <a:r>
              <a:rPr lang="cs-CZ" sz="1600" dirty="false" smtClean="false"/>
              <a:t>b</a:t>
            </a:r>
            <a:r>
              <a:rPr lang="cs-CZ" sz="1600" dirty="false"/>
              <a:t>) </a:t>
            </a:r>
            <a:r>
              <a:rPr lang="cs-CZ" sz="1600" dirty="false" smtClean="false"/>
              <a:t>pro oblast sociální práce</a:t>
            </a:r>
          </a:p>
          <a:p>
            <a:pPr marL="0" indent="0" algn="just">
              <a:buNone/>
            </a:pPr>
            <a:r>
              <a:rPr lang="cs-CZ" sz="1600" dirty="false" smtClean="false"/>
              <a:t>c</a:t>
            </a:r>
            <a:r>
              <a:rPr lang="cs-CZ" sz="1600" dirty="false"/>
              <a:t>) </a:t>
            </a:r>
            <a:r>
              <a:rPr lang="cs-CZ" sz="1600" dirty="false" smtClean="false"/>
              <a:t>pro oblast sociálního bydlení</a:t>
            </a:r>
          </a:p>
          <a:p>
            <a:pPr marL="0" indent="0" algn="just">
              <a:buNone/>
            </a:pPr>
            <a:r>
              <a:rPr lang="cs-CZ" sz="1600" dirty="false" smtClean="false"/>
              <a:t>Doplňková aktivita: </a:t>
            </a:r>
            <a:r>
              <a:rPr lang="cs-CZ" sz="1600" dirty="false"/>
              <a:t>Vzdělávání sociálních pracovníků a pracovníků v sociálních službách </a:t>
            </a:r>
            <a:endParaRPr lang="cs-CZ" sz="16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/>
              <a:t>2. Podpora pečujících osob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600" b="true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b="true" dirty="false" smtClean="false">
              <a:solidFill>
                <a:srgbClr val="FF0000"/>
              </a:solidFill>
            </a:endParaRPr>
          </a:p>
          <a:p>
            <a:pPr lvl="0"/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966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OBECNÉ PODMÍNKY PRO CELOU </a:t>
            </a:r>
            <a:r>
              <a:rPr lang="cs-CZ" dirty="false" smtClean="false"/>
              <a:t>VÝZVU 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V rámci projektů </a:t>
            </a:r>
            <a:r>
              <a:rPr lang="cs-CZ" sz="1800" b="true" dirty="false"/>
              <a:t>není možné podpořit běžný provoz sociální služby </a:t>
            </a:r>
            <a:r>
              <a:rPr lang="cs-CZ" sz="1800" dirty="false"/>
              <a:t>včetně přímé práce s klienty (např. mzdy sociálních pracovníků apod.). Je možné podpořit pilotní ověření nových řešení, jejichž součástí může být také přímá práce s klienty. Uvedené obdobně platí také pro přímou práci sociálních pracovníků a jiných odborníků v rámci úřadů a dalších organizací, ve kterých působí.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Pro účely výzvy je </a:t>
            </a:r>
            <a:r>
              <a:rPr lang="cs-CZ" sz="1800" b="true" dirty="false"/>
              <a:t>sociální práce </a:t>
            </a:r>
            <a:r>
              <a:rPr lang="cs-CZ" sz="1800" dirty="false"/>
              <a:t>chápána následujícím způsobem: Výkon sociální práce realizovaný sociálními pracovníky, kteří splňují předpoklady pro výkon povolání sociálního pracovníka a vykonávají činnosti sociální </a:t>
            </a:r>
            <a:r>
              <a:rPr lang="cs-CZ" sz="1800" dirty="false" smtClean="false"/>
              <a:t>práce a to dle § 109 a 110 zákona </a:t>
            </a:r>
            <a:r>
              <a:rPr lang="cs-CZ" sz="1800" dirty="false"/>
              <a:t>č. 108/2006 Sb., o sociálních službách.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/>
              <a:t>Minimálně </a:t>
            </a:r>
            <a:r>
              <a:rPr lang="cs-CZ" sz="1800" b="true" dirty="false" smtClean="false"/>
              <a:t>50 </a:t>
            </a:r>
            <a:r>
              <a:rPr lang="cs-CZ" sz="1800" b="true" dirty="false"/>
              <a:t>% z celkového počtu podpořených osob</a:t>
            </a:r>
            <a:r>
              <a:rPr lang="cs-CZ" sz="1800" b="true" baseline="30000" dirty="false"/>
              <a:t> </a:t>
            </a:r>
            <a:r>
              <a:rPr lang="cs-CZ" sz="1800" b="true" dirty="false"/>
              <a:t>musí překročit limit pro bagatelní podporu</a:t>
            </a:r>
            <a:r>
              <a:rPr lang="cs-CZ" sz="1800" dirty="false"/>
              <a:t>. Tyto osoby budou započítány do cílové hodnoty indikátoru 6 00 00 Celkový počet účastníků. V popisu indikátoru musí být jasně uveden celkový počet podpořených osob včetně způsobu výpočtu cílové hodnoty indikátoru.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30174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OBECNÉ PODMÍNKY PRO CELOU </a:t>
            </a:r>
            <a:r>
              <a:rPr lang="cs-CZ" dirty="false" smtClean="false"/>
              <a:t>VÝZVU </a:t>
            </a:r>
            <a:r>
              <a:rPr lang="cs-CZ" dirty="false" err="true" smtClean="false"/>
              <a:t>Ii</a:t>
            </a:r>
            <a:r>
              <a:rPr lang="cs-CZ" dirty="false" smtClean="false"/>
              <a:t>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false"/>
              <a:t>Aktivity, které svým charakterem naplňují znaky veřejné podpory (viz příloha č. 1 výzvy), je možné realizovat pouze u projektů: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false"/>
              <a:t>žadatele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false"/>
              <a:t>žadatele a partnera s finančním příspěvkem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false"/>
              <a:t>partnera s finančním </a:t>
            </a:r>
            <a:r>
              <a:rPr lang="cs-CZ" dirty="false" smtClean="false"/>
              <a:t>příspěvkem.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dirty="false"/>
          </a:p>
          <a:p>
            <a:pPr marL="414000" lvl="1" indent="0">
              <a:buNone/>
            </a:pPr>
            <a:r>
              <a:rPr lang="cs-CZ" dirty="false" smtClean="false"/>
              <a:t>Finanční </a:t>
            </a:r>
            <a:r>
              <a:rPr lang="cs-CZ" dirty="false"/>
              <a:t>příspěvek pro partnera u tohoto typu projektů musí být určen na aktivity naplňující znaky veřejné podpory.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1381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800" dirty="false"/>
              <a:t>1. Rozvíjení a zkvalitňování sociálních služeb, sociální práce a </a:t>
            </a:r>
            <a:r>
              <a:rPr lang="cs-CZ" sz="1800" dirty="false" smtClean="false"/>
              <a:t>sociálního bydlení – I. </a:t>
            </a:r>
            <a:r>
              <a:rPr lang="cs-CZ" sz="1800" dirty="false"/>
              <a:t/>
            </a:r>
            <a:br>
              <a:rPr lang="cs-CZ" sz="1800" dirty="false"/>
            </a:br>
            <a:r>
              <a:rPr lang="cs-CZ" sz="1800" i="true" u="sng" dirty="false"/>
              <a:t/>
            </a:r>
            <a:br>
              <a:rPr lang="cs-CZ" sz="1800" i="true" u="sng" dirty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u="sng" dirty="false"/>
              <a:t/>
            </a:r>
            <a:br>
              <a:rPr lang="cs-CZ" u="sng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400" b="true" u="sng" dirty="false" smtClean="false"/>
              <a:t>Pro </a:t>
            </a:r>
            <a:r>
              <a:rPr lang="cs-CZ" sz="1400" b="true" u="sng" dirty="false"/>
              <a:t>oblast sociálních služeb: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/>
              <a:t>Podpora zavádění procesů rozvoje kvality poskytování sociálních služeb poskytovaných v souladu se zákonem č. 108/2006 Sb., o sociálních službách, ve znění pozdějších předpisů - procesy zaměřené na plnění zákonných standardů kvality sociálních služeb a další celkový rozvoj kvality poskytované sociální </a:t>
            </a:r>
            <a:r>
              <a:rPr lang="cs-CZ" sz="1400" dirty="false" smtClean="false"/>
              <a:t>služby. Jedná </a:t>
            </a:r>
            <a:r>
              <a:rPr lang="cs-CZ" sz="1400" dirty="false"/>
              <a:t>se o podporu zejména těchto činností: 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/>
              <a:t>zhodnocení současného stavu </a:t>
            </a:r>
            <a:r>
              <a:rPr lang="cs-CZ" sz="1400" dirty="false"/>
              <a:t>procesů rozvoje kvality poskytování sociálních služeb v organizaci (mapování potřeb, analýzy, plán rozvoje, procesní audit apod.), 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/>
              <a:t>procesy rozvoje kvality</a:t>
            </a:r>
            <a:r>
              <a:rPr lang="cs-CZ" sz="1400" dirty="false"/>
              <a:t> poskytování sociálních služeb na základě zhodnocení současného stavu v organizaci (konzultace, pracovní postupy, vnitřní pravidla, systém hodnocení služby, vzdělávací plány </a:t>
            </a:r>
            <a:r>
              <a:rPr lang="cs-CZ" sz="1400" dirty="false" smtClean="false"/>
              <a:t>zaměstnanců, supervize </a:t>
            </a:r>
            <a:r>
              <a:rPr lang="cs-CZ" sz="1400" dirty="false"/>
              <a:t>apod</a:t>
            </a:r>
            <a:r>
              <a:rPr lang="cs-CZ" sz="1400" dirty="false" smtClean="false"/>
              <a:t>.),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/>
              <a:t>síťování</a:t>
            </a:r>
            <a:r>
              <a:rPr lang="cs-CZ" sz="1400" dirty="false"/>
              <a:t> (vytváření platforem, organizace diskusních setkání, konferencí ke sdílení dobré praxe apod.),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zavádění programů a nástrojů </a:t>
            </a:r>
            <a:r>
              <a:rPr lang="cs-CZ" sz="1400" b="true" dirty="false"/>
              <a:t>mezioborové a mezirezortní spolupráce </a:t>
            </a:r>
            <a:r>
              <a:rPr lang="cs-CZ" sz="1400" dirty="false"/>
              <a:t>zaměřených na spolupůsobnost a návaznost pomáhajících intervencí,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/>
              <a:t>vytvoření a zavedení udržitelných nových či inovovaných řešení </a:t>
            </a:r>
            <a:r>
              <a:rPr lang="cs-CZ" sz="1400" dirty="false"/>
              <a:t>(produkty, procesy, organizační uspořádání, příklady dobré praxe atd.); tato nová či inovovaná řešení musí vést k efektivnějšímu a transparentnějšímu využití zdrojů a představovat nové a netradiční přístupy a řešení s větší mírou pozitivního dopadu na uživatele služby.</a:t>
            </a:r>
            <a:endParaRPr lang="cs-CZ" sz="1400" dirty="false" smtClean="false"/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  <a:p>
            <a:pPr marL="0" indent="0">
              <a:lnSpc>
                <a:spcPct val="100000"/>
              </a:lnSpc>
              <a:buNone/>
            </a:pPr>
            <a:endParaRPr lang="cs-CZ" sz="1400" dirty="false"/>
          </a:p>
          <a:p>
            <a:pPr marL="0" indent="0"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659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OBSAH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altLang="cs-CZ" sz="1400" dirty="false" smtClean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false"/>
              <a:t>Úvod – obecně Operační program zaměstnanost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false"/>
              <a:t>Informační systémy – odkazy na zdroj informací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false" smtClean="false"/>
              <a:t>Výzvy </a:t>
            </a:r>
            <a:r>
              <a:rPr lang="cs-CZ" altLang="cs-CZ" sz="2000" dirty="false"/>
              <a:t>č. </a:t>
            </a:r>
            <a:r>
              <a:rPr lang="cs-CZ" altLang="cs-CZ" sz="2000" dirty="false" smtClean="false"/>
              <a:t>98 a 99 – aktivity a další podmínky</a:t>
            </a:r>
            <a:endParaRPr lang="cs-CZ" altLang="cs-CZ" sz="2000" dirty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false"/>
              <a:t>Veřejná podpora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false"/>
              <a:t>Přílohy žádosti a přílohy výzvy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false"/>
              <a:t>Finanční část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false"/>
              <a:t>Hodnocení a výběr projektů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false"/>
              <a:t>Kde hledat informace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false"/>
              <a:t>Dotazy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1. Rozvíjení a zkvalitňování sociálních služeb, sociální práce a </a:t>
            </a:r>
            <a:r>
              <a:rPr lang="cs-CZ" sz="1800" dirty="false" smtClean="false"/>
              <a:t>sociálního bydlení – II. 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b="true" u="sng" dirty="false"/>
              <a:t>Pro oblast </a:t>
            </a:r>
            <a:r>
              <a:rPr lang="cs-CZ" sz="1600" b="true" u="sng" dirty="false" smtClean="false"/>
              <a:t>sociální práce: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Podpora rozvoje a profesionalizace sociální práce, podpora procesů standardizace sociální práce, nastavení a ověření systému hodnocení efektivity výkonu sociální práce. Podpora nástrojů a programů zaměřených na evaluaci činností sociální práce s dopady do rozvíjení její kvality a odbornosti včetně supervize.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Podpora analýz předpokladů a potřeb odborného personálu a jejich zajištění.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Podpora síťování (vytváření platforem, organizace diskusních setkání, konferencí ke sdílení dobré praxe apod.).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Zavádění programů a nástrojů mezioborové a mezirezortní spolupráce zaměřených na spolupůsobnost a návaznost pomáhajících intervencí.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Zavedení a ověření inovativních technik, metod a postupů sociální práce realizované sociálními pracovníky, kteří splňují předpoklady pro výkon povolání sociálního pracovníka a vykonávají činnosti sociální práce v souladu s § §109 a 110 zákona č. 108/2006 Sb., o sociálních službách, ve znění pozdějších předpisů.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600" b="true" u="sng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600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632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1. Rozvíjení a zkvalitňování sociálních služeb, sociální práce a </a:t>
            </a:r>
            <a:r>
              <a:rPr lang="cs-CZ" sz="1800" dirty="false" smtClean="false"/>
              <a:t>sociálního bydlení – III. 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83568" y="1484784"/>
            <a:ext cx="8064000" cy="4752528"/>
          </a:xfrm>
        </p:spPr>
        <p:txBody>
          <a:bodyPr vert="horz" lIns="0" tIns="0" rIns="0" bIns="0" rtlCol="false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400" b="true" u="sng" dirty="false"/>
              <a:t>Pro oblast </a:t>
            </a:r>
            <a:r>
              <a:rPr lang="cs-CZ" sz="1400" b="true" u="sng" dirty="false" smtClean="false"/>
              <a:t>sociálního bydlení: </a:t>
            </a:r>
            <a:endParaRPr lang="cs-CZ" sz="1400" b="true" u="sng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/>
              <a:t> 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Metodická podpora při zavádění procesů a zvyšování kvality inovativních forem pro udržení a získávání bydlení osob v bytové nouzi a při rozvíjení </a:t>
            </a:r>
            <a:r>
              <a:rPr lang="cs-CZ" sz="1400" dirty="false" err="true"/>
              <a:t>housing</a:t>
            </a:r>
            <a:r>
              <a:rPr lang="cs-CZ" sz="1400" dirty="false"/>
              <a:t> </a:t>
            </a:r>
            <a:r>
              <a:rPr lang="cs-CZ" sz="1400" dirty="false" err="true"/>
              <a:t>first</a:t>
            </a:r>
            <a:r>
              <a:rPr lang="cs-CZ" sz="1400" dirty="false"/>
              <a:t> přístupu, (např. konzultace, workshopy, vytváření pracovních postupů, supervize aj.).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Podpora nastavení a ověření systému hodnocení efektivity zavaděných procesů.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Podpora síťování (vytváření platforem, organizace diskusních setkání, konferencí ke sdílení dobré praxe apod.).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Zavádění programů a nástrojů mezioborové a mezirezortní spolupráce zaměřených na spolupůsobnost a návaznost pomáhajících intervencí</a:t>
            </a:r>
            <a:r>
              <a:rPr lang="cs-CZ" dirty="false"/>
              <a:t>.</a:t>
            </a:r>
          </a:p>
          <a:p>
            <a:endParaRPr lang="cs-CZ" b="true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6739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Vzdělávání </a:t>
            </a:r>
            <a:r>
              <a:rPr lang="cs-CZ" sz="1800" dirty="false"/>
              <a:t>sociálních pracovníků a pracovníků v sociálních službách </a:t>
            </a:r>
            <a:r>
              <a:rPr lang="cs-CZ" sz="1800" dirty="false" smtClean="false"/>
              <a:t>– I. </a:t>
            </a:r>
            <a:r>
              <a:rPr lang="cs-CZ" dirty="false"/>
              <a:t/>
            </a:r>
            <a:br>
              <a:rPr lang="cs-CZ" dirty="false"/>
            </a:br>
            <a:r>
              <a:rPr lang="cs-CZ" dirty="false"/>
              <a:t> 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6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Vzdělávání = doplňková aktivita - navázaná </a:t>
            </a:r>
            <a:r>
              <a:rPr lang="cs-CZ" sz="1800" dirty="false"/>
              <a:t>na rozvíjení a zkvalitňování sociálních </a:t>
            </a:r>
            <a:r>
              <a:rPr lang="cs-CZ" sz="1800" dirty="false" smtClean="false"/>
              <a:t>služeb, sociální </a:t>
            </a:r>
            <a:r>
              <a:rPr lang="cs-CZ" sz="1800" dirty="false"/>
              <a:t>práce </a:t>
            </a:r>
            <a:r>
              <a:rPr lang="cs-CZ" sz="1800" dirty="false" smtClean="false"/>
              <a:t>a sociálního bydlení. 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Nelze podpořit projekty zaměřené výhradně na vzdělávání cílových skupin v rámci bodu 1 výzvy.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M</a:t>
            </a:r>
            <a:r>
              <a:rPr lang="cs-CZ" sz="1800" dirty="false" smtClean="false"/>
              <a:t>ožné </a:t>
            </a:r>
            <a:r>
              <a:rPr lang="cs-CZ" sz="1800" dirty="false"/>
              <a:t>podpořit vzdělávání </a:t>
            </a:r>
            <a:r>
              <a:rPr lang="cs-CZ" sz="1800" dirty="false" smtClean="false"/>
              <a:t>pouze </a:t>
            </a:r>
            <a:r>
              <a:rPr lang="cs-CZ" sz="1800" dirty="false"/>
              <a:t>sociálních pracovníků a pracovníků v sociálních </a:t>
            </a:r>
            <a:r>
              <a:rPr lang="cs-CZ" sz="1800" dirty="false" smtClean="false"/>
              <a:t>službách </a:t>
            </a:r>
            <a:r>
              <a:rPr lang="cs-CZ" sz="1800" dirty="false"/>
              <a:t>za </a:t>
            </a:r>
            <a:r>
              <a:rPr lang="cs-CZ" sz="1800" dirty="false" smtClean="false"/>
              <a:t>níže </a:t>
            </a:r>
            <a:r>
              <a:rPr lang="cs-CZ" sz="1800" dirty="false"/>
              <a:t>uvedených podmínek: </a:t>
            </a:r>
            <a:r>
              <a:rPr lang="cs-CZ" sz="1800" dirty="false" smtClean="false"/>
              <a:t>viz další snímky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0" indent="0">
              <a:buNone/>
            </a:pPr>
            <a:r>
              <a:rPr lang="cs-CZ" sz="1400" dirty="false"/>
              <a:t> </a:t>
            </a:r>
          </a:p>
          <a:p>
            <a:pPr algn="just"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7660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/>
              <a:t>Vzdělávání sociálních pracovníků a pracovníků v sociálních službách – </a:t>
            </a:r>
            <a:r>
              <a:rPr lang="cs-CZ" sz="1800" dirty="false" smtClean="false"/>
              <a:t>II.</a:t>
            </a:r>
            <a:endParaRPr lang="cs-CZ" sz="1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04056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endParaRPr lang="cs-CZ" sz="1200" b="true" i="true" u="sng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b="true" dirty="false"/>
              <a:t>a) Vzdělávání sociálních pracovníků a pracovníků v sociálních službách </a:t>
            </a:r>
            <a:endParaRPr lang="cs-CZ" sz="1400" dirty="false" smtClean="false"/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 smtClean="false"/>
              <a:t>akreditované </a:t>
            </a:r>
            <a:r>
              <a:rPr lang="cs-CZ" sz="1400" b="true" dirty="false"/>
              <a:t>vzdělávací kurzy </a:t>
            </a:r>
            <a:r>
              <a:rPr lang="cs-CZ" sz="1400" dirty="false"/>
              <a:t>pro další vzdělávání sociálních pracovníků</a:t>
            </a:r>
            <a:br>
              <a:rPr lang="cs-CZ" sz="1400" dirty="false"/>
            </a:br>
            <a:r>
              <a:rPr lang="cs-CZ" sz="1400" dirty="false"/>
              <a:t>a pracovníků v sociálních službách dle §111 odst. 2 písm. b) zákona č. 108/2006 Sb., o sociálních službách, ve znění pozdějších předpisů</a:t>
            </a:r>
            <a:r>
              <a:rPr lang="cs-CZ" sz="1400" dirty="false" smtClean="false"/>
              <a:t>,</a:t>
            </a:r>
            <a:endParaRPr lang="cs-CZ" sz="1400" dirty="false"/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/>
              <a:t>kvalifikační vzdělávání pracovníků v sociálních službách </a:t>
            </a:r>
            <a:r>
              <a:rPr lang="cs-CZ" sz="1400" dirty="false"/>
              <a:t>- akreditované kvalifikační kurzy pro pracovníky v sociálních službách dle § 116 odst. 5 zákona</a:t>
            </a:r>
            <a:br>
              <a:rPr lang="cs-CZ" sz="1400" dirty="false"/>
            </a:br>
            <a:r>
              <a:rPr lang="cs-CZ" sz="1400" dirty="false"/>
              <a:t>č. 108/2006 Sb., o sociálních službách, ve znění pozdějších předpisů a to pouze v kontextu § 116 odst. 7 téhož zákona, kdy je podmínkou absolvování kvalifikačního kurzu jeho splnění do 18 měsíců ode dne nástupu zaměstnance do zaměstnání. Kvalifikační kurz musí být celý absolvován v době realizace projektu (pracovník musí zahájit i ukončit svou účast v kurzu během realizace projektu).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V rámci vzdělávání sociálních pracovníků a pracovníků v sociálních službách pod písmenem a) je možné podpořit pouze vzdělávací programy/kurzy </a:t>
            </a:r>
            <a:r>
              <a:rPr lang="cs-CZ" sz="1400" b="true" dirty="false"/>
              <a:t>akreditované MPSV</a:t>
            </a:r>
            <a:r>
              <a:rPr lang="cs-CZ" sz="1400" dirty="false"/>
              <a:t>.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Zároveň musí být splněna podmínka, že se kurzů může účastnit </a:t>
            </a:r>
            <a:r>
              <a:rPr lang="cs-CZ" sz="1400" b="true" dirty="false"/>
              <a:t>pouze cílová skupina, pro kterou jsou kurzy akreditovány.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V případě realizace akreditovaných kurzů bude akreditace předložena v průběhu realizace projektu. </a:t>
            </a:r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810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/>
              <a:t>Vzdělávání sociálních pracovníků a pracovníků v sociálních službách – </a:t>
            </a:r>
            <a:r>
              <a:rPr lang="cs-CZ" sz="1800" dirty="false" err="true" smtClean="false"/>
              <a:t>Iii</a:t>
            </a:r>
            <a:r>
              <a:rPr lang="cs-CZ" sz="1800" dirty="false" smtClean="false"/>
              <a:t>.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b="true" dirty="false"/>
              <a:t>b) Akreditované/certifikované sebezkušenostní výcviky za níže uvedených podmínek</a:t>
            </a:r>
            <a:r>
              <a:rPr lang="cs-CZ" sz="1600" b="true" dirty="false" smtClean="false"/>
              <a:t>:</a:t>
            </a:r>
            <a:r>
              <a:rPr lang="cs-CZ" sz="1600" b="true" dirty="false"/>
              <a:t> 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Akreditace/certifikace výcviku od příslušné organizace. 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Akreditovaných výcviků se mohou účastnit pouze sociální pracovníci a pracovníci v sociálních </a:t>
            </a:r>
            <a:r>
              <a:rPr lang="cs-CZ" sz="1600" dirty="false" smtClean="false"/>
              <a:t>službách</a:t>
            </a:r>
            <a:r>
              <a:rPr lang="cs-CZ" sz="1600" dirty="false"/>
              <a:t> </a:t>
            </a:r>
            <a:r>
              <a:rPr lang="cs-CZ" sz="1600" dirty="false" smtClean="false"/>
              <a:t>vymezeni výše.</a:t>
            </a:r>
            <a:endParaRPr lang="cs-CZ" sz="1600" dirty="false"/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Minimálním rozsah 100 hodin.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Výcvik musí být celý absolvován v době realizace projektu (pracovník musí zahájit</a:t>
            </a:r>
            <a:br>
              <a:rPr lang="cs-CZ" sz="1600" dirty="false"/>
            </a:br>
            <a:r>
              <a:rPr lang="cs-CZ" sz="1600" dirty="false"/>
              <a:t>i ukončit svou účast ve výcviku během realizace projektu) a ukončen certifikátem či jiným dokladem o absolvování.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 </a:t>
            </a:r>
          </a:p>
          <a:p>
            <a:pPr algn="just">
              <a:lnSpc>
                <a:spcPct val="100000"/>
              </a:lnSpc>
              <a:buSzPct val="200000"/>
              <a:buFont typeface="Arial" panose="020B0604020202020204" pitchFamily="34" charset="0"/>
              <a:buChar char="•"/>
            </a:pPr>
            <a:r>
              <a:rPr lang="cs-CZ" sz="1600" b="true" dirty="false"/>
              <a:t>Nelze podpořit projekty zaměřené výhradně na vzdělávání cílových skupin v rámci bodu 1 výzvy.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9916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 smtClean="false"/>
              <a:t>2. Podpora pečujících osob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600" dirty="false"/>
              <a:t>Podpora neformálních pečovatelů (fyzických osob, které poskytují pomoc příjemci příspěvku na péči a dalších osob v rámci sociálního prostředí příjemce příspěvku na péči) a asistentů péče. </a:t>
            </a:r>
            <a:r>
              <a:rPr lang="cs-CZ" sz="1600" dirty="false" smtClean="false"/>
              <a:t>V</a:t>
            </a:r>
            <a:r>
              <a:rPr lang="cs-CZ" sz="1600" dirty="false"/>
              <a:t> rámci projektu je možné podpořit níže uvedené činnosti</a:t>
            </a:r>
            <a:r>
              <a:rPr lang="cs-CZ" sz="1600" dirty="false" smtClean="false"/>
              <a:t>:</a:t>
            </a:r>
            <a:r>
              <a:rPr lang="cs-CZ" sz="1600" dirty="false"/>
              <a:t> 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Identifikace potřeb neformálně pečujících osob.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Svépomocné skupiny a podpora psychohygieny neformálních pečujících.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Procesy řešení krizových situací v neformální péči.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Procesy vedoucí k zastupování neformálně pečujících osob a sdílené péči.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Podpora vzdělávání neformálních pečovatelů prostřednictvím akreditovaných kurzů MPSV dle §117a zákona č. 108/2006 Sb., o sociálních službách, ve znění pozdějších předpisů. Rozhodující je přímá vazba vzdělávání na péči o příjemce příspěvku na péči. Nejedná se o vzdělávání související se získáním zaměstnání a zapojením na trh práce.  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Podpora rozvoje spolupráce veřejné správy působící v sociální a rodinné oblasti</a:t>
            </a:r>
            <a:br>
              <a:rPr lang="cs-CZ" sz="1600" dirty="false"/>
            </a:br>
            <a:r>
              <a:rPr lang="cs-CZ" sz="1600" dirty="false"/>
              <a:t>s neformálními pečujícími nebo organizacemi je zastřešujícími.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8708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 smtClean="false"/>
              <a:t>V RÁMCI VÝZVY NEBUDE PODPOROVÁNO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00808"/>
            <a:ext cx="8064000" cy="4491200"/>
          </a:xfrm>
        </p:spPr>
        <p:txBody>
          <a:bodyPr/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cs-CZ" sz="2000" dirty="false" smtClean="false"/>
              <a:t>Supervizní </a:t>
            </a:r>
            <a:r>
              <a:rPr lang="cs-CZ" sz="2000" dirty="false"/>
              <a:t>výcviky.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2000" dirty="false"/>
              <a:t>Tvorba nových vzdělávacích programů/kurzů.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2000" dirty="false"/>
              <a:t>Vytvoření e-</a:t>
            </a:r>
            <a:r>
              <a:rPr lang="cs-CZ" sz="2000" dirty="false" err="true"/>
              <a:t>learningu</a:t>
            </a:r>
            <a:r>
              <a:rPr lang="cs-CZ" sz="2000" dirty="false"/>
              <a:t> (obsahová část, vytvoření textů, technická část, softwarové zpracování, hardware).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2000" dirty="false"/>
              <a:t>Počítačové kurzy a jazykové kurzy. 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2000" dirty="false"/>
              <a:t>Komunitní plánování.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2000" dirty="false"/>
              <a:t>Mzdové příspěvky na náhradu mzdy zaměstnavateli pro pracovníka po dobu jeho účasti v dalším vzdělávání.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41514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- obecně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47792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 smtClean="false">
                <a:solidFill>
                  <a:schemeClr val="accent2">
                    <a:lumMod val="50000"/>
                  </a:schemeClr>
                </a:solidFill>
              </a:rPr>
              <a:t>Dvě místa pro evidenci/zápis indikátorů </a:t>
            </a: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cs-CZ" sz="1400" dirty="false">
                <a:solidFill>
                  <a:schemeClr val="accent2">
                    <a:lumMod val="50000"/>
                  </a:schemeClr>
                </a:solidFill>
              </a:rPr>
              <a:t>IS ESF 2014+ </a:t>
            </a: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a v rámci zprávy o realizaci projektu v          IS </a:t>
            </a:r>
            <a:r>
              <a:rPr lang="cs-CZ" sz="1400" dirty="false">
                <a:solidFill>
                  <a:schemeClr val="accent2">
                    <a:lumMod val="50000"/>
                  </a:schemeClr>
                </a:solidFill>
              </a:rPr>
              <a:t>KP14+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Podrobnější evidence podpořených osob – </a:t>
            </a:r>
            <a:r>
              <a:rPr lang="cs-CZ" sz="1400" b="true" dirty="false" smtClean="false">
                <a:solidFill>
                  <a:schemeClr val="accent2">
                    <a:lumMod val="50000"/>
                  </a:schemeClr>
                </a:solidFill>
              </a:rPr>
              <a:t>Monitorovací list </a:t>
            </a: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(pohlaví; postavení na trhu práce; vzdělání; </a:t>
            </a:r>
            <a:r>
              <a:rPr lang="cs-CZ" sz="1400" dirty="false">
                <a:solidFill>
                  <a:schemeClr val="accent2">
                    <a:lumMod val="50000"/>
                  </a:schemeClr>
                </a:solidFill>
              </a:rPr>
              <a:t>znevýhodnění; přístup k bydlení; sektor ekonomiky, kde osoba působí; specifikace působení ve veřejném </a:t>
            </a: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sektoru; situace po ukončení účasti v projektu – např. získali kvalifikace atd.) </a:t>
            </a:r>
            <a:r>
              <a:rPr lang="cs-CZ" sz="1400" dirty="false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cs-CZ" sz="1400" dirty="false" smtClean="false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dirty="false" smtClean="false">
                <a:solidFill>
                  <a:schemeClr val="accent2">
                    <a:lumMod val="50000"/>
                  </a:schemeClr>
                </a:solidFill>
              </a:rPr>
              <a:t>Bagatelní podpora účastníka projektu </a:t>
            </a: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- účastníkem/podpořenou osobou je pouze osoba, která: 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získala </a:t>
            </a:r>
            <a:r>
              <a:rPr lang="cs-CZ" sz="1400" dirty="false">
                <a:solidFill>
                  <a:schemeClr val="accent2">
                    <a:lumMod val="50000"/>
                  </a:schemeClr>
                </a:solidFill>
              </a:rPr>
              <a:t>v daném projektu podporu v rozsahu </a:t>
            </a:r>
            <a:r>
              <a:rPr lang="cs-CZ" sz="1400" b="true" dirty="false">
                <a:solidFill>
                  <a:schemeClr val="accent2">
                    <a:lumMod val="50000"/>
                  </a:schemeClr>
                </a:solidFill>
              </a:rPr>
              <a:t>minimálně 40 hodin </a:t>
            </a:r>
            <a:r>
              <a:rPr lang="cs-CZ" sz="1400" dirty="false">
                <a:solidFill>
                  <a:schemeClr val="accent2">
                    <a:lumMod val="50000"/>
                  </a:schemeClr>
                </a:solidFill>
              </a:rPr>
              <a:t>(bez ohledu na počet dílčích podpor, tj. počet dílčích zapojení do projektu) a zároveň </a:t>
            </a:r>
          </a:p>
          <a:p>
            <a:pPr marL="342900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alespoň </a:t>
            </a:r>
            <a:r>
              <a:rPr lang="cs-CZ" sz="1400" dirty="false">
                <a:solidFill>
                  <a:schemeClr val="accent2">
                    <a:lumMod val="50000"/>
                  </a:schemeClr>
                </a:solidFill>
              </a:rPr>
              <a:t>20 hodin z podpory, kterou osoba v daném projektu získala, nemá charakter elektronického vzdělávání </a:t>
            </a:r>
            <a:endParaRPr lang="cs-CZ" sz="1400" dirty="false" smtClean="false">
              <a:solidFill>
                <a:schemeClr val="accent2">
                  <a:lumMod val="50000"/>
                </a:schemeClr>
              </a:solidFill>
            </a:endParaRP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200" dirty="false" smtClean="false">
                <a:solidFill>
                  <a:schemeClr val="accent2">
                    <a:lumMod val="50000"/>
                  </a:schemeClr>
                </a:solidFill>
              </a:rPr>
              <a:t>Hodina </a:t>
            </a:r>
            <a:r>
              <a:rPr lang="cs-CZ" sz="1200" dirty="false">
                <a:solidFill>
                  <a:schemeClr val="accent2">
                    <a:lumMod val="50000"/>
                  </a:schemeClr>
                </a:solidFill>
              </a:rPr>
              <a:t>je považována jako </a:t>
            </a:r>
            <a:r>
              <a:rPr lang="cs-CZ" sz="1200" b="true" dirty="false">
                <a:solidFill>
                  <a:schemeClr val="accent2">
                    <a:lumMod val="50000"/>
                  </a:schemeClr>
                </a:solidFill>
              </a:rPr>
              <a:t>60 minut</a:t>
            </a:r>
            <a:r>
              <a:rPr lang="cs-CZ" sz="1200" dirty="false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cs-CZ" sz="1200" dirty="false" smtClean="false">
                <a:solidFill>
                  <a:schemeClr val="accent2">
                    <a:lumMod val="50000"/>
                  </a:schemeClr>
                </a:solidFill>
              </a:rPr>
              <a:t>Výukové hodiny v délce např. 45 minut je </a:t>
            </a:r>
            <a:r>
              <a:rPr lang="cs-CZ" sz="1200" dirty="false">
                <a:solidFill>
                  <a:schemeClr val="accent2">
                    <a:lumMod val="50000"/>
                  </a:schemeClr>
                </a:solidFill>
              </a:rPr>
              <a:t>nutné přepočítat. 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200" dirty="false">
                <a:solidFill>
                  <a:schemeClr val="accent2">
                    <a:lumMod val="50000"/>
                  </a:schemeClr>
                </a:solidFill>
              </a:rPr>
              <a:t>Pozor při stanovení hodnoty indikátoru podpořených osob! </a:t>
            </a:r>
            <a:r>
              <a:rPr lang="cs-CZ" sz="1200" b="true" dirty="false" smtClean="false">
                <a:solidFill>
                  <a:schemeClr val="accent2">
                    <a:lumMod val="50000"/>
                  </a:schemeClr>
                </a:solidFill>
              </a:rPr>
              <a:t>Účastníci s bagatelní podporou se do hodnoty nezapočítávají</a:t>
            </a:r>
            <a:r>
              <a:rPr lang="cs-CZ" sz="1200" dirty="false" smtClean="false">
                <a:solidFill>
                  <a:schemeClr val="accent2">
                    <a:lumMod val="50000"/>
                  </a:schemeClr>
                </a:solidFill>
              </a:rPr>
              <a:t>. Evidence o těchto osobách ale musí být vedena. </a:t>
            </a:r>
            <a:endParaRPr lang="cs-CZ" sz="1200" dirty="false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Podrobné </a:t>
            </a:r>
            <a:r>
              <a:rPr lang="cs-CZ" sz="1400" dirty="false">
                <a:solidFill>
                  <a:schemeClr val="accent2">
                    <a:lumMod val="50000"/>
                  </a:schemeClr>
                </a:solidFill>
              </a:rPr>
              <a:t>informace viz Obecná část pravidel pro žadatele a příjemce v rámci </a:t>
            </a:r>
            <a:r>
              <a:rPr lang="cs-CZ" sz="1400" dirty="false" smtClean="false">
                <a:solidFill>
                  <a:schemeClr val="accent2">
                    <a:lumMod val="50000"/>
                  </a:schemeClr>
                </a:solidFill>
              </a:rPr>
              <a:t>OPZ.</a:t>
            </a:r>
            <a:endParaRPr lang="cs-CZ" sz="1400" dirty="false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se závazkem – přehled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V žádosti o podporu žadatel uvede </a:t>
            </a:r>
            <a:r>
              <a:rPr lang="cs-CZ" sz="1400" b="true" dirty="false"/>
              <a:t>cílovou hodnotu </a:t>
            </a:r>
            <a:r>
              <a:rPr lang="cs-CZ" sz="1400" dirty="false"/>
              <a:t>(tj. hodnotu, která se chápe jako </a:t>
            </a:r>
            <a:r>
              <a:rPr lang="cs-CZ" sz="1400" b="true" dirty="false"/>
              <a:t>závazek</a:t>
            </a:r>
            <a:r>
              <a:rPr lang="cs-CZ" sz="1400" dirty="false"/>
              <a:t> žadatele, kterého má dosáhnout díky realizaci projektu uvedeného v žádosti o podporu) k následujícím indikátorům</a:t>
            </a:r>
            <a:r>
              <a:rPr lang="cs-CZ" sz="1400" dirty="false" smtClean="false"/>
              <a:t>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Pro každý projekt </a:t>
            </a:r>
            <a:r>
              <a:rPr lang="cs-CZ" sz="1400" dirty="false" smtClean="false"/>
              <a:t>musí být </a:t>
            </a:r>
            <a:r>
              <a:rPr lang="cs-CZ" sz="1400" dirty="false"/>
              <a:t>stanovena </a:t>
            </a:r>
            <a:r>
              <a:rPr lang="cs-CZ" sz="1400" b="true" dirty="false"/>
              <a:t>cílová hodnota pro minimálně jeden výstupový hlavní indikátor</a:t>
            </a:r>
            <a:r>
              <a:rPr lang="cs-CZ" sz="1400" dirty="false"/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 smtClean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535935921"/>
              </p:ext>
            </p:extLst>
          </p:nvPr>
        </p:nvGraphicFramePr>
        <p:xfrm>
          <a:off x="1419860" y="2924944"/>
          <a:ext cx="6464508" cy="194421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847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5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0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6 00 00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Celkový počet účastníků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Účastníci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8 05 00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Dokumenty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ostatní – přehled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112568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V případě, že projekt podporu získá, bude mít žadatel povinnost kromě indikátorů se závazkem vykazovat dosažené hodnoty také pro: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200" dirty="false" smtClean="false"/>
              <a:t>a) všechny </a:t>
            </a:r>
            <a:r>
              <a:rPr lang="cs-CZ" sz="1200" b="true" dirty="false"/>
              <a:t>indikátory výstupu, které se týkají účastníků </a:t>
            </a:r>
            <a:r>
              <a:rPr lang="cs-CZ" sz="1200" dirty="false"/>
              <a:t>(rozuměno ty indikátory, které navazují na charakteristiky účastníků jako je např. věk, postavení na trhu práce, případné znevýhodnění, atd</a:t>
            </a:r>
            <a:r>
              <a:rPr lang="cs-CZ" sz="1200" dirty="false" smtClean="false"/>
              <a:t>.);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200" dirty="false" smtClean="false"/>
              <a:t>b) indikátory </a:t>
            </a:r>
            <a:r>
              <a:rPr lang="cs-CZ" sz="1200" dirty="false"/>
              <a:t>z následující tabulky: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17182401"/>
              </p:ext>
            </p:extLst>
          </p:nvPr>
        </p:nvGraphicFramePr>
        <p:xfrm>
          <a:off x="1403648" y="2996952"/>
          <a:ext cx="6304280" cy="353646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775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7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188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Kód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Název indikátoru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Měrná jednotka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indikátoru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010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6 25 00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 v procesu vzdělávání / odborné přípravy po ukončení své </a:t>
                      </a: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účasti</a:t>
                      </a:r>
                    </a:p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010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6 26 00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Účastníci, kteří získali kvalifikaci po ukončení své účasti </a:t>
                      </a:r>
                      <a:endParaRPr lang="cs-CZ" sz="1300" b="true" kern="1200" dirty="false" smtClean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145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6 28 00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Znevýhodnění účastníci, kteří po ukončení své účasti hledají zaměstnání, jsou v procesu vzdělávání /odborné přípravy, rozšiřují si kvalifikaci nebo jsou zaměstnaní, a to i OSVČ </a:t>
                      </a:r>
                      <a:endParaRPr lang="cs-CZ" sz="1300" b="true" kern="1200" dirty="false" smtClean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3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708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6 70 01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48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ÚVOD - OPZ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/>
              <a:t>Operační program zaměstnanost </a:t>
            </a:r>
            <a:r>
              <a:rPr lang="cs-CZ" sz="2000" dirty="false"/>
              <a:t>(OPZ) na období 2014 – </a:t>
            </a:r>
            <a:r>
              <a:rPr lang="cs-CZ" sz="2000" dirty="false" smtClean="false"/>
              <a:t>2020:  priority </a:t>
            </a:r>
            <a:r>
              <a:rPr lang="cs-CZ" sz="2000" dirty="false"/>
              <a:t>pro podporu zaměstnanosti, sociálního začleňování a efektivní veřejné správy z Evropského sociálního </a:t>
            </a:r>
            <a:r>
              <a:rPr lang="cs-CZ" sz="2000" dirty="false" smtClean="false"/>
              <a:t>fondu.</a:t>
            </a:r>
            <a:endParaRPr lang="cs-CZ" sz="2000" dirty="false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OPZ vymezuje čtyři základní věcné prioritní </a:t>
            </a:r>
            <a:r>
              <a:rPr lang="cs-CZ" sz="2000" dirty="false" smtClean="false"/>
              <a:t>osy.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 smtClean="false"/>
              <a:t>Výzvy č. 98 a 99 jsou realizovány v </a:t>
            </a:r>
            <a:r>
              <a:rPr lang="cs-CZ" sz="2000" dirty="false"/>
              <a:t>rámci p</a:t>
            </a:r>
            <a:r>
              <a:rPr lang="cs-CZ" sz="2000" dirty="false" smtClean="false"/>
              <a:t>rioritní osy </a:t>
            </a:r>
            <a:r>
              <a:rPr lang="cs-CZ" sz="2000" dirty="false"/>
              <a:t>2 Sociální začleňování a boj s </a:t>
            </a:r>
            <a:r>
              <a:rPr lang="cs-CZ" sz="2000" dirty="false" smtClean="false"/>
              <a:t>chudobou. </a:t>
            </a:r>
            <a:endParaRPr lang="cs-CZ" sz="20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Oddělení 874 vystupuje v roli řídícího orgánu (v OP LZZ zprostředkující subjekt</a:t>
            </a:r>
            <a:r>
              <a:rPr lang="cs-CZ" sz="2000" dirty="false" smtClean="false"/>
              <a:t>).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05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Indikátory definice – 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1400" b="true" u="sng" dirty="false" smtClean="false"/>
              <a:t>6 00 00 - Celkový </a:t>
            </a:r>
            <a:r>
              <a:rPr lang="cs-CZ" sz="1400" b="true" u="sng" dirty="false"/>
              <a:t>počet </a:t>
            </a:r>
            <a:r>
              <a:rPr lang="cs-CZ" sz="1400" b="true" u="sng" dirty="false" smtClean="false"/>
              <a:t>účastníků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Celkový počet osob/účastníků (zaměstnanců, pracovníků implementační struktury, osob cílových skupin apod.), které v rámci projektu </a:t>
            </a:r>
            <a:r>
              <a:rPr lang="cs-CZ" sz="1200" b="true" i="true" dirty="false"/>
              <a:t>získaly jakoukoliv formu podpory, bez ohledu na počet poskytnutých podpor</a:t>
            </a:r>
            <a:r>
              <a:rPr lang="cs-CZ" sz="1200" i="true" dirty="false"/>
              <a:t>. Každá podpořená osoba se v rámci projektu </a:t>
            </a:r>
            <a:r>
              <a:rPr lang="cs-CZ" sz="1200" b="true" i="true" dirty="false"/>
              <a:t>započítává pouze jednou </a:t>
            </a:r>
            <a:r>
              <a:rPr lang="cs-CZ" sz="1200" i="true" dirty="false"/>
              <a:t>bez ohledu na to, kolik podpor obdržela. Podpora je jakákoliv aktivita financovaná z rozpočtu projektu, ze které mají cílové skupiny prospěch, podpora může mít formu např. vzdělávacího nebo rekvalifikačního kurzu, stáže, odborné konzultace, poradenství, výcviku, školení, odborné praxe apod. 	</a:t>
            </a:r>
            <a:r>
              <a:rPr lang="cs-CZ" sz="1400" i="true" dirty="false"/>
              <a:t>	</a:t>
            </a:r>
            <a:endParaRPr lang="cs-CZ" sz="1400" u="sng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u="sng" dirty="false"/>
              <a:t>8 05 00 - Počet napsaných a zveřejněných analytických a strategických dokumentů (vč. evaluačních)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Počet </a:t>
            </a:r>
            <a:r>
              <a:rPr lang="cs-CZ" sz="1200" b="true" i="true" dirty="false"/>
              <a:t>napsaných a zveřejněných</a:t>
            </a:r>
            <a:r>
              <a:rPr lang="cs-CZ" sz="1200" i="true" dirty="false"/>
              <a:t> analýz, evaluací (interních i externích), koncepcí, strategií, studií, závěrečných zpráv z výzkumů a obdobných dokumentů, které byly vytvořeny za finanční podpory ESI fondů.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„Napsaný“ znamená vytvoření obsahu materiálu (tj. nejedná se o počet kopií, které byly vytisknuty). „Zveřejněný“ znamená, že jsou zveřejněné/či z důvodu citlivých informací částečně zveřejněné na centrálních stránkách relevantních fondů, na stránkách příjemce, popř. na jiných úložištích k tomu určených (např. http://www.databaze-strategie.cz/ a nebo www.strukturalni-fondy.cz/Knihovna-evaluaci), anebo jsou dohledatelné pomocí obvyklých internetových vyhledávačů.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K tomu, aby byl dokument započítán do indikátoru jako jedna jednotka, je třeba, aby byl jak napsaný, tak zveřejněný. V případě více samostatných výstupů je možno započítat každý výstup samostatně. Započítávají se dokumenty vytvořené interně i externě. </a:t>
            </a:r>
            <a:r>
              <a:rPr lang="cs-CZ" sz="1200" dirty="false"/>
              <a:t>	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400" dirty="false">
                <a:solidFill>
                  <a:srgbClr val="FF0000"/>
                </a:solidFill>
              </a:rPr>
              <a:t>	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u="sng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297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definice </a:t>
            </a:r>
            <a:r>
              <a:rPr lang="cs-CZ" dirty="false" smtClean="false"/>
              <a:t>– 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1400" b="true" u="sng" dirty="false" smtClean="false"/>
              <a:t>6 </a:t>
            </a:r>
            <a:r>
              <a:rPr lang="cs-CZ" sz="1400" b="true" u="sng" dirty="false"/>
              <a:t>25 00 - Účastníci v procesu vzdělávání </a:t>
            </a:r>
            <a:r>
              <a:rPr lang="cs-CZ" sz="1400" b="true" u="sng" dirty="false" smtClean="false"/>
              <a:t>/odborné </a:t>
            </a:r>
            <a:r>
              <a:rPr lang="cs-CZ" sz="1400" b="true" u="sng" dirty="false"/>
              <a:t>přípravy po ukončení své účasti </a:t>
            </a:r>
            <a:endParaRPr lang="cs-CZ" sz="1400" b="true" u="sng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Účastníci intervence ESF, kteří jsou nově zapojení do vzdělávání (celoživotní učení, formální vzdělávání) či odborné přípravy (jak v rámci práce, tak mimo ni, odborné vzdělávání, atp.). Indikátor započítává účastníky ihned po ukončení jejich účasti v projektu. „Po ukončení své účasti“ znamená do doby čtyř týdnů od data ukončení účasti na projektu. </a:t>
            </a:r>
            <a:r>
              <a:rPr lang="cs-CZ" sz="1200" dirty="false"/>
              <a:t>	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200" dirty="false" smtClean="false"/>
              <a:t>Indikátor bude typický spíše pro jiné výzvy. Např. pro uživatele sociální služby nebo poradenství v oblasti zaměstnanosti. Osoba ukončí účast v projektu a díky poskytnutému poradenství se bude dále mimo projekt vzdělávat. Vzdělávání mimo projekt je „výsledkem“ účasti v projektu.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	</a:t>
            </a:r>
            <a:endParaRPr lang="cs-CZ" sz="1200" i="true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u="sng" dirty="false" smtClean="false"/>
              <a:t>6 </a:t>
            </a:r>
            <a:r>
              <a:rPr lang="cs-CZ" sz="1400" b="true" u="sng" dirty="false"/>
              <a:t>26 00 - Účastníci, kteří získali kvalifikaci po ukončení své účasti </a:t>
            </a:r>
            <a:endParaRPr lang="cs-CZ" sz="1400" b="true" u="sng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i="true" dirty="false"/>
              <a:t>Účastníci intervence ESF, kteří získali potvrzení o kvalifikaci v rámci účasti na ESF projektu. Potvrzení o kvalifikaci je udíleno na základě formálního prověření znalostí, které ukázalo, že účastník získal kvalifikaci dle předem nastavených standardů. V rámci výzev může být specifikováno, jaké druhy kvalifikací a potvrzení kvalifikací jsou přípustné pro naplňování indikátoru v dané výzvě. Účastník je v indikátoru započítán pouze jednou bez ohledu na počet získaných kvalifikací. „Po ukončení své účasti“ znamená do doby čtyř týdnů od data ukončení účasti na projektu. </a:t>
            </a:r>
            <a:r>
              <a:rPr lang="cs-CZ" sz="1200" dirty="false"/>
              <a:t>	</a:t>
            </a:r>
            <a:endParaRPr lang="cs-CZ" sz="1400" dirty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200" b="true" dirty="false">
                <a:solidFill>
                  <a:schemeClr val="accent2">
                    <a:lumMod val="50000"/>
                  </a:schemeClr>
                </a:solidFill>
              </a:rPr>
              <a:t>Pro </a:t>
            </a:r>
            <a:r>
              <a:rPr lang="cs-CZ" sz="1200" b="true" dirty="false" smtClean="false">
                <a:solidFill>
                  <a:schemeClr val="accent2">
                    <a:lumMod val="50000"/>
                  </a:schemeClr>
                </a:solidFill>
              </a:rPr>
              <a:t>výzvy </a:t>
            </a:r>
            <a:r>
              <a:rPr lang="cs-CZ" sz="1200" b="true" dirty="false">
                <a:solidFill>
                  <a:schemeClr val="accent2">
                    <a:lumMod val="50000"/>
                  </a:schemeClr>
                </a:solidFill>
              </a:rPr>
              <a:t>č. </a:t>
            </a:r>
            <a:r>
              <a:rPr lang="cs-CZ" sz="1200" b="true" dirty="false" smtClean="false">
                <a:solidFill>
                  <a:schemeClr val="accent2">
                    <a:lumMod val="50000"/>
                  </a:schemeClr>
                </a:solidFill>
              </a:rPr>
              <a:t>98 a 99 </a:t>
            </a:r>
            <a:r>
              <a:rPr lang="cs-CZ" sz="1200" dirty="false"/>
              <a:t>= </a:t>
            </a:r>
            <a:r>
              <a:rPr lang="cs-CZ" sz="1200" b="true" dirty="false"/>
              <a:t>účastníci akreditovaných kurzů a výcviků</a:t>
            </a:r>
            <a:r>
              <a:rPr lang="cs-CZ" sz="1200" dirty="false"/>
              <a:t>, kteří získali kvalifikaci = zkouška, osvědčení apod. Každý účastník se </a:t>
            </a:r>
            <a:r>
              <a:rPr lang="cs-CZ" sz="1200" b="true" dirty="false"/>
              <a:t>započte pouze jednou</a:t>
            </a:r>
            <a:r>
              <a:rPr lang="cs-CZ" sz="1200" dirty="false"/>
              <a:t>. Rozdíl oproti OP LZZ, kde v MI 07.46.13 byl každý účastník započten tolikrát, kolikrát úspěšně ukončil kurz.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5457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</a:t>
            </a:r>
            <a:r>
              <a:rPr lang="cs-CZ" dirty="false" smtClean="false"/>
              <a:t>definice</a:t>
            </a:r>
            <a:r>
              <a:rPr lang="cs-CZ" dirty="false"/>
              <a:t> </a:t>
            </a:r>
            <a:r>
              <a:rPr lang="cs-CZ" dirty="false" smtClean="false"/>
              <a:t>– III.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400" b="true" u="sng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u="sng" dirty="false" smtClean="false"/>
              <a:t>6 </a:t>
            </a:r>
            <a:r>
              <a:rPr lang="cs-CZ" sz="1400" b="true" u="sng" dirty="false"/>
              <a:t>28 00 - Znevýhodnění účastníci, kteří po ukončení své účasti hledají zaměstnání, jsou v procesu vzdělávání /odborné přípravy, rozšiřují si kvalifikaci nebo jsou zaměstnaní, a to i OSVČ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200" dirty="false"/>
              <a:t>Definice je dlouhá – viz Obecná část pravidel pro žadatele a příjemce v rámci OPZ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200" dirty="false" smtClean="false"/>
              <a:t>Indikátor </a:t>
            </a:r>
            <a:r>
              <a:rPr lang="cs-CZ" sz="1200" dirty="false"/>
              <a:t>typický spíše pro jiné výzvy (v případě uživatelů SSL apod.). Může být ale relevantní i ve </a:t>
            </a:r>
            <a:r>
              <a:rPr lang="cs-CZ" sz="1200" dirty="false" smtClean="false">
                <a:solidFill>
                  <a:schemeClr val="accent2">
                    <a:lumMod val="50000"/>
                  </a:schemeClr>
                </a:solidFill>
              </a:rPr>
              <a:t>výzvách č. 98 a 99</a:t>
            </a:r>
            <a:r>
              <a:rPr lang="cs-CZ" sz="1200" dirty="false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1200" dirty="false" smtClean="false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200" dirty="false" smtClean="false"/>
              <a:t>Za </a:t>
            </a:r>
            <a:r>
              <a:rPr lang="cs-CZ" sz="1200" b="true" dirty="false" smtClean="false"/>
              <a:t>„znevýhodněné osoby“ </a:t>
            </a:r>
            <a:r>
              <a:rPr lang="cs-CZ" sz="1200" dirty="false" smtClean="false"/>
              <a:t>jsou v rámci indikátoru 6 28 00 považovány osoby, které jsou při vstupu do projektu zařazené v rámci indikátorů:  </a:t>
            </a:r>
          </a:p>
          <a:p>
            <a:pPr marL="619125" indent="-171450" algn="just">
              <a:lnSpc>
                <a:spcPct val="100000"/>
              </a:lnSpc>
              <a:buFont typeface="Arial" panose="020B0604020202020204" pitchFamily="34" charset="0"/>
              <a:buChar char="‾"/>
            </a:pPr>
            <a:r>
              <a:rPr lang="cs-CZ" sz="1200" dirty="false" smtClean="false"/>
              <a:t>6 </a:t>
            </a:r>
            <a:r>
              <a:rPr lang="cs-CZ" sz="1200" dirty="false"/>
              <a:t>12 00 - Účastníci žijící v domácnostech, jejichž žádný člen není zaměstnán </a:t>
            </a:r>
          </a:p>
          <a:p>
            <a:pPr marL="619125" indent="-171450" algn="just">
              <a:lnSpc>
                <a:spcPct val="100000"/>
              </a:lnSpc>
              <a:buFont typeface="Arial" panose="020B0604020202020204" pitchFamily="34" charset="0"/>
              <a:buChar char="‾"/>
            </a:pPr>
            <a:r>
              <a:rPr lang="cs-CZ" sz="1200" dirty="false"/>
              <a:t>6 14 00 - Účastníci žijící v domácnostech, mezi jejímiž členy je pouze jedna dospělá osoba a jejichž členy jsou i vyživované děti </a:t>
            </a:r>
          </a:p>
          <a:p>
            <a:pPr marL="619125" indent="-171450" algn="just">
              <a:lnSpc>
                <a:spcPct val="100000"/>
              </a:lnSpc>
              <a:buFont typeface="Arial" panose="020B0604020202020204" pitchFamily="34" charset="0"/>
              <a:buChar char="‾"/>
            </a:pPr>
            <a:r>
              <a:rPr lang="cs-CZ" sz="1200" dirty="false"/>
              <a:t>6 15 00 - Migranti, lidé, kteří jsou původem cizinci, menšiny (včetně </a:t>
            </a:r>
            <a:r>
              <a:rPr lang="cs-CZ" sz="1200" dirty="false" err="true"/>
              <a:t>marginalizovaných</a:t>
            </a:r>
            <a:r>
              <a:rPr lang="cs-CZ" sz="1200" dirty="false"/>
              <a:t> společenství, jako jsou Romové)</a:t>
            </a:r>
          </a:p>
          <a:p>
            <a:pPr marL="619125" indent="-171450" algn="just">
              <a:lnSpc>
                <a:spcPct val="100000"/>
              </a:lnSpc>
              <a:buFont typeface="Arial" panose="020B0604020202020204" pitchFamily="34" charset="0"/>
              <a:buChar char="‾"/>
            </a:pPr>
            <a:r>
              <a:rPr lang="cs-CZ" sz="1200" dirty="false"/>
              <a:t>6 16 00 - Zdravotně postižení účastníci</a:t>
            </a:r>
          </a:p>
          <a:p>
            <a:pPr marL="619125" indent="-171450" algn="just">
              <a:lnSpc>
                <a:spcPct val="100000"/>
              </a:lnSpc>
              <a:buFont typeface="Arial" panose="020B0604020202020204" pitchFamily="34" charset="0"/>
              <a:buChar char="‾"/>
            </a:pPr>
            <a:r>
              <a:rPr lang="cs-CZ" sz="1200" dirty="false" smtClean="false">
                <a:solidFill>
                  <a:srgbClr val="FF0000"/>
                </a:solidFill>
              </a:rPr>
              <a:t> </a:t>
            </a:r>
            <a:r>
              <a:rPr lang="cs-CZ" sz="1200" dirty="false"/>
              <a:t>6 17 00 - Jiné znevýhodněné osoby </a:t>
            </a:r>
          </a:p>
          <a:p>
            <a:pPr marL="0" indent="0">
              <a:buNone/>
            </a:pPr>
            <a:endParaRPr lang="cs-CZ" sz="1200" dirty="false"/>
          </a:p>
          <a:p>
            <a:pPr marL="0" indent="0"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5562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definice </a:t>
            </a:r>
            <a:r>
              <a:rPr lang="cs-CZ" dirty="false" smtClean="false"/>
              <a:t>– Iv.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400" b="true" u="sng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b="true" u="sng" dirty="false" smtClean="false"/>
              <a:t>6 </a:t>
            </a:r>
            <a:r>
              <a:rPr lang="cs-CZ" sz="1400" b="true" u="sng" dirty="false"/>
              <a:t>70 01 - Kapacita podpořených </a:t>
            </a:r>
            <a:r>
              <a:rPr lang="cs-CZ" sz="1400" b="true" u="sng" dirty="false" smtClean="false"/>
              <a:t>služeb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b="true" u="sng" dirty="false" smtClean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"Kapacita" je maximální počet osob, které může podpořená služba v danou chvíli obsloužit. Toto číslo bývá omezeno velikostí personálu či fyzickým místem.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"Služba/program" je poskytování pomoci a podpory fyzickým osobám v nepříznivé sociální či zdravotní situaci. "Podpořené" znamená, že dostaly finanční podporu z ESF. 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 smtClean="false"/>
              <a:t>Indikátor typický spíše pro jiné výzvy. </a:t>
            </a:r>
            <a:r>
              <a:rPr lang="cs-CZ" sz="1600" dirty="false" smtClean="false">
                <a:solidFill>
                  <a:schemeClr val="accent2">
                    <a:lumMod val="50000"/>
                  </a:schemeClr>
                </a:solidFill>
              </a:rPr>
              <a:t>Ve výzvách č. 98 a 99 relevantní </a:t>
            </a:r>
            <a:r>
              <a:rPr lang="cs-CZ" sz="1600" dirty="false" smtClean="false"/>
              <a:t>např. v případě pilotních ověření v rámci SSL. </a:t>
            </a:r>
            <a:r>
              <a:rPr lang="cs-CZ" sz="1600" dirty="false"/>
              <a:t>	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6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b="true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593645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</a:t>
            </a:r>
            <a:r>
              <a:rPr lang="cs-CZ" dirty="false" smtClean="false"/>
              <a:t>– I.</a:t>
            </a:r>
            <a:endParaRPr lang="cs-CZ" dirty="false"/>
          </a:p>
        </p:txBody>
      </p:sp>
      <p:graphicFrame>
        <p:nvGraphicFramePr>
          <p:cNvPr id="5" name="Zástupný symbol pro obsah 4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613778321"/>
              </p:ext>
            </p:extLst>
          </p:nvPr>
        </p:nvGraphicFramePr>
        <p:xfrm>
          <a:off x="827584" y="1412776"/>
          <a:ext cx="7560840" cy="5283223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482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8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95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069340" algn="ctr"/>
                          <a:tab pos="2139315" algn="r"/>
                        </a:tabLst>
                      </a:pPr>
                      <a:r>
                        <a:rPr lang="cs-CZ" sz="1400" dirty="false">
                          <a:effectLst/>
                        </a:rPr>
                        <a:t>	Kategorie CS	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65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Poskytovatelé a zadavatelé sociálních služeb, služeb pro rodiny a děti a dalších služeb na podporu sociálního začleňování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poskytovatelé sociálních služeb zapsaní v registru poskytovatelů sociálních služeb dle zákona č. 108/2006 Sb., o sociálních službách,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další pracovníci poskytovatelů sociálních služeb při dodržení podmínek výzvy,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pracovníci krajských a obecních úřadů, kteří působí </a:t>
                      </a:r>
                      <a:r>
                        <a:rPr lang="cs-CZ" sz="1400" dirty="false" smtClean="false">
                          <a:effectLst/>
                        </a:rPr>
                        <a:t>               v </a:t>
                      </a:r>
                      <a:r>
                        <a:rPr lang="cs-CZ" sz="1400" dirty="false">
                          <a:effectLst/>
                        </a:rPr>
                        <a:t>oblasti sociálních služeb a sociálního začleňování</a:t>
                      </a:r>
                      <a:r>
                        <a:rPr lang="cs-CZ" sz="1400" dirty="false" smtClean="false">
                          <a:effectLst/>
                        </a:rPr>
                        <a:t>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obce dle zákona č. 128/2000 Sb., o obcích (obecní zřízení), a zákona č. 314/2002 Sb., o stanovení obcí s pověřeným obecním úřadem a stanovení obcí s rozšířenou působností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cs-CZ" sz="1400" kern="1200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městské části hl. m. Prahy podle zákona č.131/2000 Sb., o       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kern="1200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hlavním městě Praze, ve znění pozdějších – výzva č. 99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– </a:t>
                      </a: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 relevantní pouze pro aktivity </a:t>
                      </a:r>
                      <a:r>
                        <a:rPr lang="cs-CZ" sz="14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zaměřené</a:t>
                      </a: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sociální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bydlení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Times New Roman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87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Sociální pracovníci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Pracovníci, na které se vztahuje §109 a 110 </a:t>
                      </a:r>
                      <a:r>
                        <a:rPr lang="cs-CZ" sz="1400" dirty="false" smtClean="false">
                          <a:effectLst/>
                        </a:rPr>
                        <a:t>zákona                     </a:t>
                      </a:r>
                      <a:r>
                        <a:rPr lang="cs-CZ" sz="1400" dirty="false">
                          <a:effectLst/>
                        </a:rPr>
                        <a:t>č. </a:t>
                      </a:r>
                      <a:r>
                        <a:rPr lang="cs-CZ" sz="1400" dirty="false" smtClean="false">
                          <a:effectLst/>
                        </a:rPr>
                        <a:t>108/2006</a:t>
                      </a:r>
                      <a:r>
                        <a:rPr lang="cs-CZ" sz="1400" baseline="0" dirty="false" smtClean="false">
                          <a:effectLst/>
                        </a:rPr>
                        <a:t> </a:t>
                      </a:r>
                      <a:r>
                        <a:rPr lang="cs-CZ" sz="1400" dirty="false" smtClean="false">
                          <a:effectLst/>
                        </a:rPr>
                        <a:t>Sb.,</a:t>
                      </a:r>
                      <a:r>
                        <a:rPr lang="cs-CZ" sz="1400" baseline="0" dirty="false" smtClean="false">
                          <a:effectLst/>
                        </a:rPr>
                        <a:t> </a:t>
                      </a:r>
                      <a:r>
                        <a:rPr lang="cs-CZ" sz="1400" dirty="false" smtClean="false">
                          <a:effectLst/>
                        </a:rPr>
                        <a:t>o </a:t>
                      </a:r>
                      <a:r>
                        <a:rPr lang="cs-CZ" sz="1400" dirty="false">
                          <a:effectLst/>
                        </a:rPr>
                        <a:t>sociálních službách.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83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Pracovníci v sociálních službách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Pracovníci v sociálních službách, na které se vztahuje § 116 zákona č. 108/2006 Sb., o sociálních službách.</a:t>
                      </a:r>
                    </a:p>
                    <a:p>
                      <a:pPr marL="145415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32218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</a:t>
            </a:r>
            <a:r>
              <a:rPr lang="cs-CZ" dirty="false" smtClean="false"/>
              <a:t>– II. </a:t>
            </a:r>
            <a:endParaRPr lang="cs-CZ" dirty="false"/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205747513"/>
              </p:ext>
            </p:extLst>
          </p:nvPr>
        </p:nvGraphicFramePr>
        <p:xfrm>
          <a:off x="971600" y="1700808"/>
          <a:ext cx="7488832" cy="341376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r>
                        <a:rPr lang="cs-CZ" sz="1400" dirty="false" smtClean="false">
                          <a:effectLst/>
                        </a:rPr>
                        <a:t>Kategorie CS</a:t>
                      </a: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 smtClean="false">
                          <a:effectLst/>
                        </a:rPr>
                        <a:t>Definice</a:t>
                      </a:r>
                      <a:endParaRPr lang="cs-CZ" sz="1400" dirty="false" smtClean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510">
                <a:tc>
                  <a:txBody>
                    <a:bodyPr/>
                    <a:lstStyle/>
                    <a:p>
                      <a:pPr marL="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 smtClean="false">
                          <a:effectLst/>
                        </a:rPr>
                        <a:t>Zaměstnanci veřejné správy, kteří se věnují sociální, rodinné nebo zdravotní problematice</a:t>
                      </a:r>
                      <a:endParaRPr lang="cs-CZ" sz="1400" dirty="false" smtClean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 smtClean="false">
                          <a:effectLst/>
                        </a:rPr>
                        <a:t>Zaměstnanci krajů a obcí (a jimi zřizovaných organizací), Úřadu práce ČR, OSS, kteří se věnují sociální a rodinné problematice, soudci a vyšší soudní úředníci zejména v projektech zaměřených na multidisciplinární a interdisciplinární spolupráci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5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Neformální pečovatelé a dobrovolníci působící v oblasti sociálních služeb a sociální integrace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osoby vykonávající nezbytnou péči o fyzickou osobu, která se podle zákona č. 108/2006 Sb., o sociálních službách považuje za osobu závislou na pomoci jiné fyzické osoby,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dobrovolníci podle § 115 odst. 2 zákona č. 108/2006 Sb., o sociálních službách, a podle § 3 zákona č. 198/2002 Sb., o dobrovolnické </a:t>
                      </a:r>
                      <a:r>
                        <a:rPr lang="cs-CZ" sz="1400" dirty="false" smtClean="false">
                          <a:effectLst/>
                        </a:rPr>
                        <a:t>službě</a:t>
                      </a:r>
                      <a:r>
                        <a:rPr lang="cs-CZ" sz="1400" baseline="0" dirty="false" smtClean="false">
                          <a:effectLst/>
                        </a:rPr>
                        <a:t> </a:t>
                      </a:r>
                      <a:r>
                        <a:rPr lang="cs-CZ" sz="1400" dirty="false" smtClean="false">
                          <a:effectLst/>
                        </a:rPr>
                        <a:t>a </a:t>
                      </a:r>
                      <a:r>
                        <a:rPr lang="cs-CZ" sz="1400" dirty="false">
                          <a:effectLst/>
                        </a:rPr>
                        <a:t>o změně některých zákonů.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788775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Územní způsobilost – 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600" b="true" u="sng" dirty="false" smtClean="false"/>
              <a:t>Programová </a:t>
            </a:r>
            <a:r>
              <a:rPr lang="cs-CZ" sz="1600" b="true" u="sng" dirty="false"/>
              <a:t>oblast a území dopadu</a:t>
            </a:r>
            <a:r>
              <a:rPr lang="cs-CZ" sz="1600" dirty="false"/>
              <a:t>: </a:t>
            </a:r>
            <a:r>
              <a:rPr lang="cs-CZ" sz="1600" b="true" dirty="false"/>
              <a:t>ČR bez hl. m. Prahy </a:t>
            </a:r>
            <a:endParaRPr lang="cs-CZ" sz="1600" b="true" dirty="false" smtClean="false"/>
          </a:p>
          <a:p>
            <a:pPr marL="0" indent="0">
              <a:buNone/>
            </a:pPr>
            <a:r>
              <a:rPr lang="cs-CZ" dirty="false" smtClean="false"/>
              <a:t>                                                </a:t>
            </a:r>
            <a:r>
              <a:rPr lang="cs-CZ" sz="1600" b="true" dirty="false" smtClean="false"/>
              <a:t>území </a:t>
            </a:r>
            <a:r>
              <a:rPr lang="cs-CZ" sz="1600" b="true" dirty="false"/>
              <a:t>hl. m. </a:t>
            </a:r>
            <a:r>
              <a:rPr lang="cs-CZ" sz="1600" b="true" dirty="false" smtClean="false"/>
              <a:t>Prahy </a:t>
            </a:r>
            <a:r>
              <a:rPr lang="cs-CZ" sz="1600" b="true" dirty="false">
                <a:solidFill>
                  <a:srgbClr val="FF0000"/>
                </a:solidFill>
              </a:rPr>
              <a:t>03_19_099 (Praha)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b="true" dirty="false" smtClean="false"/>
              <a:t>Programová </a:t>
            </a:r>
            <a:r>
              <a:rPr lang="cs-CZ" sz="1600" b="true" dirty="false"/>
              <a:t>oblast </a:t>
            </a:r>
            <a:r>
              <a:rPr lang="cs-CZ" sz="1600" dirty="false"/>
              <a:t>je území, z jehož alokace je daná výzva/projekt financován/a. 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true" dirty="false"/>
              <a:t>Území dopadu </a:t>
            </a:r>
            <a:r>
              <a:rPr lang="cs-CZ" sz="1600" dirty="false"/>
              <a:t>je území, které má z realizace projektu prospěch. Území dopadu může zahrnovat pouze programovou oblast</a:t>
            </a:r>
            <a:r>
              <a:rPr lang="cs-CZ" sz="1600" dirty="false" smtClean="false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b="true" u="sng" dirty="false" smtClean="false"/>
              <a:t>Místo </a:t>
            </a:r>
            <a:r>
              <a:rPr lang="cs-CZ" sz="1600" b="true" u="sng" dirty="false"/>
              <a:t>realizace</a:t>
            </a:r>
            <a:r>
              <a:rPr lang="cs-CZ" sz="1600" dirty="false"/>
              <a:t>: </a:t>
            </a:r>
            <a:r>
              <a:rPr lang="cs-CZ" sz="1600" b="true" dirty="false"/>
              <a:t>celá ČR a EU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true" dirty="false"/>
              <a:t>Místo realizace </a:t>
            </a:r>
            <a:r>
              <a:rPr lang="cs-CZ" sz="1600" dirty="false"/>
              <a:t>je místo, na kterém jsou realizovány aktivity projektu ve prospěch cílových skupin, příp. v případě projektů, kde nedochází k práci s cílovou skupinou, je tímto místem lokalita, kde vznikají výstupy či výsledky projektu</a:t>
            </a:r>
            <a:r>
              <a:rPr lang="cs-CZ" sz="1600" dirty="false" smtClean="false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Územní způsobilost </a:t>
            </a:r>
            <a:r>
              <a:rPr lang="cs-CZ" dirty="false" smtClean="false"/>
              <a:t>– II.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824536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Pokud je </a:t>
            </a:r>
            <a:r>
              <a:rPr lang="cs-CZ" sz="1800" b="true" dirty="false"/>
              <a:t>projekt realizován v programové </a:t>
            </a:r>
            <a:r>
              <a:rPr lang="cs-CZ" sz="1800" b="true" dirty="false" smtClean="false"/>
              <a:t>oblasti</a:t>
            </a:r>
            <a:r>
              <a:rPr lang="cs-CZ" sz="1800" dirty="false" smtClean="false"/>
              <a:t>, </a:t>
            </a:r>
            <a:r>
              <a:rPr lang="cs-CZ" sz="1800" dirty="false"/>
              <a:t>pak je </a:t>
            </a:r>
            <a:r>
              <a:rPr lang="cs-CZ" sz="1800" b="true" dirty="false"/>
              <a:t>územím dopadu místo realizace projektu</a:t>
            </a:r>
            <a:r>
              <a:rPr lang="cs-CZ" sz="1800" dirty="false"/>
              <a:t>. V tomto případě </a:t>
            </a:r>
            <a:r>
              <a:rPr lang="cs-CZ" sz="1800" u="sng" dirty="false"/>
              <a:t>není třeba dále posuzovat, jaká je vazba cílové skupiny na programové území</a:t>
            </a:r>
            <a:r>
              <a:rPr lang="cs-CZ" sz="1800" u="sng" dirty="false" smtClean="false"/>
              <a:t>.</a:t>
            </a:r>
            <a:endParaRPr lang="cs-CZ" sz="1800" dirty="false"/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Pokud je </a:t>
            </a:r>
            <a:r>
              <a:rPr lang="cs-CZ" sz="1800" b="true" dirty="false"/>
              <a:t>projekt</a:t>
            </a:r>
            <a:r>
              <a:rPr lang="cs-CZ" sz="1800" dirty="false"/>
              <a:t> </a:t>
            </a:r>
            <a:r>
              <a:rPr lang="cs-CZ" sz="1800" b="true" dirty="false"/>
              <a:t>realizován</a:t>
            </a:r>
            <a:r>
              <a:rPr lang="cs-CZ" sz="1800" dirty="false"/>
              <a:t> zčásti nebo zcela </a:t>
            </a:r>
            <a:r>
              <a:rPr lang="cs-CZ" sz="1800" b="true" dirty="false"/>
              <a:t>mimo programovou oblast</a:t>
            </a:r>
            <a:r>
              <a:rPr lang="cs-CZ" sz="1800" dirty="false"/>
              <a:t>, pak je územím dopadu území, se kterým je </a:t>
            </a:r>
            <a:r>
              <a:rPr lang="cs-CZ" sz="1800" dirty="false" smtClean="false"/>
              <a:t>propojena </a:t>
            </a:r>
            <a:r>
              <a:rPr lang="cs-CZ" sz="1800" dirty="false"/>
              <a:t>cílová </a:t>
            </a:r>
            <a:r>
              <a:rPr lang="cs-CZ" sz="1800" dirty="false" smtClean="false"/>
              <a:t>skupina. </a:t>
            </a:r>
            <a:r>
              <a:rPr lang="cs-CZ" sz="1800" u="sng" dirty="false" smtClean="false"/>
              <a:t>Nutné sledovat vazbu cílové skupiny na programovou oblast, která má mít z realizace projektu prospěch.</a:t>
            </a:r>
          </a:p>
          <a:p>
            <a:pPr lvl="0" algn="just">
              <a:lnSpc>
                <a:spcPct val="100000"/>
              </a:lnSpc>
            </a:pPr>
            <a:endParaRPr lang="cs-CZ" sz="1800" u="sng" dirty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 smtClean="false"/>
              <a:t>Obecná část pravidel pro žadatele a příjemce – stanoveno vymezení vazby cílové skupiny na programovou oblast (např. zaměstnanci musí z více než 50 % vykonávat svou činnost v programové oblasti, </a:t>
            </a:r>
            <a:r>
              <a:rPr lang="cs-CZ" sz="1800" dirty="false"/>
              <a:t>z</a:t>
            </a:r>
            <a:r>
              <a:rPr lang="cs-CZ" sz="1800" dirty="false" smtClean="false"/>
              <a:t>aměstnavatelé</a:t>
            </a:r>
            <a:r>
              <a:rPr lang="cs-CZ" sz="1800" dirty="false"/>
              <a:t>, resp. organizace</a:t>
            </a:r>
            <a:r>
              <a:rPr lang="cs-CZ" sz="1800" b="true" dirty="false"/>
              <a:t> </a:t>
            </a:r>
            <a:r>
              <a:rPr lang="cs-CZ" sz="1800" dirty="false"/>
              <a:t>– musí mít sídlo v programové oblasti</a:t>
            </a:r>
            <a:r>
              <a:rPr lang="cs-CZ" sz="1800" dirty="false" smtClean="false"/>
              <a:t>). Dále viz </a:t>
            </a:r>
            <a:r>
              <a:rPr lang="cs-CZ" sz="1800" dirty="false"/>
              <a:t>Obecná část pravidel pro žadatele a příjemce v rámci </a:t>
            </a:r>
            <a:r>
              <a:rPr lang="cs-CZ" sz="1800" dirty="false" smtClean="false"/>
              <a:t>OPZ.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8187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 dirty="false" smtClean="false"/>
          </a:p>
          <a:p>
            <a:pPr marL="0" indent="0" algn="ctr">
              <a:buNone/>
            </a:pPr>
            <a:endParaRPr lang="cs-CZ" sz="4400" b="true" dirty="false" smtClean="false"/>
          </a:p>
          <a:p>
            <a:pPr marL="0" indent="0" algn="ctr">
              <a:buNone/>
            </a:pPr>
            <a:endParaRPr lang="cs-CZ" sz="4400" b="true" dirty="false" smtClean="false"/>
          </a:p>
          <a:p>
            <a:pPr marL="0" indent="0" algn="ctr">
              <a:buNone/>
            </a:pPr>
            <a:r>
              <a:rPr lang="cs-CZ" sz="4000" b="true" kern="0" cap="all" dirty="false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VEŘEJNÁ PODPORA </a:t>
            </a:r>
          </a:p>
          <a:p>
            <a:pPr marL="0" indent="0" algn="ctr">
              <a:buNone/>
            </a:pPr>
            <a:endParaRPr lang="cs-CZ" sz="3200" b="true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826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827584" y="404664"/>
            <a:ext cx="7772400" cy="360039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false" smtClean="false"/>
              <a:t>Veřejná podpora 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179511" y="1124744"/>
            <a:ext cx="878656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true" dirty="false" smtClean="false"/>
          </a:p>
          <a:p>
            <a:pPr algn="just"/>
            <a:r>
              <a:rPr lang="cs-CZ" b="true" dirty="false"/>
              <a:t>Zdroj informací o podmínkách veřejné podpory: </a:t>
            </a:r>
            <a:endParaRPr lang="cs-CZ" b="true" dirty="false" smtClean="false"/>
          </a:p>
          <a:p>
            <a:pPr algn="just"/>
            <a:endParaRPr lang="cs-CZ" b="true" dirty="false"/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dirty="false"/>
              <a:t>O</a:t>
            </a:r>
            <a:r>
              <a:rPr lang="cs-CZ" dirty="false" smtClean="false"/>
              <a:t>becné </a:t>
            </a:r>
            <a:r>
              <a:rPr lang="cs-CZ" dirty="false"/>
              <a:t>informace   -  Obecná část pravidel pro žadatele a příjemce, kap. 21</a:t>
            </a:r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dirty="false"/>
              <a:t>S</a:t>
            </a:r>
            <a:r>
              <a:rPr lang="cs-CZ" dirty="false" smtClean="false"/>
              <a:t>pecifické </a:t>
            </a:r>
            <a:r>
              <a:rPr lang="cs-CZ" dirty="false"/>
              <a:t>informace k </a:t>
            </a:r>
            <a:r>
              <a:rPr lang="cs-CZ" dirty="false" smtClean="false"/>
              <a:t>výzvám </a:t>
            </a:r>
            <a:r>
              <a:rPr lang="cs-CZ" dirty="false"/>
              <a:t>č. </a:t>
            </a:r>
            <a:r>
              <a:rPr lang="cs-CZ" dirty="false" smtClean="false"/>
              <a:t>98 a 99 </a:t>
            </a:r>
            <a:r>
              <a:rPr lang="cs-CZ" dirty="false"/>
              <a:t>- Příloha č. 1 - Informace o podmínkách veřejné podpory (doplnění bodu 3.8 výzvy). </a:t>
            </a:r>
          </a:p>
          <a:p>
            <a:pPr algn="just"/>
            <a:endParaRPr lang="cs-CZ" b="true" dirty="false"/>
          </a:p>
          <a:p>
            <a:pPr algn="just"/>
            <a:r>
              <a:rPr lang="cs-CZ" b="true" dirty="false"/>
              <a:t>Druhy veřejné podpory možné </a:t>
            </a:r>
            <a:r>
              <a:rPr lang="cs-CZ" b="true" dirty="false" smtClean="false"/>
              <a:t>aplikovat ve výzvách </a:t>
            </a:r>
            <a:r>
              <a:rPr lang="cs-CZ" b="true" dirty="false"/>
              <a:t>č. </a:t>
            </a:r>
            <a:r>
              <a:rPr lang="cs-CZ" b="true" dirty="false" smtClean="false"/>
              <a:t>98 a 99:</a:t>
            </a:r>
            <a:endParaRPr lang="cs-CZ" b="true" dirty="false"/>
          </a:p>
          <a:p>
            <a:pPr algn="just"/>
            <a:endParaRPr lang="cs-CZ" dirty="false"/>
          </a:p>
          <a:p>
            <a:pPr marL="285750" lvl="1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dirty="false"/>
              <a:t>Rozhodnutí Komise (2012/21/EU) o použití čl. 106/2 SFEU na státní podporu ve formě vyrovnávací platby za závazek veřejné služby udělené určitým podnikům pověřeným poskytováním </a:t>
            </a:r>
            <a:r>
              <a:rPr lang="cs-CZ" dirty="false" smtClean="false"/>
              <a:t>SGEI</a:t>
            </a:r>
            <a:endParaRPr lang="cs-CZ" dirty="false"/>
          </a:p>
          <a:p>
            <a:pPr marL="285750" lvl="1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dirty="false" smtClean="false"/>
              <a:t>Obecná </a:t>
            </a:r>
            <a:r>
              <a:rPr lang="cs-CZ" dirty="false"/>
              <a:t>podpora de </a:t>
            </a:r>
            <a:r>
              <a:rPr lang="cs-CZ" dirty="false" err="true"/>
              <a:t>minimis</a:t>
            </a:r>
            <a:r>
              <a:rPr lang="cs-CZ" dirty="false"/>
              <a:t> (podpora dle nařízení č. 1407/2013) </a:t>
            </a:r>
            <a:r>
              <a:rPr lang="cs-CZ" dirty="false" smtClean="false"/>
              <a:t>– podmínky uvádí kap. 21.4 Obecných pravidel pro žadatele a příjemce.</a:t>
            </a:r>
          </a:p>
          <a:p>
            <a:pPr marL="285750" lvl="1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dirty="false"/>
              <a:t>Volba vhodného typu veřejné podpory se odvíjí od druhu aktivit</a:t>
            </a:r>
          </a:p>
          <a:p>
            <a:pPr marL="0" lvl="1" algn="just"/>
            <a:endParaRPr lang="cs-CZ" dirty="false"/>
          </a:p>
          <a:p>
            <a:pPr marL="0" lvl="1" algn="just"/>
            <a:r>
              <a:rPr lang="cs-CZ" b="true" dirty="false" smtClean="false"/>
              <a:t>Příjemce </a:t>
            </a:r>
            <a:r>
              <a:rPr lang="cs-CZ" b="true" dirty="false"/>
              <a:t>veřejné podpory může být:</a:t>
            </a:r>
          </a:p>
          <a:p>
            <a:pPr marL="285750" lvl="1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dirty="false"/>
              <a:t>Příjemce</a:t>
            </a:r>
          </a:p>
          <a:p>
            <a:pPr marL="285750" lvl="1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dirty="false"/>
              <a:t>Partner s finančním </a:t>
            </a:r>
            <a:r>
              <a:rPr lang="cs-CZ" dirty="false" smtClean="false"/>
              <a:t>příspěvkem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92004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INFORMAČNÍ SYSTÉMY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 smtClean="false"/>
              <a:t>IS </a:t>
            </a:r>
            <a:r>
              <a:rPr lang="cs-CZ" sz="1800" b="true" dirty="false"/>
              <a:t>KP14+ </a:t>
            </a:r>
            <a:r>
              <a:rPr lang="cs-CZ" sz="1800" dirty="false" smtClean="false"/>
              <a:t>(v OP - LZZ Benefit) – předkládání žádosti v elektronické podobě, Zprávy o realizaci, komunikace s ŘO atd.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u="sng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u="sng" dirty="false"/>
          </a:p>
          <a:p>
            <a:pPr marL="0" indent="0" algn="ctr">
              <a:lnSpc>
                <a:spcPct val="100000"/>
              </a:lnSpc>
              <a:buNone/>
            </a:pPr>
            <a:r>
              <a:rPr lang="cs-CZ" sz="1800" b="true" u="sng" dirty="false" smtClean="false"/>
              <a:t>Zdroje informací pro vyplnění žádosti v IS KP14+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/>
              <a:t>Pokyny pro vyplnění formuláře žádosti o podporu z </a:t>
            </a:r>
            <a:r>
              <a:rPr lang="cs-CZ" sz="1800" b="true" dirty="false" smtClean="false"/>
              <a:t>OPZ v </a:t>
            </a:r>
            <a:r>
              <a:rPr lang="cs-CZ" sz="1800" b="true" dirty="false"/>
              <a:t>IS KP14+ </a:t>
            </a:r>
            <a:r>
              <a:rPr lang="cs-CZ" sz="1800" dirty="false"/>
              <a:t>- </a:t>
            </a:r>
            <a:r>
              <a:rPr lang="cs-CZ" sz="1800" dirty="false">
                <a:hlinkClick r:id="rId3"/>
              </a:rPr>
              <a:t>https://</a:t>
            </a:r>
            <a:r>
              <a:rPr lang="cs-CZ" sz="1800" dirty="false" smtClean="false">
                <a:hlinkClick r:id="rId3"/>
              </a:rPr>
              <a:t>www.esfcr.cz/formulare-a-pokyny-potrebne-v-ramci-pripravy-zadosti-o-podporu-opz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 smtClean="false"/>
              <a:t>Instruktážní videa MMR </a:t>
            </a:r>
            <a:r>
              <a:rPr lang="cs-CZ" sz="1800" dirty="false" smtClean="false"/>
              <a:t>- </a:t>
            </a:r>
            <a:r>
              <a:rPr lang="cs-CZ" sz="1800" dirty="false" smtClean="false">
                <a:hlinkClick r:id="rId4"/>
              </a:rPr>
              <a:t>http://www.strukturalni-fondy.cz/cs/Jak-na-projekt/Elektronicka-zadost/Edukacni-videa</a:t>
            </a:r>
            <a:endParaRPr lang="cs-CZ" sz="18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42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827584" y="476672"/>
            <a:ext cx="7365504" cy="288032"/>
          </a:xfrm>
        </p:spPr>
        <p:txBody>
          <a:bodyPr>
            <a:noAutofit/>
          </a:bodyPr>
          <a:lstStyle/>
          <a:p>
            <a:pPr lvl="0" algn="ctr"/>
            <a:r>
              <a:rPr lang="cs-CZ" sz="2400" dirty="false"/>
              <a:t>vymezení podporovaných aktivit výzvy z pohledu pravidel veřejné </a:t>
            </a:r>
            <a:r>
              <a:rPr lang="cs-CZ" sz="2400" dirty="false" smtClean="false"/>
              <a:t>podpory I.</a:t>
            </a:r>
            <a:r>
              <a:rPr lang="cs-CZ" sz="2400" dirty="false"/>
              <a:t/>
            </a:r>
            <a:br>
              <a:rPr lang="cs-CZ" sz="2400" dirty="false"/>
            </a:br>
            <a:endParaRPr lang="cs-CZ" sz="2400" dirty="false"/>
          </a:p>
        </p:txBody>
      </p:sp>
      <p:sp>
        <p:nvSpPr>
          <p:cNvPr id="5" name="Obdélník 4"/>
          <p:cNvSpPr/>
          <p:nvPr/>
        </p:nvSpPr>
        <p:spPr>
          <a:xfrm>
            <a:off x="539552" y="1412776"/>
            <a:ext cx="828092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false"/>
              <a:t>Z pohledu aplikace pravidel veřejné podpory jsou výzvou podporované aktivity </a:t>
            </a:r>
            <a:r>
              <a:rPr lang="cs-CZ" sz="1400" b="true" u="sng" dirty="false"/>
              <a:t>rozděleny do 2 hlavních </a:t>
            </a:r>
            <a:r>
              <a:rPr lang="cs-CZ" sz="1400" b="true" u="sng" dirty="false" smtClean="false"/>
              <a:t>oblastí:</a:t>
            </a:r>
          </a:p>
          <a:p>
            <a:endParaRPr lang="cs-CZ" sz="1400" b="true" dirty="false" smtClean="false"/>
          </a:p>
          <a:p>
            <a:r>
              <a:rPr lang="cs-CZ" sz="1400" b="true" dirty="false" smtClean="false"/>
              <a:t>A.  Aktivity</a:t>
            </a:r>
            <a:r>
              <a:rPr lang="cs-CZ" sz="1400" b="true" dirty="false"/>
              <a:t>, které </a:t>
            </a:r>
            <a:r>
              <a:rPr lang="cs-CZ" sz="1400" b="true" u="sng" dirty="false"/>
              <a:t>nenaplňují</a:t>
            </a:r>
            <a:r>
              <a:rPr lang="cs-CZ" sz="1400" b="true" dirty="false"/>
              <a:t> kumulativně znaky veřejné </a:t>
            </a:r>
            <a:r>
              <a:rPr lang="cs-CZ" sz="1400" b="true" dirty="false" smtClean="false"/>
              <a:t>podpory:</a:t>
            </a:r>
          </a:p>
          <a:p>
            <a:pPr marL="285750" lvl="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 smtClean="false"/>
              <a:t>rozvoj </a:t>
            </a:r>
            <a:r>
              <a:rPr lang="cs-CZ" sz="1400" dirty="false"/>
              <a:t>oblasti sociální práce ve veřejné správě,</a:t>
            </a:r>
          </a:p>
          <a:p>
            <a:pPr marL="285750" lvl="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vzdělávání sociálních pracovníků působících na úřadech (obecní úřady, krajské úřady, Úřad práce ČR, apod.), </a:t>
            </a:r>
          </a:p>
          <a:p>
            <a:pPr marL="285750" lvl="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vzdělávání pracovníků na pozicích „sociální pracovník“ dle §109 a 110 zákona o sociálních službách a „pracovník v sociálních službách“ dle §116 zákona </a:t>
            </a:r>
            <a:br>
              <a:rPr lang="cs-CZ" sz="1400" dirty="false"/>
            </a:br>
            <a:r>
              <a:rPr lang="cs-CZ" sz="1400" dirty="false"/>
              <a:t>o sociálních službách, pokud tito pracovníci nepracují na úseku hospodářských činností organizace,</a:t>
            </a:r>
          </a:p>
          <a:p>
            <a:pPr marL="285750" lvl="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rozvoj a zkvalitňování sociální práce (mimo registrovanou sociální službu – tedy u organizací, které neposkytují sociální služby dle zákona č. 108/2006 Sb., o sociálních službách, ve znění pozdějších předpisů),</a:t>
            </a:r>
          </a:p>
          <a:p>
            <a:pPr marL="285750" lvl="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zavádění komplexních programů, zavádění nástrojů mezioborové a meziresortní spolupráce,</a:t>
            </a:r>
          </a:p>
          <a:p>
            <a:pPr marL="285750" lvl="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podpora síťování (vytváření platforem, organizace diskusních setkání, konferencí ke sdílení dobré praxe apod.),</a:t>
            </a:r>
          </a:p>
          <a:p>
            <a:pPr marL="285750" lvl="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metodická podpora při zavádění procesů a zvyšování kvality inovativních forem pro udržení a získávání bydlení osob v bytové nouzi a při rozvíjení </a:t>
            </a:r>
            <a:r>
              <a:rPr lang="cs-CZ" sz="1400" dirty="false" err="true"/>
              <a:t>housing</a:t>
            </a:r>
            <a:r>
              <a:rPr lang="cs-CZ" sz="1400" dirty="false"/>
              <a:t> </a:t>
            </a:r>
            <a:r>
              <a:rPr lang="cs-CZ" sz="1400" dirty="false" err="true"/>
              <a:t>first</a:t>
            </a:r>
            <a:r>
              <a:rPr lang="cs-CZ" sz="1400" dirty="false"/>
              <a:t> přístupu, (např. konzultace, workshopy, vytváření pracovních postupů, supervize aj.),</a:t>
            </a:r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podpora pečujících osob</a:t>
            </a:r>
            <a:endParaRPr lang="cs-CZ" sz="1400" b="true" dirty="false" smtClean="false"/>
          </a:p>
          <a:p>
            <a:pPr marL="285750" lvl="0" indent="-285750">
              <a:buClr>
                <a:srgbClr val="00B0F0"/>
              </a:buClr>
              <a:buFont typeface="Wingdings" panose="05000000000000000000" pitchFamily="2" charset="2"/>
              <a:buChar char="Ø"/>
            </a:pPr>
            <a:endParaRPr lang="cs-CZ" sz="1400" dirty="false" smtClean="false"/>
          </a:p>
          <a:p>
            <a:pPr lvl="0"/>
            <a:endParaRPr lang="cs-CZ" sz="1400" dirty="false"/>
          </a:p>
          <a:p>
            <a:pPr lvl="0"/>
            <a:endParaRPr lang="cs-CZ" sz="1400" dirty="false"/>
          </a:p>
          <a:p>
            <a:r>
              <a:rPr lang="cs-CZ" dirty="false" smtClean="false"/>
              <a:t>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01725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827584" y="476672"/>
            <a:ext cx="7365504" cy="288032"/>
          </a:xfrm>
        </p:spPr>
        <p:txBody>
          <a:bodyPr>
            <a:noAutofit/>
          </a:bodyPr>
          <a:lstStyle/>
          <a:p>
            <a:pPr lvl="0" algn="ctr"/>
            <a:r>
              <a:rPr lang="cs-CZ" sz="2400" dirty="false"/>
              <a:t>vymezení podporovaných aktivit výzvy z pohledu pravidel veřejné </a:t>
            </a:r>
            <a:r>
              <a:rPr lang="cs-CZ" sz="2400" dirty="false" smtClean="false"/>
              <a:t>podpory II.</a:t>
            </a:r>
            <a:r>
              <a:rPr lang="cs-CZ" sz="2400" dirty="false"/>
              <a:t/>
            </a:r>
            <a:br>
              <a:rPr lang="cs-CZ" sz="2400" dirty="false"/>
            </a:br>
            <a:endParaRPr lang="cs-CZ" sz="2400" dirty="false"/>
          </a:p>
        </p:txBody>
      </p:sp>
      <p:sp>
        <p:nvSpPr>
          <p:cNvPr id="5" name="Obdélník 4"/>
          <p:cNvSpPr/>
          <p:nvPr/>
        </p:nvSpPr>
        <p:spPr>
          <a:xfrm>
            <a:off x="395536" y="1268760"/>
            <a:ext cx="8424936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cs-CZ" sz="1400" b="true" dirty="false" smtClean="false"/>
              <a:t>B. Aktivity </a:t>
            </a:r>
            <a:r>
              <a:rPr lang="cs-CZ" sz="1400" b="true" dirty="false"/>
              <a:t>související s podporu služeb obecného hospodářského zájmu, tedy těch sociálních služeb</a:t>
            </a:r>
            <a:r>
              <a:rPr lang="cs-CZ" sz="1400" dirty="false"/>
              <a:t>, </a:t>
            </a:r>
            <a:r>
              <a:rPr lang="cs-CZ" sz="1400" b="true" dirty="false"/>
              <a:t>které jsou poskytovány na základě Pověření vydaného</a:t>
            </a:r>
            <a:r>
              <a:rPr lang="cs-CZ" sz="1400" dirty="false"/>
              <a:t> v souladu s Rozhodnutím Komise ze dne 20. 12. 2011 o použití čl. 106 odst. 2 Smlouvy o fungování Evropské unie na státní podporu ve formě vyrovnávací platby za závazek veřejné služby udělené určitým podnikům pověřeným poskytování služeb obecného hospodářského zájmu (2012/21/EU,  </a:t>
            </a:r>
            <a:r>
              <a:rPr lang="cs-CZ" sz="1400" dirty="false" err="true"/>
              <a:t>Úř</a:t>
            </a:r>
            <a:r>
              <a:rPr lang="cs-CZ" sz="1400" dirty="false"/>
              <a:t>. </a:t>
            </a:r>
            <a:r>
              <a:rPr lang="cs-CZ" sz="1400" dirty="false" err="true"/>
              <a:t>věst</a:t>
            </a:r>
            <a:r>
              <a:rPr lang="cs-CZ" sz="1400" dirty="false"/>
              <a:t>.  L 7, 11. 1. 2012), (dále jen „Rozhodnutí č. 2012/21/EU“) </a:t>
            </a:r>
            <a:r>
              <a:rPr lang="cs-CZ" sz="1400" b="true" dirty="false" smtClean="false"/>
              <a:t>veřejným </a:t>
            </a:r>
            <a:r>
              <a:rPr lang="cs-CZ" sz="1400" b="true" dirty="false"/>
              <a:t>objednatelem </a:t>
            </a:r>
            <a:r>
              <a:rPr lang="cs-CZ" sz="1400" dirty="false"/>
              <a:t>(tedy krajem, obcí, organizační složkou státu). </a:t>
            </a:r>
            <a:endParaRPr lang="cs-CZ" sz="1400" dirty="false" smtClean="false"/>
          </a:p>
          <a:p>
            <a:pPr lvl="0"/>
            <a:endParaRPr lang="cs-CZ" sz="1400" b="true" dirty="false"/>
          </a:p>
          <a:p>
            <a:pPr lvl="0"/>
            <a:r>
              <a:rPr lang="cs-CZ" sz="1400" b="true" dirty="false" smtClean="false"/>
              <a:t>Aktivity </a:t>
            </a:r>
            <a:r>
              <a:rPr lang="cs-CZ" sz="1400" b="true" dirty="false"/>
              <a:t>zaměřené na rozvíjení a zkvalitňování sociálních </a:t>
            </a:r>
            <a:r>
              <a:rPr lang="cs-CZ" sz="1400" b="true" dirty="false" smtClean="false"/>
              <a:t>služeb </a:t>
            </a:r>
            <a:r>
              <a:rPr lang="cs-CZ" sz="1400" dirty="false" smtClean="false"/>
              <a:t>v </a:t>
            </a:r>
            <a:r>
              <a:rPr lang="cs-CZ" sz="1400" dirty="false"/>
              <a:t>rámci výzvy</a:t>
            </a:r>
            <a:r>
              <a:rPr lang="cs-CZ" sz="1400" b="true" dirty="false" smtClean="false"/>
              <a:t>, </a:t>
            </a:r>
            <a:r>
              <a:rPr lang="cs-CZ" sz="1400" b="true" dirty="false"/>
              <a:t>které </a:t>
            </a:r>
            <a:r>
              <a:rPr lang="cs-CZ" sz="1400" dirty="false"/>
              <a:t>jsou poskytovány a financovány v režimu veřejné podpory v souladu s  Rozhodnutím č. </a:t>
            </a:r>
            <a:r>
              <a:rPr lang="cs-CZ" sz="1400" dirty="false" smtClean="false"/>
              <a:t>2012/21/EU:</a:t>
            </a:r>
            <a:endParaRPr lang="cs-CZ" sz="1400" dirty="false"/>
          </a:p>
          <a:p>
            <a:pPr marL="285750" lvl="0" indent="-2857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podpora kvality a standardizace sociálních služeb,</a:t>
            </a:r>
          </a:p>
          <a:p>
            <a:pPr marL="285750" lvl="0" indent="-2857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nová řešení v oblasti sociálních služeb,</a:t>
            </a:r>
          </a:p>
          <a:p>
            <a:pPr marL="285750" lvl="0" indent="-2857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vzdělávání pracovníků na pozicích „sociální pracovník“ dle §109 a 110 zákona o sociálních službách a „pracovník v sociálních službách“ dle §116 zákona </a:t>
            </a:r>
            <a:br>
              <a:rPr lang="cs-CZ" sz="1400" dirty="false"/>
            </a:br>
            <a:r>
              <a:rPr lang="cs-CZ" sz="1400" dirty="false"/>
              <a:t>o sociálních službách,</a:t>
            </a:r>
          </a:p>
          <a:p>
            <a:pPr marL="285750" lvl="0" indent="-2857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rozvoj a zkvalitňování sociální práce (v rámci sociální služby – tedy u organizací, které poskytují sociální služby dle zákona č. 108/2006 Sb., o sociálních službách, ve znění pozdějších předpisů).</a:t>
            </a:r>
          </a:p>
          <a:p>
            <a:pPr lvl="0"/>
            <a:endParaRPr lang="cs-CZ" sz="1400" dirty="false" smtClean="false"/>
          </a:p>
          <a:p>
            <a:pPr algn="just">
              <a:buClr>
                <a:srgbClr val="00B0F0"/>
              </a:buClr>
            </a:pPr>
            <a:r>
              <a:rPr lang="cs-CZ" sz="1400" dirty="false" smtClean="false"/>
              <a:t>Veškeré </a:t>
            </a:r>
            <a:r>
              <a:rPr lang="cs-CZ" sz="1400" dirty="false"/>
              <a:t>aktivity uvedené </a:t>
            </a:r>
            <a:r>
              <a:rPr lang="cs-CZ" sz="1400" dirty="false" smtClean="false"/>
              <a:t>pod </a:t>
            </a:r>
            <a:r>
              <a:rPr lang="cs-CZ" sz="1400" dirty="false"/>
              <a:t>písmenem B), zaměřené na rozvoj a zkvalitňování sociálních služeb, může </a:t>
            </a:r>
            <a:r>
              <a:rPr lang="cs-CZ" sz="1400" b="true" dirty="false"/>
              <a:t>žadatel realizovat sám</a:t>
            </a:r>
            <a:r>
              <a:rPr lang="cs-CZ" sz="1400" dirty="false"/>
              <a:t>, </a:t>
            </a:r>
            <a:r>
              <a:rPr lang="cs-CZ" sz="1400" b="true" dirty="false"/>
              <a:t>ve spolupráci s partnerem s finančním příspěvkem</a:t>
            </a:r>
            <a:r>
              <a:rPr lang="cs-CZ" sz="1400" dirty="false"/>
              <a:t> nebo </a:t>
            </a:r>
            <a:r>
              <a:rPr lang="cs-CZ" sz="1400" b="true" dirty="false"/>
              <a:t>výhradně pro partnera s finančním příspěvkem</a:t>
            </a:r>
            <a:r>
              <a:rPr lang="cs-CZ" sz="1400" dirty="false"/>
              <a:t>. </a:t>
            </a:r>
            <a:r>
              <a:rPr lang="cs-CZ" sz="1400" b="true" dirty="false"/>
              <a:t>Finanční příspěvek </a:t>
            </a:r>
            <a:r>
              <a:rPr lang="cs-CZ" sz="1400" dirty="false"/>
              <a:t>pro partnera </a:t>
            </a:r>
            <a:r>
              <a:rPr lang="cs-CZ" sz="1400" b="true" dirty="false"/>
              <a:t>musí být určen na tyto aktivity</a:t>
            </a:r>
            <a:r>
              <a:rPr lang="cs-CZ" sz="1400" dirty="false"/>
              <a:t>. Na partnera s finančním příspěvkem pak podporu či její část žadatel přenáší.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1400" dirty="false"/>
          </a:p>
          <a:p>
            <a:pPr algn="just"/>
            <a:r>
              <a:rPr lang="cs-CZ" sz="1200" i="true" dirty="false"/>
              <a:t>(např. nelze v projektu vzdělávat v akreditovaných kurzech sociální pracovníky jiného subjektu než je příjemce či partner s finančním příspěvkem)</a:t>
            </a:r>
            <a:endParaRPr lang="cs-CZ" sz="1200" dirty="false"/>
          </a:p>
          <a:p>
            <a:pPr lvl="0"/>
            <a:endParaRPr lang="cs-CZ" sz="1400" dirty="false"/>
          </a:p>
          <a:p>
            <a:pPr lvl="0"/>
            <a:endParaRPr lang="cs-CZ" sz="1400" dirty="false"/>
          </a:p>
          <a:p>
            <a:r>
              <a:rPr lang="cs-CZ" dirty="false" smtClean="false"/>
              <a:t>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604225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268760"/>
            <a:ext cx="8280472" cy="518457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500" b="true" dirty="false"/>
              <a:t>Obecné podmínky: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poskytování SSL je v souladu se strategickým dokumentem, který zahrnuje otázku rozvoje SSL na daném území a stanovuje potřebnost této služby,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poskytovatel SSL musí být pověřen objednatelem k poskytování sociální služby obecného hospodářského zájmu v souladu s Rozhodnutím č. 2012/21/EU tj. musí mít vydané platné Pověření na dobu realizace aktivity v projektu, která zakládá veřejnou podporu.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sz="1500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500" b="true" dirty="false"/>
              <a:t>Při podání žádosti: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doložit „Vyjádření objednatele sociální služby“ (příloha č. 1a) týkající se podpory projektu a rozšíření stávajícího pověření ze strany MPSV (platí pro příjemce, příp. partnera s finančním příspěvkem)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500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500" b="true" dirty="false"/>
              <a:t>Před vydáním Rozhodnutí o poskytnutí dotace: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doložit kopii Pověření k zajišťování služby obecného hospodářského zájmu, který vydal veřejný Objednatel (kraj, obec, MPSV) - platí pro příjemce, příp. partnera s finančním příspěvkem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Vyplněný dokument Finanční rámec veřejné podpory (příloha č. </a:t>
            </a:r>
            <a:r>
              <a:rPr lang="cs-CZ" sz="1500" dirty="false" smtClean="false"/>
              <a:t>1c/1d), </a:t>
            </a:r>
            <a:r>
              <a:rPr lang="cs-CZ" sz="1500" dirty="false"/>
              <a:t>ve kterém dojde k rozdělení rozpočtu dle typu veřejné podpory a dle subjektu, kterému veřejná podpora náleží. Rozdělení rozpočtu je v podrobnosti na jednotlivé položky – platí pro všechny projekty v rámci, kterých je veřejná podpora bez ohledu na typ VP a subjektu, kterému náleží.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500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500" b="true" dirty="false"/>
              <a:t>V době realizace projektu: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/>
              <a:t>k 31.3. následujícího roku předložit Přehled čerpání vyrovnávací </a:t>
            </a:r>
            <a:r>
              <a:rPr lang="cs-CZ" sz="1500" dirty="false" smtClean="false"/>
              <a:t>platby na sociální službu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500" dirty="false" smtClean="false"/>
              <a:t>doložit aktuálně platné Pověření a informovat o veškerých změnách platného Pověření.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2000" dirty="false" smtClean="false">
              <a:solidFill>
                <a:srgbClr val="FF0000"/>
              </a:solidFill>
            </a:endParaRPr>
          </a:p>
        </p:txBody>
      </p:sp>
      <p:sp>
        <p:nvSpPr>
          <p:cNvPr id="4" name="Nadpis 3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Podmínky poskytnutí </a:t>
            </a:r>
            <a:r>
              <a:rPr lang="cs-CZ" smtClean="false"/>
              <a:t>veřejné podpory (VP) </a:t>
            </a:r>
            <a:r>
              <a:rPr lang="cs-CZ" dirty="false" smtClean="false"/>
              <a:t>v režimu SGEI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6392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  <p:sp>
        <p:nvSpPr>
          <p:cNvPr id="5" name="Zástupný symbol pro obsah 2"/>
          <p:cNvSpPr>
            <a:spLocks noGrp="true"/>
          </p:cNvSpPr>
          <p:nvPr>
            <p:ph idx="1"/>
          </p:nvPr>
        </p:nvSpPr>
        <p:spPr>
          <a:xfrm>
            <a:off x="512400" y="1556792"/>
            <a:ext cx="8064000" cy="482453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b="true" dirty="false" smtClean="false"/>
              <a:t>Doložit </a:t>
            </a:r>
            <a:r>
              <a:rPr lang="cs-CZ" sz="1400" b="true" dirty="false"/>
              <a:t>„Vyjádření objednatele sociální služby“ (příloha č. 1a</a:t>
            </a:r>
            <a:r>
              <a:rPr lang="cs-CZ" sz="1400" b="true" dirty="false" smtClean="false"/>
              <a:t>):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400" dirty="false"/>
              <a:t>pro každou SSL, na kterou budou zaměřeny rozvojové </a:t>
            </a:r>
            <a:r>
              <a:rPr lang="cs-CZ" sz="1400" dirty="false" smtClean="false"/>
              <a:t>aktivity žadatele nebo partnera s finančním příspěvkem</a:t>
            </a:r>
            <a:endParaRPr lang="cs-CZ" sz="1400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b="true" dirty="false" smtClean="false"/>
              <a:t>Objednatel ve Vyjádření  vyjadřuje svůj souhlas: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400" dirty="false"/>
              <a:t>s</a:t>
            </a:r>
            <a:r>
              <a:rPr lang="cs-CZ" sz="1400" dirty="false" smtClean="false"/>
              <a:t> podporou rozvoje a zkvalitňování SSL prostřednictvím projektu OPZ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400" dirty="false" smtClean="false"/>
              <a:t>s přistoupením Řídícího orgánu OPZ (MPSV, odbor realizace programů ESF – sociální začleňování) k Pověření Objednatele,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400" dirty="false"/>
              <a:t>s</a:t>
            </a:r>
            <a:r>
              <a:rPr lang="cs-CZ" sz="1400" dirty="false" smtClean="false"/>
              <a:t> rozšířením Pověření objednatele nad jeho rámec o aktivity směřující k rozvoji a zkvalitnění SSL uvedené v projektu. Rozšíření provede MPSV, odbor 87 vydáním Rozvojového pověření jako přílohu Rozhodnutí o poskytnutí dotace.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400" dirty="false" smtClean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b="true" dirty="false" smtClean="false"/>
              <a:t>Vyjádření objednatele ani Rozvojové pověření nezavazuje Objednatele k financování SSL v rámci Rozvojového pověření tj. aktivit projektu.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b="true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b="true" dirty="false" smtClean="false"/>
              <a:t>Pokud příjemce nedodá kladné Vyjádření objednatele, projekt nemůže být podpořen.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b="true" dirty="false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false" smtClean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u="sng" dirty="false"/>
          </a:p>
        </p:txBody>
      </p:sp>
      <p:sp>
        <p:nvSpPr>
          <p:cNvPr id="6" name="Nadpis 1"/>
          <p:cNvSpPr txBox="true">
            <a:spLocks/>
          </p:cNvSpPr>
          <p:nvPr/>
        </p:nvSpPr>
        <p:spPr>
          <a:xfrm>
            <a:off x="512400" y="15240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rmAutofit/>
          </a:bodyPr>
          <a:lstStyle>
            <a:lvl1pPr algn="l" defTabSz="914400" rtl="false" eaLnBrk="true" latinLnBrk="false" hangingPunct="true">
              <a:lnSpc>
                <a:spcPct val="100000"/>
              </a:lnSpc>
              <a:spcBef>
                <a:spcPct val="0"/>
              </a:spcBef>
              <a:buNone/>
              <a:defRPr sz="3200" b="true" kern="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000" dirty="false" smtClean="false"/>
              <a:t>Podmínky poskytnutí veřejné podpory v režimu SGEI při podání žádosti o podporu</a:t>
            </a: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419512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>
            <a:normAutofit/>
          </a:bodyPr>
          <a:lstStyle/>
          <a:p>
            <a:pPr algn="ctr"/>
            <a:r>
              <a:rPr lang="cs-CZ" sz="2000" dirty="false"/>
              <a:t>Podmínky poskytnutí veřejné podpory </a:t>
            </a:r>
            <a:r>
              <a:rPr lang="cs-CZ" sz="2000" dirty="false" smtClean="false"/>
              <a:t>před vydáním rozhodnutí o poskytnutí dotace</a:t>
            </a:r>
            <a:endParaRPr lang="cs-CZ" sz="2000" b="true" dirty="false"/>
          </a:p>
        </p:txBody>
      </p:sp>
      <p:sp>
        <p:nvSpPr>
          <p:cNvPr id="10" name="TextovéPole 9"/>
          <p:cNvSpPr txBox="true"/>
          <p:nvPr/>
        </p:nvSpPr>
        <p:spPr>
          <a:xfrm>
            <a:off x="395536" y="1268760"/>
            <a:ext cx="8424936" cy="550920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400" b="true" dirty="false" smtClean="false"/>
              <a:t>V případě služeb SGEI příjemce doloží:</a:t>
            </a:r>
          </a:p>
          <a:p>
            <a:endParaRPr lang="cs-CZ" sz="1400" dirty="false" smtClean="false"/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b="true" dirty="false" smtClean="false"/>
              <a:t>kopii Pověření </a:t>
            </a:r>
            <a:r>
              <a:rPr lang="cs-CZ" sz="1400" dirty="false" smtClean="false"/>
              <a:t>k zajišťování služby/služeb obecného hospodářského zájmu, které vydal veřejný Objednatel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 smtClean="false"/>
              <a:t>Vypracovaný </a:t>
            </a:r>
            <a:r>
              <a:rPr lang="cs-CZ" sz="1400" b="true" dirty="false" smtClean="false"/>
              <a:t>Finanční rámec veřejné podpory </a:t>
            </a:r>
            <a:r>
              <a:rPr lang="cs-CZ" sz="1400" dirty="false" smtClean="false"/>
              <a:t>(zvolí z přílohy č. 1c/1d), ve kterém příjemce:</a:t>
            </a:r>
          </a:p>
          <a:p>
            <a:pPr>
              <a:buClr>
                <a:srgbClr val="00B0F0"/>
              </a:buClr>
            </a:pPr>
            <a:endParaRPr lang="cs-CZ" sz="1400" dirty="false" smtClean="false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400" dirty="false" smtClean="false"/>
              <a:t>identifikuje typ veřejné podpory (vyrovnávací platba, de </a:t>
            </a:r>
            <a:r>
              <a:rPr lang="cs-CZ" sz="1400" dirty="false" err="true" smtClean="false"/>
              <a:t>minimis</a:t>
            </a:r>
            <a:r>
              <a:rPr lang="cs-CZ" sz="1400" dirty="false" smtClean="false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400" dirty="false"/>
              <a:t>i</a:t>
            </a:r>
            <a:r>
              <a:rPr lang="cs-CZ" sz="1400" dirty="false" smtClean="false"/>
              <a:t>dentifikuje subjekt, kterému veřejná podpora náleží (příjemce, partner s finančním příspěvkem)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400" dirty="false" smtClean="false"/>
              <a:t>zvolí způsob rozdělení nákladů mezi jednotlivé subjekty a typy VP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400" dirty="false" smtClean="false"/>
              <a:t>na základě výše uvedených údajů rozdělí jednotlivé položky rozpočtu</a:t>
            </a:r>
          </a:p>
          <a:p>
            <a:endParaRPr lang="cs-CZ" sz="1400" dirty="false" smtClean="false"/>
          </a:p>
          <a:p>
            <a:r>
              <a:rPr lang="cs-CZ" sz="1400" b="true" dirty="false" smtClean="false"/>
              <a:t>V </a:t>
            </a:r>
            <a:r>
              <a:rPr lang="cs-CZ" sz="1400" b="true" smtClean="false"/>
              <a:t>případě de </a:t>
            </a:r>
            <a:r>
              <a:rPr lang="cs-CZ" sz="1400" b="true" dirty="false" err="true" smtClean="false"/>
              <a:t>minimis</a:t>
            </a:r>
            <a:r>
              <a:rPr lang="cs-CZ" sz="1400" b="true" dirty="false" smtClean="false"/>
              <a:t> příjemce doloží: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dirty="false"/>
              <a:t>Čestné prohlášení žadatele o podporu de </a:t>
            </a:r>
            <a:r>
              <a:rPr lang="cs-CZ" sz="1400" dirty="false" err="true"/>
              <a:t>minimis</a:t>
            </a:r>
            <a:r>
              <a:rPr lang="cs-CZ" sz="1400" dirty="false"/>
              <a:t> podle nařízení </a:t>
            </a:r>
            <a:r>
              <a:rPr lang="cs-CZ" sz="1400" dirty="false" smtClean="false"/>
              <a:t>č</a:t>
            </a:r>
            <a:r>
              <a:rPr lang="cs-CZ" sz="1400" dirty="false"/>
              <a:t>. </a:t>
            </a:r>
            <a:r>
              <a:rPr lang="cs-CZ" sz="1400" dirty="false" smtClean="false"/>
              <a:t>1407/2013 (formulář k dispozici na www.esfcr.cz)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cs-CZ" sz="1400" b="true" dirty="false" smtClean="false"/>
              <a:t>Finanční </a:t>
            </a:r>
            <a:r>
              <a:rPr lang="cs-CZ" sz="1400" b="true" dirty="false"/>
              <a:t>rámec veřejné podpory </a:t>
            </a:r>
            <a:r>
              <a:rPr lang="cs-CZ" sz="1400" dirty="false"/>
              <a:t>(zvolí z přílohy č. </a:t>
            </a:r>
            <a:r>
              <a:rPr lang="cs-CZ" sz="1400" dirty="false" smtClean="false"/>
              <a:t>1c/1d)</a:t>
            </a:r>
            <a:endParaRPr lang="cs-CZ" sz="1400" dirty="false"/>
          </a:p>
          <a:p>
            <a:endParaRPr lang="cs-CZ" sz="1400" dirty="false" smtClean="false"/>
          </a:p>
          <a:p>
            <a:r>
              <a:rPr lang="cs-CZ" sz="1400" dirty="false" smtClean="false"/>
              <a:t>Finanční rámec veřejné podpory je podklad pro stanovení výše vyrovnávací platby, příp. výše de </a:t>
            </a:r>
            <a:r>
              <a:rPr lang="cs-CZ" sz="1400" dirty="false" err="true" smtClean="false"/>
              <a:t>minimis</a:t>
            </a:r>
            <a:r>
              <a:rPr lang="cs-CZ" sz="1400" dirty="false" smtClean="false"/>
              <a:t> nebo části rozpočtu nezakládající veřejnou podporu. Tyto údaje budou následně uvedeny v Rozhodnutí o poskytnutí dotace</a:t>
            </a:r>
            <a:r>
              <a:rPr lang="cs-CZ" dirty="false" smtClean="false"/>
              <a:t>.</a:t>
            </a:r>
          </a:p>
          <a:p>
            <a:endParaRPr lang="cs-CZ" dirty="false" smtClean="false"/>
          </a:p>
          <a:p>
            <a:r>
              <a:rPr lang="cs-CZ" sz="1400" dirty="false" smtClean="false"/>
              <a:t>O </a:t>
            </a:r>
            <a:r>
              <a:rPr lang="cs-CZ" sz="1400" dirty="false"/>
              <a:t>doložení potřebných </a:t>
            </a:r>
            <a:r>
              <a:rPr lang="cs-CZ" sz="1400" dirty="false" smtClean="false"/>
              <a:t>dokumentů </a:t>
            </a:r>
            <a:r>
              <a:rPr lang="cs-CZ" sz="1400" dirty="false"/>
              <a:t>bude příjemce informován ve Výzvě k poskytnutí podkladů pro přípravu právního </a:t>
            </a:r>
            <a:r>
              <a:rPr lang="cs-CZ" sz="1400" dirty="false" smtClean="false"/>
              <a:t>aktu.</a:t>
            </a:r>
            <a:endParaRPr lang="cs-CZ" sz="1400" dirty="false"/>
          </a:p>
          <a:p>
            <a:endParaRPr lang="cs-CZ" dirty="false" smtClean="false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2762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Přenos veřejné podpory partnerovi s finančním příspěvkem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268760"/>
            <a:ext cx="8568952" cy="547260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200" b="true" dirty="false"/>
              <a:t>Konečným příjemcem VP je ten subjekt, který má z dané aktivity prospěch.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b="true" dirty="false" smtClean="false"/>
              <a:t>Přenos VP je v rámci výzvy možný jen v případě, kdy se na realizaci aktivit, které zakládají veřejnou podporu podílí: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 smtClean="false"/>
              <a:t>partner s finančním příspěvkem  - VP je přenesena již v Rozhodnutí o poskytnutí dotace (</a:t>
            </a:r>
            <a:r>
              <a:rPr lang="cs-CZ" sz="1200" dirty="false" err="true" smtClean="false"/>
              <a:t>RoD</a:t>
            </a:r>
            <a:r>
              <a:rPr lang="cs-CZ" sz="1200" dirty="false" smtClean="false"/>
              <a:t>), a to v detailu na jednotlivé SSL (Vyjádření objednatele je dokládáno k Žádosti o podporu, Pověření je dokládáno před vydáním </a:t>
            </a:r>
            <a:r>
              <a:rPr lang="cs-CZ" sz="1200" dirty="false" err="true" smtClean="false"/>
              <a:t>RoD</a:t>
            </a:r>
            <a:r>
              <a:rPr lang="cs-CZ" sz="1200" dirty="false" smtClean="false"/>
              <a:t>). </a:t>
            </a:r>
            <a:r>
              <a:rPr lang="cs-CZ" sz="1200" dirty="false"/>
              <a:t>Partner s finančním příspěvkem musí splnit podmínky výzvy pro poskytnutí veřejné podpory.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200" b="true" dirty="false" smtClean="false"/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false" smtClean="false"/>
              <a:t>Základní typy přenosu VP v rámci projektů pro partnera s FP: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 smtClean="false"/>
              <a:t>Příjemce </a:t>
            </a:r>
            <a:r>
              <a:rPr lang="cs-CZ" sz="1200" dirty="false"/>
              <a:t>realizuje rozvojové aktivity pro partnera s finančním </a:t>
            </a:r>
            <a:r>
              <a:rPr lang="cs-CZ" sz="1200" dirty="false" smtClean="false"/>
              <a:t>příspěvkem, </a:t>
            </a:r>
            <a:r>
              <a:rPr lang="cs-CZ" sz="1200" dirty="false"/>
              <a:t>konečným příjemcem VP je partner s finančním </a:t>
            </a:r>
            <a:r>
              <a:rPr lang="cs-CZ" sz="1200" dirty="false" smtClean="false"/>
              <a:t>příspěvkem – např</a:t>
            </a:r>
            <a:r>
              <a:rPr lang="cs-CZ" sz="1200" dirty="false"/>
              <a:t>. příjemce je NNO, která vytváří metodické materiály pro domov pro </a:t>
            </a:r>
            <a:r>
              <a:rPr lang="cs-CZ" sz="1200" dirty="false" smtClean="false"/>
              <a:t>seniory. </a:t>
            </a:r>
            <a:r>
              <a:rPr lang="cs-CZ" sz="1200" dirty="false"/>
              <a:t>Rozpočet </a:t>
            </a:r>
            <a:r>
              <a:rPr lang="cs-CZ" sz="1200" dirty="false" smtClean="false"/>
              <a:t>příjemce rozdělí </a:t>
            </a:r>
            <a:r>
              <a:rPr lang="cs-CZ" sz="1200" dirty="false"/>
              <a:t>v tabulce Finanční rámec veřejné </a:t>
            </a:r>
            <a:r>
              <a:rPr lang="cs-CZ" sz="1200" dirty="false" smtClean="false"/>
              <a:t>po</a:t>
            </a:r>
            <a:r>
              <a:rPr lang="cs-CZ" sz="1200" dirty="false"/>
              <a:t>dpory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 smtClean="false"/>
              <a:t>Příjemce realizuje část rozvojových aktivit pro sebe  a část pro </a:t>
            </a:r>
            <a:r>
              <a:rPr lang="cs-CZ" sz="1200" dirty="false"/>
              <a:t>partnera s finančním příspěvkem (např. domov pro seniory vzdělává své zaměstnance a zároveň zaměstnance jiného domova pro seniory). V tomto případě jsou příjemci veřejné podpory oba subjekty a je nutné určit v tabulce Finanční rámec veřejné podpory část rozpočtu zakládající VP příjemci a partnerovi s finančním příspěvkem. Jedná-li se o příjemce a partnera s finančním příspěvkem, kteří mají více SSL, je nutné rozdělit příslušné položky rozpočtu na jednotlivé služby.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strike="sngStrike" dirty="false" smtClean="false"/>
              <a:t> </a:t>
            </a:r>
            <a:endParaRPr lang="cs-CZ" sz="1200" strike="sngStrike" dirty="false"/>
          </a:p>
          <a:p>
            <a:pPr>
              <a:buFont typeface="Wingdings" panose="05000000000000000000" pitchFamily="2" charset="2"/>
              <a:buChar char="Ø"/>
            </a:pPr>
            <a:endParaRPr lang="cs-CZ" sz="1200" dirty="false" smtClean="false"/>
          </a:p>
          <a:p>
            <a:pPr marL="0" indent="0">
              <a:buNone/>
            </a:pPr>
            <a:endParaRPr lang="cs-CZ" sz="1200" dirty="false"/>
          </a:p>
          <a:p>
            <a:pPr marL="0" indent="0"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0741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Přílohy žádosti o podporu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buAutoNum type="arabicPeriod"/>
            </a:pPr>
            <a:endParaRPr lang="cs-CZ" sz="2000" dirty="false" smtClean="false"/>
          </a:p>
          <a:p>
            <a:pPr marL="342900" lvl="0" indent="-342900" algn="just">
              <a:lnSpc>
                <a:spcPct val="100000"/>
              </a:lnSpc>
              <a:buAutoNum type="arabicPeriod"/>
            </a:pPr>
            <a:r>
              <a:rPr lang="cs-CZ" sz="1800" dirty="false" smtClean="false"/>
              <a:t>Žadatel o podporu, který není fyzickou osobou nebo právnickou osobou veřejného práva, musí ve formě čestného prohlášení k žádosti o podporu přiložit </a:t>
            </a:r>
            <a:r>
              <a:rPr lang="cs-CZ" sz="1800" b="true" dirty="false" smtClean="false"/>
              <a:t>identifikaci svých skutečných majitelů </a:t>
            </a:r>
            <a:r>
              <a:rPr lang="cs-CZ" sz="1800" dirty="false" smtClean="false"/>
              <a:t>ve smyslu zákona č. 253/2008 Sb., o některých opatřeních proti legalizaci výnosů z trestné činnosti. Formulář pro vyplnění čestného prohlášení je k dispozici na portálu OPZ v sekci </a:t>
            </a:r>
            <a:r>
              <a:rPr lang="cs-CZ" sz="1800" dirty="false" smtClean="false">
                <a:hlinkClick r:id="rId3"/>
              </a:rPr>
              <a:t>https://www.esfcr.cz/formulare-a-pokyny-potrebne-v-ramci-pripravy-zadosti-o-podporu-opz</a:t>
            </a:r>
            <a:endParaRPr lang="cs-CZ" sz="1800" b="true" dirty="false" smtClean="false"/>
          </a:p>
          <a:p>
            <a:pPr marL="342900" lvl="0" indent="-342900" algn="just">
              <a:lnSpc>
                <a:spcPct val="100000"/>
              </a:lnSpc>
              <a:buAutoNum type="arabicPeriod"/>
            </a:pPr>
            <a:r>
              <a:rPr lang="cs-CZ" sz="1800" b="true" dirty="false" smtClean="false"/>
              <a:t>Vyjádření objednatele sociální služby </a:t>
            </a:r>
            <a:r>
              <a:rPr lang="cs-CZ" sz="1800" dirty="false" smtClean="false"/>
              <a:t>k projektu (relevantní pro projekty s vyrovnávací platbou pro žadatele či partnera s finančním příspěvkem; vzor – viz příloha č. 1a výzvy; kapitola 11 výzvy). </a:t>
            </a: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cs-CZ" sz="1800" dirty="false"/>
              <a:t>Čestné prohlášení žadatele za účelem </a:t>
            </a:r>
            <a:r>
              <a:rPr lang="cs-CZ" sz="1800" b="true" dirty="false"/>
              <a:t>potvrzení neprovázanosti projektových aktivit s ekonomickou činnosti organizace </a:t>
            </a:r>
            <a:r>
              <a:rPr lang="cs-CZ" sz="1800" dirty="false"/>
              <a:t>(relevantní pro projekty se vzděláváním sociálních pracovníků a pracovníků v sociálních službách, kteří nepracují na úseku hospodářských činností; vzor – viz příloha č. 1e výzvy; kapitola 11 výzvy)</a:t>
            </a:r>
          </a:p>
          <a:p>
            <a:pPr marL="342900" lvl="0" indent="-342900" algn="just">
              <a:lnSpc>
                <a:spcPct val="100000"/>
              </a:lnSpc>
              <a:buAutoNum type="arabicPeriod"/>
            </a:pPr>
            <a:endParaRPr lang="cs-CZ" sz="1800" dirty="false" smtClean="false"/>
          </a:p>
          <a:p>
            <a:pPr marL="342900" lvl="0" indent="-342900" algn="just">
              <a:lnSpc>
                <a:spcPct val="100000"/>
              </a:lnSpc>
              <a:buAutoNum type="arabicPeriod"/>
            </a:pPr>
            <a:endParaRPr lang="cs-CZ" sz="2000" dirty="false" smtClean="false"/>
          </a:p>
          <a:p>
            <a:pPr marL="0" indent="0"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1256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Přílohy výzvy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36504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sz="1400" dirty="false" smtClean="false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Příloha č. 1 - Informace o podmínkách veřejné podpory (doplnění bodu 3.8 výzvy) </a:t>
            </a:r>
          </a:p>
          <a:p>
            <a:pPr lv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Příloha č. 1a – Vzor - Vyjádření objednatele sociální služby k projektu</a:t>
            </a:r>
          </a:p>
          <a:p>
            <a:pPr lv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Příloha č. 1b – Vzor - </a:t>
            </a:r>
            <a:r>
              <a:rPr lang="cs-CZ" sz="1600" dirty="false" smtClean="false"/>
              <a:t>Rozvojové </a:t>
            </a:r>
            <a:r>
              <a:rPr lang="cs-CZ" sz="1600" dirty="false"/>
              <a:t>pověření vydané v rámci projektu registrační číslo…</a:t>
            </a:r>
          </a:p>
          <a:p>
            <a:pPr lv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Příloha č. 1c – Vzor – Finanční rámec veřejné podpory - příjemce</a:t>
            </a:r>
          </a:p>
          <a:p>
            <a:pPr lv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Příloha č. 1d – Vzor - Finanční rámec veřejné podpory – příjemce a partner s finančním příspěvkem</a:t>
            </a:r>
          </a:p>
          <a:p>
            <a:pPr lv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Příloha č. 1e – Vzor </a:t>
            </a:r>
            <a:r>
              <a:rPr lang="cs-CZ" sz="1600" dirty="false" smtClean="false"/>
              <a:t>- </a:t>
            </a:r>
            <a:r>
              <a:rPr lang="cs-CZ" sz="1600" dirty="false"/>
              <a:t>Čestné prohlášení žadatele za účelem potvrzení neprovázanosti projektových aktivit s ekonomickou činnosti </a:t>
            </a:r>
            <a:r>
              <a:rPr lang="cs-CZ" sz="1600" dirty="false" smtClean="false"/>
              <a:t>organizace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2906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4400" dirty="false" smtClean="false"/>
          </a:p>
          <a:p>
            <a:pPr marL="0" indent="0">
              <a:buNone/>
            </a:pPr>
            <a:endParaRPr lang="cs-CZ" sz="4400" dirty="false"/>
          </a:p>
          <a:p>
            <a:pPr marL="0" indent="0">
              <a:buNone/>
            </a:pPr>
            <a:endParaRPr lang="cs-CZ" sz="4400" dirty="false" smtClean="false"/>
          </a:p>
          <a:p>
            <a:pPr marL="0" indent="0" algn="ctr">
              <a:buNone/>
            </a:pPr>
            <a:r>
              <a:rPr lang="cs-CZ" sz="4400" b="true" dirty="false" smtClean="false"/>
              <a:t>FINANČNÍ  ČÁST </a:t>
            </a:r>
            <a:endParaRPr lang="cs-CZ" sz="44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7372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Způsobilost výdajů</a:t>
            </a:r>
            <a:br>
              <a:rPr lang="cs-CZ" dirty="false" smtClean="false"/>
            </a:br>
            <a:r>
              <a:rPr lang="cs-CZ" dirty="false" smtClean="false"/>
              <a:t>1/2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false"/>
              <a:t>Výdaj je způsobilý za podmínek</a:t>
            </a:r>
            <a:r>
              <a:rPr lang="cs-CZ" sz="2000" dirty="false" smtClean="false"/>
              <a:t>:</a:t>
            </a:r>
            <a:endParaRPr lang="cs-CZ" sz="2000" dirty="false"/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dirty="false"/>
              <a:t>je v souladu s právními předpisy (legislativa EU a ČR)</a:t>
            </a:r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dirty="false"/>
              <a:t>je v souladu s pravidly programu OPZ a s podmínkami v právním aktu</a:t>
            </a:r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dirty="false"/>
              <a:t>je přiměřený (zásada hospodárnosti, účelnosti a efektivnosti) </a:t>
            </a:r>
            <a:r>
              <a:rPr lang="cs-CZ" dirty="false" smtClean="false"/>
              <a:t>– hospodárnost má vazbu na ceny obvyklé a obvyklé výše mezd/platů, které jsou zveřejněny </a:t>
            </a:r>
            <a:r>
              <a:rPr lang="cs-CZ" dirty="false"/>
              <a:t>na portálu </a:t>
            </a:r>
            <a:r>
              <a:rPr lang="cs-CZ" dirty="false">
                <a:hlinkClick r:id="rId3"/>
              </a:rPr>
              <a:t>www.esfcr.cz</a:t>
            </a:r>
            <a:r>
              <a:rPr lang="cs-CZ" dirty="false"/>
              <a:t>, lze využít i informační systém o průměrném výdělku (ISPV) na stránkách </a:t>
            </a:r>
            <a:r>
              <a:rPr lang="cs-CZ" dirty="false">
                <a:hlinkClick r:id="rId4"/>
              </a:rPr>
              <a:t>www.mpsv.cz/ISPV.php</a:t>
            </a:r>
            <a:r>
              <a:rPr lang="cs-CZ" dirty="false"/>
              <a:t>  </a:t>
            </a:r>
          </a:p>
          <a:p>
            <a:pPr marL="432000" lvl="3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dirty="false"/>
              <a:t>(na rozdíl od předchozího období nejsou v OPZ v rámci výzvy stanovené závazné limity pro ceny zařízení a vybavení a pro výši mezd a platů pracovníků, v OPZ je potřeba dodržovat ceny obvyklé)</a:t>
            </a:r>
          </a:p>
          <a:p>
            <a:pPr marL="234000" lvl="1" indent="0">
              <a:buNone/>
            </a:pPr>
            <a:endParaRPr lang="cs-CZ" dirty="false" smtClean="false"/>
          </a:p>
          <a:p>
            <a:pPr marL="691200" lvl="1" indent="-457200">
              <a:buFont typeface="+mj-lt"/>
              <a:buAutoNum type="arabicPeriod"/>
            </a:pPr>
            <a:endParaRPr lang="cs-CZ" dirty="false" smtClean="false"/>
          </a:p>
          <a:p>
            <a:pPr marL="457200" indent="-457200">
              <a:buFont typeface="+mj-lt"/>
              <a:buAutoNum type="arabicPeriod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00306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 smtClean="false"/>
          </a:p>
          <a:p>
            <a:pPr marL="0" indent="0" algn="ctr">
              <a:buNone/>
            </a:pPr>
            <a:r>
              <a:rPr lang="cs-CZ" sz="4800" b="true" dirty="false" smtClean="false"/>
              <a:t>VÝZVY Č. 03_19_098</a:t>
            </a:r>
          </a:p>
          <a:p>
            <a:pPr marL="0" indent="0" algn="ctr">
              <a:buNone/>
            </a:pPr>
            <a:r>
              <a:rPr lang="cs-CZ" sz="4800" b="true" dirty="false" smtClean="false"/>
              <a:t> </a:t>
            </a:r>
          </a:p>
          <a:p>
            <a:pPr marL="0" indent="0" algn="ctr">
              <a:buNone/>
            </a:pPr>
            <a:r>
              <a:rPr lang="cs-CZ" sz="4800" b="true" dirty="false"/>
              <a:t> </a:t>
            </a:r>
            <a:r>
              <a:rPr lang="cs-CZ" sz="4800" b="true" dirty="false" smtClean="false"/>
              <a:t>                03_19_099</a:t>
            </a:r>
          </a:p>
          <a:p>
            <a:pPr marL="0" indent="0" algn="ctr">
              <a:buNone/>
            </a:pPr>
            <a:endParaRPr lang="cs-CZ" sz="48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4135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Způsobilost výdajů</a:t>
            </a:r>
            <a:br>
              <a:rPr lang="cs-CZ" dirty="false" smtClean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dirty="false"/>
              <a:t>vznikl v době realizace projektu  a musí být příjemcem (partnerem) skutečně zaplacený 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dirty="false"/>
              <a:t>splňuje podmínky územní způsobilosti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dirty="false"/>
              <a:t>je řádně identifikovatelný, prokazatelný a </a:t>
            </a:r>
            <a:r>
              <a:rPr lang="cs-CZ" dirty="false" smtClean="false"/>
              <a:t>doložitelný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dirty="false"/>
              <a:t>je nezbytný pro dosažení cílů projektu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/>
              <a:t>Podrobné informace </a:t>
            </a:r>
            <a:r>
              <a:rPr lang="cs-CZ" dirty="false" smtClean="false"/>
              <a:t>ke </a:t>
            </a:r>
            <a:r>
              <a:rPr lang="cs-CZ" dirty="false"/>
              <a:t>způsobilosti výdajů jsou uvedené v příručce „Specifická část pravidel pro žadatele a příjemce v rámci OPZ pro projekty se skutečně vzniklými výdaji a případně také s nepřímými náklady“.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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767442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Rozpočet projektu – struktura</a:t>
            </a:r>
            <a:br>
              <a:rPr lang="cs-CZ" dirty="false" smtClean="false"/>
            </a:b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448" cy="46805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900" dirty="false" smtClean="false"/>
              <a:t>celkové </a:t>
            </a:r>
            <a:r>
              <a:rPr lang="cs-CZ" sz="1900" dirty="false"/>
              <a:t>způsobilé náklady projektu = přímé náklady + nepřímé náklady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900" dirty="false" smtClean="false"/>
              <a:t>přímé </a:t>
            </a:r>
            <a:r>
              <a:rPr lang="cs-CZ" sz="1900" dirty="false"/>
              <a:t>náklady – vykazují se v rámci jednotlivých položek (podpoložek) příslušných kapitol rozpočtu. Ve </a:t>
            </a:r>
            <a:r>
              <a:rPr lang="cs-CZ" sz="1900" dirty="false" smtClean="false"/>
              <a:t>výzvách č. 98 a 99 jsou </a:t>
            </a:r>
            <a:r>
              <a:rPr lang="cs-CZ" sz="1900" dirty="false"/>
              <a:t>to zejména tyto kategorie výdajů: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cs-CZ" sz="1900" dirty="false"/>
              <a:t>1. Osobní náklady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cs-CZ" sz="1900" dirty="false"/>
              <a:t>2. Cestovné 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cs-CZ" sz="1900" dirty="false"/>
              <a:t>3. Zařízení a vybavení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cs-CZ" sz="1900" dirty="false"/>
              <a:t>4. Nákup služeb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cs-CZ" sz="1900" dirty="false"/>
              <a:t>6. Přímá podpora </a:t>
            </a:r>
          </a:p>
          <a:p>
            <a:pPr marL="414000" lvl="1" indent="0">
              <a:buNone/>
            </a:pPr>
            <a:r>
              <a:rPr lang="cs-CZ" sz="1900" dirty="false" smtClean="false"/>
              <a:t>Křížové </a:t>
            </a:r>
            <a:r>
              <a:rPr lang="cs-CZ" sz="1900" dirty="false"/>
              <a:t>financování není pro </a:t>
            </a:r>
            <a:r>
              <a:rPr lang="cs-CZ" sz="1900" dirty="false" smtClean="false"/>
              <a:t>výzvy </a:t>
            </a:r>
            <a:r>
              <a:rPr lang="cs-CZ" sz="1900" dirty="false"/>
              <a:t>č. 98 a 99 relevantní (nábytek, který byl v OP LZZ v křížovém financování, patří nyní do kapitoly zařízení a </a:t>
            </a:r>
            <a:r>
              <a:rPr lang="cs-CZ" sz="1900" dirty="false" smtClean="false"/>
              <a:t>vybavení).</a:t>
            </a:r>
            <a:endParaRPr lang="cs-CZ" sz="1900" dirty="false"/>
          </a:p>
          <a:p>
            <a:pPr marL="414000" lvl="1" indent="0">
              <a:buNone/>
            </a:pPr>
            <a:endParaRPr lang="cs-CZ" sz="2400" dirty="false" smtClean="false"/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 </a:t>
            </a:r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358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– Osobní náklady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dirty="false"/>
              <a:t>mzdy a platy pracovníků (členů RT), kteří přímo pracují s cílovou skupinou, nebo zajišťují výstup, který je určený k přímému využití cílovou skupinou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false"/>
              <a:t>mzdy pracovníků musí respektovat obvyklé mzdy a platy v místě, čase a oboru – informace na stránkách </a:t>
            </a:r>
            <a:r>
              <a:rPr lang="cs-CZ" dirty="false">
                <a:hlinkClick r:id="rId3"/>
              </a:rPr>
              <a:t>www.mpsv.cz/ISPV.php</a:t>
            </a:r>
            <a:r>
              <a:rPr lang="cs-CZ" dirty="false"/>
              <a:t> nebo na </a:t>
            </a:r>
            <a:r>
              <a:rPr lang="cs-CZ" dirty="false" smtClean="false">
                <a:hlinkClick r:id="rId4"/>
              </a:rPr>
              <a:t>www.esfcr.cz</a:t>
            </a:r>
            <a:r>
              <a:rPr lang="cs-CZ" dirty="false" smtClean="false"/>
              <a:t> (pokud je překročí, je nutné zdůvodnění)</a:t>
            </a:r>
            <a:endParaRPr lang="cs-CZ" dirty="false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false"/>
              <a:t>mzdy pracovníků v kapitole osobní náklady představují </a:t>
            </a:r>
            <a:r>
              <a:rPr lang="cs-CZ" dirty="false" err="true"/>
              <a:t>superhrubou</a:t>
            </a:r>
            <a:r>
              <a:rPr lang="cs-CZ" dirty="false"/>
              <a:t> mzdu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false"/>
              <a:t>úvazek pracovníka v OPZ může být maximálně 1,0 celkem, tj. součet všech úvazků pracovníka u zaměstnavatele a partnera včetně příp. DPP a DPČ nesmí překročit jeden pracovní úvazek a to po celou dobu zapojení do projektu (změna oproti OP LZZ, kde byl povolený úvazek max. 1,0 u zaměstnavatele)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dirty="false"/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535665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Cestovné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dirty="false" smtClean="false"/>
              <a:t>výdaje členů RT na zahraniční pracovní cesty  - dle vyhlášky MF o základních sazbách stravného v cizí měně platné pro daný rok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false" smtClean="false"/>
              <a:t> cestovní náhrady pro zahraniční pracovníky (experty) v projektu - náhrady pro cizince v ČR tzv. „per </a:t>
            </a:r>
            <a:r>
              <a:rPr lang="cs-CZ" dirty="false" err="true" smtClean="false"/>
              <a:t>diems</a:t>
            </a:r>
            <a:r>
              <a:rPr lang="cs-CZ" dirty="false" smtClean="false"/>
              <a:t>“ se stanovují podle sazeb EU uveřejněných na stránce</a:t>
            </a:r>
            <a:endParaRPr lang="cs-CZ" dirty="false"/>
          </a:p>
          <a:p>
            <a:pPr marL="414000" lvl="1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</a:t>
            </a:r>
            <a:r>
              <a:rPr lang="cs-CZ" dirty="false" smtClean="false">
                <a:hlinkClick r:id="rId3"/>
              </a:rPr>
              <a:t>https</a:t>
            </a:r>
            <a:r>
              <a:rPr lang="cs-CZ" dirty="false">
                <a:hlinkClick r:id="rId3"/>
              </a:rPr>
              <a:t>://</a:t>
            </a:r>
            <a:r>
              <a:rPr lang="cs-CZ" dirty="false" smtClean="false">
                <a:hlinkClick r:id="rId3"/>
              </a:rPr>
              <a:t>ec.europa.eu/europeaid/tags/diem_en</a:t>
            </a:r>
            <a:endParaRPr lang="cs-CZ" dirty="false" smtClean="false"/>
          </a:p>
          <a:p>
            <a:pPr marL="414000" lvl="1" indent="0">
              <a:buNone/>
            </a:pPr>
            <a:endParaRPr lang="cs-CZ" dirty="false" smtClean="false"/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 smtClean="false"/>
          </a:p>
          <a:p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1573734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Zařízení a vybavení</a:t>
            </a:r>
            <a:br>
              <a:rPr lang="cs-CZ" dirty="false" smtClean="false"/>
            </a:br>
            <a:r>
              <a:rPr lang="cs-CZ" dirty="false" smtClean="false"/>
              <a:t>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896" cy="4608512"/>
          </a:xfrm>
        </p:spPr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cs-CZ" altLang="cs-CZ" sz="1800" dirty="false" smtClean="false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dirty="false"/>
              <a:t>z</a:t>
            </a:r>
            <a:r>
              <a:rPr lang="cs-CZ" sz="1800" dirty="false" smtClean="false"/>
              <a:t>působilé </a:t>
            </a:r>
            <a:r>
              <a:rPr lang="cs-CZ" sz="1800" dirty="false"/>
              <a:t>jsou výdaje spojené s nákupem nového nebo použitého vybavení hmotné povahy a také výdaje na nehmotný majetek. Pokud jsou pořízené položky využívány i k jiným účelům, které přímo nesouvisí s cíli projektu, způsobilá je pouze poměrná část těchto </a:t>
            </a:r>
            <a:r>
              <a:rPr lang="cs-CZ" sz="1800" dirty="false" smtClean="false"/>
              <a:t>výdajů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dirty="false"/>
              <a:t>z</a:t>
            </a:r>
            <a:r>
              <a:rPr lang="cs-CZ" sz="1800" dirty="false" smtClean="false"/>
              <a:t>ařízení </a:t>
            </a:r>
            <a:r>
              <a:rPr lang="cs-CZ" sz="1800" dirty="false"/>
              <a:t>a vybavení pro členy RT, kteří přímo pracují s cílovou skupinou nebo zajišťují výstup, který je určený k přímému využití cílovou skupinou, (náklady na zařízení a vybavení pro pracovníky, jejíchž mzdy jsou hrazené z nepřímých nákladů, patří do nepřímých nákladů)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8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436193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Přímé náklady - Zařízení a vybavení</a:t>
            </a:r>
            <a:br>
              <a:rPr lang="cs-CZ" dirty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99592" y="1772816"/>
            <a:ext cx="8064000" cy="4320000"/>
          </a:xfrm>
        </p:spPr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cs-CZ" altLang="cs-CZ" sz="1800" dirty="false" smtClean="false"/>
              <a:t>pro </a:t>
            </a:r>
            <a:r>
              <a:rPr lang="cs-CZ" altLang="cs-CZ" sz="1800" dirty="false"/>
              <a:t>pracovníky RT lze pořídit pouze takový počet kusů zařízení a vybavení, který odpovídá výši úvazků členů RT (úvazky členů RT lze sčítat),  např. na 1,0 úvazek = max.1 ks zařízení a vybavení, pokud je úvazek členů RT nižší, lze nárokovat pouze poměrnou část, např. 0,3 úvazek = max. 0,3 ks zařízení a vybavení 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cs-CZ" altLang="cs-CZ" sz="1800" dirty="false"/>
              <a:t>n</a:t>
            </a:r>
            <a:r>
              <a:rPr lang="cs-CZ" altLang="cs-CZ" sz="1800" dirty="false" smtClean="false"/>
              <a:t>ábytek </a:t>
            </a:r>
            <a:r>
              <a:rPr lang="cs-CZ" altLang="cs-CZ" sz="1800" dirty="false"/>
              <a:t>(rozdíl oproti  OP </a:t>
            </a:r>
            <a:r>
              <a:rPr lang="cs-CZ" altLang="cs-CZ" sz="1800" dirty="false" smtClean="false"/>
              <a:t>LZZ, </a:t>
            </a:r>
            <a:r>
              <a:rPr lang="cs-CZ" altLang="cs-CZ" sz="1800" dirty="false"/>
              <a:t>kde byl nábytek zařazený v kapitole křížové </a:t>
            </a:r>
            <a:r>
              <a:rPr lang="cs-CZ" altLang="cs-CZ" sz="1800" dirty="false" smtClean="false"/>
              <a:t>financování)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dirty="false"/>
              <a:t>v</a:t>
            </a:r>
            <a:r>
              <a:rPr lang="cs-CZ" sz="1800" dirty="false" smtClean="false"/>
              <a:t>ybavení </a:t>
            </a:r>
            <a:r>
              <a:rPr lang="cs-CZ" sz="1800" dirty="false"/>
              <a:t>a zařízení, resp. dlouhodobý (hmotný i nehmotný) majetek zakoupený i částečně z prostředků OPZ není příjemce nebo partner oprávněn v době realizace projektu prodat či </a:t>
            </a:r>
            <a:r>
              <a:rPr lang="cs-CZ" sz="1800" dirty="false" smtClean="false"/>
              <a:t>darovat</a:t>
            </a:r>
            <a:endParaRPr lang="cs-CZ" sz="1800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cs-CZ" altLang="cs-CZ" sz="1800" dirty="false"/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2654448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Nákup služeb</a:t>
            </a:r>
            <a:br>
              <a:rPr lang="cs-CZ" dirty="false" smtClean="false"/>
            </a:br>
            <a:r>
              <a:rPr lang="cs-CZ" dirty="false" smtClean="false"/>
              <a:t>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1484784"/>
            <a:ext cx="8064000" cy="4320000"/>
          </a:xfrm>
        </p:spPr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altLang="cs-CZ" dirty="false" smtClean="false"/>
              <a:t>předmětem nákupu služeb jsou např. zpracování analýz, lektorské služby, školení a kurzy, vytvoření publikací, školících materiálů, pronájem prostor pro cílovou </a:t>
            </a:r>
            <a:r>
              <a:rPr lang="cs-CZ" altLang="cs-CZ" dirty="false"/>
              <a:t>skupinu, nákup evaluačních </a:t>
            </a:r>
            <a:r>
              <a:rPr lang="cs-CZ" altLang="cs-CZ" dirty="false" smtClean="false"/>
              <a:t>činností apod.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dirty="false" smtClean="false"/>
              <a:t>způsobilými </a:t>
            </a:r>
            <a:r>
              <a:rPr lang="cs-CZ" dirty="false"/>
              <a:t>výdaji </a:t>
            </a:r>
            <a:r>
              <a:rPr lang="cs-CZ" b="true" dirty="false"/>
              <a:t>nejsou</a:t>
            </a:r>
            <a:r>
              <a:rPr lang="cs-CZ" dirty="false"/>
              <a:t> výdaje na nákup lektorských </a:t>
            </a:r>
            <a:r>
              <a:rPr lang="cs-CZ" dirty="false" smtClean="false"/>
              <a:t>služeb/školení/kurzů, na </a:t>
            </a:r>
            <a:r>
              <a:rPr lang="cs-CZ" dirty="false"/>
              <a:t>které má příjemce či partner platnou akreditaci. U těchto kurzů se má za to, že zapojení externího dodavatele nenaplňuje podmínku </a:t>
            </a:r>
            <a:r>
              <a:rPr lang="cs-CZ" dirty="false" smtClean="false"/>
              <a:t>hospodárnosti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altLang="cs-CZ" dirty="false" smtClean="false"/>
              <a:t>při výběru dodavatele je nutné postupovat v souladu s příručkou „</a:t>
            </a:r>
            <a:r>
              <a:rPr lang="cs-CZ" dirty="false" smtClean="false"/>
              <a:t>Obecná </a:t>
            </a:r>
            <a:r>
              <a:rPr lang="cs-CZ" dirty="false"/>
              <a:t>část pravidel pro žadatele a příjemce v rámci </a:t>
            </a:r>
            <a:r>
              <a:rPr lang="cs-CZ" dirty="false" smtClean="false"/>
              <a:t>OPZ, kapitola 20. Pravidla pro zadávání zakázek “. </a:t>
            </a:r>
            <a:endParaRPr lang="cs-CZ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dirty="false" smtClean="false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4593425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Přímé náklady - Nákup služeb</a:t>
            </a:r>
            <a:br>
              <a:rPr lang="cs-CZ" dirty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 smtClean="false"/>
              <a:t>podíl kapitoly nákup služeb na přímých způsobilých nákladech v OPZ může přesáhnout 60% (rozdíl oproti OP LZZ, kde byl podíl nákupu služeb závazný)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 smtClean="false"/>
              <a:t>pokud podíl </a:t>
            </a:r>
            <a:r>
              <a:rPr lang="cs-CZ" sz="2000" dirty="false"/>
              <a:t>kapitoly nákup služeb na přímých způsobilých nákladech </a:t>
            </a:r>
            <a:r>
              <a:rPr lang="cs-CZ" sz="2000" dirty="false" smtClean="false"/>
              <a:t>překročí 60%, bude sníženo procento nepřímých nákladů v projektu </a:t>
            </a:r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289410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Přímá podpora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280"/>
              </a:lnSpc>
              <a:buFont typeface="Wingdings" panose="05000000000000000000" pitchFamily="2" charset="2"/>
              <a:buChar char="Ø"/>
            </a:pPr>
            <a:r>
              <a:rPr lang="cs-CZ" sz="1900" dirty="false" smtClean="false"/>
              <a:t>cestovné a ubytování cílové </a:t>
            </a:r>
            <a:r>
              <a:rPr lang="cs-CZ" sz="1900" dirty="false"/>
              <a:t>skupiny </a:t>
            </a:r>
            <a:r>
              <a:rPr lang="cs-CZ" sz="1900" dirty="false" smtClean="false"/>
              <a:t>– jedná se zejména </a:t>
            </a:r>
            <a:r>
              <a:rPr lang="cs-CZ" sz="1900" dirty="false"/>
              <a:t>o výdaje na: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20000"/>
              <a:buFont typeface="Arial" panose="020B0604020202020204" pitchFamily="34" charset="0"/>
              <a:buChar char="•"/>
            </a:pPr>
            <a:r>
              <a:rPr lang="cs-CZ" sz="1900" dirty="false"/>
              <a:t>jízdní výdaje a ubytování pro cílovou skupinu - zaměstnance příjemce (nebo </a:t>
            </a:r>
            <a:r>
              <a:rPr lang="cs-CZ" sz="1900" dirty="false" smtClean="false"/>
              <a:t>partnera) v </a:t>
            </a:r>
            <a:r>
              <a:rPr lang="cs-CZ" sz="1900" dirty="false"/>
              <a:t>souvislosti s </a:t>
            </a:r>
            <a:r>
              <a:rPr lang="cs-CZ" sz="1900" dirty="false" smtClean="false"/>
              <a:t>pracovními cestami 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20000"/>
              <a:buFont typeface="Arial" panose="020B0604020202020204" pitchFamily="34" charset="0"/>
              <a:buChar char="•"/>
            </a:pPr>
            <a:r>
              <a:rPr lang="cs-CZ" sz="1900" dirty="false" smtClean="false"/>
              <a:t>jízdní výdaje a </a:t>
            </a:r>
            <a:r>
              <a:rPr lang="cs-CZ" sz="1900" dirty="false"/>
              <a:t>ubytování pro cílovou skupinu </a:t>
            </a:r>
            <a:r>
              <a:rPr lang="cs-CZ" sz="1900" dirty="false" smtClean="false"/>
              <a:t>– účastníky</a:t>
            </a:r>
            <a:r>
              <a:rPr lang="cs-CZ" sz="1900" dirty="false"/>
              <a:t>, kteří nejsou zaměstnanci příjemce (nebo partnera</a:t>
            </a:r>
            <a:r>
              <a:rPr lang="cs-CZ" sz="1900" dirty="false" smtClean="false"/>
              <a:t>) </a:t>
            </a:r>
          </a:p>
          <a:p>
            <a:pPr marL="432000" lvl="1" indent="-432000" algn="just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20000"/>
              <a:buFont typeface="Arial" panose="020B0604020202020204" pitchFamily="34" charset="0"/>
              <a:buChar char="•"/>
            </a:pPr>
            <a:r>
              <a:rPr lang="cs-CZ" sz="1900" dirty="false" smtClean="false"/>
              <a:t>ubytování lze hradit v cenách místně obvyklých (maximálně do výše limitu ubytování z přímé podpory)</a:t>
            </a:r>
          </a:p>
          <a:p>
            <a:pPr marL="432000" lvl="1" indent="-432000">
              <a:lnSpc>
                <a:spcPts val="22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900" dirty="false" smtClean="false"/>
              <a:t>příspěvek na péči o dítě a další závislé osoby pro úhradu nutných nákladů spojených s péčí o děti, nebo o jiné závislé osoby např. po dobu účasti na školení apod.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5369229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Nepřímé náklady  </a:t>
            </a:r>
            <a:endParaRPr lang="cs-CZ" dirty="false"/>
          </a:p>
        </p:txBody>
      </p:sp>
      <p:graphicFrame>
        <p:nvGraphicFramePr>
          <p:cNvPr id="5" name="Zástupný symbol pro obsah 4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109257313"/>
              </p:ext>
            </p:extLst>
          </p:nvPr>
        </p:nvGraphicFramePr>
        <p:xfrm>
          <a:off x="683568" y="1484784"/>
          <a:ext cx="7992888" cy="226825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928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4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Objem přímých nákladů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% nepřímých nákladů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Do 10 mil. Kč včetně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25 %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Nad 10 mil. Kč a do 15 mil. Kč včetně</a:t>
                      </a:r>
                      <a:endParaRPr lang="cs-CZ" sz="1800" b="true" kern="1200" dirty="false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20 %</a:t>
                      </a:r>
                      <a:endParaRPr lang="cs-CZ" sz="1800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59</a:t>
            </a:fld>
            <a:endParaRPr lang="cs-CZ" dirty="false"/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081972732"/>
              </p:ext>
            </p:extLst>
          </p:nvPr>
        </p:nvGraphicFramePr>
        <p:xfrm>
          <a:off x="683568" y="3861048"/>
          <a:ext cx="8064896" cy="259530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686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8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Podíl nákupu služeb na celkových přímých způsobilých nákladech projektu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podílu nepřímých nákladů oproti výše uvedené tabulce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5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Do 60 % včetně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Platí základní podíly nepřímých nákladů </a:t>
                      </a:r>
                      <a:r>
                        <a:rPr lang="cs-CZ" sz="1800" dirty="false" smtClean="false">
                          <a:effectLst/>
                        </a:rPr>
                        <a:t>tj. 25 </a:t>
                      </a:r>
                      <a:r>
                        <a:rPr lang="cs-CZ" sz="1800" smtClean="false">
                          <a:effectLst/>
                        </a:rPr>
                        <a:t>% resp. 20 </a:t>
                      </a:r>
                      <a:r>
                        <a:rPr lang="cs-CZ" sz="1800" dirty="false" smtClean="false">
                          <a:effectLst/>
                        </a:rPr>
                        <a:t>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93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Více než 60 % a méně než 90 %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na 3/5 (60 %) základního podílu, tj. 15 </a:t>
                      </a:r>
                      <a:r>
                        <a:rPr lang="cs-CZ" sz="1800" dirty="false" smtClean="false">
                          <a:effectLst/>
                        </a:rPr>
                        <a:t>% resp. 12 %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65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90 % a výše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na 1/5 (20 %) základního podílu, tj. 5 % </a:t>
                      </a:r>
                      <a:r>
                        <a:rPr lang="cs-CZ" sz="1800" dirty="false" smtClean="false">
                          <a:effectLst/>
                        </a:rPr>
                        <a:t>resp. 4 %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345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Identifikace výzvy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501690984"/>
              </p:ext>
            </p:extLst>
          </p:nvPr>
        </p:nvGraphicFramePr>
        <p:xfrm>
          <a:off x="1187624" y="1700808"/>
          <a:ext cx="6912768" cy="452748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747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57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979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Investiční priorita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2.2 Zlepšování přístupu k dostupným, udržitelným a vysoce kvalitním službám, včetně zdravotnictví a sociálních služeb obecného zájmu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37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Specifický cíl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SC 1 Zvýšit kvalitu a udržitelnost systému sociálních služeb, služeb pro rodiny a děti a dalších navazujících služeb podporujících sociální začleňování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Číslo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03_19_098</a:t>
                      </a:r>
                    </a:p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03_19_099 (Praha)</a:t>
                      </a:r>
                      <a:endParaRPr lang="cs-CZ" sz="1400" b="true" kern="1200" dirty="false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Název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Podpora procesů ve službách a podpora rozvoje sociální </a:t>
                      </a: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práce </a:t>
                      </a:r>
                      <a:r>
                        <a:rPr lang="cs-CZ" sz="1400" b="true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(v Praze)</a:t>
                      </a:r>
                      <a:endParaRPr lang="cs-CZ" sz="1400" b="true" dirty="false">
                        <a:solidFill>
                          <a:srgbClr val="FF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Druh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Kolová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33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Určení z hlediska konkurence mezi projekty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Otevřená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Určení, zda se jedná o synergickou nebo komplementární výzvu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Není relevantní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Model hodnocení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Jednokolový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Nepřímé náklady – Vymezení v OPZ</a:t>
            </a:r>
            <a:br>
              <a:rPr lang="cs-CZ" dirty="false" smtClean="false"/>
            </a:br>
            <a:r>
              <a:rPr lang="cs-CZ" dirty="false" smtClean="false"/>
              <a:t>1/3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 smtClean="false"/>
              <a:t>Mezi nepřímé náklady patří zejména: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 smtClean="false"/>
              <a:t>osobní </a:t>
            </a:r>
            <a:r>
              <a:rPr lang="cs-CZ" sz="2000" dirty="false"/>
              <a:t>náklady na </a:t>
            </a:r>
            <a:r>
              <a:rPr lang="cs-CZ" sz="2000" dirty="false" smtClean="false"/>
              <a:t>pracovníky, </a:t>
            </a:r>
            <a:r>
              <a:rPr lang="cs-CZ" sz="2000" dirty="false"/>
              <a:t>kteří </a:t>
            </a:r>
            <a:r>
              <a:rPr lang="cs-CZ" sz="2000" dirty="false" smtClean="false"/>
              <a:t>přímo nepracují s </a:t>
            </a:r>
            <a:r>
              <a:rPr lang="cs-CZ" sz="2000" dirty="false"/>
              <a:t>cílovou </a:t>
            </a:r>
            <a:r>
              <a:rPr lang="cs-CZ" sz="2000" dirty="false" smtClean="false"/>
              <a:t>skupinou ani nezajišťují výstup, který je určený k přímému využití cílovou skupinou</a:t>
            </a:r>
          </a:p>
          <a:p>
            <a:pPr marL="828900" lvl="2" indent="-342900" algn="just">
              <a:buSzPct val="120000"/>
              <a:buFont typeface="Arial" panose="020B0604020202020204" pitchFamily="34" charset="0"/>
              <a:buChar char="•"/>
            </a:pPr>
            <a:r>
              <a:rPr lang="cs-CZ" dirty="false" smtClean="false"/>
              <a:t>výjimku </a:t>
            </a:r>
            <a:r>
              <a:rPr lang="cs-CZ" dirty="false"/>
              <a:t>představují </a:t>
            </a:r>
            <a:r>
              <a:rPr lang="cs-CZ" b="true" dirty="false"/>
              <a:t>evaluační činnosti, </a:t>
            </a:r>
            <a:r>
              <a:rPr lang="cs-CZ" dirty="false"/>
              <a:t>které patří do </a:t>
            </a:r>
            <a:r>
              <a:rPr lang="cs-CZ" b="true" dirty="false"/>
              <a:t>přímých nákladů</a:t>
            </a:r>
            <a:r>
              <a:rPr lang="cs-CZ" dirty="false"/>
              <a:t>, ačkoli se v tomto případě nejedná </a:t>
            </a:r>
            <a:r>
              <a:rPr lang="cs-CZ" dirty="false" smtClean="false"/>
              <a:t>o přímé </a:t>
            </a:r>
            <a:r>
              <a:rPr lang="cs-CZ" dirty="false"/>
              <a:t>využití výstupů cílovou </a:t>
            </a:r>
            <a:r>
              <a:rPr lang="cs-CZ" dirty="false" smtClean="false"/>
              <a:t>skupinou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 smtClean="false"/>
              <a:t>náklady na zařízení a vybavení pracovníků, </a:t>
            </a:r>
            <a:r>
              <a:rPr lang="cs-CZ" sz="2000" dirty="false"/>
              <a:t>kteří přímo nepracují s cílovou </a:t>
            </a:r>
            <a:r>
              <a:rPr lang="cs-CZ" sz="2000" dirty="false" smtClean="false"/>
              <a:t>skupinou, </a:t>
            </a:r>
            <a:r>
              <a:rPr lang="cs-CZ" sz="2000" dirty="false"/>
              <a:t>ani nezajišťují výstup, který je určený k přímému využití cílovou </a:t>
            </a:r>
            <a:r>
              <a:rPr lang="cs-CZ" sz="2000" dirty="false" smtClean="false"/>
              <a:t>skupinou</a:t>
            </a:r>
            <a:endParaRPr lang="cs-CZ" sz="2000" dirty="false"/>
          </a:p>
          <a:p>
            <a:pPr marL="0" indent="0">
              <a:buNone/>
            </a:pPr>
            <a:endParaRPr lang="cs-CZ" sz="2000" dirty="false"/>
          </a:p>
          <a:p>
            <a:endParaRPr lang="cs-CZ" sz="2000" dirty="false" smtClean="false"/>
          </a:p>
          <a:p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2474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Nepřímé náklady – Vymezení v OPZ</a:t>
            </a:r>
            <a:br>
              <a:rPr lang="cs-CZ" dirty="false"/>
            </a:br>
            <a:r>
              <a:rPr lang="cs-CZ" dirty="false" smtClean="false"/>
              <a:t>2/3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false"/>
              <a:t>náklady na jakékoli stravování (občerstvení, ale i stravné) cílové skupiny i realizačního týmu (kromě per </a:t>
            </a:r>
            <a:r>
              <a:rPr lang="cs-CZ" sz="2000" dirty="false" err="true"/>
              <a:t>diems</a:t>
            </a:r>
            <a:r>
              <a:rPr lang="cs-CZ" sz="2000" dirty="false"/>
              <a:t> a </a:t>
            </a:r>
            <a:r>
              <a:rPr lang="cs-CZ" sz="2000" dirty="false" smtClean="false"/>
              <a:t>stravného jako součásti cestovních </a:t>
            </a:r>
            <a:r>
              <a:rPr lang="cs-CZ" sz="2000" dirty="false"/>
              <a:t>náhrad při zahraničních pracovních cestách) - rozdíl oproti OP LZZ, kde stravné bylo v přímých </a:t>
            </a:r>
            <a:r>
              <a:rPr lang="cs-CZ" sz="2000" dirty="false" smtClean="false"/>
              <a:t>nákladech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false" smtClean="false"/>
              <a:t>administrativa</a:t>
            </a:r>
            <a:r>
              <a:rPr lang="cs-CZ" sz="2000" dirty="false"/>
              <a:t>, řízení projektu (včetně finančního), účetnictví, personalistika, komunikační a informační opatření, organizační zabezpečení a podpůrné procesy pro provoz projektu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false"/>
              <a:t>cestovní náhrady spojené s pracovními cestami realizačního týmu v rámci ČR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884253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Nepřímé náklady – Vymezení v OPZ</a:t>
            </a:r>
            <a:br>
              <a:rPr lang="cs-CZ" dirty="false"/>
            </a:br>
            <a:r>
              <a:rPr lang="cs-CZ" dirty="false" smtClean="false"/>
              <a:t>3/3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false"/>
              <a:t>spotřební materiál, zařízení a vybavení (např. papír</a:t>
            </a:r>
            <a:r>
              <a:rPr lang="cs-CZ" sz="2000" dirty="false" smtClean="false"/>
              <a:t>, kancelářský materiál, nosiče dat apod.)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false" smtClean="false"/>
              <a:t>prostory </a:t>
            </a:r>
            <a:r>
              <a:rPr lang="cs-CZ" sz="2000" dirty="false"/>
              <a:t>pro realizaci projektu (např. nájemné za prostory k administraci projektu, vodné, stočné, </a:t>
            </a:r>
            <a:r>
              <a:rPr lang="cs-CZ" sz="2000" dirty="false" smtClean="false"/>
              <a:t>energie apod.) </a:t>
            </a:r>
            <a:endParaRPr lang="cs-CZ" sz="2000" dirty="false"/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false"/>
              <a:t>ostatní provozní výdaje (např. internet, poštovné, </a:t>
            </a:r>
            <a:r>
              <a:rPr lang="cs-CZ" sz="2000" dirty="false" smtClean="false"/>
              <a:t>telefon, bankovní poplatky, apod.)</a:t>
            </a:r>
          </a:p>
          <a:p>
            <a:pPr marL="25200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 smtClean="false"/>
              <a:t>Podrobnější informace </a:t>
            </a:r>
            <a:r>
              <a:rPr lang="cs-CZ" dirty="false"/>
              <a:t>k </a:t>
            </a:r>
            <a:r>
              <a:rPr lang="cs-CZ" dirty="false" smtClean="false"/>
              <a:t>přímým a nepřímým výdajům jsou </a:t>
            </a:r>
            <a:r>
              <a:rPr lang="cs-CZ" dirty="false"/>
              <a:t>uvedené v příručce „Specifická část pravidel pro žadatele a příjemce v rámci OPZ pro projekty se skutečně vzniklými výdaji a případně také s nepřímými náklady“.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8024775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Veřejné zakázky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endParaRPr lang="cs-CZ" sz="1500" dirty="false" smtClean="false"/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dirty="false" smtClean="false"/>
              <a:t>Pravidla </a:t>
            </a:r>
            <a:r>
              <a:rPr lang="cs-CZ" sz="1500" dirty="false"/>
              <a:t>pro zadávání zakázek - Obecná část pravidel pro žadatele a příjemce v rámci OPZ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b="true" dirty="false"/>
              <a:t>Povinnost součinnosti </a:t>
            </a:r>
            <a:r>
              <a:rPr lang="cs-CZ" sz="1500" b="true" dirty="false" smtClean="false"/>
              <a:t>příjemce nebo jeho partnera s finančním příspěvkem </a:t>
            </a:r>
            <a:r>
              <a:rPr lang="cs-CZ" sz="1500" b="true" dirty="false"/>
              <a:t>ve věci prověřování zadávání </a:t>
            </a:r>
            <a:r>
              <a:rPr lang="cs-CZ" sz="1500" b="true" dirty="false" smtClean="false"/>
              <a:t>zakázek </a:t>
            </a:r>
            <a:r>
              <a:rPr lang="cs-CZ" sz="1500" dirty="false" smtClean="false"/>
              <a:t>– pozor: počítat s </a:t>
            </a:r>
            <a:r>
              <a:rPr lang="cs-CZ" sz="1500" dirty="false"/>
              <a:t>časem n</a:t>
            </a:r>
            <a:r>
              <a:rPr lang="pl-PL" sz="1500" dirty="false"/>
              <a:t>ezbytným na kontroly prováděné </a:t>
            </a:r>
            <a:r>
              <a:rPr lang="pl-PL" sz="1500" dirty="false" smtClean="false"/>
              <a:t>ŘO</a:t>
            </a:r>
            <a:r>
              <a:rPr lang="cs-CZ" sz="1500" dirty="false" smtClean="false"/>
              <a:t>: </a:t>
            </a:r>
            <a:endParaRPr lang="cs-CZ" sz="1500" dirty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500" dirty="false" smtClean="false"/>
              <a:t>Zaslání </a:t>
            </a:r>
            <a:r>
              <a:rPr lang="cs-CZ" sz="1500" dirty="false" smtClean="false"/>
              <a:t>dokumentace </a:t>
            </a:r>
            <a:r>
              <a:rPr lang="cs-CZ" sz="1500" dirty="false"/>
              <a:t>k zadávacímu řízení </a:t>
            </a:r>
            <a:r>
              <a:rPr lang="cs-CZ" sz="1500" dirty="false" smtClean="false"/>
              <a:t>v </a:t>
            </a:r>
            <a:r>
              <a:rPr lang="cs-CZ" sz="1500" dirty="false"/>
              <a:t>těchto okamžicích: 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sz="1500" dirty="false"/>
              <a:t>a) </a:t>
            </a:r>
            <a:r>
              <a:rPr lang="cs-CZ" sz="1500" b="true" dirty="false"/>
              <a:t>před vyhlášením zadávacího řízení </a:t>
            </a:r>
            <a:r>
              <a:rPr lang="cs-CZ" sz="1500" dirty="false"/>
              <a:t>(tj. kontrole podléhá výzva k podání </a:t>
            </a:r>
            <a:r>
              <a:rPr lang="cs-CZ" sz="1500" dirty="false" smtClean="false"/>
              <a:t>nabídek, včetně příloh a </a:t>
            </a:r>
            <a:r>
              <a:rPr lang="cs-CZ" sz="1500" dirty="false"/>
              <a:t>dokumentace ke stanovení předpokládané hodnoty zakázky</a:t>
            </a:r>
            <a:r>
              <a:rPr lang="cs-CZ" sz="1500" dirty="false" smtClean="false"/>
              <a:t>); </a:t>
            </a:r>
            <a:endParaRPr lang="cs-CZ" sz="15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500" dirty="false"/>
              <a:t>b) </a:t>
            </a:r>
            <a:r>
              <a:rPr lang="cs-CZ" sz="1500" b="true" dirty="false"/>
              <a:t>před podpisem smlouvy s vybraným dodavatelem </a:t>
            </a:r>
            <a:r>
              <a:rPr lang="cs-CZ" sz="1500" dirty="false"/>
              <a:t>poté, co zadavatel provedl posouzení a hodnocení nabídek (tj. kontrole podléhá: zveřejnění výzvy k podání </a:t>
            </a:r>
            <a:r>
              <a:rPr lang="cs-CZ" sz="1500" dirty="false" smtClean="false"/>
              <a:t>nabídek, případné poskytování </a:t>
            </a:r>
            <a:r>
              <a:rPr lang="cs-CZ" sz="1500" dirty="false"/>
              <a:t>dodatečných informací</a:t>
            </a:r>
            <a:r>
              <a:rPr lang="cs-CZ" sz="1500" dirty="false" smtClean="false"/>
              <a:t>,</a:t>
            </a:r>
            <a:r>
              <a:rPr lang="cs-CZ" dirty="false"/>
              <a:t> </a:t>
            </a:r>
            <a:r>
              <a:rPr lang="cs-CZ" sz="1500" dirty="false"/>
              <a:t>provedení posouzení a hodnocení nabídek, nabídky vyloučených dodavatelů, vítězná nabídka, a připravená smlouva s dodavatelem</a:t>
            </a:r>
            <a:r>
              <a:rPr lang="cs-CZ" sz="1500" dirty="false" smtClean="false"/>
              <a:t>); </a:t>
            </a:r>
            <a:endParaRPr lang="cs-CZ" sz="1500" dirty="false"/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sz="1500" dirty="false"/>
              <a:t>c) </a:t>
            </a:r>
            <a:r>
              <a:rPr lang="cs-CZ" sz="1500" b="true" dirty="false"/>
              <a:t>před podpisem dodatku ke smlouvě s dodavatelem </a:t>
            </a:r>
            <a:r>
              <a:rPr lang="cs-CZ" sz="1500" dirty="false"/>
              <a:t>(tj. kontrole podléhá připravený dodatek ke smlouvě s dodavatelem).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612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>Způsob podání žádosti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 smtClean="false"/>
              <a:t>Žádost </a:t>
            </a:r>
            <a:r>
              <a:rPr lang="cs-CZ" sz="2000" dirty="false"/>
              <a:t>o podporu z OPZ se zpracovává v elektronickém formuláři v IS KP14</a:t>
            </a:r>
            <a:r>
              <a:rPr lang="cs-CZ" sz="2000" dirty="false" smtClean="false"/>
              <a:t>+. </a:t>
            </a:r>
            <a:endParaRPr lang="cs-CZ" sz="20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 smtClean="false"/>
              <a:t>Elektronický podpis statutárního zástupce (případně odpovědné osoby, kterou k tomuto úkonu statutární zástupce zmocnil)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 smtClean="false"/>
              <a:t>Žádost se předkládá pouze v elektronické podobě.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5722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konzultace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35248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>
                <a:solidFill>
                  <a:srgbClr val="FF0000"/>
                </a:solidFill>
              </a:rPr>
              <a:t>Elektronický komunikační nástroj „ESF Fórum“ – Klub pro </a:t>
            </a:r>
            <a:r>
              <a:rPr lang="cs-CZ" sz="2000" dirty="false" smtClean="false">
                <a:solidFill>
                  <a:srgbClr val="FF0000"/>
                </a:solidFill>
              </a:rPr>
              <a:t>výzvy </a:t>
            </a:r>
            <a:r>
              <a:rPr lang="cs-CZ" sz="2000" dirty="false">
                <a:solidFill>
                  <a:srgbClr val="FF0000"/>
                </a:solidFill>
              </a:rPr>
              <a:t>č. </a:t>
            </a:r>
            <a:r>
              <a:rPr lang="cs-CZ" sz="2000" dirty="false" smtClean="false">
                <a:solidFill>
                  <a:srgbClr val="FF0000"/>
                </a:solidFill>
              </a:rPr>
              <a:t>98 a 99 </a:t>
            </a:r>
            <a:r>
              <a:rPr lang="cs-CZ" sz="2000" dirty="false">
                <a:solidFill>
                  <a:srgbClr val="FF0000"/>
                </a:solidFill>
              </a:rPr>
              <a:t>– https://www.esfcr.cz/vyzvy-098-099-procesy-socialni-prace</a:t>
            </a:r>
            <a:endParaRPr lang="cs-CZ" sz="20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Nebudou poskytovány osobní konzultace a nebudou konzultovány celé projekty; pouze konkrétní dotazy k projektům </a:t>
            </a:r>
            <a:r>
              <a:rPr lang="cs-CZ" sz="2000" dirty="false" smtClean="false"/>
              <a:t>(přes ESF fórum,  e-mailem, telefonicky). 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8022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Hodnocení a výběr projektů</a:t>
            </a:r>
            <a:r>
              <a:rPr lang="cs-CZ" dirty="false"/>
              <a:t> </a:t>
            </a:r>
            <a:r>
              <a:rPr lang="cs-CZ" dirty="false" smtClean="false"/>
              <a:t>– I.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896544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b="true" u="sng" dirty="false"/>
              <a:t>Formální hodnocení a hodnocení přijatelnosti</a:t>
            </a:r>
          </a:p>
          <a:p>
            <a:pPr algn="just">
              <a:lnSpc>
                <a:spcPct val="100000"/>
              </a:lnSpc>
              <a:buSzPct val="80000"/>
            </a:pPr>
            <a:r>
              <a:rPr lang="cs-CZ" sz="1500" dirty="false"/>
              <a:t>Náprava nedostatků identifikovaných ve formálním hodnocení je možná pouze jednou. </a:t>
            </a:r>
          </a:p>
          <a:p>
            <a:pPr algn="just">
              <a:lnSpc>
                <a:spcPct val="100000"/>
              </a:lnSpc>
              <a:buSzPct val="80000"/>
            </a:pPr>
            <a:r>
              <a:rPr lang="cs-CZ" sz="1500" dirty="false"/>
              <a:t>Náprava nedostatků identifikovaných v hodnocení přijatelnosti není možná.</a:t>
            </a:r>
          </a:p>
          <a:p>
            <a:pPr algn="just">
              <a:lnSpc>
                <a:spcPct val="100000"/>
              </a:lnSpc>
              <a:buSzPct val="80000"/>
            </a:pPr>
            <a:r>
              <a:rPr lang="cs-CZ" sz="1500" dirty="false"/>
              <a:t>Kritéria FH a HP viz Specifická část pravidel pro žadatele a příjemce v rámci OPZ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b="true" u="sng" dirty="false" smtClean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500" b="true" u="sng" dirty="false"/>
              <a:t>Věcné hodnocení </a:t>
            </a:r>
          </a:p>
          <a:p>
            <a:pPr algn="just">
              <a:lnSpc>
                <a:spcPct val="100000"/>
              </a:lnSpc>
              <a:buSzPct val="80000"/>
            </a:pPr>
            <a:r>
              <a:rPr lang="cs-CZ" sz="1500" dirty="false" smtClean="false"/>
              <a:t>Dva individuální hodnotitelé - Databáze hodnotitelů</a:t>
            </a:r>
            <a:endParaRPr lang="cs-CZ" sz="1500" dirty="false"/>
          </a:p>
          <a:p>
            <a:pPr algn="just">
              <a:lnSpc>
                <a:spcPct val="100000"/>
              </a:lnSpc>
              <a:buSzPct val="80000"/>
            </a:pPr>
            <a:r>
              <a:rPr lang="cs-CZ" sz="1500" dirty="false"/>
              <a:t>Příručka pro hodnotitele - </a:t>
            </a:r>
            <a:r>
              <a:rPr lang="cs-CZ" sz="1500" dirty="false">
                <a:hlinkClick r:id="rId3"/>
              </a:rPr>
              <a:t>https://www.esfcr.cz/prirucka-pro-hodnotitele-opz</a:t>
            </a:r>
            <a:r>
              <a:rPr lang="cs-CZ" sz="1500" dirty="false"/>
              <a:t> - kritéria hodnocení </a:t>
            </a:r>
          </a:p>
          <a:p>
            <a:pPr algn="just">
              <a:lnSpc>
                <a:spcPct val="100000"/>
              </a:lnSpc>
              <a:buSzPct val="80000"/>
            </a:pPr>
            <a:r>
              <a:rPr lang="cs-CZ" sz="1500" dirty="false"/>
              <a:t>Pozor - zdůvodněná potřebnost, účelnost, stanovení cíle na základě reálného problému a jeho ověření!</a:t>
            </a:r>
          </a:p>
          <a:p>
            <a:pPr algn="just">
              <a:lnSpc>
                <a:spcPct val="100000"/>
              </a:lnSpc>
              <a:buSzPct val="80000"/>
            </a:pPr>
            <a:r>
              <a:rPr lang="cs-CZ" sz="1500" dirty="false"/>
              <a:t>Pokud se první dvě zpracovaná věcná hodnocení žádosti o podporu  významně liší - arbitrážní hodnocení vypracováno způsobem, kdy arbitr vychází z těchto dvou už zpracovaných věcných hodnocení.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500" dirty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8571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Hodnocení a výběr </a:t>
            </a:r>
            <a:r>
              <a:rPr lang="cs-CZ" dirty="false" smtClean="false"/>
              <a:t>projektů</a:t>
            </a:r>
            <a:r>
              <a:rPr lang="cs-CZ" dirty="false"/>
              <a:t> </a:t>
            </a:r>
            <a:r>
              <a:rPr lang="cs-CZ" dirty="false" smtClean="false"/>
              <a:t>– 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556792"/>
            <a:ext cx="8352928" cy="4563208"/>
          </a:xfrm>
        </p:spPr>
        <p:txBody>
          <a:bodyPr/>
          <a:lstStyle/>
          <a:p>
            <a:endParaRPr lang="cs-CZ" sz="2000" b="true" dirty="false" smtClean="false"/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true" dirty="false" smtClean="false"/>
              <a:t>Výběrová komise</a:t>
            </a:r>
            <a:endParaRPr lang="cs-CZ" sz="2000" b="true" dirty="false"/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000" b="true" dirty="false"/>
              <a:t>Příprava a vydání právního aktu o poskytnutí </a:t>
            </a:r>
            <a:r>
              <a:rPr lang="cs-CZ" sz="2000" b="true" dirty="false" smtClean="false"/>
              <a:t>podpory</a:t>
            </a:r>
          </a:p>
          <a:p>
            <a:pPr lvl="0"/>
            <a:endParaRPr lang="cs-CZ" sz="2000" i="true" dirty="false" smtClean="false"/>
          </a:p>
          <a:p>
            <a:pPr algn="just">
              <a:lnSpc>
                <a:spcPct val="100000"/>
              </a:lnSpc>
              <a:buSzPct val="150000"/>
              <a:buFont typeface="Arial" panose="020B0604020202020204" pitchFamily="34" charset="0"/>
              <a:buChar char="•"/>
            </a:pPr>
            <a:r>
              <a:rPr lang="cs-CZ" sz="2000" dirty="false"/>
              <a:t>Rozhodnutí o poskytnutí dotace by mělo být vystaveno nejpozději do konce března </a:t>
            </a:r>
            <a:r>
              <a:rPr lang="cs-CZ" sz="2000" dirty="false" smtClean="false"/>
              <a:t>2020. </a:t>
            </a:r>
            <a:r>
              <a:rPr lang="cs-CZ" sz="2000" dirty="false"/>
              <a:t>Nejdříve možný termín pro zahájení realizace je </a:t>
            </a:r>
            <a:r>
              <a:rPr lang="cs-CZ" sz="2000" b="true" dirty="false"/>
              <a:t>duben </a:t>
            </a:r>
            <a:r>
              <a:rPr lang="cs-CZ" sz="2000" b="true" dirty="false" smtClean="false"/>
              <a:t>2020</a:t>
            </a:r>
            <a:r>
              <a:rPr lang="cs-CZ" sz="2000" dirty="false" smtClean="false"/>
              <a:t>. </a:t>
            </a:r>
            <a:endParaRPr lang="cs-CZ" sz="20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6340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KAPACITA ŽADATELE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 smtClean="false"/>
              <a:t>Žadatel uvede v žádosti o podporu údaje </a:t>
            </a:r>
            <a:r>
              <a:rPr lang="cs-CZ" sz="2000" dirty="false"/>
              <a:t>o </a:t>
            </a:r>
            <a:r>
              <a:rPr lang="cs-CZ" sz="2000" b="true" dirty="false"/>
              <a:t>počtu zaměstnanců a roční </a:t>
            </a:r>
            <a:r>
              <a:rPr lang="cs-CZ" sz="2000" b="true" dirty="false" smtClean="false"/>
              <a:t>obrat</a:t>
            </a:r>
            <a:r>
              <a:rPr lang="cs-CZ" sz="2000" dirty="false"/>
              <a:t>. Dále </a:t>
            </a:r>
            <a:r>
              <a:rPr lang="cs-CZ" sz="2000" dirty="false" smtClean="false"/>
              <a:t>je nutné popsat </a:t>
            </a:r>
            <a:r>
              <a:rPr lang="cs-CZ" sz="2000" b="true" dirty="false" smtClean="false"/>
              <a:t>odbornou kapacitu</a:t>
            </a:r>
            <a:r>
              <a:rPr lang="cs-CZ" sz="2000" dirty="false" smtClean="false"/>
              <a:t> žadatele (případně realizačního týmu).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 smtClean="false"/>
              <a:t>Uvádí </a:t>
            </a:r>
            <a:r>
              <a:rPr lang="cs-CZ" sz="2000" dirty="false"/>
              <a:t>se údaje za </a:t>
            </a:r>
            <a:r>
              <a:rPr lang="cs-CZ" sz="2000" b="true" dirty="false"/>
              <a:t>poslední </a:t>
            </a:r>
            <a:r>
              <a:rPr lang="cs-CZ" sz="2000" b="true" dirty="false" smtClean="false"/>
              <a:t>ukončené účetní </a:t>
            </a:r>
            <a:r>
              <a:rPr lang="cs-CZ" sz="2000" b="true" dirty="false"/>
              <a:t>období</a:t>
            </a:r>
            <a:r>
              <a:rPr lang="cs-CZ" sz="2000" dirty="false" smtClean="false"/>
              <a:t>.</a:t>
            </a:r>
            <a:endParaRPr lang="cs-CZ" sz="2000" b="true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H</a:t>
            </a:r>
            <a:r>
              <a:rPr lang="cs-CZ" sz="2000" dirty="false" smtClean="false"/>
              <a:t>odnotitelé </a:t>
            </a:r>
            <a:r>
              <a:rPr lang="cs-CZ" sz="2000" dirty="false"/>
              <a:t>v rámci věcného hodnocení posoudí </a:t>
            </a:r>
            <a:r>
              <a:rPr lang="cs-CZ" sz="2000" dirty="false" smtClean="false"/>
              <a:t>administrativní (personální), </a:t>
            </a:r>
            <a:r>
              <a:rPr lang="cs-CZ" sz="2000" dirty="false"/>
              <a:t>finanční a provozní </a:t>
            </a:r>
            <a:r>
              <a:rPr lang="cs-CZ" sz="2000" dirty="false" smtClean="false"/>
              <a:t>kapacitu vzhledem ke schopnosti realizovat projekt </a:t>
            </a:r>
            <a:r>
              <a:rPr lang="cs-CZ" sz="2000" dirty="false"/>
              <a:t>(nebodované </a:t>
            </a:r>
            <a:r>
              <a:rPr lang="cs-CZ" sz="2000" dirty="false" smtClean="false"/>
              <a:t>kritérium).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 smtClean="false"/>
              <a:t>U </a:t>
            </a:r>
            <a:r>
              <a:rPr lang="cs-CZ" sz="2000" b="true" dirty="false"/>
              <a:t>projektů s celkovými způsobilými výdaji nepřevyšujícími </a:t>
            </a:r>
            <a:r>
              <a:rPr lang="cs-CZ" sz="2000" b="true" dirty="false" smtClean="false"/>
              <a:t>      2 </a:t>
            </a:r>
            <a:r>
              <a:rPr lang="cs-CZ" sz="2000" b="true" dirty="false"/>
              <a:t>miliony korun je kapacita žadatele vždy dostatečná. 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7351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Kde hledat informace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Webový </a:t>
            </a:r>
            <a:r>
              <a:rPr lang="cs-CZ" sz="1800" dirty="false"/>
              <a:t>portál ESF v ČR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Odkazy na příručky a další dokumenty ve výzvě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solidFill>
                  <a:srgbClr val="FF0000"/>
                </a:solidFill>
              </a:rPr>
              <a:t>ESF </a:t>
            </a:r>
            <a:r>
              <a:rPr lang="cs-CZ" sz="1800" dirty="false" smtClean="false">
                <a:solidFill>
                  <a:srgbClr val="FF0000"/>
                </a:solidFill>
              </a:rPr>
              <a:t>Fórum – klub výzev č. 98 a 99: </a:t>
            </a:r>
            <a:r>
              <a:rPr lang="cs-CZ" sz="1800" u="sng" dirty="false">
                <a:solidFill>
                  <a:srgbClr val="FF0000"/>
                </a:solidFill>
              </a:rPr>
              <a:t>https://www.esfcr.cz/vyzvy-098-099-procesy-socialni-prace</a:t>
            </a:r>
            <a:endParaRPr lang="cs-CZ" sz="1800" u="sng" dirty="false" smtClean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příjemce v rámci Operačního programu Zaměstnanost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Specifická část </a:t>
            </a:r>
            <a:r>
              <a:rPr lang="cs-CZ" sz="1800" dirty="false"/>
              <a:t>pravidel pro žadatele a příjemce v rámci OPZ pro projekty se skutečně vzniklými výdaji a případně také s nepřímými náklady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8378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Časové </a:t>
            </a:r>
            <a:r>
              <a:rPr lang="cs-CZ" dirty="false"/>
              <a:t>nastavení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743056408"/>
              </p:ext>
            </p:extLst>
          </p:nvPr>
        </p:nvGraphicFramePr>
        <p:xfrm>
          <a:off x="1187624" y="1772816"/>
          <a:ext cx="6214110" cy="344040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88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4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vyhlášení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26.</a:t>
                      </a:r>
                      <a:r>
                        <a:rPr lang="cs-CZ" sz="1400" baseline="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dubna 2019</a:t>
                      </a: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zpřístupnění žádosti o podporu v monitorovacím systému MS2014+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26. dubna 2019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26. dubna 2019, 12:00 hodin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 července 2019, 12:00 hodin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24 měsíců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 června 2022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 marL="0" lvl="0" indent="0">
              <a:buNone/>
            </a:pPr>
            <a:endParaRPr lang="cs-CZ" sz="1600" dirty="false" smtClean="false"/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1600" dirty="false" smtClean="false"/>
              <a:t>Mgr</a:t>
            </a:r>
            <a:r>
              <a:rPr lang="cs-CZ" sz="1600" dirty="false"/>
              <a:t>. </a:t>
            </a:r>
            <a:r>
              <a:rPr lang="cs-CZ" sz="1600" dirty="false" smtClean="false"/>
              <a:t>Lenka </a:t>
            </a:r>
            <a:r>
              <a:rPr lang="cs-CZ" sz="1600" dirty="false"/>
              <a:t>Veverková, </a:t>
            </a:r>
            <a:r>
              <a:rPr lang="cs-CZ" sz="1600" dirty="false">
                <a:hlinkClick r:id="rId3"/>
              </a:rPr>
              <a:t>lenka.veverkova@mpsv.cz</a:t>
            </a:r>
            <a:r>
              <a:rPr lang="cs-CZ" sz="1600" dirty="false"/>
              <a:t>, 221 923 301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1600" dirty="false"/>
              <a:t>Mgr. Tereza Zahálková, </a:t>
            </a:r>
            <a:r>
              <a:rPr lang="cs-CZ" sz="1600" dirty="false">
                <a:hlinkClick r:id="rId4"/>
              </a:rPr>
              <a:t>tereza.zahalkova@mpsv.cz</a:t>
            </a:r>
            <a:r>
              <a:rPr lang="cs-CZ" sz="1600" dirty="false"/>
              <a:t>, 221 923 899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1600" dirty="false"/>
              <a:t>Mgr. Dita Tondlová, </a:t>
            </a:r>
            <a:r>
              <a:rPr lang="cs-CZ" sz="1600" dirty="false">
                <a:hlinkClick r:id="rId5"/>
              </a:rPr>
              <a:t>dita.tondlova@mpsv.cz</a:t>
            </a:r>
            <a:r>
              <a:rPr lang="cs-CZ" sz="1600" dirty="false"/>
              <a:t>, 221 922 </a:t>
            </a:r>
            <a:r>
              <a:rPr lang="cs-CZ" sz="1600" dirty="false" smtClean="false"/>
              <a:t>034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1600" dirty="false" smtClean="false"/>
              <a:t>Ing</a:t>
            </a:r>
            <a:r>
              <a:rPr lang="cs-CZ" sz="1600" dirty="false"/>
              <a:t>. Viera Hudecová, </a:t>
            </a:r>
            <a:r>
              <a:rPr lang="cs-CZ" sz="1600" dirty="false">
                <a:hlinkClick r:id="rId6"/>
              </a:rPr>
              <a:t>viera.hudecova@mpsv.cz</a:t>
            </a:r>
            <a:r>
              <a:rPr lang="cs-CZ" sz="1600" dirty="false"/>
              <a:t>, 221 922 </a:t>
            </a:r>
            <a:r>
              <a:rPr lang="cs-CZ" sz="1600" dirty="false" smtClean="false"/>
              <a:t>859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false"/>
              <a:t>Mgr. </a:t>
            </a:r>
            <a:r>
              <a:rPr lang="cs-CZ" sz="1600" dirty="false" smtClean="false"/>
              <a:t>Jana Ribárová, </a:t>
            </a:r>
            <a:r>
              <a:rPr lang="cs-CZ" sz="1600" dirty="false" smtClean="false">
                <a:hlinkClick r:id="rId7"/>
              </a:rPr>
              <a:t>jana.ribarova@mpsv.cz</a:t>
            </a:r>
            <a:r>
              <a:rPr lang="cs-CZ" sz="1600" dirty="false" smtClean="false"/>
              <a:t>, 221 922 897</a:t>
            </a:r>
          </a:p>
          <a:p>
            <a:pPr lvl="0"/>
            <a:endParaRPr lang="cs-CZ" sz="16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2421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2800" b="true" dirty="false" smtClean="false"/>
          </a:p>
          <a:p>
            <a:pPr marL="0" indent="0" algn="ctr">
              <a:lnSpc>
                <a:spcPct val="150000"/>
              </a:lnSpc>
              <a:buNone/>
            </a:pPr>
            <a:endParaRPr lang="cs-CZ" sz="2800" b="true" dirty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800" b="true" smtClean="false"/>
              <a:t>DĚKUJEME </a:t>
            </a:r>
            <a:r>
              <a:rPr lang="cs-CZ" sz="2800" b="true" dirty="false" smtClean="false"/>
              <a:t>ZA POZORNOST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Alokace výzvy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endParaRPr lang="cs-CZ" dirty="false" smtClean="false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false" smtClean="false"/>
              <a:t>Finanční </a:t>
            </a:r>
            <a:r>
              <a:rPr lang="cs-CZ" dirty="false"/>
              <a:t>alokace výzvy (rozhodná pro výběr projektů k financování): </a:t>
            </a:r>
            <a:endParaRPr lang="cs-CZ" dirty="false" smtClean="false"/>
          </a:p>
          <a:p>
            <a:pPr marL="0" indent="0" algn="just">
              <a:buNone/>
            </a:pPr>
            <a:r>
              <a:rPr lang="cs-CZ" b="true" dirty="false" smtClean="false"/>
              <a:t> 200</a:t>
            </a:r>
            <a:r>
              <a:rPr lang="cs-CZ" b="true" dirty="false"/>
              <a:t> 000 000  </a:t>
            </a:r>
            <a:r>
              <a:rPr lang="cs-CZ" b="true" dirty="false" smtClean="false"/>
              <a:t>CZK </a:t>
            </a:r>
            <a:r>
              <a:rPr lang="cs-CZ" dirty="false" smtClean="false"/>
              <a:t>– </a:t>
            </a:r>
            <a:r>
              <a:rPr lang="cs-CZ" sz="1800" dirty="false" smtClean="false"/>
              <a:t>včetně vlastních zdrojů</a:t>
            </a:r>
          </a:p>
          <a:p>
            <a:pPr marL="0" indent="0" algn="just">
              <a:buNone/>
            </a:pPr>
            <a:r>
              <a:rPr lang="cs-CZ" sz="1800" dirty="false" smtClean="false"/>
              <a:t> </a:t>
            </a:r>
            <a:r>
              <a:rPr lang="cs-CZ" b="true" dirty="false" smtClean="false"/>
              <a:t>100</a:t>
            </a:r>
            <a:r>
              <a:rPr lang="cs-CZ" b="true" dirty="false"/>
              <a:t> 000 000  CZK </a:t>
            </a:r>
            <a:r>
              <a:rPr lang="cs-CZ" dirty="false"/>
              <a:t>– </a:t>
            </a:r>
            <a:r>
              <a:rPr lang="cs-CZ" sz="1800" dirty="false"/>
              <a:t>včetně vlastních </a:t>
            </a:r>
            <a:r>
              <a:rPr lang="cs-CZ" sz="1800" dirty="false" smtClean="false"/>
              <a:t>zdrojů </a:t>
            </a:r>
            <a:r>
              <a:rPr lang="cs-CZ" sz="1800" b="true" dirty="false" smtClean="false">
                <a:solidFill>
                  <a:srgbClr val="FF0000"/>
                </a:solidFill>
              </a:rPr>
              <a:t>03_19_099 </a:t>
            </a:r>
            <a:r>
              <a:rPr lang="cs-CZ" sz="1800" b="true" dirty="false">
                <a:solidFill>
                  <a:srgbClr val="FF0000"/>
                </a:solidFill>
              </a:rPr>
              <a:t>(Praha)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dirty="false" smtClean="false"/>
              <a:t>Finanční </a:t>
            </a:r>
            <a:r>
              <a:rPr lang="cs-CZ" dirty="false"/>
              <a:t>alokace výzvy (podpora): </a:t>
            </a:r>
            <a:endParaRPr lang="cs-CZ" dirty="false" smtClean="false"/>
          </a:p>
          <a:p>
            <a:pPr marL="0" lvl="0" indent="0" algn="just">
              <a:buNone/>
            </a:pPr>
            <a:r>
              <a:rPr lang="cs-CZ" b="true" dirty="false"/>
              <a:t> </a:t>
            </a:r>
            <a:r>
              <a:rPr lang="cs-CZ" b="true" dirty="false" smtClean="false"/>
              <a:t>194</a:t>
            </a:r>
            <a:r>
              <a:rPr lang="cs-CZ" b="true" dirty="false"/>
              <a:t> </a:t>
            </a:r>
            <a:r>
              <a:rPr lang="cs-CZ" b="true" dirty="false" smtClean="false"/>
              <a:t>000 </a:t>
            </a:r>
            <a:r>
              <a:rPr lang="cs-CZ" b="true" dirty="false"/>
              <a:t>000 </a:t>
            </a:r>
            <a:r>
              <a:rPr lang="cs-CZ" b="true" dirty="false" smtClean="false"/>
              <a:t>CZK </a:t>
            </a:r>
            <a:r>
              <a:rPr lang="cs-CZ" dirty="false" smtClean="false"/>
              <a:t>– </a:t>
            </a:r>
            <a:r>
              <a:rPr lang="cs-CZ" sz="1800" dirty="false" smtClean="false"/>
              <a:t>odhad</a:t>
            </a:r>
          </a:p>
          <a:p>
            <a:pPr marL="0" indent="0" algn="just">
              <a:buNone/>
            </a:pPr>
            <a:r>
              <a:rPr lang="cs-CZ" b="true" dirty="false" smtClean="false"/>
              <a:t>   97</a:t>
            </a:r>
            <a:r>
              <a:rPr lang="cs-CZ" b="true" dirty="false"/>
              <a:t> </a:t>
            </a:r>
            <a:r>
              <a:rPr lang="cs-CZ" b="true" dirty="false" smtClean="false"/>
              <a:t>000 </a:t>
            </a:r>
            <a:r>
              <a:rPr lang="cs-CZ" b="true" dirty="false"/>
              <a:t>000 CZK </a:t>
            </a:r>
            <a:r>
              <a:rPr lang="cs-CZ" dirty="false" smtClean="false"/>
              <a:t>– </a:t>
            </a:r>
            <a:r>
              <a:rPr lang="cs-CZ" sz="1800" dirty="false" smtClean="false"/>
              <a:t>odhad </a:t>
            </a:r>
            <a:r>
              <a:rPr lang="cs-CZ" sz="1800" b="true" dirty="false" smtClean="false">
                <a:solidFill>
                  <a:srgbClr val="FF0000"/>
                </a:solidFill>
              </a:rPr>
              <a:t>03_19_099 </a:t>
            </a:r>
            <a:r>
              <a:rPr lang="cs-CZ" sz="1800" b="true" dirty="false">
                <a:solidFill>
                  <a:srgbClr val="FF0000"/>
                </a:solidFill>
              </a:rPr>
              <a:t>(Praha)</a:t>
            </a:r>
          </a:p>
          <a:p>
            <a:pPr marL="0" lvl="0" indent="0" algn="just">
              <a:buNone/>
            </a:pP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33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Oprávnění žadatelé  - obecně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osoba </a:t>
            </a:r>
            <a:r>
              <a:rPr lang="cs-CZ" sz="1800" dirty="false"/>
              <a:t>(právnická nebo fyzická), která je </a:t>
            </a:r>
            <a:r>
              <a:rPr lang="cs-CZ" sz="1800" b="true" dirty="false"/>
              <a:t>registrovaným subjektem v ČR</a:t>
            </a:r>
            <a:r>
              <a:rPr lang="cs-CZ" sz="1800" dirty="false"/>
              <a:t>, tj. osoba, která má vlastní identifikační číslo (tzv. IČO někdy také IČ); </a:t>
            </a:r>
            <a:endParaRPr lang="cs-CZ" sz="18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/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osoba, která má </a:t>
            </a:r>
            <a:r>
              <a:rPr lang="cs-CZ" sz="1800" b="true" dirty="false"/>
              <a:t>aktivní datovou schránku</a:t>
            </a:r>
            <a:r>
              <a:rPr lang="cs-CZ" sz="1800" dirty="false"/>
              <a:t>; </a:t>
            </a:r>
            <a:endParaRPr lang="cs-CZ" sz="1800" dirty="false" smtClean="false"/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/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osoba, která </a:t>
            </a:r>
            <a:r>
              <a:rPr lang="cs-CZ" sz="1800" b="true" dirty="false"/>
              <a:t>nepatří mezi subjekty, které se nemohou výzvy účastnit </a:t>
            </a:r>
            <a:r>
              <a:rPr lang="cs-CZ" sz="1800" dirty="false"/>
              <a:t>z důvodů insolvence, pokut, dluhu aj. </a:t>
            </a:r>
            <a:r>
              <a:rPr lang="cs-CZ" sz="1800" dirty="false" smtClean="false"/>
              <a:t>dle bližšího vymezení ve výzvě (likvidace, inkasní příkaz…) 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1590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W:\INTERNÍ\ODD_874\SC 2.2.1\výzva_procesy_03_17_071\07_Semináře\Seminář pro žadatele\Výzva č. 71_Seminář pro žadatele_PREZENTACE_bez poznamek.pptx</AC_OriginalFileNam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C1DC12-1FA9-469F-B363-07EBD6A42E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A2AB7E-C5CB-4047-A563-758A7A31A0D5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fed548f-0517-4d39-90e3-3947398480c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259BB5D-4E22-4766-93DC-7EA283F88A85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4483</properties:Words>
  <properties:PresentationFormat>Předvádění na obrazovce (4:3)</properties:PresentationFormat>
  <properties:Paragraphs>790</properties:Paragraphs>
  <properties:Slides>71</properties:Slides>
  <properties:Notes>71</properties:Notes>
  <properties:TotalTime>7993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71</vt:i4>
      </vt:variant>
    </vt:vector>
  </properties:HeadingPairs>
  <properties:TitlesOfParts>
    <vt:vector baseType="lpstr" size="78">
      <vt:lpstr>Arial</vt:lpstr>
      <vt:lpstr>Calibri</vt:lpstr>
      <vt:lpstr>Symbol</vt:lpstr>
      <vt:lpstr>Times New Roman</vt:lpstr>
      <vt:lpstr>Wingdings</vt:lpstr>
      <vt:lpstr>Wingdings 3</vt:lpstr>
      <vt:lpstr>prezentace</vt:lpstr>
      <vt:lpstr>Výzvy č.  03_19_098  03_19_099  Podpora procesů ve službách  a podpora rozvoje sociální práce     </vt:lpstr>
      <vt:lpstr>OBSAH SEMINÁŘE</vt:lpstr>
      <vt:lpstr>ÚVOD - OPZ </vt:lpstr>
      <vt:lpstr>INFORMAČNÍ SYSTÉMY</vt:lpstr>
      <vt:lpstr>Prezentace aplikace PowerPoint</vt:lpstr>
      <vt:lpstr>Identifikace výzvy </vt:lpstr>
      <vt:lpstr> Časové nastavení </vt:lpstr>
      <vt:lpstr>Alokace výzvy</vt:lpstr>
      <vt:lpstr> Oprávnění žadatelé  - obecně </vt:lpstr>
      <vt:lpstr> Oprávnění žadatelé ve výzvě   č. 98   </vt:lpstr>
      <vt:lpstr> Oprávnění žadatelé ve výzvě    č. 99  </vt:lpstr>
      <vt:lpstr> Oprávnění žadatelé ve výzvě   č. 99  </vt:lpstr>
      <vt:lpstr>Oprávnění partneři</vt:lpstr>
      <vt:lpstr>Míra podpory –  rozpad zdrojů financování</vt:lpstr>
      <vt:lpstr>Minimální a maximální výše celkových způsobilých výdajů </vt:lpstr>
      <vt:lpstr>Aktivity – přehled</vt:lpstr>
      <vt:lpstr>OBECNÉ PODMÍNKY PRO CELOU VÝZVU i.</vt:lpstr>
      <vt:lpstr>OBECNÉ PODMÍNKY PRO CELOU VÝZVU Ii.</vt:lpstr>
      <vt:lpstr>   1. Rozvíjení a zkvalitňování sociálních služeb, sociální práce a sociálního bydlení – I.     </vt:lpstr>
      <vt:lpstr>1. Rozvíjení a zkvalitňování sociálních služeb, sociální práce a sociálního bydlení – II. </vt:lpstr>
      <vt:lpstr>1. Rozvíjení a zkvalitňování sociálních služeb, sociální práce a sociálního bydlení – III. </vt:lpstr>
      <vt:lpstr> Vzdělávání sociálních pracovníků a pracovníků v sociálních službách – I.   </vt:lpstr>
      <vt:lpstr>Vzdělávání sociálních pracovníků a pracovníků v sociálních službách – II.</vt:lpstr>
      <vt:lpstr> Vzdělávání sociálních pracovníků a pracovníků v sociálních službách – Iii. </vt:lpstr>
      <vt:lpstr>2. Podpora pečujících osob</vt:lpstr>
      <vt:lpstr>V RÁMCI VÝZVY NEBUDE PODPOROVÁNO</vt:lpstr>
      <vt:lpstr>Indikátory - obecně</vt:lpstr>
      <vt:lpstr>Indikátory se závazkem – přehled </vt:lpstr>
      <vt:lpstr>Indikátory ostatní – přehled </vt:lpstr>
      <vt:lpstr>Indikátory definice – I. </vt:lpstr>
      <vt:lpstr>Indikátory definice – II.</vt:lpstr>
      <vt:lpstr>Indikátory definice – III. </vt:lpstr>
      <vt:lpstr>Indikátory definice – Iv.</vt:lpstr>
      <vt:lpstr>Cílové skupiny – I.</vt:lpstr>
      <vt:lpstr>Cílové skupiny – II. </vt:lpstr>
      <vt:lpstr>Územní způsobilost – I. </vt:lpstr>
      <vt:lpstr>Územní způsobilost – II. </vt:lpstr>
      <vt:lpstr>Prezentace aplikace PowerPoint</vt:lpstr>
      <vt:lpstr>Veřejná podpora  </vt:lpstr>
      <vt:lpstr>vymezení podporovaných aktivit výzvy z pohledu pravidel veřejné podpory I. </vt:lpstr>
      <vt:lpstr>vymezení podporovaných aktivit výzvy z pohledu pravidel veřejné podpory II. </vt:lpstr>
      <vt:lpstr>Podmínky poskytnutí veřejné podpory (VP) v režimu SGEI </vt:lpstr>
      <vt:lpstr>Prezentace aplikace PowerPoint</vt:lpstr>
      <vt:lpstr>Podmínky poskytnutí veřejné podpory před vydáním rozhodnutí o poskytnutí dotace</vt:lpstr>
      <vt:lpstr>Přenos veřejné podpory partnerovi s finančním příspěvkem</vt:lpstr>
      <vt:lpstr>Přílohy žádosti o podporu</vt:lpstr>
      <vt:lpstr>Přílohy výzvy</vt:lpstr>
      <vt:lpstr>Prezentace aplikace PowerPoint</vt:lpstr>
      <vt:lpstr>Způsobilost výdajů 1/2 </vt:lpstr>
      <vt:lpstr>Způsobilost výdajů 2/2</vt:lpstr>
      <vt:lpstr>Rozpočet projektu – struktura  </vt:lpstr>
      <vt:lpstr>Přímé náklady – Osobní náklady</vt:lpstr>
      <vt:lpstr>Přímé náklady - Cestovné</vt:lpstr>
      <vt:lpstr>Přímé náklady - Zařízení a vybavení 1/2</vt:lpstr>
      <vt:lpstr>Přímé náklady - Zařízení a vybavení 2/2</vt:lpstr>
      <vt:lpstr>Přímé náklady - Nákup služeb 1/2</vt:lpstr>
      <vt:lpstr>Přímé náklady - Nákup služeb 2/2</vt:lpstr>
      <vt:lpstr>Přímé náklady - Přímá podpora</vt:lpstr>
      <vt:lpstr>Nepřímé náklady  </vt:lpstr>
      <vt:lpstr>Nepřímé náklady – Vymezení v OPZ 1/3 </vt:lpstr>
      <vt:lpstr>Nepřímé náklady – Vymezení v OPZ 2/3 </vt:lpstr>
      <vt:lpstr>Nepřímé náklady – Vymezení v OPZ 3/3</vt:lpstr>
      <vt:lpstr>Veřejné zakázky</vt:lpstr>
      <vt:lpstr>Způsob podání žádosti</vt:lpstr>
      <vt:lpstr>konzultace</vt:lpstr>
      <vt:lpstr>Hodnocení a výběr projektů – I. </vt:lpstr>
      <vt:lpstr>Hodnocení a výběr projektů – II.</vt:lpstr>
      <vt:lpstr>KAPACITA ŽADATELE</vt:lpstr>
      <vt:lpstr>Kde hledat informace</vt:lpstr>
      <vt:lpstr>KONTAKTY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2019-05-14T05:06:53Z</cp:lastPrinted>
  <dcterms:modified xmlns:xsi="http://www.w3.org/2001/XMLSchema-instance" xsi:type="dcterms:W3CDTF">2019-05-15T04:09:52Z</dcterms:modified>
  <cp:revision>549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