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ContentType="application/vnd.openxmlformats-officedocument.customXmlProperties+xml" PartName="/customXml/itemProps1.xml"/>
  <Override ContentType="application/vnd.openxmlformats-officedocument.customXmlProperties+xml" PartName="/customXml/itemProps2.xml"/>
  <Override ContentType="application/vnd.openxmlformats-officedocument.customXmlProperties+xml" PartName="/customXml/itemProps3.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slide+xml" PartName="/ppt/slides/slide49.xml"/>
  <Override ContentType="application/vnd.openxmlformats-officedocument.presentationml.slide+xml" PartName="/ppt/slides/slide5.xml"/>
  <Override ContentType="application/vnd.openxmlformats-officedocument.presentationml.slide+xml" PartName="/ppt/slides/slide50.xml"/>
  <Override ContentType="application/vnd.openxmlformats-officedocument.presentationml.slide+xml" PartName="/ppt/slides/slide51.xml"/>
  <Override ContentType="application/vnd.openxmlformats-officedocument.presentationml.slide+xml" PartName="/ppt/slides/slide52.xml"/>
  <Override ContentType="application/vnd.openxmlformats-officedocument.presentationml.slide+xml" PartName="/ppt/slides/slide53.xml"/>
  <Override ContentType="application/vnd.openxmlformats-officedocument.presentationml.slide+xml" PartName="/ppt/slides/slide54.xml"/>
  <Override ContentType="application/vnd.openxmlformats-officedocument.presentationml.slide+xml" PartName="/ppt/slides/slide55.xml"/>
  <Override ContentType="application/vnd.openxmlformats-officedocument.presentationml.slide+xml" PartName="/ppt/slides/slide56.xml"/>
  <Override ContentType="application/vnd.openxmlformats-officedocument.presentationml.slide+xml" PartName="/ppt/slides/slide57.xml"/>
  <Override ContentType="application/vnd.openxmlformats-officedocument.presentationml.slide+xml" PartName="/ppt/slides/slide58.xml"/>
  <Override ContentType="application/vnd.openxmlformats-officedocument.presentationml.slide+xml" PartName="/ppt/slides/slide59.xml"/>
  <Override ContentType="application/vnd.openxmlformats-officedocument.presentationml.slide+xml" PartName="/ppt/slides/slide6.xml"/>
  <Override ContentType="application/vnd.openxmlformats-officedocument.presentationml.slide+xml" PartName="/ppt/slides/slide60.xml"/>
  <Override ContentType="application/vnd.openxmlformats-officedocument.presentationml.slide+xml" PartName="/ppt/slides/slide61.xml"/>
  <Override ContentType="application/vnd.openxmlformats-officedocument.presentationml.slide+xml" PartName="/ppt/slides/slide62.xml"/>
  <Override ContentType="application/vnd.openxmlformats-officedocument.presentationml.slide+xml" PartName="/ppt/slides/slide63.xml"/>
  <Override ContentType="application/vnd.openxmlformats-officedocument.presentationml.slide+xml" PartName="/ppt/slides/slide64.xml"/>
  <Override ContentType="application/vnd.openxmlformats-officedocument.presentationml.slide+xml" PartName="/ppt/slides/slide65.xml"/>
  <Override ContentType="application/vnd.openxmlformats-officedocument.presentationml.slide+xml" PartName="/ppt/slides/slide66.xml"/>
  <Override ContentType="application/vnd.openxmlformats-officedocument.presentationml.slide+xml" PartName="/ppt/slides/slide67.xml"/>
  <Override ContentType="application/vnd.openxmlformats-officedocument.presentationml.slide+xml" PartName="/ppt/slides/slide68.xml"/>
  <Override ContentType="application/vnd.openxmlformats-officedocument.presentationml.slide+xml" PartName="/ppt/slides/slide69.xml"/>
  <Override ContentType="application/vnd.openxmlformats-officedocument.presentationml.slide+xml" PartName="/ppt/slides/slide7.xml"/>
  <Override ContentType="application/vnd.openxmlformats-officedocument.presentationml.slide+xml" PartName="/ppt/slides/slide70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
<Relationships xmlns="http://schemas.openxmlformats.org/package/2006/relationships">
    <Relationship Target="docProps/core.xml" Type="http://schemas.openxmlformats.org/package/2006/relationships/metadata/core-properties" Id="rId3"/>
    <Relationship Target="docProps/thumbnail.jpeg" Type="http://schemas.openxmlformats.org/package/2006/relationships/metadata/thumbnail" Id="rId2"/>
    <Relationship Target="ppt/presentation.xml" Type="http://schemas.openxmlformats.org/officeDocument/2006/relationships/officeDocument" Id="rId1"/>
    <Relationship Target="docProps/custom.xml" Type="http://schemas.openxmlformats.org/officeDocument/2006/relationships/custom-properties" Id="rId5"/>
    <Relationship Target="docProps/app.xml" Type="http://schemas.openxmlformats.org/officeDocument/2006/relationships/extended-properties" Id="rId4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 showSpecialPlsOnTitleSld="false" saveSubsetFonts="true">
  <p:sldMasterIdLst>
    <p:sldMasterId id="2147483671" r:id="rId4"/>
  </p:sldMasterIdLst>
  <p:notesMasterIdLst>
    <p:notesMasterId r:id="rId75"/>
  </p:notesMasterIdLst>
  <p:sldIdLst>
    <p:sldId id="504" r:id="rId5"/>
    <p:sldId id="547" r:id="rId6"/>
    <p:sldId id="505" r:id="rId7"/>
    <p:sldId id="453" r:id="rId8"/>
    <p:sldId id="454" r:id="rId9"/>
    <p:sldId id="546" r:id="rId10"/>
    <p:sldId id="456" r:id="rId11"/>
    <p:sldId id="552" r:id="rId12"/>
    <p:sldId id="455" r:id="rId13"/>
    <p:sldId id="516" r:id="rId14"/>
    <p:sldId id="458" r:id="rId15"/>
    <p:sldId id="560" r:id="rId16"/>
    <p:sldId id="559" r:id="rId17"/>
    <p:sldId id="507" r:id="rId18"/>
    <p:sldId id="508" r:id="rId19"/>
    <p:sldId id="510" r:id="rId20"/>
    <p:sldId id="511" r:id="rId21"/>
    <p:sldId id="515" r:id="rId22"/>
    <p:sldId id="561" r:id="rId23"/>
    <p:sldId id="536" r:id="rId24"/>
    <p:sldId id="537" r:id="rId25"/>
    <p:sldId id="538" r:id="rId26"/>
    <p:sldId id="518" r:id="rId27"/>
    <p:sldId id="463" r:id="rId28"/>
    <p:sldId id="520" r:id="rId29"/>
    <p:sldId id="521" r:id="rId30"/>
    <p:sldId id="522" r:id="rId31"/>
    <p:sldId id="523" r:id="rId32"/>
    <p:sldId id="524" r:id="rId33"/>
    <p:sldId id="544" r:id="rId34"/>
    <p:sldId id="545" r:id="rId35"/>
    <p:sldId id="464" r:id="rId36"/>
    <p:sldId id="465" r:id="rId37"/>
    <p:sldId id="467" r:id="rId38"/>
    <p:sldId id="468" r:id="rId39"/>
    <p:sldId id="469" r:id="rId40"/>
    <p:sldId id="470" r:id="rId41"/>
    <p:sldId id="473" r:id="rId42"/>
    <p:sldId id="474" r:id="rId43"/>
    <p:sldId id="477" r:id="rId44"/>
    <p:sldId id="551" r:id="rId45"/>
    <p:sldId id="557" r:id="rId46"/>
    <p:sldId id="554" r:id="rId47"/>
    <p:sldId id="548" r:id="rId48"/>
    <p:sldId id="550" r:id="rId49"/>
    <p:sldId id="558" r:id="rId50"/>
    <p:sldId id="539" r:id="rId51"/>
    <p:sldId id="540" r:id="rId52"/>
    <p:sldId id="478" r:id="rId53"/>
    <p:sldId id="526" r:id="rId54"/>
    <p:sldId id="481" r:id="rId55"/>
    <p:sldId id="482" r:id="rId56"/>
    <p:sldId id="541" r:id="rId57"/>
    <p:sldId id="487" r:id="rId58"/>
    <p:sldId id="542" r:id="rId59"/>
    <p:sldId id="486" r:id="rId60"/>
    <p:sldId id="543" r:id="rId61"/>
    <p:sldId id="531" r:id="rId62"/>
    <p:sldId id="532" r:id="rId63"/>
    <p:sldId id="533" r:id="rId64"/>
    <p:sldId id="534" r:id="rId65"/>
    <p:sldId id="494" r:id="rId66"/>
    <p:sldId id="535" r:id="rId67"/>
    <p:sldId id="495" r:id="rId68"/>
    <p:sldId id="496" r:id="rId69"/>
    <p:sldId id="498" r:id="rId70"/>
    <p:sldId id="499" r:id="rId71"/>
    <p:sldId id="500" r:id="rId72"/>
    <p:sldId id="501" r:id="rId73"/>
    <p:sldId id="553" r:id="rId74"/>
  </p:sldIdLst>
  <p:sldSz cx="9144000" cy="6858000" type="screen4x3"/>
  <p:notesSz cx="6858000" cy="9144000"/>
  <p:defaultTextStyle>
    <a:defPPr>
      <a:defRPr lang="cs-CZ"/>
    </a:defPPr>
    <a:lvl1pPr marL="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3">
          <p15:clr>
            <a:srgbClr val="A4A3A4"/>
          </p15:clr>
        </p15:guide>
        <p15:guide id="2" orient="horz" pos="3884">
          <p15:clr>
            <a:srgbClr val="A4A3A4"/>
          </p15:clr>
        </p15:guide>
        <p15:guide id="3" pos="5420">
          <p15:clr>
            <a:srgbClr val="A4A3A4"/>
          </p15:clr>
        </p15:guide>
        <p15:guide id="4" pos="3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showPr showNarration="true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o="urn:schemas-microsoft-com:office:office" xmlns:xvml="urn:schemas-microsoft-com:office:excel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Tmavý styl 1 – zvýraznění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normalViewPr>
    <p:restoredLeft sz="18339" autoAdjust="false"/>
    <p:restoredTop sz="83917" autoAdjust="false"/>
  </p:normalViewPr>
  <p:slideViewPr>
    <p:cSldViewPr showGuides="true">
      <p:cViewPr varScale="true">
        <p:scale>
          <a:sx n="58" d="100"/>
          <a:sy n="58" d="100"/>
        </p:scale>
        <p:origin x="1416" y="36"/>
      </p:cViewPr>
      <p:guideLst>
        <p:guide orient="horz" pos="913"/>
        <p:guide orient="horz" pos="3884"/>
        <p:guide pos="5420"/>
        <p:guide pos="340"/>
      </p:guideLst>
    </p:cSldViewPr>
  </p:slideViewPr>
  <p:outlineViewPr>
    <p:cViewPr>
      <p:scale>
        <a:sx n="33" d="100"/>
        <a:sy n="33" d="100"/>
      </p:scale>
      <p:origin x="72" y="10712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
    <Relationship Target="slides/slide9.xml" Type="http://schemas.openxmlformats.org/officeDocument/2006/relationships/slide" Id="rId13"/>
    <Relationship Target="slides/slide14.xml" Type="http://schemas.openxmlformats.org/officeDocument/2006/relationships/slide" Id="rId18"/>
    <Relationship Target="slides/slide22.xml" Type="http://schemas.openxmlformats.org/officeDocument/2006/relationships/slide" Id="rId26"/>
    <Relationship Target="slides/slide35.xml" Type="http://schemas.openxmlformats.org/officeDocument/2006/relationships/slide" Id="rId39"/>
    <Relationship Target="slides/slide17.xml" Type="http://schemas.openxmlformats.org/officeDocument/2006/relationships/slide" Id="rId21"/>
    <Relationship Target="slides/slide30.xml" Type="http://schemas.openxmlformats.org/officeDocument/2006/relationships/slide" Id="rId34"/>
    <Relationship Target="slides/slide38.xml" Type="http://schemas.openxmlformats.org/officeDocument/2006/relationships/slide" Id="rId42"/>
    <Relationship Target="slides/slide43.xml" Type="http://schemas.openxmlformats.org/officeDocument/2006/relationships/slide" Id="rId47"/>
    <Relationship Target="slides/slide46.xml" Type="http://schemas.openxmlformats.org/officeDocument/2006/relationships/slide" Id="rId50"/>
    <Relationship Target="slides/slide51.xml" Type="http://schemas.openxmlformats.org/officeDocument/2006/relationships/slide" Id="rId55"/>
    <Relationship Target="slides/slide59.xml" Type="http://schemas.openxmlformats.org/officeDocument/2006/relationships/slide" Id="rId63"/>
    <Relationship Target="slides/slide64.xml" Type="http://schemas.openxmlformats.org/officeDocument/2006/relationships/slide" Id="rId68"/>
    <Relationship Target="presProps.xml" Type="http://schemas.openxmlformats.org/officeDocument/2006/relationships/presProps" Id="rId76"/>
    <Relationship Target="slides/slide3.xml" Type="http://schemas.openxmlformats.org/officeDocument/2006/relationships/slide" Id="rId7"/>
    <Relationship Target="slides/slide67.xml" Type="http://schemas.openxmlformats.org/officeDocument/2006/relationships/slide" Id="rId71"/>
    <Relationship Target="../customXml/item2.xml" Type="http://schemas.openxmlformats.org/officeDocument/2006/relationships/customXml" Id="rId2"/>
    <Relationship Target="slides/slide12.xml" Type="http://schemas.openxmlformats.org/officeDocument/2006/relationships/slide" Id="rId16"/>
    <Relationship Target="slides/slide25.xml" Type="http://schemas.openxmlformats.org/officeDocument/2006/relationships/slide" Id="rId29"/>
    <Relationship Target="slides/slide7.xml" Type="http://schemas.openxmlformats.org/officeDocument/2006/relationships/slide" Id="rId11"/>
    <Relationship Target="slides/slide20.xml" Type="http://schemas.openxmlformats.org/officeDocument/2006/relationships/slide" Id="rId24"/>
    <Relationship Target="slides/slide28.xml" Type="http://schemas.openxmlformats.org/officeDocument/2006/relationships/slide" Id="rId32"/>
    <Relationship Target="slides/slide33.xml" Type="http://schemas.openxmlformats.org/officeDocument/2006/relationships/slide" Id="rId37"/>
    <Relationship Target="slides/slide36.xml" Type="http://schemas.openxmlformats.org/officeDocument/2006/relationships/slide" Id="rId40"/>
    <Relationship Target="slides/slide41.xml" Type="http://schemas.openxmlformats.org/officeDocument/2006/relationships/slide" Id="rId45"/>
    <Relationship Target="slides/slide49.xml" Type="http://schemas.openxmlformats.org/officeDocument/2006/relationships/slide" Id="rId53"/>
    <Relationship Target="slides/slide54.xml" Type="http://schemas.openxmlformats.org/officeDocument/2006/relationships/slide" Id="rId58"/>
    <Relationship Target="slides/slide62.xml" Type="http://schemas.openxmlformats.org/officeDocument/2006/relationships/slide" Id="rId66"/>
    <Relationship Target="slides/slide70.xml" Type="http://schemas.openxmlformats.org/officeDocument/2006/relationships/slide" Id="rId74"/>
    <Relationship Target="tableStyles.xml" Type="http://schemas.openxmlformats.org/officeDocument/2006/relationships/tableStyles" Id="rId79"/>
    <Relationship Target="slides/slide1.xml" Type="http://schemas.openxmlformats.org/officeDocument/2006/relationships/slide" Id="rId5"/>
    <Relationship Target="slides/slide57.xml" Type="http://schemas.openxmlformats.org/officeDocument/2006/relationships/slide" Id="rId61"/>
    <Relationship Target="slides/slide6.xml" Type="http://schemas.openxmlformats.org/officeDocument/2006/relationships/slide" Id="rId10"/>
    <Relationship Target="slides/slide15.xml" Type="http://schemas.openxmlformats.org/officeDocument/2006/relationships/slide" Id="rId19"/>
    <Relationship Target="slides/slide27.xml" Type="http://schemas.openxmlformats.org/officeDocument/2006/relationships/slide" Id="rId31"/>
    <Relationship Target="slides/slide40.xml" Type="http://schemas.openxmlformats.org/officeDocument/2006/relationships/slide" Id="rId44"/>
    <Relationship Target="slides/slide48.xml" Type="http://schemas.openxmlformats.org/officeDocument/2006/relationships/slide" Id="rId52"/>
    <Relationship Target="slides/slide56.xml" Type="http://schemas.openxmlformats.org/officeDocument/2006/relationships/slide" Id="rId60"/>
    <Relationship Target="slides/slide61.xml" Type="http://schemas.openxmlformats.org/officeDocument/2006/relationships/slide" Id="rId65"/>
    <Relationship Target="slides/slide69.xml" Type="http://schemas.openxmlformats.org/officeDocument/2006/relationships/slide" Id="rId73"/>
    <Relationship Target="theme/theme1.xml" Type="http://schemas.openxmlformats.org/officeDocument/2006/relationships/theme" Id="rId78"/>
    <Relationship Target="slideMasters/slideMaster1.xml" Type="http://schemas.openxmlformats.org/officeDocument/2006/relationships/slideMaster" Id="rId4"/>
    <Relationship Target="slides/slide5.xml" Type="http://schemas.openxmlformats.org/officeDocument/2006/relationships/slide" Id="rId9"/>
    <Relationship Target="slides/slide10.xml" Type="http://schemas.openxmlformats.org/officeDocument/2006/relationships/slide" Id="rId14"/>
    <Relationship Target="slides/slide18.xml" Type="http://schemas.openxmlformats.org/officeDocument/2006/relationships/slide" Id="rId22"/>
    <Relationship Target="slides/slide23.xml" Type="http://schemas.openxmlformats.org/officeDocument/2006/relationships/slide" Id="rId27"/>
    <Relationship Target="slides/slide26.xml" Type="http://schemas.openxmlformats.org/officeDocument/2006/relationships/slide" Id="rId30"/>
    <Relationship Target="slides/slide31.xml" Type="http://schemas.openxmlformats.org/officeDocument/2006/relationships/slide" Id="rId35"/>
    <Relationship Target="slides/slide39.xml" Type="http://schemas.openxmlformats.org/officeDocument/2006/relationships/slide" Id="rId43"/>
    <Relationship Target="slides/slide44.xml" Type="http://schemas.openxmlformats.org/officeDocument/2006/relationships/slide" Id="rId48"/>
    <Relationship Target="slides/slide52.xml" Type="http://schemas.openxmlformats.org/officeDocument/2006/relationships/slide" Id="rId56"/>
    <Relationship Target="slides/slide60.xml" Type="http://schemas.openxmlformats.org/officeDocument/2006/relationships/slide" Id="rId64"/>
    <Relationship Target="slides/slide65.xml" Type="http://schemas.openxmlformats.org/officeDocument/2006/relationships/slide" Id="rId69"/>
    <Relationship Target="viewProps.xml" Type="http://schemas.openxmlformats.org/officeDocument/2006/relationships/viewProps" Id="rId77"/>
    <Relationship Target="slides/slide4.xml" Type="http://schemas.openxmlformats.org/officeDocument/2006/relationships/slide" Id="rId8"/>
    <Relationship Target="slides/slide47.xml" Type="http://schemas.openxmlformats.org/officeDocument/2006/relationships/slide" Id="rId51"/>
    <Relationship Target="slides/slide68.xml" Type="http://schemas.openxmlformats.org/officeDocument/2006/relationships/slide" Id="rId72"/>
    <Relationship Target="../customXml/item3.xml" Type="http://schemas.openxmlformats.org/officeDocument/2006/relationships/customXml" Id="rId3"/>
    <Relationship Target="slides/slide8.xml" Type="http://schemas.openxmlformats.org/officeDocument/2006/relationships/slide" Id="rId12"/>
    <Relationship Target="slides/slide13.xml" Type="http://schemas.openxmlformats.org/officeDocument/2006/relationships/slide" Id="rId17"/>
    <Relationship Target="slides/slide21.xml" Type="http://schemas.openxmlformats.org/officeDocument/2006/relationships/slide" Id="rId25"/>
    <Relationship Target="slides/slide29.xml" Type="http://schemas.openxmlformats.org/officeDocument/2006/relationships/slide" Id="rId33"/>
    <Relationship Target="slides/slide34.xml" Type="http://schemas.openxmlformats.org/officeDocument/2006/relationships/slide" Id="rId38"/>
    <Relationship Target="slides/slide42.xml" Type="http://schemas.openxmlformats.org/officeDocument/2006/relationships/slide" Id="rId46"/>
    <Relationship Target="slides/slide55.xml" Type="http://schemas.openxmlformats.org/officeDocument/2006/relationships/slide" Id="rId59"/>
    <Relationship Target="slides/slide63.xml" Type="http://schemas.openxmlformats.org/officeDocument/2006/relationships/slide" Id="rId67"/>
    <Relationship Target="slides/slide16.xml" Type="http://schemas.openxmlformats.org/officeDocument/2006/relationships/slide" Id="rId20"/>
    <Relationship Target="slides/slide37.xml" Type="http://schemas.openxmlformats.org/officeDocument/2006/relationships/slide" Id="rId41"/>
    <Relationship Target="slides/slide50.xml" Type="http://schemas.openxmlformats.org/officeDocument/2006/relationships/slide" Id="rId54"/>
    <Relationship Target="slides/slide58.xml" Type="http://schemas.openxmlformats.org/officeDocument/2006/relationships/slide" Id="rId62"/>
    <Relationship Target="slides/slide66.xml" Type="http://schemas.openxmlformats.org/officeDocument/2006/relationships/slide" Id="rId70"/>
    <Relationship Target="notesMasters/notesMaster1.xml" Type="http://schemas.openxmlformats.org/officeDocument/2006/relationships/notesMaster" Id="rId75"/>
    <Relationship Target="../customXml/item1.xml" Type="http://schemas.openxmlformats.org/officeDocument/2006/relationships/customXml" Id="rId1"/>
    <Relationship Target="slides/slide2.xml" Type="http://schemas.openxmlformats.org/officeDocument/2006/relationships/slide" Id="rId6"/>
    <Relationship Target="slides/slide11.xml" Type="http://schemas.openxmlformats.org/officeDocument/2006/relationships/slide" Id="rId15"/>
    <Relationship Target="slides/slide19.xml" Type="http://schemas.openxmlformats.org/officeDocument/2006/relationships/slide" Id="rId23"/>
    <Relationship Target="slides/slide24.xml" Type="http://schemas.openxmlformats.org/officeDocument/2006/relationships/slide" Id="rId28"/>
    <Relationship Target="slides/slide32.xml" Type="http://schemas.openxmlformats.org/officeDocument/2006/relationships/slide" Id="rId36"/>
    <Relationship Target="slides/slide45.xml" Type="http://schemas.openxmlformats.org/officeDocument/2006/relationships/slide" Id="rId49"/>
    <Relationship Target="slides/slide53.xml" Type="http://schemas.openxmlformats.org/officeDocument/2006/relationships/slide" Id="rId57"/>
</Relationships>

</file>

<file path=ppt/notesMasters/_rels/notesMaster1.xml.rels><?xml version="1.0" encoding="UTF-8" standalone="yes"?>
<Relationships xmlns="http://schemas.openxmlformats.org/package/2006/relationships">
    <Relationship Target="../theme/theme2.xml" Type="http://schemas.openxmlformats.org/officeDocument/2006/relationships/theme" Id="rId1"/>
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true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false"/>
          <a:lstStyle>
            <a:lvl1pPr algn="l">
              <a:defRPr sz="1200"/>
            </a:lvl1pPr>
          </a:lstStyle>
          <a:p>
            <a:endParaRPr lang="cs-CZ" dirty="false"/>
          </a:p>
        </p:txBody>
      </p:sp>
      <p:sp>
        <p:nvSpPr>
          <p:cNvPr id="3" name="Zástupný symbol pro datum 2"/>
          <p:cNvSpPr>
            <a:spLocks noGrp="true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false"/>
          <a:lstStyle>
            <a:lvl1pPr algn="r">
              <a:defRPr sz="1200"/>
            </a:lvl1pPr>
          </a:lstStyle>
          <a:p>
            <a:fld id="{703916EA-B297-4F0B-851D-BD5704B201B7}" type="datetimeFigureOut">
              <a:rPr lang="cs-CZ" smtClean="false"/>
              <a:t>20.04.2020</a:t>
            </a:fld>
            <a:endParaRPr lang="cs-CZ" dirty="false"/>
          </a:p>
        </p:txBody>
      </p:sp>
      <p:sp>
        <p:nvSpPr>
          <p:cNvPr id="4" name="Zástupný symbol pro obrázek snímku 3"/>
          <p:cNvSpPr>
            <a:spLocks noGrp="true" noRot="true" noChangeAspect="true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false" anchor="ctr"/>
          <a:lstStyle/>
          <a:p>
            <a:endParaRPr lang="cs-CZ" dirty="false"/>
          </a:p>
        </p:txBody>
      </p:sp>
      <p:sp>
        <p:nvSpPr>
          <p:cNvPr id="5" name="Zástupný symbol pro poznámky 4"/>
          <p:cNvSpPr>
            <a:spLocks noGrp="true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false"/>
          <a:lstStyle/>
          <a:p>
            <a:pPr lvl="0"/>
            <a:r>
              <a:rPr lang="cs-CZ" smtClean="false"/>
              <a:t>Kliknutím lze upravit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true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false" anchor="b"/>
          <a:lstStyle>
            <a:lvl1pPr algn="l">
              <a:defRPr sz="1200"/>
            </a:lvl1pPr>
          </a:lstStyle>
          <a:p>
            <a:endParaRPr lang="cs-CZ" dirty="false"/>
          </a:p>
        </p:txBody>
      </p:sp>
      <p:sp>
        <p:nvSpPr>
          <p:cNvPr id="7" name="Zástupný symbol pro číslo snímku 6"/>
          <p:cNvSpPr>
            <a:spLocks noGrp="true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false" anchor="b"/>
          <a:lstStyle>
            <a:lvl1pPr algn="r">
              <a:defRPr sz="1200"/>
            </a:lvl1pPr>
          </a:lstStyle>
          <a:p>
            <a:fld id="{53FB31FA-E905-4016-9D4B-970DF0C7EE08}" type="slidenum">
              <a:rPr lang="cs-CZ" smtClean="false"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861834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
    <Relationship Target="../slides/slide3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0.xml.rels><?xml version="1.0" encoding="UTF-8" standalone="yes"?>
<Relationships xmlns="http://schemas.openxmlformats.org/package/2006/relationships">
    <Relationship Target="../slides/slide15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1.xml.rels><?xml version="1.0" encoding="UTF-8" standalone="yes"?>
<Relationships xmlns="http://schemas.openxmlformats.org/package/2006/relationships">
    <Relationship Target="../slides/slide16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2.xml.rels><?xml version="1.0" encoding="UTF-8" standalone="yes"?>
<Relationships xmlns="http://schemas.openxmlformats.org/package/2006/relationships">
    <Relationship Target="../slides/slide17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3.xml.rels><?xml version="1.0" encoding="UTF-8" standalone="yes"?>
<Relationships xmlns="http://schemas.openxmlformats.org/package/2006/relationships">
    <Relationship Target="../slides/slide21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4.xml.rels><?xml version="1.0" encoding="UTF-8" standalone="yes"?>
<Relationships xmlns="http://schemas.openxmlformats.org/package/2006/relationships">
    <Relationship Target="../slides/slide22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5.xml.rels><?xml version="1.0" encoding="UTF-8" standalone="yes"?>
<Relationships xmlns="http://schemas.openxmlformats.org/package/2006/relationships">
    <Relationship Target="../slides/slide25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6.xml.rels><?xml version="1.0" encoding="UTF-8" standalone="yes"?>
<Relationships xmlns="http://schemas.openxmlformats.org/package/2006/relationships">
    <Relationship Target="../slides/slide26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7.xml.rels><?xml version="1.0" encoding="UTF-8" standalone="yes"?>
<Relationships xmlns="http://schemas.openxmlformats.org/package/2006/relationships">
    <Relationship Target="../slides/slide27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8.xml.rels><?xml version="1.0" encoding="UTF-8" standalone="yes"?>
<Relationships xmlns="http://schemas.openxmlformats.org/package/2006/relationships">
    <Relationship Target="../slides/slide29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9.xml.rels><?xml version="1.0" encoding="UTF-8" standalone="yes"?>
<Relationships xmlns="http://schemas.openxmlformats.org/package/2006/relationships">
    <Relationship Target="../slides/slide30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.xml.rels><?xml version="1.0" encoding="UTF-8" standalone="yes"?>
<Relationships xmlns="http://schemas.openxmlformats.org/package/2006/relationships">
    <Relationship Target="../slides/slide4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0.xml.rels><?xml version="1.0" encoding="UTF-8" standalone="yes"?>
<Relationships xmlns="http://schemas.openxmlformats.org/package/2006/relationships">
    <Relationship Target="../slides/slide31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1.xml.rels><?xml version="1.0" encoding="UTF-8" standalone="yes"?>
<Relationships xmlns="http://schemas.openxmlformats.org/package/2006/relationships">
    <Relationship Target="../slides/slide32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2.xml.rels><?xml version="1.0" encoding="UTF-8" standalone="yes"?>
<Relationships xmlns="http://schemas.openxmlformats.org/package/2006/relationships">
    <Relationship Target="../slides/slide35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3.xml.rels><?xml version="1.0" encoding="UTF-8" standalone="yes"?>
<Relationships xmlns="http://schemas.openxmlformats.org/package/2006/relationships">
    <Relationship Target="../slides/slide36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4.xml.rels><?xml version="1.0" encoding="UTF-8" standalone="yes"?>
<Relationships xmlns="http://schemas.openxmlformats.org/package/2006/relationships">
    <Relationship Target="../slides/slide37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5.xml.rels><?xml version="1.0" encoding="UTF-8" standalone="yes"?>
<Relationships xmlns="http://schemas.openxmlformats.org/package/2006/relationships">
    <Relationship Target="../slides/slide39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6.xml.rels><?xml version="1.0" encoding="UTF-8" standalone="yes"?>
<Relationships xmlns="http://schemas.openxmlformats.org/package/2006/relationships">
    <Relationship Target="../slides/slide40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7.xml.rels><?xml version="1.0" encoding="UTF-8" standalone="yes"?>
<Relationships xmlns="http://schemas.openxmlformats.org/package/2006/relationships">
    <Relationship Target="../slides/slide42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8.xml.rels><?xml version="1.0" encoding="UTF-8" standalone="yes"?>
<Relationships xmlns="http://schemas.openxmlformats.org/package/2006/relationships">
    <Relationship Target="../slides/slide43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9.xml.rels><?xml version="1.0" encoding="UTF-8" standalone="yes"?>
<Relationships xmlns="http://schemas.openxmlformats.org/package/2006/relationships">
    <Relationship Target="../slides/slide44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3.xml.rels><?xml version="1.0" encoding="UTF-8" standalone="yes"?>
<Relationships xmlns="http://schemas.openxmlformats.org/package/2006/relationships">
    <Relationship Target="../slides/slide5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30.xml.rels><?xml version="1.0" encoding="UTF-8" standalone="yes"?>
<Relationships xmlns="http://schemas.openxmlformats.org/package/2006/relationships">
    <Relationship Target="../slides/slide45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31.xml.rels><?xml version="1.0" encoding="UTF-8" standalone="yes"?>
<Relationships xmlns="http://schemas.openxmlformats.org/package/2006/relationships">
    <Relationship Target="../slides/slide48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32.xml.rels><?xml version="1.0" encoding="UTF-8" standalone="yes"?>
<Relationships xmlns="http://schemas.openxmlformats.org/package/2006/relationships">
    <Relationship Target="../slides/slide62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33.xml.rels><?xml version="1.0" encoding="UTF-8" standalone="yes"?>
<Relationships xmlns="http://schemas.openxmlformats.org/package/2006/relationships">
    <Relationship Target="../slides/slide63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4.xml.rels><?xml version="1.0" encoding="UTF-8" standalone="yes"?>
<Relationships xmlns="http://schemas.openxmlformats.org/package/2006/relationships">
    <Relationship Target="../slides/slide6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5.xml.rels><?xml version="1.0" encoding="UTF-8" standalone="yes"?>
<Relationships xmlns="http://schemas.openxmlformats.org/package/2006/relationships">
    <Relationship Target="../slides/slide7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6.xml.rels><?xml version="1.0" encoding="UTF-8" standalone="yes"?>
<Relationships xmlns="http://schemas.openxmlformats.org/package/2006/relationships">
    <Relationship Target="../slides/slide8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7.xml.rels><?xml version="1.0" encoding="UTF-8" standalone="yes"?>
<Relationships xmlns="http://schemas.openxmlformats.org/package/2006/relationships">
    <Relationship Target="../slides/slide11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8.xml.rels><?xml version="1.0" encoding="UTF-8" standalone="yes"?>
<Relationships xmlns="http://schemas.openxmlformats.org/package/2006/relationships">
    <Relationship Target="../slides/slide13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9.xml.rels><?xml version="1.0" encoding="UTF-8" standalone="yes"?>
<Relationships xmlns="http://schemas.openxmlformats.org/package/2006/relationships">
    <Relationship Target="../slides/slide14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b="true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3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7463446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65620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62876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25226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21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1558249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22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1558249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25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2668705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26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9697837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sz="1200" b="false" i="false" u="none" strike="noStrike" kern="1200" baseline="0" dirty="false" smtClean="false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27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5337510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68479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6847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b="true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4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7463446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68479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32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41656997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35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40301556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36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40468448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37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4297500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cs-CZ" dirty="false" smtClean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39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8610845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false" i="false" u="none" strike="noStrike" kern="1200" baseline="0" dirty="false" smtClean="false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Náležitosti prezenčních listin jsou uvedeny v Obecné části pravidel pro žadatele a příjemce v kap. 28 Uchovávání dokumentů.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40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8200469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false" dirty="false" smtClean="false"/>
              <a:t>Prezentace se dále věnuje podmínkám</a:t>
            </a:r>
            <a:r>
              <a:rPr lang="cs-CZ" b="false" baseline="0" dirty="false" smtClean="false"/>
              <a:t> veřejné podpory služeb obecného hospodářského zájmu. Podmínky týkající se de </a:t>
            </a:r>
            <a:r>
              <a:rPr lang="cs-CZ" b="false" baseline="0" dirty="false" err="true" smtClean="false"/>
              <a:t>minimis</a:t>
            </a:r>
            <a:r>
              <a:rPr lang="cs-CZ" b="false" baseline="0" dirty="false" smtClean="false"/>
              <a:t> se řídí dle Obecné části pravidel pro žadatele a příjemce. </a:t>
            </a:r>
            <a:endParaRPr lang="cs-CZ" b="false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3437A0A7-0B79-444A-9F37-EECB9CF9456B}" type="slidenum">
              <a:rPr lang="cs-CZ" smtClean="false"/>
              <a:pPr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62112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cs-CZ" sz="1200" b="false" dirty="false" smtClean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3437A0A7-0B79-444A-9F37-EECB9CF9456B}" type="slidenum">
              <a:rPr lang="cs-CZ" smtClean="false"/>
              <a:pPr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46622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cs-CZ" baseline="0" dirty="false" smtClean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44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861333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5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469729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aseline="0" dirty="false" smtClean="false"/>
              <a:t>Nejčastější chyba: účetní přiřazuje náklady k jiné službě než např. eviduje projektový či finanční manažer – důsledkem je přečerpání VP, což zakládá nesrovnalost. Komunikace mezi účetní a osobou zodpovědnou za vypracovaní přehledu čerpání VP a průběžného čerpání VP je zásadní. </a:t>
            </a:r>
            <a:endParaRPr lang="cs-CZ" dirty="false" smtClean="false"/>
          </a:p>
          <a:p>
            <a:endParaRPr lang="cs-CZ" dirty="false" smtClean="false"/>
          </a:p>
          <a:p>
            <a:r>
              <a:rPr lang="cs-CZ" sz="1200" b="false" i="false" u="none" strike="noStrike" kern="1200" baseline="0" dirty="false" smtClean="false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Pokud se na projektu podílí více partnerů, může být využito smlouvy vícestranné (mezi příjemcem a všemi jeho partnery), příp. je možné uzavřít uzavírat smlouvy dvoustranné mezi příjemcem a jeho partnerem. </a:t>
            </a: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45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00789237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48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8093284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62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52921504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63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529215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6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469729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7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0161227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8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0161227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cs-CZ" sz="1200" b="false" i="false" u="none" strike="noStrike" kern="1200" baseline="0" dirty="false" smtClean="false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11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6402626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8104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810404"/>
      </p:ext>
    </p:extLst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
    <Relationship Target="../media/image1.jpeg" Type="http://schemas.openxmlformats.org/officeDocument/2006/relationships/image" Id="rId2"/>
    <Relationship Target="../slideMasters/slideMaster1.xml" Type="http://schemas.openxmlformats.org/officeDocument/2006/relationships/slideMaster" Id="rId1"/>
</Relationships>

</file>

<file path=ppt/slideLayouts/_rels/slideLayout10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11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2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3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4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5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6.xml.rels><?xml version="1.0" encoding="UTF-8" standalone="yes"?>
<Relationships xmlns="http://schemas.openxmlformats.org/package/2006/relationships">
    <Relationship Target="../media/image1.jpeg" Type="http://schemas.openxmlformats.org/officeDocument/2006/relationships/image" Id="rId2"/>
    <Relationship Target="../slideMasters/slideMaster1.xml" Type="http://schemas.openxmlformats.org/officeDocument/2006/relationships/slideMaster" Id="rId1"/>
</Relationships>

</file>

<file path=ppt/slideLayouts/_rels/slideLayout7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8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9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slideLayout1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5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7" name="Zástupný symbol pro zápatí 6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8" name="Zástupný symbol pro číslo snímku 7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10" name="Obdélník 9"/>
          <p:cNvSpPr/>
          <p:nvPr userDrawn="true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 dirty="false"/>
          </a:p>
        </p:txBody>
      </p:sp>
      <p:sp>
        <p:nvSpPr>
          <p:cNvPr id="11" name="Nadpis 10"/>
          <p:cNvSpPr>
            <a:spLocks noGrp="true"/>
          </p:cNvSpPr>
          <p:nvPr>
            <p:ph type="title"/>
          </p:nvPr>
        </p:nvSpPr>
        <p:spPr>
          <a:xfrm>
            <a:off x="1512000" y="2610000"/>
            <a:ext cx="7272000" cy="1224000"/>
          </a:xfrm>
        </p:spPr>
        <p:txBody>
          <a:bodyPr anchor="t" anchorCtr="false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 smtClean="false"/>
              <a:t>Kliknutím lze upravit styl.</a:t>
            </a:r>
            <a:endParaRPr lang="cs-CZ" dirty="false"/>
          </a:p>
        </p:txBody>
      </p:sp>
      <p:sp>
        <p:nvSpPr>
          <p:cNvPr id="13" name="Zástupný symbol pro text 12"/>
          <p:cNvSpPr>
            <a:spLocks noGrp="true"/>
          </p:cNvSpPr>
          <p:nvPr>
            <p:ph type="body" sz="quarter" idx="13" hasCustomPrompt="true"/>
          </p:nvPr>
        </p:nvSpPr>
        <p:spPr>
          <a:xfrm>
            <a:off x="1511299" y="4089600"/>
            <a:ext cx="7272000" cy="540000"/>
          </a:xfrm>
        </p:spPr>
        <p:txBody>
          <a:bodyPr lIns="36000" tIns="0" rIns="36000" bIns="0" anchor="ctr" anchorCtr="false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false" smtClean="false"/>
              <a:t>Kliknutím vložíte jméno</a:t>
            </a:r>
          </a:p>
        </p:txBody>
      </p:sp>
      <p:sp>
        <p:nvSpPr>
          <p:cNvPr id="15" name="Zástupný symbol pro text 14"/>
          <p:cNvSpPr>
            <a:spLocks noGrp="true"/>
          </p:cNvSpPr>
          <p:nvPr>
            <p:ph type="body" sz="quarter" idx="14" hasCustomPrompt="true"/>
          </p:nvPr>
        </p:nvSpPr>
        <p:spPr>
          <a:xfrm>
            <a:off x="1512000" y="4885200"/>
            <a:ext cx="7272000" cy="540000"/>
          </a:xfrm>
        </p:spPr>
        <p:txBody>
          <a:bodyPr lIns="36000" tIns="0" rIns="36000" bIns="0" anchor="ctr" anchorCtr="false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false" smtClean="false"/>
              <a:t>Kliknutím vložíte datum a místo</a:t>
            </a:r>
          </a:p>
        </p:txBody>
      </p:sp>
      <p:sp>
        <p:nvSpPr>
          <p:cNvPr id="5" name="Zástupný symbol pro obrázek 4"/>
          <p:cNvSpPr>
            <a:spLocks noGrp="true" noChangeAspect="true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true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false" smtClean="false"/>
              <a:t>Kliknutím na ikonu přidáte obrázek.</a:t>
            </a:r>
            <a:endParaRPr lang="cs-CZ" dirty="false"/>
          </a:p>
        </p:txBody>
      </p:sp>
      <p:sp>
        <p:nvSpPr>
          <p:cNvPr id="14" name="Zástupný symbol pro obrázek 4"/>
          <p:cNvSpPr>
            <a:spLocks noGrp="true" noChangeAspect="true"/>
          </p:cNvSpPr>
          <p:nvPr>
            <p:ph type="pic" sz="quarter" idx="16"/>
          </p:nvPr>
        </p:nvSpPr>
        <p:spPr>
          <a:xfrm>
            <a:off x="846000" y="4089600"/>
            <a:ext cx="540000" cy="540000"/>
          </a:xfrm>
        </p:spPr>
        <p:txBody>
          <a:bodyPr wrap="none" anchor="ctr" anchorCtr="true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false" smtClean="false"/>
              <a:t>Kliknutím na ikonu přidáte obrázek.</a:t>
            </a:r>
            <a:endParaRPr lang="cs-CZ" dirty="false"/>
          </a:p>
        </p:txBody>
      </p:sp>
      <p:sp>
        <p:nvSpPr>
          <p:cNvPr id="16" name="Zástupný symbol pro obrázek 4"/>
          <p:cNvSpPr>
            <a:spLocks noGrp="true" noChangeAspect="true"/>
          </p:cNvSpPr>
          <p:nvPr>
            <p:ph type="pic" sz="quarter" idx="17"/>
          </p:nvPr>
        </p:nvSpPr>
        <p:spPr>
          <a:xfrm>
            <a:off x="846000" y="4885200"/>
            <a:ext cx="540000" cy="540000"/>
          </a:xfrm>
        </p:spPr>
        <p:txBody>
          <a:bodyPr wrap="none" anchor="ctr" anchorCtr="true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false" smtClean="false"/>
              <a:t>Kliknutím na ikonu přidáte obrázek.</a:t>
            </a:r>
            <a:endParaRPr lang="cs-CZ" dirty="false"/>
          </a:p>
        </p:txBody>
      </p:sp>
      <p:sp>
        <p:nvSpPr>
          <p:cNvPr id="20" name="Obdélník 19"/>
          <p:cNvSpPr/>
          <p:nvPr userDrawn="true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 dirty="false"/>
          </a:p>
        </p:txBody>
      </p:sp>
      <p:pic>
        <p:nvPicPr>
          <p:cNvPr id="2" name="Obrázek 1"/>
          <p:cNvPicPr>
            <a:picLocks noChangeAspect="true"/>
          </p:cNvPicPr>
          <p:nvPr userDrawn="true"/>
        </p:nvPicPr>
        <p:blipFill rotWithShape="true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8" name="Přímá spojnice 17"/>
          <p:cNvCxnSpPr/>
          <p:nvPr userDrawn="true"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8818149"/>
      </p:ext>
    </p:extLst>
  </p:cSld>
  <p:clrMapOvr>
    <a:masterClrMapping/>
  </p:clrMapOvr>
</p:sldLayout>
</file>

<file path=ppt/slideLayouts/slideLayout10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Tabulka nebo graf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false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2412000"/>
            <a:ext cx="8064000" cy="3744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false"/>
              <a:t>Kliknutím lze upravit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cs-CZ" dirty="false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7" name="Zástupný symbol pro text 5"/>
          <p:cNvSpPr>
            <a:spLocks noGrp="true"/>
          </p:cNvSpPr>
          <p:nvPr>
            <p:ph type="body" sz="quarter" idx="13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true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 smtClean="false"/>
              <a:t>Kliknutím lze upravit styly předlohy textu.</a:t>
            </a:r>
          </a:p>
        </p:txBody>
      </p:sp>
      <p:sp>
        <p:nvSpPr>
          <p:cNvPr id="8" name="Zástupný symbol pro text 5"/>
          <p:cNvSpPr>
            <a:spLocks noGrp="true"/>
          </p:cNvSpPr>
          <p:nvPr>
            <p:ph type="body" sz="quarter" idx="14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smtClean="false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79379370"/>
      </p:ext>
    </p:extLst>
  </p:cSld>
  <p:clrMapOvr>
    <a:masterClrMapping/>
  </p:clrMapOvr>
</p:sldLayout>
</file>

<file path=ppt/slideLayouts/slideLayout11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title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false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true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false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2EBB765A-51E0-4E82-AB73-FB7F84412B30}" type="datetimeFigureOut">
              <a:rPr lang="cs-CZ" smtClean="false"/>
              <a:pPr/>
              <a:t>20.04.2020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0AD8C908-6CF6-4C3D-AE7A-F3813FC67EFC}" type="slidenum">
              <a:rPr lang="cs-CZ" smtClean="false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17371"/>
      </p:ext>
    </p:extLst>
  </p:cSld>
  <p:clrMapOvr>
    <a:masterClrMapping/>
  </p:clrMapOvr>
</p:sldLayout>
</file>

<file path=ppt/slideLayouts/slideLayout2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obj" preserve="true">
  <p:cSld name="Jeden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false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false"/>
              <a:t>Kliknutím lze upravit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812855781"/>
      </p:ext>
    </p:extLst>
  </p:cSld>
  <p:clrMapOvr>
    <a:masterClrMapping/>
  </p:clrMapOvr>
</p:sldLayout>
</file>

<file path=ppt/slideLayouts/slideLayout3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false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/>
          <a:p>
            <a:pPr lvl="0"/>
            <a:r>
              <a:rPr lang="cs-CZ" smtClean="false"/>
              <a:t>Kliknutím lze upravit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cs-CZ" dirty="false"/>
          </a:p>
        </p:txBody>
      </p:sp>
      <p:sp>
        <p:nvSpPr>
          <p:cNvPr id="4" name="Zástupný symbol pro obsah 2"/>
          <p:cNvSpPr>
            <a:spLocks noGrp="true"/>
          </p:cNvSpPr>
          <p:nvPr>
            <p:ph idx="10"/>
          </p:nvPr>
        </p:nvSpPr>
        <p:spPr>
          <a:xfrm>
            <a:off x="4644000" y="1800000"/>
            <a:ext cx="3960000" cy="4320000"/>
          </a:xfrm>
        </p:spPr>
        <p:txBody>
          <a:bodyPr/>
          <a:lstStyle/>
          <a:p>
            <a:pPr lvl="0"/>
            <a:r>
              <a:rPr lang="cs-CZ" smtClean="false"/>
              <a:t>Kliknutím lze upravit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true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zápatí 5"/>
          <p:cNvSpPr>
            <a:spLocks noGrp="true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7" name="Zástupný symbol pro číslo snímku 6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413621811"/>
      </p:ext>
    </p:extLst>
  </p:cSld>
  <p:clrMapOvr>
    <a:masterClrMapping/>
  </p:clrMapOvr>
</p:sldLayout>
</file>

<file path=ppt/slideLayouts/slideLayout4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Dva obsahy na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false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/>
          <a:p>
            <a:pPr lvl="0"/>
            <a:r>
              <a:rPr lang="cs-CZ" smtClean="false"/>
              <a:t>Kliknutím lze upravit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cs-CZ"/>
          </a:p>
        </p:txBody>
      </p:sp>
      <p:sp>
        <p:nvSpPr>
          <p:cNvPr id="4" name="Zástupný symbol pro obsah 2"/>
          <p:cNvSpPr>
            <a:spLocks noGrp="true"/>
          </p:cNvSpPr>
          <p:nvPr>
            <p:ph idx="10"/>
          </p:nvPr>
        </p:nvSpPr>
        <p:spPr>
          <a:xfrm>
            <a:off x="540000" y="4032000"/>
            <a:ext cx="8064000" cy="2088000"/>
          </a:xfrm>
        </p:spPr>
        <p:txBody>
          <a:bodyPr/>
          <a:lstStyle/>
          <a:p>
            <a:pPr lvl="0"/>
            <a:r>
              <a:rPr lang="cs-CZ" smtClean="false"/>
              <a:t>Kliknutím lze upravit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true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zápatí 5"/>
          <p:cNvSpPr>
            <a:spLocks noGrp="true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7" name="Zástupný symbol pro číslo snímku 6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693027651"/>
      </p:ext>
    </p:extLst>
  </p:cSld>
  <p:clrMapOvr>
    <a:masterClrMapping/>
  </p:clrMapOvr>
</p:sldLayout>
</file>

<file path=ppt/slideLayouts/slideLayout5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Tabulka nebo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false"/>
              <a:t>Kliknutím lze upravit styl.</a:t>
            </a:r>
            <a:endParaRPr lang="cs-CZ"/>
          </a:p>
        </p:txBody>
      </p:sp>
      <p:sp>
        <p:nvSpPr>
          <p:cNvPr id="4" name="Zástupný symbol pro obsah 2"/>
          <p:cNvSpPr>
            <a:spLocks noGrp="true"/>
          </p:cNvSpPr>
          <p:nvPr>
            <p:ph idx="10"/>
          </p:nvPr>
        </p:nvSpPr>
        <p:spPr>
          <a:xfrm>
            <a:off x="540000" y="2412000"/>
            <a:ext cx="8064000" cy="3744000"/>
          </a:xfrm>
        </p:spPr>
        <p:txBody>
          <a:bodyPr/>
          <a:lstStyle/>
          <a:p>
            <a:pPr lvl="0"/>
            <a:r>
              <a:rPr lang="cs-CZ" smtClean="false"/>
              <a:t>Kliknutím lze upravit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cs-CZ"/>
          </a:p>
        </p:txBody>
      </p:sp>
      <p:sp>
        <p:nvSpPr>
          <p:cNvPr id="6" name="Zástupný symbol pro text 5"/>
          <p:cNvSpPr>
            <a:spLocks noGrp="true"/>
          </p:cNvSpPr>
          <p:nvPr>
            <p:ph type="body" sz="quarter" idx="11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true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 smtClean="false"/>
              <a:t>Kliknutím lze upravit styly předlohy textu.</a:t>
            </a:r>
          </a:p>
        </p:txBody>
      </p:sp>
      <p:sp>
        <p:nvSpPr>
          <p:cNvPr id="7" name="Zástupný symbol pro text 5"/>
          <p:cNvSpPr>
            <a:spLocks noGrp="true"/>
          </p:cNvSpPr>
          <p:nvPr>
            <p:ph type="body" sz="quarter" idx="12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smtClean="false"/>
              <a:t>Kliknutím lze upravit styly předlohy textu.</a:t>
            </a:r>
          </a:p>
        </p:txBody>
      </p:sp>
      <p:sp>
        <p:nvSpPr>
          <p:cNvPr id="3" name="Zástupný symbol pro datum 2"/>
          <p:cNvSpPr>
            <a:spLocks noGrp="true"/>
          </p:cNvSpPr>
          <p:nvPr>
            <p:ph type="dt" sz="half" idx="13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4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8" name="Zástupný symbol pro číslo snímku 7"/>
          <p:cNvSpPr>
            <a:spLocks noGrp="true"/>
          </p:cNvSpPr>
          <p:nvPr>
            <p:ph type="sldNum" sz="quarter" idx="15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449879914"/>
      </p:ext>
    </p:extLst>
  </p:cSld>
  <p:clrMapOvr>
    <a:masterClrMapping/>
  </p:clrMapOvr>
</p:sldLayout>
</file>

<file path=ppt/slideLayouts/slideLayout6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Předě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true"/>
        </p:nvSpPr>
        <p:spPr>
          <a:xfrm>
            <a:off x="0" y="0"/>
            <a:ext cx="9144000" cy="67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 dirty="false"/>
          </a:p>
        </p:txBody>
      </p:sp>
      <p:sp>
        <p:nvSpPr>
          <p:cNvPr id="11" name="Nadpis 10"/>
          <p:cNvSpPr>
            <a:spLocks noGrp="true"/>
          </p:cNvSpPr>
          <p:nvPr>
            <p:ph type="title"/>
          </p:nvPr>
        </p:nvSpPr>
        <p:spPr>
          <a:xfrm>
            <a:off x="1512000" y="2610000"/>
            <a:ext cx="7272000" cy="3240000"/>
          </a:xfrm>
        </p:spPr>
        <p:txBody>
          <a:bodyPr anchor="t" anchorCtr="false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 smtClean="false"/>
              <a:t>Kliknutím lze upravit styl.</a:t>
            </a:r>
            <a:endParaRPr lang="cs-CZ" dirty="false"/>
          </a:p>
        </p:txBody>
      </p:sp>
      <p:sp>
        <p:nvSpPr>
          <p:cNvPr id="9" name="Zástupný symbol pro obrázek 4"/>
          <p:cNvSpPr>
            <a:spLocks noGrp="true" noChangeAspect="true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true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false" smtClean="false"/>
              <a:t>Kliknutím na ikonu přidáte obrázek.</a:t>
            </a:r>
            <a:endParaRPr lang="cs-CZ" dirty="false"/>
          </a:p>
        </p:txBody>
      </p:sp>
      <p:sp>
        <p:nvSpPr>
          <p:cNvPr id="7" name="Obdélník 6"/>
          <p:cNvSpPr/>
          <p:nvPr userDrawn="true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 dirty="false"/>
          </a:p>
        </p:txBody>
      </p:sp>
      <p:pic>
        <p:nvPicPr>
          <p:cNvPr id="8" name="Obrázek 7"/>
          <p:cNvPicPr>
            <a:picLocks noChangeAspect="true"/>
          </p:cNvPicPr>
          <p:nvPr userDrawn="true"/>
        </p:nvPicPr>
        <p:blipFill rotWithShape="true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2" name="Přímá spojnice 11"/>
          <p:cNvCxnSpPr/>
          <p:nvPr userDrawn="true"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5253132"/>
      </p:ext>
    </p:extLst>
  </p:cSld>
  <p:clrMapOvr>
    <a:masterClrMapping/>
  </p:clrMapOvr>
</p:sldLayout>
</file>

<file path=ppt/slideLayouts/slideLayout7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obj" preserve="true">
  <p:cSld name="Jeden obsah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false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false"/>
              <a:t>Kliknutím lze upravit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cs-CZ" dirty="false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453853182"/>
      </p:ext>
    </p:extLst>
  </p:cSld>
  <p:clrMapOvr>
    <a:masterClrMapping/>
  </p:clrMapOvr>
</p:sldLayout>
</file>

<file path=ppt/slideLayouts/slideLayout8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Dva obsahy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false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false"/>
              <a:t>Kliknutím lze upravit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cs-CZ" dirty="false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7" name="Zástupný symbol pro obsah 2"/>
          <p:cNvSpPr>
            <a:spLocks noGrp="true"/>
          </p:cNvSpPr>
          <p:nvPr>
            <p:ph idx="13"/>
          </p:nvPr>
        </p:nvSpPr>
        <p:spPr>
          <a:xfrm>
            <a:off x="4644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false"/>
              <a:t>Kliknutím lze upravit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901346852"/>
      </p:ext>
    </p:extLst>
  </p:cSld>
  <p:clrMapOvr>
    <a:masterClrMapping/>
  </p:clrMapOvr>
</p:sldLayout>
</file>

<file path=ppt/slideLayouts/slideLayout9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Dva obsahy nad sebou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false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false"/>
              <a:t>Kliknutím lze upravit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cs-CZ" dirty="false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8" name="Zástupný symbol pro obsah 2"/>
          <p:cNvSpPr>
            <a:spLocks noGrp="true"/>
          </p:cNvSpPr>
          <p:nvPr>
            <p:ph idx="13"/>
          </p:nvPr>
        </p:nvSpPr>
        <p:spPr>
          <a:xfrm>
            <a:off x="540000" y="4032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false"/>
              <a:t>Kliknutím lze upravit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861415691"/>
      </p:ext>
    </p:extLst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  <Relationship Target="../slideLayouts/slideLayout8.xml" Type="http://schemas.openxmlformats.org/officeDocument/2006/relationships/slideLayout" Id="rId8"/>
    <Relationship Target="../slideLayouts/slideLayout3.xml" Type="http://schemas.openxmlformats.org/officeDocument/2006/relationships/slideLayout" Id="rId3"/>
    <Relationship Target="../slideLayouts/slideLayout7.xml" Type="http://schemas.openxmlformats.org/officeDocument/2006/relationships/slideLayout" Id="rId7"/>
    <Relationship Target="../theme/theme1.xml" Type="http://schemas.openxmlformats.org/officeDocument/2006/relationships/theme" Id="rId12"/>
    <Relationship Target="../slideLayouts/slideLayout2.xml" Type="http://schemas.openxmlformats.org/officeDocument/2006/relationships/slideLayout" Id="rId2"/>
    <Relationship Target="../slideLayouts/slideLayout1.xml" Type="http://schemas.openxmlformats.org/officeDocument/2006/relationships/slideLayout" Id="rId1"/>
    <Relationship Target="../slideLayouts/slideLayout6.xml" Type="http://schemas.openxmlformats.org/officeDocument/2006/relationships/slideLayout" Id="rId6"/>
    <Relationship Target="../slideLayouts/slideLayout11.xml" Type="http://schemas.openxmlformats.org/officeDocument/2006/relationships/slideLayout" Id="rId11"/>
    <Relationship Target="../slideLayouts/slideLayout5.xml" Type="http://schemas.openxmlformats.org/officeDocument/2006/relationships/slideLayout" Id="rId5"/>
    <Relationship Target="../slideLayouts/slideLayout10.xml" Type="http://schemas.openxmlformats.org/officeDocument/2006/relationships/slideLayout" Id="rId10"/>
    <Relationship Target="../slideLayouts/slideLayout4.xml" Type="http://schemas.openxmlformats.org/officeDocument/2006/relationships/slideLayout" Id="rId4"/>
    <Relationship Target="../slideLayouts/slideLayout9.xml" Type="http://schemas.openxmlformats.org/officeDocument/2006/relationships/slideLayout" Id="rId9"/>
</Relationships>

</file>

<file path=ppt/slideMasters/slideMaster1.xml><?xml version="1.0" encoding="utf-8"?>
<p:sldMaster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0" y="1080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 dirty="false">
              <a:solidFill>
                <a:schemeClr val="tx2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0"/>
            <a:ext cx="9144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 dirty="false"/>
          </a:p>
        </p:txBody>
      </p:sp>
      <p:sp>
        <p:nvSpPr>
          <p:cNvPr id="2" name="Zástupný symbol pro nadpis 1"/>
          <p:cNvSpPr>
            <a:spLocks noGrp="true"/>
          </p:cNvSpPr>
          <p:nvPr>
            <p:ph type="title"/>
          </p:nvPr>
        </p:nvSpPr>
        <p:spPr>
          <a:xfrm>
            <a:off x="360000" y="0"/>
            <a:ext cx="8424000" cy="1080000"/>
          </a:xfrm>
          <a:prstGeom prst="rect">
            <a:avLst/>
          </a:prstGeom>
        </p:spPr>
        <p:txBody>
          <a:bodyPr vert="horz" lIns="36000" tIns="0" rIns="36000" bIns="0" rtlCol="false" anchor="ctr" anchorCtr="false">
            <a:noAutofit/>
          </a:bodyPr>
          <a:lstStyle/>
          <a:p>
            <a:r>
              <a:rPr lang="cs-CZ" dirty="false" smtClean="false"/>
              <a:t>Kliknutím lze upravit styl.</a:t>
            </a:r>
            <a:endParaRPr lang="cs-CZ" dirty="false"/>
          </a:p>
        </p:txBody>
      </p:sp>
      <p:sp>
        <p:nvSpPr>
          <p:cNvPr id="3" name="Zástupný symbol pro text 2"/>
          <p:cNvSpPr>
            <a:spLocks noGrp="true"/>
          </p:cNvSpPr>
          <p:nvPr>
            <p:ph type="body" idx="1"/>
          </p:nvPr>
        </p:nvSpPr>
        <p:spPr>
          <a:xfrm>
            <a:off x="540000" y="1800000"/>
            <a:ext cx="8064000" cy="4320000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/>
          <a:p>
            <a:pPr lvl="0"/>
            <a:r>
              <a:rPr lang="cs-CZ" dirty="false" smtClean="false"/>
              <a:t>Kliknutím lze upravit styly předlohy textu.</a:t>
            </a:r>
          </a:p>
          <a:p>
            <a:pPr lvl="1"/>
            <a:r>
              <a:rPr lang="cs-CZ" dirty="false" smtClean="false"/>
              <a:t>Druhá úroveň</a:t>
            </a:r>
          </a:p>
          <a:p>
            <a:pPr lvl="2"/>
            <a:r>
              <a:rPr lang="cs-CZ" dirty="false" smtClean="false"/>
              <a:t>Třetí úroveň</a:t>
            </a:r>
          </a:p>
          <a:p>
            <a:pPr lvl="3"/>
            <a:r>
              <a:rPr lang="cs-CZ" dirty="false" smtClean="false"/>
              <a:t>Čtvrtá úroveň</a:t>
            </a:r>
          </a:p>
          <a:p>
            <a:pPr lvl="4"/>
            <a:r>
              <a:rPr lang="cs-CZ" dirty="false" smtClean="false"/>
              <a:t>Pátá úroveň</a:t>
            </a:r>
            <a:endParaRPr lang="cs-CZ" dirty="false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2"/>
          </p:nvPr>
        </p:nvSpPr>
        <p:spPr>
          <a:xfrm>
            <a:off x="540000" y="6516000"/>
            <a:ext cx="1116000" cy="180000"/>
          </a:xfrm>
          <a:prstGeom prst="rect">
            <a:avLst/>
          </a:prstGeom>
        </p:spPr>
        <p:txBody>
          <a:bodyPr vert="horz" lIns="0" tIns="0" rIns="0" bIns="0" rtlCol="false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3"/>
          </p:nvPr>
        </p:nvSpPr>
        <p:spPr>
          <a:xfrm>
            <a:off x="1692000" y="6516000"/>
            <a:ext cx="6912000" cy="180000"/>
          </a:xfrm>
          <a:prstGeom prst="rect">
            <a:avLst/>
          </a:prstGeom>
        </p:spPr>
        <p:txBody>
          <a:bodyPr vert="horz" lIns="0" tIns="0" rIns="0" bIns="0" rtlCol="false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4"/>
          </p:nvPr>
        </p:nvSpPr>
        <p:spPr>
          <a:xfrm>
            <a:off x="8640000" y="6516000"/>
            <a:ext cx="468000" cy="180000"/>
          </a:xfrm>
          <a:prstGeom prst="rect">
            <a:avLst/>
          </a:prstGeom>
        </p:spPr>
        <p:txBody>
          <a:bodyPr vert="horz" lIns="0" tIns="0" rIns="0" bIns="0" rtlCol="false" anchor="ctr"/>
          <a:lstStyle>
            <a:lvl1pPr algn="ctr">
              <a:defRPr sz="1050" b="true">
                <a:solidFill>
                  <a:schemeClr val="tx1"/>
                </a:solidFill>
              </a:defRPr>
            </a:lvl1pPr>
          </a:lstStyle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18" name="Obdélník 17"/>
          <p:cNvSpPr/>
          <p:nvPr/>
        </p:nvSpPr>
        <p:spPr>
          <a:xfrm>
            <a:off x="0" y="6732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4257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5" r:id="rId2"/>
    <p:sldLayoutId id="2147483676" r:id="rId3"/>
    <p:sldLayoutId id="2147483677" r:id="rId4"/>
    <p:sldLayoutId id="2147483678" r:id="rId5"/>
    <p:sldLayoutId id="2147483673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false" ftr="false" dt="false"/>
  <p:txStyles>
    <p:titleStyle>
      <a:lvl1pPr algn="l" defTabSz="914400" rtl="false" eaLnBrk="true" latinLnBrk="false" hangingPunct="true">
        <a:lnSpc>
          <a:spcPct val="100000"/>
        </a:lnSpc>
        <a:spcBef>
          <a:spcPct val="0"/>
        </a:spcBef>
        <a:buNone/>
        <a:defRPr sz="3200" b="true" kern="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32000" indent="-432000" algn="l" defTabSz="914400" rtl="false" eaLnBrk="true" latinLnBrk="false" hangingPunct="true">
        <a:lnSpc>
          <a:spcPts val="2880"/>
        </a:lnSpc>
        <a:spcBef>
          <a:spcPts val="600"/>
        </a:spcBef>
        <a:spcAft>
          <a:spcPts val="600"/>
        </a:spcAft>
        <a:buClr>
          <a:schemeClr val="accent2"/>
        </a:buClr>
        <a:buSzPct val="100000"/>
        <a:buFont typeface="Wingdings" panose="05000000000000000000" pitchFamily="2" charset="2"/>
        <a:buChar char=""/>
        <a:defRPr sz="2400" b="false" kern="1200">
          <a:solidFill>
            <a:schemeClr val="tx1"/>
          </a:solidFill>
          <a:latin typeface="+mn-lt"/>
          <a:ea typeface="+mn-ea"/>
          <a:cs typeface="+mn-cs"/>
        </a:defRPr>
      </a:lvl1pPr>
      <a:lvl2pPr marL="666000" indent="-252000" algn="l" defTabSz="914400" rtl="false" eaLnBrk="true" latinLnBrk="false" hangingPunct="true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8000" indent="-252000" algn="l" defTabSz="914400" rtl="false" eaLnBrk="true" latinLnBrk="false" hangingPunct="true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70000" indent="-252000" algn="l" defTabSz="914400" rtl="false" eaLnBrk="true" latinLnBrk="false" hangingPunct="true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lang="cs-CZ" sz="2000" kern="1200" dirty="false" smtClean="false">
          <a:solidFill>
            <a:schemeClr val="tx1"/>
          </a:solidFill>
          <a:latin typeface="+mn-lt"/>
          <a:ea typeface="+mn-ea"/>
          <a:cs typeface="+mn-cs"/>
        </a:defRPr>
      </a:lvl4pPr>
      <a:lvl5pPr marL="1422000" indent="-252000" algn="l" defTabSz="914400" rtl="false" eaLnBrk="true" latinLnBrk="false" hangingPunct="true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
    <Relationship Target="../media/image3.png" Type="http://schemas.openxmlformats.org/officeDocument/2006/relationships/image" Id="rId3"/>
    <Relationship Target="../media/image2.png" Type="http://schemas.openxmlformats.org/officeDocument/2006/relationships/image" Id="rId2"/>
    <Relationship Target="../slideLayouts/slideLayout1.xml" Type="http://schemas.openxmlformats.org/officeDocument/2006/relationships/slideLayout" Id="rId1"/>
    <Relationship Target="../media/image4.png" Type="http://schemas.openxmlformats.org/officeDocument/2006/relationships/image" Id="rId4"/>
</Relationships>

</file>

<file path=ppt/slides/_rels/slide10.xml.rels><?xml version="1.0" encoding="UTF-8" standalone="yes"?>
<Relationships xmlns="http://schemas.openxmlformats.org/package/2006/relationships">
    <Relationship Target="../media/image2.png" Type="http://schemas.openxmlformats.org/officeDocument/2006/relationships/image" Id="rId2"/>
    <Relationship Target="../slideLayouts/slideLayout1.xml" Type="http://schemas.openxmlformats.org/officeDocument/2006/relationships/slideLayout" Id="rId1"/>
</Relationships>

</file>

<file path=ppt/slides/_rels/slide11.xml.rels><?xml version="1.0" encoding="UTF-8" standalone="yes"?>
<Relationships xmlns="http://schemas.openxmlformats.org/package/2006/relationships">
    <Relationship TargetMode="External" Target="https://www.esfcr.cz/sablony-a-vzory-pro-vizualni-identitu-opz" Type="http://schemas.openxmlformats.org/officeDocument/2006/relationships/hyperlink" Id="rId3"/>
    <Relationship Target="../notesSlides/notesSlide7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12.xml.rels><?xml version="1.0" encoding="UTF-8" standalone="yes"?>
<Relationships xmlns="http://schemas.openxmlformats.org/package/2006/relationships">
    <Relationship Target="../media/image10.png" Type="http://schemas.openxmlformats.org/officeDocument/2006/relationships/image" Id="rId3"/>
    <Relationship Target="../media/image9.png" Type="http://schemas.openxmlformats.org/officeDocument/2006/relationships/image" Id="rId2"/>
    <Relationship Target="../slideLayouts/slideLayout2.xml" Type="http://schemas.openxmlformats.org/officeDocument/2006/relationships/slideLayout" Id="rId1"/>
    <Relationship Target="../media/image12.jpeg" Type="http://schemas.openxmlformats.org/officeDocument/2006/relationships/image" Id="rId5"/>
    <Relationship Target="../media/image11.jpeg" Type="http://schemas.openxmlformats.org/officeDocument/2006/relationships/image" Id="rId4"/>
</Relationships>

</file>

<file path=ppt/slides/_rels/slide13.xml.rels><?xml version="1.0" encoding="UTF-8" standalone="yes"?>
<Relationships xmlns="http://schemas.openxmlformats.org/package/2006/relationships">
    <Relationship Target="../notesSlides/notesSlide8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14.xml.rels><?xml version="1.0" encoding="UTF-8" standalone="yes"?>
<Relationships xmlns="http://schemas.openxmlformats.org/package/2006/relationships">
    <Relationship Target="../media/image18.jpeg" Type="http://schemas.openxmlformats.org/officeDocument/2006/relationships/image" Id="rId8"/>
    <Relationship Target="../media/image13.jpeg" Type="http://schemas.openxmlformats.org/officeDocument/2006/relationships/image" Id="rId3"/>
    <Relationship Target="../media/image17.jpeg" Type="http://schemas.openxmlformats.org/officeDocument/2006/relationships/image" Id="rId7"/>
    <Relationship Target="../notesSlides/notesSlide9.xml" Type="http://schemas.openxmlformats.org/officeDocument/2006/relationships/notesSlide" Id="rId2"/>
    <Relationship Target="../slideLayouts/slideLayout2.xml" Type="http://schemas.openxmlformats.org/officeDocument/2006/relationships/slideLayout" Id="rId1"/>
    <Relationship Target="../media/image16.jpeg" Type="http://schemas.openxmlformats.org/officeDocument/2006/relationships/image" Id="rId6"/>
    <Relationship Target="../media/image15.jpeg" Type="http://schemas.openxmlformats.org/officeDocument/2006/relationships/image" Id="rId5"/>
    <Relationship Target="../media/image14.jpeg" Type="http://schemas.openxmlformats.org/officeDocument/2006/relationships/image" Id="rId4"/>
    <Relationship Target="../media/image19.jpeg" Type="http://schemas.openxmlformats.org/officeDocument/2006/relationships/image" Id="rId9"/>
</Relationships>

</file>

<file path=ppt/slides/_rels/slide15.xml.rels><?xml version="1.0" encoding="UTF-8" standalone="yes"?>
<Relationships xmlns="http://schemas.openxmlformats.org/package/2006/relationships">
    <Relationship Target="../notesSlides/notesSlide10.xml" Type="http://schemas.openxmlformats.org/officeDocument/2006/relationships/notesSlide" Id="rId2"/>
    <Relationship Target="../slideLayouts/slideLayout8.xml" Type="http://schemas.openxmlformats.org/officeDocument/2006/relationships/slideLayout" Id="rId1"/>
</Relationships>

</file>

<file path=ppt/slides/_rels/slide16.xml.rels><?xml version="1.0" encoding="UTF-8" standalone="yes"?>
<Relationships xmlns="http://schemas.openxmlformats.org/package/2006/relationships">
    <Relationship Target="../notesSlides/notesSlide11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17.xml.rels><?xml version="1.0" encoding="UTF-8" standalone="yes"?>
<Relationships xmlns="http://schemas.openxmlformats.org/package/2006/relationships">
    <Relationship TargetMode="External" Target="https://publicita.dotaceeu.cz/gen/krok1" Type="http://schemas.openxmlformats.org/officeDocument/2006/relationships/hyperlink" Id="rId3"/>
    <Relationship Target="../notesSlides/notesSlide12.xml" Type="http://schemas.openxmlformats.org/officeDocument/2006/relationships/notesSlide" Id="rId2"/>
    <Relationship Target="../slideLayouts/slideLayout2.xml" Type="http://schemas.openxmlformats.org/officeDocument/2006/relationships/slideLayout" Id="rId1"/>
    <Relationship Target="../media/image21.png" Type="http://schemas.openxmlformats.org/officeDocument/2006/relationships/image" Id="rId6"/>
    <Relationship Target="../media/hdphoto3.wdp" Type="http://schemas.microsoft.com/office/2007/relationships/hdphoto" Id="rId5"/>
    <Relationship Target="../media/image20.png" Type="http://schemas.openxmlformats.org/officeDocument/2006/relationships/image" Id="rId4"/>
</Relationships>

</file>

<file path=ppt/slides/_rels/slide18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19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2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20.xml.rels><?xml version="1.0" encoding="UTF-8" standalone="yes"?>
<Relationships xmlns="http://schemas.openxmlformats.org/package/2006/relationships">
    <Relationship Target="../media/image2.png" Type="http://schemas.openxmlformats.org/officeDocument/2006/relationships/image" Id="rId2"/>
    <Relationship Target="../slideLayouts/slideLayout1.xml" Type="http://schemas.openxmlformats.org/officeDocument/2006/relationships/slideLayout" Id="rId1"/>
</Relationships>

</file>

<file path=ppt/slides/_rels/slide21.xml.rels><?xml version="1.0" encoding="UTF-8" standalone="yes"?>
<Relationships xmlns="http://schemas.openxmlformats.org/package/2006/relationships">
    <Relationship Target="../media/image22.png" Type="http://schemas.openxmlformats.org/officeDocument/2006/relationships/image" Id="rId3"/>
    <Relationship Target="../notesSlides/notesSlide13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22.xml.rels><?xml version="1.0" encoding="UTF-8" standalone="yes"?>
<Relationships xmlns="http://schemas.openxmlformats.org/package/2006/relationships">
    <Relationship Target="../media/image23.png" Type="http://schemas.openxmlformats.org/officeDocument/2006/relationships/image" Id="rId3"/>
    <Relationship Target="../notesSlides/notesSlide14.xml" Type="http://schemas.openxmlformats.org/officeDocument/2006/relationships/notesSlide" Id="rId2"/>
    <Relationship Target="../slideLayouts/slideLayout2.xml" Type="http://schemas.openxmlformats.org/officeDocument/2006/relationships/slideLayout" Id="rId1"/>
    <Relationship TargetMode="External" Target="https://www.esfcr.cz/pracovni-vykaz-opz" Type="http://schemas.openxmlformats.org/officeDocument/2006/relationships/hyperlink" Id="rId4"/>
</Relationships>

</file>

<file path=ppt/slides/_rels/slide23.xml.rels><?xml version="1.0" encoding="UTF-8" standalone="yes"?>
<Relationships xmlns="http://schemas.openxmlformats.org/package/2006/relationships">
    <Relationship Target="../media/image2.png" Type="http://schemas.openxmlformats.org/officeDocument/2006/relationships/image" Id="rId2"/>
    <Relationship Target="../slideLayouts/slideLayout1.xml" Type="http://schemas.openxmlformats.org/officeDocument/2006/relationships/slideLayout" Id="rId1"/>
</Relationships>

</file>

<file path=ppt/slides/_rels/slide24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25.xml.rels><?xml version="1.0" encoding="UTF-8" standalone="yes"?>
<Relationships xmlns="http://schemas.openxmlformats.org/package/2006/relationships">
    <Relationship Target="../notesSlides/notesSlide15.xml" Type="http://schemas.openxmlformats.org/officeDocument/2006/relationships/notesSlide" Id="rId2"/>
    <Relationship Target="../slideLayouts/slideLayout4.xml" Type="http://schemas.openxmlformats.org/officeDocument/2006/relationships/slideLayout" Id="rId1"/>
</Relationships>

</file>

<file path=ppt/slides/_rels/slide26.xml.rels><?xml version="1.0" encoding="UTF-8" standalone="yes"?>
<Relationships xmlns="http://schemas.openxmlformats.org/package/2006/relationships">
    <Relationship Target="../notesSlides/notesSlide16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27.xml.rels><?xml version="1.0" encoding="UTF-8" standalone="yes"?>
<Relationships xmlns="http://schemas.openxmlformats.org/package/2006/relationships">
    <Relationship Target="../notesSlides/notesSlide17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28.xml.rels><?xml version="1.0" encoding="UTF-8" standalone="yes"?>
<Relationships xmlns="http://schemas.openxmlformats.org/package/2006/relationships">
    <Relationship Target="../media/image2.png" Type="http://schemas.openxmlformats.org/officeDocument/2006/relationships/image" Id="rId2"/>
    <Relationship Target="../slideLayouts/slideLayout1.xml" Type="http://schemas.openxmlformats.org/officeDocument/2006/relationships/slideLayout" Id="rId1"/>
</Relationships>

</file>

<file path=ppt/slides/_rels/slide29.xml.rels><?xml version="1.0" encoding="UTF-8" standalone="yes"?>
<Relationships xmlns="http://schemas.openxmlformats.org/package/2006/relationships">
    <Relationship Target="../media/image24.png" Type="http://schemas.openxmlformats.org/officeDocument/2006/relationships/image" Id="rId3"/>
    <Relationship Target="../notesSlides/notesSlide18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3.xml.rels><?xml version="1.0" encoding="UTF-8" standalone="yes"?>
<Relationships xmlns="http://schemas.openxmlformats.org/package/2006/relationships">
    <Relationship TargetMode="External" Target="https://www.esfcr.cz/pokyny-k-vyplneni-zpravy-o-realizaci-zadosti-o-platbu-a-zadosti-o-zmenu-opz/-/dokument/809712" Type="http://schemas.openxmlformats.org/officeDocument/2006/relationships/hyperlink" Id="rId3"/>
    <Relationship Target="../notesSlides/notesSlide1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30.xml.rels><?xml version="1.0" encoding="UTF-8" standalone="yes"?>
<Relationships xmlns="http://schemas.openxmlformats.org/package/2006/relationships">
    <Relationship Target="../notesSlides/notesSlide19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31.xml.rels><?xml version="1.0" encoding="UTF-8" standalone="yes"?>
<Relationships xmlns="http://schemas.openxmlformats.org/package/2006/relationships">
    <Relationship Target="../notesSlides/notesSlide20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32.xml.rels><?xml version="1.0" encoding="UTF-8" standalone="yes"?>
<Relationships xmlns="http://schemas.openxmlformats.org/package/2006/relationships">
    <Relationship Target="../media/image25.png" Type="http://schemas.openxmlformats.org/officeDocument/2006/relationships/image" Id="rId3"/>
    <Relationship Target="../notesSlides/notesSlide21.xml" Type="http://schemas.openxmlformats.org/officeDocument/2006/relationships/notesSlide" Id="rId2"/>
    <Relationship Target="../slideLayouts/slideLayout2.xml" Type="http://schemas.openxmlformats.org/officeDocument/2006/relationships/slideLayout" Id="rId1"/>
    <Relationship Target="../media/image27.png" Type="http://schemas.openxmlformats.org/officeDocument/2006/relationships/image" Id="rId5"/>
    <Relationship Target="../media/image26.png" Type="http://schemas.openxmlformats.org/officeDocument/2006/relationships/image" Id="rId4"/>
</Relationships>

</file>

<file path=ppt/slides/_rels/slide33.xml.rels><?xml version="1.0" encoding="UTF-8" standalone="yes"?>
<Relationships xmlns="http://schemas.openxmlformats.org/package/2006/relationships">
    <Relationship TargetMode="External" Target="https://www.esfcr.cz/" Type="http://schemas.openxmlformats.org/officeDocument/2006/relationships/hyperlink" Id="rId3"/>
    <Relationship Target="../media/image28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34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35.xml.rels><?xml version="1.0" encoding="UTF-8" standalone="yes"?>
<Relationships xmlns="http://schemas.openxmlformats.org/package/2006/relationships">
    <Relationship Target="../notesSlides/notesSlide22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36.xml.rels><?xml version="1.0" encoding="UTF-8" standalone="yes"?>
<Relationships xmlns="http://schemas.openxmlformats.org/package/2006/relationships">
    <Relationship Target="../notesSlides/notesSlide23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37.xml.rels><?xml version="1.0" encoding="UTF-8" standalone="yes"?>
<Relationships xmlns="http://schemas.openxmlformats.org/package/2006/relationships">
    <Relationship Target="../notesSlides/notesSlide24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38.xml.rels><?xml version="1.0" encoding="UTF-8" standalone="yes"?>
<Relationships xmlns="http://schemas.openxmlformats.org/package/2006/relationships">
    <Relationship Target="../media/image29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39.xml.rels><?xml version="1.0" encoding="UTF-8" standalone="yes"?>
<Relationships xmlns="http://schemas.openxmlformats.org/package/2006/relationships">
    <Relationship Target="../notesSlides/notesSlide25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4.xml.rels><?xml version="1.0" encoding="UTF-8" standalone="yes"?>
<Relationships xmlns="http://schemas.openxmlformats.org/package/2006/relationships">
    <Relationship Target="../notesSlides/notesSlide2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40.xml.rels><?xml version="1.0" encoding="UTF-8" standalone="yes"?>
<Relationships xmlns="http://schemas.openxmlformats.org/package/2006/relationships">
    <Relationship Target="../notesSlides/notesSlide26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41.xml.rels><?xml version="1.0" encoding="UTF-8" standalone="yes"?>
<Relationships xmlns="http://schemas.openxmlformats.org/package/2006/relationships">
    <Relationship Target="../media/image2.png" Type="http://schemas.openxmlformats.org/officeDocument/2006/relationships/image" Id="rId2"/>
    <Relationship Target="../slideLayouts/slideLayout1.xml" Type="http://schemas.openxmlformats.org/officeDocument/2006/relationships/slideLayout" Id="rId1"/>
</Relationships>

</file>

<file path=ppt/slides/_rels/slide42.xml.rels><?xml version="1.0" encoding="UTF-8" standalone="yes"?>
<Relationships xmlns="http://schemas.openxmlformats.org/package/2006/relationships">
    <Relationship Target="../notesSlides/notesSlide27.xml" Type="http://schemas.openxmlformats.org/officeDocument/2006/relationships/notesSlide" Id="rId2"/>
    <Relationship Target="../slideLayouts/slideLayout11.xml" Type="http://schemas.openxmlformats.org/officeDocument/2006/relationships/slideLayout" Id="rId1"/>
</Relationships>

</file>

<file path=ppt/slides/_rels/slide43.xml.rels><?xml version="1.0" encoding="UTF-8" standalone="yes"?>
<Relationships xmlns="http://schemas.openxmlformats.org/package/2006/relationships">
    <Relationship Target="../notesSlides/notesSlide28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44.xml.rels><?xml version="1.0" encoding="UTF-8" standalone="yes"?>
<Relationships xmlns="http://schemas.openxmlformats.org/package/2006/relationships">
    <Relationship Target="../media/image30.png" Type="http://schemas.openxmlformats.org/officeDocument/2006/relationships/image" Id="rId3"/>
    <Relationship Target="../notesSlides/notesSlide29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45.xml.rels><?xml version="1.0" encoding="UTF-8" standalone="yes"?>
<Relationships xmlns="http://schemas.openxmlformats.org/package/2006/relationships">
    <Relationship Target="../notesSlides/notesSlide30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46.xml.rels><?xml version="1.0" encoding="UTF-8" standalone="yes"?>
<Relationships xmlns="http://schemas.openxmlformats.org/package/2006/relationships">
    <Relationship TargetMode="External" Target="http://www.esfcr.cz/" Type="http://schemas.openxmlformats.org/officeDocument/2006/relationships/hyperlink" Id="rId2"/>
    <Relationship Target="../slideLayouts/slideLayout2.xml" Type="http://schemas.openxmlformats.org/officeDocument/2006/relationships/slideLayout" Id="rId1"/>
</Relationships>

</file>

<file path=ppt/slides/_rels/slide47.xml.rels><?xml version="1.0" encoding="UTF-8" standalone="yes"?>
<Relationships xmlns="http://schemas.openxmlformats.org/package/2006/relationships">
    <Relationship Target="../media/image2.png" Type="http://schemas.openxmlformats.org/officeDocument/2006/relationships/image" Id="rId2"/>
    <Relationship Target="../slideLayouts/slideLayout1.xml" Type="http://schemas.openxmlformats.org/officeDocument/2006/relationships/slideLayout" Id="rId1"/>
</Relationships>

</file>

<file path=ppt/slides/_rels/slide48.xml.rels><?xml version="1.0" encoding="UTF-8" standalone="yes"?>
<Relationships xmlns="http://schemas.openxmlformats.org/package/2006/relationships">
    <Relationship Target="../media/image31.png" Type="http://schemas.openxmlformats.org/officeDocument/2006/relationships/image" Id="rId3"/>
    <Relationship Target="../notesSlides/notesSlide31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49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5.xml.rels><?xml version="1.0" encoding="UTF-8" standalone="yes"?>
<Relationships xmlns="http://schemas.openxmlformats.org/package/2006/relationships">
    <Relationship Target="../notesSlides/notesSlide3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50.xml.rels><?xml version="1.0" encoding="UTF-8" standalone="yes"?>
<Relationships xmlns="http://schemas.openxmlformats.org/package/2006/relationships">
    <Relationship Target="../media/image2.png" Type="http://schemas.openxmlformats.org/officeDocument/2006/relationships/image" Id="rId2"/>
    <Relationship Target="../slideLayouts/slideLayout1.xml" Type="http://schemas.openxmlformats.org/officeDocument/2006/relationships/slideLayout" Id="rId1"/>
</Relationships>

</file>

<file path=ppt/slides/_rels/slide51.xml.rels><?xml version="1.0" encoding="UTF-8" standalone="yes"?>
<Relationships xmlns="http://schemas.openxmlformats.org/package/2006/relationships">
    <Relationship Target="../media/image32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52.xml.rels><?xml version="1.0" encoding="UTF-8" standalone="yes"?>
<Relationships xmlns="http://schemas.openxmlformats.org/package/2006/relationships">
    <Relationship Target="../media/image34.png" Type="http://schemas.openxmlformats.org/officeDocument/2006/relationships/image" Id="rId3"/>
    <Relationship Target="../media/image33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53.xml.rels><?xml version="1.0" encoding="UTF-8" standalone="yes"?>
<Relationships xmlns="http://schemas.openxmlformats.org/package/2006/relationships">
    <Relationship Target="../media/image35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54.xml.rels><?xml version="1.0" encoding="UTF-8" standalone="yes"?>
<Relationships xmlns="http://schemas.openxmlformats.org/package/2006/relationships">
    <Relationship Target="../media/image36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55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56.xml.rels><?xml version="1.0" encoding="UTF-8" standalone="yes"?>
<Relationships xmlns="http://schemas.openxmlformats.org/package/2006/relationships">
    <Relationship Target="../media/image37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57.xml.rels><?xml version="1.0" encoding="UTF-8" standalone="yes"?>
<Relationships xmlns="http://schemas.openxmlformats.org/package/2006/relationships">
    <Relationship Target="../media/image38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58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59.xml.rels><?xml version="1.0" encoding="UTF-8" standalone="yes"?>
<Relationships xmlns="http://schemas.openxmlformats.org/package/2006/relationships">
    <Relationship Target="../media/image39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6.xml.rels><?xml version="1.0" encoding="UTF-8" standalone="yes"?>
<Relationships xmlns="http://schemas.openxmlformats.org/package/2006/relationships">
    <Relationship TargetMode="External" Target="https://pruzkumy.esfcr.cz/index.php/984218" Type="http://schemas.openxmlformats.org/officeDocument/2006/relationships/hyperlink" Id="rId3"/>
    <Relationship Target="../notesSlides/notesSlide4.xml" Type="http://schemas.openxmlformats.org/officeDocument/2006/relationships/notesSlide" Id="rId2"/>
    <Relationship Target="../slideLayouts/slideLayout2.xml" Type="http://schemas.openxmlformats.org/officeDocument/2006/relationships/slideLayout" Id="rId1"/>
    <Relationship Target="../media/image5.png" Type="http://schemas.openxmlformats.org/officeDocument/2006/relationships/image" Id="rId4"/>
</Relationships>

</file>

<file path=ppt/slides/_rels/slide60.xml.rels><?xml version="1.0" encoding="UTF-8" standalone="yes"?>
<Relationships xmlns="http://schemas.openxmlformats.org/package/2006/relationships">
    <Relationship Target="../media/image40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61.xml.rels><?xml version="1.0" encoding="UTF-8" standalone="yes"?>
<Relationships xmlns="http://schemas.openxmlformats.org/package/2006/relationships">
    <Relationship Target="../media/image41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62.xml.rels><?xml version="1.0" encoding="UTF-8" standalone="yes"?>
<Relationships xmlns="http://schemas.openxmlformats.org/package/2006/relationships">
    <Relationship Target="../media/image42.png" Type="http://schemas.openxmlformats.org/officeDocument/2006/relationships/image" Id="rId3"/>
    <Relationship Target="../notesSlides/notesSlide32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63.xml.rels><?xml version="1.0" encoding="UTF-8" standalone="yes"?>
<Relationships xmlns="http://schemas.openxmlformats.org/package/2006/relationships">
    <Relationship Target="../media/image43.png" Type="http://schemas.openxmlformats.org/officeDocument/2006/relationships/image" Id="rId3"/>
    <Relationship Target="../notesSlides/notesSlide33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64.xml.rels><?xml version="1.0" encoding="UTF-8" standalone="yes"?>
<Relationships xmlns="http://schemas.openxmlformats.org/package/2006/relationships">
    <Relationship Target="../media/image31.png" Type="http://schemas.openxmlformats.org/officeDocument/2006/relationships/image" Id="rId3"/>
    <Relationship Target="../media/image44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65.xml.rels><?xml version="1.0" encoding="UTF-8" standalone="yes"?>
<Relationships xmlns="http://schemas.openxmlformats.org/package/2006/relationships">
    <Relationship Target="../media/image45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66.xml.rels><?xml version="1.0" encoding="UTF-8" standalone="yes"?>
<Relationships xmlns="http://schemas.openxmlformats.org/package/2006/relationships">
    <Relationship Target="../media/image46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67.xml.rels><?xml version="1.0" encoding="UTF-8" standalone="yes"?>
<Relationships xmlns="http://schemas.openxmlformats.org/package/2006/relationships">
    <Relationship Target="../media/image48.png" Type="http://schemas.openxmlformats.org/officeDocument/2006/relationships/image" Id="rId3"/>
    <Relationship Target="../media/image47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68.xml.rels><?xml version="1.0" encoding="UTF-8" standalone="yes"?>
<Relationships xmlns="http://schemas.openxmlformats.org/package/2006/relationships">
    <Relationship Target="../media/image50.png" Type="http://schemas.openxmlformats.org/officeDocument/2006/relationships/image" Id="rId3"/>
    <Relationship Target="../media/image49.png" Type="http://schemas.openxmlformats.org/officeDocument/2006/relationships/image" Id="rId2"/>
    <Relationship Target="../slideLayouts/slideLayout2.xml" Type="http://schemas.openxmlformats.org/officeDocument/2006/relationships/slideLayout" Id="rId1"/>
    <Relationship Target="../media/image52.png" Type="http://schemas.openxmlformats.org/officeDocument/2006/relationships/image" Id="rId5"/>
    <Relationship Target="../media/image51.png" Type="http://schemas.openxmlformats.org/officeDocument/2006/relationships/image" Id="rId4"/>
</Relationships>

</file>

<file path=ppt/slides/_rels/slide69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7.xml.rels><?xml version="1.0" encoding="UTF-8" standalone="yes"?>
<Relationships xmlns="http://schemas.openxmlformats.org/package/2006/relationships">
    <Relationship Target="../media/image6.png" Type="http://schemas.openxmlformats.org/officeDocument/2006/relationships/image" Id="rId3"/>
    <Relationship Target="../notesSlides/notesSlide5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70.xml.rels><?xml version="1.0" encoding="UTF-8" standalone="yes"?>
<Relationships xmlns="http://schemas.openxmlformats.org/package/2006/relationships">
    <Relationship Target="../media/image53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8.xml.rels><?xml version="1.0" encoding="UTF-8" standalone="yes"?>
<Relationships xmlns="http://schemas.openxmlformats.org/package/2006/relationships">
    <Relationship Target="../media/image7.png" Type="http://schemas.openxmlformats.org/officeDocument/2006/relationships/image" Id="rId3"/>
    <Relationship Target="../notesSlides/notesSlide6.xml" Type="http://schemas.openxmlformats.org/officeDocument/2006/relationships/notesSlide" Id="rId2"/>
    <Relationship Target="../slideLayouts/slideLayout2.xml" Type="http://schemas.openxmlformats.org/officeDocument/2006/relationships/slideLayout" Id="rId1"/>
    <Relationship Target="../media/hdphoto1.wdp" Type="http://schemas.microsoft.com/office/2007/relationships/hdphoto" Id="rId4"/>
</Relationships>

</file>

<file path=ppt/slides/_rels/slide9.xml.rels><?xml version="1.0" encoding="UTF-8" standalone="yes"?>
<Relationships xmlns="http://schemas.openxmlformats.org/package/2006/relationships">
    <Relationship Target="../media/hdphoto2.wdp" Type="http://schemas.microsoft.com/office/2007/relationships/hdphoto" Id="rId3"/>
    <Relationship Target="../media/image8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true"/>
          </p:cNvSpPr>
          <p:nvPr>
            <p:ph type="title"/>
          </p:nvPr>
        </p:nvSpPr>
        <p:spPr>
          <a:xfrm>
            <a:off x="971600" y="1700808"/>
            <a:ext cx="7884368" cy="2565240"/>
          </a:xfrm>
        </p:spPr>
        <p:txBody>
          <a:bodyPr/>
          <a:lstStyle/>
          <a:p>
            <a:pPr algn="ctr"/>
            <a:r>
              <a:rPr lang="cs-CZ" dirty="false" smtClean="false"/>
              <a:t>seminář pro příjemce</a:t>
            </a:r>
            <a:br>
              <a:rPr lang="cs-CZ" dirty="false" smtClean="false"/>
            </a:br>
            <a:r>
              <a:rPr lang="cs-CZ" dirty="false" smtClean="false"/>
              <a:t>výzev </a:t>
            </a:r>
            <a:r>
              <a:rPr lang="cs-CZ" dirty="false"/>
              <a:t>č. </a:t>
            </a:r>
            <a:r>
              <a:rPr lang="cs-CZ" dirty="false" smtClean="false"/>
              <a:t>03_19_098/03_19_099</a:t>
            </a:r>
            <a:r>
              <a:rPr lang="cs-CZ" dirty="false"/>
              <a:t/>
            </a:r>
            <a:br>
              <a:rPr lang="cs-CZ" dirty="false"/>
            </a:br>
            <a:r>
              <a:rPr lang="cs-CZ" dirty="false" smtClean="false"/>
              <a:t/>
            </a:r>
            <a:br>
              <a:rPr lang="cs-CZ" dirty="false" smtClean="false"/>
            </a:br>
            <a:r>
              <a:rPr lang="cs-CZ" dirty="false" smtClean="false">
                <a:solidFill>
                  <a:srgbClr val="FF0000"/>
                </a:solidFill>
              </a:rPr>
              <a:t>2. Zpráva o realizaci projektu</a:t>
            </a:r>
            <a:endParaRPr lang="cs-CZ" dirty="false">
              <a:solidFill>
                <a:srgbClr val="FF0000"/>
              </a:solidFill>
            </a:endParaRPr>
          </a:p>
        </p:txBody>
      </p:sp>
      <p:sp>
        <p:nvSpPr>
          <p:cNvPr id="6" name="Zástupný symbol pro text 5"/>
          <p:cNvSpPr>
            <a:spLocks noGrp="true"/>
          </p:cNvSpPr>
          <p:nvPr>
            <p:ph type="body" sz="quarter" idx="13"/>
          </p:nvPr>
        </p:nvSpPr>
        <p:spPr>
          <a:xfrm>
            <a:off x="1475656" y="4941168"/>
            <a:ext cx="7272000" cy="540000"/>
          </a:xfrm>
        </p:spPr>
        <p:txBody>
          <a:bodyPr/>
          <a:lstStyle/>
          <a:p>
            <a:r>
              <a:rPr lang="cs-CZ" dirty="false"/>
              <a:t>Oddělení projektů systému služeb </a:t>
            </a:r>
            <a:r>
              <a:rPr lang="cs-CZ" dirty="false" smtClean="false"/>
              <a:t>(874</a:t>
            </a:r>
            <a:r>
              <a:rPr lang="cs-CZ" dirty="false"/>
              <a:t>)</a:t>
            </a:r>
          </a:p>
        </p:txBody>
      </p:sp>
      <p:sp>
        <p:nvSpPr>
          <p:cNvPr id="7" name="Zástupný symbol pro text 6"/>
          <p:cNvSpPr>
            <a:spLocks noGrp="true"/>
          </p:cNvSpPr>
          <p:nvPr>
            <p:ph type="body" sz="quarter" idx="14"/>
          </p:nvPr>
        </p:nvSpPr>
        <p:spPr>
          <a:xfrm>
            <a:off x="1619672" y="5949280"/>
            <a:ext cx="7272000" cy="540000"/>
          </a:xfrm>
        </p:spPr>
        <p:txBody>
          <a:bodyPr/>
          <a:lstStyle/>
          <a:p>
            <a:r>
              <a:rPr lang="cs-CZ" dirty="false" smtClean="false"/>
              <a:t>Duben 2020</a:t>
            </a:r>
            <a:endParaRPr lang="cs-CZ" dirty="false"/>
          </a:p>
        </p:txBody>
      </p:sp>
      <p:pic>
        <p:nvPicPr>
          <p:cNvPr id="14" name="Zástupný symbol pro obrázek 13"/>
          <p:cNvPicPr>
            <a:picLocks noGrp="true" noChangeAspect="true"/>
          </p:cNvPicPr>
          <p:nvPr>
            <p:ph type="pic" sz="quarter" idx="15"/>
          </p:nvPr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00" y="3559552"/>
            <a:ext cx="540000" cy="540000"/>
          </a:xfrm>
        </p:spPr>
      </p:pic>
      <p:pic>
        <p:nvPicPr>
          <p:cNvPr id="16" name="Zástupný symbol pro obrázek 15"/>
          <p:cNvPicPr>
            <a:picLocks noGrp="true" noChangeAspect="true"/>
          </p:cNvPicPr>
          <p:nvPr>
            <p:ph type="pic" sz="quarter" idx="17"/>
          </p:nvPr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949280"/>
            <a:ext cx="540000" cy="540000"/>
          </a:xfrm>
        </p:spPr>
      </p:pic>
      <p:pic>
        <p:nvPicPr>
          <p:cNvPr id="9" name="Zástupný symbol pro obrázek 14"/>
          <p:cNvPicPr>
            <a:picLocks noGrp="true" noChangeAspect="true"/>
          </p:cNvPicPr>
          <p:nvPr>
            <p:ph type="pic" sz="quarter" idx="16"/>
          </p:nvPr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576" y="4941168"/>
            <a:ext cx="540000" cy="540000"/>
          </a:xfrm>
        </p:spPr>
      </p:pic>
    </p:spTree>
    <p:extLst>
      <p:ext uri="{BB962C8B-B14F-4D97-AF65-F5344CB8AC3E}">
        <p14:creationId xmlns:p14="http://schemas.microsoft.com/office/powerpoint/2010/main" val="24067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PUBLICITA</a:t>
            </a:r>
            <a:endParaRPr lang="cs-CZ" dirty="false"/>
          </a:p>
        </p:txBody>
      </p:sp>
      <p:pic>
        <p:nvPicPr>
          <p:cNvPr id="14" name="Zástupný symbol pro obrázek 13"/>
          <p:cNvPicPr>
            <a:picLocks noGrp="true" noChangeAspect="true"/>
          </p:cNvPicPr>
          <p:nvPr>
            <p:ph type="pic" sz="quarter" idx="15"/>
          </p:nvPr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995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false"/>
              <a:t>Povinnosti příjemců v oblasti informování a komunikace 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251520" y="1340768"/>
            <a:ext cx="8712968" cy="4707224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cs-CZ" sz="1700" b="true" dirty="false" smtClean="false">
                <a:solidFill>
                  <a:srgbClr val="FF0000"/>
                </a:solidFill>
              </a:rPr>
              <a:t>Povinnost zveřejnit </a:t>
            </a:r>
            <a:r>
              <a:rPr lang="cs-CZ" sz="1700" b="true" dirty="false">
                <a:solidFill>
                  <a:srgbClr val="FF0000"/>
                </a:solidFill>
              </a:rPr>
              <a:t>na své internetové stránce</a:t>
            </a:r>
            <a:r>
              <a:rPr lang="cs-CZ" sz="1700" dirty="false"/>
              <a:t>, pokud taková stránka existuje, </a:t>
            </a:r>
            <a:r>
              <a:rPr lang="cs-CZ" sz="1700" b="true" dirty="false">
                <a:solidFill>
                  <a:srgbClr val="FF0000"/>
                </a:solidFill>
              </a:rPr>
              <a:t>stručný popis projektu </a:t>
            </a:r>
            <a:r>
              <a:rPr lang="cs-CZ" sz="1700" dirty="false"/>
              <a:t>úměrný míře podpory včetně jeho cílů </a:t>
            </a:r>
            <a:r>
              <a:rPr lang="cs-CZ" sz="1700" dirty="false" smtClean="false"/>
              <a:t/>
            </a:r>
            <a:br>
              <a:rPr lang="cs-CZ" sz="1700" dirty="false" smtClean="false"/>
            </a:br>
            <a:r>
              <a:rPr lang="cs-CZ" sz="1700" dirty="false" smtClean="false"/>
              <a:t>a </a:t>
            </a:r>
            <a:r>
              <a:rPr lang="cs-CZ" sz="1700" dirty="false"/>
              <a:t>výsledků a </a:t>
            </a:r>
            <a:r>
              <a:rPr lang="cs-CZ" sz="1700" dirty="false" smtClean="false"/>
              <a:t>zdůraznit, </a:t>
            </a:r>
            <a:r>
              <a:rPr lang="cs-CZ" sz="1700" dirty="false"/>
              <a:t>že je na daný projekt poskytována finanční podpora </a:t>
            </a:r>
            <a:r>
              <a:rPr lang="cs-CZ" sz="1700" dirty="false" smtClean="false"/>
              <a:t>EU. Popis </a:t>
            </a:r>
            <a:r>
              <a:rPr lang="cs-CZ" sz="1700" dirty="false"/>
              <a:t>je doporučeno vložit při zahájení realizace projektu a následně jej dle potřeby </a:t>
            </a:r>
            <a:r>
              <a:rPr lang="cs-CZ" sz="1700" dirty="false" smtClean="false"/>
              <a:t>aktualizovat. </a:t>
            </a:r>
          </a:p>
          <a:p>
            <a:pPr algn="just">
              <a:lnSpc>
                <a:spcPct val="100000"/>
              </a:lnSpc>
            </a:pPr>
            <a:r>
              <a:rPr lang="cs-CZ" sz="1700" b="true" dirty="false">
                <a:solidFill>
                  <a:srgbClr val="FF0000"/>
                </a:solidFill>
              </a:rPr>
              <a:t>Povinnost spravovat prezentaci projektu na portálu </a:t>
            </a:r>
            <a:r>
              <a:rPr lang="cs-CZ" sz="1700" b="true" dirty="false" smtClean="false">
                <a:solidFill>
                  <a:srgbClr val="FF0000"/>
                </a:solidFill>
              </a:rPr>
              <a:t>www.esfcr.cz</a:t>
            </a:r>
            <a:r>
              <a:rPr lang="cs-CZ" sz="1700" dirty="false"/>
              <a:t>.</a:t>
            </a:r>
            <a:r>
              <a:rPr lang="cs-CZ" sz="1700" dirty="false" smtClean="false"/>
              <a:t> </a:t>
            </a:r>
            <a:r>
              <a:rPr lang="cs-CZ" sz="1700" dirty="false"/>
              <a:t>Z</a:t>
            </a:r>
            <a:r>
              <a:rPr lang="cs-CZ" sz="1700" dirty="false" smtClean="false"/>
              <a:t>ákladní </a:t>
            </a:r>
            <a:r>
              <a:rPr lang="cs-CZ" sz="1700" dirty="false"/>
              <a:t>obsah prezentace (tj. popisu projektu) je na portál přenesen </a:t>
            </a:r>
            <a:r>
              <a:rPr lang="cs-CZ" sz="1700" dirty="false" smtClean="false"/>
              <a:t/>
            </a:r>
            <a:br>
              <a:rPr lang="cs-CZ" sz="1700" dirty="false" smtClean="false"/>
            </a:br>
            <a:r>
              <a:rPr lang="cs-CZ" sz="1700" dirty="false" smtClean="false"/>
              <a:t>z </a:t>
            </a:r>
            <a:r>
              <a:rPr lang="cs-CZ" sz="1700" dirty="false"/>
              <a:t>MS2014+ z obsahu žádosti o podporu, příjemce ji následně dle potřeby </a:t>
            </a:r>
            <a:r>
              <a:rPr lang="cs-CZ" sz="1700" dirty="false" smtClean="false"/>
              <a:t>aktualizuje. </a:t>
            </a:r>
            <a:endParaRPr lang="cs-CZ" sz="1700" dirty="false"/>
          </a:p>
          <a:p>
            <a:pPr algn="just">
              <a:lnSpc>
                <a:spcPct val="100000"/>
              </a:lnSpc>
            </a:pPr>
            <a:r>
              <a:rPr lang="cs-CZ" sz="1700" b="true" dirty="false" smtClean="false">
                <a:solidFill>
                  <a:srgbClr val="FF0000"/>
                </a:solidFill>
              </a:rPr>
              <a:t>Povinnost umístit </a:t>
            </a:r>
            <a:r>
              <a:rPr lang="cs-CZ" sz="1700" b="true" dirty="false">
                <a:solidFill>
                  <a:srgbClr val="FF0000"/>
                </a:solidFill>
              </a:rPr>
              <a:t>alespoň 1 povinný plakát velikosti minimálně A3 </a:t>
            </a:r>
            <a:r>
              <a:rPr lang="cs-CZ" sz="1700" b="true" dirty="false" smtClean="false"/>
              <a:t/>
            </a:r>
            <a:br>
              <a:rPr lang="cs-CZ" sz="1700" b="true" dirty="false" smtClean="false"/>
            </a:br>
            <a:r>
              <a:rPr lang="cs-CZ" sz="1700" dirty="false" smtClean="false"/>
              <a:t>s </a:t>
            </a:r>
            <a:r>
              <a:rPr lang="cs-CZ" sz="1700" dirty="false"/>
              <a:t>informacemi o projektu v místě realizace </a:t>
            </a:r>
            <a:r>
              <a:rPr lang="cs-CZ" sz="1700" dirty="false" smtClean="false"/>
              <a:t>projektu </a:t>
            </a:r>
            <a:r>
              <a:rPr lang="cs-CZ" sz="1700" dirty="false"/>
              <a:t>snadno viditelném pro veřejnost, jako jsou vstupní prostory </a:t>
            </a:r>
            <a:r>
              <a:rPr lang="cs-CZ" sz="1700" dirty="false" smtClean="false"/>
              <a:t>budovy. </a:t>
            </a:r>
          </a:p>
          <a:p>
            <a:pPr marL="812800" indent="-431800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1600" dirty="false"/>
              <a:t>Pro vytvoření povinného plakátu - příjemce povinen využít elektronické šablony, které jsou ke stažení na portálu </a:t>
            </a:r>
            <a:r>
              <a:rPr lang="cs-CZ" sz="1600" dirty="false">
                <a:hlinkClick r:id="rId3"/>
              </a:rPr>
              <a:t>https://</a:t>
            </a:r>
            <a:r>
              <a:rPr lang="cs-CZ" sz="1600" dirty="false" smtClean="false">
                <a:hlinkClick r:id="rId3"/>
              </a:rPr>
              <a:t>www.esfcr.cz/sablony-a-vzory-pro-vizualni-identitu-opz</a:t>
            </a:r>
            <a:r>
              <a:rPr lang="cs-CZ" sz="1600" dirty="false" smtClean="false"/>
              <a:t> (</a:t>
            </a:r>
            <a:r>
              <a:rPr lang="cs-CZ" sz="1600" dirty="false"/>
              <a:t>viz </a:t>
            </a:r>
            <a:r>
              <a:rPr lang="cs-CZ" sz="1600" dirty="false" smtClean="false"/>
              <a:t>dále)</a:t>
            </a:r>
            <a:endParaRPr lang="cs-CZ" sz="1600" dirty="false"/>
          </a:p>
          <a:p>
            <a:r>
              <a:rPr lang="cs-CZ" sz="1700" dirty="false" smtClean="false"/>
              <a:t>Na výstupech určených veřejnosti použít povinné </a:t>
            </a:r>
            <a:r>
              <a:rPr lang="cs-CZ" sz="1700" b="true" dirty="false" smtClean="false"/>
              <a:t>prvky vizuální identity OPZ </a:t>
            </a:r>
            <a:r>
              <a:rPr lang="cs-CZ" sz="1700" dirty="false" smtClean="false"/>
              <a:t>(viz Obecná část pravidel kap.19.2). </a:t>
            </a:r>
          </a:p>
          <a:p>
            <a:r>
              <a:rPr lang="cs-CZ" sz="1700" b="true" dirty="false" smtClean="false"/>
              <a:t>Informovat CS a další subjekty </a:t>
            </a:r>
            <a:r>
              <a:rPr lang="cs-CZ" sz="1700" dirty="false" smtClean="false"/>
              <a:t>o </a:t>
            </a:r>
            <a:r>
              <a:rPr lang="cs-CZ" sz="1700" dirty="false"/>
              <a:t>financování projektu z OPZ a </a:t>
            </a:r>
            <a:r>
              <a:rPr lang="cs-CZ" sz="1700" dirty="false" smtClean="false"/>
              <a:t>ESF.</a:t>
            </a:r>
            <a:endParaRPr lang="cs-CZ" sz="1700" dirty="false"/>
          </a:p>
          <a:p>
            <a:endParaRPr lang="cs-CZ" sz="1600" dirty="false"/>
          </a:p>
          <a:p>
            <a:pPr algn="just">
              <a:lnSpc>
                <a:spcPct val="100000"/>
              </a:lnSpc>
            </a:pPr>
            <a:endParaRPr lang="cs-CZ" sz="1600" b="true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11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59830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false"/>
              <a:t>Povinné prvky vizuální identity </a:t>
            </a:r>
            <a:r>
              <a:rPr lang="cs-CZ" sz="2800" dirty="false" smtClean="false"/>
              <a:t>OPZ</a:t>
            </a:r>
            <a:endParaRPr lang="cs-CZ" sz="2800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556792"/>
            <a:ext cx="8064000" cy="489654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l-PL" sz="1800" dirty="false" smtClean="false"/>
              <a:t>znak </a:t>
            </a:r>
            <a:r>
              <a:rPr lang="pl-PL" sz="1800" dirty="false"/>
              <a:t>EU a odkaz „Evropská </a:t>
            </a:r>
            <a:r>
              <a:rPr lang="pl-PL" sz="1800" dirty="false" smtClean="false"/>
              <a:t>unie“ = logotyp</a:t>
            </a:r>
            <a:endParaRPr lang="pl-PL" sz="1800" dirty="false"/>
          </a:p>
          <a:p>
            <a:pPr>
              <a:lnSpc>
                <a:spcPct val="100000"/>
              </a:lnSpc>
            </a:pPr>
            <a:r>
              <a:rPr lang="cs-CZ" sz="1800" dirty="false" smtClean="false"/>
              <a:t>odkaz </a:t>
            </a:r>
            <a:r>
              <a:rPr lang="cs-CZ" sz="1800" dirty="false"/>
              <a:t>„Evropský sociální fond</a:t>
            </a:r>
            <a:r>
              <a:rPr lang="cs-CZ" sz="1800" dirty="false" smtClean="false"/>
              <a:t>“</a:t>
            </a:r>
            <a:endParaRPr lang="cs-CZ" sz="1800" dirty="false"/>
          </a:p>
          <a:p>
            <a:pPr>
              <a:lnSpc>
                <a:spcPct val="100000"/>
              </a:lnSpc>
            </a:pPr>
            <a:r>
              <a:rPr lang="pl-PL" sz="1800" dirty="false" smtClean="false"/>
              <a:t>odkaz </a:t>
            </a:r>
            <a:r>
              <a:rPr lang="pl-PL" sz="1800" dirty="false"/>
              <a:t>„Operační program Zaměstnanost</a:t>
            </a:r>
            <a:r>
              <a:rPr lang="pl-PL" sz="1800" dirty="false" smtClean="false"/>
              <a:t>“</a:t>
            </a:r>
          </a:p>
          <a:p>
            <a:pPr>
              <a:lnSpc>
                <a:spcPct val="100000"/>
              </a:lnSpc>
            </a:pPr>
            <a:endParaRPr lang="pl-PL" sz="1600" dirty="false"/>
          </a:p>
          <a:p>
            <a:pPr>
              <a:lnSpc>
                <a:spcPct val="100000"/>
              </a:lnSpc>
            </a:pPr>
            <a:endParaRPr lang="pl-PL" sz="1600" dirty="false" smtClean="false"/>
          </a:p>
          <a:p>
            <a:pPr>
              <a:lnSpc>
                <a:spcPct val="100000"/>
              </a:lnSpc>
            </a:pPr>
            <a:endParaRPr lang="pl-PL" sz="1600" dirty="false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pl-PL" sz="1700" dirty="false" smtClean="false"/>
              <a:t>malé propagační předměty:</a:t>
            </a:r>
          </a:p>
          <a:p>
            <a:endParaRPr lang="pl-PL" dirty="false"/>
          </a:p>
          <a:p>
            <a:pPr>
              <a:buFont typeface="Wingdings" panose="05000000000000000000" pitchFamily="2" charset="2"/>
              <a:buChar char="Ø"/>
            </a:pPr>
            <a:endParaRPr lang="pl-PL" sz="2000" dirty="false" smtClean="false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l-PL" sz="1800" dirty="false" smtClean="false"/>
              <a:t>Technické parametry – viz. Obecná část pravidel (kap. 19.3)</a:t>
            </a:r>
          </a:p>
          <a:p>
            <a:pPr marL="0" indent="0">
              <a:buNone/>
            </a:pPr>
            <a:r>
              <a:rPr lang="pl-PL" sz="1400" dirty="false" smtClean="false"/>
              <a:t> </a:t>
            </a:r>
            <a:endParaRPr lang="pl-PL" sz="1400" dirty="false"/>
          </a:p>
          <a:p>
            <a:pPr marL="0" indent="0">
              <a:buNone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12</a:t>
            </a:fld>
            <a:endParaRPr lang="cs-CZ" dirty="false"/>
          </a:p>
        </p:txBody>
      </p:sp>
      <p:pic>
        <p:nvPicPr>
          <p:cNvPr id="5" name="Picture 2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69443"/>
            <a:ext cx="4355976" cy="888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true" noChangeArrowheads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067294"/>
            <a:ext cx="4311123" cy="877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6"/>
          <p:cNvPicPr>
            <a:picLocks noChangeAspect="true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653136"/>
            <a:ext cx="742493" cy="64807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true"/>
          </p:cNvPicPr>
          <p:nvPr/>
        </p:nvPicPr>
        <p:blipFill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653136"/>
            <a:ext cx="756594" cy="65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01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Vizuální identita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323528" y="1268760"/>
            <a:ext cx="8568952" cy="54006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600" b="true" dirty="false" smtClean="false"/>
              <a:t>Barevnost loga EU</a:t>
            </a:r>
          </a:p>
          <a:p>
            <a:pPr marL="552450" lvl="1" indent="-28575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600" dirty="false" smtClean="false"/>
              <a:t>Na webových stránkách příjemce povinně barevné logo. V ostatních případech se barevné </a:t>
            </a:r>
            <a:r>
              <a:rPr lang="cs-CZ" sz="1600" dirty="false"/>
              <a:t>provedení </a:t>
            </a:r>
            <a:r>
              <a:rPr lang="cs-CZ" sz="1600" dirty="false" smtClean="false"/>
              <a:t>použije</a:t>
            </a:r>
            <a:r>
              <a:rPr lang="cs-CZ" sz="1600" dirty="false"/>
              <a:t>, kdykoli je to </a:t>
            </a:r>
            <a:r>
              <a:rPr lang="cs-CZ" sz="1600" dirty="false" smtClean="false"/>
              <a:t>možné</a:t>
            </a:r>
          </a:p>
          <a:p>
            <a:pPr marL="552450" lvl="1" indent="-28575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600" dirty="false" smtClean="false"/>
              <a:t>Jednobarevnou </a:t>
            </a:r>
            <a:r>
              <a:rPr lang="cs-CZ" sz="1600" dirty="false"/>
              <a:t>verzi lze použít </a:t>
            </a:r>
            <a:r>
              <a:rPr lang="cs-CZ" sz="1600" dirty="false" smtClean="false"/>
              <a:t>jen v</a:t>
            </a:r>
            <a:r>
              <a:rPr lang="cs-CZ" sz="1600" dirty="false"/>
              <a:t> odůvodněných případech </a:t>
            </a:r>
            <a:r>
              <a:rPr lang="cs-CZ" sz="1600" dirty="false" smtClean="false"/>
              <a:t/>
            </a:r>
            <a:br>
              <a:rPr lang="cs-CZ" sz="1600" dirty="false" smtClean="false"/>
            </a:br>
            <a:r>
              <a:rPr lang="cs-CZ" sz="1600" dirty="false" smtClean="false"/>
              <a:t>(tisk </a:t>
            </a:r>
            <a:r>
              <a:rPr lang="cs-CZ" sz="1600" dirty="false"/>
              <a:t>na běžných </a:t>
            </a:r>
            <a:r>
              <a:rPr lang="cs-CZ" sz="1600" dirty="false" smtClean="false"/>
              <a:t>tiskárnách, </a:t>
            </a:r>
            <a:r>
              <a:rPr lang="cs-CZ" sz="1600" dirty="false"/>
              <a:t>kdy je </a:t>
            </a:r>
            <a:r>
              <a:rPr lang="cs-CZ" sz="1600" dirty="false" smtClean="false"/>
              <a:t>barevná verze nehospodárná, neekologická </a:t>
            </a:r>
            <a:r>
              <a:rPr lang="cs-CZ" sz="1600" dirty="false"/>
              <a:t>či </a:t>
            </a:r>
            <a:r>
              <a:rPr lang="cs-CZ" sz="1600" dirty="false" smtClean="false"/>
              <a:t>neestetická)</a:t>
            </a:r>
          </a:p>
          <a:p>
            <a:pPr marL="552450" lvl="1" indent="-28575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600" dirty="false"/>
              <a:t>Pořízení černobílé kopie barevného originálu se nepovažuje za nedodržení pravidel publicity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600" b="true" dirty="false" smtClean="false"/>
              <a:t>Velikost loga EU</a:t>
            </a:r>
          </a:p>
          <a:p>
            <a:pPr marL="552450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600" dirty="false" smtClean="false"/>
              <a:t>Znak </a:t>
            </a:r>
            <a:r>
              <a:rPr lang="cs-CZ" sz="1600" dirty="false"/>
              <a:t>EU a povinné </a:t>
            </a:r>
            <a:r>
              <a:rPr lang="cs-CZ" sz="1600" dirty="false" smtClean="false"/>
              <a:t>odkazy </a:t>
            </a:r>
            <a:r>
              <a:rPr lang="cs-CZ" sz="1600" dirty="false"/>
              <a:t>musí být umístěn tak, aby byl zřetelně </a:t>
            </a:r>
            <a:r>
              <a:rPr lang="cs-CZ" sz="1600" dirty="false" smtClean="false"/>
              <a:t>viditelný, velikost </a:t>
            </a:r>
            <a:r>
              <a:rPr lang="cs-CZ" sz="1600" dirty="false"/>
              <a:t>musí být úměrná rozměrům použitého </a:t>
            </a:r>
            <a:r>
              <a:rPr lang="cs-CZ" sz="1600" dirty="false" smtClean="false"/>
              <a:t>materiálu</a:t>
            </a:r>
          </a:p>
          <a:p>
            <a:pPr marL="552450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600" dirty="false"/>
              <a:t>J</a:t>
            </a:r>
            <a:r>
              <a:rPr lang="cs-CZ" sz="1600" dirty="false" smtClean="false"/>
              <a:t>sou-li </a:t>
            </a:r>
            <a:r>
              <a:rPr lang="cs-CZ" sz="1600" dirty="false"/>
              <a:t>kromě logotypu EU zobrazena další loga, musí mít znak EU nejméně stejnou velikost (měřeno na výšku nebo šířku) jako největší z těchto dalších použitých log</a:t>
            </a:r>
            <a:r>
              <a:rPr lang="cs-CZ" sz="1600" dirty="false" smtClean="false"/>
              <a:t>.</a:t>
            </a:r>
          </a:p>
          <a:p>
            <a:pPr marL="552450" lvl="1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600" dirty="false" smtClean="false"/>
              <a:t>V </a:t>
            </a:r>
            <a:r>
              <a:rPr lang="cs-CZ" sz="1600" dirty="false"/>
              <a:t>případě použití dalších log bude logotyp EU v horizontálním řazení vždy na první pozici zleva a ve vertikálním řazení na nejvyšší pozici.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600" dirty="false"/>
              <a:t> </a:t>
            </a:r>
            <a:r>
              <a:rPr lang="cs-CZ" sz="1600" b="true" dirty="false" smtClean="false"/>
              <a:t>Umístění</a:t>
            </a:r>
          </a:p>
          <a:p>
            <a:pPr marL="665163" lvl="1" indent="-3984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600" dirty="false"/>
              <a:t>Na internetové stránce musí být logotyp EU umístěn tak, aby byl viditelný při otevření stránky na digitálním zařízení bez nutnosti </a:t>
            </a:r>
            <a:r>
              <a:rPr lang="cs-CZ" sz="1600" dirty="false" smtClean="false"/>
              <a:t>rolování dolů.</a:t>
            </a:r>
            <a:endParaRPr lang="cs-CZ" sz="1600" dirty="false"/>
          </a:p>
          <a:p>
            <a:pPr marL="665163" lvl="1" indent="-398463"/>
            <a:endParaRPr lang="cs-CZ" sz="18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13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67703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Vizuální identita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39552" y="1484784"/>
            <a:ext cx="8064000" cy="4320000"/>
          </a:xfrm>
        </p:spPr>
        <p:txBody>
          <a:bodyPr/>
          <a:lstStyle/>
          <a:p>
            <a:r>
              <a:rPr lang="cs-CZ" dirty="false" smtClean="false"/>
              <a:t>Další </a:t>
            </a:r>
            <a:r>
              <a:rPr lang="cs-CZ" dirty="false"/>
              <a:t>loga použít </a:t>
            </a:r>
            <a:r>
              <a:rPr lang="cs-CZ" dirty="false" smtClean="false"/>
              <a:t>lze </a:t>
            </a:r>
            <a:r>
              <a:rPr lang="cs-CZ" sz="1800" dirty="false" smtClean="false">
                <a:solidFill>
                  <a:srgbClr val="FF0000"/>
                </a:solidFill>
              </a:rPr>
              <a:t>(pro názornost bylo použito logo MPSV)</a:t>
            </a:r>
            <a:r>
              <a:rPr lang="cs-CZ" dirty="false" smtClean="false"/>
              <a:t>,</a:t>
            </a:r>
            <a:r>
              <a:rPr lang="cs-CZ" sz="1800" dirty="false" smtClean="false">
                <a:solidFill>
                  <a:srgbClr val="FF0000"/>
                </a:solidFill>
              </a:rPr>
              <a:t> </a:t>
            </a:r>
            <a:br>
              <a:rPr lang="cs-CZ" sz="1800" dirty="false" smtClean="false">
                <a:solidFill>
                  <a:srgbClr val="FF0000"/>
                </a:solidFill>
              </a:rPr>
            </a:br>
            <a:r>
              <a:rPr lang="cs-CZ" dirty="false" smtClean="false"/>
              <a:t>ale </a:t>
            </a:r>
            <a:r>
              <a:rPr lang="cs-CZ" dirty="false"/>
              <a:t>nesmí být větší </a:t>
            </a:r>
            <a:r>
              <a:rPr lang="cs-CZ" dirty="false" smtClean="false"/>
              <a:t>ani první</a:t>
            </a:r>
          </a:p>
          <a:p>
            <a:pPr lvl="1"/>
            <a:r>
              <a:rPr lang="cs-CZ" dirty="false" smtClean="false"/>
              <a:t>Lze použít logo příjemce či projektu </a:t>
            </a:r>
            <a:r>
              <a:rPr lang="cs-CZ" dirty="false"/>
              <a:t>apod</a:t>
            </a:r>
            <a:r>
              <a:rPr lang="cs-CZ" dirty="false" smtClean="false"/>
              <a:t>.</a:t>
            </a:r>
          </a:p>
          <a:p>
            <a:pPr lvl="1"/>
            <a:r>
              <a:rPr lang="cs-CZ" dirty="false" smtClean="false"/>
              <a:t>Výjimku </a:t>
            </a:r>
            <a:r>
              <a:rPr lang="cs-CZ" dirty="false"/>
              <a:t>tvoří povinný plakát, </a:t>
            </a:r>
            <a:r>
              <a:rPr lang="cs-CZ" dirty="false" smtClean="false"/>
              <a:t>dočasná/stálá deska/billboard (viz dále), pro </a:t>
            </a:r>
            <a:r>
              <a:rPr lang="cs-CZ" dirty="false"/>
              <a:t>které </a:t>
            </a:r>
            <a:r>
              <a:rPr lang="cs-CZ" dirty="false" smtClean="false"/>
              <a:t>jsou povinné elektronické šablony z webu</a:t>
            </a:r>
            <a:endParaRPr lang="cs-CZ" dirty="false"/>
          </a:p>
          <a:p>
            <a:pPr lvl="1"/>
            <a:endParaRPr lang="cs-CZ" dirty="false"/>
          </a:p>
          <a:p>
            <a:pPr lvl="1"/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14</a:t>
            </a:fld>
            <a:endParaRPr lang="cs-CZ" dirty="false"/>
          </a:p>
        </p:txBody>
      </p:sp>
      <p:pic>
        <p:nvPicPr>
          <p:cNvPr id="1026" name="Picture 2" descr="C:\Users\michala.trlicikova\Desktop\logo_spatne_01.jpg"/>
          <p:cNvPicPr>
            <a:picLocks noChangeAspect="true" noChangeArrowheads="true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692" y="4846630"/>
            <a:ext cx="2437428" cy="61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ichala.trlicikova\Desktop\logo_spatne_02.jpg"/>
          <p:cNvPicPr>
            <a:picLocks noChangeAspect="true" noChangeArrowheads="true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84" y="3357608"/>
            <a:ext cx="2579316" cy="629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ichala.trlicikova\Desktop\loga_dobre.jpg"/>
          <p:cNvPicPr>
            <a:picLocks noChangeAspect="true" noChangeArrowheads="true"/>
          </p:cNvPicPr>
          <p:nvPr/>
        </p:nvPicPr>
        <p:blipFill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91" y="5517232"/>
            <a:ext cx="4007391" cy="70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michala.trlicikova\Desktop\logo_spatne_03.jpg"/>
          <p:cNvPicPr>
            <a:picLocks noChangeAspect="true" noChangeArrowheads="true"/>
          </p:cNvPicPr>
          <p:nvPr/>
        </p:nvPicPr>
        <p:blipFill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010" y="4077072"/>
            <a:ext cx="2589590" cy="65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michala.trlicikova\Desktop\logo_dobre_01.jpg"/>
          <p:cNvPicPr>
            <a:picLocks noChangeAspect="true" noChangeArrowheads="true"/>
          </p:cNvPicPr>
          <p:nvPr/>
        </p:nvPicPr>
        <p:blipFill>
          <a:blip cstate="print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991600"/>
            <a:ext cx="3256209" cy="1252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michala.trlicikova\Desktop\logo_spatne_04.jpg"/>
          <p:cNvPicPr>
            <a:picLocks noChangeAspect="true" noChangeArrowheads="true"/>
          </p:cNvPicPr>
          <p:nvPr/>
        </p:nvPicPr>
        <p:blipFill>
          <a:blip cstate="print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492165"/>
            <a:ext cx="2239617" cy="1053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michala.trlicikova\Desktop\logo_spatne_06.jpg"/>
          <p:cNvPicPr>
            <a:picLocks noChangeAspect="true" noChangeArrowheads="true"/>
          </p:cNvPicPr>
          <p:nvPr/>
        </p:nvPicPr>
        <p:blipFill>
          <a:blip cstate="print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646" y="3314757"/>
            <a:ext cx="1940796" cy="1225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58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VIZUÁLNÍ IDENTITA - použití</a:t>
            </a:r>
            <a:endParaRPr lang="cs-CZ" dirty="false"/>
          </a:p>
        </p:txBody>
      </p:sp>
      <p:sp>
        <p:nvSpPr>
          <p:cNvPr id="6" name="Zástupný symbol pro obsah 5"/>
          <p:cNvSpPr>
            <a:spLocks noGrp="true"/>
          </p:cNvSpPr>
          <p:nvPr>
            <p:ph idx="1"/>
          </p:nvPr>
        </p:nvSpPr>
        <p:spPr>
          <a:xfrm>
            <a:off x="251520" y="1585893"/>
            <a:ext cx="4248480" cy="4651419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400" b="true" dirty="false"/>
              <a:t>povinný plakát, </a:t>
            </a:r>
            <a:r>
              <a:rPr lang="cs-CZ" sz="1400" dirty="false" smtClean="false"/>
              <a:t>dočasná/stála deska nebo billboard (šablona na www.esfcr.cz)</a:t>
            </a:r>
            <a:endParaRPr lang="cs-CZ" sz="1400" dirty="false"/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400" b="true" dirty="false" smtClean="false"/>
              <a:t>weby</a:t>
            </a:r>
            <a:r>
              <a:rPr lang="cs-CZ" sz="1400" dirty="false" smtClean="false"/>
              <a:t>, </a:t>
            </a:r>
            <a:r>
              <a:rPr lang="cs-CZ" sz="1400" dirty="false" err="true"/>
              <a:t>microsity</a:t>
            </a:r>
            <a:r>
              <a:rPr lang="cs-CZ" sz="1400" dirty="false"/>
              <a:t>, sociální média </a:t>
            </a:r>
            <a:r>
              <a:rPr lang="cs-CZ" sz="1400" dirty="false" smtClean="false"/>
              <a:t>projektu</a:t>
            </a:r>
            <a:endParaRPr lang="cs-CZ" sz="1400" dirty="false"/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400" b="true" dirty="false"/>
              <a:t>propagační tiskoviny </a:t>
            </a:r>
            <a:r>
              <a:rPr lang="cs-CZ" sz="1400" dirty="false"/>
              <a:t>(brožury, letáky, plakáty, publikace, školicí materiály</a:t>
            </a:r>
            <a:r>
              <a:rPr lang="cs-CZ" sz="1400" dirty="false" smtClean="false"/>
              <a:t>) </a:t>
            </a:r>
            <a:r>
              <a:rPr lang="cs-CZ" sz="1400" b="true" dirty="false" smtClean="false"/>
              <a:t>a </a:t>
            </a:r>
            <a:r>
              <a:rPr lang="cs-CZ" sz="1400" b="true" dirty="false"/>
              <a:t>propagační </a:t>
            </a:r>
            <a:r>
              <a:rPr lang="cs-CZ" sz="1400" b="true" dirty="false" smtClean="false"/>
              <a:t>předměty</a:t>
            </a:r>
            <a:endParaRPr lang="cs-CZ" sz="1400" b="true" dirty="false"/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400" dirty="false"/>
              <a:t>propagační audiovizuální materiály (reklamní spoty, </a:t>
            </a:r>
            <a:r>
              <a:rPr lang="cs-CZ" sz="1400" dirty="false" err="true"/>
              <a:t>product</a:t>
            </a:r>
            <a:r>
              <a:rPr lang="cs-CZ" sz="1400" dirty="false"/>
              <a:t> </a:t>
            </a:r>
            <a:r>
              <a:rPr lang="cs-CZ" sz="1400" dirty="false" err="true"/>
              <a:t>placement</a:t>
            </a:r>
            <a:r>
              <a:rPr lang="cs-CZ" sz="1400" dirty="false"/>
              <a:t>, sponzorské vzkazy, reportáže, pořady</a:t>
            </a:r>
            <a:r>
              <a:rPr lang="cs-CZ" sz="1400" dirty="false" smtClean="false"/>
              <a:t>)</a:t>
            </a:r>
            <a:endParaRPr lang="cs-CZ" sz="1400" dirty="false"/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400" b="true" dirty="false"/>
              <a:t>inzerce</a:t>
            </a:r>
            <a:r>
              <a:rPr lang="cs-CZ" sz="1400" dirty="false"/>
              <a:t> (internet, tisk, </a:t>
            </a:r>
            <a:r>
              <a:rPr lang="cs-CZ" sz="1400" dirty="false" err="true"/>
              <a:t>outdoor</a:t>
            </a:r>
            <a:r>
              <a:rPr lang="cs-CZ" sz="1400" dirty="false" smtClean="false"/>
              <a:t>) </a:t>
            </a:r>
            <a:endParaRPr lang="cs-CZ" sz="1400" dirty="false"/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400" dirty="false"/>
              <a:t>soutěže (s výjimkou cen do soutěží</a:t>
            </a:r>
            <a:r>
              <a:rPr lang="cs-CZ" sz="1400" dirty="false" smtClean="false"/>
              <a:t>)</a:t>
            </a:r>
            <a:endParaRPr lang="cs-CZ" sz="1400" dirty="false"/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400" dirty="false"/>
              <a:t>komunikační akce (</a:t>
            </a:r>
            <a:r>
              <a:rPr lang="cs-CZ" sz="1400" b="true" dirty="false"/>
              <a:t>semináře, workshopy, konference, tiskové konference, výstavy, </a:t>
            </a:r>
            <a:r>
              <a:rPr lang="cs-CZ" sz="1400" b="true" dirty="false" smtClean="false"/>
              <a:t>veletrhy</a:t>
            </a:r>
            <a:r>
              <a:rPr lang="cs-CZ" sz="1400" dirty="false" smtClean="false"/>
              <a:t>)</a:t>
            </a:r>
            <a:endParaRPr lang="cs-CZ" sz="1400" dirty="false"/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400" dirty="false"/>
              <a:t>PR výstupy při jejich distribuci (tiskové zprávy, informace pro média</a:t>
            </a:r>
            <a:r>
              <a:rPr lang="cs-CZ" sz="1400" dirty="false" smtClean="false"/>
              <a:t>)</a:t>
            </a:r>
            <a:endParaRPr lang="cs-CZ" sz="1400" dirty="false"/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400" b="true" dirty="false"/>
              <a:t>dokumenty </a:t>
            </a:r>
            <a:r>
              <a:rPr lang="cs-CZ" sz="1400" b="true" dirty="false" smtClean="false"/>
              <a:t>pro </a:t>
            </a:r>
            <a:r>
              <a:rPr lang="cs-CZ" sz="1400" b="true" dirty="false"/>
              <a:t>veřejnost či </a:t>
            </a:r>
            <a:r>
              <a:rPr lang="cs-CZ" sz="1400" b="true" dirty="false" smtClean="false"/>
              <a:t>cílovou skupinu </a:t>
            </a:r>
            <a:r>
              <a:rPr lang="cs-CZ" sz="1400" dirty="false" smtClean="false"/>
              <a:t>(vstupní</a:t>
            </a:r>
            <a:r>
              <a:rPr lang="cs-CZ" sz="1400" dirty="false"/>
              <a:t>, výstupní/závěrečné zprávy, analýzy, certifikáty, prezenční listiny apod</a:t>
            </a:r>
            <a:r>
              <a:rPr lang="cs-CZ" sz="1400" dirty="false" smtClean="false"/>
              <a:t>.)</a:t>
            </a:r>
            <a:endParaRPr lang="cs-CZ" sz="1400" dirty="false"/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400" dirty="false"/>
              <a:t>výzva k podání nabídek/zadávací dokumentace zakázek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15</a:t>
            </a:fld>
            <a:endParaRPr lang="cs-CZ" dirty="false"/>
          </a:p>
        </p:txBody>
      </p:sp>
      <p:sp>
        <p:nvSpPr>
          <p:cNvPr id="7" name="Zástupný symbol pro obsah 6"/>
          <p:cNvSpPr>
            <a:spLocks noGrp="true"/>
          </p:cNvSpPr>
          <p:nvPr>
            <p:ph idx="13"/>
          </p:nvPr>
        </p:nvSpPr>
        <p:spPr>
          <a:xfrm>
            <a:off x="4644008" y="1600161"/>
            <a:ext cx="4320488" cy="4939451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400" b="true" dirty="false"/>
              <a:t>interní </a:t>
            </a:r>
            <a:r>
              <a:rPr lang="cs-CZ" sz="1400" b="true" dirty="false" smtClean="false"/>
              <a:t>dokumenty</a:t>
            </a:r>
            <a:endParaRPr lang="cs-CZ" sz="1400" b="true" dirty="false"/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400" dirty="false"/>
              <a:t>archivační </a:t>
            </a:r>
            <a:r>
              <a:rPr lang="cs-CZ" sz="1400" dirty="false" smtClean="false"/>
              <a:t>šanony</a:t>
            </a:r>
            <a:endParaRPr lang="cs-CZ" sz="1400" dirty="false"/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400" b="true" dirty="false"/>
              <a:t>elektronická i listinná </a:t>
            </a:r>
            <a:r>
              <a:rPr lang="cs-CZ" sz="1400" b="true" dirty="false" smtClean="false"/>
              <a:t>komunikace</a:t>
            </a:r>
            <a:endParaRPr lang="cs-CZ" sz="1400" b="true" dirty="false"/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400" b="true" dirty="false"/>
              <a:t>pracovní smlouvy, smlouvy s dodavateli</a:t>
            </a:r>
            <a:r>
              <a:rPr lang="cs-CZ" sz="1400" dirty="false"/>
              <a:t>, dalšími </a:t>
            </a:r>
            <a:r>
              <a:rPr lang="cs-CZ" sz="1400" dirty="false" smtClean="false"/>
              <a:t>příjemci apod.</a:t>
            </a:r>
            <a:endParaRPr lang="cs-CZ" sz="1400" dirty="false"/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400" b="true" dirty="false"/>
              <a:t>účetní doklady </a:t>
            </a:r>
            <a:r>
              <a:rPr lang="cs-CZ" sz="1400" b="true" dirty="false" smtClean="false"/>
              <a:t>vztahující se </a:t>
            </a:r>
            <a:r>
              <a:rPr lang="cs-CZ" sz="1400" b="true" dirty="false"/>
              <a:t>k výdajům </a:t>
            </a:r>
            <a:r>
              <a:rPr lang="cs-CZ" sz="1400" b="true" dirty="false" smtClean="false"/>
              <a:t>projektu</a:t>
            </a:r>
            <a:endParaRPr lang="cs-CZ" sz="1400" b="true" dirty="false"/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400" b="true" dirty="false"/>
              <a:t>vybavení pořízené z prostředků projektu (s výjimkou propagačních předmětů</a:t>
            </a:r>
            <a:r>
              <a:rPr lang="cs-CZ" sz="1400" b="true" dirty="false" smtClean="false"/>
              <a:t>)</a:t>
            </a:r>
            <a:endParaRPr lang="cs-CZ" sz="1400" b="true" dirty="false"/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400" b="true" dirty="false"/>
              <a:t>neplacené PR články </a:t>
            </a:r>
            <a:r>
              <a:rPr lang="cs-CZ" sz="1400" dirty="false"/>
              <a:t>a převzaté PR výstupy (např. médii</a:t>
            </a:r>
            <a:r>
              <a:rPr lang="cs-CZ" sz="1400" dirty="false" smtClean="false"/>
              <a:t>)</a:t>
            </a:r>
            <a:endParaRPr lang="cs-CZ" sz="1400" dirty="false"/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400" dirty="false"/>
              <a:t>ceny do </a:t>
            </a:r>
            <a:r>
              <a:rPr lang="cs-CZ" sz="1400" dirty="false" smtClean="false"/>
              <a:t>soutěží</a:t>
            </a:r>
            <a:endParaRPr lang="cs-CZ" sz="1400" dirty="false"/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400" b="true" dirty="false"/>
              <a:t>výstupy, kde to není technicky možné (např. strojově generované objednávky, faktury</a:t>
            </a:r>
            <a:r>
              <a:rPr lang="cs-CZ" sz="1400" b="true" dirty="false" smtClean="false"/>
              <a:t>)</a:t>
            </a:r>
            <a:endParaRPr lang="cs-CZ" sz="1400" b="true" dirty="false"/>
          </a:p>
        </p:txBody>
      </p:sp>
      <p:sp>
        <p:nvSpPr>
          <p:cNvPr id="8" name="TextovéPole 7"/>
          <p:cNvSpPr txBox="true"/>
          <p:nvPr/>
        </p:nvSpPr>
        <p:spPr>
          <a:xfrm>
            <a:off x="458069" y="1216561"/>
            <a:ext cx="1368152" cy="369332"/>
          </a:xfrm>
          <a:prstGeom prst="rect">
            <a:avLst/>
          </a:prstGeom>
          <a:noFill/>
        </p:spPr>
        <p:txBody>
          <a:bodyPr wrap="square" rtlCol="false">
            <a:spAutoFit/>
          </a:bodyPr>
          <a:lstStyle/>
          <a:p>
            <a:r>
              <a:rPr lang="cs-CZ" b="true" dirty="false" smtClean="false"/>
              <a:t>ANO</a:t>
            </a:r>
            <a:endParaRPr lang="cs-CZ" b="true" dirty="false"/>
          </a:p>
        </p:txBody>
      </p:sp>
      <p:sp>
        <p:nvSpPr>
          <p:cNvPr id="9" name="TextovéPole 8"/>
          <p:cNvSpPr txBox="true"/>
          <p:nvPr/>
        </p:nvSpPr>
        <p:spPr>
          <a:xfrm>
            <a:off x="4529708" y="1216561"/>
            <a:ext cx="1368152" cy="369332"/>
          </a:xfrm>
          <a:prstGeom prst="rect">
            <a:avLst/>
          </a:prstGeom>
          <a:noFill/>
        </p:spPr>
        <p:txBody>
          <a:bodyPr wrap="square" rtlCol="false">
            <a:spAutoFit/>
          </a:bodyPr>
          <a:lstStyle/>
          <a:p>
            <a:r>
              <a:rPr lang="cs-CZ" b="true" dirty="false" smtClean="false"/>
              <a:t>NE</a:t>
            </a:r>
            <a:endParaRPr lang="cs-CZ" b="true" dirty="false"/>
          </a:p>
        </p:txBody>
      </p:sp>
    </p:spTree>
    <p:extLst>
      <p:ext uri="{BB962C8B-B14F-4D97-AF65-F5344CB8AC3E}">
        <p14:creationId xmlns:p14="http://schemas.microsoft.com/office/powerpoint/2010/main" val="183449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Povinný plakát I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632816"/>
            <a:ext cx="8064000" cy="4320000"/>
          </a:xfrm>
        </p:spPr>
        <p:txBody>
          <a:bodyPr/>
          <a:lstStyle/>
          <a:p>
            <a:pPr algn="just"/>
            <a:r>
              <a:rPr lang="cs-CZ" sz="2200" dirty="false" smtClean="false"/>
              <a:t>Alespoň </a:t>
            </a:r>
            <a:r>
              <a:rPr lang="cs-CZ" sz="2200" dirty="false"/>
              <a:t>1 povinný plakát </a:t>
            </a:r>
            <a:r>
              <a:rPr lang="cs-CZ" sz="2200" dirty="false" smtClean="false"/>
              <a:t>min. </a:t>
            </a:r>
            <a:r>
              <a:rPr lang="cs-CZ" sz="2200" dirty="false"/>
              <a:t>A3 s informacemi </a:t>
            </a:r>
            <a:r>
              <a:rPr lang="cs-CZ" sz="2200" dirty="false" smtClean="false"/>
              <a:t/>
            </a:r>
            <a:br>
              <a:rPr lang="cs-CZ" sz="2200" dirty="false" smtClean="false"/>
            </a:br>
            <a:r>
              <a:rPr lang="cs-CZ" sz="2200" dirty="false" smtClean="false"/>
              <a:t>o projektu</a:t>
            </a:r>
          </a:p>
          <a:p>
            <a:pPr algn="just"/>
            <a:r>
              <a:rPr lang="cs-CZ" sz="2200" dirty="false"/>
              <a:t>Po celou dobu realizace projektu</a:t>
            </a:r>
          </a:p>
          <a:p>
            <a:pPr algn="just"/>
            <a:r>
              <a:rPr lang="cs-CZ" sz="2200" dirty="false" smtClean="false"/>
              <a:t>V </a:t>
            </a:r>
            <a:r>
              <a:rPr lang="cs-CZ" sz="2200" dirty="false"/>
              <a:t>místě realizace </a:t>
            </a:r>
            <a:r>
              <a:rPr lang="cs-CZ" sz="2200" dirty="false" smtClean="false"/>
              <a:t>projektu </a:t>
            </a:r>
            <a:r>
              <a:rPr lang="cs-CZ" sz="2200" dirty="false"/>
              <a:t>snadno viditelném pro veřejnost, jako jsou vstupní prostory </a:t>
            </a:r>
            <a:r>
              <a:rPr lang="cs-CZ" sz="2200" dirty="false" smtClean="false"/>
              <a:t>budovy</a:t>
            </a:r>
          </a:p>
          <a:p>
            <a:pPr marL="809625" lvl="1" indent="-395288" algn="just"/>
            <a:r>
              <a:rPr lang="cs-CZ" dirty="false" smtClean="false"/>
              <a:t>Pokud </a:t>
            </a:r>
            <a:r>
              <a:rPr lang="cs-CZ" dirty="false"/>
              <a:t>je projekt realizován na více místech, bude </a:t>
            </a:r>
            <a:r>
              <a:rPr lang="cs-CZ" dirty="false" smtClean="false"/>
              <a:t>umístěn </a:t>
            </a:r>
            <a:r>
              <a:rPr lang="cs-CZ" dirty="false"/>
              <a:t>na všech těchto </a:t>
            </a:r>
            <a:r>
              <a:rPr lang="cs-CZ" dirty="false" smtClean="false"/>
              <a:t>místech</a:t>
            </a:r>
          </a:p>
          <a:p>
            <a:pPr marL="809625" lvl="1" indent="-395288" algn="just"/>
            <a:r>
              <a:rPr lang="cs-CZ" dirty="false" smtClean="false"/>
              <a:t>Pokud nelze umístit </a:t>
            </a:r>
            <a:r>
              <a:rPr lang="cs-CZ" dirty="false"/>
              <a:t>plakát v místě realizace projektu, bude umístěn v sídle </a:t>
            </a:r>
            <a:r>
              <a:rPr lang="cs-CZ" dirty="false" smtClean="false"/>
              <a:t>příjemce</a:t>
            </a:r>
          </a:p>
          <a:p>
            <a:pPr marL="809625" lvl="1" indent="-395288" algn="just"/>
            <a:r>
              <a:rPr lang="cs-CZ" dirty="false" smtClean="false"/>
              <a:t>Pokud </a:t>
            </a:r>
            <a:r>
              <a:rPr lang="cs-CZ" dirty="false"/>
              <a:t>příjemce realizuje více projektů </a:t>
            </a:r>
            <a:r>
              <a:rPr lang="cs-CZ" dirty="false" smtClean="false"/>
              <a:t>OPZ v </a:t>
            </a:r>
            <a:r>
              <a:rPr lang="cs-CZ" dirty="false"/>
              <a:t>jednom místě, je možné </a:t>
            </a:r>
            <a:r>
              <a:rPr lang="cs-CZ" dirty="false" smtClean="false"/>
              <a:t>pro všechny </a:t>
            </a:r>
            <a:r>
              <a:rPr lang="cs-CZ" dirty="false"/>
              <a:t>tyto projekty umístit pouze jeden </a:t>
            </a:r>
            <a:r>
              <a:rPr lang="cs-CZ" dirty="false" smtClean="false"/>
              <a:t>plakát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16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02859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Povinný plakát II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484784"/>
            <a:ext cx="8064000" cy="4752528"/>
          </a:xfrm>
        </p:spPr>
        <p:txBody>
          <a:bodyPr/>
          <a:lstStyle/>
          <a:p>
            <a:pPr algn="just"/>
            <a:r>
              <a:rPr lang="cs-CZ" dirty="false"/>
              <a:t>P</a:t>
            </a:r>
            <a:r>
              <a:rPr lang="cs-CZ" dirty="false" smtClean="false"/>
              <a:t>ro </a:t>
            </a:r>
            <a:r>
              <a:rPr lang="cs-CZ" dirty="false"/>
              <a:t>vytvoření je třeba využít elektronickou </a:t>
            </a:r>
            <a:r>
              <a:rPr lang="cs-CZ" dirty="false" smtClean="false"/>
              <a:t>šablonu, která je na webu </a:t>
            </a:r>
            <a:r>
              <a:rPr lang="cs-CZ" dirty="false"/>
              <a:t>je </a:t>
            </a:r>
            <a:r>
              <a:rPr lang="cs-CZ" dirty="false" smtClean="false"/>
              <a:t>zde:</a:t>
            </a:r>
          </a:p>
          <a:p>
            <a:pPr marL="234000" lvl="1" indent="0" algn="just">
              <a:buNone/>
            </a:pPr>
            <a:r>
              <a:rPr lang="cs-CZ" u="sng" dirty="false" smtClean="false">
                <a:hlinkClick r:id="rId3"/>
              </a:rPr>
              <a:t>https</a:t>
            </a:r>
            <a:r>
              <a:rPr lang="cs-CZ" u="sng" dirty="false">
                <a:hlinkClick r:id="rId3"/>
              </a:rPr>
              <a:t>://</a:t>
            </a:r>
            <a:r>
              <a:rPr lang="cs-CZ" u="sng" dirty="false" smtClean="false">
                <a:hlinkClick r:id="rId3"/>
              </a:rPr>
              <a:t>publicita.dotaceeu.cz/gen/krok1</a:t>
            </a:r>
            <a:endParaRPr lang="cs-CZ" u="sng" dirty="false" smtClean="false"/>
          </a:p>
          <a:p>
            <a:pPr marL="234000" lvl="1" indent="0" algn="just">
              <a:buNone/>
            </a:pPr>
            <a:endParaRPr lang="cs-CZ" u="sng" dirty="false" smtClean="false"/>
          </a:p>
          <a:p>
            <a:r>
              <a:rPr lang="cs-CZ" dirty="false" smtClean="false"/>
              <a:t>Na plakátu </a:t>
            </a:r>
            <a:r>
              <a:rPr lang="cs-CZ" dirty="false"/>
              <a:t>může být </a:t>
            </a:r>
            <a:r>
              <a:rPr lang="cs-CZ" b="true" dirty="false"/>
              <a:t>jen</a:t>
            </a:r>
            <a:r>
              <a:rPr lang="cs-CZ" dirty="false"/>
              <a:t> logo </a:t>
            </a:r>
            <a:r>
              <a:rPr lang="cs-CZ" dirty="false" smtClean="false"/>
              <a:t/>
            </a:r>
            <a:br>
              <a:rPr lang="cs-CZ" dirty="false" smtClean="false"/>
            </a:br>
            <a:r>
              <a:rPr lang="cs-CZ" dirty="false" smtClean="false"/>
              <a:t>operačního programu </a:t>
            </a:r>
            <a:br>
              <a:rPr lang="cs-CZ" dirty="false" smtClean="false"/>
            </a:br>
            <a:r>
              <a:rPr lang="cs-CZ" dirty="false" smtClean="false"/>
              <a:t>a logo MPSV </a:t>
            </a:r>
            <a:r>
              <a:rPr lang="cs-CZ" dirty="false" smtClean="false">
                <a:solidFill>
                  <a:srgbClr val="FF0000"/>
                </a:solidFill>
              </a:rPr>
              <a:t>(nikoliv logo projektu)</a:t>
            </a:r>
          </a:p>
          <a:p>
            <a:r>
              <a:rPr lang="cs-CZ" dirty="false" smtClean="false"/>
              <a:t>na </a:t>
            </a:r>
            <a:r>
              <a:rPr lang="cs-CZ" dirty="false"/>
              <a:t>plakátu </a:t>
            </a:r>
            <a:r>
              <a:rPr lang="cs-CZ" dirty="false" smtClean="false"/>
              <a:t>uvést: </a:t>
            </a:r>
          </a:p>
          <a:p>
            <a:pPr lvl="1"/>
            <a:r>
              <a:rPr lang="cs-CZ" dirty="false" smtClean="false"/>
              <a:t>1) název projektu; </a:t>
            </a:r>
          </a:p>
          <a:p>
            <a:pPr lvl="1"/>
            <a:r>
              <a:rPr lang="cs-CZ" dirty="false" smtClean="false"/>
              <a:t>2) cíle projektu (např. „Cílem projektu </a:t>
            </a:r>
            <a:br>
              <a:rPr lang="cs-CZ" dirty="false" smtClean="false"/>
            </a:br>
            <a:r>
              <a:rPr lang="cs-CZ" dirty="false" smtClean="false"/>
              <a:t>      je profesionalizace organizace“.)</a:t>
            </a: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17</a:t>
            </a:fld>
            <a:endParaRPr lang="cs-CZ" dirty="false"/>
          </a:p>
        </p:txBody>
      </p:sp>
      <p:pic>
        <p:nvPicPr>
          <p:cNvPr id="5" name="Obrázek 4"/>
          <p:cNvPicPr>
            <a:picLocks noChangeAspect="true"/>
          </p:cNvPicPr>
          <p:nvPr/>
        </p:nvPicPr>
        <p:blipFill>
          <a:blip cstate="print"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b="98833" l="10000" r="90000" t="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924944"/>
            <a:ext cx="985267" cy="98526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>
            <a:off x="6385810" y="2348881"/>
            <a:ext cx="2186218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01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438761" y="-30953"/>
            <a:ext cx="8424000" cy="1080000"/>
          </a:xfrm>
        </p:spPr>
        <p:txBody>
          <a:bodyPr/>
          <a:lstStyle/>
          <a:p>
            <a:r>
              <a:rPr lang="cs-CZ" dirty="false" smtClean="false"/>
              <a:t>Vizuální identita - sankce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false"/>
              <a:t>Při nedodržení pravidel </a:t>
            </a:r>
            <a:r>
              <a:rPr lang="cs-CZ" dirty="false" smtClean="false"/>
              <a:t>publicity na povinných </a:t>
            </a:r>
            <a:br>
              <a:rPr lang="cs-CZ" dirty="false" smtClean="false"/>
            </a:br>
            <a:r>
              <a:rPr lang="cs-CZ" dirty="false" smtClean="false"/>
              <a:t>i nepovinných nástrojích mohou </a:t>
            </a:r>
            <a:r>
              <a:rPr lang="cs-CZ" dirty="false"/>
              <a:t>být uděleny </a:t>
            </a:r>
            <a:r>
              <a:rPr lang="cs-CZ" dirty="false" smtClean="false"/>
              <a:t>sankce</a:t>
            </a:r>
          </a:p>
          <a:p>
            <a:pPr marL="808038" lvl="1" indent="-484188" algn="just">
              <a:spcAft>
                <a:spcPts val="1200"/>
              </a:spcAft>
            </a:pPr>
            <a:r>
              <a:rPr lang="cs-CZ" dirty="false" smtClean="false"/>
              <a:t>pochybení musí </a:t>
            </a:r>
            <a:r>
              <a:rPr lang="cs-CZ" dirty="false"/>
              <a:t>být viditelné/rozpoznatelné pouhým okem </a:t>
            </a:r>
            <a:r>
              <a:rPr lang="cs-CZ" dirty="false" smtClean="false"/>
              <a:t>(nedostatky</a:t>
            </a:r>
            <a:r>
              <a:rPr lang="cs-CZ" dirty="false"/>
              <a:t>, které nejsou pouhým okem rozpoznatelné, nejsou sankcionovány</a:t>
            </a:r>
            <a:r>
              <a:rPr lang="cs-CZ" dirty="false" smtClean="false"/>
              <a:t>)</a:t>
            </a:r>
            <a:endParaRPr lang="cs-CZ" dirty="false"/>
          </a:p>
          <a:p>
            <a:pPr marL="808038" lvl="1" indent="-484188" algn="just">
              <a:spcAft>
                <a:spcPts val="1200"/>
              </a:spcAft>
            </a:pPr>
            <a:r>
              <a:rPr lang="cs-CZ" dirty="false" smtClean="false"/>
              <a:t>vždy </a:t>
            </a:r>
            <a:r>
              <a:rPr lang="cs-CZ" dirty="false"/>
              <a:t>je </a:t>
            </a:r>
            <a:r>
              <a:rPr lang="cs-CZ" dirty="false" smtClean="false"/>
              <a:t>stanovena </a:t>
            </a:r>
            <a:r>
              <a:rPr lang="cs-CZ" dirty="false"/>
              <a:t>přiměřená </a:t>
            </a:r>
            <a:r>
              <a:rPr lang="cs-CZ" dirty="false" smtClean="false"/>
              <a:t>lhůta k </a:t>
            </a:r>
            <a:r>
              <a:rPr lang="cs-CZ" dirty="false"/>
              <a:t>nápravě </a:t>
            </a:r>
          </a:p>
          <a:p>
            <a:pPr marL="808038" lvl="1" indent="-484188" algn="just">
              <a:spcAft>
                <a:spcPts val="1200"/>
              </a:spcAft>
            </a:pPr>
            <a:r>
              <a:rPr lang="cs-CZ" dirty="false" smtClean="false"/>
              <a:t>maximální </a:t>
            </a:r>
            <a:r>
              <a:rPr lang="cs-CZ" dirty="false"/>
              <a:t>výše všech sankcí </a:t>
            </a:r>
            <a:r>
              <a:rPr lang="cs-CZ" dirty="false" smtClean="false"/>
              <a:t>v </a:t>
            </a:r>
            <a:r>
              <a:rPr lang="cs-CZ" dirty="false"/>
              <a:t>oblasti </a:t>
            </a:r>
            <a:r>
              <a:rPr lang="cs-CZ" dirty="false" smtClean="false"/>
              <a:t>publicity na </a:t>
            </a:r>
            <a:r>
              <a:rPr lang="cs-CZ" dirty="false"/>
              <a:t>jeden projekt je 1.000.000 </a:t>
            </a:r>
            <a:r>
              <a:rPr lang="cs-CZ" dirty="false" smtClean="false"/>
              <a:t>Kč</a:t>
            </a:r>
            <a:endParaRPr lang="cs-CZ" dirty="false"/>
          </a:p>
          <a:p>
            <a:pPr marL="808038" lvl="1" indent="-484188" algn="just">
              <a:spcAft>
                <a:spcPts val="1200"/>
              </a:spcAft>
            </a:pPr>
            <a:r>
              <a:rPr lang="cs-CZ" dirty="false" smtClean="false"/>
              <a:t>sankce </a:t>
            </a:r>
            <a:r>
              <a:rPr lang="cs-CZ" dirty="false"/>
              <a:t>je vyměřena procentem z celkové částky </a:t>
            </a:r>
            <a:r>
              <a:rPr lang="cs-CZ" dirty="false" smtClean="false"/>
              <a:t>podpory</a:t>
            </a:r>
          </a:p>
          <a:p>
            <a:pPr marL="808038" lvl="1" indent="-484188" algn="just">
              <a:spcAft>
                <a:spcPts val="1200"/>
              </a:spcAft>
            </a:pPr>
            <a:r>
              <a:rPr lang="cs-CZ" dirty="false" smtClean="false"/>
              <a:t>veškerá </a:t>
            </a:r>
            <a:r>
              <a:rPr lang="cs-CZ" dirty="false"/>
              <a:t>dokumentace (výzvy k nápravě, sdělení pochybení apod.) je zajišťována </a:t>
            </a:r>
            <a:r>
              <a:rPr lang="cs-CZ" dirty="false" smtClean="false"/>
              <a:t>prostřednictvím </a:t>
            </a:r>
            <a:r>
              <a:rPr lang="cs-CZ" dirty="false"/>
              <a:t>IS </a:t>
            </a:r>
            <a:r>
              <a:rPr lang="cs-CZ" dirty="false" smtClean="false"/>
              <a:t>KP14+</a:t>
            </a:r>
            <a:endParaRPr lang="cs-CZ" dirty="false"/>
          </a:p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18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67107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Vizuální identita – záložka Zor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360000" y="1340768"/>
            <a:ext cx="8244000" cy="4779232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endParaRPr lang="cs-CZ" sz="1800" dirty="false" smtClean="false"/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2000" dirty="false" smtClean="false"/>
              <a:t>Plnění </a:t>
            </a:r>
            <a:r>
              <a:rPr lang="cs-CZ" sz="2000" dirty="false"/>
              <a:t>povinné publicitní činnosti v </a:t>
            </a:r>
            <a:r>
              <a:rPr lang="cs-CZ" sz="2000" dirty="false" err="true"/>
              <a:t>ZoR</a:t>
            </a:r>
            <a:r>
              <a:rPr lang="cs-CZ" sz="2000" dirty="false"/>
              <a:t> </a:t>
            </a:r>
            <a:r>
              <a:rPr lang="cs-CZ" sz="2000" dirty="false" smtClean="false"/>
              <a:t>je v záložce „Publicita“: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2000" dirty="false" smtClean="false"/>
              <a:t>Příjemce zvolí „ano“ či „prozatím ne“ u obou nástrojů povinné publicitní činnosti (varianta </a:t>
            </a:r>
            <a:r>
              <a:rPr lang="cs-CZ" sz="2000" dirty="false"/>
              <a:t>„nevztahuje se“ je proti pravidlům </a:t>
            </a:r>
            <a:r>
              <a:rPr lang="cs-CZ" sz="2000" dirty="false" smtClean="false"/>
              <a:t>OPZ):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000" dirty="false" smtClean="false"/>
              <a:t>Povinné </a:t>
            </a:r>
            <a:r>
              <a:rPr lang="cs-CZ" sz="2000" dirty="false"/>
              <a:t>prvky jsou uvedeny na dokumentech, webových stránkách a dalších nosičích financovaných z evropských fondů v souladu s Pravidly pro žadatele a příjemce a to v souladu s povinnými technickými </a:t>
            </a:r>
            <a:r>
              <a:rPr lang="cs-CZ" sz="2000" dirty="false" smtClean="false"/>
              <a:t>parametry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000" dirty="false"/>
              <a:t>Plakát u projektů ESF a u projektů ERDF/FS v hodnotě nižší než 500 000 EUR velikosti min </a:t>
            </a:r>
            <a:r>
              <a:rPr lang="cs-CZ" sz="2000" dirty="false" smtClean="false"/>
              <a:t>A3</a:t>
            </a:r>
            <a:endParaRPr lang="cs-CZ" sz="2000" dirty="false"/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000" dirty="false" smtClean="false"/>
              <a:t>Komentář </a:t>
            </a:r>
            <a:r>
              <a:rPr lang="cs-CZ" sz="2000" dirty="false"/>
              <a:t>– </a:t>
            </a:r>
            <a:r>
              <a:rPr lang="cs-CZ" sz="2000" dirty="false" smtClean="false"/>
              <a:t> je možné vyplnit podrobnosti</a:t>
            </a:r>
            <a:endParaRPr lang="cs-CZ" sz="2000" dirty="false"/>
          </a:p>
          <a:p>
            <a:pPr marL="432000" lvl="1" indent="-4320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Ø"/>
            </a:pPr>
            <a:endParaRPr lang="cs-CZ" dirty="false" smtClean="false"/>
          </a:p>
          <a:p>
            <a:pPr marL="0" lvl="1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r>
              <a:rPr lang="cs-CZ" dirty="false" smtClean="false"/>
              <a:t>Možnost </a:t>
            </a:r>
            <a:r>
              <a:rPr lang="cs-CZ" dirty="false"/>
              <a:t>informovat o nepovinné publicitě.</a:t>
            </a:r>
          </a:p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19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027373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/>
              <a:t>Obsah semináře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700808"/>
            <a:ext cx="8064000" cy="441919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altLang="cs-CZ" dirty="false" smtClean="false"/>
              <a:t>Zpráva </a:t>
            </a:r>
            <a:r>
              <a:rPr lang="cs-CZ" altLang="cs-CZ" dirty="false"/>
              <a:t>o realizaci </a:t>
            </a:r>
          </a:p>
          <a:p>
            <a:pPr>
              <a:lnSpc>
                <a:spcPct val="100000"/>
              </a:lnSpc>
            </a:pPr>
            <a:r>
              <a:rPr lang="cs-CZ" altLang="cs-CZ" dirty="false"/>
              <a:t>Indikátory</a:t>
            </a:r>
          </a:p>
          <a:p>
            <a:pPr>
              <a:lnSpc>
                <a:spcPct val="100000"/>
              </a:lnSpc>
            </a:pPr>
            <a:r>
              <a:rPr lang="cs-CZ" dirty="false"/>
              <a:t>Vizuální identita </a:t>
            </a:r>
            <a:r>
              <a:rPr lang="cs-CZ" dirty="false" smtClean="false"/>
              <a:t>OPZ, informování o projektu</a:t>
            </a:r>
          </a:p>
          <a:p>
            <a:pPr>
              <a:lnSpc>
                <a:spcPct val="100000"/>
              </a:lnSpc>
            </a:pPr>
            <a:r>
              <a:rPr lang="cs-CZ" dirty="false" smtClean="false"/>
              <a:t>Veřejné </a:t>
            </a:r>
            <a:r>
              <a:rPr lang="cs-CZ" dirty="false"/>
              <a:t>zakázky </a:t>
            </a:r>
          </a:p>
          <a:p>
            <a:pPr>
              <a:lnSpc>
                <a:spcPct val="100000"/>
              </a:lnSpc>
            </a:pPr>
            <a:r>
              <a:rPr lang="cs-CZ" altLang="cs-CZ" dirty="false"/>
              <a:t>Pracovní výkaz</a:t>
            </a:r>
            <a:endParaRPr lang="cs-CZ" dirty="false"/>
          </a:p>
          <a:p>
            <a:pPr>
              <a:lnSpc>
                <a:spcPct val="100000"/>
              </a:lnSpc>
            </a:pPr>
            <a:r>
              <a:rPr lang="cs-CZ" dirty="false"/>
              <a:t>Veřejná podpora </a:t>
            </a:r>
          </a:p>
          <a:p>
            <a:pPr>
              <a:lnSpc>
                <a:spcPct val="100000"/>
              </a:lnSpc>
            </a:pPr>
            <a:r>
              <a:rPr lang="cs-CZ" altLang="cs-CZ" dirty="false"/>
              <a:t>Žádost o </a:t>
            </a:r>
            <a:r>
              <a:rPr lang="cs-CZ" altLang="cs-CZ" dirty="false" smtClean="false"/>
              <a:t>platbu</a:t>
            </a: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83065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Pracovní Výkazy</a:t>
            </a:r>
            <a:endParaRPr lang="cs-CZ" dirty="false"/>
          </a:p>
        </p:txBody>
      </p:sp>
      <p:pic>
        <p:nvPicPr>
          <p:cNvPr id="14" name="Zástupný symbol pro obrázek 13"/>
          <p:cNvPicPr>
            <a:picLocks noGrp="true" noChangeAspect="true"/>
          </p:cNvPicPr>
          <p:nvPr>
            <p:ph type="pic" sz="quarter" idx="15"/>
          </p:nvPr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1673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dirty="false"/>
              <a:t>pracovní výkazy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340768"/>
            <a:ext cx="8064000" cy="1080120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  <a:defRPr/>
            </a:pPr>
            <a:r>
              <a:rPr lang="cs-CZ" sz="2000" dirty="false" smtClean="false"/>
              <a:t>Pracovní </a:t>
            </a:r>
            <a:r>
              <a:rPr lang="cs-CZ" sz="2000" dirty="false"/>
              <a:t>výkazy jsou u pracovníků projektu </a:t>
            </a:r>
            <a:r>
              <a:rPr lang="cs-CZ" sz="2000" dirty="false" smtClean="false"/>
              <a:t>(ve výzvách  č. 98/99) vyžadovány </a:t>
            </a:r>
            <a:r>
              <a:rPr lang="cs-CZ" sz="2000" b="true" u="dotted" dirty="false">
                <a:uFill>
                  <a:solidFill>
                    <a:schemeClr val="accent4">
                      <a:lumMod val="75000"/>
                    </a:schemeClr>
                  </a:solidFill>
                </a:uFill>
              </a:rPr>
              <a:t>jen při výskytu alespoň jedné z následujících </a:t>
            </a:r>
            <a:r>
              <a:rPr lang="cs-CZ" sz="2000" b="true" u="dotted" dirty="false" smtClean="false">
                <a:uFill>
                  <a:solidFill>
                    <a:schemeClr val="accent4">
                      <a:lumMod val="75000"/>
                    </a:schemeClr>
                  </a:solidFill>
                </a:uFill>
              </a:rPr>
              <a:t/>
            </a:r>
            <a:br>
              <a:rPr lang="cs-CZ" sz="2000" b="true" u="dotted" dirty="false" smtClean="false">
                <a:uFill>
                  <a:solidFill>
                    <a:schemeClr val="accent4">
                      <a:lumMod val="75000"/>
                    </a:schemeClr>
                  </a:solidFill>
                </a:uFill>
              </a:rPr>
            </a:br>
            <a:r>
              <a:rPr lang="cs-CZ" sz="2000" b="true" u="dotted" dirty="false" smtClean="false">
                <a:uFill>
                  <a:solidFill>
                    <a:schemeClr val="accent4">
                      <a:lumMod val="75000"/>
                    </a:schemeClr>
                  </a:solidFill>
                </a:uFill>
              </a:rPr>
              <a:t>3 </a:t>
            </a:r>
            <a:r>
              <a:rPr lang="cs-CZ" sz="2000" b="true" u="dotted" dirty="false">
                <a:uFill>
                  <a:solidFill>
                    <a:schemeClr val="accent4">
                      <a:lumMod val="75000"/>
                    </a:schemeClr>
                  </a:solidFill>
                </a:uFill>
              </a:rPr>
              <a:t>okolností</a:t>
            </a:r>
            <a:r>
              <a:rPr lang="cs-CZ" sz="2000" b="true" u="dotted" dirty="false" smtClean="false">
                <a:uFill>
                  <a:solidFill>
                    <a:schemeClr val="accent4">
                      <a:lumMod val="75000"/>
                    </a:schemeClr>
                  </a:solidFill>
                </a:uFill>
              </a:rPr>
              <a:t>:</a:t>
            </a:r>
          </a:p>
          <a:p>
            <a:pPr marL="0" indent="0" algn="just">
              <a:lnSpc>
                <a:spcPct val="100000"/>
              </a:lnSpc>
              <a:buNone/>
              <a:defRPr/>
            </a:pPr>
            <a:endParaRPr lang="cs-CZ" sz="2000" b="true" u="wavy" dirty="false">
              <a:uFill>
                <a:solidFill>
                  <a:srgbClr val="FF0000"/>
                </a:solidFill>
              </a:uFill>
            </a:endParaRPr>
          </a:p>
          <a:p>
            <a:pPr marL="0" indent="0" algn="just">
              <a:lnSpc>
                <a:spcPct val="100000"/>
              </a:lnSpc>
              <a:buNone/>
              <a:defRPr/>
            </a:pPr>
            <a:endParaRPr lang="cs-CZ" sz="2000" b="true" u="wavy" dirty="false">
              <a:uFill>
                <a:solidFill>
                  <a:srgbClr val="FF0000"/>
                </a:solidFill>
              </a:uFill>
            </a:endParaRP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21</a:t>
            </a:fld>
            <a:endParaRPr lang="cs-CZ" dirty="false"/>
          </a:p>
        </p:txBody>
      </p:sp>
      <p:sp>
        <p:nvSpPr>
          <p:cNvPr id="6" name="Svislý svitek 5"/>
          <p:cNvSpPr/>
          <p:nvPr/>
        </p:nvSpPr>
        <p:spPr>
          <a:xfrm>
            <a:off x="7443320" y="2197147"/>
            <a:ext cx="1744400" cy="1561990"/>
          </a:xfrm>
          <a:prstGeom prst="vertic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false" anchor="ctr"/>
          <a:lstStyle/>
          <a:p>
            <a:pPr algn="ctr"/>
            <a:r>
              <a:rPr lang="cs-CZ" sz="1600" b="true" dirty="false" smtClean="false"/>
              <a:t>1 smlouva (vč. dodatku) pro projekt i mimo projekt</a:t>
            </a:r>
            <a:endParaRPr lang="cs-CZ" sz="1600" b="true" dirty="false"/>
          </a:p>
        </p:txBody>
      </p:sp>
      <p:sp>
        <p:nvSpPr>
          <p:cNvPr id="7" name="Zástupný symbol pro obsah 2"/>
          <p:cNvSpPr txBox="true">
            <a:spLocks/>
          </p:cNvSpPr>
          <p:nvPr/>
        </p:nvSpPr>
        <p:spPr>
          <a:xfrm>
            <a:off x="251520" y="2348880"/>
            <a:ext cx="8064000" cy="5328592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>
            <a:lvl1pPr marL="432000" indent="-432000" algn="l" defTabSz="914400" rtl="false" eaLnBrk="true" latinLnBrk="false" hangingPunct="true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fals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false" smtClean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Wingdings" panose="05000000000000000000" pitchFamily="2" charset="2"/>
              <a:buNone/>
            </a:pPr>
            <a:endParaRPr lang="cs-CZ" sz="1800" dirty="false"/>
          </a:p>
        </p:txBody>
      </p:sp>
      <p:sp>
        <p:nvSpPr>
          <p:cNvPr id="8" name="Zástupný symbol pro obsah 2"/>
          <p:cNvSpPr txBox="true">
            <a:spLocks/>
          </p:cNvSpPr>
          <p:nvPr/>
        </p:nvSpPr>
        <p:spPr>
          <a:xfrm>
            <a:off x="475227" y="2420887"/>
            <a:ext cx="6934160" cy="3014067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>
            <a:lvl1pPr marL="432000" indent="-432000" algn="l" defTabSz="914400" rtl="false" eaLnBrk="true" latinLnBrk="false" hangingPunct="true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fals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false" smtClean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lnSpc>
                <a:spcPct val="100000"/>
              </a:lnSpc>
              <a:buClr>
                <a:srgbClr val="FF0000"/>
              </a:buClr>
              <a:buFont typeface="+mj-lt"/>
              <a:buAutoNum type="arabicPeriod"/>
              <a:defRPr/>
            </a:pPr>
            <a:r>
              <a:rPr lang="cs-CZ" sz="2000" dirty="false" smtClean="false">
                <a:solidFill>
                  <a:srgbClr val="FF0000"/>
                </a:solidFill>
              </a:rPr>
              <a:t>u pracovníka, který v rámci jednoho pracovněprávního vztahu  vykonává </a:t>
            </a:r>
            <a:r>
              <a:rPr lang="cs-CZ" sz="2000" b="true" dirty="false" smtClean="false">
                <a:solidFill>
                  <a:srgbClr val="FF0000"/>
                </a:solidFill>
              </a:rPr>
              <a:t>činnosti pro projekt i mimo projekt</a:t>
            </a:r>
            <a:r>
              <a:rPr lang="cs-CZ" sz="2000" dirty="false" smtClean="false">
                <a:solidFill>
                  <a:srgbClr val="FF0000"/>
                </a:solidFill>
              </a:rPr>
              <a:t>;</a:t>
            </a:r>
          </a:p>
          <a:p>
            <a:pPr marL="457200" indent="-457200" algn="just">
              <a:lnSpc>
                <a:spcPct val="100000"/>
              </a:lnSpc>
              <a:buClr>
                <a:srgbClr val="FF0000"/>
              </a:buClr>
              <a:buFont typeface="+mj-lt"/>
              <a:buAutoNum type="arabicPeriod"/>
              <a:defRPr/>
            </a:pPr>
            <a:r>
              <a:rPr lang="cs-CZ" sz="2000" dirty="false">
                <a:solidFill>
                  <a:srgbClr val="FF0000"/>
                </a:solidFill>
              </a:rPr>
              <a:t>u</a:t>
            </a:r>
            <a:r>
              <a:rPr lang="cs-CZ" sz="2000" dirty="false" smtClean="false">
                <a:solidFill>
                  <a:srgbClr val="FF0000"/>
                </a:solidFill>
              </a:rPr>
              <a:t> pracovníka</a:t>
            </a:r>
            <a:r>
              <a:rPr lang="cs-CZ" sz="2000" dirty="false">
                <a:solidFill>
                  <a:srgbClr val="FF0000"/>
                </a:solidFill>
              </a:rPr>
              <a:t>, který v rámci daného pracovněprávního </a:t>
            </a:r>
            <a:r>
              <a:rPr lang="cs-CZ" sz="2000" dirty="false" smtClean="false">
                <a:solidFill>
                  <a:srgbClr val="FF0000"/>
                </a:solidFill>
              </a:rPr>
              <a:t>vztahu </a:t>
            </a:r>
            <a:r>
              <a:rPr lang="cs-CZ" sz="2000" dirty="false">
                <a:solidFill>
                  <a:srgbClr val="FF0000"/>
                </a:solidFill>
              </a:rPr>
              <a:t>vykonává činnosti pouze pro projekt, nicméně tyto činnosti spadají do vymezení více pracovních pozic a práce v rámci těchto pozic je odlišně odměňována</a:t>
            </a:r>
          </a:p>
          <a:p>
            <a:pPr marL="457200" indent="-457200" algn="just">
              <a:lnSpc>
                <a:spcPct val="100000"/>
              </a:lnSpc>
              <a:buClr>
                <a:srgbClr val="FF0000"/>
              </a:buClr>
              <a:buFont typeface="+mj-lt"/>
              <a:buAutoNum type="arabicPeriod"/>
              <a:defRPr/>
            </a:pPr>
            <a:r>
              <a:rPr lang="cs-CZ" sz="2000" dirty="false" smtClean="false">
                <a:solidFill>
                  <a:srgbClr val="FF0000"/>
                </a:solidFill>
              </a:rPr>
              <a:t>pokud popis pracovní činnosti u dané pracovní pozice obsahuje činnosti spadající jak do přímých, tak do </a:t>
            </a:r>
            <a:r>
              <a:rPr lang="cs-CZ" sz="2000" b="true" dirty="false" smtClean="false">
                <a:solidFill>
                  <a:srgbClr val="FF0000"/>
                </a:solidFill>
              </a:rPr>
              <a:t>nepřímých nákladů </a:t>
            </a:r>
          </a:p>
          <a:p>
            <a:pPr marL="0" indent="0">
              <a:lnSpc>
                <a:spcPct val="100000"/>
              </a:lnSpc>
              <a:buFont typeface="Wingdings" panose="05000000000000000000" pitchFamily="2" charset="2"/>
              <a:buNone/>
            </a:pPr>
            <a:endParaRPr lang="cs-CZ" sz="1800" dirty="false"/>
          </a:p>
        </p:txBody>
      </p:sp>
      <p:pic>
        <p:nvPicPr>
          <p:cNvPr id="3075" name="Picture 3"/>
          <p:cNvPicPr>
            <a:picLocks noChangeAspect="true" noChangeArrowheads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780499"/>
            <a:ext cx="1425188" cy="1520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ástupný symbol pro obsah 2"/>
          <p:cNvSpPr txBox="true">
            <a:spLocks/>
          </p:cNvSpPr>
          <p:nvPr/>
        </p:nvSpPr>
        <p:spPr>
          <a:xfrm>
            <a:off x="285452" y="5434955"/>
            <a:ext cx="8607027" cy="1423045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>
            <a:lvl1pPr marL="432000" indent="-432000" algn="l" defTabSz="914400" rtl="false" eaLnBrk="true" latinLnBrk="false" hangingPunct="true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fals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false" smtClean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defRPr/>
            </a:pPr>
            <a:endParaRPr lang="cs-CZ" altLang="cs-CZ" sz="2000" dirty="false" smtClean="false"/>
          </a:p>
          <a:p>
            <a:pPr algn="just">
              <a:lnSpc>
                <a:spcPct val="100000"/>
              </a:lnSpc>
              <a:defRPr/>
            </a:pPr>
            <a:r>
              <a:rPr lang="cs-CZ" altLang="cs-CZ" sz="2000" dirty="false" smtClean="false"/>
              <a:t>Osoby, které jsou hrazeny pouze z NN nebo nesplňují jednu z výše zmíněných podmínek, </a:t>
            </a:r>
            <a:r>
              <a:rPr lang="cs-CZ" altLang="cs-CZ" sz="2000" b="true" dirty="false" smtClean="false"/>
              <a:t>nezpracovávají pracovní výkazy.</a:t>
            </a:r>
          </a:p>
          <a:p>
            <a:pPr marL="0" indent="0">
              <a:lnSpc>
                <a:spcPct val="100000"/>
              </a:lnSpc>
              <a:buFont typeface="Wingdings" panose="05000000000000000000" pitchFamily="2" charset="2"/>
              <a:buNone/>
            </a:pPr>
            <a:endParaRPr lang="cs-CZ" sz="1800" dirty="false"/>
          </a:p>
        </p:txBody>
      </p:sp>
    </p:spTree>
    <p:extLst>
      <p:ext uri="{BB962C8B-B14F-4D97-AF65-F5344CB8AC3E}">
        <p14:creationId xmlns:p14="http://schemas.microsoft.com/office/powerpoint/2010/main" val="378651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true" noChangeArrowheads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20981">
            <a:off x="4034056" y="2272474"/>
            <a:ext cx="4582755" cy="294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-612576" y="0"/>
            <a:ext cx="8424000" cy="1080000"/>
          </a:xfrm>
        </p:spPr>
        <p:txBody>
          <a:bodyPr/>
          <a:lstStyle/>
          <a:p>
            <a:pPr algn="ctr"/>
            <a:r>
              <a:rPr lang="cs-CZ" altLang="cs-CZ" dirty="false"/>
              <a:t>pracovní v</a:t>
            </a:r>
            <a:r>
              <a:rPr lang="cs-CZ" altLang="cs-CZ" dirty="false" smtClean="false"/>
              <a:t>ýkazy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179512" y="1412776"/>
            <a:ext cx="3959992" cy="5112568"/>
          </a:xfrm>
        </p:spPr>
        <p:txBody>
          <a:bodyPr/>
          <a:lstStyle/>
          <a:p>
            <a:pPr algn="just">
              <a:lnSpc>
                <a:spcPct val="100000"/>
              </a:lnSpc>
              <a:spcAft>
                <a:spcPts val="1000"/>
              </a:spcAft>
              <a:defRPr/>
            </a:pPr>
            <a:r>
              <a:rPr lang="cs-CZ" altLang="cs-CZ" sz="2000" dirty="false" smtClean="false"/>
              <a:t>Zpracovávají se </a:t>
            </a:r>
            <a:r>
              <a:rPr lang="cs-CZ" altLang="cs-CZ" sz="2000" b="true" dirty="false" smtClean="false"/>
              <a:t>měsíčně. </a:t>
            </a:r>
          </a:p>
          <a:p>
            <a:pPr algn="just">
              <a:lnSpc>
                <a:spcPct val="100000"/>
              </a:lnSpc>
              <a:spcAft>
                <a:spcPts val="1000"/>
              </a:spcAft>
              <a:defRPr/>
            </a:pPr>
            <a:r>
              <a:rPr lang="cs-CZ" altLang="cs-CZ" sz="2000" b="true" dirty="false" smtClean="false"/>
              <a:t>K </a:t>
            </a:r>
            <a:r>
              <a:rPr lang="cs-CZ" altLang="cs-CZ" sz="2000" b="true" dirty="false" err="true" smtClean="false"/>
              <a:t>ZoR</a:t>
            </a:r>
            <a:r>
              <a:rPr lang="cs-CZ" altLang="cs-CZ" sz="2000" b="true" dirty="false" smtClean="false"/>
              <a:t> </a:t>
            </a:r>
            <a:r>
              <a:rPr lang="cs-CZ" altLang="cs-CZ" sz="2000" dirty="false" smtClean="false"/>
              <a:t>se dokládají pouze VP, v rámci kterých je nárokována odměna</a:t>
            </a:r>
            <a:r>
              <a:rPr lang="cs-CZ" altLang="cs-CZ" sz="2000" b="true" dirty="false" smtClean="false"/>
              <a:t> nad 10 tisíc korun. 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/>
            </a:pPr>
            <a:r>
              <a:rPr lang="cs-CZ" altLang="cs-CZ" sz="2000" dirty="false" smtClean="false"/>
              <a:t>Uvádí se pouze </a:t>
            </a:r>
            <a:br>
              <a:rPr lang="cs-CZ" altLang="cs-CZ" sz="2000" dirty="false" smtClean="false"/>
            </a:br>
            <a:r>
              <a:rPr lang="cs-CZ" altLang="cs-CZ" sz="2000" b="true" dirty="false" smtClean="false"/>
              <a:t>skupiny činností:</a:t>
            </a:r>
            <a:br>
              <a:rPr lang="cs-CZ" altLang="cs-CZ" sz="2000" b="true" dirty="false" smtClean="false"/>
            </a:br>
            <a:r>
              <a:rPr lang="cs-CZ" altLang="cs-CZ" sz="2000" dirty="false" smtClean="false"/>
              <a:t>kolik času na dané činnosti pracovník strávil. 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/>
            </a:pPr>
            <a:r>
              <a:rPr lang="cs-CZ" altLang="cs-CZ" sz="2000" b="true" dirty="false" smtClean="false"/>
              <a:t>Pracovní výkaz a Příklady </a:t>
            </a:r>
            <a:r>
              <a:rPr lang="cs-CZ" altLang="cs-CZ" sz="2000" b="true" dirty="false"/>
              <a:t>vykonávaných činností: </a:t>
            </a:r>
            <a:r>
              <a:rPr lang="cs-CZ" altLang="cs-CZ" sz="2000" dirty="false" smtClean="false">
                <a:solidFill>
                  <a:srgbClr val="00B0F0"/>
                </a:solidFill>
                <a:hlinkClick r:id="rId4"/>
              </a:rPr>
              <a:t>https</a:t>
            </a:r>
            <a:r>
              <a:rPr lang="cs-CZ" altLang="cs-CZ" sz="2000" dirty="false">
                <a:solidFill>
                  <a:srgbClr val="00B0F0"/>
                </a:solidFill>
                <a:hlinkClick r:id="rId4"/>
              </a:rPr>
              <a:t>://</a:t>
            </a:r>
            <a:r>
              <a:rPr lang="cs-CZ" altLang="cs-CZ" sz="2000" dirty="false" smtClean="false">
                <a:solidFill>
                  <a:srgbClr val="00B0F0"/>
                </a:solidFill>
                <a:hlinkClick r:id="rId4"/>
              </a:rPr>
              <a:t>www.esfcr.cz/pracovni-vykaz-opz</a:t>
            </a:r>
            <a:endParaRPr lang="cs-CZ" altLang="cs-CZ" sz="2000" dirty="false">
              <a:solidFill>
                <a:srgbClr val="00B0F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cs-CZ" sz="18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22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19749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Veřejné zakázky</a:t>
            </a:r>
            <a:endParaRPr lang="cs-CZ" dirty="false"/>
          </a:p>
        </p:txBody>
      </p:sp>
      <p:pic>
        <p:nvPicPr>
          <p:cNvPr id="14" name="Zástupný symbol pro obrázek 13"/>
          <p:cNvPicPr>
            <a:picLocks noGrp="true" noChangeAspect="true"/>
          </p:cNvPicPr>
          <p:nvPr>
            <p:ph type="pic" sz="quarter" idx="15"/>
          </p:nvPr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6427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/>
              <a:t>Veřejné </a:t>
            </a:r>
            <a:r>
              <a:rPr lang="cs-CZ" dirty="false" smtClean="false"/>
              <a:t>zakázky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179512" y="1268760"/>
            <a:ext cx="8626394" cy="5112568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cs-CZ" sz="1800" b="true" dirty="false" smtClean="false"/>
              <a:t>Příjemce </a:t>
            </a:r>
            <a:r>
              <a:rPr lang="cs-CZ" sz="1800" b="true" dirty="false"/>
              <a:t>zasílá dokumentaci prostřednictvím IS </a:t>
            </a:r>
            <a:r>
              <a:rPr lang="cs-CZ" sz="1800" b="true" dirty="false" smtClean="false"/>
              <a:t>KP14+do samostatného </a:t>
            </a:r>
            <a:r>
              <a:rPr lang="cs-CZ" sz="1800" b="true" dirty="false"/>
              <a:t>modulu Veřejné zakázky</a:t>
            </a:r>
            <a:r>
              <a:rPr lang="cs-CZ" sz="1800" b="true" dirty="false" smtClean="false"/>
              <a:t>. </a:t>
            </a:r>
            <a:r>
              <a:rPr lang="cs-CZ" sz="1800" dirty="false"/>
              <a:t>ŘO mu prostřednictvím stejného systému poskytuje zpětnou vazbu, zda lze na základě předložené dokumentace dojít k závěru, že zadávací řízení by nemělo být </a:t>
            </a:r>
            <a:r>
              <a:rPr lang="cs-CZ" sz="1800" dirty="false" smtClean="false"/>
              <a:t/>
            </a:r>
            <a:br>
              <a:rPr lang="cs-CZ" sz="1800" dirty="false" smtClean="false"/>
            </a:br>
            <a:r>
              <a:rPr lang="cs-CZ" sz="1800" dirty="false" smtClean="false"/>
              <a:t>v </a:t>
            </a:r>
            <a:r>
              <a:rPr lang="cs-CZ" sz="1800" dirty="false"/>
              <a:t>rozporu s </a:t>
            </a:r>
            <a:r>
              <a:rPr lang="cs-CZ" sz="1800" dirty="false" smtClean="false"/>
              <a:t>pravidly.</a:t>
            </a:r>
          </a:p>
          <a:p>
            <a:pPr algn="just">
              <a:lnSpc>
                <a:spcPct val="100000"/>
              </a:lnSpc>
            </a:pPr>
            <a:r>
              <a:rPr lang="cs-CZ" sz="1800" dirty="false" smtClean="false"/>
              <a:t>Příjemce </a:t>
            </a:r>
            <a:r>
              <a:rPr lang="cs-CZ" sz="1800" dirty="false"/>
              <a:t>je povinen na základě vyžádání ŘO předložit stanovenou dokumentaci k zadávacímu řízení, která je v originále v jiném než v českém jazyce, v úředně ověřeném překladu či </a:t>
            </a:r>
            <a:r>
              <a:rPr lang="cs-CZ" sz="1800" dirty="false" smtClean="false"/>
              <a:t>v </a:t>
            </a:r>
            <a:r>
              <a:rPr lang="cs-CZ" sz="1800" dirty="false"/>
              <a:t>prostém překladu do českého jazyka</a:t>
            </a:r>
            <a:r>
              <a:rPr lang="cs-CZ" sz="1800" dirty="false" smtClean="false"/>
              <a:t>.</a:t>
            </a:r>
          </a:p>
          <a:p>
            <a:pPr algn="just">
              <a:lnSpc>
                <a:spcPct val="100000"/>
              </a:lnSpc>
            </a:pPr>
            <a:r>
              <a:rPr lang="cs-CZ" sz="1800" dirty="false" smtClean="false"/>
              <a:t>Kontrola ŘO identifikuje nedostatky: </a:t>
            </a:r>
          </a:p>
          <a:p>
            <a:pPr marL="990600" indent="-342900">
              <a:lnSpc>
                <a:spcPct val="100000"/>
              </a:lnSpc>
              <a:buAutoNum type="alphaLcParenR"/>
            </a:pPr>
            <a:r>
              <a:rPr lang="cs-CZ" sz="1800" dirty="false" smtClean="false"/>
              <a:t>lze </a:t>
            </a:r>
            <a:r>
              <a:rPr lang="cs-CZ" sz="1800" dirty="false"/>
              <a:t>nedostatky </a:t>
            </a:r>
            <a:r>
              <a:rPr lang="cs-CZ" sz="1800" dirty="false" smtClean="false"/>
              <a:t>napravit – nová verze dokumentace </a:t>
            </a:r>
          </a:p>
          <a:p>
            <a:pPr marL="990600" indent="-342900" algn="just">
              <a:lnSpc>
                <a:spcPct val="100000"/>
              </a:lnSpc>
              <a:buAutoNum type="alphaLcParenR"/>
            </a:pPr>
            <a:r>
              <a:rPr lang="cs-CZ" sz="1800" dirty="false" smtClean="false"/>
              <a:t>není </a:t>
            </a:r>
            <a:r>
              <a:rPr lang="cs-CZ" sz="1800" dirty="false"/>
              <a:t>možná náprava, pak ŘO příjemci navrhuje na výběr buď zrušení zadávacího řízení, nebo konkrétní sankci na budoucí výdaje, které zadavatel uhradí za plnění </a:t>
            </a:r>
            <a:r>
              <a:rPr lang="cs-CZ" sz="1800" dirty="false" smtClean="false"/>
              <a:t>zakázky.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1600" dirty="false" smtClean="false"/>
              <a:t>Postup pro vytvoření/editaci modulu veřejné zakázky: https</a:t>
            </a:r>
            <a:r>
              <a:rPr lang="cs-CZ" sz="1600" dirty="false"/>
              <a:t>://www.esfcr.cz/vzory-pro-zadavaci-vyberova-rizeni-opz (Již není vázán na zprávu o realizaci)</a:t>
            </a:r>
          </a:p>
          <a:p>
            <a:pPr algn="just">
              <a:lnSpc>
                <a:spcPct val="100000"/>
              </a:lnSpc>
            </a:pPr>
            <a:endParaRPr lang="cs-CZ" sz="1400" dirty="false" smtClean="false"/>
          </a:p>
          <a:p>
            <a:pPr algn="just">
              <a:lnSpc>
                <a:spcPct val="100000"/>
              </a:lnSpc>
            </a:pPr>
            <a:endParaRPr lang="cs-CZ" sz="14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24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38593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 smtClean="false"/>
              <a:t>Kategorie pro zadávání – LIMITY</a:t>
            </a:r>
            <a:endParaRPr lang="cs-CZ" dirty="false"/>
          </a:p>
        </p:txBody>
      </p:sp>
      <p:graphicFrame>
        <p:nvGraphicFramePr>
          <p:cNvPr id="8" name="Zástupný symbol pro obsah 7"/>
          <p:cNvGraphicFramePr>
            <a:graphicFrameLocks noGrp="true"/>
          </p:cNvGraphicFramePr>
          <p:nvPr>
            <p:ph idx="10"/>
            <p:extLst>
              <p:ext uri="{D42A27DB-BD31-4B8C-83A1-F6EECF244321}">
                <p14:modId xmlns:p14="http://schemas.microsoft.com/office/powerpoint/2010/main" val="3647877168"/>
              </p:ext>
            </p:extLst>
          </p:nvPr>
        </p:nvGraphicFramePr>
        <p:xfrm>
          <a:off x="66422" y="1124744"/>
          <a:ext cx="9077577" cy="5243835"/>
        </p:xfrm>
        <a:graphic>
          <a:graphicData uri="http://schemas.openxmlformats.org/drawingml/2006/table">
            <a:tbl>
              <a:tblPr firstRow="true" bandRow="true">
                <a:tableStyleId>{21E4AEA4-8DFA-4A89-87EB-49C32662AFE0}</a:tableStyleId>
              </a:tblPr>
              <a:tblGrid>
                <a:gridCol w="35694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97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84355">
                <a:tc>
                  <a:txBody>
                    <a:bodyPr/>
                    <a:lstStyle/>
                    <a:p>
                      <a:pPr algn="ctr"/>
                      <a:r>
                        <a:rPr lang="cs-CZ" dirty="false" smtClean="false"/>
                        <a:t>Méně než </a:t>
                      </a:r>
                      <a:r>
                        <a:rPr lang="cs-CZ" baseline="0" dirty="false" smtClean="false"/>
                        <a:t> 500 tis. Kč bez DPH</a:t>
                      </a:r>
                      <a:endParaRPr lang="cs-CZ" dirty="fals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false" eaLnBrk="true" fontAlgn="auto" latinLnBrk="false" hangingPunct="tru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false" smtClean="false"/>
                        <a:t>Od </a:t>
                      </a:r>
                      <a:r>
                        <a:rPr lang="cs-CZ" baseline="0" dirty="false" smtClean="false"/>
                        <a:t>500 tis. Kč bez DPH a méně než 2 mil. Kč bez DPH pro dodávky a služby nebo 6 mil. Kč bez DPH pro stavební práce</a:t>
                      </a:r>
                      <a:endParaRPr lang="cs-CZ" dirty="false" smtClean="fals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false" eaLnBrk="true" fontAlgn="auto" latinLnBrk="false" hangingPunct="tru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false" smtClean="false"/>
                        <a:t>V režimu zákona </a:t>
                      </a:r>
                      <a:br>
                        <a:rPr lang="cs-CZ" dirty="false" smtClean="false"/>
                      </a:br>
                      <a:r>
                        <a:rPr lang="cs-CZ" dirty="false" smtClean="false"/>
                        <a:t>o zadávání veřejných zakázkách – nad 2 mil. Kč bez DPH, resp. 6 mil. Kč bez DPH</a:t>
                      </a:r>
                      <a:endParaRPr lang="cs-CZ" dirty="false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2189">
                <a:tc>
                  <a:txBody>
                    <a:bodyPr/>
                    <a:lstStyle/>
                    <a:p>
                      <a:pPr marL="0" marR="0" indent="0" algn="l" defTabSz="914400" rtl="false" eaLnBrk="true" fontAlgn="auto" latinLnBrk="false" hangingPunct="tru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700" dirty="false" smtClean="false"/>
                        <a:t>Neprovádí</a:t>
                      </a:r>
                      <a:r>
                        <a:rPr lang="cs-CZ" sz="1700" baseline="0" dirty="false" smtClean="false"/>
                        <a:t> se výběrové řízení</a:t>
                      </a:r>
                    </a:p>
                    <a:p>
                      <a:pPr marL="0" marR="0" indent="0" algn="l" defTabSz="914400" rtl="false" eaLnBrk="true" fontAlgn="auto" latinLnBrk="false" hangingPunct="tru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700" baseline="0" dirty="false" smtClean="false"/>
                    </a:p>
                    <a:p>
                      <a:pPr marL="0" marR="0" indent="0" algn="just" defTabSz="914400" rtl="false" eaLnBrk="true" fontAlgn="auto" latinLnBrk="false" hangingPunct="tru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700" baseline="0" dirty="false" smtClean="false"/>
                        <a:t>Smlouva (objednávka) vychází </a:t>
                      </a:r>
                      <a:br>
                        <a:rPr lang="cs-CZ" sz="1700" baseline="0" dirty="false" smtClean="false"/>
                      </a:br>
                      <a:r>
                        <a:rPr lang="cs-CZ" sz="1700" baseline="0" dirty="false" smtClean="false"/>
                        <a:t>z dříve získaných informací </a:t>
                      </a:r>
                      <a:br>
                        <a:rPr lang="cs-CZ" sz="1700" baseline="0" dirty="false" smtClean="false"/>
                      </a:br>
                      <a:r>
                        <a:rPr lang="cs-CZ" sz="1700" baseline="0" dirty="false" smtClean="false"/>
                        <a:t>o situaci na trhu (resp. cenách) </a:t>
                      </a:r>
                      <a:br>
                        <a:rPr lang="cs-CZ" sz="1700" baseline="0" dirty="false" smtClean="false"/>
                      </a:br>
                      <a:r>
                        <a:rPr lang="cs-CZ" sz="1700" baseline="0" dirty="false" smtClean="false"/>
                        <a:t>z průzkumu trhu</a:t>
                      </a:r>
                    </a:p>
                    <a:p>
                      <a:pPr marL="0" marR="0" indent="0" algn="just" defTabSz="914400" rtl="false" eaLnBrk="true" fontAlgn="auto" latinLnBrk="false" hangingPunct="tru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700" baseline="0" dirty="false" smtClean="false"/>
                    </a:p>
                    <a:p>
                      <a:pPr marL="0" marR="0" indent="0" algn="just" defTabSz="914400" rtl="false" eaLnBrk="true" fontAlgn="auto" latinLnBrk="false" hangingPunct="tru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700" baseline="0" dirty="false" smtClean="false"/>
                        <a:t>POZOR – i zde nutno dodržovat zákl. zásady viz. Kap. 20.2 Obecné části pravidel pro žadatele a příjemce  - např. není možné pronajmout vlastní prostory či prostory partnera projektu atd.</a:t>
                      </a:r>
                      <a:endParaRPr lang="cs-CZ" sz="1700" dirty="false" smtClean="fal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false" eaLnBrk="true" fontAlgn="auto" latinLnBrk="false" hangingPunct="tru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700" baseline="0" dirty="false" smtClean="false"/>
                        <a:t>Výběr dodavatele navazuje na výběrové řízení</a:t>
                      </a:r>
                    </a:p>
                    <a:p>
                      <a:endParaRPr lang="cs-CZ" sz="1700" dirty="false" smtClean="false"/>
                    </a:p>
                    <a:p>
                      <a:r>
                        <a:rPr lang="cs-CZ" sz="1700" dirty="false" smtClean="false"/>
                        <a:t>Povinné zveřejnění výzvy </a:t>
                      </a:r>
                      <a:br>
                        <a:rPr lang="cs-CZ" sz="1700" dirty="false" smtClean="false"/>
                      </a:br>
                      <a:r>
                        <a:rPr lang="cs-CZ" sz="1700" dirty="false" smtClean="false"/>
                        <a:t>k</a:t>
                      </a:r>
                      <a:r>
                        <a:rPr lang="cs-CZ" sz="1700" baseline="0" dirty="false" smtClean="false"/>
                        <a:t> podání nabídek na webu esfcr.cz (min. 10 dní)</a:t>
                      </a:r>
                    </a:p>
                    <a:p>
                      <a:endParaRPr lang="cs-CZ" sz="1700" baseline="0" dirty="false" smtClean="fal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false" eaLnBrk="true" fontAlgn="auto" latinLnBrk="false" hangingPunct="tru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700" baseline="0" dirty="false" smtClean="false"/>
                        <a:t>Výběr dodavatele navazuje na zadávací řízení uskutečněné dle pravidel stanovených zákonem</a:t>
                      </a:r>
                      <a:endParaRPr lang="cs-CZ" sz="1700" dirty="fal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Zástupný symbol pro číslo snímku 4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25</a:t>
            </a:fld>
            <a:endParaRPr lang="cs-CZ" dirty="false"/>
          </a:p>
        </p:txBody>
      </p:sp>
      <p:sp>
        <p:nvSpPr>
          <p:cNvPr id="3" name="Pravá složená závorka 2"/>
          <p:cNvSpPr/>
          <p:nvPr/>
        </p:nvSpPr>
        <p:spPr>
          <a:xfrm rot="4206187">
            <a:off x="5741038" y="2000643"/>
            <a:ext cx="1680479" cy="5180057"/>
          </a:xfrm>
          <a:prstGeom prst="rightBrace">
            <a:avLst>
              <a:gd name="adj1" fmla="val 32219"/>
              <a:gd name="adj2" fmla="val 4876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true"/>
          <p:nvPr/>
        </p:nvSpPr>
        <p:spPr>
          <a:xfrm>
            <a:off x="5868144" y="5373216"/>
            <a:ext cx="2492097" cy="369332"/>
          </a:xfrm>
          <a:prstGeom prst="rect">
            <a:avLst/>
          </a:prstGeom>
          <a:noFill/>
        </p:spPr>
        <p:txBody>
          <a:bodyPr wrap="square" rtlCol="false">
            <a:spAutoFit/>
          </a:bodyPr>
          <a:lstStyle/>
          <a:p>
            <a:r>
              <a:rPr lang="cs-CZ" b="true" dirty="false" smtClean="false"/>
              <a:t>Ex ante kontrola</a:t>
            </a:r>
            <a:endParaRPr lang="cs-CZ" b="true" dirty="false"/>
          </a:p>
        </p:txBody>
      </p:sp>
      <p:sp>
        <p:nvSpPr>
          <p:cNvPr id="6" name="TextovéPole 5"/>
          <p:cNvSpPr txBox="true"/>
          <p:nvPr/>
        </p:nvSpPr>
        <p:spPr>
          <a:xfrm>
            <a:off x="325788" y="6262215"/>
            <a:ext cx="8155555" cy="369332"/>
          </a:xfrm>
          <a:prstGeom prst="rect">
            <a:avLst/>
          </a:prstGeom>
          <a:noFill/>
        </p:spPr>
        <p:txBody>
          <a:bodyPr wrap="square" rtlCol="false">
            <a:spAutoFit/>
          </a:bodyPr>
          <a:lstStyle/>
          <a:p>
            <a:pPr algn="r"/>
            <a:r>
              <a:rPr lang="cs-CZ" dirty="false" smtClean="false">
                <a:solidFill>
                  <a:srgbClr val="FF0000"/>
                </a:solidFill>
              </a:rPr>
              <a:t>Detailně vše v kapitole č. 20 v Obecné části pravidel</a:t>
            </a:r>
            <a:endParaRPr lang="cs-CZ" dirty="false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57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 smtClean="false"/>
              <a:t>Veřejné zakázky - </a:t>
            </a:r>
            <a:r>
              <a:rPr lang="cs-CZ" sz="2800" dirty="false" smtClean="false"/>
              <a:t>kontrola</a:t>
            </a:r>
            <a:endParaRPr lang="cs-CZ" sz="2800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360000" y="1340768"/>
            <a:ext cx="8532480" cy="4779232"/>
          </a:xfrm>
        </p:spPr>
        <p:txBody>
          <a:bodyPr/>
          <a:lstStyle/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cs-CZ" sz="1800" dirty="false"/>
              <a:t>Příjemce zasílá </a:t>
            </a:r>
            <a:r>
              <a:rPr lang="cs-CZ" sz="1800" dirty="false" smtClean="false"/>
              <a:t>dokumentaci (vložením do modulu veřejné zakázky) </a:t>
            </a:r>
            <a:r>
              <a:rPr lang="cs-CZ" sz="1800" dirty="false"/>
              <a:t>k </a:t>
            </a:r>
            <a:r>
              <a:rPr lang="cs-CZ" sz="1800" dirty="false" smtClean="false"/>
              <a:t>zadávacímu řízení (</a:t>
            </a:r>
            <a:r>
              <a:rPr lang="cs-CZ" sz="1800" dirty="false"/>
              <a:t>hodnota od 500 tisíc Kč) v těchto okamžicích: </a:t>
            </a:r>
          </a:p>
          <a:p>
            <a:pPr marL="1524000" lvl="2" indent="-1038225" algn="just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cs-CZ" sz="1800" dirty="false" smtClean="false"/>
              <a:t>a) </a:t>
            </a:r>
            <a:r>
              <a:rPr lang="cs-CZ" sz="1800" b="true" dirty="false" smtClean="false"/>
              <a:t>před vyhlášením výběrového/zadávacího řízení </a:t>
            </a:r>
            <a:r>
              <a:rPr lang="cs-CZ" sz="1800" dirty="false"/>
              <a:t>(tj. kontrole podléhají dokumenty, obsahující zadávací podmínky včetně všech příloh a také dokumentace ke stanovení předpokládané hodnoty </a:t>
            </a:r>
            <a:r>
              <a:rPr lang="cs-CZ" sz="1800" dirty="false" smtClean="false"/>
              <a:t>zakázky); </a:t>
            </a:r>
            <a:endParaRPr lang="cs-CZ" sz="1800" dirty="false"/>
          </a:p>
          <a:p>
            <a:pPr marL="1524000" lvl="2" indent="-1038225" algn="just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cs-CZ" sz="1800" dirty="false" smtClean="false"/>
              <a:t>b</a:t>
            </a:r>
            <a:r>
              <a:rPr lang="cs-CZ" sz="1800" dirty="false"/>
              <a:t>) </a:t>
            </a:r>
            <a:r>
              <a:rPr lang="cs-CZ" sz="1800" b="true" dirty="false"/>
              <a:t>před podpisem smlouvy s vybraným dodavatelem </a:t>
            </a:r>
            <a:r>
              <a:rPr lang="cs-CZ" sz="1800" dirty="false"/>
              <a:t>poté, </a:t>
            </a:r>
            <a:r>
              <a:rPr lang="cs-CZ" sz="1800" dirty="false" smtClean="false"/>
              <a:t/>
            </a:r>
            <a:br>
              <a:rPr lang="cs-CZ" sz="1800" dirty="false" smtClean="false"/>
            </a:br>
            <a:r>
              <a:rPr lang="cs-CZ" sz="1800" dirty="false" smtClean="false"/>
              <a:t>co </a:t>
            </a:r>
            <a:r>
              <a:rPr lang="cs-CZ" sz="1800" dirty="false"/>
              <a:t>zadavatel provedl posouzení a hodnocení nabídek </a:t>
            </a:r>
            <a:r>
              <a:rPr lang="cs-CZ" sz="1800" dirty="false" smtClean="false"/>
              <a:t/>
            </a:r>
            <a:br>
              <a:rPr lang="cs-CZ" sz="1800" dirty="false" smtClean="false"/>
            </a:br>
            <a:r>
              <a:rPr lang="cs-CZ" sz="1800" dirty="false" smtClean="false"/>
              <a:t>(</a:t>
            </a:r>
            <a:r>
              <a:rPr lang="cs-CZ" sz="1800" dirty="false"/>
              <a:t>tj. kontrole podléhá: zveřejnění výzvy k podání nabídek či jinak označeného dokumentu plnícího danou funkci, případné poskytování dodatečných informací, provedení posouzení </a:t>
            </a:r>
            <a:r>
              <a:rPr lang="cs-CZ" sz="1800" dirty="false" smtClean="false"/>
              <a:t/>
            </a:r>
            <a:br>
              <a:rPr lang="cs-CZ" sz="1800" dirty="false" smtClean="false"/>
            </a:br>
            <a:r>
              <a:rPr lang="cs-CZ" sz="1800" dirty="false" smtClean="false"/>
              <a:t>a </a:t>
            </a:r>
            <a:r>
              <a:rPr lang="cs-CZ" sz="1800" dirty="false"/>
              <a:t>hodnocení nabídek a připravená smlouva </a:t>
            </a:r>
            <a:r>
              <a:rPr lang="cs-CZ" sz="1800" dirty="false" smtClean="false"/>
              <a:t>s </a:t>
            </a:r>
            <a:r>
              <a:rPr lang="cs-CZ" sz="1800" dirty="false"/>
              <a:t>dodavatelem); </a:t>
            </a:r>
          </a:p>
          <a:p>
            <a:pPr marL="1524000" lvl="2" indent="-1038225" algn="just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cs-CZ" sz="1800" dirty="false"/>
              <a:t>c) </a:t>
            </a:r>
            <a:r>
              <a:rPr lang="cs-CZ" sz="1800" b="true" dirty="false"/>
              <a:t>před podpisem dodatku ke smlouvě s dodavatelem </a:t>
            </a:r>
            <a:r>
              <a:rPr lang="cs-CZ" sz="1800" dirty="false"/>
              <a:t>(tj. kontrole podléhá připravený dodatek ke smlouvě s dodavatelem). </a:t>
            </a: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26</a:t>
            </a:fld>
            <a:endParaRPr lang="cs-CZ" dirty="false"/>
          </a:p>
        </p:txBody>
      </p:sp>
      <p:sp>
        <p:nvSpPr>
          <p:cNvPr id="7" name="TextovéPole 6"/>
          <p:cNvSpPr txBox="true"/>
          <p:nvPr/>
        </p:nvSpPr>
        <p:spPr>
          <a:xfrm>
            <a:off x="348504" y="5800121"/>
            <a:ext cx="8543976" cy="923330"/>
          </a:xfrm>
          <a:prstGeom prst="rect">
            <a:avLst/>
          </a:prstGeom>
          <a:noFill/>
        </p:spPr>
        <p:txBody>
          <a:bodyPr wrap="square" rtlCol="false">
            <a:spAutoFit/>
          </a:bodyPr>
          <a:lstStyle/>
          <a:p>
            <a:pPr algn="just"/>
            <a:r>
              <a:rPr lang="cs-CZ" dirty="false"/>
              <a:t>Dále příjemce po vložení dokumentace, zasílá projektovému manažerovi ŘO odpovědnému za projekt, ke kterému se zakázka vztahuje, </a:t>
            </a:r>
            <a:r>
              <a:rPr lang="cs-CZ" b="true" dirty="false"/>
              <a:t>depeši, </a:t>
            </a:r>
            <a:r>
              <a:rPr lang="cs-CZ" dirty="false"/>
              <a:t>ve které informuje o vložení dokumentace a min.  o </a:t>
            </a:r>
            <a:r>
              <a:rPr lang="cs-CZ" dirty="false" smtClean="false"/>
              <a:t>jakou fázi kontroly se jedná. </a:t>
            </a:r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86835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lhůty pro kontrolu VZ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323528" y="1268760"/>
            <a:ext cx="8568952" cy="2160240"/>
          </a:xfrm>
        </p:spPr>
        <p:txBody>
          <a:bodyPr/>
          <a:lstStyle/>
          <a:p>
            <a:pPr marL="0" indent="0" algn="ctr">
              <a:buNone/>
            </a:pPr>
            <a:r>
              <a:rPr lang="cs-CZ" sz="2000" b="true" dirty="false" smtClean="false"/>
              <a:t>Lhůty </a:t>
            </a:r>
            <a:r>
              <a:rPr lang="cs-CZ" sz="2000" b="true" dirty="false"/>
              <a:t>nutné na </a:t>
            </a:r>
            <a:r>
              <a:rPr lang="cs-CZ" sz="2000" b="true" dirty="false" smtClean="false"/>
              <a:t>kontrolu ŘO</a:t>
            </a:r>
            <a:br>
              <a:rPr lang="cs-CZ" sz="2000" b="true" dirty="false" smtClean="false"/>
            </a:br>
            <a:r>
              <a:rPr lang="cs-CZ" sz="2000" b="true" dirty="false" smtClean="false"/>
              <a:t>v</a:t>
            </a:r>
            <a:r>
              <a:rPr lang="cs-CZ" sz="2000" b="true" dirty="false"/>
              <a:t> jednotlivých fázích zadávání/realizace zakázek</a:t>
            </a:r>
          </a:p>
          <a:p>
            <a:pPr marL="414000" lvl="1" indent="0" fontAlgn="base" hangingPunct="false">
              <a:buNone/>
            </a:pPr>
            <a:r>
              <a:rPr lang="cs-CZ" dirty="false" smtClean="false"/>
              <a:t>→ pozor: nutno zohlednit při přípravě výběrového/zadávacího řízení!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27</a:t>
            </a:fld>
            <a:endParaRPr lang="cs-CZ" dirty="false"/>
          </a:p>
        </p:txBody>
      </p:sp>
      <p:graphicFrame>
        <p:nvGraphicFramePr>
          <p:cNvPr id="5" name="Zástupný symbol pro obsah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8111351"/>
              </p:ext>
            </p:extLst>
          </p:nvPr>
        </p:nvGraphicFramePr>
        <p:xfrm>
          <a:off x="360000" y="2630816"/>
          <a:ext cx="8280920" cy="3072368"/>
        </p:xfrm>
        <a:graphic>
          <a:graphicData uri="http://schemas.openxmlformats.org/drawingml/2006/table">
            <a:tbl>
              <a:tblPr firstRow="true" bandRow="true">
                <a:tableStyleId>{21E4AEA4-8DFA-4A89-87EB-49C32662AFE0}</a:tableStyleId>
              </a:tblPr>
              <a:tblGrid>
                <a:gridCol w="38839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17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5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52128">
                <a:tc>
                  <a:txBody>
                    <a:bodyPr/>
                    <a:lstStyle/>
                    <a:p>
                      <a:r>
                        <a:rPr lang="cs-CZ" i="false" dirty="false" smtClean="false"/>
                        <a:t>Typ zakázky / </a:t>
                      </a:r>
                    </a:p>
                    <a:p>
                      <a:r>
                        <a:rPr lang="cs-CZ" i="false" dirty="false" smtClean="false"/>
                        <a:t>specifikace</a:t>
                      </a:r>
                      <a:r>
                        <a:rPr lang="cs-CZ" i="false" baseline="0" dirty="false" smtClean="false"/>
                        <a:t> kontroly</a:t>
                      </a:r>
                      <a:endParaRPr lang="cs-CZ" i="false" dirty="fal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true" i="false" kern="1200" dirty="false" smtClean="false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Mimo režim zákona </a:t>
                      </a:r>
                      <a:r>
                        <a:rPr lang="cs-CZ" sz="1200" b="true" i="false" kern="1200" dirty="false" smtClean="false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(či přes e-tržiště  nad 100 tis. Kč)</a:t>
                      </a:r>
                      <a:endParaRPr lang="cs-CZ" sz="1200" i="false" dirty="fal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true" i="false" kern="1200" dirty="false" smtClean="false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 režimu zákona</a:t>
                      </a:r>
                      <a:endParaRPr lang="cs-CZ" i="false" dirty="fal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cs-CZ" sz="1800" i="false" kern="1200" dirty="false" smtClean="fals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Kontrola před vyhlášením výběrového/zadávacího řízení</a:t>
                      </a:r>
                      <a:endParaRPr lang="cs-CZ" i="false" dirty="fal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36195" algn="ctr" defTabSz="914400" rtl="false" eaLnBrk="true" latinLnBrk="false" hangingPunct="true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i="false" kern="1200" dirty="fals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 pracovních dní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36195" algn="ctr" defTabSz="914400" rtl="false" eaLnBrk="true" latinLnBrk="false" hangingPunct="true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i="false" kern="1200" dirty="false" smtClean="fals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 </a:t>
                      </a:r>
                      <a:r>
                        <a:rPr lang="cs-CZ" sz="1800" i="false" kern="1200" dirty="fals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pracovních dní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i="false" kern="1200" dirty="false" smtClean="fals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Kontrola před podpisem smlouvy s vybraným dodavatelem</a:t>
                      </a:r>
                      <a:endParaRPr lang="cs-CZ" i="false" dirty="fal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36195" algn="ctr" defTabSz="914400" rtl="false" eaLnBrk="true" latinLnBrk="false" hangingPunct="true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i="false" kern="1200" dirty="fals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 pracovních dní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36195" algn="ctr" defTabSz="914400" rtl="false" eaLnBrk="true" latinLnBrk="false" hangingPunct="true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i="false" kern="1200" dirty="false" smtClean="fals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 </a:t>
                      </a:r>
                      <a:r>
                        <a:rPr lang="cs-CZ" sz="1800" i="false" kern="1200" dirty="fals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pracovních dní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i="false" kern="1200" dirty="false" smtClean="fals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Kontrola před podpisem dodatku ke smlouvě s dodavatelem</a:t>
                      </a:r>
                      <a:endParaRPr lang="cs-CZ" i="false" dirty="fal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36195" algn="ctr" defTabSz="914400" rtl="false" eaLnBrk="true" latinLnBrk="false" hangingPunct="true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i="false" kern="1200" dirty="fals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 pracovních dní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36195" algn="ctr" defTabSz="914400" rtl="false" eaLnBrk="true" latinLnBrk="false" hangingPunct="true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i="false" kern="1200" dirty="fals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 pracovních dní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Obdélník 5"/>
          <p:cNvSpPr/>
          <p:nvPr/>
        </p:nvSpPr>
        <p:spPr>
          <a:xfrm>
            <a:off x="84146" y="5772670"/>
            <a:ext cx="90238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false"/>
              <a:t>Lhůta pro provedení kontroly začíná běžet až od zaslání kompletní potřebné dokumentace (v modulu veřejná zakázka) a zaslání </a:t>
            </a:r>
            <a:r>
              <a:rPr lang="cs-CZ" dirty="false" smtClean="false"/>
              <a:t>depeše od </a:t>
            </a:r>
            <a:r>
              <a:rPr lang="cs-CZ" dirty="false"/>
              <a:t>příjemce projektovému manažerovi </a:t>
            </a:r>
            <a:r>
              <a:rPr lang="cs-CZ" dirty="false" smtClean="false"/>
              <a:t>ŘO</a:t>
            </a:r>
            <a:r>
              <a:rPr lang="cs-CZ" dirty="false"/>
              <a:t>, ve které informuje o vložení dokumentace. </a:t>
            </a:r>
          </a:p>
        </p:txBody>
      </p:sp>
    </p:spTree>
    <p:extLst>
      <p:ext uri="{BB962C8B-B14F-4D97-AF65-F5344CB8AC3E}">
        <p14:creationId xmlns:p14="http://schemas.microsoft.com/office/powerpoint/2010/main" val="368338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Indikátory</a:t>
            </a:r>
            <a:endParaRPr lang="cs-CZ" dirty="false"/>
          </a:p>
        </p:txBody>
      </p:sp>
      <p:pic>
        <p:nvPicPr>
          <p:cNvPr id="14" name="Zástupný symbol pro obrázek 13"/>
          <p:cNvPicPr>
            <a:picLocks noGrp="true" noChangeAspect="true"/>
          </p:cNvPicPr>
          <p:nvPr>
            <p:ph type="pic" sz="quarter" idx="15"/>
          </p:nvPr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7083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 Indikátory – výzev č. 98/99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8413" y="1482577"/>
            <a:ext cx="8064448" cy="5400600"/>
          </a:xfrm>
        </p:spPr>
        <p:txBody>
          <a:bodyPr/>
          <a:lstStyle/>
          <a:p>
            <a:r>
              <a:rPr lang="cs-CZ" b="true" dirty="false" smtClean="false"/>
              <a:t>Závazné indikátory k naplnění ve výzvách č. 98/99:</a:t>
            </a:r>
            <a:br>
              <a:rPr lang="cs-CZ" b="true" dirty="false" smtClean="false"/>
            </a:br>
            <a:endParaRPr lang="cs-CZ" b="true" dirty="false" smtClean="false"/>
          </a:p>
          <a:p>
            <a:pPr marL="0" indent="0">
              <a:buNone/>
            </a:pPr>
            <a:r>
              <a:rPr lang="cs-CZ" b="true" dirty="false" smtClean="false"/>
              <a:t/>
            </a:r>
            <a:br>
              <a:rPr lang="cs-CZ" b="true" dirty="false" smtClean="false"/>
            </a:br>
            <a:r>
              <a:rPr lang="cs-CZ" b="true" dirty="false" smtClean="false"/>
              <a:t>	</a:t>
            </a:r>
          </a:p>
          <a:p>
            <a:pPr marL="414000" lvl="1" indent="0">
              <a:buNone/>
            </a:pPr>
            <a:endParaRPr lang="cs-CZ" b="true" dirty="false"/>
          </a:p>
          <a:p>
            <a:endParaRPr lang="cs-CZ" b="true" dirty="false" smtClean="false">
              <a:solidFill>
                <a:srgbClr val="FF0000"/>
              </a:solidFill>
            </a:endParaRPr>
          </a:p>
          <a:p>
            <a:r>
              <a:rPr lang="cs-CZ" sz="1800" b="true" dirty="false"/>
              <a:t>Cílové hodnoty závazné, změnit lze jen podstatnou změnou</a:t>
            </a:r>
          </a:p>
          <a:p>
            <a:r>
              <a:rPr lang="cs-CZ" sz="1800" b="true" dirty="false" smtClean="false"/>
              <a:t>Sankce při nenaplnění cílových hodnot &gt; 85 %</a:t>
            </a:r>
          </a:p>
          <a:p>
            <a:pPr lvl="1" algn="just">
              <a:lnSpc>
                <a:spcPct val="100000"/>
              </a:lnSpc>
            </a:pPr>
            <a:r>
              <a:rPr lang="cs-CZ" sz="1600" dirty="false" smtClean="false"/>
              <a:t>Výše odvodu v procentech z dotace podle míry nenaplnění všech povinných indikátorů (průměr) (viz Rozhodnutí o poskytnutí dotace)</a:t>
            </a:r>
          </a:p>
          <a:p>
            <a:pPr marL="0" indent="0">
              <a:buNone/>
            </a:pPr>
            <a:endParaRPr lang="cs-CZ" b="true" dirty="false" smtClean="false"/>
          </a:p>
          <a:p>
            <a:pPr marL="0" indent="0">
              <a:buNone/>
            </a:pPr>
            <a:endParaRPr lang="cs-CZ" dirty="false" smtClean="false"/>
          </a:p>
          <a:p>
            <a:pPr marL="0" indent="0">
              <a:buNone/>
            </a:pPr>
            <a:endParaRPr lang="cs-CZ" dirty="false"/>
          </a:p>
          <a:p>
            <a:pPr marL="0" indent="0">
              <a:buNone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29</a:t>
            </a:fld>
            <a:endParaRPr lang="cs-CZ" dirty="false"/>
          </a:p>
        </p:txBody>
      </p:sp>
      <p:pic>
        <p:nvPicPr>
          <p:cNvPr id="6146" name="Picture 2"/>
          <p:cNvPicPr>
            <a:picLocks noChangeAspect="true" noChangeArrowheads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53" y="2060848"/>
            <a:ext cx="8222367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304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false" smtClean="false"/>
              <a:t>ZPRÁVA O REALIZACI PROJEKTU   </a:t>
            </a:r>
            <a:endParaRPr lang="cs-CZ" sz="2800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395536" y="1268760"/>
            <a:ext cx="8568952" cy="51845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1800" dirty="false" smtClean="false"/>
              <a:t>Pokyn </a:t>
            </a:r>
            <a:r>
              <a:rPr lang="cs-CZ" sz="1800" dirty="false"/>
              <a:t>pro vyplnění zprávy o realizaci projektu a žádosti o platbu v IS KP14+: </a:t>
            </a:r>
            <a:endParaRPr lang="cs-CZ" sz="1800" dirty="false" smtClean="false"/>
          </a:p>
          <a:p>
            <a:pPr marL="0" indent="0" algn="ctr">
              <a:lnSpc>
                <a:spcPct val="100000"/>
              </a:lnSpc>
              <a:buNone/>
            </a:pPr>
            <a:r>
              <a:rPr lang="cs-CZ" sz="1400" dirty="false" smtClean="false">
                <a:hlinkClick r:id="rId3"/>
              </a:rPr>
              <a:t>https</a:t>
            </a:r>
            <a:r>
              <a:rPr lang="cs-CZ" sz="1400" dirty="false">
                <a:hlinkClick r:id="rId3"/>
              </a:rPr>
              <a:t>://www.esfcr.cz/pokyny-k-vyplneni-zpravy-o-realizaci-zadosti-o-platbu-a-zadosti-o-zmenu-opz/-/</a:t>
            </a:r>
            <a:r>
              <a:rPr lang="cs-CZ" sz="1400" dirty="false" smtClean="false">
                <a:hlinkClick r:id="rId3"/>
              </a:rPr>
              <a:t>dokument/809712</a:t>
            </a:r>
            <a:endParaRPr lang="cs-CZ" sz="1400" dirty="false" smtClean="false"/>
          </a:p>
          <a:p>
            <a:pPr marL="0" indent="0" algn="ctr">
              <a:lnSpc>
                <a:spcPct val="100000"/>
              </a:lnSpc>
              <a:buNone/>
            </a:pPr>
            <a:endParaRPr lang="cs-CZ" sz="1400" dirty="false">
              <a:hlinkClick r:id="rId3"/>
            </a:endParaRPr>
          </a:p>
          <a:p>
            <a:pPr algn="just">
              <a:lnSpc>
                <a:spcPct val="100000"/>
              </a:lnSpc>
            </a:pPr>
            <a:r>
              <a:rPr lang="cs-CZ" sz="1800" dirty="false"/>
              <a:t>Zpráva o </a:t>
            </a:r>
            <a:r>
              <a:rPr lang="cs-CZ" sz="1800" dirty="false" smtClean="false"/>
              <a:t>realizaci projektu </a:t>
            </a:r>
            <a:r>
              <a:rPr lang="cs-CZ" sz="1800" dirty="false"/>
              <a:t>včetně žádosti o platbu </a:t>
            </a:r>
            <a:r>
              <a:rPr lang="cs-CZ" sz="1800" b="true" dirty="false"/>
              <a:t>se předkládá v IS KP14</a:t>
            </a:r>
            <a:r>
              <a:rPr lang="cs-CZ" sz="1800" dirty="false"/>
              <a:t>+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cs-CZ" sz="1800" b="true" dirty="false"/>
              <a:t>Termíny v Rozhodnutí o poskytnutí </a:t>
            </a:r>
            <a:r>
              <a:rPr lang="cs-CZ" sz="1800" b="true" dirty="false" smtClean="false"/>
              <a:t>dotace,  </a:t>
            </a:r>
            <a:r>
              <a:rPr lang="cs-CZ" sz="1800" b="true" dirty="false"/>
              <a:t>Část III., bod </a:t>
            </a:r>
            <a:r>
              <a:rPr lang="cs-CZ" sz="1800" b="true" dirty="false" smtClean="false"/>
              <a:t>2.2</a:t>
            </a:r>
          </a:p>
          <a:p>
            <a:pPr>
              <a:lnSpc>
                <a:spcPct val="100000"/>
              </a:lnSpc>
            </a:pPr>
            <a:endParaRPr lang="cs-CZ" sz="1800" b="true" dirty="false" smtClean="false"/>
          </a:p>
          <a:p>
            <a:pPr>
              <a:lnSpc>
                <a:spcPct val="100000"/>
              </a:lnSpc>
            </a:pPr>
            <a:r>
              <a:rPr lang="cs-CZ" sz="1800" b="true" dirty="false" smtClean="false"/>
              <a:t>Sledované období je zpravidla 6 měsíců.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cs-CZ" sz="1800" dirty="false" err="true" smtClean="false"/>
              <a:t>ZoR</a:t>
            </a:r>
            <a:r>
              <a:rPr lang="cs-CZ" sz="1800" dirty="false" smtClean="false"/>
              <a:t> se odevzdává </a:t>
            </a:r>
            <a:r>
              <a:rPr lang="cs-CZ" sz="1800" b="true" dirty="false" smtClean="false"/>
              <a:t>do </a:t>
            </a:r>
            <a:r>
              <a:rPr lang="cs-CZ" sz="1800" b="true" dirty="false"/>
              <a:t>posledního dne měsíce následujícího po ukončení sledovaného období </a:t>
            </a:r>
            <a:r>
              <a:rPr lang="cs-CZ" sz="1800" dirty="false"/>
              <a:t>(v případě závěrečné </a:t>
            </a:r>
            <a:r>
              <a:rPr lang="cs-CZ" sz="1800" dirty="false" err="true"/>
              <a:t>ZoR</a:t>
            </a:r>
            <a:r>
              <a:rPr lang="cs-CZ" sz="1800" dirty="false"/>
              <a:t> platí dvouměsíční lhůta</a:t>
            </a:r>
            <a:r>
              <a:rPr lang="cs-CZ" sz="1800" dirty="false" smtClean="false"/>
              <a:t>)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cs-CZ" sz="1800" dirty="false" smtClean="false"/>
          </a:p>
          <a:p>
            <a:pPr algn="just">
              <a:lnSpc>
                <a:spcPct val="100000"/>
              </a:lnSpc>
            </a:pPr>
            <a:r>
              <a:rPr lang="cs-CZ" sz="1800" dirty="false" smtClean="false"/>
              <a:t>Nedodržení </a:t>
            </a:r>
            <a:r>
              <a:rPr lang="cs-CZ" sz="1800" dirty="false"/>
              <a:t>termínů pro předkládání </a:t>
            </a:r>
            <a:r>
              <a:rPr lang="cs-CZ" sz="1800" dirty="false" err="true"/>
              <a:t>ZoR</a:t>
            </a:r>
            <a:r>
              <a:rPr lang="cs-CZ" sz="1800" dirty="false"/>
              <a:t> </a:t>
            </a:r>
            <a:r>
              <a:rPr lang="cs-CZ" sz="1800" dirty="false" smtClean="false"/>
              <a:t>=&gt; </a:t>
            </a:r>
            <a:r>
              <a:rPr lang="cs-CZ" sz="1800" dirty="false"/>
              <a:t>sankce dle Rozhodnutí</a:t>
            </a:r>
          </a:p>
          <a:p>
            <a:pPr marL="0" indent="0" algn="ctr">
              <a:lnSpc>
                <a:spcPct val="100000"/>
              </a:lnSpc>
              <a:buNone/>
            </a:pPr>
            <a:endParaRPr lang="cs-CZ" sz="1400" dirty="false" smtClean="false">
              <a:hlinkClick r:id="rId3"/>
            </a:endParaRPr>
          </a:p>
          <a:p>
            <a:pPr marL="0" indent="0">
              <a:buNone/>
            </a:pPr>
            <a:endParaRPr lang="cs-CZ" sz="3200" dirty="false" smtClean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17389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 Indikátory – obecně I.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203837" y="1249181"/>
            <a:ext cx="8605424" cy="5576317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600" b="true" i="true" dirty="false" smtClean="false"/>
              <a:t>„Za osobu, která má z podpořeného projektu přímý prospěch, je považována pouze ta osoba, která se účastní činností realizovaných v rámci podpořeného projektu pro cílové skupiny a u níž rozsah jejího zapojení do projektu překročí tzv. bagatelní podporu.“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cs-CZ" sz="1600" b="true" i="true" dirty="false" smtClean="false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600" b="true" dirty="false" err="true" smtClean="false"/>
              <a:t>Bagatelnost</a:t>
            </a:r>
            <a:r>
              <a:rPr lang="cs-CZ" sz="1600" b="true" dirty="false" smtClean="false"/>
              <a:t> podpory:</a:t>
            </a:r>
            <a:endParaRPr lang="cs-CZ" sz="1600" b="true" dirty="false"/>
          </a:p>
          <a:p>
            <a:pPr marL="41400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1400" b="true" dirty="false" smtClean="false"/>
              <a:t>Podpořenou osobou je pouze osoba, která: </a:t>
            </a:r>
          </a:p>
          <a:p>
            <a:pPr marL="1076325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cs-CZ" sz="1600" dirty="false" smtClean="false"/>
              <a:t>získala v daném projektu podporu v rozsahu minimálně 40 hodin (á 60 minut) </a:t>
            </a:r>
            <a:br>
              <a:rPr lang="cs-CZ" sz="1600" dirty="false" smtClean="false"/>
            </a:br>
            <a:r>
              <a:rPr lang="cs-CZ" sz="1600" dirty="false" smtClean="false"/>
              <a:t>(bez ohledu na počet dílčích zapojení do projektu) a zároveň </a:t>
            </a:r>
          </a:p>
          <a:p>
            <a:pPr marL="1076325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cs-CZ" sz="1600" dirty="false" smtClean="false"/>
              <a:t>alespoň 20 hodin z této podpory, kterou osoba v daném projektu získala, nemá charakter elektronického vzdělávání (tj. vzdělávání pomocí PC a sítí).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600" dirty="false" smtClean="false"/>
              <a:t>Osoba, která toto nesplňuje, patří do tzv. bagatelní podpory: eviduje se, nicméně do hodnoty indikátoru se nezapočítává.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cs-CZ" sz="1700" dirty="false" smtClean="false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b="true" dirty="false" smtClean="false"/>
              <a:t>Jako podporu ovšem </a:t>
            </a:r>
            <a:r>
              <a:rPr lang="cs-CZ" sz="2000" b="true" dirty="false" smtClean="false">
                <a:solidFill>
                  <a:srgbClr val="FF0000"/>
                </a:solidFill>
              </a:rPr>
              <a:t>nikdy nelze označit aktivity</a:t>
            </a:r>
            <a:r>
              <a:rPr lang="cs-CZ" sz="2000" b="true" dirty="false" smtClean="false"/>
              <a:t>, v nichž nejde </a:t>
            </a:r>
            <a:br>
              <a:rPr lang="cs-CZ" sz="2000" b="true" dirty="false" smtClean="false"/>
            </a:br>
            <a:r>
              <a:rPr lang="cs-CZ" sz="2000" b="true" dirty="false" smtClean="false"/>
              <a:t>o zlepšení situace či znalostí/kompetencí, ale dochází pouze k: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600" dirty="false" smtClean="false"/>
              <a:t>náboru účastníků projektu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600" dirty="false" smtClean="false"/>
              <a:t>šíření povědomí o projektu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600" dirty="false" smtClean="false"/>
              <a:t>ke sběru informací o osobách formou anket, dotazníků aj.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600" dirty="false" smtClean="false"/>
              <a:t>k šíření publikací, časopisů, brožur, letáků,…,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600" dirty="false" smtClean="false"/>
              <a:t>k účasti na kulatých stolech nebo pracovních skupinách aj.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dirty="false" smtClean="false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dirty="false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30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98096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 Indikátory – obecně II.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206236" y="1205400"/>
            <a:ext cx="8577763" cy="5400600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800" dirty="false" smtClean="false"/>
              <a:t>Je vhodné, aby byl zápis poskytnuté podpory vytvořen v okamžiku, kdy lze využívání této konkrétní podpory daným člověkem považovat za ukončené.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800" dirty="false" smtClean="false"/>
              <a:t>Nicméně není chyba, když příjemce využití podpory zadá už v průběhu jejího využívání danou osobou.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800" dirty="false" smtClean="false"/>
              <a:t>Podpora musí být zapsána nejpozději v návaznosti na dokončení realizaci projektu, tj. v době zpracovávání závěrečné </a:t>
            </a:r>
            <a:r>
              <a:rPr lang="cs-CZ" sz="1800" dirty="false" err="true" smtClean="false"/>
              <a:t>ZoR</a:t>
            </a:r>
            <a:r>
              <a:rPr lang="cs-CZ" sz="1800" dirty="false" smtClean="false"/>
              <a:t>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800" dirty="false" smtClean="false">
                <a:solidFill>
                  <a:srgbClr val="FF0000"/>
                </a:solidFill>
              </a:rPr>
              <a:t>Zadávají </a:t>
            </a:r>
            <a:r>
              <a:rPr lang="cs-CZ" sz="1800" dirty="false"/>
              <a:t>se i podpory, které příjemce „nedočerpal“, v případě, že jsou nebagatelní:</a:t>
            </a:r>
          </a:p>
          <a:p>
            <a:pPr marL="1441450" indent="-43180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800" dirty="false" smtClean="false"/>
              <a:t>Pokud někdo nedokončil kurz, nicméně strávil v něm více času, než je limit pro bagatelní podporu, podpora se eviduje, i přes nedokončení.</a:t>
            </a:r>
          </a:p>
          <a:p>
            <a:pPr marL="1441450" indent="-43180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800" dirty="false" smtClean="false"/>
              <a:t>Pokud nedokončení vedlo k tomu, že osoba nemá certifikát/jiný doklad, pak je doporučeno toto uvést do stručného popisu.</a:t>
            </a:r>
          </a:p>
          <a:p>
            <a:r>
              <a:rPr lang="cs-CZ" sz="1800" dirty="false" smtClean="false">
                <a:solidFill>
                  <a:srgbClr val="FF0000"/>
                </a:solidFill>
              </a:rPr>
              <a:t>Ne</a:t>
            </a:r>
            <a:r>
              <a:rPr lang="cs-CZ" sz="1800" dirty="false" smtClean="false"/>
              <a:t>zaznamenávají </a:t>
            </a:r>
            <a:r>
              <a:rPr lang="cs-CZ" sz="1800" dirty="false"/>
              <a:t>se „doprovodná opatření“ v rámci </a:t>
            </a:r>
            <a:r>
              <a:rPr lang="cs-CZ" sz="1800" dirty="false" smtClean="false"/>
              <a:t>projektu - např</a:t>
            </a:r>
            <a:r>
              <a:rPr lang="cs-CZ" sz="1800" dirty="false"/>
              <a:t>. hlídání dítěte po dobu účasti na vzdělávací akci; primárně je cílem vzdělávání, hlídání dítěte je doprovodnou činností.)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cs-CZ" dirty="false" smtClean="false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cs-CZ" dirty="false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31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33784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/>
              <a:t>Zpráva o realizaci - Indikátory </a:t>
            </a:r>
            <a:r>
              <a:rPr lang="cs-CZ" dirty="false" smtClean="false"/>
              <a:t>I.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39552" y="1484784"/>
            <a:ext cx="8064000" cy="2376264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2000" dirty="false" smtClean="false"/>
              <a:t>Dosažené hodnoty indikátorů se ve Zprávách o realizaci projektu uvádějí kumulativně, tedy vždy souhrnně za období od počátku projektu do konce příslušného monitorovacího období.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cs-CZ" sz="2000" dirty="false" smtClean="false"/>
              <a:t>Na detailu jednotlivých indikátorů je zobrazen příznak, zda dosažená hodnota daného indikátoru bude vykazována s využitím IS ESF 2014+ nebo editací hodnoty přímo ve Zprávě o realizaci, kterou příjemce zpracovává v IS KP14+: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32</a:t>
            </a:fld>
            <a:endParaRPr lang="cs-CZ" dirty="false"/>
          </a:p>
        </p:txBody>
      </p:sp>
      <p:pic>
        <p:nvPicPr>
          <p:cNvPr id="2050" name="Picture 2" descr="http://www.calamon.com/wp-content/uploads/2017/07/people.png"/>
          <p:cNvPicPr>
            <a:picLocks noChangeAspect="true" noChangeArrowheads="true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190" y="5106931"/>
            <a:ext cx="2075530" cy="103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obsah 2"/>
          <p:cNvSpPr txBox="true">
            <a:spLocks/>
          </p:cNvSpPr>
          <p:nvPr/>
        </p:nvSpPr>
        <p:spPr>
          <a:xfrm>
            <a:off x="512328" y="4005064"/>
            <a:ext cx="5973264" cy="4824536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>
            <a:lvl1pPr marL="432000" indent="-432000" algn="l" defTabSz="914400" rtl="false" eaLnBrk="true" latinLnBrk="false" hangingPunct="true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fals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false" smtClean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cs-CZ" dirty="false" smtClean="false"/>
              <a:t>přímá editace hodnot v IS KP14+ se ve Zprávě o realizaci provádí u indikátoru 8 05 00,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mtClean="false"/>
              <a:t>u </a:t>
            </a:r>
            <a:r>
              <a:rPr lang="cs-CZ" dirty="false" smtClean="false"/>
              <a:t>indikátoru 6 00 00, který sleduje účastníky projektu, dochází k automatickému natažení hodnot ze </a:t>
            </a:r>
            <a:r>
              <a:rPr lang="cs-CZ" dirty="false"/>
              <a:t>systému IS ESF 2014+ do zprávy o realizaci (viz dále). V IS KP14+ </a:t>
            </a:r>
            <a:r>
              <a:rPr lang="cs-CZ" dirty="false" smtClean="false"/>
              <a:t>pak vyplní </a:t>
            </a:r>
            <a:r>
              <a:rPr lang="cs-CZ" dirty="false"/>
              <a:t>příjemce </a:t>
            </a:r>
            <a:r>
              <a:rPr lang="cs-CZ" dirty="false" smtClean="false"/>
              <a:t>komentář </a:t>
            </a:r>
            <a:r>
              <a:rPr lang="cs-CZ" dirty="false"/>
              <a:t>k vykazovanému </a:t>
            </a:r>
            <a:r>
              <a:rPr lang="cs-CZ" dirty="false" smtClean="false"/>
              <a:t>přírůstku</a:t>
            </a:r>
            <a:r>
              <a:rPr lang="cs-CZ" sz="1600" dirty="false" smtClean="false"/>
              <a:t>. </a:t>
            </a:r>
            <a:endParaRPr lang="cs-CZ" dirty="false" smtClean="false"/>
          </a:p>
        </p:txBody>
      </p:sp>
      <p:pic>
        <p:nvPicPr>
          <p:cNvPr id="2054" name="Picture 6"/>
          <p:cNvPicPr>
            <a:picLocks noChangeAspect="true" noChangeArrowheads="true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692" y="4591554"/>
            <a:ext cx="1152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://www.amicaborsa.com/wp-content/uploads/2016/02/archivio.png"/>
          <p:cNvPicPr>
            <a:picLocks noChangeAspect="true" noChangeArrowheads="true"/>
          </p:cNvPicPr>
          <p:nvPr/>
        </p:nvPicPr>
        <p:blipFill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954" y="3536306"/>
            <a:ext cx="1330000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68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/>
              <a:t>Zpráva o realizaci – Indikátory II. 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39552" y="1412776"/>
            <a:ext cx="8064448" cy="4824536"/>
          </a:xfrm>
        </p:spPr>
        <p:txBody>
          <a:bodyPr/>
          <a:lstStyle/>
          <a:p>
            <a:endParaRPr lang="cs-CZ" sz="1800" b="true" dirty="false" smtClean="false"/>
          </a:p>
          <a:p>
            <a:endParaRPr lang="cs-CZ" sz="1800" b="true" dirty="false"/>
          </a:p>
          <a:p>
            <a:endParaRPr lang="cs-CZ" sz="1800" b="true" dirty="false" smtClean="false"/>
          </a:p>
          <a:p>
            <a:endParaRPr lang="cs-CZ" sz="1800" b="true" dirty="false"/>
          </a:p>
          <a:p>
            <a:endParaRPr lang="cs-CZ" sz="1800" b="true" dirty="false" smtClean="false"/>
          </a:p>
          <a:p>
            <a:endParaRPr lang="cs-CZ" sz="1800" b="true" dirty="false"/>
          </a:p>
          <a:p>
            <a:endParaRPr lang="cs-CZ" sz="1800" b="true" dirty="false" smtClean="false"/>
          </a:p>
          <a:p>
            <a:endParaRPr lang="cs-CZ" sz="1800" b="true" dirty="false"/>
          </a:p>
          <a:p>
            <a:pPr>
              <a:spcAft>
                <a:spcPts val="0"/>
              </a:spcAft>
            </a:pPr>
            <a:r>
              <a:rPr lang="cs-CZ" sz="1800" b="true" dirty="false" smtClean="false"/>
              <a:t>Pokyny pro </a:t>
            </a:r>
            <a:r>
              <a:rPr lang="cs-CZ" sz="1800" b="true" dirty="false"/>
              <a:t>práci v IS </a:t>
            </a:r>
            <a:r>
              <a:rPr lang="cs-CZ" sz="1800" b="true" dirty="false" smtClean="false"/>
              <a:t>ESF14 a Monitorovací list podpořené osoby:</a:t>
            </a:r>
            <a:endParaRPr lang="cs-CZ" sz="1800" b="true" dirty="false"/>
          </a:p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cs-CZ" sz="1800" dirty="false"/>
              <a:t>https://</a:t>
            </a:r>
            <a:r>
              <a:rPr lang="cs-CZ" sz="1800" dirty="false" smtClean="false"/>
              <a:t>www.esfcr.cz/monitorovani-podporenych-osob-opz</a:t>
            </a:r>
          </a:p>
          <a:p>
            <a:pPr marL="0" indent="0">
              <a:buNone/>
            </a:pPr>
            <a:endParaRPr lang="cs-CZ" dirty="false" smtClean="false"/>
          </a:p>
          <a:p>
            <a:pPr marL="0" indent="0">
              <a:buNone/>
            </a:pPr>
            <a:endParaRPr lang="cs-CZ" dirty="false"/>
          </a:p>
          <a:p>
            <a:pPr marL="0" indent="0">
              <a:buNone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33</a:t>
            </a:fld>
            <a:endParaRPr lang="cs-CZ" dirty="false"/>
          </a:p>
        </p:txBody>
      </p:sp>
      <p:pic>
        <p:nvPicPr>
          <p:cNvPr id="1027" name="Picture 3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664" y="1628800"/>
            <a:ext cx="7899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ástupný symbol pro obsah 2"/>
          <p:cNvSpPr txBox="true">
            <a:spLocks/>
          </p:cNvSpPr>
          <p:nvPr/>
        </p:nvSpPr>
        <p:spPr>
          <a:xfrm>
            <a:off x="4211960" y="3234730"/>
            <a:ext cx="4824536" cy="1828800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>
            <a:lvl1pPr marL="432000" indent="-432000" algn="l" defTabSz="914400" rtl="false" eaLnBrk="true" latinLnBrk="false" hangingPunct="true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fals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false" smtClean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false" smtClean="false"/>
              <a:t>Přístup on-line přes portál ESF </a:t>
            </a:r>
            <a:r>
              <a:rPr lang="cs-CZ" sz="1800" u="sng" dirty="false" smtClean="false">
                <a:hlinkClick r:id="rId3"/>
              </a:rPr>
              <a:t>https://www.esfcr.cz/</a:t>
            </a:r>
            <a:endParaRPr lang="cs-CZ" sz="1800" u="sng" dirty="false" smtClean="false"/>
          </a:p>
          <a:p>
            <a:pPr algn="just">
              <a:lnSpc>
                <a:spcPct val="100000"/>
              </a:lnSpc>
            </a:pPr>
            <a:r>
              <a:rPr lang="cs-CZ" sz="1800" dirty="false" smtClean="false"/>
              <a:t>Fungování aplikace v prohlížečích Internet Explorer od verze 10 a novější, Google Chrome, </a:t>
            </a:r>
            <a:r>
              <a:rPr lang="cs-CZ" sz="1800" dirty="false" err="true" smtClean="false"/>
              <a:t>Mozilla</a:t>
            </a:r>
            <a:r>
              <a:rPr lang="cs-CZ" sz="1800" dirty="false" smtClean="false"/>
              <a:t> </a:t>
            </a:r>
            <a:r>
              <a:rPr lang="cs-CZ" sz="1800" dirty="false" err="true" smtClean="false"/>
              <a:t>Firefox</a:t>
            </a:r>
            <a:r>
              <a:rPr lang="cs-CZ" sz="1800" dirty="false" smtClean="false"/>
              <a:t> a Safari, a to vždy </a:t>
            </a:r>
            <a:br>
              <a:rPr lang="cs-CZ" sz="1800" dirty="false" smtClean="false"/>
            </a:br>
            <a:r>
              <a:rPr lang="cs-CZ" sz="1800" dirty="false" smtClean="false"/>
              <a:t>v aktuální verzi nebo nejbližší předchozí verzi.</a:t>
            </a:r>
          </a:p>
          <a:p>
            <a:pPr algn="just">
              <a:lnSpc>
                <a:spcPct val="100000"/>
              </a:lnSpc>
            </a:pPr>
            <a:endParaRPr lang="cs-CZ" sz="1800" dirty="false" smtClean="false"/>
          </a:p>
          <a:p>
            <a:pPr algn="just">
              <a:lnSpc>
                <a:spcPct val="100000"/>
              </a:lnSpc>
            </a:pPr>
            <a:endParaRPr lang="cs-CZ" sz="1800" dirty="false" smtClean="false"/>
          </a:p>
          <a:p>
            <a:pPr marL="0" indent="0">
              <a:buFont typeface="Wingdings" panose="05000000000000000000" pitchFamily="2" charset="2"/>
              <a:buNone/>
            </a:pPr>
            <a:endParaRPr lang="cs-CZ" dirty="false"/>
          </a:p>
        </p:txBody>
      </p:sp>
      <p:sp>
        <p:nvSpPr>
          <p:cNvPr id="7" name="TextovéPole 6"/>
          <p:cNvSpPr txBox="true"/>
          <p:nvPr/>
        </p:nvSpPr>
        <p:spPr>
          <a:xfrm rot="2286811">
            <a:off x="759037" y="1956330"/>
            <a:ext cx="553998" cy="3002540"/>
          </a:xfrm>
          <a:prstGeom prst="rect">
            <a:avLst/>
          </a:prstGeom>
          <a:noFill/>
        </p:spPr>
        <p:txBody>
          <a:bodyPr vert="vert270" wrap="square" rtlCol="false">
            <a:spAutoFit/>
          </a:bodyPr>
          <a:lstStyle/>
          <a:p>
            <a:r>
              <a:rPr lang="cs-CZ" sz="2400" dirty="false" smtClean="false">
                <a:solidFill>
                  <a:srgbClr val="FF0000"/>
                </a:solidFill>
              </a:rPr>
              <a:t>IS ESF 2014+</a:t>
            </a:r>
            <a:endParaRPr lang="cs-CZ" sz="2400" dirty="false">
              <a:solidFill>
                <a:srgbClr val="FF0000"/>
              </a:solidFill>
            </a:endParaRPr>
          </a:p>
        </p:txBody>
      </p:sp>
      <p:sp>
        <p:nvSpPr>
          <p:cNvPr id="8" name="TextovéPole 7"/>
          <p:cNvSpPr txBox="true"/>
          <p:nvPr/>
        </p:nvSpPr>
        <p:spPr>
          <a:xfrm rot="5400000">
            <a:off x="4076423" y="-3121035"/>
            <a:ext cx="615553" cy="9048692"/>
          </a:xfrm>
          <a:prstGeom prst="rect">
            <a:avLst/>
          </a:prstGeom>
          <a:noFill/>
        </p:spPr>
        <p:txBody>
          <a:bodyPr vert="vert270" wrap="square" rtlCol="false">
            <a:spAutoFit/>
          </a:bodyPr>
          <a:lstStyle/>
          <a:p>
            <a:pPr algn="ctr"/>
            <a:r>
              <a:rPr lang="cs-CZ" sz="2800" b="true" dirty="false" smtClean="false">
                <a:solidFill>
                  <a:srgbClr val="FF0000"/>
                </a:solidFill>
              </a:rPr>
              <a:t>Vykázání hodnot indikátoru 6 00 00</a:t>
            </a:r>
            <a:endParaRPr lang="cs-CZ" sz="2800" b="true" dirty="false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83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false" smtClean="false"/>
              <a:t>indikátory sledované prostřednictvím IS </a:t>
            </a:r>
            <a:r>
              <a:rPr lang="cs-CZ" sz="2800" dirty="false"/>
              <a:t>ESF </a:t>
            </a:r>
            <a:r>
              <a:rPr lang="cs-CZ" sz="2800" dirty="false" smtClean="false"/>
              <a:t>2014+ - I. </a:t>
            </a:r>
            <a:endParaRPr lang="cs-CZ" sz="2800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467544" y="1484784"/>
            <a:ext cx="8496944" cy="4752528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cs-CZ" sz="2000" b="true" dirty="false" smtClean="false"/>
              <a:t>Registrace </a:t>
            </a:r>
            <a:r>
              <a:rPr lang="cs-CZ" sz="2000" dirty="false" smtClean="false"/>
              <a:t>- každý uživatel musí být v systému registrován.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cs-CZ" sz="2000" b="true" dirty="false" smtClean="false"/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000" dirty="false" smtClean="false"/>
              <a:t>Hlavní kontaktní osoba projektu spravuje přístupy ostatním uživatelům.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000" dirty="false" smtClean="false"/>
              <a:t>Technická podpora: </a:t>
            </a:r>
          </a:p>
          <a:p>
            <a:pPr lvl="1" algn="just">
              <a:lnSpc>
                <a:spcPct val="100000"/>
              </a:lnSpc>
            </a:pPr>
            <a:r>
              <a:rPr lang="cs-CZ" sz="1800" dirty="false" smtClean="false"/>
              <a:t>v </a:t>
            </a:r>
            <a:r>
              <a:rPr lang="cs-CZ" sz="1800" dirty="false"/>
              <a:t>pracovních dnech od 9:00 do 14:30 hodin </a:t>
            </a:r>
            <a:r>
              <a:rPr lang="cs-CZ" sz="1800" dirty="false" smtClean="false"/>
              <a:t>on-line </a:t>
            </a:r>
            <a:r>
              <a:rPr lang="cs-CZ" sz="1800" dirty="false"/>
              <a:t>podpora v diskusním klubu ve fóru „TECHNICKÁ PODPORA UŽIVATELŮM OPZ (IS ESF 2014+, databáze produktů, fórum, portál esfcr.cz)“,  </a:t>
            </a:r>
            <a:r>
              <a:rPr lang="cs-CZ" sz="1800" dirty="false" smtClean="false"/>
              <a:t>na odkazu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cs-CZ" sz="1800" dirty="false" smtClean="false"/>
              <a:t> </a:t>
            </a:r>
            <a:r>
              <a:rPr lang="cs-CZ" sz="1800" b="true" dirty="false"/>
              <a:t>https://</a:t>
            </a:r>
            <a:r>
              <a:rPr lang="cs-CZ" sz="1800" b="true" dirty="false" smtClean="false"/>
              <a:t>www.esfcr.cz/technicka_podpora_opz</a:t>
            </a:r>
            <a:endParaRPr lang="cs-CZ" sz="1800" b="true" dirty="false"/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000" dirty="false" smtClean="false"/>
              <a:t>Technické </a:t>
            </a:r>
            <a:r>
              <a:rPr lang="cs-CZ" sz="2000" dirty="false"/>
              <a:t>nedostatky řešeny </a:t>
            </a:r>
            <a:r>
              <a:rPr lang="cs-CZ" sz="2000" dirty="false" smtClean="false"/>
              <a:t>průběžně – </a:t>
            </a:r>
            <a:r>
              <a:rPr lang="cs-CZ" sz="2000" dirty="false"/>
              <a:t>automatická oprava v IS KP14+. 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34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68524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false"/>
              <a:t>indikátory sledované prostřednictvím IS ESF 2014+ - </a:t>
            </a:r>
            <a:r>
              <a:rPr lang="cs-CZ" sz="2800" dirty="false" smtClean="false"/>
              <a:t>II. </a:t>
            </a:r>
            <a:endParaRPr lang="cs-CZ" sz="2800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251520" y="1268760"/>
            <a:ext cx="8352480" cy="4851240"/>
          </a:xfrm>
        </p:spPr>
        <p:txBody>
          <a:bodyPr/>
          <a:lstStyle/>
          <a:p>
            <a:pPr marL="432000" lvl="1" indent="-432000" algn="just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1900" b="true" dirty="false" smtClean="false"/>
              <a:t>Rozsah </a:t>
            </a:r>
            <a:r>
              <a:rPr lang="cs-CZ" sz="1900" b="true" dirty="false"/>
              <a:t>sledovaných </a:t>
            </a:r>
            <a:r>
              <a:rPr lang="cs-CZ" sz="1900" b="true" dirty="false" smtClean="false"/>
              <a:t>údajů pro každého účastníka</a:t>
            </a:r>
            <a:r>
              <a:rPr lang="cs-CZ" sz="1900" dirty="false" smtClean="false"/>
              <a:t>: základní identifikační údaje,  pohlaví, postavení </a:t>
            </a:r>
            <a:r>
              <a:rPr lang="cs-CZ" sz="1900" dirty="false"/>
              <a:t>na trhu </a:t>
            </a:r>
            <a:r>
              <a:rPr lang="cs-CZ" sz="1900" dirty="false" smtClean="false"/>
              <a:t>práce, nejvyšší </a:t>
            </a:r>
            <a:r>
              <a:rPr lang="cs-CZ" sz="1900" dirty="false"/>
              <a:t>dosažené </a:t>
            </a:r>
            <a:r>
              <a:rPr lang="cs-CZ" sz="1900" dirty="false" smtClean="false"/>
              <a:t>vzdělání, typ znevýhodnění, přístup </a:t>
            </a:r>
            <a:r>
              <a:rPr lang="cs-CZ" sz="1900" dirty="false"/>
              <a:t>k </a:t>
            </a:r>
            <a:r>
              <a:rPr lang="cs-CZ" sz="1900" dirty="false" smtClean="false"/>
              <a:t>bydlení, s</a:t>
            </a:r>
            <a:r>
              <a:rPr lang="pt-BR" sz="1900" dirty="false" smtClean="false"/>
              <a:t>ituace </a:t>
            </a:r>
            <a:r>
              <a:rPr lang="pt-BR" sz="1900" dirty="false"/>
              <a:t>osob sdílejících stejnou domácnost</a:t>
            </a:r>
            <a:r>
              <a:rPr lang="cs-CZ" sz="1900" dirty="false"/>
              <a:t>, </a:t>
            </a:r>
            <a:r>
              <a:rPr lang="cs-CZ" sz="1900" dirty="false" smtClean="false"/>
              <a:t>sektor </a:t>
            </a:r>
            <a:r>
              <a:rPr lang="cs-CZ" sz="1900" dirty="false"/>
              <a:t>ekonomiky, v němž je osoba ekonomicky aktivní, specifikace působení ve veřejném </a:t>
            </a:r>
            <a:r>
              <a:rPr lang="cs-CZ" sz="1900" dirty="false" smtClean="false"/>
              <a:t>sektoru….viz Obecná </a:t>
            </a:r>
            <a:r>
              <a:rPr lang="cs-CZ" sz="1900" dirty="false"/>
              <a:t>pravidla pro žadatele </a:t>
            </a:r>
            <a:r>
              <a:rPr lang="cs-CZ" sz="1900" dirty="false" smtClean="false"/>
              <a:t>a příjemce.</a:t>
            </a:r>
          </a:p>
          <a:p>
            <a:pPr marL="432000" lvl="1" indent="-432000" algn="just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1900" b="true" dirty="false" smtClean="false"/>
              <a:t>Monitorovací </a:t>
            </a:r>
            <a:r>
              <a:rPr lang="cs-CZ" sz="1900" b="true" dirty="false"/>
              <a:t>list </a:t>
            </a:r>
            <a:r>
              <a:rPr lang="cs-CZ" sz="1900" b="true" dirty="false" smtClean="false"/>
              <a:t>(ML)podpořené </a:t>
            </a:r>
            <a:r>
              <a:rPr lang="cs-CZ" sz="1900" b="true" dirty="false"/>
              <a:t>osoby </a:t>
            </a:r>
            <a:r>
              <a:rPr lang="cs-CZ" sz="1900" dirty="false" smtClean="false"/>
              <a:t>– formulář není závazný – data mohou být podložena jinou evidencí, formulář může být upraven.</a:t>
            </a:r>
            <a:r>
              <a:rPr lang="cs-CZ" sz="1600" dirty="false" smtClean="false"/>
              <a:t> </a:t>
            </a:r>
          </a:p>
          <a:p>
            <a:pPr marL="432000" lvl="1" indent="-432000" algn="just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1900" dirty="false" smtClean="false"/>
              <a:t>IS automaticky hlídá u jednotlivých osob limit </a:t>
            </a:r>
            <a:r>
              <a:rPr lang="cs-CZ" sz="1900" b="true" dirty="false" smtClean="false"/>
              <a:t>bagatelní podpory </a:t>
            </a:r>
            <a:br>
              <a:rPr lang="cs-CZ" sz="1900" b="true" dirty="false" smtClean="false"/>
            </a:br>
            <a:r>
              <a:rPr lang="cs-CZ" sz="1900" dirty="false" smtClean="false"/>
              <a:t>(40 hodin v délce 60 minut ). Systém výhledově bude 45 min. hodiny přepočítávat. Do té doby provede přepočet příjemce. </a:t>
            </a:r>
          </a:p>
          <a:p>
            <a:pPr marL="432000" lvl="1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endParaRPr lang="cs-CZ" sz="2400" dirty="false"/>
          </a:p>
          <a:p>
            <a:pPr marL="432000" lvl="1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endParaRPr lang="cs-CZ" sz="2400" dirty="false"/>
          </a:p>
          <a:p>
            <a:pPr marL="432000" lvl="1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endParaRPr lang="cs-CZ" sz="2400" dirty="false"/>
          </a:p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35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3164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/>
              <a:t>indikátory sledované prostřednictvím IS ESF 2014+ - </a:t>
            </a:r>
            <a:r>
              <a:rPr lang="cs-CZ" dirty="false" smtClean="false"/>
              <a:t>III. 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0000"/>
              </a:lnSpc>
            </a:pPr>
            <a:r>
              <a:rPr lang="cs-CZ" sz="2000" dirty="false"/>
              <a:t>IS z vyplněných údajů generuje hodnoty pro všechny indikátory týkající se účastníků a </a:t>
            </a:r>
            <a:r>
              <a:rPr lang="cs-CZ" sz="2000" b="true" dirty="false"/>
              <a:t>přenáší sám hodnoty do IS KP14+</a:t>
            </a:r>
            <a:r>
              <a:rPr lang="cs-CZ" sz="2000" dirty="false"/>
              <a:t>.</a:t>
            </a:r>
            <a:endParaRPr lang="cs-CZ" sz="2000" b="true" dirty="false"/>
          </a:p>
          <a:p>
            <a:pPr algn="just">
              <a:lnSpc>
                <a:spcPct val="100000"/>
              </a:lnSpc>
            </a:pPr>
            <a:r>
              <a:rPr lang="cs-CZ" sz="2000" dirty="false" smtClean="false"/>
              <a:t>IS </a:t>
            </a:r>
            <a:r>
              <a:rPr lang="cs-CZ" sz="2000" dirty="false"/>
              <a:t>ESF 2014+ slouží pro záznamy s vazbou na indikátory projektu týkající se </a:t>
            </a:r>
            <a:r>
              <a:rPr lang="cs-CZ" sz="2000" b="true" dirty="false"/>
              <a:t>účastníků projektu</a:t>
            </a:r>
            <a:r>
              <a:rPr lang="cs-CZ" sz="2000" dirty="false"/>
              <a:t>. </a:t>
            </a:r>
            <a:endParaRPr lang="cs-CZ" sz="2000" dirty="false" smtClean="false"/>
          </a:p>
          <a:p>
            <a:pPr algn="just">
              <a:lnSpc>
                <a:spcPct val="100000"/>
              </a:lnSpc>
            </a:pPr>
            <a:r>
              <a:rPr lang="cs-CZ" sz="2000" dirty="false" smtClean="false">
                <a:solidFill>
                  <a:srgbClr val="FF0000"/>
                </a:solidFill>
              </a:rPr>
              <a:t>U </a:t>
            </a:r>
            <a:r>
              <a:rPr lang="cs-CZ" sz="2000" dirty="false">
                <a:solidFill>
                  <a:srgbClr val="FF0000"/>
                </a:solidFill>
              </a:rPr>
              <a:t>osob, u kterých není plánováno zapojení do projektu v takovém rozsahu nebo typu, aby jimi využitá podpora </a:t>
            </a:r>
            <a:r>
              <a:rPr lang="cs-CZ" sz="2000" b="true" dirty="false">
                <a:solidFill>
                  <a:srgbClr val="FF0000"/>
                </a:solidFill>
              </a:rPr>
              <a:t>přesáhla limit bagatelní podpory</a:t>
            </a:r>
            <a:r>
              <a:rPr lang="cs-CZ" sz="2000" dirty="false">
                <a:solidFill>
                  <a:srgbClr val="FF0000"/>
                </a:solidFill>
              </a:rPr>
              <a:t> (tj. příjemce neplánuje je započítat do hodnot indikátorů týkajících se účastníků), </a:t>
            </a:r>
            <a:r>
              <a:rPr lang="cs-CZ" sz="2000" b="true" dirty="false">
                <a:solidFill>
                  <a:srgbClr val="FF0000"/>
                </a:solidFill>
              </a:rPr>
              <a:t>není potřeba údaje o dané osobě do IS ESF 2014+ zapisovat</a:t>
            </a:r>
            <a:r>
              <a:rPr lang="cs-CZ" sz="2000" dirty="false">
                <a:solidFill>
                  <a:srgbClr val="FF0000"/>
                </a:solidFill>
              </a:rPr>
              <a:t>. </a:t>
            </a:r>
            <a:endParaRPr lang="cs-CZ" sz="2000" dirty="false" smtClean="false">
              <a:solidFill>
                <a:srgbClr val="FF0000"/>
              </a:solidFill>
            </a:endParaRPr>
          </a:p>
          <a:p>
            <a:pPr marL="893763" lvl="1" indent="-250825" algn="just">
              <a:lnSpc>
                <a:spcPct val="100000"/>
              </a:lnSpc>
            </a:pPr>
            <a:r>
              <a:rPr lang="cs-CZ" dirty="false" smtClean="false"/>
              <a:t>Příjemce </a:t>
            </a:r>
            <a:r>
              <a:rPr lang="cs-CZ" dirty="false"/>
              <a:t>musí mít k dispozici průkazné záznamy i o zapojení těchto osob do projektu. </a:t>
            </a:r>
            <a:endParaRPr lang="cs-CZ" dirty="false" smtClean="false"/>
          </a:p>
          <a:p>
            <a:pPr marL="893763" lvl="1" indent="-250825" algn="just">
              <a:lnSpc>
                <a:spcPct val="100000"/>
              </a:lnSpc>
            </a:pPr>
            <a:r>
              <a:rPr lang="cs-CZ" dirty="false" smtClean="false"/>
              <a:t>Nejsou </a:t>
            </a:r>
            <a:r>
              <a:rPr lang="cs-CZ" dirty="false"/>
              <a:t>ovšem třeba všechny charakteristiky vymezené pro účastníky projektů</a:t>
            </a:r>
            <a:r>
              <a:rPr lang="cs-CZ" sz="1600" dirty="false" smtClean="false"/>
              <a:t>.</a:t>
            </a: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36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33176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false"/>
              <a:t>indikátory sledované prostřednictvím IS ESF 2014+ - </a:t>
            </a:r>
            <a:r>
              <a:rPr lang="cs-CZ" sz="2800" dirty="false" smtClean="false"/>
              <a:t>IV. </a:t>
            </a:r>
            <a:endParaRPr lang="cs-CZ" sz="2800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484784"/>
            <a:ext cx="8064000" cy="4824536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cs-CZ" sz="2000" dirty="false" smtClean="false"/>
              <a:t>Každý </a:t>
            </a:r>
            <a:r>
              <a:rPr lang="cs-CZ" sz="2000" dirty="false"/>
              <a:t>účastník (podpořená osoba) </a:t>
            </a:r>
            <a:r>
              <a:rPr lang="cs-CZ" sz="2000" dirty="false" smtClean="false"/>
              <a:t>se zapisuje do </a:t>
            </a:r>
            <a:r>
              <a:rPr lang="cs-CZ" sz="2000" dirty="false"/>
              <a:t>systému s využitím: </a:t>
            </a:r>
            <a:endParaRPr lang="cs-CZ" sz="2000" dirty="false" smtClean="false"/>
          </a:p>
          <a:p>
            <a:pPr marL="1079500" indent="-431800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000" b="true" dirty="false" smtClean="false"/>
              <a:t>jména </a:t>
            </a:r>
            <a:r>
              <a:rPr lang="cs-CZ" sz="2000" b="true" dirty="false"/>
              <a:t>a </a:t>
            </a:r>
            <a:r>
              <a:rPr lang="cs-CZ" sz="2000" b="true" dirty="false" smtClean="false"/>
              <a:t>příjmení</a:t>
            </a:r>
          </a:p>
          <a:p>
            <a:pPr marL="1079500" indent="-431800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000" b="true" dirty="false" smtClean="false"/>
              <a:t>bydliště</a:t>
            </a:r>
          </a:p>
          <a:p>
            <a:pPr marL="1079500" indent="-431800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000" b="true" dirty="false" smtClean="false"/>
              <a:t>data narození</a:t>
            </a:r>
            <a:endParaRPr lang="cs-CZ" sz="2000" b="true" dirty="false"/>
          </a:p>
          <a:p>
            <a:pPr algn="just">
              <a:lnSpc>
                <a:spcPct val="100000"/>
              </a:lnSpc>
            </a:pPr>
            <a:r>
              <a:rPr lang="cs-CZ" sz="2000" dirty="false"/>
              <a:t>O</a:t>
            </a:r>
            <a:r>
              <a:rPr lang="cs-CZ" sz="2000" dirty="false" smtClean="false"/>
              <a:t>soby</a:t>
            </a:r>
            <a:r>
              <a:rPr lang="cs-CZ" sz="2000" dirty="false"/>
              <a:t>, které nejsou identifikovány do této míry detailu</a:t>
            </a:r>
            <a:r>
              <a:rPr lang="cs-CZ" sz="2000" b="true" dirty="false"/>
              <a:t>, nemohou </a:t>
            </a:r>
            <a:r>
              <a:rPr lang="cs-CZ" sz="2000" dirty="false"/>
              <a:t>být započteny mezi účastníky </a:t>
            </a:r>
            <a:r>
              <a:rPr lang="cs-CZ" sz="2000" dirty="false" smtClean="false"/>
              <a:t>projektu. </a:t>
            </a:r>
          </a:p>
          <a:p>
            <a:pPr algn="just">
              <a:lnSpc>
                <a:spcPct val="100000"/>
              </a:lnSpc>
            </a:pPr>
            <a:r>
              <a:rPr lang="cs-CZ" sz="2000" dirty="false"/>
              <a:t>Každá osoba se eviduje </a:t>
            </a:r>
            <a:r>
              <a:rPr lang="cs-CZ" sz="2000" b="true" dirty="false"/>
              <a:t>pouze jednou </a:t>
            </a:r>
            <a:r>
              <a:rPr lang="cs-CZ" sz="2000" dirty="false"/>
              <a:t>bez ohledu </a:t>
            </a:r>
            <a:r>
              <a:rPr lang="cs-CZ" sz="2000" dirty="false" smtClean="false"/>
              <a:t>na počet obdržených podpor.</a:t>
            </a:r>
          </a:p>
          <a:p>
            <a:pPr algn="just">
              <a:lnSpc>
                <a:spcPct val="100000"/>
              </a:lnSpc>
            </a:pPr>
            <a:r>
              <a:rPr lang="cs-CZ" sz="2000" dirty="false" smtClean="false"/>
              <a:t>Validace na Registr obyvatel, zda osoba existuje (</a:t>
            </a:r>
            <a:r>
              <a:rPr lang="cs-CZ" sz="2000" b="true" dirty="false" smtClean="false"/>
              <a:t>ztotožnění osoby</a:t>
            </a:r>
            <a:r>
              <a:rPr lang="cs-CZ" sz="2000" dirty="false" smtClean="false"/>
              <a:t>). </a:t>
            </a:r>
            <a:endParaRPr lang="cs-CZ" sz="2000" dirty="false"/>
          </a:p>
          <a:p>
            <a:pPr algn="just">
              <a:lnSpc>
                <a:spcPct val="100000"/>
              </a:lnSpc>
            </a:pPr>
            <a:r>
              <a:rPr lang="cs-CZ" sz="2000" dirty="false"/>
              <a:t>Příjemce zakládá každou podpořenou osobu jednotlivě a údaje o ní edituje.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cs-CZ" sz="2000" dirty="false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37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34341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/>
              <a:t>indikátory sledované prostřednictvím IS ESF 2014+ - </a:t>
            </a:r>
            <a:r>
              <a:rPr lang="cs-CZ" dirty="false" smtClean="false"/>
              <a:t>V. 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8064000" cy="980928"/>
          </a:xfrm>
        </p:spPr>
        <p:txBody>
          <a:bodyPr/>
          <a:lstStyle/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dirty="false" smtClean="false"/>
              <a:t>Zápis poskytnuté podpory v okamžiku, kdy je </a:t>
            </a:r>
            <a:r>
              <a:rPr lang="cs-CZ" b="true" dirty="false" smtClean="false"/>
              <a:t>podpora ukončena</a:t>
            </a:r>
            <a:r>
              <a:rPr lang="cs-CZ" dirty="false" smtClean="false"/>
              <a:t>.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endParaRPr lang="cs-CZ" dirty="false" smtClean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38</a:t>
            </a:fld>
            <a:endParaRPr lang="cs-CZ" dirty="false"/>
          </a:p>
        </p:txBody>
      </p:sp>
      <p:sp>
        <p:nvSpPr>
          <p:cNvPr id="7" name="Zástupný symbol pro obsah 2"/>
          <p:cNvSpPr txBox="true">
            <a:spLocks/>
          </p:cNvSpPr>
          <p:nvPr/>
        </p:nvSpPr>
        <p:spPr>
          <a:xfrm>
            <a:off x="611560" y="2960298"/>
            <a:ext cx="5040560" cy="2328692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>
            <a:lvl1pPr marL="432000" indent="-432000" algn="l" defTabSz="914400" rtl="false" eaLnBrk="true" latinLnBrk="false" hangingPunct="true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fals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false" smtClean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dirty="false" smtClean="false"/>
              <a:t>Podpora může být zadána již </a:t>
            </a:r>
            <a:br>
              <a:rPr lang="cs-CZ" dirty="false" smtClean="false"/>
            </a:br>
            <a:r>
              <a:rPr lang="cs-CZ" dirty="false" smtClean="false"/>
              <a:t>v době, kdy ještě probíhá, </a:t>
            </a:r>
            <a:br>
              <a:rPr lang="cs-CZ" dirty="false" smtClean="false"/>
            </a:br>
            <a:r>
              <a:rPr lang="cs-CZ" dirty="false" smtClean="false"/>
              <a:t>nebude ale brána v potaz. </a:t>
            </a:r>
            <a:r>
              <a:rPr lang="cs-CZ" sz="2400" dirty="false" smtClean="false"/>
              <a:t>Až po uvedení data ukončení podpory</a:t>
            </a:r>
            <a:r>
              <a:rPr lang="cs-CZ" dirty="false" smtClean="false"/>
              <a:t>. 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dirty="false" smtClean="false"/>
              <a:t>Zápis podpory provést nejpozději při přípravě Závěrečné </a:t>
            </a:r>
            <a:r>
              <a:rPr lang="cs-CZ" dirty="false" err="true" smtClean="false"/>
              <a:t>ZoR</a:t>
            </a:r>
            <a:r>
              <a:rPr lang="cs-CZ" dirty="false" smtClean="false"/>
              <a:t>. </a:t>
            </a:r>
          </a:p>
          <a:p>
            <a:endParaRPr lang="cs-CZ" dirty="false"/>
          </a:p>
        </p:txBody>
      </p:sp>
      <p:pic>
        <p:nvPicPr>
          <p:cNvPr id="2052" name="Picture 4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228" y="2710181"/>
            <a:ext cx="295275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435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/>
              <a:t>indikátory sledované prostřednictvím IS ESF 2014+ - </a:t>
            </a:r>
            <a:r>
              <a:rPr lang="cs-CZ" dirty="false" smtClean="false"/>
              <a:t>VI. 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411038" y="1094391"/>
            <a:ext cx="8352928" cy="4278825"/>
          </a:xfrm>
        </p:spPr>
        <p:txBody>
          <a:bodyPr numCol="2"/>
          <a:lstStyle/>
          <a:p>
            <a:pPr marL="0" indent="0">
              <a:buNone/>
            </a:pPr>
            <a:r>
              <a:rPr lang="cs-CZ" sz="1400" b="true" u="sng" dirty="false" smtClean="false"/>
              <a:t>Typy podpory</a:t>
            </a:r>
          </a:p>
          <a:p>
            <a:pPr marL="266700" indent="-2667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false"/>
              <a:t>1. Vzdělávání </a:t>
            </a:r>
            <a:r>
              <a:rPr lang="cs-CZ" sz="1200" i="true" dirty="false" smtClean="false"/>
              <a:t>(akreditované kurzy, kvalifikační  vzdělávání pracovníků v sociálních službách, akreditované/certifikované sebezkušenostní výcviky)</a:t>
            </a:r>
            <a:endParaRPr lang="cs-CZ" sz="1200" i="true" dirty="false"/>
          </a:p>
          <a:p>
            <a:pPr marL="266700" indent="-2667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false"/>
              <a:t>2. Podpora základních kompetencí pro nalezení pracovního uplatnění </a:t>
            </a:r>
          </a:p>
          <a:p>
            <a:pPr marL="266700" indent="-2667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false"/>
              <a:t>3. Kariérové poradenství a diagnostika </a:t>
            </a:r>
          </a:p>
          <a:p>
            <a:pPr marL="266700" indent="-2667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 dirty="false"/>
              <a:t>4. Podpora zajištění péče o děti </a:t>
            </a:r>
          </a:p>
          <a:p>
            <a:pPr marL="266700" indent="-2667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false"/>
              <a:t>5. Podpora pracovního uplatnění (získání zaměstnání nebo stáž) </a:t>
            </a:r>
            <a:endParaRPr lang="cs-CZ" sz="1600" dirty="false" smtClean="false"/>
          </a:p>
          <a:p>
            <a:pPr marL="266700" indent="-2667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false" smtClean="false"/>
              <a:t>6. Podpora </a:t>
            </a:r>
            <a:r>
              <a:rPr lang="cs-CZ" sz="1600" dirty="false"/>
              <a:t>bydlení (získání nájemní či podnájemní smlouvy) </a:t>
            </a:r>
            <a:r>
              <a:rPr lang="cs-CZ" sz="1600" dirty="false" smtClean="false"/>
              <a:t/>
            </a:r>
            <a:br>
              <a:rPr lang="cs-CZ" sz="1600" dirty="false" smtClean="false"/>
            </a:br>
            <a:endParaRPr lang="cs-CZ" sz="1600" dirty="false" smtClean="false"/>
          </a:p>
          <a:p>
            <a:pPr marL="266700" indent="-2667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sz="1600" dirty="false" smtClean="false"/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false" smtClean="false"/>
              <a:t>7</a:t>
            </a:r>
            <a:r>
              <a:rPr lang="cs-CZ" sz="1600" dirty="false"/>
              <a:t>. Krizové, azylové a „přechodové“ ubytování </a:t>
            </a:r>
          </a:p>
          <a:p>
            <a:pPr marL="266700" indent="-2667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false"/>
              <a:t>8. Ambulantní služby (mimo podpory zdraví, včetně duševního) </a:t>
            </a:r>
          </a:p>
          <a:p>
            <a:pPr marL="266700" indent="-2667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false"/>
              <a:t>9. Terénní služby (mimo podpory zdraví, včetně duševního) </a:t>
            </a:r>
          </a:p>
          <a:p>
            <a:pPr marL="266700" indent="-2667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false"/>
              <a:t>10. Podpora zajištění péče </a:t>
            </a:r>
            <a:r>
              <a:rPr lang="cs-CZ" sz="1600" dirty="false" smtClean="false"/>
              <a:t>o znevýhodněn. </a:t>
            </a:r>
            <a:r>
              <a:rPr lang="cs-CZ" sz="1600" dirty="false"/>
              <a:t>(tělesně postiženého, seniora apod.) </a:t>
            </a:r>
          </a:p>
          <a:p>
            <a:pPr marL="266700" indent="-2667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false"/>
              <a:t>11. Podpora zdraví, včetně duševního </a:t>
            </a:r>
          </a:p>
          <a:p>
            <a:pPr marL="266700" indent="-2667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false" smtClean="false"/>
              <a:t>12</a:t>
            </a:r>
            <a:r>
              <a:rPr lang="cs-CZ" sz="1600" dirty="false"/>
              <a:t>. </a:t>
            </a:r>
            <a:r>
              <a:rPr lang="cs-CZ" sz="1600" dirty="false" smtClean="false"/>
              <a:t>Jiné: nelze zařadit pod žádný předešlý typ</a:t>
            </a:r>
            <a:endParaRPr lang="cs-CZ" sz="16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39</a:t>
            </a:fld>
            <a:endParaRPr lang="cs-CZ" dirty="false"/>
          </a:p>
        </p:txBody>
      </p:sp>
      <p:sp>
        <p:nvSpPr>
          <p:cNvPr id="5" name="Zástupný symbol pro obsah 2"/>
          <p:cNvSpPr txBox="true">
            <a:spLocks/>
          </p:cNvSpPr>
          <p:nvPr/>
        </p:nvSpPr>
        <p:spPr>
          <a:xfrm>
            <a:off x="179512" y="5157192"/>
            <a:ext cx="8640960" cy="1656184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>
            <a:lvl1pPr marL="432000" indent="-432000" algn="l" defTabSz="914400" rtl="false" eaLnBrk="true" latinLnBrk="false" hangingPunct="true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fals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false" smtClean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endParaRPr lang="cs-CZ" sz="1300" dirty="false" smtClean="false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cs-CZ" sz="1600" b="true" dirty="false" smtClean="false"/>
          </a:p>
          <a:p>
            <a: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200" b="true" dirty="false" smtClean="false"/>
              <a:t>Exkurze, stáže</a:t>
            </a:r>
            <a:r>
              <a:rPr lang="cs-CZ" sz="1200" dirty="false" smtClean="false"/>
              <a:t> v rámci výzev č. 98/99 = </a:t>
            </a:r>
            <a:r>
              <a:rPr lang="cs-CZ" sz="1200" dirty="false" smtClean="false">
                <a:solidFill>
                  <a:srgbClr val="FF0000"/>
                </a:solidFill>
              </a:rPr>
              <a:t>nepatří</a:t>
            </a:r>
            <a:r>
              <a:rPr lang="cs-CZ" sz="1200" dirty="false" smtClean="false"/>
              <a:t> do podpory pracovního uplatnění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cs-CZ" sz="1400" dirty="false" smtClean="false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sz="1600" dirty="false" smtClean="false"/>
              <a:t>K jednotlivým typům podpory přiřazena </a:t>
            </a:r>
            <a:r>
              <a:rPr lang="cs-CZ" sz="1600" b="true" dirty="false" smtClean="false"/>
              <a:t>specifikace</a:t>
            </a:r>
            <a:r>
              <a:rPr lang="cs-CZ" sz="1600" dirty="false" smtClean="false"/>
              <a:t> (např. oborové vzdělávání – zdravotní a sociální péče, vzdělávání osob neformálně pečujících o znevýhodněného, akreditovaný kurz zaměřený na metodu sociální práce bude zařazen do kategorie 1.17). </a:t>
            </a:r>
            <a:endParaRPr lang="cs-CZ" sz="1600" dirty="false"/>
          </a:p>
        </p:txBody>
      </p:sp>
    </p:spTree>
    <p:extLst>
      <p:ext uri="{BB962C8B-B14F-4D97-AF65-F5344CB8AC3E}">
        <p14:creationId xmlns:p14="http://schemas.microsoft.com/office/powerpoint/2010/main" val="367923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false" smtClean="false"/>
              <a:t>ZPRÁVA O REALIZACI PROJEKTU – Úvod I.   </a:t>
            </a:r>
            <a:endParaRPr lang="cs-CZ" sz="2800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467544" y="1484784"/>
            <a:ext cx="8352928" cy="4752528"/>
          </a:xfrm>
        </p:spPr>
        <p:txBody>
          <a:bodyPr/>
          <a:lstStyle/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1800" dirty="false" smtClean="false"/>
              <a:t>Příjemce </a:t>
            </a:r>
            <a:r>
              <a:rPr lang="cs-CZ" sz="1800" dirty="false"/>
              <a:t>je v odůvodněných případech oprávněn </a:t>
            </a:r>
            <a:r>
              <a:rPr lang="cs-CZ" sz="1800" b="true" dirty="false"/>
              <a:t>požádat o prodloužení lhůty pro předložení </a:t>
            </a:r>
            <a:r>
              <a:rPr lang="cs-CZ" sz="1800" b="true" dirty="false" err="true"/>
              <a:t>ZoR</a:t>
            </a:r>
            <a:r>
              <a:rPr lang="cs-CZ" sz="1800" dirty="false"/>
              <a:t>. Žádost s odůvodněním se předkládá prostřednictvím IS KP14</a:t>
            </a:r>
            <a:r>
              <a:rPr lang="cs-CZ" sz="1800" dirty="false" smtClean="false"/>
              <a:t>+. </a:t>
            </a:r>
            <a:r>
              <a:rPr lang="cs-CZ" sz="1800" dirty="false"/>
              <a:t>Žádost musí být předložena před uplynutím lhůty pro předložení zprávy, které se odložení termínu týká. </a:t>
            </a:r>
            <a:r>
              <a:rPr lang="cs-CZ" sz="1800" dirty="false" smtClean="false"/>
              <a:t>Žádost se zasílá formou </a:t>
            </a:r>
            <a:r>
              <a:rPr lang="cs-CZ" sz="1800" dirty="false"/>
              <a:t>depeše </a:t>
            </a:r>
            <a:r>
              <a:rPr lang="cs-CZ" sz="1600" dirty="false"/>
              <a:t>– nejedná se o změnu </a:t>
            </a:r>
            <a:r>
              <a:rPr lang="cs-CZ" sz="1600" dirty="false" smtClean="false"/>
              <a:t>oznamovanou skrze </a:t>
            </a:r>
            <a:r>
              <a:rPr lang="cs-CZ" sz="1600" dirty="false"/>
              <a:t>změnové řízení.  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1800" dirty="false" smtClean="false"/>
              <a:t>Ve výjimečných případech může příjemce předložit zprávu o realizaci projektu mimo termíny vyplývající z právního aktu. Tuto zprávu může příjemce předložit v situaci, kdy dosud poskytnuté části dotace nevystačí na financování realizace projektu až do doby, kdy lze očekávat vyplacení další části dotace ve vazbě na zprávu o realizaci projektu předloženou v nejbližším řádném termínu. </a:t>
            </a:r>
            <a:r>
              <a:rPr lang="cs-CZ" sz="1800" b="true" dirty="false" smtClean="false"/>
              <a:t>Změna ve </a:t>
            </a:r>
            <a:r>
              <a:rPr lang="cs-CZ" sz="1800" b="true" dirty="false"/>
              <a:t>vymezení monitorovacích období </a:t>
            </a:r>
            <a:r>
              <a:rPr lang="cs-CZ" sz="1800" b="true" dirty="false" smtClean="false"/>
              <a:t>je podstatná změna bez změny </a:t>
            </a:r>
            <a:r>
              <a:rPr lang="cs-CZ" sz="1800" b="true" dirty="false" err="true" smtClean="false"/>
              <a:t>RoD</a:t>
            </a:r>
            <a:r>
              <a:rPr lang="cs-CZ" sz="1800" b="true" dirty="false" smtClean="false"/>
              <a:t>. </a:t>
            </a:r>
            <a:r>
              <a:rPr lang="cs-CZ" sz="1800" b="true" dirty="false" smtClean="false">
                <a:solidFill>
                  <a:srgbClr val="FF0000"/>
                </a:solidFill>
              </a:rPr>
              <a:t> 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1800" dirty="false" smtClean="false"/>
              <a:t>ŘO provede </a:t>
            </a:r>
            <a:r>
              <a:rPr lang="cs-CZ" sz="1800" dirty="false"/>
              <a:t>kontrolu zpráv </a:t>
            </a:r>
            <a:r>
              <a:rPr lang="cs-CZ" sz="1800" dirty="false" smtClean="false"/>
              <a:t>do </a:t>
            </a:r>
            <a:r>
              <a:rPr lang="cs-CZ" sz="1800" b="true" dirty="false"/>
              <a:t>40 pracovních dní</a:t>
            </a:r>
            <a:r>
              <a:rPr lang="cs-CZ" sz="1800" dirty="false"/>
              <a:t>. </a:t>
            </a:r>
            <a:r>
              <a:rPr lang="cs-CZ" sz="1800" dirty="false" smtClean="false"/>
              <a:t> 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1800" dirty="false" smtClean="false"/>
              <a:t>V případě neschválení </a:t>
            </a:r>
            <a:r>
              <a:rPr lang="cs-CZ" sz="1800" dirty="false" err="true" smtClean="false"/>
              <a:t>ZoR</a:t>
            </a:r>
            <a:r>
              <a:rPr lang="cs-CZ" sz="1800" dirty="false" smtClean="false"/>
              <a:t> je následující zpráva předkládána i za období, které příjemce popisoval v předcházející neschválené zprávě.</a:t>
            </a:r>
            <a:endParaRPr lang="cs-CZ" sz="1800" dirty="false"/>
          </a:p>
          <a:p>
            <a:pPr marL="0" indent="0">
              <a:buNone/>
            </a:pPr>
            <a:endParaRPr lang="cs-CZ" sz="3200" dirty="false" smtClean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07068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 smtClean="false"/>
              <a:t>PREZENČNÍ LISTINA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39552" y="1340768"/>
            <a:ext cx="8100448" cy="4752048"/>
          </a:xfrm>
        </p:spPr>
        <p:txBody>
          <a:bodyPr/>
          <a:lstStyle/>
          <a:p>
            <a:pPr algn="just"/>
            <a:r>
              <a:rPr lang="cs-CZ" sz="2000" dirty="false"/>
              <a:t>Prezenční listina musí obsahovat </a:t>
            </a:r>
            <a:r>
              <a:rPr lang="cs-CZ" sz="2000" b="true" dirty="false"/>
              <a:t>minimálně tyto náležitosti:</a:t>
            </a:r>
          </a:p>
          <a:p>
            <a:pPr marL="1162050" lvl="1" indent="-423863" algn="just"/>
            <a:r>
              <a:rPr lang="cs-CZ" dirty="false"/>
              <a:t>identifikační údaje účastníka akce, </a:t>
            </a:r>
          </a:p>
          <a:p>
            <a:pPr marL="1162050" lvl="1" indent="-423863" algn="just"/>
            <a:r>
              <a:rPr lang="cs-CZ" dirty="false"/>
              <a:t>časovou dotaci akce, </a:t>
            </a:r>
          </a:p>
          <a:p>
            <a:pPr marL="1162050" lvl="1" indent="-423863" algn="just">
              <a:spcBef>
                <a:spcPts val="1200"/>
              </a:spcBef>
              <a:spcAft>
                <a:spcPts val="600"/>
              </a:spcAft>
            </a:pPr>
            <a:r>
              <a:rPr lang="cs-CZ" dirty="false"/>
              <a:t>všechny prvky povinného minima publicity OPZ. </a:t>
            </a:r>
          </a:p>
          <a:p>
            <a:pPr algn="just">
              <a:lnSpc>
                <a:spcPct val="100000"/>
              </a:lnSpc>
            </a:pPr>
            <a:r>
              <a:rPr lang="cs-CZ" sz="2000" dirty="false" smtClean="false"/>
              <a:t>Dále:  </a:t>
            </a:r>
            <a:r>
              <a:rPr lang="cs-CZ" sz="2000" dirty="false"/>
              <a:t>označení projektu, označení vzdělávací aktivity, termín a čas zahájení a ukončení vzdělávací aktivity, jméno lektora a jeho podpis, jména účastníků vzdělávací aktivity, podpisy účastníků stvrzující </a:t>
            </a:r>
            <a:r>
              <a:rPr lang="cs-CZ" sz="2000" dirty="false" smtClean="false"/>
              <a:t>jejich účast (u několikadenních vzdělávacích aktivit je nutné podepsat každý den, kdy se účastnil).</a:t>
            </a:r>
          </a:p>
          <a:p>
            <a:pPr algn="just">
              <a:lnSpc>
                <a:spcPct val="100000"/>
              </a:lnSpc>
            </a:pPr>
            <a:r>
              <a:rPr lang="cs-CZ" sz="2000" dirty="false" smtClean="false"/>
              <a:t>Na každý den jedna prezenční listina.</a:t>
            </a:r>
            <a:endParaRPr lang="cs-CZ" sz="2000" dirty="false"/>
          </a:p>
          <a:p>
            <a:r>
              <a:rPr lang="cs-CZ" sz="2000" dirty="false"/>
              <a:t>Dále pak např. informaci o způsobu využití osobních údajů cílové skupiny apod. </a:t>
            </a:r>
          </a:p>
          <a:p>
            <a:pPr marL="0" indent="0">
              <a:buNone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40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92788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Veřejná podpora</a:t>
            </a:r>
            <a:endParaRPr lang="cs-CZ" dirty="false"/>
          </a:p>
        </p:txBody>
      </p:sp>
      <p:pic>
        <p:nvPicPr>
          <p:cNvPr id="14" name="Zástupný symbol pro obrázek 13"/>
          <p:cNvPicPr>
            <a:picLocks noGrp="true" noChangeAspect="true"/>
          </p:cNvPicPr>
          <p:nvPr>
            <p:ph type="pic" sz="quarter" idx="15"/>
          </p:nvPr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8449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ctrTitle"/>
          </p:nvPr>
        </p:nvSpPr>
        <p:spPr>
          <a:xfrm>
            <a:off x="827584" y="404664"/>
            <a:ext cx="7772400" cy="360039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false" smtClean="false"/>
              <a:t>Veřejná podpora </a:t>
            </a:r>
            <a:r>
              <a:rPr lang="cs-CZ" dirty="false"/>
              <a:t/>
            </a:r>
            <a:br>
              <a:rPr lang="cs-CZ" dirty="false"/>
            </a:br>
            <a:endParaRPr lang="cs-CZ" dirty="false"/>
          </a:p>
        </p:txBody>
      </p:sp>
      <p:sp>
        <p:nvSpPr>
          <p:cNvPr id="5" name="Obdélník 4"/>
          <p:cNvSpPr/>
          <p:nvPr/>
        </p:nvSpPr>
        <p:spPr>
          <a:xfrm>
            <a:off x="179511" y="1124744"/>
            <a:ext cx="8786561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1600" b="true" dirty="false" smtClean="false"/>
              <a:t>Zdroj </a:t>
            </a:r>
            <a:r>
              <a:rPr lang="cs-CZ" sz="1600" b="true" dirty="false"/>
              <a:t>informací o podmínkách veřejné podpory: </a:t>
            </a:r>
            <a:endParaRPr lang="cs-CZ" sz="1600" b="true" dirty="false" smtClean="false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dirty="false" smtClean="false"/>
              <a:t>Obecné </a:t>
            </a:r>
            <a:r>
              <a:rPr lang="cs-CZ" sz="1600" dirty="false"/>
              <a:t>informace   -  Obecná část pravidel pro žadatele a příjemce, kap. 21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dirty="false"/>
              <a:t>S</a:t>
            </a:r>
            <a:r>
              <a:rPr lang="cs-CZ" sz="1600" dirty="false" smtClean="false"/>
              <a:t>pecifické </a:t>
            </a:r>
            <a:r>
              <a:rPr lang="cs-CZ" sz="1600" dirty="false"/>
              <a:t>informace k </a:t>
            </a:r>
            <a:r>
              <a:rPr lang="cs-CZ" sz="1600" dirty="false" smtClean="false"/>
              <a:t>výzvám </a:t>
            </a:r>
            <a:r>
              <a:rPr lang="cs-CZ" sz="1600" dirty="false"/>
              <a:t>č. </a:t>
            </a:r>
            <a:r>
              <a:rPr lang="cs-CZ" sz="1600" dirty="false" smtClean="false"/>
              <a:t>98/99 </a:t>
            </a:r>
            <a:r>
              <a:rPr lang="cs-CZ" sz="1600" dirty="false"/>
              <a:t>- Příloha č. 1 - Informace o podmínkách veřejné podpory (doplnění bodu 3.8 výzvy). </a:t>
            </a:r>
          </a:p>
          <a:p>
            <a:pPr algn="just"/>
            <a:endParaRPr lang="cs-CZ" sz="1600" b="true" dirty="false"/>
          </a:p>
          <a:p>
            <a:pPr algn="just"/>
            <a:r>
              <a:rPr lang="cs-CZ" sz="1600" b="true" dirty="false"/>
              <a:t>Druhy veřejné podpory možné </a:t>
            </a:r>
            <a:r>
              <a:rPr lang="cs-CZ" sz="1600" b="true" dirty="false" smtClean="false"/>
              <a:t>aplikovat ve výzvách </a:t>
            </a:r>
            <a:r>
              <a:rPr lang="cs-CZ" sz="1600" b="true" dirty="false"/>
              <a:t>č. </a:t>
            </a:r>
            <a:r>
              <a:rPr lang="cs-CZ" sz="1600" b="true" dirty="false" smtClean="false"/>
              <a:t>98/99:</a:t>
            </a:r>
            <a:endParaRPr lang="cs-CZ" sz="1600" b="true" dirty="false"/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r>
              <a:rPr lang="cs-CZ" sz="1600" dirty="false" smtClean="false"/>
              <a:t>Rozhodnutí </a:t>
            </a:r>
            <a:r>
              <a:rPr lang="cs-CZ" sz="1600" dirty="false"/>
              <a:t>Komise (2012/21/EU) o použití čl. 106/2 SFEU na státní podporu ve formě vyrovnávací platby za závazek veřejné služby udělené určitým podnikům pověřeným poskytováním </a:t>
            </a:r>
            <a:r>
              <a:rPr lang="cs-CZ" sz="1600" dirty="false" smtClean="false"/>
              <a:t>SGEI (=SOHZ)</a:t>
            </a:r>
            <a:endParaRPr lang="cs-CZ" sz="1600" dirty="false"/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r>
              <a:rPr lang="cs-CZ" sz="1600" dirty="false" smtClean="false"/>
              <a:t>Obecná </a:t>
            </a:r>
            <a:r>
              <a:rPr lang="cs-CZ" sz="1600" dirty="false"/>
              <a:t>podpora de </a:t>
            </a:r>
            <a:r>
              <a:rPr lang="cs-CZ" sz="1600" dirty="false" err="true"/>
              <a:t>minimis</a:t>
            </a:r>
            <a:r>
              <a:rPr lang="cs-CZ" sz="1600" dirty="false"/>
              <a:t> (podpora dle nařízení č. 1407/2013) </a:t>
            </a:r>
            <a:r>
              <a:rPr lang="cs-CZ" sz="1600" dirty="false" smtClean="false"/>
              <a:t>– podmínky uvádí kap. 21.4 Obecné části pravidel pro žadatele a příjemce.</a:t>
            </a: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r>
              <a:rPr lang="cs-CZ" sz="1600" dirty="false" smtClean="false">
                <a:solidFill>
                  <a:srgbClr val="FF0000"/>
                </a:solidFill>
              </a:rPr>
              <a:t>Volba typu </a:t>
            </a:r>
            <a:r>
              <a:rPr lang="cs-CZ" sz="1600" dirty="false">
                <a:solidFill>
                  <a:srgbClr val="FF0000"/>
                </a:solidFill>
              </a:rPr>
              <a:t>veřejné podpory </a:t>
            </a:r>
            <a:r>
              <a:rPr lang="cs-CZ" sz="1600" dirty="false" smtClean="false">
                <a:solidFill>
                  <a:srgbClr val="FF0000"/>
                </a:solidFill>
              </a:rPr>
              <a:t>je dle aktivit a je vymezena v Rozhodnutí o poskytnutí dotace. </a:t>
            </a:r>
            <a:endParaRPr lang="cs-CZ" sz="1600" dirty="false">
              <a:solidFill>
                <a:srgbClr val="FF0000"/>
              </a:solidFill>
            </a:endParaRPr>
          </a:p>
          <a:p>
            <a:pPr marL="0" lvl="1" algn="just"/>
            <a:endParaRPr lang="cs-CZ" sz="1600" dirty="false"/>
          </a:p>
          <a:p>
            <a:pPr marL="0" lvl="1" algn="just"/>
            <a:r>
              <a:rPr lang="cs-CZ" sz="1600" b="true" dirty="false" smtClean="false"/>
              <a:t>Příjemce </a:t>
            </a:r>
            <a:r>
              <a:rPr lang="cs-CZ" sz="1600" b="true" dirty="false"/>
              <a:t>veřejné podpory může být:</a:t>
            </a: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r>
              <a:rPr lang="cs-CZ" sz="1600" dirty="false"/>
              <a:t>Příjemce</a:t>
            </a: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r>
              <a:rPr lang="cs-CZ" sz="1600" dirty="false"/>
              <a:t>Partner s finančním </a:t>
            </a:r>
            <a:r>
              <a:rPr lang="cs-CZ" sz="1600" dirty="false" smtClean="false"/>
              <a:t>příspěvkem</a:t>
            </a: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endParaRPr lang="cs-CZ" sz="1600" dirty="false"/>
          </a:p>
          <a:p>
            <a:pPr marL="0" lvl="1" algn="just"/>
            <a:r>
              <a:rPr lang="cs-CZ" sz="1600" b="true" dirty="false"/>
              <a:t>Terminologie: </a:t>
            </a: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r>
              <a:rPr lang="cs-CZ" sz="1600" dirty="false" smtClean="false"/>
              <a:t>Pověření objednatele (dále jen „pověření“)– pověření vydané veřejným objednatelem (kraj, MPSV, ve výjimečných případech obec) na poskytování sociální služby.</a:t>
            </a: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r>
              <a:rPr lang="cs-CZ" sz="1600" dirty="false" smtClean="false"/>
              <a:t>Rozvojové pověření  - vydává ŘO MPSV pouze v rámci výzev č. 98/99 na aktivity projektu související se sociální službou.</a:t>
            </a:r>
          </a:p>
        </p:txBody>
      </p:sp>
    </p:spTree>
    <p:extLst>
      <p:ext uri="{BB962C8B-B14F-4D97-AF65-F5344CB8AC3E}">
        <p14:creationId xmlns:p14="http://schemas.microsoft.com/office/powerpoint/2010/main" val="46412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827584" y="476672"/>
            <a:ext cx="7365504" cy="288032"/>
          </a:xfrm>
        </p:spPr>
        <p:txBody>
          <a:bodyPr>
            <a:noAutofit/>
          </a:bodyPr>
          <a:lstStyle/>
          <a:p>
            <a:pPr lvl="0" algn="ctr"/>
            <a:r>
              <a:rPr lang="cs-CZ" sz="2400" dirty="false"/>
              <a:t>vymezení podporovaných aktivit výzvy z pohledu pravidel veřejné </a:t>
            </a:r>
            <a:r>
              <a:rPr lang="cs-CZ" sz="2400" dirty="false" smtClean="false"/>
              <a:t>podpory</a:t>
            </a:r>
            <a:r>
              <a:rPr lang="cs-CZ" sz="2400" dirty="false"/>
              <a:t/>
            </a:r>
            <a:br>
              <a:rPr lang="cs-CZ" sz="2400" dirty="false"/>
            </a:br>
            <a:endParaRPr lang="cs-CZ" sz="2400" dirty="false"/>
          </a:p>
        </p:txBody>
      </p:sp>
      <p:sp>
        <p:nvSpPr>
          <p:cNvPr id="5" name="Obdélník 4"/>
          <p:cNvSpPr/>
          <p:nvPr/>
        </p:nvSpPr>
        <p:spPr>
          <a:xfrm>
            <a:off x="333872" y="1196752"/>
            <a:ext cx="8486600" cy="5740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300" b="true" dirty="false"/>
              <a:t>Aktivity, které </a:t>
            </a:r>
            <a:r>
              <a:rPr lang="cs-CZ" sz="1300" b="true" u="sng" dirty="false"/>
              <a:t>nenaplňují</a:t>
            </a:r>
            <a:r>
              <a:rPr lang="cs-CZ" sz="1300" b="true" dirty="false"/>
              <a:t> kumulativně znaky veřejné </a:t>
            </a:r>
            <a:r>
              <a:rPr lang="cs-CZ" sz="1300" b="true" dirty="false" smtClean="false"/>
              <a:t>podpory: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300" dirty="false" smtClean="false"/>
              <a:t>rozvoj </a:t>
            </a:r>
            <a:r>
              <a:rPr lang="cs-CZ" sz="1300" dirty="false"/>
              <a:t>oblasti sociální práce ve veřejné správě,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300" dirty="false" smtClean="false"/>
              <a:t>vzdělávání </a:t>
            </a:r>
            <a:r>
              <a:rPr lang="cs-CZ" sz="1300" dirty="false"/>
              <a:t>sociálních pracovníků působících na úřadech (obecní úřady, krajské úřady, Úřad práce ČR, </a:t>
            </a:r>
            <a:r>
              <a:rPr lang="cs-CZ" sz="1300" dirty="false" smtClean="false"/>
              <a:t>apod</a:t>
            </a:r>
            <a:r>
              <a:rPr lang="cs-CZ" sz="1300" dirty="false"/>
              <a:t>.),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300" dirty="false" smtClean="false"/>
              <a:t>vzdělávání </a:t>
            </a:r>
            <a:r>
              <a:rPr lang="cs-CZ" sz="1300" dirty="false"/>
              <a:t>pracovníků na pozicích „sociální pracovník“ dle §109 a 110 zákona o sociálních službách a „pracovník v sociálních službách“ dle §116 zákona </a:t>
            </a:r>
            <a:r>
              <a:rPr lang="cs-CZ" sz="1300" dirty="false" smtClean="false"/>
              <a:t>o </a:t>
            </a:r>
            <a:r>
              <a:rPr lang="cs-CZ" sz="1300" dirty="false"/>
              <a:t>sociálních službách, pokud tito pracovníci nepracují na úseku hospodářských činností organizace,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300" dirty="false" smtClean="false"/>
              <a:t>rozvoj </a:t>
            </a:r>
            <a:r>
              <a:rPr lang="cs-CZ" sz="1300" dirty="false"/>
              <a:t>a zkvalitňování sociální práce (mimo registrovanou sociální službu – tedy u organizací, které neposkytují sociální služby dle zákona č. 108/2006 Sb., o sociálních službách, ve znění pozdějších předpisů),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300" dirty="false" smtClean="false"/>
              <a:t>zavádění </a:t>
            </a:r>
            <a:r>
              <a:rPr lang="cs-CZ" sz="1300" dirty="false"/>
              <a:t>komplexních programů, zavádění nástrojů mezioborové a meziresortní spolupráce,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300" dirty="false" smtClean="false"/>
              <a:t>podpora </a:t>
            </a:r>
            <a:r>
              <a:rPr lang="cs-CZ" sz="1300" dirty="false"/>
              <a:t>síťování (vytváření platforem, organizace diskusních setkání, konferencí ke sdílení dobré praxe apod.),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300" dirty="false" smtClean="false"/>
              <a:t>metodická </a:t>
            </a:r>
            <a:r>
              <a:rPr lang="cs-CZ" sz="1300" dirty="false"/>
              <a:t>podpora při zavádění procesů a zvyšování kvality inovativních forem pro udržení a získávání bydlení osob v bytové nouzi a při rozvíjení </a:t>
            </a:r>
            <a:r>
              <a:rPr lang="cs-CZ" sz="1300" dirty="false" err="true"/>
              <a:t>housing</a:t>
            </a:r>
            <a:r>
              <a:rPr lang="cs-CZ" sz="1300" dirty="false"/>
              <a:t> </a:t>
            </a:r>
            <a:r>
              <a:rPr lang="cs-CZ" sz="1300" dirty="false" err="true"/>
              <a:t>first</a:t>
            </a:r>
            <a:r>
              <a:rPr lang="cs-CZ" sz="1300" dirty="false"/>
              <a:t> přístupu, (např. konzultace, workshopy, vytváření pracovních postupů, supervize aj.),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300" dirty="false" smtClean="false"/>
              <a:t>podpora </a:t>
            </a:r>
            <a:r>
              <a:rPr lang="cs-CZ" sz="1300" dirty="false"/>
              <a:t>pečujících osob</a:t>
            </a:r>
            <a:r>
              <a:rPr lang="cs-CZ" sz="1300" dirty="false" smtClean="false"/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cs-CZ" sz="1300" dirty="false"/>
          </a:p>
          <a:p>
            <a:r>
              <a:rPr lang="cs-CZ" sz="1300" b="true" dirty="false" smtClean="false"/>
              <a:t>Aktivity</a:t>
            </a:r>
            <a:r>
              <a:rPr lang="cs-CZ" sz="1300" b="true" dirty="false"/>
              <a:t>, které </a:t>
            </a:r>
            <a:r>
              <a:rPr lang="cs-CZ" sz="1300" b="true" u="sng" dirty="false"/>
              <a:t>naplňují</a:t>
            </a:r>
            <a:r>
              <a:rPr lang="cs-CZ" sz="1300" b="true" dirty="false"/>
              <a:t> kumulativně znaky veřejné podpory (tzv. rozvojové aktivity</a:t>
            </a:r>
            <a:r>
              <a:rPr lang="cs-CZ" sz="1300" b="true" dirty="false" smtClean="false"/>
              <a:t>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300" dirty="false"/>
              <a:t>podpora kvality a standardizace sociálních služeb,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300" dirty="false"/>
              <a:t>nová řešení v oblasti sociálních služeb,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300" dirty="false"/>
              <a:t>vzdělávání pracovníků na pozicích „sociální pracovník“ dle §109 a 110 zákona o sociálních službách a „pracovník v sociálních službách“ dle §116 zákona </a:t>
            </a:r>
            <a:r>
              <a:rPr lang="cs-CZ" sz="1300" dirty="false" smtClean="false"/>
              <a:t>o </a:t>
            </a:r>
            <a:r>
              <a:rPr lang="cs-CZ" sz="1300" dirty="false"/>
              <a:t>sociálních službách,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300" dirty="false"/>
              <a:t>rozvoj a zkvalitňování sociální práce (v rámci sociální služby – tedy u organizací, které poskytují sociální služby dle zákona č. 108/2006 Sb., o sociálních službách, ve znění pozdějších předpisů).</a:t>
            </a:r>
          </a:p>
          <a:p>
            <a:endParaRPr lang="cs-CZ" sz="1400" b="true" dirty="false" smtClean="false"/>
          </a:p>
          <a:p>
            <a:r>
              <a:rPr lang="cs-CZ" sz="1400" b="true" dirty="false" smtClean="false"/>
              <a:t>V </a:t>
            </a:r>
            <a:r>
              <a:rPr lang="cs-CZ" sz="1400" b="true" dirty="false"/>
              <a:t>případě </a:t>
            </a:r>
            <a:r>
              <a:rPr lang="cs-CZ" sz="1400" b="true" dirty="false" smtClean="false"/>
              <a:t>změn </a:t>
            </a:r>
            <a:r>
              <a:rPr lang="cs-CZ" sz="1400" b="true" dirty="false"/>
              <a:t>aktivit </a:t>
            </a:r>
            <a:r>
              <a:rPr lang="cs-CZ" sz="1400" b="true" dirty="false" smtClean="false"/>
              <a:t> </a:t>
            </a:r>
            <a:r>
              <a:rPr lang="cs-CZ" sz="1400" b="true" dirty="false"/>
              <a:t>projektu je nutné </a:t>
            </a:r>
            <a:r>
              <a:rPr lang="cs-CZ" sz="1400" b="true" dirty="false" smtClean="false"/>
              <a:t>uvažovat také vliv změny na veřejnou podporu resp. částek vymezených v Rozhodnutí o poskytnutí dotace (resp. Rozvojovém pověření)!</a:t>
            </a:r>
            <a:endParaRPr lang="cs-CZ" sz="1400" b="true" dirty="false"/>
          </a:p>
        </p:txBody>
      </p:sp>
    </p:spTree>
    <p:extLst>
      <p:ext uri="{BB962C8B-B14F-4D97-AF65-F5344CB8AC3E}">
        <p14:creationId xmlns:p14="http://schemas.microsoft.com/office/powerpoint/2010/main" val="232592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179512" y="1080000"/>
            <a:ext cx="8712968" cy="5616000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true" dirty="false" smtClean="false"/>
              <a:t>Obecné podmínky poskytnutí veřejné podpory na služby obecného hospodářského zájmu ve výzvách 98/99: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400" dirty="false" smtClean="false"/>
              <a:t>Podmínky čerpání jsou definované v Rozhodnutí o poskytnutí dotace a Rozvojovém pověření (včetně příloh). ŘO vydává Rozvojové pověření jako přílohu rozhodnutí o poskytnutí, kterým přistupuje </a:t>
            </a:r>
            <a:br>
              <a:rPr lang="cs-CZ" sz="1400" dirty="false" smtClean="false"/>
            </a:br>
            <a:r>
              <a:rPr lang="cs-CZ" sz="1400" dirty="false" smtClean="false"/>
              <a:t>k Pověření vydanému objednatelem (kraj, MPSV) a zároveň jej rozšiřuje o dané aktivity projektu po dobu realizace projektu.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1400" b="true" dirty="false" smtClean="false"/>
              <a:t>Částky </a:t>
            </a:r>
            <a:r>
              <a:rPr lang="cs-CZ" sz="1400" b="true" dirty="false"/>
              <a:t>podpor </a:t>
            </a:r>
            <a:r>
              <a:rPr lang="cs-CZ" sz="1400" dirty="false"/>
              <a:t>uvedené v právním aktu jakožto veřejná podpora pro realizátora </a:t>
            </a:r>
            <a:r>
              <a:rPr lang="cs-CZ" sz="1400" dirty="false" smtClean="false"/>
              <a:t>projektu (případně </a:t>
            </a:r>
            <a:r>
              <a:rPr lang="cs-CZ" sz="1400" dirty="false"/>
              <a:t>partnera s finančním </a:t>
            </a:r>
            <a:r>
              <a:rPr lang="cs-CZ" sz="1400" dirty="false" smtClean="false"/>
              <a:t>příspěvkem) </a:t>
            </a:r>
            <a:r>
              <a:rPr lang="cs-CZ" sz="1400" b="true" dirty="false"/>
              <a:t>jsou </a:t>
            </a:r>
            <a:r>
              <a:rPr lang="cs-CZ" sz="1400" b="true" dirty="false" smtClean="false"/>
              <a:t>nepřekročitelné</a:t>
            </a:r>
            <a:r>
              <a:rPr lang="cs-CZ" sz="1400" b="true" dirty="false"/>
              <a:t>. Jejich změnu je možné provést pouze změnovým právním aktem o poskytnutí podpory z </a:t>
            </a:r>
            <a:r>
              <a:rPr lang="cs-CZ" sz="1400" b="true" dirty="false" smtClean="false"/>
              <a:t>OPZ (nikoliv zpětně)!!! </a:t>
            </a: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cs-CZ" sz="1200" b="true" dirty="false" smtClean="false"/>
              <a:t>Doporučujeme průběžně sledovat čerpání VP</a:t>
            </a:r>
            <a:br>
              <a:rPr lang="cs-CZ" sz="1200" b="true" dirty="false" smtClean="false"/>
            </a:br>
            <a:r>
              <a:rPr lang="cs-CZ" sz="1200" b="true" dirty="false" smtClean="false"/>
              <a:t>a souběžně komunikovat s účetní příjemce, k jaké</a:t>
            </a:r>
            <a:br>
              <a:rPr lang="cs-CZ" sz="1200" b="true" dirty="false" smtClean="false"/>
            </a:br>
            <a:r>
              <a:rPr lang="cs-CZ" sz="1200" b="true" dirty="false" smtClean="false"/>
              <a:t>službě má být daný náklad přiřazen. </a:t>
            </a:r>
            <a:r>
              <a:rPr lang="cs-CZ" sz="1200" b="true" dirty="false" err="true" smtClean="false"/>
              <a:t>Nepřekročitelnost</a:t>
            </a:r>
            <a:r>
              <a:rPr lang="cs-CZ" sz="1200" b="true" dirty="false" smtClean="false"/>
              <a:t> </a:t>
            </a:r>
            <a:br>
              <a:rPr lang="cs-CZ" sz="1200" b="true" dirty="false" smtClean="false"/>
            </a:br>
            <a:r>
              <a:rPr lang="cs-CZ" sz="1200" b="true" dirty="false" smtClean="false"/>
              <a:t>částek se sleduje za každou sociální službu zvlášť, </a:t>
            </a:r>
            <a:br>
              <a:rPr lang="cs-CZ" sz="1200" b="true" dirty="false" smtClean="false"/>
            </a:br>
            <a:r>
              <a:rPr lang="cs-CZ" sz="1200" b="true" dirty="false" smtClean="false"/>
              <a:t>ne! za celkovou vyrovnávací platbu v projektu. 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1400" b="true" dirty="false" smtClean="false"/>
              <a:t>Zapojit novou službu </a:t>
            </a:r>
            <a:r>
              <a:rPr lang="cs-CZ" sz="1400" dirty="false" smtClean="false"/>
              <a:t>do projektu, je možné pouze na základě žádosti o změnu, a to pouze při splnění podmínek VP v příloze č. 1 výzvy. Aktivity ve prospěch této služby je možné realizovat nejdříve </a:t>
            </a:r>
            <a:br>
              <a:rPr lang="cs-CZ" sz="1400" dirty="false" smtClean="false"/>
            </a:br>
            <a:r>
              <a:rPr lang="cs-CZ" sz="1400" dirty="false" smtClean="false"/>
              <a:t>po vydání změnového právního aktu, kde bude služba uvedena  a určena výše VP. 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1400" dirty="false" smtClean="false"/>
              <a:t>V případě jakékoliv změny projektu je nutné zvážit, zda tato změna nemá vliv na výši veřejné podpory konkrétních služeb (např. změna vzdělávání CS z jiných služeb, zapojení jiné služby, navýšení položek rozpočtu, které jsou zahrnuty do veřejné podpory apod.)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1400" dirty="false" smtClean="false"/>
              <a:t>Záložka </a:t>
            </a:r>
            <a:r>
              <a:rPr lang="cs-CZ" sz="1400" dirty="false"/>
              <a:t>VEŘEJNÁ </a:t>
            </a:r>
            <a:r>
              <a:rPr lang="cs-CZ" sz="1400" dirty="false" smtClean="false"/>
              <a:t>PODPORA není </a:t>
            </a:r>
            <a:r>
              <a:rPr lang="cs-CZ" sz="1400" dirty="false"/>
              <a:t>v IS KP14+ aktuálně </a:t>
            </a:r>
            <a:r>
              <a:rPr lang="cs-CZ" sz="1400" dirty="false" smtClean="false"/>
              <a:t>zobrazena (v rámci ZOR není tedy nijak vykazována).</a:t>
            </a:r>
            <a:endParaRPr lang="cs-CZ" sz="1400" dirty="false"/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endParaRPr lang="cs-CZ" sz="14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44</a:t>
            </a:fld>
            <a:endParaRPr lang="cs-CZ" dirty="false"/>
          </a:p>
        </p:txBody>
      </p:sp>
      <p:sp>
        <p:nvSpPr>
          <p:cNvPr id="5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 smtClean="false"/>
              <a:t>Veřejná podpora  - SOHZ – I.</a:t>
            </a:r>
            <a:endParaRPr lang="cs-CZ" dirty="false"/>
          </a:p>
        </p:txBody>
      </p:sp>
      <p:pic>
        <p:nvPicPr>
          <p:cNvPr id="2" name="Obrázek 1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4888218" y="3333426"/>
            <a:ext cx="3967163" cy="108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3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 smtClean="false"/>
              <a:t>Veřejná podpora – SOHZ – II.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412776"/>
            <a:ext cx="8352480" cy="5184576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cs-CZ" sz="1800" b="true" dirty="false"/>
              <a:t>Povinnosti příjemce:</a:t>
            </a:r>
          </a:p>
          <a:p>
            <a:pPr algn="just">
              <a:lnSpc>
                <a:spcPct val="100000"/>
              </a:lnSpc>
            </a:pPr>
            <a:r>
              <a:rPr lang="cs-CZ" sz="1400" dirty="false" smtClean="false"/>
              <a:t>Poskytovat </a:t>
            </a:r>
            <a:r>
              <a:rPr lang="cs-CZ" sz="1400" dirty="false"/>
              <a:t>ŘO informace o změnách </a:t>
            </a:r>
            <a:r>
              <a:rPr lang="cs-CZ" sz="1400" dirty="false" smtClean="false"/>
              <a:t>Pověření </a:t>
            </a:r>
            <a:r>
              <a:rPr lang="cs-CZ" sz="1400" dirty="false"/>
              <a:t>a všech navazujících </a:t>
            </a:r>
            <a:r>
              <a:rPr lang="cs-CZ" sz="1400" dirty="false" smtClean="false"/>
              <a:t>Pověřeních</a:t>
            </a:r>
            <a:r>
              <a:rPr lang="cs-CZ" sz="1400" dirty="false"/>
              <a:t>. Pokud změna </a:t>
            </a:r>
            <a:r>
              <a:rPr lang="cs-CZ" sz="1400" dirty="false" smtClean="false"/>
              <a:t>Pověření </a:t>
            </a:r>
            <a:r>
              <a:rPr lang="cs-CZ" sz="1400" dirty="false"/>
              <a:t>či navazující </a:t>
            </a:r>
            <a:r>
              <a:rPr lang="cs-CZ" sz="1400" dirty="false" smtClean="false"/>
              <a:t>Pověření věcně </a:t>
            </a:r>
            <a:r>
              <a:rPr lang="cs-CZ" sz="1400" dirty="false"/>
              <a:t>mění identifikaci služby, na kterou je </a:t>
            </a:r>
            <a:r>
              <a:rPr lang="cs-CZ" sz="1400" dirty="false" smtClean="false"/>
              <a:t>Pověření </a:t>
            </a:r>
            <a:r>
              <a:rPr lang="cs-CZ" sz="1400" dirty="false"/>
              <a:t>vydáno, je to důvodem pro vydání změnového právního aktu o poskytnutí podpory z </a:t>
            </a:r>
            <a:r>
              <a:rPr lang="cs-CZ" sz="1400" dirty="false" smtClean="false"/>
              <a:t>OPZ.</a:t>
            </a:r>
          </a:p>
          <a:p>
            <a:pPr algn="just">
              <a:lnSpc>
                <a:spcPct val="100000"/>
              </a:lnSpc>
            </a:pPr>
            <a:r>
              <a:rPr lang="cs-CZ" sz="1400" dirty="false" smtClean="false"/>
              <a:t>Za </a:t>
            </a:r>
            <a:r>
              <a:rPr lang="cs-CZ" sz="1400" dirty="false"/>
              <a:t>každý kalendářní rok předložit údaje vážící se </a:t>
            </a:r>
            <a:r>
              <a:rPr lang="cs-CZ" sz="1400" dirty="false" smtClean="false"/>
              <a:t>k </a:t>
            </a:r>
            <a:r>
              <a:rPr lang="cs-CZ" sz="1400" dirty="false"/>
              <a:t>čerpání poskytnuté vyrovnávací platby v rámci projektu ve formě zpracovaného „Přehledu čerpání vyrovnávací platby na sociální službu“. Tento přehled je příjemce povinen zpracovat a předložit samostatně za každou sociální službu podpořenou v projektu do 31. 3. následujícího roku a to buď samostatně, nebo jako součást zprávy o realizaci projektu. </a:t>
            </a:r>
            <a:endParaRPr lang="cs-CZ" sz="1400" dirty="false" smtClean="false"/>
          </a:p>
          <a:p>
            <a:pPr lvl="1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cs-CZ" sz="1400" dirty="false"/>
              <a:t>Situace, kdy skutečná vyrovnávací platba bude vyšší než plánovaná </a:t>
            </a:r>
            <a:r>
              <a:rPr lang="cs-CZ" sz="1400" dirty="false" smtClean="false"/>
              <a:t>(výše stanovená </a:t>
            </a:r>
            <a:r>
              <a:rPr lang="cs-CZ" sz="1400" dirty="false"/>
              <a:t>v Rozhodnutí o poskytnutí dotace), tzv. situace „Přečerpání“ </a:t>
            </a:r>
            <a:r>
              <a:rPr lang="cs-CZ" sz="1400" dirty="false" smtClean="false"/>
              <a:t>– bude </a:t>
            </a:r>
            <a:r>
              <a:rPr lang="cs-CZ" sz="1400" dirty="false"/>
              <a:t>nutné ze strany ŘO OPZ přistoupit ke krácení překročené výše vyrovnávací platby v nejbližší zprávě o realizaci. </a:t>
            </a:r>
            <a:r>
              <a:rPr lang="cs-CZ" sz="1400" b="true" dirty="false"/>
              <a:t>Přečerpání nelze řešit zpětně podstatnou změnou.</a:t>
            </a:r>
          </a:p>
          <a:p>
            <a:pPr algn="just">
              <a:lnSpc>
                <a:spcPct val="100000"/>
              </a:lnSpc>
            </a:pPr>
            <a:r>
              <a:rPr lang="cs-CZ" sz="1400" dirty="false" smtClean="false"/>
              <a:t>Předložit </a:t>
            </a:r>
            <a:r>
              <a:rPr lang="cs-CZ" sz="1400" dirty="false"/>
              <a:t>aktualizované Pověření </a:t>
            </a:r>
            <a:r>
              <a:rPr lang="cs-CZ" sz="1400" dirty="false" smtClean="false"/>
              <a:t>prostřednictvím </a:t>
            </a:r>
            <a:r>
              <a:rPr lang="cs-CZ" sz="1400" dirty="false"/>
              <a:t>systému IS KP14</a:t>
            </a:r>
            <a:r>
              <a:rPr lang="cs-CZ" sz="1400" dirty="false" smtClean="false"/>
              <a:t>+, pokud nebylo při zahájení projektu předloženo Pověření platné po celou dobu projektu. </a:t>
            </a:r>
          </a:p>
          <a:p>
            <a:pPr algn="just">
              <a:lnSpc>
                <a:spcPct val="100000"/>
              </a:lnSpc>
            </a:pPr>
            <a:r>
              <a:rPr lang="cs-CZ" sz="1400" dirty="false" smtClean="false"/>
              <a:t>V případě přenosu veřejné podpory partnerovi s finančním příspěvkem zajistit plnění podmínek veřejné podpory na straně těchto subjektů. Partnera s FP zaváže k plnění podmínek týkajících se VP ve smlouvě o partnerství (či jiném obdobném dokumentu).</a:t>
            </a:r>
            <a:endParaRPr lang="cs-CZ" sz="1600" dirty="false"/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1600" i="true" dirty="false" smtClean="false"/>
              <a:t>                 </a:t>
            </a:r>
            <a:endParaRPr lang="cs-CZ" sz="1600" i="true" dirty="false"/>
          </a:p>
          <a:p>
            <a:pPr algn="just">
              <a:lnSpc>
                <a:spcPct val="100000"/>
              </a:lnSpc>
            </a:pPr>
            <a:endParaRPr lang="cs-CZ" sz="2000" b="true" u="sng" dirty="false" smtClean="false">
              <a:solidFill>
                <a:srgbClr val="FF0000"/>
              </a:solidFill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cs-CZ" sz="2000" b="true" dirty="false" smtClean="false">
              <a:solidFill>
                <a:srgbClr val="FF0000"/>
              </a:solidFill>
            </a:endParaRPr>
          </a:p>
          <a:p>
            <a:pPr algn="just">
              <a:lnSpc>
                <a:spcPct val="100000"/>
              </a:lnSpc>
            </a:pPr>
            <a:endParaRPr lang="cs-CZ" sz="1800" b="true" dirty="false" smtClean="false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45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40977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Struktura veřejné podpory v případě podpory SOHZ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263789" y="1268760"/>
            <a:ext cx="8340211" cy="5184576"/>
          </a:xfrm>
        </p:spPr>
        <p:txBody>
          <a:bodyPr/>
          <a:lstStyle/>
          <a:p>
            <a:r>
              <a:rPr lang="cs-CZ" sz="1400" b="true" dirty="false" smtClean="false"/>
              <a:t>Vyrovnávací platba pro příjemce dotace, případně partnera s FP:</a:t>
            </a:r>
          </a:p>
          <a:p>
            <a:endParaRPr lang="cs-CZ" sz="1400" b="true" dirty="false"/>
          </a:p>
          <a:p>
            <a:endParaRPr lang="cs-CZ" sz="1400" b="true" dirty="false" smtClean="false"/>
          </a:p>
          <a:p>
            <a:pPr marL="0" indent="0">
              <a:buNone/>
            </a:pPr>
            <a:endParaRPr lang="cs-CZ" sz="1400" dirty="false" smtClean="false"/>
          </a:p>
          <a:p>
            <a:pPr marL="0" indent="0">
              <a:buNone/>
            </a:pPr>
            <a:endParaRPr lang="cs-CZ" dirty="false"/>
          </a:p>
          <a:p>
            <a:pPr marL="0" indent="0">
              <a:buNone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46</a:t>
            </a:fld>
            <a:endParaRPr lang="cs-CZ" dirty="false"/>
          </a:p>
        </p:txBody>
      </p:sp>
      <p:sp>
        <p:nvSpPr>
          <p:cNvPr id="6" name="Obdélník 5"/>
          <p:cNvSpPr/>
          <p:nvPr/>
        </p:nvSpPr>
        <p:spPr>
          <a:xfrm>
            <a:off x="257058" y="1628800"/>
            <a:ext cx="144016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r>
              <a:rPr lang="cs-CZ" sz="1200" dirty="false" smtClean="false"/>
              <a:t>Rozhodnutí o poskytnutí dotace</a:t>
            </a:r>
            <a:endParaRPr lang="cs-CZ" sz="1200" dirty="false"/>
          </a:p>
        </p:txBody>
      </p:sp>
      <p:sp>
        <p:nvSpPr>
          <p:cNvPr id="7" name="Obdélník 6"/>
          <p:cNvSpPr/>
          <p:nvPr/>
        </p:nvSpPr>
        <p:spPr>
          <a:xfrm>
            <a:off x="1694961" y="1628800"/>
            <a:ext cx="237626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r>
              <a:rPr lang="cs-CZ" sz="1200" dirty="false" smtClean="false"/>
              <a:t>Příloha č. 1 informace o projektu</a:t>
            </a:r>
            <a:endParaRPr lang="cs-CZ" sz="1200" dirty="false"/>
          </a:p>
        </p:txBody>
      </p:sp>
      <p:sp>
        <p:nvSpPr>
          <p:cNvPr id="8" name="Obdélník 7"/>
          <p:cNvSpPr/>
          <p:nvPr/>
        </p:nvSpPr>
        <p:spPr>
          <a:xfrm>
            <a:off x="1681678" y="2083243"/>
            <a:ext cx="2376264" cy="4906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r>
              <a:rPr lang="cs-CZ" sz="1200" dirty="false" smtClean="false"/>
              <a:t>Příloha č. 2 Rozvojové pověření</a:t>
            </a:r>
            <a:endParaRPr lang="cs-CZ" sz="1200" dirty="false"/>
          </a:p>
        </p:txBody>
      </p:sp>
      <p:sp>
        <p:nvSpPr>
          <p:cNvPr id="9" name="Obdélník 8"/>
          <p:cNvSpPr/>
          <p:nvPr/>
        </p:nvSpPr>
        <p:spPr>
          <a:xfrm>
            <a:off x="4057942" y="2132856"/>
            <a:ext cx="259228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r>
              <a:rPr lang="cs-CZ" sz="1200" dirty="false" smtClean="false"/>
              <a:t>2A Vyjádření objednatele</a:t>
            </a:r>
            <a:endParaRPr lang="cs-CZ" sz="1200" dirty="false"/>
          </a:p>
        </p:txBody>
      </p:sp>
      <p:sp>
        <p:nvSpPr>
          <p:cNvPr id="10" name="Obdélník 9"/>
          <p:cNvSpPr/>
          <p:nvPr/>
        </p:nvSpPr>
        <p:spPr>
          <a:xfrm>
            <a:off x="4071225" y="2654162"/>
            <a:ext cx="259228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r>
              <a:rPr lang="cs-CZ" sz="1200" dirty="false" smtClean="false"/>
              <a:t>2B Finanční rámec veřejné podpory</a:t>
            </a:r>
            <a:endParaRPr lang="cs-CZ" sz="1200" dirty="false"/>
          </a:p>
        </p:txBody>
      </p:sp>
      <p:sp>
        <p:nvSpPr>
          <p:cNvPr id="24" name="TextovéPole 23"/>
          <p:cNvSpPr txBox="true"/>
          <p:nvPr/>
        </p:nvSpPr>
        <p:spPr>
          <a:xfrm>
            <a:off x="257058" y="3373751"/>
            <a:ext cx="8059358" cy="2677656"/>
          </a:xfrm>
          <a:prstGeom prst="rect">
            <a:avLst/>
          </a:prstGeom>
          <a:noFill/>
        </p:spPr>
        <p:txBody>
          <a:bodyPr wrap="square" rtlCol="false">
            <a:spAutoFit/>
          </a:bodyPr>
          <a:lstStyle/>
          <a:p>
            <a:r>
              <a:rPr lang="cs-CZ" sz="1400" dirty="false" smtClean="false"/>
              <a:t>V případě žádosti o změnu VP (podstatná změna se změnou právního aktu – navýšení VP na službě, zapojení nové služby) je nutné předložit vždy:</a:t>
            </a:r>
          </a:p>
          <a:p>
            <a:endParaRPr lang="cs-CZ" sz="1400" dirty="false" smtClean="false"/>
          </a:p>
          <a:p>
            <a:pPr marL="342900" indent="-342900">
              <a:buAutoNum type="arabicParenR"/>
            </a:pPr>
            <a:r>
              <a:rPr lang="cs-CZ" sz="1400" dirty="false" smtClean="false"/>
              <a:t>aktualizovaný finanční rámec </a:t>
            </a:r>
          </a:p>
          <a:p>
            <a:pPr marL="342900" indent="-342900">
              <a:buAutoNum type="arabicParenR"/>
            </a:pPr>
            <a:r>
              <a:rPr lang="cs-CZ" sz="1400" dirty="false" smtClean="false"/>
              <a:t>přehled čerpání k datu podání žádosti o změnu</a:t>
            </a:r>
          </a:p>
          <a:p>
            <a:pPr marL="342900" indent="-342900">
              <a:buAutoNum type="arabicParenR"/>
            </a:pPr>
            <a:r>
              <a:rPr lang="cs-CZ" sz="1400" dirty="false" smtClean="false"/>
              <a:t>v případě zapojení nové sociální služby také Vyjádření objednatele a Pověření objednatele. </a:t>
            </a:r>
          </a:p>
          <a:p>
            <a:pPr marL="342900" indent="-342900">
              <a:buAutoNum type="arabicParenR"/>
            </a:pPr>
            <a:endParaRPr lang="cs-CZ" sz="1400" dirty="false"/>
          </a:p>
          <a:p>
            <a:pPr algn="ctr"/>
            <a:r>
              <a:rPr lang="cs-CZ" sz="1400" b="true" dirty="false" smtClean="false"/>
              <a:t>Navýšení vyrovnávací platby na službu nebo zapojení nové služby není možné provést zpětně!</a:t>
            </a:r>
          </a:p>
          <a:p>
            <a:pPr algn="ctr"/>
            <a:endParaRPr lang="cs-CZ" sz="1400" b="true" dirty="false"/>
          </a:p>
          <a:p>
            <a:r>
              <a:rPr lang="cs-CZ" sz="1400" dirty="false" smtClean="false"/>
              <a:t>Formuláře jsou k dispozici u výzvy na </a:t>
            </a:r>
            <a:r>
              <a:rPr lang="cs-CZ" sz="1400" dirty="false" smtClean="false">
                <a:hlinkClick r:id="rId2"/>
              </a:rPr>
              <a:t>www.esfcr.cz</a:t>
            </a:r>
            <a:r>
              <a:rPr lang="cs-CZ" sz="1400" dirty="false" smtClean="false"/>
              <a:t>, případně Vám je na žádost zašle projektový manažer. </a:t>
            </a:r>
            <a:endParaRPr lang="cs-CZ" sz="1400" dirty="false"/>
          </a:p>
        </p:txBody>
      </p:sp>
    </p:spTree>
    <p:extLst>
      <p:ext uri="{BB962C8B-B14F-4D97-AF65-F5344CB8AC3E}">
        <p14:creationId xmlns:p14="http://schemas.microsoft.com/office/powerpoint/2010/main" val="274241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Dokumenty</a:t>
            </a:r>
            <a:br>
              <a:rPr lang="cs-CZ" dirty="false" smtClean="false"/>
            </a:br>
            <a:r>
              <a:rPr lang="cs-CZ" dirty="false"/>
              <a:t> </a:t>
            </a:r>
            <a:r>
              <a:rPr lang="cs-CZ" dirty="false" smtClean="false"/>
              <a:t>X</a:t>
            </a:r>
            <a:br>
              <a:rPr lang="cs-CZ" dirty="false" smtClean="false"/>
            </a:br>
            <a:r>
              <a:rPr lang="cs-CZ" dirty="false" smtClean="false"/>
              <a:t>Dokumenty zprávy</a:t>
            </a:r>
            <a:endParaRPr lang="cs-CZ" dirty="false"/>
          </a:p>
        </p:txBody>
      </p:sp>
      <p:pic>
        <p:nvPicPr>
          <p:cNvPr id="14" name="Zástupný symbol pro obrázek 13"/>
          <p:cNvPicPr>
            <a:picLocks noGrp="true" noChangeAspect="true"/>
          </p:cNvPicPr>
          <p:nvPr>
            <p:ph type="pic" sz="quarter" idx="15"/>
          </p:nvPr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7436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/>
              <a:t>Zpráva o realizaci projektu </a:t>
            </a:r>
            <a:r>
              <a:rPr lang="cs-CZ" dirty="false" smtClean="false"/>
              <a:t>– dokumenty zprávy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360000" y="1412776"/>
            <a:ext cx="8604488" cy="5283224"/>
          </a:xfrm>
        </p:spPr>
        <p:txBody>
          <a:bodyPr/>
          <a:lstStyle/>
          <a:p>
            <a:pPr algn="just"/>
            <a:r>
              <a:rPr lang="cs-CZ" sz="2000" dirty="false" smtClean="false"/>
              <a:t>Záložka </a:t>
            </a:r>
            <a:r>
              <a:rPr lang="cs-CZ" sz="2000" dirty="false"/>
              <a:t>„Dokumenty“ </a:t>
            </a:r>
            <a:r>
              <a:rPr lang="cs-CZ" sz="2000" dirty="false" smtClean="false"/>
              <a:t>– </a:t>
            </a:r>
            <a:r>
              <a:rPr lang="cs-CZ" sz="2000" b="true" dirty="false" smtClean="false"/>
              <a:t>nevkládat</a:t>
            </a:r>
            <a:r>
              <a:rPr lang="cs-CZ" sz="2000" dirty="false" smtClean="false"/>
              <a:t> přílohy vztahující se k ZOR!</a:t>
            </a:r>
          </a:p>
          <a:p>
            <a:pPr algn="just"/>
            <a:r>
              <a:rPr lang="cs-CZ" sz="2000" dirty="false" smtClean="false"/>
              <a:t>Záložka „</a:t>
            </a:r>
            <a:r>
              <a:rPr lang="cs-CZ" sz="2000" b="true" dirty="false" smtClean="false"/>
              <a:t>Dokumenty zprávy“ - zde vkládat </a:t>
            </a:r>
            <a:r>
              <a:rPr lang="cs-CZ" sz="2000" dirty="false" smtClean="false"/>
              <a:t>přílohy vztahující se k ZOR</a:t>
            </a:r>
          </a:p>
          <a:p>
            <a:pPr lvl="1" algn="just"/>
            <a:r>
              <a:rPr lang="cs-CZ" sz="1600" dirty="false" smtClean="false"/>
              <a:t>Povinné </a:t>
            </a:r>
            <a:r>
              <a:rPr lang="cs-CZ" sz="1600" dirty="false"/>
              <a:t>přílohy nejsou stanoveny.</a:t>
            </a:r>
          </a:p>
          <a:p>
            <a:pPr lvl="1" algn="just"/>
            <a:r>
              <a:rPr lang="cs-CZ" sz="1600" dirty="false"/>
              <a:t>Dokument o velikosti maximálně 100 MB. </a:t>
            </a:r>
            <a:endParaRPr lang="cs-CZ" sz="1600" dirty="false" smtClean="false"/>
          </a:p>
          <a:p>
            <a:pPr marL="0" indent="0" algn="just">
              <a:buNone/>
            </a:pPr>
            <a:endParaRPr lang="cs-CZ" sz="2000" dirty="false"/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000" dirty="false"/>
              <a:t>Název dokumentu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000" dirty="false"/>
              <a:t>Popis dokumentu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000" dirty="false"/>
              <a:t>Soubor – přiložit elektronickou verzi dokumentu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000" dirty="false"/>
              <a:t>Možnost samostatného elektronického </a:t>
            </a:r>
            <a:r>
              <a:rPr lang="cs-CZ" sz="2000" dirty="false" smtClean="false"/>
              <a:t>podpisu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000" dirty="false" smtClean="false"/>
              <a:t>V případě oprav dokumentů zprávy původní nemazat, ale opravené nahrát jako nové soubory s uvedením „oprava“ v názvu. </a:t>
            </a:r>
            <a:endParaRPr lang="cs-CZ" sz="2000" dirty="false"/>
          </a:p>
          <a:p>
            <a:pPr marL="0" indent="0">
              <a:buNone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48</a:t>
            </a:fld>
            <a:endParaRPr lang="cs-CZ" dirty="false"/>
          </a:p>
        </p:txBody>
      </p:sp>
      <p:pic>
        <p:nvPicPr>
          <p:cNvPr id="3074" name="Picture 2" descr="http://img.pngget.com/clip1/xkexfmhoojt.png"/>
          <p:cNvPicPr>
            <a:picLocks noChangeAspect="true" noChangeArrowheads="true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168519" y="3506231"/>
            <a:ext cx="2697322" cy="52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86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/>
              <a:t>Zpráva o realizaci </a:t>
            </a:r>
            <a:r>
              <a:rPr lang="cs-CZ" dirty="false" smtClean="false"/>
              <a:t>projektu – dokončení   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8352480" cy="4320000"/>
          </a:xfrm>
        </p:spPr>
        <p:txBody>
          <a:bodyPr/>
          <a:lstStyle/>
          <a:p>
            <a:r>
              <a:rPr lang="cs-CZ" dirty="false"/>
              <a:t>Kontrola</a:t>
            </a:r>
          </a:p>
          <a:p>
            <a:r>
              <a:rPr lang="cs-CZ" dirty="false"/>
              <a:t>Finalizace </a:t>
            </a:r>
          </a:p>
          <a:p>
            <a:r>
              <a:rPr lang="cs-CZ" dirty="false" smtClean="false"/>
              <a:t>Podpis</a:t>
            </a:r>
          </a:p>
          <a:p>
            <a:endParaRPr lang="cs-CZ" dirty="false"/>
          </a:p>
          <a:p>
            <a:pPr marL="0" indent="0">
              <a:buNone/>
            </a:pPr>
            <a:r>
              <a:rPr lang="cs-CZ" b="true" dirty="false">
                <a:solidFill>
                  <a:srgbClr val="FF0000"/>
                </a:solidFill>
              </a:rPr>
              <a:t>Po finalizováni zprávy </a:t>
            </a:r>
            <a:r>
              <a:rPr lang="cs-CZ" b="true" dirty="false" smtClean="false">
                <a:solidFill>
                  <a:srgbClr val="FF0000"/>
                </a:solidFill>
              </a:rPr>
              <a:t>již </a:t>
            </a:r>
            <a:r>
              <a:rPr lang="cs-CZ" b="true" dirty="false">
                <a:solidFill>
                  <a:srgbClr val="FF0000"/>
                </a:solidFill>
              </a:rPr>
              <a:t>nelze </a:t>
            </a:r>
            <a:r>
              <a:rPr lang="cs-CZ" b="true" dirty="false" smtClean="false">
                <a:solidFill>
                  <a:srgbClr val="FF0000"/>
                </a:solidFill>
              </a:rPr>
              <a:t>promítnout  žádné změny.</a:t>
            </a:r>
          </a:p>
          <a:p>
            <a:pPr marL="0" indent="0">
              <a:buNone/>
            </a:pPr>
            <a:endParaRPr lang="cs-CZ" b="true" dirty="false"/>
          </a:p>
          <a:p>
            <a:pPr algn="just"/>
            <a:r>
              <a:rPr lang="cs-CZ" dirty="false" smtClean="false"/>
              <a:t>Vrácení </a:t>
            </a:r>
            <a:r>
              <a:rPr lang="cs-CZ" dirty="false" err="true" smtClean="false"/>
              <a:t>ZoR</a:t>
            </a:r>
            <a:r>
              <a:rPr lang="cs-CZ" dirty="false" smtClean="false"/>
              <a:t> – informace depeší včetně výzvě k opravě</a:t>
            </a:r>
          </a:p>
          <a:p>
            <a:pPr algn="just"/>
            <a:r>
              <a:rPr lang="cs-CZ" b="true" dirty="false" smtClean="false"/>
              <a:t>Lhůty:</a:t>
            </a:r>
            <a:r>
              <a:rPr lang="cs-CZ" dirty="false" smtClean="false"/>
              <a:t> nedoručení </a:t>
            </a:r>
            <a:r>
              <a:rPr lang="cs-CZ" dirty="false" err="true" smtClean="false"/>
              <a:t>ZoR</a:t>
            </a:r>
            <a:r>
              <a:rPr lang="cs-CZ" dirty="false" smtClean="false"/>
              <a:t> v termínu =&gt; sankce dle </a:t>
            </a:r>
            <a:r>
              <a:rPr lang="cs-CZ" dirty="false" err="true" smtClean="false"/>
              <a:t>RoD</a:t>
            </a:r>
            <a:endParaRPr lang="cs-CZ" dirty="false" smtClean="false"/>
          </a:p>
          <a:p>
            <a:endParaRPr lang="cs-CZ" dirty="false"/>
          </a:p>
          <a:p>
            <a:pPr algn="just"/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49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59207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false"/>
              <a:t>ZPRÁVA O REALIZACI PROJEKTU – Úvod </a:t>
            </a:r>
            <a:r>
              <a:rPr lang="cs-CZ" sz="2800" dirty="false" smtClean="false"/>
              <a:t>II. </a:t>
            </a:r>
            <a:endParaRPr lang="cs-CZ" sz="2800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323528" y="1340768"/>
            <a:ext cx="8424936" cy="5328592"/>
          </a:xfrm>
        </p:spPr>
        <p:txBody>
          <a:bodyPr/>
          <a:lstStyle/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cs-CZ" sz="2000" b="true" dirty="false"/>
              <a:t>V IS KP14+ lze </a:t>
            </a:r>
            <a:r>
              <a:rPr lang="cs-CZ" sz="2000" b="true" dirty="false" err="true"/>
              <a:t>ZoR</a:t>
            </a:r>
            <a:r>
              <a:rPr lang="cs-CZ" sz="2000" b="true" dirty="false"/>
              <a:t> a </a:t>
            </a:r>
            <a:r>
              <a:rPr lang="cs-CZ" sz="2000" b="true" dirty="false" err="true"/>
              <a:t>ŽoP</a:t>
            </a:r>
            <a:r>
              <a:rPr lang="cs-CZ" sz="2000" b="true" dirty="false"/>
              <a:t> vypracovat teprve poté, co: </a:t>
            </a:r>
          </a:p>
          <a:p>
            <a:pPr algn="just">
              <a:lnSpc>
                <a:spcPct val="100000"/>
              </a:lnSpc>
            </a:pPr>
            <a:r>
              <a:rPr lang="cs-CZ" sz="1700" dirty="false">
                <a:solidFill>
                  <a:srgbClr val="FF0000"/>
                </a:solidFill>
              </a:rPr>
              <a:t>je ukončena administrace všech dříve podaných zpráv o realizaci projektu </a:t>
            </a:r>
            <a:r>
              <a:rPr lang="cs-CZ" sz="1700" dirty="false" smtClean="false"/>
              <a:t/>
            </a:r>
            <a:br>
              <a:rPr lang="cs-CZ" sz="1700" dirty="false" smtClean="false"/>
            </a:br>
            <a:r>
              <a:rPr lang="cs-CZ" sz="1700" dirty="false" smtClean="false"/>
              <a:t>a </a:t>
            </a:r>
            <a:r>
              <a:rPr lang="cs-CZ" sz="1700" dirty="false"/>
              <a:t>žádostí o platbu, </a:t>
            </a:r>
          </a:p>
          <a:p>
            <a:pPr algn="just">
              <a:lnSpc>
                <a:spcPct val="100000"/>
              </a:lnSpc>
            </a:pPr>
            <a:r>
              <a:rPr lang="cs-CZ" sz="1700" dirty="false">
                <a:solidFill>
                  <a:srgbClr val="FF0000"/>
                </a:solidFill>
              </a:rPr>
              <a:t>je ukončena administrace všech zahájených změnových řízení </a:t>
            </a:r>
            <a:r>
              <a:rPr lang="cs-CZ" sz="1700" dirty="false"/>
              <a:t>(tj. žádostí </a:t>
            </a:r>
            <a:r>
              <a:rPr lang="cs-CZ" sz="1700" dirty="false" smtClean="false"/>
              <a:t/>
            </a:r>
            <a:br>
              <a:rPr lang="cs-CZ" sz="1700" dirty="false" smtClean="false"/>
            </a:br>
            <a:r>
              <a:rPr lang="cs-CZ" sz="1700" dirty="false" smtClean="false"/>
              <a:t>o </a:t>
            </a:r>
            <a:r>
              <a:rPr lang="cs-CZ" sz="1700" dirty="false"/>
              <a:t>změnu) </a:t>
            </a:r>
            <a:r>
              <a:rPr lang="cs-CZ" sz="1700" dirty="false">
                <a:solidFill>
                  <a:srgbClr val="FF0000"/>
                </a:solidFill>
              </a:rPr>
              <a:t>týkajících se rozpočtu nebo finančního plánu</a:t>
            </a:r>
            <a:r>
              <a:rPr lang="cs-CZ" sz="1700" dirty="false"/>
              <a:t>, u kterých datum změny platnosti spadá do monitorovacího období, za které by měla být podána zpráva </a:t>
            </a:r>
            <a:r>
              <a:rPr lang="cs-CZ" sz="1700" dirty="false" smtClean="false"/>
              <a:t/>
            </a:r>
            <a:br>
              <a:rPr lang="cs-CZ" sz="1700" dirty="false" smtClean="false"/>
            </a:br>
            <a:r>
              <a:rPr lang="cs-CZ" sz="1700" dirty="false" smtClean="false"/>
              <a:t>o </a:t>
            </a:r>
            <a:r>
              <a:rPr lang="cs-CZ" sz="1700" dirty="false"/>
              <a:t>realizaci projektu či žádost o platbu, </a:t>
            </a:r>
          </a:p>
          <a:p>
            <a:pPr algn="just">
              <a:lnSpc>
                <a:spcPct val="100000"/>
              </a:lnSpc>
            </a:pPr>
            <a:r>
              <a:rPr lang="cs-CZ" sz="1700" dirty="false">
                <a:solidFill>
                  <a:srgbClr val="FF0000"/>
                </a:solidFill>
              </a:rPr>
              <a:t>je ukončena administrace všech změnových řízení </a:t>
            </a:r>
            <a:r>
              <a:rPr lang="cs-CZ" sz="1700" dirty="false"/>
              <a:t>(tj. žádostí o změnu) </a:t>
            </a:r>
            <a:r>
              <a:rPr lang="cs-CZ" sz="1700" dirty="false">
                <a:solidFill>
                  <a:srgbClr val="FF0000"/>
                </a:solidFill>
              </a:rPr>
              <a:t>týkajících se jakékoli podstatné změny projektu</a:t>
            </a:r>
            <a:r>
              <a:rPr lang="cs-CZ" sz="1700" dirty="false"/>
              <a:t>, u níž datum platnosti spadá do monitorovacího období, za které by měla být podána zpráva o realizaci projektu či žádost o </a:t>
            </a:r>
            <a:r>
              <a:rPr lang="cs-CZ" sz="1700" dirty="false" smtClean="false"/>
              <a:t>platbu.</a:t>
            </a:r>
          </a:p>
          <a:p>
            <a:pPr algn="just">
              <a:lnSpc>
                <a:spcPct val="100000"/>
              </a:lnSpc>
            </a:pPr>
            <a:endParaRPr lang="cs-CZ" sz="1700" dirty="false"/>
          </a:p>
          <a:p>
            <a:pPr algn="just">
              <a:lnSpc>
                <a:spcPct val="100000"/>
              </a:lnSpc>
            </a:pPr>
            <a:r>
              <a:rPr lang="cs-CZ" sz="1700" dirty="false" smtClean="false"/>
              <a:t>V situaci, kdy příjemce rozpracuje </a:t>
            </a:r>
            <a:r>
              <a:rPr lang="cs-CZ" sz="1700" dirty="false" err="true" smtClean="false"/>
              <a:t>ZoR</a:t>
            </a:r>
            <a:r>
              <a:rPr lang="cs-CZ" sz="1700" dirty="false" smtClean="false"/>
              <a:t> a teprve následně je schválená žádost </a:t>
            </a:r>
            <a:br>
              <a:rPr lang="cs-CZ" sz="1700" dirty="false" smtClean="false"/>
            </a:br>
            <a:r>
              <a:rPr lang="cs-CZ" sz="1700" dirty="false" smtClean="false"/>
              <a:t>o změnu, jejíž platnost spadá do monitorovacího období, ke kterému se zpracovaná </a:t>
            </a:r>
            <a:r>
              <a:rPr lang="cs-CZ" sz="1700" dirty="false" err="true" smtClean="false"/>
              <a:t>ZoR</a:t>
            </a:r>
            <a:r>
              <a:rPr lang="cs-CZ" sz="1700" dirty="false" smtClean="false"/>
              <a:t> a </a:t>
            </a:r>
            <a:r>
              <a:rPr lang="cs-CZ" sz="1700" dirty="false" err="true" smtClean="false"/>
              <a:t>ŽoP</a:t>
            </a:r>
            <a:r>
              <a:rPr lang="cs-CZ" sz="1700" dirty="false" smtClean="false"/>
              <a:t> vztahují, musí příjemce provést aktualizaci dat </a:t>
            </a:r>
            <a:br>
              <a:rPr lang="cs-CZ" sz="1700" dirty="false" smtClean="false"/>
            </a:br>
            <a:r>
              <a:rPr lang="cs-CZ" sz="1700" dirty="false" smtClean="false"/>
              <a:t>v rozpracované </a:t>
            </a:r>
            <a:r>
              <a:rPr lang="cs-CZ" sz="1700" dirty="false" err="true" smtClean="false"/>
              <a:t>ZoR</a:t>
            </a:r>
            <a:r>
              <a:rPr lang="cs-CZ" sz="1700" dirty="false" smtClean="false"/>
              <a:t> a </a:t>
            </a:r>
            <a:r>
              <a:rPr lang="cs-CZ" sz="1700" dirty="false" err="true" smtClean="false"/>
              <a:t>ŽoP</a:t>
            </a:r>
            <a:r>
              <a:rPr lang="cs-CZ" sz="1700" dirty="false" smtClean="false"/>
              <a:t>.</a:t>
            </a:r>
            <a:endParaRPr lang="cs-CZ" sz="17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5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53435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>
                <a:solidFill>
                  <a:srgbClr val="FF0000"/>
                </a:solidFill>
              </a:rPr>
              <a:t>Žádost o platbu</a:t>
            </a:r>
            <a:endParaRPr lang="cs-CZ" dirty="false">
              <a:solidFill>
                <a:srgbClr val="FF0000"/>
              </a:solidFill>
            </a:endParaRPr>
          </a:p>
        </p:txBody>
      </p:sp>
      <p:pic>
        <p:nvPicPr>
          <p:cNvPr id="14" name="Zástupný symbol pro obrázek 13"/>
          <p:cNvPicPr>
            <a:picLocks noGrp="true" noChangeAspect="true"/>
          </p:cNvPicPr>
          <p:nvPr>
            <p:ph type="pic" sz="quarter" idx="15"/>
          </p:nvPr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4764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 smtClean="false"/>
              <a:t>ŽÁDOST O PLATBU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611560" y="1412776"/>
            <a:ext cx="8208464" cy="1368152"/>
          </a:xfrm>
        </p:spPr>
        <p:txBody>
          <a:bodyPr/>
          <a:lstStyle/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2000" dirty="false" smtClean="false"/>
              <a:t>Žádost o platbu je předkládaná spolu se Zprávou o  realizaci (</a:t>
            </a:r>
            <a:r>
              <a:rPr lang="cs-CZ" sz="2000" dirty="false" err="true" smtClean="false"/>
              <a:t>ZoR</a:t>
            </a:r>
            <a:r>
              <a:rPr lang="cs-CZ" sz="2000" dirty="false" smtClean="false"/>
              <a:t>).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2000" dirty="false">
                <a:solidFill>
                  <a:srgbClr val="FF0000"/>
                </a:solidFill>
              </a:rPr>
              <a:t>Žádost o platbu musí být finalizována a podepsaná před finalizací </a:t>
            </a:r>
            <a:r>
              <a:rPr lang="cs-CZ" sz="2000" dirty="false" smtClean="false">
                <a:solidFill>
                  <a:srgbClr val="FF0000"/>
                </a:solidFill>
              </a:rPr>
              <a:t>Zprávy </a:t>
            </a:r>
            <a:r>
              <a:rPr lang="cs-CZ" sz="2000" dirty="false">
                <a:solidFill>
                  <a:srgbClr val="FF0000"/>
                </a:solidFill>
              </a:rPr>
              <a:t>o realizaci (</a:t>
            </a:r>
            <a:r>
              <a:rPr lang="cs-CZ" sz="2000" dirty="false" err="true">
                <a:solidFill>
                  <a:srgbClr val="FF0000"/>
                </a:solidFill>
              </a:rPr>
              <a:t>ZoR</a:t>
            </a:r>
            <a:r>
              <a:rPr lang="cs-CZ" sz="2000" dirty="false" smtClean="false">
                <a:solidFill>
                  <a:srgbClr val="FF0000"/>
                </a:solidFill>
              </a:rPr>
              <a:t>).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51</a:t>
            </a:fld>
            <a:endParaRPr lang="cs-CZ" dirty="false"/>
          </a:p>
        </p:txBody>
      </p:sp>
      <p:pic>
        <p:nvPicPr>
          <p:cNvPr id="1026" name="Picture 2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348880"/>
            <a:ext cx="255270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ástupný symbol pro obsah 2"/>
          <p:cNvSpPr txBox="true">
            <a:spLocks/>
          </p:cNvSpPr>
          <p:nvPr/>
        </p:nvSpPr>
        <p:spPr>
          <a:xfrm>
            <a:off x="608137" y="2780928"/>
            <a:ext cx="5472608" cy="3569593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>
            <a:lvl1pPr marL="432000" indent="-432000" algn="l" defTabSz="914400" rtl="false" eaLnBrk="true" latinLnBrk="false" hangingPunct="true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fals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false" smtClean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2000" dirty="false" smtClean="false"/>
              <a:t>Příručka Pokyny pro vyplnění žádosti </a:t>
            </a:r>
            <a:br>
              <a:rPr lang="cs-CZ" sz="2000" dirty="false" smtClean="false"/>
            </a:br>
            <a:r>
              <a:rPr lang="cs-CZ" sz="2000" dirty="false" smtClean="false"/>
              <a:t>o platbu a zprávy o realizaci projektu </a:t>
            </a:r>
            <a:br>
              <a:rPr lang="cs-CZ" sz="2000" dirty="false" smtClean="false"/>
            </a:br>
            <a:r>
              <a:rPr lang="cs-CZ" sz="2000" dirty="false" smtClean="false"/>
              <a:t>v ISKP14+ je k dispozici na www.esfcr.cz:</a:t>
            </a:r>
          </a:p>
          <a:p>
            <a:pPr lvl="1" algn="just">
              <a:lnSpc>
                <a:spcPct val="100000"/>
              </a:lnSpc>
              <a:spcAft>
                <a:spcPts val="1200"/>
              </a:spcAft>
            </a:pPr>
            <a:r>
              <a:rPr lang="cs-CZ" sz="1600" dirty="false" smtClean="false"/>
              <a:t>https://www.esfcr.cz/pokyny-k-vyplneni-zpravy-o-realizaci-zadosti-o-platbu-a-zadosti-o-zmenu-opz/-/dokument/809712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2000" dirty="false" smtClean="false"/>
              <a:t>Žádost o platbu v ISKP14+ se skládá </a:t>
            </a:r>
            <a:br>
              <a:rPr lang="cs-CZ" sz="2000" dirty="false" smtClean="false"/>
            </a:br>
            <a:r>
              <a:rPr lang="cs-CZ" sz="2000" dirty="false" smtClean="false"/>
              <a:t>z několika záložek, umístěných v části Žádost o platbu </a:t>
            </a:r>
            <a:r>
              <a:rPr lang="cs-CZ" dirty="false" smtClean="false"/>
              <a:t>/ </a:t>
            </a:r>
            <a:r>
              <a:rPr lang="cs-CZ" sz="2000" dirty="false" smtClean="false"/>
              <a:t>Datová oblast žádosti. </a:t>
            </a:r>
            <a:endParaRPr lang="cs-CZ" sz="2000" dirty="false"/>
          </a:p>
        </p:txBody>
      </p:sp>
    </p:spTree>
    <p:extLst>
      <p:ext uri="{BB962C8B-B14F-4D97-AF65-F5344CB8AC3E}">
        <p14:creationId xmlns:p14="http://schemas.microsoft.com/office/powerpoint/2010/main" val="46179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false" smtClean="false"/>
              <a:t>Záložky </a:t>
            </a:r>
            <a:r>
              <a:rPr lang="cs-CZ" sz="2800" dirty="false"/>
              <a:t>Identifikační </a:t>
            </a:r>
            <a:r>
              <a:rPr lang="cs-CZ" sz="2800" dirty="false" smtClean="false"/>
              <a:t>údaje </a:t>
            </a:r>
            <a:br>
              <a:rPr lang="cs-CZ" sz="2800" dirty="false" smtClean="false"/>
            </a:br>
            <a:r>
              <a:rPr lang="cs-CZ" sz="2800" dirty="false" smtClean="false"/>
              <a:t>a Souhrnná soupiska</a:t>
            </a:r>
            <a:endParaRPr lang="cs-CZ" sz="2800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39552" y="1340767"/>
            <a:ext cx="8064000" cy="4951237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Aft>
                <a:spcPts val="1200"/>
              </a:spcAft>
              <a:buNone/>
            </a:pPr>
            <a:r>
              <a:rPr lang="cs-CZ" sz="2000" b="true" dirty="false" smtClean="false"/>
              <a:t>Záložka</a:t>
            </a:r>
            <a:r>
              <a:rPr lang="cs-CZ" b="true" dirty="false" smtClean="false"/>
              <a:t> </a:t>
            </a:r>
            <a:r>
              <a:rPr lang="cs-CZ" sz="2000" b="true" dirty="false" smtClean="false"/>
              <a:t>Identifikační </a:t>
            </a:r>
            <a:r>
              <a:rPr lang="cs-CZ" sz="2000" b="true" dirty="false"/>
              <a:t>údaje</a:t>
            </a:r>
          </a:p>
          <a:p>
            <a:pPr algn="just">
              <a:lnSpc>
                <a:spcPct val="100000"/>
              </a:lnSpc>
              <a:spcAft>
                <a:spcPts val="1800"/>
              </a:spcAft>
            </a:pPr>
            <a:r>
              <a:rPr lang="cs-CZ" sz="1800" dirty="false"/>
              <a:t>Vyplní/upraví se pouze název účtu příjemce, příp. název účtu zřizovatele.</a:t>
            </a:r>
          </a:p>
          <a:p>
            <a:pPr marL="0" indent="0" algn="just">
              <a:lnSpc>
                <a:spcPct val="100000"/>
              </a:lnSpc>
              <a:spcAft>
                <a:spcPts val="1200"/>
              </a:spcAft>
              <a:buNone/>
            </a:pPr>
            <a:r>
              <a:rPr lang="cs-CZ" sz="2000" b="true" dirty="false" smtClean="false"/>
              <a:t>Záložka </a:t>
            </a:r>
            <a:r>
              <a:rPr lang="cs-CZ" sz="2000" b="true" dirty="false"/>
              <a:t>Souhrnná soupiska</a:t>
            </a:r>
          </a:p>
          <a:p>
            <a:pPr>
              <a:lnSpc>
                <a:spcPct val="100000"/>
              </a:lnSpc>
            </a:pPr>
            <a:r>
              <a:rPr lang="cs-CZ" sz="1800" dirty="false" smtClean="false"/>
              <a:t>Založení souhrnné soupisky – vyplní se pole </a:t>
            </a:r>
            <a:br>
              <a:rPr lang="cs-CZ" sz="1800" dirty="false" smtClean="false"/>
            </a:br>
            <a:r>
              <a:rPr lang="cs-CZ" sz="1800" dirty="false" smtClean="false"/>
              <a:t>„Evidenční </a:t>
            </a:r>
            <a:r>
              <a:rPr lang="cs-CZ" sz="1800" dirty="false"/>
              <a:t>číslo/označení </a:t>
            </a:r>
            <a:r>
              <a:rPr lang="cs-CZ" sz="1800" dirty="false" smtClean="false"/>
              <a:t>soupisky“ </a:t>
            </a:r>
            <a:br>
              <a:rPr lang="cs-CZ" sz="1800" dirty="false" smtClean="false"/>
            </a:br>
            <a:r>
              <a:rPr lang="cs-CZ" sz="1800" dirty="false" smtClean="false"/>
              <a:t>(dle </a:t>
            </a:r>
            <a:r>
              <a:rPr lang="cs-CZ" sz="1800" dirty="false"/>
              <a:t>čísla </a:t>
            </a:r>
            <a:r>
              <a:rPr lang="cs-CZ" sz="1800" dirty="false" err="true"/>
              <a:t>ZoR</a:t>
            </a:r>
            <a:r>
              <a:rPr lang="cs-CZ" sz="1800" dirty="false" smtClean="false"/>
              <a:t>).</a:t>
            </a:r>
            <a:endParaRPr lang="cs-CZ" sz="1800" dirty="false"/>
          </a:p>
          <a:p>
            <a:pPr>
              <a:lnSpc>
                <a:spcPct val="100000"/>
              </a:lnSpc>
            </a:pPr>
            <a:r>
              <a:rPr lang="cs-CZ" sz="1800" dirty="false" smtClean="false"/>
              <a:t>Záložka Souhrnná </a:t>
            </a:r>
            <a:r>
              <a:rPr lang="cs-CZ" sz="1800" dirty="false"/>
              <a:t>soupiska se naplní </a:t>
            </a:r>
            <a:r>
              <a:rPr lang="cs-CZ" sz="1800" dirty="false" smtClean="false"/>
              <a:t/>
            </a:r>
            <a:br>
              <a:rPr lang="cs-CZ" sz="1800" dirty="false" smtClean="false"/>
            </a:br>
            <a:r>
              <a:rPr lang="cs-CZ" sz="1800" dirty="false" smtClean="false"/>
              <a:t>finančními </a:t>
            </a:r>
            <a:r>
              <a:rPr lang="cs-CZ" sz="1800" dirty="false"/>
              <a:t>daty po vyplnění dílčích soupisek </a:t>
            </a:r>
            <a:r>
              <a:rPr lang="cs-CZ" sz="1800" dirty="false" smtClean="false"/>
              <a:t/>
            </a:r>
            <a:br>
              <a:rPr lang="cs-CZ" sz="1800" dirty="false" smtClean="false"/>
            </a:br>
            <a:r>
              <a:rPr lang="cs-CZ" sz="1800" dirty="false" smtClean="false"/>
              <a:t>dokladů:</a:t>
            </a:r>
          </a:p>
          <a:p>
            <a:pPr marL="756900" lvl="1" indent="-342900" algn="just">
              <a:lnSpc>
                <a:spcPct val="100000"/>
              </a:lnSpc>
              <a:buFont typeface="+mj-lt"/>
              <a:buAutoNum type="arabicPeriod"/>
            </a:pPr>
            <a:r>
              <a:rPr lang="cs-CZ" sz="1800" dirty="false"/>
              <a:t>Záložka </a:t>
            </a:r>
            <a:r>
              <a:rPr lang="cs-CZ" sz="1800" dirty="false">
                <a:solidFill>
                  <a:srgbClr val="FF0000"/>
                </a:solidFill>
              </a:rPr>
              <a:t>SD-1</a:t>
            </a:r>
            <a:r>
              <a:rPr lang="cs-CZ" sz="1800" dirty="false"/>
              <a:t> </a:t>
            </a:r>
            <a:r>
              <a:rPr lang="cs-CZ" sz="1800" dirty="false">
                <a:solidFill>
                  <a:srgbClr val="FF0000"/>
                </a:solidFill>
              </a:rPr>
              <a:t>ÚČETNÍ/DAŇOVÉ DOKLADY</a:t>
            </a:r>
          </a:p>
          <a:p>
            <a:pPr marL="756900" lvl="1" indent="-342900" algn="just">
              <a:lnSpc>
                <a:spcPct val="100000"/>
              </a:lnSpc>
              <a:buFont typeface="+mj-lt"/>
              <a:buAutoNum type="arabicPeriod"/>
            </a:pPr>
            <a:r>
              <a:rPr lang="cs-CZ" sz="1800" dirty="false"/>
              <a:t>Záložka </a:t>
            </a:r>
            <a:r>
              <a:rPr lang="cs-CZ" sz="1800" dirty="false" smtClean="false">
                <a:solidFill>
                  <a:srgbClr val="FF0000"/>
                </a:solidFill>
              </a:rPr>
              <a:t>SD-2</a:t>
            </a:r>
            <a:r>
              <a:rPr lang="cs-CZ" sz="1800" dirty="false" smtClean="false"/>
              <a:t> </a:t>
            </a:r>
            <a:r>
              <a:rPr lang="cs-CZ" sz="1800" dirty="false">
                <a:solidFill>
                  <a:srgbClr val="FF0000"/>
                </a:solidFill>
              </a:rPr>
              <a:t>LIDSKÉ ZDROJE</a:t>
            </a:r>
          </a:p>
          <a:p>
            <a:pPr marL="756900" lvl="1" indent="-342900" algn="just">
              <a:lnSpc>
                <a:spcPct val="100000"/>
              </a:lnSpc>
              <a:buFont typeface="+mj-lt"/>
              <a:buAutoNum type="arabicPeriod"/>
            </a:pPr>
            <a:r>
              <a:rPr lang="cs-CZ" sz="1800" dirty="false"/>
              <a:t>Záložka </a:t>
            </a:r>
            <a:r>
              <a:rPr lang="cs-CZ" sz="1800" dirty="false" smtClean="false">
                <a:solidFill>
                  <a:srgbClr val="FF0000"/>
                </a:solidFill>
              </a:rPr>
              <a:t>SD-3 </a:t>
            </a:r>
            <a:r>
              <a:rPr lang="cs-CZ" sz="1800" dirty="false">
                <a:solidFill>
                  <a:srgbClr val="FF0000"/>
                </a:solidFill>
              </a:rPr>
              <a:t>CESTOVNÍ </a:t>
            </a:r>
            <a:r>
              <a:rPr lang="cs-CZ" sz="1800" dirty="false" smtClean="false">
                <a:solidFill>
                  <a:srgbClr val="FF0000"/>
                </a:solidFill>
              </a:rPr>
              <a:t>NÁHRADY</a:t>
            </a:r>
          </a:p>
          <a:p>
            <a:pPr marL="756900" lvl="1" indent="-342900" algn="just">
              <a:lnSpc>
                <a:spcPct val="100000"/>
              </a:lnSpc>
              <a:buFont typeface="+mj-lt"/>
              <a:buAutoNum type="arabicPeriod"/>
            </a:pPr>
            <a:r>
              <a:rPr lang="cs-CZ" sz="1800" dirty="false" smtClean="false">
                <a:solidFill>
                  <a:srgbClr val="FF0000"/>
                </a:solidFill>
              </a:rPr>
              <a:t>SOUPISKA PŘÍJMŮ</a:t>
            </a:r>
            <a:r>
              <a:rPr lang="cs-CZ" sz="1800" dirty="false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52</a:t>
            </a:fld>
            <a:endParaRPr lang="cs-CZ" dirty="false"/>
          </a:p>
        </p:txBody>
      </p:sp>
      <p:pic>
        <p:nvPicPr>
          <p:cNvPr id="2050" name="Picture 2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924944"/>
            <a:ext cx="2609728" cy="3367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Přímá spojnice se šipkou 5"/>
          <p:cNvCxnSpPr/>
          <p:nvPr/>
        </p:nvCxnSpPr>
        <p:spPr>
          <a:xfrm flipV="true">
            <a:off x="5508104" y="4509120"/>
            <a:ext cx="648072" cy="432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 flipV="true">
            <a:off x="5292080" y="4852229"/>
            <a:ext cx="792088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 flipV="true">
            <a:off x="5292080" y="5140261"/>
            <a:ext cx="792088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 flipV="true">
            <a:off x="5292080" y="5445429"/>
            <a:ext cx="792088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/>
          <p:cNvPicPr>
            <a:picLocks noChangeAspect="true" noChangeArrowheads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656" y="1213657"/>
            <a:ext cx="3096344" cy="720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656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false" smtClean="false"/>
              <a:t>Souhrnná soupiska</a:t>
            </a:r>
            <a:endParaRPr lang="cs-CZ" sz="28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53</a:t>
            </a:fld>
            <a:endParaRPr lang="cs-CZ" dirty="false"/>
          </a:p>
        </p:txBody>
      </p:sp>
      <p:pic>
        <p:nvPicPr>
          <p:cNvPr id="3074" name="Picture 2"/>
          <p:cNvPicPr>
            <a:picLocks noGrp="true" noChangeAspect="true" noChangeArrowheads="true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8064500" cy="2946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ástupný symbol pro obsah 2"/>
          <p:cNvSpPr txBox="true">
            <a:spLocks/>
          </p:cNvSpPr>
          <p:nvPr/>
        </p:nvSpPr>
        <p:spPr>
          <a:xfrm>
            <a:off x="1979712" y="2420888"/>
            <a:ext cx="6912768" cy="4176464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>
            <a:lvl1pPr marL="432000" indent="-432000" algn="l" defTabSz="914400" rtl="false" eaLnBrk="true" latinLnBrk="false" hangingPunct="true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fals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false" smtClean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2000" dirty="false"/>
              <a:t>Pro označení </a:t>
            </a:r>
            <a:r>
              <a:rPr lang="cs-CZ" sz="2000" dirty="false" smtClean="false"/>
              <a:t>Evidenčního čísla použijte </a:t>
            </a:r>
            <a:r>
              <a:rPr lang="cs-CZ" sz="2000" dirty="false"/>
              <a:t>číselnou řadu ve vazbě na pořadí předkládané </a:t>
            </a:r>
            <a:r>
              <a:rPr lang="cs-CZ" sz="2000" dirty="false" err="true" smtClean="false"/>
              <a:t>ŽoP</a:t>
            </a:r>
            <a:r>
              <a:rPr lang="cs-CZ" sz="2000" dirty="false" smtClean="false"/>
              <a:t> (1, 2, 3,..). 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1900" dirty="false" smtClean="false"/>
              <a:t>Na </a:t>
            </a:r>
            <a:r>
              <a:rPr lang="cs-CZ" sz="1900" dirty="false"/>
              <a:t>těchto dílčích soupiskách zadává příjemce jednotlivé záznamy a pro každý ze záznamů vyplňuje několik údajů. </a:t>
            </a:r>
            <a:endParaRPr lang="cs-CZ" sz="1900" dirty="false" smtClean="false"/>
          </a:p>
          <a:p>
            <a:pPr lvl="1" algn="just">
              <a:lnSpc>
                <a:spcPct val="100000"/>
              </a:lnSpc>
              <a:spcAft>
                <a:spcPts val="0"/>
              </a:spcAft>
            </a:pPr>
            <a:r>
              <a:rPr lang="cs-CZ" sz="1800" dirty="false" smtClean="false"/>
              <a:t>V </a:t>
            </a:r>
            <a:r>
              <a:rPr lang="cs-CZ" sz="1800" dirty="false"/>
              <a:t>případě nutnosti zadat velký rozsah dat nemusí být ruční zadávání jednotlivých hodnot přímo v IS KP14+ efektivní. </a:t>
            </a:r>
            <a:r>
              <a:rPr lang="cs-CZ" sz="1800" dirty="false" smtClean="false"/>
              <a:t>Z </a:t>
            </a:r>
            <a:r>
              <a:rPr lang="cs-CZ" sz="1800" dirty="false"/>
              <a:t>tohoto důvodu je v IS KP14+ zapracována funkcionalita uživatelského importu souboru ve formátu XML. </a:t>
            </a:r>
            <a:endParaRPr lang="cs-CZ" sz="1800" dirty="false" smtClean="false"/>
          </a:p>
          <a:p>
            <a:pPr lvl="2" algn="just">
              <a:lnSpc>
                <a:spcPct val="100000"/>
              </a:lnSpc>
              <a:spcAft>
                <a:spcPts val="1200"/>
              </a:spcAft>
            </a:pPr>
            <a:r>
              <a:rPr lang="cs-CZ" sz="1800" dirty="false" smtClean="false"/>
              <a:t>Návod </a:t>
            </a:r>
            <a:r>
              <a:rPr lang="cs-CZ" sz="1800" dirty="false"/>
              <a:t>pro import souborů je popsán v dokumentu </a:t>
            </a:r>
            <a:r>
              <a:rPr lang="cs-CZ" sz="1800" b="true" dirty="false"/>
              <a:t>Import XML soupisky dokladů v IS </a:t>
            </a:r>
            <a:r>
              <a:rPr lang="cs-CZ" sz="1800" b="true" dirty="false" smtClean="false"/>
              <a:t>KP14+</a:t>
            </a:r>
            <a:r>
              <a:rPr lang="cs-CZ" sz="1800" dirty="false" smtClean="false"/>
              <a:t>: </a:t>
            </a:r>
            <a:r>
              <a:rPr lang="cs-CZ" sz="1800" dirty="false"/>
              <a:t>https://www.esfcr.cz/pokyny-k-vyplneni-zpravy-o-realizaci-zadosti-o-platbu-a-zadosti-o-zmenu-opz. </a:t>
            </a:r>
          </a:p>
        </p:txBody>
      </p:sp>
    </p:spTree>
    <p:extLst>
      <p:ext uri="{BB962C8B-B14F-4D97-AF65-F5344CB8AC3E}">
        <p14:creationId xmlns:p14="http://schemas.microsoft.com/office/powerpoint/2010/main" val="11837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 smtClean="false">
                <a:solidFill>
                  <a:srgbClr val="FF0000"/>
                </a:solidFill>
              </a:rPr>
              <a:t>SD-1</a:t>
            </a:r>
            <a:r>
              <a:rPr lang="cs-CZ" dirty="false" smtClean="false"/>
              <a:t> </a:t>
            </a:r>
            <a:r>
              <a:rPr lang="cs-CZ" dirty="false"/>
              <a:t>Účetní/daňové doklady </a:t>
            </a:r>
            <a:r>
              <a:rPr lang="cs-CZ" dirty="false" smtClean="false"/>
              <a:t>I.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340768"/>
            <a:ext cx="8280472" cy="4968552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cs-CZ" sz="1900" dirty="false"/>
              <a:t>Na </a:t>
            </a:r>
            <a:r>
              <a:rPr lang="cs-CZ" sz="1900" dirty="false" smtClean="false"/>
              <a:t>této záložce uvede </a:t>
            </a:r>
            <a:r>
              <a:rPr lang="cs-CZ" sz="1900" dirty="false"/>
              <a:t>příjemce seznam </a:t>
            </a:r>
            <a:r>
              <a:rPr lang="cs-CZ" sz="1900" dirty="false" smtClean="false"/>
              <a:t>účetních/daňových </a:t>
            </a:r>
            <a:r>
              <a:rPr lang="cs-CZ" sz="1900" dirty="false"/>
              <a:t>dokladů nárokovaných v žádosti o platbu. </a:t>
            </a:r>
            <a:endParaRPr lang="cs-CZ" sz="1900" dirty="false" smtClean="false"/>
          </a:p>
          <a:p>
            <a:pPr algn="just">
              <a:lnSpc>
                <a:spcPct val="100000"/>
              </a:lnSpc>
            </a:pPr>
            <a:r>
              <a:rPr lang="cs-CZ" sz="1900" dirty="false" smtClean="false"/>
              <a:t>Na </a:t>
            </a:r>
            <a:r>
              <a:rPr lang="cs-CZ" sz="1900" dirty="false"/>
              <a:t>této záložce se neuvádí výdaje za </a:t>
            </a:r>
            <a:r>
              <a:rPr lang="cs-CZ" sz="1900" dirty="false" smtClean="false"/>
              <a:t>kapitoly </a:t>
            </a:r>
            <a:r>
              <a:rPr lang="cs-CZ" sz="1900" dirty="false"/>
              <a:t>rozpočtu </a:t>
            </a:r>
            <a:r>
              <a:rPr lang="cs-CZ" sz="1900" dirty="false" smtClean="false"/>
              <a:t>Osobní náklady (uvádí </a:t>
            </a:r>
            <a:r>
              <a:rPr lang="cs-CZ" sz="1900" dirty="false"/>
              <a:t>se na záložce </a:t>
            </a:r>
            <a:r>
              <a:rPr lang="cs-CZ" sz="1900" dirty="false" smtClean="false"/>
              <a:t>SD-2), </a:t>
            </a:r>
            <a:r>
              <a:rPr lang="cs-CZ" sz="1900" dirty="false"/>
              <a:t>výdaje za kapitolu rozpočtu </a:t>
            </a:r>
            <a:r>
              <a:rPr lang="cs-CZ" sz="1900" dirty="false" smtClean="false"/>
              <a:t>Cestovné </a:t>
            </a:r>
            <a:r>
              <a:rPr lang="cs-CZ" sz="1900" dirty="false"/>
              <a:t>(uvádí se na záložce </a:t>
            </a:r>
            <a:r>
              <a:rPr lang="cs-CZ" sz="1900" dirty="false" smtClean="false"/>
              <a:t>SD-3) </a:t>
            </a:r>
            <a:r>
              <a:rPr lang="cs-CZ" sz="1900" dirty="false"/>
              <a:t>a příjmy (uvádí se na </a:t>
            </a:r>
            <a:r>
              <a:rPr lang="cs-CZ" sz="1900" dirty="false" smtClean="false"/>
              <a:t>záložce Soupiska příjmů). </a:t>
            </a:r>
          </a:p>
          <a:p>
            <a:pPr algn="just">
              <a:lnSpc>
                <a:spcPct val="100000"/>
              </a:lnSpc>
            </a:pPr>
            <a:endParaRPr lang="cs-CZ" sz="1900" dirty="false"/>
          </a:p>
          <a:p>
            <a:pPr algn="just">
              <a:lnSpc>
                <a:spcPct val="100000"/>
              </a:lnSpc>
            </a:pPr>
            <a:endParaRPr lang="cs-CZ" sz="1900" dirty="false" smtClean="false"/>
          </a:p>
          <a:p>
            <a:pPr algn="just">
              <a:lnSpc>
                <a:spcPct val="100000"/>
              </a:lnSpc>
            </a:pPr>
            <a:endParaRPr lang="cs-CZ" sz="1900" dirty="false" smtClean="false"/>
          </a:p>
          <a:p>
            <a:pPr algn="just">
              <a:lnSpc>
                <a:spcPct val="100000"/>
              </a:lnSpc>
              <a:spcBef>
                <a:spcPts val="2400"/>
              </a:spcBef>
              <a:spcAft>
                <a:spcPts val="1200"/>
              </a:spcAft>
            </a:pPr>
            <a:r>
              <a:rPr lang="cs-CZ" sz="1600" dirty="false"/>
              <a:t>Při práci se soupiskou účetních/daňových dokladů využívá příjemce ovládací tlačítka: </a:t>
            </a:r>
          </a:p>
          <a:p>
            <a:pPr lvl="1" algn="just">
              <a:lnSpc>
                <a:spcPct val="100000"/>
              </a:lnSpc>
            </a:pPr>
            <a:r>
              <a:rPr lang="cs-CZ" sz="1400" dirty="false" smtClean="false"/>
              <a:t>NOVÝ </a:t>
            </a:r>
            <a:r>
              <a:rPr lang="cs-CZ" sz="1400" dirty="false"/>
              <a:t>ZÁZNAM; pro vytvoření záznamu pro nový doklad, </a:t>
            </a:r>
          </a:p>
          <a:p>
            <a:pPr lvl="1" algn="just">
              <a:lnSpc>
                <a:spcPct val="100000"/>
              </a:lnSpc>
            </a:pPr>
            <a:r>
              <a:rPr lang="cs-CZ" sz="1400" dirty="false" smtClean="false"/>
              <a:t>KOPÍROVAT </a:t>
            </a:r>
            <a:r>
              <a:rPr lang="cs-CZ" sz="1400" dirty="false"/>
              <a:t>ZÁZNAM; pro vytvoření kopie již existujícího záznamu dokladu, </a:t>
            </a:r>
          </a:p>
          <a:p>
            <a:pPr lvl="1" algn="just">
              <a:lnSpc>
                <a:spcPct val="100000"/>
              </a:lnSpc>
            </a:pPr>
            <a:r>
              <a:rPr lang="cs-CZ" sz="1400" dirty="false" smtClean="false"/>
              <a:t>SMAZAT </a:t>
            </a:r>
            <a:r>
              <a:rPr lang="cs-CZ" sz="1400" dirty="false"/>
              <a:t>ZÁZNAM; pro smazání již existujícího záznamu dokladu, </a:t>
            </a:r>
          </a:p>
          <a:p>
            <a:pPr lvl="1" algn="just">
              <a:lnSpc>
                <a:spcPct val="100000"/>
              </a:lnSpc>
            </a:pPr>
            <a:r>
              <a:rPr lang="cs-CZ" sz="1400" dirty="false"/>
              <a:t>U</a:t>
            </a:r>
            <a:r>
              <a:rPr lang="cs-CZ" sz="1400" dirty="false" smtClean="false"/>
              <a:t>LOŽIT</a:t>
            </a:r>
            <a:r>
              <a:rPr lang="cs-CZ" sz="1400" dirty="false"/>
              <a:t>; pro uložení dokladu po zadání všech údajů pro jednotlivý záznam dokladu, </a:t>
            </a:r>
          </a:p>
          <a:p>
            <a:pPr lvl="1" algn="just">
              <a:lnSpc>
                <a:spcPct val="100000"/>
              </a:lnSpc>
            </a:pPr>
            <a:r>
              <a:rPr lang="cs-CZ" sz="1400" dirty="false" smtClean="false"/>
              <a:t>STORNO</a:t>
            </a:r>
            <a:r>
              <a:rPr lang="cs-CZ" sz="1400" dirty="false"/>
              <a:t>; pro zrušení změn při vytváření záznamu dokladu bez uložení změn. </a:t>
            </a:r>
          </a:p>
          <a:p>
            <a:pPr algn="just">
              <a:lnSpc>
                <a:spcPct val="100000"/>
              </a:lnSpc>
            </a:pPr>
            <a:endParaRPr lang="cs-CZ" sz="19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54</a:t>
            </a:fld>
            <a:endParaRPr lang="cs-CZ" dirty="false"/>
          </a:p>
        </p:txBody>
      </p:sp>
      <p:pic>
        <p:nvPicPr>
          <p:cNvPr id="4098" name="Picture 2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82" y="3140968"/>
            <a:ext cx="7848873" cy="1437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50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 smtClean="false">
                <a:solidFill>
                  <a:srgbClr val="FF0000"/>
                </a:solidFill>
              </a:rPr>
              <a:t>SD-1</a:t>
            </a:r>
            <a:r>
              <a:rPr lang="cs-CZ" dirty="false" smtClean="false"/>
              <a:t> </a:t>
            </a:r>
            <a:r>
              <a:rPr lang="cs-CZ" dirty="false"/>
              <a:t>Účetní/daňové doklady </a:t>
            </a:r>
            <a:r>
              <a:rPr lang="cs-CZ" dirty="false" smtClean="false"/>
              <a:t>II.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340768"/>
            <a:ext cx="8064000" cy="4968552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cs-CZ" sz="1900" dirty="false"/>
              <a:t>Povinně se přikládá účetní doklad v případě, pokud částka z něj nárokovaná jako výdaj projektu, přesahuje 10.000,- Kč. Doklady, </a:t>
            </a:r>
            <a:r>
              <a:rPr lang="cs-CZ" sz="1900" dirty="false" smtClean="false"/>
              <a:t/>
            </a:r>
            <a:br>
              <a:rPr lang="cs-CZ" sz="1900" dirty="false" smtClean="false"/>
            </a:br>
            <a:r>
              <a:rPr lang="cs-CZ" sz="1900" dirty="false" smtClean="false"/>
              <a:t>z </a:t>
            </a:r>
            <a:r>
              <a:rPr lang="cs-CZ" sz="1900" dirty="false"/>
              <a:t>nichž je do projektu nárokovaná menší částka, není třeba jako přílohu </a:t>
            </a:r>
            <a:r>
              <a:rPr lang="cs-CZ" sz="1900" dirty="false" smtClean="false"/>
              <a:t>přikládat</a:t>
            </a:r>
            <a:r>
              <a:rPr lang="cs-CZ" sz="1900" dirty="false"/>
              <a:t>. </a:t>
            </a:r>
          </a:p>
          <a:p>
            <a:pPr algn="just">
              <a:lnSpc>
                <a:spcPct val="100000"/>
              </a:lnSpc>
            </a:pPr>
            <a:r>
              <a:rPr lang="cs-CZ" sz="1900" dirty="false"/>
              <a:t>Doklady, které toto vymezení nezahrnuje, nejsou předkládány spolu se žádostmi o platbu a jejich případná kontrola probíhá v rámci kontroly na místě. </a:t>
            </a:r>
          </a:p>
          <a:p>
            <a:pPr algn="just">
              <a:lnSpc>
                <a:spcPct val="100000"/>
              </a:lnSpc>
            </a:pPr>
            <a:r>
              <a:rPr lang="cs-CZ" sz="1900" dirty="false" smtClean="false"/>
              <a:t>Pokud </a:t>
            </a:r>
            <a:r>
              <a:rPr lang="cs-CZ" sz="1900" dirty="false"/>
              <a:t>se doklad vztahuje k více </a:t>
            </a:r>
            <a:r>
              <a:rPr lang="cs-CZ" sz="1900" dirty="false" smtClean="false"/>
              <a:t>řádkům v soupisce, není potřeba vkládat doklad znovu</a:t>
            </a:r>
            <a:r>
              <a:rPr lang="cs-CZ" sz="1900" dirty="false"/>
              <a:t>. V tomto případě se do pole „Odkaz na umístění dokumentu“ uvede číslo řádku v soupisce, pod </a:t>
            </a:r>
            <a:r>
              <a:rPr lang="cs-CZ" sz="1900" dirty="false" smtClean="false"/>
              <a:t>kterým </a:t>
            </a:r>
            <a:r>
              <a:rPr lang="cs-CZ" sz="1900" dirty="false"/>
              <a:t>byl dokument fyzicky </a:t>
            </a:r>
            <a:r>
              <a:rPr lang="cs-CZ" sz="1900" dirty="false" smtClean="false"/>
              <a:t>vložen (platí pro všechny soupisky).</a:t>
            </a:r>
            <a:endParaRPr lang="cs-CZ" sz="1900" dirty="false"/>
          </a:p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55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404242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>
                <a:solidFill>
                  <a:srgbClr val="FF0000"/>
                </a:solidFill>
              </a:rPr>
              <a:t>SD-1</a:t>
            </a:r>
            <a:r>
              <a:rPr lang="cs-CZ" dirty="false"/>
              <a:t> ÚČETNÍ/DAŇOVÉ </a:t>
            </a:r>
            <a:r>
              <a:rPr lang="cs-CZ" dirty="false" smtClean="false"/>
              <a:t>DOKLADY III.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39552" y="1484784"/>
            <a:ext cx="7920880" cy="5184576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pl-PL" sz="1900" dirty="false"/>
              <a:t>Výdaje </a:t>
            </a:r>
            <a:r>
              <a:rPr lang="pl-PL" sz="1900" dirty="false" smtClean="false"/>
              <a:t>na </a:t>
            </a:r>
            <a:r>
              <a:rPr lang="pl-PL" sz="1900" dirty="false"/>
              <a:t>přímou podporu </a:t>
            </a:r>
            <a:r>
              <a:rPr lang="pl-PL" sz="1900" dirty="false" smtClean="false"/>
              <a:t>(např. cestovné cílové skupiny, ubytování cílové skupiny) </a:t>
            </a:r>
            <a:r>
              <a:rPr lang="pl-PL" sz="1900" dirty="false"/>
              <a:t>se </a:t>
            </a:r>
            <a:r>
              <a:rPr lang="pl-PL" sz="1900" dirty="false" smtClean="false"/>
              <a:t>v soupisce SD-1 </a:t>
            </a:r>
            <a:r>
              <a:rPr lang="cs-CZ" sz="1900" dirty="false" smtClean="false"/>
              <a:t>ÚČETNÍ/DAŇOVÉ </a:t>
            </a:r>
            <a:r>
              <a:rPr lang="cs-CZ" sz="1900" dirty="false"/>
              <a:t>DOKLADY </a:t>
            </a:r>
            <a:r>
              <a:rPr lang="pl-PL" sz="1900" dirty="false" smtClean="false"/>
              <a:t>mohou zdávat kumulativně. </a:t>
            </a:r>
          </a:p>
          <a:p>
            <a:pPr algn="just">
              <a:lnSpc>
                <a:spcPct val="100000"/>
              </a:lnSpc>
            </a:pPr>
            <a:r>
              <a:rPr lang="pl-PL" sz="1900" dirty="false" smtClean="false"/>
              <a:t>V tomto případě je podkladem pro oprávněnost nárokování kumulativního výdaje přehledová tabulka, kde jsou výdaje na přímou podporu vedené jednotlivě.</a:t>
            </a:r>
          </a:p>
          <a:p>
            <a:pPr marL="1160463" lvl="1" indent="-250825" algn="just">
              <a:lnSpc>
                <a:spcPct val="100000"/>
              </a:lnSpc>
            </a:pPr>
            <a:r>
              <a:rPr lang="pl-PL" sz="1800" dirty="false"/>
              <a:t>Tabulka pro evidenci přímé </a:t>
            </a:r>
            <a:r>
              <a:rPr lang="pl-PL" sz="1800" dirty="false" smtClean="false"/>
              <a:t>podpory (Vyúčtování </a:t>
            </a:r>
            <a:r>
              <a:rPr lang="pl-PL" sz="1800" dirty="false"/>
              <a:t>přímé podpory bez mzdových </a:t>
            </a:r>
            <a:r>
              <a:rPr lang="pl-PL" sz="1800" dirty="false" smtClean="false"/>
              <a:t>příspěvků), je  k dispozici na: https</a:t>
            </a:r>
            <a:r>
              <a:rPr lang="pl-PL" sz="1800" dirty="false"/>
              <a:t>://www.esfcr.cz/pokyny-k-vyplneni-zpravy-o-realizaci-zadosti-o-platbu-a-zadosti-o-zmenu-opz/-/</a:t>
            </a:r>
            <a:r>
              <a:rPr lang="pl-PL" sz="1800" dirty="false" smtClean="false"/>
              <a:t>dokument/4960892.</a:t>
            </a:r>
            <a:endParaRPr lang="pl-PL" sz="1800" dirty="false"/>
          </a:p>
          <a:p>
            <a:pPr algn="just">
              <a:lnSpc>
                <a:spcPct val="100000"/>
              </a:lnSpc>
            </a:pPr>
            <a:r>
              <a:rPr lang="cs-CZ" sz="1900" dirty="false" smtClean="false"/>
              <a:t>K výdajům </a:t>
            </a:r>
            <a:r>
              <a:rPr lang="cs-CZ" sz="1900" dirty="false"/>
              <a:t>na </a:t>
            </a:r>
            <a:r>
              <a:rPr lang="cs-CZ" sz="1900" dirty="false" smtClean="false"/>
              <a:t>soupisce </a:t>
            </a:r>
            <a:r>
              <a:rPr lang="cs-CZ" sz="1900" dirty="false"/>
              <a:t>SD-1 ÚČETNÍ/DAŇOVÉ DOKLADY </a:t>
            </a:r>
            <a:r>
              <a:rPr lang="cs-CZ" sz="1900" dirty="false" smtClean="false"/>
              <a:t>se přikládá jako příloha příslušný účetní doklad ve formě </a:t>
            </a:r>
            <a:r>
              <a:rPr lang="cs-CZ" sz="1900" dirty="false" err="true" smtClean="false"/>
              <a:t>skenu</a:t>
            </a:r>
            <a:r>
              <a:rPr lang="cs-CZ" sz="1900" dirty="false" smtClean="false"/>
              <a:t>. </a:t>
            </a:r>
          </a:p>
          <a:p>
            <a:pPr algn="just">
              <a:lnSpc>
                <a:spcPct val="100000"/>
              </a:lnSpc>
            </a:pPr>
            <a:r>
              <a:rPr lang="cs-CZ" sz="1900" dirty="false"/>
              <a:t>Po vyplnění údajů v záložce SD-1 ÚČETNÍ/DAŇOVÉ DOKLADY je </a:t>
            </a:r>
            <a:r>
              <a:rPr lang="cs-CZ" sz="1900" dirty="false" smtClean="false"/>
              <a:t>vhodné </a:t>
            </a:r>
            <a:r>
              <a:rPr lang="cs-CZ" sz="1900" dirty="false"/>
              <a:t>soupisku vyexportovat ve formátu *.</a:t>
            </a:r>
            <a:r>
              <a:rPr lang="cs-CZ" sz="1900" dirty="false" err="true"/>
              <a:t>xlsx</a:t>
            </a:r>
            <a:r>
              <a:rPr lang="cs-CZ" sz="1900" dirty="false"/>
              <a:t> a přiložit jako přílohu žádosti o platbu na záložce Dokumenty.</a:t>
            </a:r>
          </a:p>
          <a:p>
            <a:pPr algn="just">
              <a:lnSpc>
                <a:spcPct val="100000"/>
              </a:lnSpc>
            </a:pPr>
            <a:endParaRPr lang="cs-CZ" sz="19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56</a:t>
            </a:fld>
            <a:endParaRPr lang="cs-CZ" dirty="false"/>
          </a:p>
        </p:txBody>
      </p:sp>
      <p:pic>
        <p:nvPicPr>
          <p:cNvPr id="9218" name="Picture 2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364390"/>
            <a:ext cx="7560840" cy="32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363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>
                <a:solidFill>
                  <a:srgbClr val="FF0000"/>
                </a:solidFill>
              </a:rPr>
              <a:t>SD-2</a:t>
            </a:r>
            <a:r>
              <a:rPr lang="cs-CZ" dirty="false"/>
              <a:t> LIDSKÉ </a:t>
            </a:r>
            <a:r>
              <a:rPr lang="cs-CZ" dirty="false" smtClean="false"/>
              <a:t>ZDROJE I.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395536" y="1412776"/>
            <a:ext cx="8352928" cy="4779232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800" dirty="false" smtClean="false"/>
              <a:t>Na </a:t>
            </a:r>
            <a:r>
              <a:rPr lang="cs-CZ" sz="1800" dirty="false"/>
              <a:t>záložce SD-2 LIDSKÉ ZDROJE uvádí příjemce seznam výdajů nárokovaných v žádosti o platbu v rámci kapitoly rozpočtu OSOBNÍ NÁKLADY. </a:t>
            </a:r>
            <a:endParaRPr lang="cs-CZ" sz="1800" dirty="false" smtClean="false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cs-CZ" sz="1800" dirty="false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cs-CZ" sz="1800" dirty="false" smtClean="false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cs-CZ" sz="1800" dirty="false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cs-CZ" sz="1800" dirty="false" smtClean="false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cs-CZ" sz="1800" dirty="false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800" dirty="false" smtClean="false"/>
              <a:t>Detailní návod včetně konkrétních příkladů uveden v příručce.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cs-CZ" sz="18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57</a:t>
            </a:fld>
            <a:endParaRPr lang="cs-CZ" dirty="false"/>
          </a:p>
        </p:txBody>
      </p:sp>
      <p:pic>
        <p:nvPicPr>
          <p:cNvPr id="5122" name="Picture 2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64904"/>
            <a:ext cx="8381170" cy="14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084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>
                <a:solidFill>
                  <a:srgbClr val="FF0000"/>
                </a:solidFill>
              </a:rPr>
              <a:t>SD-2</a:t>
            </a:r>
            <a:r>
              <a:rPr lang="cs-CZ" dirty="false"/>
              <a:t> LIDSKÉ </a:t>
            </a:r>
            <a:r>
              <a:rPr lang="cs-CZ" dirty="false" smtClean="false"/>
              <a:t>ZDROJE II.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395536" y="1412776"/>
            <a:ext cx="8496944" cy="4779232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800" dirty="false" smtClean="false"/>
              <a:t>Vyplňují </a:t>
            </a:r>
            <a:r>
              <a:rPr lang="cs-CZ" sz="1800" dirty="false"/>
              <a:t>se údaje, které se vztahují ke konkrétnímu pracovněprávnímu vztahu, na základě kterého je pracovník zapojen do projektu </a:t>
            </a:r>
            <a:r>
              <a:rPr lang="cs-CZ" sz="1800" dirty="false" smtClean="false"/>
              <a:t>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800" dirty="false" smtClean="false"/>
              <a:t>Osobní </a:t>
            </a:r>
            <a:r>
              <a:rPr lang="cs-CZ" sz="1800" dirty="false"/>
              <a:t>náklady – pracovní smlouvy (včetně OSVČ), DPP, DPČ </a:t>
            </a:r>
            <a:r>
              <a:rPr lang="cs-CZ" sz="1800" dirty="false" smtClean="false"/>
              <a:t>(+ odvody):</a:t>
            </a:r>
            <a:endParaRPr lang="cs-CZ" sz="1800" dirty="false"/>
          </a:p>
          <a:p>
            <a:pPr marL="1160463" lvl="1" indent="-446088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800" dirty="false"/>
              <a:t>kopie výpisu z </a:t>
            </a:r>
            <a:r>
              <a:rPr lang="cs-CZ" sz="1800" dirty="false" smtClean="false"/>
              <a:t>účtu, </a:t>
            </a:r>
            <a:r>
              <a:rPr lang="cs-CZ" sz="1800" dirty="false"/>
              <a:t>z něhož byly mzdy vyplaceny;</a:t>
            </a:r>
          </a:p>
          <a:p>
            <a:pPr marL="1160463" lvl="1" indent="-446088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cs-CZ" sz="1800" dirty="false" err="true"/>
              <a:t>skeny</a:t>
            </a:r>
            <a:r>
              <a:rPr lang="cs-CZ" sz="1800" dirty="false"/>
              <a:t> pracovních výkazů, jsou-li dle pravidel OPZ vyžadovány</a:t>
            </a:r>
            <a:r>
              <a:rPr lang="cs-CZ" sz="1800" dirty="false" smtClean="false"/>
              <a:t>.</a:t>
            </a:r>
            <a:endParaRPr lang="cs-CZ" sz="1800" dirty="false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800" dirty="false"/>
              <a:t>Mzdový náklad za zaměstnance = hrubá mzda + odvody </a:t>
            </a:r>
            <a:r>
              <a:rPr lang="cs-CZ" sz="1800" dirty="false" smtClean="false"/>
              <a:t>zaměstnavatele.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800" dirty="false" smtClean="false"/>
              <a:t>Max </a:t>
            </a:r>
            <a:r>
              <a:rPr lang="cs-CZ" sz="1800" dirty="false"/>
              <a:t>1,0 </a:t>
            </a:r>
            <a:r>
              <a:rPr lang="cs-CZ" sz="1800" dirty="false" smtClean="false"/>
              <a:t>úvazek </a:t>
            </a:r>
            <a:r>
              <a:rPr lang="cs-CZ" sz="1800" dirty="false"/>
              <a:t>dohromady u všech subjektů (příjemce a partneři</a:t>
            </a:r>
            <a:r>
              <a:rPr lang="cs-CZ" sz="1800" dirty="false" smtClean="false"/>
              <a:t>), </a:t>
            </a:r>
            <a:r>
              <a:rPr lang="cs-CZ" sz="1800" dirty="false"/>
              <a:t>pokud je osoba byť jen částečně hrazena z projektu.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800" dirty="false"/>
              <a:t>Mzdy musí být v obvyklé výši v daném místě a čase (ISPV nebo esfcr.cz</a:t>
            </a:r>
            <a:r>
              <a:rPr lang="cs-CZ" sz="1800" dirty="false" smtClean="false"/>
              <a:t>).</a:t>
            </a:r>
          </a:p>
          <a:p>
            <a:pPr>
              <a:lnSpc>
                <a:spcPct val="100000"/>
              </a:lnSpc>
            </a:pPr>
            <a:endParaRPr lang="cs-CZ" sz="18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58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81537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>
                <a:solidFill>
                  <a:srgbClr val="FF0000"/>
                </a:solidFill>
              </a:rPr>
              <a:t>SD-2</a:t>
            </a:r>
            <a:r>
              <a:rPr lang="cs-CZ" dirty="false"/>
              <a:t> LIDSKÉ </a:t>
            </a:r>
            <a:r>
              <a:rPr lang="cs-CZ" dirty="false" smtClean="false"/>
              <a:t>ZDROJE III.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395536" y="1412776"/>
            <a:ext cx="8496944" cy="4779232"/>
          </a:xfrm>
        </p:spPr>
        <p:txBody>
          <a:bodyPr/>
          <a:lstStyle/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1800" dirty="false"/>
              <a:t>Systém automaticky doplní pole „Hodinová mzda/plat“, „Mzdový/Platový výdaj“ a pole „Prokazované způsobilé osobní výdaje“.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1800" dirty="false"/>
              <a:t>K výdajům na soupisce SD-2 LIDSKÉ ZDROJE se přikládá jako příloha příslušný pracovní výkaz ve formě </a:t>
            </a:r>
            <a:r>
              <a:rPr lang="cs-CZ" sz="1800" dirty="false" err="true"/>
              <a:t>skenu</a:t>
            </a:r>
            <a:r>
              <a:rPr lang="cs-CZ" sz="1800" dirty="false"/>
              <a:t>. Povinně se přikládá pracovní výkaz u výdaje, pokud uplatňovaná část osobních nákladů v projektu převyšuje 10.000,- Kč.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1800" dirty="false"/>
              <a:t>Po vyplnění údajů na soupisce SD-2 LIDSKÉ ZDROJE je </a:t>
            </a:r>
            <a:r>
              <a:rPr lang="cs-CZ" sz="1800" dirty="false" smtClean="false"/>
              <a:t>vhodné </a:t>
            </a:r>
            <a:r>
              <a:rPr lang="cs-CZ" sz="1800" dirty="false"/>
              <a:t>soupisku vyexportovat ve formátu </a:t>
            </a:r>
            <a:r>
              <a:rPr lang="cs-CZ" sz="1800" dirty="false" smtClean="false"/>
              <a:t>*.</a:t>
            </a:r>
            <a:r>
              <a:rPr lang="cs-CZ" sz="1800" dirty="false" err="true" smtClean="false"/>
              <a:t>xlsx</a:t>
            </a:r>
            <a:r>
              <a:rPr lang="cs-CZ" sz="1800" dirty="false" smtClean="false"/>
              <a:t> </a:t>
            </a:r>
            <a:r>
              <a:rPr lang="cs-CZ" sz="1800" dirty="false"/>
              <a:t>a přiložit jako přílohu žádosti o platbu na záložce Dokumenty.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cs-CZ" sz="18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59</a:t>
            </a:fld>
            <a:endParaRPr lang="cs-CZ" dirty="false"/>
          </a:p>
        </p:txBody>
      </p:sp>
      <p:pic>
        <p:nvPicPr>
          <p:cNvPr id="6146" name="Picture 2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343149"/>
            <a:ext cx="7488832" cy="2356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602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false" smtClean="false"/>
              <a:t>Závěrečná zpráva o realizaci</a:t>
            </a:r>
            <a:endParaRPr lang="cs-CZ" sz="2800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323528" y="1484784"/>
            <a:ext cx="8424936" cy="5184576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700" dirty="false" smtClean="false"/>
              <a:t>Povinnou přílohou závěrečné </a:t>
            </a:r>
            <a:r>
              <a:rPr lang="cs-CZ" sz="1700" dirty="false" err="true" smtClean="false"/>
              <a:t>ZoR</a:t>
            </a:r>
            <a:r>
              <a:rPr lang="cs-CZ" sz="1700" dirty="false" smtClean="false"/>
              <a:t> je vyplněný</a:t>
            </a:r>
          </a:p>
          <a:p>
            <a:pPr marL="447675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700" dirty="false" smtClean="false"/>
              <a:t>dotazník zaměřený na výsledky projektu (nad</a:t>
            </a:r>
          </a:p>
          <a:p>
            <a:pPr marL="447675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700" dirty="false" smtClean="false"/>
              <a:t>rámec indikátorů) a případné vyhodnocení postupu</a:t>
            </a:r>
          </a:p>
          <a:p>
            <a:pPr marL="447675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1700" dirty="false" smtClean="false"/>
              <a:t>realizace, pro které není prostor ve zprávách o realizaci.</a:t>
            </a:r>
          </a:p>
          <a:p>
            <a:pPr algn="just">
              <a:lnSpc>
                <a:spcPct val="100000"/>
              </a:lnSpc>
            </a:pPr>
            <a:r>
              <a:rPr lang="cs-CZ" sz="1700" dirty="false" smtClean="false"/>
              <a:t>Tento dotazník sestavuje ŘO, přičemž k získání údajů od příjemce využívá </a:t>
            </a:r>
            <a:r>
              <a:rPr lang="cs-CZ" sz="1700" b="true" dirty="false" smtClean="false"/>
              <a:t>aplikaci umožňující vyplnění údajů prostřednictvím internetového prohlížeče: </a:t>
            </a:r>
          </a:p>
          <a:p>
            <a:pPr lvl="1" algn="just">
              <a:lnSpc>
                <a:spcPct val="100000"/>
              </a:lnSpc>
              <a:spcAft>
                <a:spcPts val="1200"/>
              </a:spcAft>
            </a:pPr>
            <a:r>
              <a:rPr lang="cs-CZ" sz="1600" b="true" dirty="false">
                <a:hlinkClick r:id="rId3"/>
              </a:rPr>
              <a:t>https://</a:t>
            </a:r>
            <a:r>
              <a:rPr lang="cs-CZ" sz="1600" b="true" dirty="false" smtClean="false">
                <a:hlinkClick r:id="rId3"/>
              </a:rPr>
              <a:t>pruzkumy.esfcr.cz/index.php/984218</a:t>
            </a:r>
            <a:endParaRPr lang="cs-CZ" sz="1600" b="true" dirty="false" smtClean="false"/>
          </a:p>
          <a:p>
            <a:pPr lvl="1" algn="just">
              <a:lnSpc>
                <a:spcPct val="100000"/>
              </a:lnSpc>
              <a:spcAft>
                <a:spcPts val="1200"/>
              </a:spcAft>
            </a:pPr>
            <a:r>
              <a:rPr lang="cs-CZ" sz="1700" dirty="false" smtClean="false"/>
              <a:t>Dotazník nebude anonymní, aby bylo možné získané údaje propojit s daty, která jsou obsažena ve </a:t>
            </a:r>
            <a:r>
              <a:rPr lang="cs-CZ" sz="1700" dirty="false" err="true" smtClean="false"/>
              <a:t>ZoR</a:t>
            </a:r>
            <a:r>
              <a:rPr lang="cs-CZ" sz="1700" dirty="false" smtClean="false"/>
              <a:t> a zejména s údaji o dosažených hodnotách indikátorů.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1700" dirty="false" smtClean="false"/>
              <a:t>Protože aplikace pro sběr odpovědí na otázky v dotazníku není propojena na údaje v ISKP14+, </a:t>
            </a:r>
            <a:r>
              <a:rPr lang="cs-CZ" sz="1700" b="true" dirty="false" smtClean="false"/>
              <a:t>příjemce po zpracování dotazníku vygeneruje v elektronické podobě sestavu ve formátu *.</a:t>
            </a:r>
            <a:r>
              <a:rPr lang="cs-CZ" sz="1700" b="true" dirty="false" err="true" smtClean="false"/>
              <a:t>pdf</a:t>
            </a:r>
            <a:r>
              <a:rPr lang="cs-CZ" sz="1700" b="true" dirty="false" smtClean="false"/>
              <a:t> a tu přiloží do závěrečné </a:t>
            </a:r>
            <a:r>
              <a:rPr lang="cs-CZ" sz="1700" b="true" dirty="false" err="true" smtClean="false"/>
              <a:t>ZoR</a:t>
            </a:r>
            <a:r>
              <a:rPr lang="cs-CZ" sz="1700" b="true" dirty="false" smtClean="false"/>
              <a:t>.</a:t>
            </a:r>
            <a:endParaRPr lang="cs-CZ" sz="1700" b="true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6</a:t>
            </a:fld>
            <a:endParaRPr lang="cs-CZ" dirty="false"/>
          </a:p>
        </p:txBody>
      </p:sp>
      <p:pic>
        <p:nvPicPr>
          <p:cNvPr id="1028" name="Picture 4" descr="http://gettingunstuckllc.com/wp-content/uploads/2015/07/stick_figure_race_finish_400_clr_6285.png"/>
          <p:cNvPicPr>
            <a:picLocks noChangeAspect="true" noChangeArrowheads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900" y="116632"/>
            <a:ext cx="381000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218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>
                <a:solidFill>
                  <a:srgbClr val="FF0000"/>
                </a:solidFill>
              </a:rPr>
              <a:t>SD-3 </a:t>
            </a:r>
            <a:r>
              <a:rPr lang="cs-CZ" dirty="false"/>
              <a:t>CESTOVNÍ </a:t>
            </a:r>
            <a:r>
              <a:rPr lang="cs-CZ" dirty="false" smtClean="false"/>
              <a:t>NÁHRADY I.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39552" y="2420888"/>
            <a:ext cx="8064000" cy="3987144"/>
          </a:xfrm>
        </p:spPr>
        <p:txBody>
          <a:bodyPr/>
          <a:lstStyle/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1900" dirty="false" smtClean="false"/>
              <a:t>Na </a:t>
            </a:r>
            <a:r>
              <a:rPr lang="cs-CZ" sz="1900" dirty="false"/>
              <a:t>záložce SD-3 </a:t>
            </a:r>
            <a:r>
              <a:rPr lang="cs-CZ" sz="2000" dirty="false"/>
              <a:t>uvádí příjemce seznam výdajů nárokovaných </a:t>
            </a:r>
            <a:r>
              <a:rPr lang="cs-CZ" sz="2000" dirty="false" smtClean="false"/>
              <a:t/>
            </a:r>
            <a:br>
              <a:rPr lang="cs-CZ" sz="2000" dirty="false" smtClean="false"/>
            </a:br>
            <a:r>
              <a:rPr lang="cs-CZ" sz="2000" dirty="false" smtClean="false"/>
              <a:t>v </a:t>
            </a:r>
            <a:r>
              <a:rPr lang="cs-CZ" sz="2000" dirty="false"/>
              <a:t>žádosti o platbu v rámci kapitoly rozpočtu </a:t>
            </a:r>
            <a:r>
              <a:rPr lang="cs-CZ" sz="2000" dirty="false" smtClean="false"/>
              <a:t>Cestovné. </a:t>
            </a:r>
          </a:p>
          <a:p>
            <a:r>
              <a:rPr lang="cs-CZ" sz="2000" b="true" dirty="false" smtClean="false"/>
              <a:t>Cestovní </a:t>
            </a:r>
            <a:r>
              <a:rPr lang="cs-CZ" sz="2000" b="true" dirty="false"/>
              <a:t>náhrady pro zaměstnance českých </a:t>
            </a:r>
            <a:r>
              <a:rPr lang="cs-CZ" sz="2000" b="true" dirty="false" smtClean="false"/>
              <a:t>subjektů:</a:t>
            </a:r>
          </a:p>
          <a:p>
            <a:pPr lvl="1"/>
            <a:r>
              <a:rPr lang="cs-CZ" sz="1800" dirty="false"/>
              <a:t>cílová skupina: jízdné a ubytování v ČR, doprava, stravné a ubytování v zahraničí, místní doprava a kapesné, cestovní </a:t>
            </a:r>
            <a:r>
              <a:rPr lang="cs-CZ" sz="1800" dirty="false" smtClean="false"/>
              <a:t>pojištění,</a:t>
            </a:r>
            <a:endParaRPr lang="cs-CZ" sz="1800" dirty="false"/>
          </a:p>
          <a:p>
            <a:pPr lvl="1"/>
            <a:r>
              <a:rPr lang="cs-CZ" sz="1800" dirty="false"/>
              <a:t>realizační tým: cestovní náklady spojené se zahraničními pracovními cestami.</a:t>
            </a:r>
          </a:p>
          <a:p>
            <a:r>
              <a:rPr lang="cs-CZ" sz="2000" b="true" dirty="false" smtClean="false"/>
              <a:t>Cestovní </a:t>
            </a:r>
            <a:r>
              <a:rPr lang="cs-CZ" sz="2000" b="true" dirty="false"/>
              <a:t>náhrady pro zahraniční partnery, experty: </a:t>
            </a:r>
            <a:r>
              <a:rPr lang="cs-CZ" sz="2000" dirty="false"/>
              <a:t>per </a:t>
            </a:r>
            <a:r>
              <a:rPr lang="cs-CZ" sz="2000" dirty="false" err="true"/>
              <a:t>diems</a:t>
            </a:r>
            <a:r>
              <a:rPr lang="cs-CZ" sz="2000" dirty="false"/>
              <a:t>, cestovní náklady spojené se </a:t>
            </a:r>
            <a:r>
              <a:rPr lang="cs-CZ" sz="2000" dirty="false" err="true"/>
              <a:t>zahr</a:t>
            </a:r>
            <a:r>
              <a:rPr lang="cs-CZ" sz="2000" dirty="false"/>
              <a:t>. </a:t>
            </a:r>
            <a:r>
              <a:rPr lang="cs-CZ" sz="2000" dirty="false" err="true"/>
              <a:t>prac</a:t>
            </a:r>
            <a:r>
              <a:rPr lang="cs-CZ" sz="2000" dirty="false"/>
              <a:t>. cestami (např. do ČR</a:t>
            </a:r>
            <a:r>
              <a:rPr lang="cs-CZ" sz="2000" dirty="false" smtClean="false"/>
              <a:t>).</a:t>
            </a:r>
            <a:endParaRPr lang="cs-CZ" sz="2000" dirty="false"/>
          </a:p>
          <a:p>
            <a:endParaRPr lang="cs-CZ" sz="2000" b="true" dirty="false" smtClean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60</a:t>
            </a:fld>
            <a:endParaRPr lang="cs-CZ" dirty="false"/>
          </a:p>
        </p:txBody>
      </p:sp>
      <p:pic>
        <p:nvPicPr>
          <p:cNvPr id="7170" name="Picture 2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895" y="1268760"/>
            <a:ext cx="9292545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016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>
                <a:solidFill>
                  <a:srgbClr val="FF0000"/>
                </a:solidFill>
              </a:rPr>
              <a:t>SD-3 </a:t>
            </a:r>
            <a:r>
              <a:rPr lang="cs-CZ" dirty="false"/>
              <a:t>CESTOVNÍ </a:t>
            </a:r>
            <a:r>
              <a:rPr lang="cs-CZ" dirty="false" smtClean="false"/>
              <a:t>NÁHRADY II.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412776"/>
            <a:ext cx="8064000" cy="4707224"/>
          </a:xfrm>
        </p:spPr>
        <p:txBody>
          <a:bodyPr/>
          <a:lstStyle/>
          <a:p>
            <a:pPr algn="just">
              <a:lnSpc>
                <a:spcPct val="100000"/>
              </a:lnSpc>
              <a:spcAft>
                <a:spcPts val="1200"/>
              </a:spcAft>
            </a:pPr>
            <a:endParaRPr lang="cs-CZ" sz="1900" dirty="false" smtClean="false"/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1900" dirty="false" smtClean="false"/>
              <a:t>K </a:t>
            </a:r>
            <a:r>
              <a:rPr lang="cs-CZ" sz="1900" dirty="false"/>
              <a:t>výdajům na záložce SD-3 CESTOVNÍ NÁHRADY se v případě, že částka uplatňovaná v projektu přesahuje 10.000 Kč, přikládá příslušný doklad ve formě </a:t>
            </a:r>
            <a:r>
              <a:rPr lang="cs-CZ" sz="1900" dirty="false" err="true"/>
              <a:t>skenu</a:t>
            </a:r>
            <a:r>
              <a:rPr lang="cs-CZ" sz="1900" dirty="false"/>
              <a:t> (doklady k vyúčtování zahraniční pracovní cesty zaměstnance příjemce </a:t>
            </a:r>
            <a:r>
              <a:rPr lang="cs-CZ" sz="1900" dirty="false" smtClean="false"/>
              <a:t>a </a:t>
            </a:r>
            <a:r>
              <a:rPr lang="cs-CZ" sz="1900" dirty="false"/>
              <a:t>pod.).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1900" dirty="false"/>
              <a:t>Po vyplnění údajů na soupisce SD-3 CESTOVNÍ NÁHRADY je </a:t>
            </a:r>
            <a:r>
              <a:rPr lang="cs-CZ" sz="1900" dirty="false" smtClean="false"/>
              <a:t>vhodné </a:t>
            </a:r>
            <a:r>
              <a:rPr lang="cs-CZ" sz="1900" dirty="false"/>
              <a:t>soupisku vyexportovat ve formátu </a:t>
            </a:r>
            <a:r>
              <a:rPr lang="cs-CZ" sz="1900" dirty="false" smtClean="false"/>
              <a:t>*.</a:t>
            </a:r>
            <a:r>
              <a:rPr lang="cs-CZ" sz="1900" dirty="false" err="true" smtClean="false"/>
              <a:t>xlsx</a:t>
            </a:r>
            <a:r>
              <a:rPr lang="cs-CZ" sz="1900" dirty="false" smtClean="false"/>
              <a:t> </a:t>
            </a:r>
            <a:r>
              <a:rPr lang="cs-CZ" sz="1900" dirty="false"/>
              <a:t>a přiložit jako přílohu žádosti o platbu na záložce Dokumenty.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61</a:t>
            </a:fld>
            <a:endParaRPr lang="cs-CZ" dirty="false"/>
          </a:p>
        </p:txBody>
      </p:sp>
      <p:pic>
        <p:nvPicPr>
          <p:cNvPr id="8194" name="Picture 2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21088"/>
            <a:ext cx="8422849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075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false" smtClean="false"/>
              <a:t>záložka </a:t>
            </a:r>
            <a:r>
              <a:rPr lang="cs-CZ" sz="2800" dirty="false"/>
              <a:t>SOUPISKA </a:t>
            </a:r>
            <a:r>
              <a:rPr lang="cs-CZ" sz="2800" dirty="false" smtClean="false"/>
              <a:t>PŘÍJMŮ</a:t>
            </a:r>
            <a:endParaRPr lang="cs-CZ" sz="2800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467544" y="1412776"/>
            <a:ext cx="8136456" cy="4824536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cs-CZ" sz="2000" dirty="false" smtClean="false"/>
              <a:t>Záložka </a:t>
            </a:r>
            <a:r>
              <a:rPr lang="cs-CZ" sz="2000" dirty="false"/>
              <a:t>SOUPISKA </a:t>
            </a:r>
            <a:r>
              <a:rPr lang="cs-CZ" sz="2000" dirty="false" smtClean="false"/>
              <a:t>PŘÍJMŮ se vyplňuje pouze v případě nahodilých příjmů (řešilo by se individuálně - projekty ve výzvách </a:t>
            </a:r>
            <a:br>
              <a:rPr lang="cs-CZ" sz="2000" dirty="false" smtClean="false"/>
            </a:br>
            <a:r>
              <a:rPr lang="cs-CZ" sz="2000" dirty="false" smtClean="false"/>
              <a:t>č. 98/99 nevytvářejí příjmy).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cs-CZ" sz="2000" dirty="false" smtClean="false"/>
              <a:t>Příjmem projektu nejsou: např. úroky na bankovních účtech, platby, které příjemce obdrží ze smluvních pokut v důsledku porušení smlouvy…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cs-CZ" sz="2000" dirty="false" smtClean="false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cs-CZ" sz="2000" dirty="false"/>
              <a:t>Vzhledem k tomu, že se hodnota čistého příjmu vykazuje jednou souhrnnou částkou, nepřikládají se žádné přílohy prokazující dílčí příjmy. Kontrola dokladů souvisejících s prokazovanými příjmy je součástí kontroly na místě. </a:t>
            </a:r>
            <a:endParaRPr lang="cs-CZ" sz="2000" dirty="false" smtClean="false"/>
          </a:p>
          <a:p>
            <a:pPr marL="0" indent="0">
              <a:buNone/>
            </a:pPr>
            <a:endParaRPr lang="cs-CZ" sz="4000" b="true" dirty="false"/>
          </a:p>
          <a:p>
            <a:pPr marL="0" indent="0">
              <a:buNone/>
            </a:pPr>
            <a:endParaRPr lang="cs-CZ" sz="3200" b="true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62</a:t>
            </a:fld>
            <a:endParaRPr lang="cs-CZ" dirty="false"/>
          </a:p>
        </p:txBody>
      </p:sp>
      <p:pic>
        <p:nvPicPr>
          <p:cNvPr id="10242" name="Picture 2"/>
          <p:cNvPicPr>
            <a:picLocks noChangeAspect="true" noChangeArrowheads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157192"/>
            <a:ext cx="739411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031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false" smtClean="false"/>
              <a:t>záložka nezpůsobilé výdaje </a:t>
            </a:r>
            <a:endParaRPr lang="cs-CZ" sz="2800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467544" y="1628800"/>
            <a:ext cx="8136456" cy="4608512"/>
          </a:xfrm>
        </p:spPr>
        <p:txBody>
          <a:bodyPr/>
          <a:lstStyle/>
          <a:p>
            <a:pPr algn="just"/>
            <a:r>
              <a:rPr lang="cs-CZ" dirty="false" smtClean="false"/>
              <a:t>Záložku </a:t>
            </a:r>
            <a:r>
              <a:rPr lang="cs-CZ" dirty="false"/>
              <a:t>příjemce nevyplňuje</a:t>
            </a:r>
            <a:r>
              <a:rPr lang="cs-CZ" dirty="false" smtClean="false"/>
              <a:t>.</a:t>
            </a:r>
          </a:p>
          <a:p>
            <a:pPr algn="just"/>
            <a:endParaRPr lang="cs-CZ" dirty="false"/>
          </a:p>
          <a:p>
            <a:pPr algn="just"/>
            <a:endParaRPr lang="cs-CZ" dirty="false"/>
          </a:p>
          <a:p>
            <a:pPr algn="just"/>
            <a:r>
              <a:rPr lang="cs-CZ" dirty="false" smtClean="false"/>
              <a:t>Doufáme, že záložka Nezpůsobilé výdaje zůstane </a:t>
            </a:r>
            <a:br>
              <a:rPr lang="cs-CZ" dirty="false" smtClean="false"/>
            </a:br>
            <a:r>
              <a:rPr lang="cs-CZ" dirty="false" smtClean="false"/>
              <a:t>u všech projektů nevyplněná </a:t>
            </a:r>
            <a:r>
              <a:rPr lang="cs-CZ" dirty="false" smtClean="false">
                <a:sym typeface="Wingdings" panose="05000000000000000000" pitchFamily="2" charset="2"/>
              </a:rPr>
              <a:t></a:t>
            </a:r>
            <a:endParaRPr lang="cs-CZ" dirty="false"/>
          </a:p>
          <a:p>
            <a:pPr marL="0" indent="0">
              <a:buNone/>
            </a:pPr>
            <a:endParaRPr lang="cs-CZ" sz="4000" b="true" dirty="false"/>
          </a:p>
          <a:p>
            <a:pPr marL="0" indent="0">
              <a:buNone/>
            </a:pPr>
            <a:endParaRPr lang="cs-CZ" sz="3200" b="true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63</a:t>
            </a:fld>
            <a:endParaRPr lang="cs-CZ" dirty="false"/>
          </a:p>
        </p:txBody>
      </p:sp>
      <p:pic>
        <p:nvPicPr>
          <p:cNvPr id="4099" name="Picture 3"/>
          <p:cNvPicPr>
            <a:picLocks noChangeAspect="true" noChangeArrowheads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117" y="4005064"/>
            <a:ext cx="19431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286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 smtClean="false"/>
              <a:t>záložka  Dokumenty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467544" y="1484784"/>
            <a:ext cx="8064000" cy="4680040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sz="2200" dirty="false" smtClean="false"/>
              <a:t>Na záložce DOKUMENTY je </a:t>
            </a:r>
            <a:r>
              <a:rPr lang="cs-CZ" sz="2200" dirty="false"/>
              <a:t>možnost </a:t>
            </a:r>
            <a:endParaRPr lang="cs-CZ" sz="2200" dirty="false" smtClean="false"/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200" dirty="false" smtClean="false"/>
              <a:t>      vkládat přílohy </a:t>
            </a:r>
            <a:r>
              <a:rPr lang="cs-CZ" sz="2200" dirty="false"/>
              <a:t> </a:t>
            </a:r>
            <a:r>
              <a:rPr lang="cs-CZ" sz="2200" dirty="false" smtClean="false"/>
              <a:t>k </a:t>
            </a:r>
            <a:r>
              <a:rPr lang="cs-CZ" sz="2200" dirty="false"/>
              <a:t>žádosti o platbu. </a:t>
            </a:r>
            <a:endParaRPr lang="cs-CZ" sz="2200" dirty="false" smtClean="false"/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cs-CZ" sz="2200" dirty="false" smtClean="false"/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sz="2200" dirty="false" smtClean="false"/>
              <a:t>Jedná </a:t>
            </a:r>
            <a:r>
              <a:rPr lang="cs-CZ" sz="2200" dirty="false"/>
              <a:t>se o </a:t>
            </a:r>
            <a:r>
              <a:rPr lang="cs-CZ" sz="2200" dirty="false" smtClean="false"/>
              <a:t>přílohy</a:t>
            </a:r>
            <a:r>
              <a:rPr lang="cs-CZ" sz="2200" dirty="false"/>
              <a:t>, které nejsou zařazené jako přílohy </a:t>
            </a:r>
            <a:r>
              <a:rPr lang="cs-CZ" sz="2200" dirty="false" smtClean="false"/>
              <a:t/>
            </a:r>
            <a:br>
              <a:rPr lang="cs-CZ" sz="2200" dirty="false" smtClean="false"/>
            </a:br>
            <a:r>
              <a:rPr lang="cs-CZ" sz="2200" dirty="false" smtClean="false"/>
              <a:t>k </a:t>
            </a:r>
            <a:r>
              <a:rPr lang="cs-CZ" sz="2200" dirty="false"/>
              <a:t>výdajům v dílčích </a:t>
            </a:r>
            <a:r>
              <a:rPr lang="cs-CZ" sz="2200" dirty="false" smtClean="false"/>
              <a:t>soupiskách, např. bankovní </a:t>
            </a:r>
            <a:r>
              <a:rPr lang="cs-CZ" sz="2200" dirty="false"/>
              <a:t>výpisy, pokladní </a:t>
            </a:r>
            <a:r>
              <a:rPr lang="cs-CZ" sz="2200" dirty="false" smtClean="false"/>
              <a:t>doklady, </a:t>
            </a:r>
            <a:r>
              <a:rPr lang="cs-CZ" sz="2200" dirty="false"/>
              <a:t>prezenční </a:t>
            </a:r>
            <a:r>
              <a:rPr lang="cs-CZ" sz="2200" dirty="false" smtClean="false"/>
              <a:t>listiny apod.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cs-CZ" sz="2200" dirty="false"/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sz="2200" dirty="false" smtClean="false"/>
              <a:t>Do </a:t>
            </a:r>
            <a:r>
              <a:rPr lang="cs-CZ" sz="2200" dirty="false"/>
              <a:t>ISKP14+ lze vložit dokument o velikosti maximálně </a:t>
            </a:r>
            <a:r>
              <a:rPr lang="cs-CZ" sz="2200" dirty="false" smtClean="false"/>
              <a:t/>
            </a:r>
            <a:br>
              <a:rPr lang="cs-CZ" sz="2200" dirty="false" smtClean="false"/>
            </a:br>
            <a:r>
              <a:rPr lang="cs-CZ" sz="2200" dirty="false" smtClean="false"/>
              <a:t>100 MB</a:t>
            </a:r>
            <a:r>
              <a:rPr lang="cs-CZ" sz="2200" dirty="false"/>
              <a:t>.</a:t>
            </a:r>
          </a:p>
          <a:p>
            <a:pPr marL="0" indent="0" algn="just">
              <a:buNone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64</a:t>
            </a:fld>
            <a:endParaRPr lang="cs-CZ" dirty="false"/>
          </a:p>
        </p:txBody>
      </p:sp>
      <p:pic>
        <p:nvPicPr>
          <p:cNvPr id="11267" name="Picture 3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95" y="5040481"/>
            <a:ext cx="8738810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img.pngget.com/clip1/xkexfmhoojt.png"/>
          <p:cNvPicPr>
            <a:picLocks noChangeAspect="true" noChangeArrowheads="true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91939">
            <a:off x="6120679" y="1315419"/>
            <a:ext cx="2405165" cy="46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76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 smtClean="false"/>
              <a:t>záložka </a:t>
            </a:r>
            <a:r>
              <a:rPr lang="cs-CZ" dirty="false"/>
              <a:t>souhrnná soupiska </a:t>
            </a:r>
            <a:r>
              <a:rPr lang="cs-CZ" dirty="false" smtClean="false"/>
              <a:t>I.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323528" y="1340768"/>
            <a:ext cx="8280472" cy="4968552"/>
          </a:xfrm>
        </p:spPr>
        <p:txBody>
          <a:bodyPr/>
          <a:lstStyle/>
          <a:p>
            <a:pPr algn="just">
              <a:lnSpc>
                <a:spcPct val="100000"/>
              </a:lnSpc>
              <a:spcAft>
                <a:spcPts val="1200"/>
              </a:spcAft>
            </a:pPr>
            <a:endParaRPr lang="cs-CZ" sz="1900" dirty="false" smtClean="false">
              <a:ea typeface="Arial"/>
              <a:cs typeface="Times New Roman"/>
            </a:endParaRPr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1900" dirty="false" smtClean="false">
                <a:ea typeface="Arial"/>
                <a:cs typeface="Times New Roman"/>
              </a:rPr>
              <a:t>Po vyplnění dílčích soupisek (</a:t>
            </a:r>
            <a:r>
              <a:rPr lang="cs-CZ" sz="1900" dirty="false" smtClean="false"/>
              <a:t>SD-1, SD-2 a SD-3) </a:t>
            </a:r>
            <a:r>
              <a:rPr lang="cs-CZ" sz="1900" dirty="false" smtClean="false">
                <a:cs typeface="Times New Roman"/>
              </a:rPr>
              <a:t>se v záložce Souhrnná soupiska zvolí volba „</a:t>
            </a:r>
            <a:r>
              <a:rPr lang="cs-CZ" sz="1900" b="true" dirty="false" smtClean="false">
                <a:ea typeface="Arial"/>
                <a:cs typeface="Times New Roman"/>
              </a:rPr>
              <a:t>Naplnit data z dokladů soupisky“ </a:t>
            </a:r>
            <a:r>
              <a:rPr lang="cs-CZ" sz="1900" dirty="false" smtClean="false">
                <a:ea typeface="Arial"/>
                <a:cs typeface="Times New Roman"/>
              </a:rPr>
              <a:t>a systém automaticky doplní všechna pole v této záložce.</a:t>
            </a:r>
            <a:endParaRPr lang="cs-CZ" sz="2000" dirty="false" smtClean="false">
              <a:ea typeface="Arial"/>
              <a:cs typeface="Times New Roman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cs-CZ" sz="2000" dirty="false">
              <a:ea typeface="Arial"/>
              <a:cs typeface="Times New Roman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cs-CZ" sz="2000" dirty="false" smtClean="false">
              <a:ea typeface="Arial"/>
              <a:cs typeface="Times New Roman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cs-CZ" sz="2000" dirty="false" smtClean="false">
              <a:ea typeface="Arial"/>
              <a:cs typeface="Times New Roman"/>
            </a:endParaRPr>
          </a:p>
          <a:p>
            <a:pPr algn="just">
              <a:lnSpc>
                <a:spcPct val="100000"/>
              </a:lnSpc>
              <a:spcBef>
                <a:spcPts val="1200"/>
              </a:spcBef>
            </a:pPr>
            <a:endParaRPr lang="cs-CZ" sz="2000" dirty="false" smtClean="false">
              <a:ea typeface="Arial"/>
              <a:cs typeface="Times New Roman"/>
            </a:endParaRPr>
          </a:p>
          <a:p>
            <a:pPr marL="676275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600" dirty="false" smtClean="false">
                <a:ea typeface="Arial"/>
                <a:cs typeface="Times New Roman"/>
              </a:rPr>
              <a:t> </a:t>
            </a:r>
            <a:endParaRPr lang="cs-CZ" sz="1600" dirty="false">
              <a:ea typeface="Arial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cs-CZ" dirty="false" smtClean="false">
              <a:ea typeface="Arial"/>
              <a:cs typeface="Times New Roman"/>
            </a:endParaRPr>
          </a:p>
          <a:p>
            <a:pPr marL="0" indent="0">
              <a:buNone/>
            </a:pPr>
            <a:r>
              <a:rPr lang="cs-CZ" sz="3200" b="true" dirty="false" smtClean="false"/>
              <a:t> </a:t>
            </a:r>
            <a:endParaRPr lang="cs-CZ" sz="3200" b="true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65</a:t>
            </a:fld>
            <a:endParaRPr lang="cs-CZ" dirty="false"/>
          </a:p>
        </p:txBody>
      </p:sp>
      <p:pic>
        <p:nvPicPr>
          <p:cNvPr id="12290" name="Picture 2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3645024"/>
            <a:ext cx="8055939" cy="20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079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 smtClean="false"/>
              <a:t>Žádost o platbu 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23950" y="1552941"/>
            <a:ext cx="8064448" cy="1015814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b="true" dirty="false" smtClean="false"/>
              <a:t>Část </a:t>
            </a:r>
            <a:r>
              <a:rPr lang="cs-CZ" sz="2000" b="true" cap="all" dirty="false" smtClean="false"/>
              <a:t>Způsobilé výdaje – Požadováno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cs-CZ" sz="1800" dirty="false" smtClean="false"/>
              <a:t>Po naplnění souhrnné soupisky systém automaticky naplní pole v části </a:t>
            </a:r>
            <a:r>
              <a:rPr lang="cs-CZ" sz="1800" cap="all" dirty="false" smtClean="false"/>
              <a:t>Způsobilé </a:t>
            </a:r>
            <a:r>
              <a:rPr lang="cs-CZ" sz="1800" cap="all" dirty="false"/>
              <a:t>výdaje – </a:t>
            </a:r>
            <a:r>
              <a:rPr lang="cs-CZ" sz="1800" cap="all" dirty="false" smtClean="false"/>
              <a:t>Požadováno.</a:t>
            </a:r>
            <a:endParaRPr lang="cs-CZ" sz="1800" cap="all" dirty="false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cs-CZ" sz="2000" dirty="false" smtClean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66</a:t>
            </a:fld>
            <a:endParaRPr lang="cs-CZ" dirty="false"/>
          </a:p>
        </p:txBody>
      </p:sp>
      <p:pic>
        <p:nvPicPr>
          <p:cNvPr id="14338" name="Picture 2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805" y="2568754"/>
            <a:ext cx="2780987" cy="2933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ástupný symbol pro obsah 2"/>
          <p:cNvSpPr txBox="true">
            <a:spLocks/>
          </p:cNvSpPr>
          <p:nvPr/>
        </p:nvSpPr>
        <p:spPr>
          <a:xfrm>
            <a:off x="539552" y="3284984"/>
            <a:ext cx="5544616" cy="3402483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>
            <a:lvl1pPr marL="432000" indent="-432000" algn="l" defTabSz="914400" rtl="false" eaLnBrk="true" latinLnBrk="false" hangingPunct="true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fals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false" smtClean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cs-CZ" sz="2000" dirty="false" smtClean="false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cs-CZ" sz="2000" b="true" dirty="false" smtClean="false"/>
              <a:t>Část ČÁSTKA NA KRYTÍ VÝDAJŮ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cs-CZ" sz="1800" dirty="false" smtClean="false"/>
              <a:t>V části ČÁSTKA NA KRYTÍ VÝDAJŮ je nutné vyplnit pole „Částka na krytí výdajů investiční“ </a:t>
            </a:r>
            <a:br>
              <a:rPr lang="cs-CZ" sz="1800" dirty="false" smtClean="false"/>
            </a:br>
            <a:r>
              <a:rPr lang="cs-CZ" sz="1800" dirty="false" smtClean="false"/>
              <a:t>a pole „Částka na krytí výdajů neinvestiční“.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cs-CZ" sz="1800" dirty="false"/>
              <a:t>Další pole v části ČÁSTKA NA KRYTÍ VÝDAJŮ dopočítá systém.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cs-CZ" sz="1800" dirty="false" smtClean="false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cs-CZ" sz="1800" dirty="false" smtClean="false"/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cs-CZ" sz="2000" dirty="false"/>
          </a:p>
        </p:txBody>
      </p:sp>
    </p:spTree>
    <p:extLst>
      <p:ext uri="{BB962C8B-B14F-4D97-AF65-F5344CB8AC3E}">
        <p14:creationId xmlns:p14="http://schemas.microsoft.com/office/powerpoint/2010/main" val="131411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 smtClean="false"/>
              <a:t/>
            </a:r>
            <a:br>
              <a:rPr lang="cs-CZ" dirty="false" smtClean="false"/>
            </a:br>
            <a:r>
              <a:rPr lang="cs-CZ" dirty="false" smtClean="false"/>
              <a:t>Čestná prohlášení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395536" y="1412776"/>
            <a:ext cx="8280920" cy="4779232"/>
          </a:xfrm>
        </p:spPr>
        <p:txBody>
          <a:bodyPr/>
          <a:lstStyle/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2000" dirty="false" smtClean="false"/>
              <a:t>Na záložce Čestná prohlášení je nutno vybrat jedno ze dvou předdefinovaných čestných prohlášení.</a:t>
            </a:r>
            <a:r>
              <a:rPr lang="cs-CZ" i="true" dirty="false"/>
              <a:t>	</a:t>
            </a:r>
            <a:endParaRPr lang="cs-CZ" i="true" dirty="false" smtClean="false"/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2000" dirty="false" smtClean="false"/>
              <a:t>Nabídka </a:t>
            </a:r>
            <a:r>
              <a:rPr lang="cs-CZ" sz="2000" dirty="false"/>
              <a:t>čestných prohlášení se zobrazí po stisku ikony </a:t>
            </a:r>
            <a:r>
              <a:rPr lang="cs-CZ" sz="2000" dirty="false" smtClean="false"/>
              <a:t>SEZNAMU.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2000" dirty="false" smtClean="false"/>
              <a:t>Příjemce </a:t>
            </a:r>
            <a:r>
              <a:rPr lang="cs-CZ" sz="2000" dirty="false"/>
              <a:t>stiskne řádek s relevantním čestným prohlášením</a:t>
            </a:r>
            <a:r>
              <a:rPr lang="cs-CZ" sz="2000" dirty="false" smtClean="false"/>
              <a:t>.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endParaRPr lang="cs-CZ" sz="2000" dirty="false"/>
          </a:p>
          <a:p>
            <a:pPr algn="just">
              <a:lnSpc>
                <a:spcPct val="100000"/>
              </a:lnSpc>
              <a:spcBef>
                <a:spcPts val="3600"/>
              </a:spcBef>
              <a:spcAft>
                <a:spcPts val="1200"/>
              </a:spcAft>
            </a:pPr>
            <a:r>
              <a:rPr lang="cs-CZ" sz="2000" dirty="false" smtClean="false"/>
              <a:t>Systém </a:t>
            </a:r>
            <a:r>
              <a:rPr lang="cs-CZ" sz="2000" dirty="false"/>
              <a:t>zobrazí text čestného prohlášení. Po přečtení čestného prohlášení potvrdí příjemce pravdivost zatržením fajfky v poli SOUHLASÍM S ČESTNÝM PROHLÁŠENÍM a stiskne tlačítko </a:t>
            </a:r>
            <a:r>
              <a:rPr lang="cs-CZ" sz="2000" dirty="false" smtClean="false"/>
              <a:t>ULOŽIT. </a:t>
            </a:r>
            <a:endParaRPr lang="cs-CZ" sz="2000" dirty="false"/>
          </a:p>
          <a:p>
            <a:pPr marL="0" indent="0">
              <a:buNone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67</a:t>
            </a:fld>
            <a:endParaRPr lang="cs-CZ" dirty="false"/>
          </a:p>
        </p:txBody>
      </p:sp>
      <p:pic>
        <p:nvPicPr>
          <p:cNvPr id="15362" name="Picture 2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140968"/>
            <a:ext cx="4961558" cy="105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true" noChangeArrowheads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538" y="5301208"/>
            <a:ext cx="6565462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200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395536" y="-19319"/>
            <a:ext cx="8424000" cy="1080000"/>
          </a:xfrm>
        </p:spPr>
        <p:txBody>
          <a:bodyPr/>
          <a:lstStyle/>
          <a:p>
            <a:pPr algn="ctr"/>
            <a:r>
              <a:rPr lang="cs-CZ" dirty="false" smtClean="false"/>
              <a:t>Finalizace žádosti o platbu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251520" y="1556792"/>
            <a:ext cx="5688632" cy="2353612"/>
          </a:xfrm>
        </p:spPr>
        <p:txBody>
          <a:bodyPr/>
          <a:lstStyle/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1900" dirty="false" smtClean="false"/>
              <a:t>Před finalizací žádosti o platbu - nutno zvolit volbu „Kontrola“ a v případě zobrazení chybového hlášení provést odstranění chyb.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1900" dirty="false" smtClean="false"/>
              <a:t>Pokud kontrola proběhne v pořádku, je možné žádost o platbu finalizovat a podepsat.</a:t>
            </a:r>
          </a:p>
          <a:p>
            <a:pPr marL="0" indent="0">
              <a:buNone/>
            </a:pPr>
            <a:endParaRPr lang="cs-CZ" sz="3200" b="true" dirty="false" smtClean="false"/>
          </a:p>
          <a:p>
            <a:pPr marL="0" indent="0">
              <a:buNone/>
            </a:pPr>
            <a:endParaRPr lang="cs-CZ" sz="3200" b="true" dirty="false" smtClean="false"/>
          </a:p>
          <a:p>
            <a:pPr marL="0" indent="0">
              <a:buNone/>
            </a:pPr>
            <a:endParaRPr lang="cs-CZ" sz="32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68</a:t>
            </a:fld>
            <a:endParaRPr lang="cs-CZ" dirty="false"/>
          </a:p>
        </p:txBody>
      </p:sp>
      <p:pic>
        <p:nvPicPr>
          <p:cNvPr id="16386" name="Picture 2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1" y="1628800"/>
            <a:ext cx="2880320" cy="1398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ástupný symbol pro obsah 2"/>
          <p:cNvSpPr txBox="true">
            <a:spLocks/>
          </p:cNvSpPr>
          <p:nvPr/>
        </p:nvSpPr>
        <p:spPr>
          <a:xfrm>
            <a:off x="251520" y="3501008"/>
            <a:ext cx="5760640" cy="2502360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>
            <a:lvl1pPr marL="432000" indent="-432000" algn="l" defTabSz="914400" rtl="false" eaLnBrk="true" latinLnBrk="false" hangingPunct="true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fals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false" smtClean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1200"/>
              </a:spcBef>
            </a:pPr>
            <a:r>
              <a:rPr lang="cs-CZ" sz="1900" dirty="false" smtClean="false"/>
              <a:t>Žádost o platbu musí být </a:t>
            </a:r>
            <a:r>
              <a:rPr lang="cs-CZ" sz="1900" dirty="false" err="true" smtClean="false"/>
              <a:t>finalizovaná</a:t>
            </a:r>
            <a:r>
              <a:rPr lang="cs-CZ" sz="1900" dirty="false" smtClean="false"/>
              <a:t> </a:t>
            </a:r>
            <a:br>
              <a:rPr lang="cs-CZ" sz="1900" dirty="false" smtClean="false"/>
            </a:br>
            <a:r>
              <a:rPr lang="cs-CZ" sz="1900" dirty="false" smtClean="false"/>
              <a:t>a podepsaná před finalizací Zprávy o realizaci (</a:t>
            </a:r>
            <a:r>
              <a:rPr lang="cs-CZ" sz="1900" dirty="false" err="true" smtClean="false"/>
              <a:t>ZoR</a:t>
            </a:r>
            <a:r>
              <a:rPr lang="cs-CZ" sz="1900" dirty="false" smtClean="false"/>
              <a:t>). 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</a:pPr>
            <a:r>
              <a:rPr lang="cs-CZ" sz="1900" dirty="false" smtClean="false"/>
              <a:t>Poté, co je Zpráva o realizaci (</a:t>
            </a:r>
            <a:r>
              <a:rPr lang="cs-CZ" sz="1900" dirty="false" err="true" smtClean="false"/>
              <a:t>ZoR</a:t>
            </a:r>
            <a:r>
              <a:rPr lang="cs-CZ" sz="1900" dirty="false" smtClean="false"/>
              <a:t>) podepsaná, žádost o platbu se automaticky přepne do stavu </a:t>
            </a:r>
            <a:r>
              <a:rPr lang="cs-CZ" sz="1900" dirty="false"/>
              <a:t>„„Předaná/Zaregistrovaná“. </a:t>
            </a:r>
            <a:endParaRPr lang="cs-CZ" sz="1900" dirty="false" smtClean="false"/>
          </a:p>
          <a:p>
            <a:pPr marL="0" indent="0">
              <a:buFont typeface="Wingdings" panose="05000000000000000000" pitchFamily="2" charset="2"/>
              <a:buNone/>
            </a:pPr>
            <a:endParaRPr lang="cs-CZ" dirty="false" smtClean="false"/>
          </a:p>
          <a:p>
            <a:pPr marL="0" indent="0">
              <a:buFont typeface="Wingdings" panose="05000000000000000000" pitchFamily="2" charset="2"/>
              <a:buNone/>
            </a:pPr>
            <a:endParaRPr lang="cs-CZ" sz="3200" b="true" dirty="false" smtClean="false"/>
          </a:p>
          <a:p>
            <a:pPr marL="0" indent="0">
              <a:buFont typeface="Wingdings" panose="05000000000000000000" pitchFamily="2" charset="2"/>
              <a:buNone/>
            </a:pPr>
            <a:endParaRPr lang="cs-CZ" sz="3200" b="true" dirty="false" smtClean="false"/>
          </a:p>
          <a:p>
            <a:pPr marL="0" indent="0">
              <a:buFont typeface="Wingdings" panose="05000000000000000000" pitchFamily="2" charset="2"/>
              <a:buNone/>
            </a:pPr>
            <a:endParaRPr lang="cs-CZ" sz="3200" dirty="false"/>
          </a:p>
        </p:txBody>
      </p:sp>
      <p:pic>
        <p:nvPicPr>
          <p:cNvPr id="16387" name="Picture 3"/>
          <p:cNvPicPr>
            <a:picLocks noChangeAspect="true" noChangeArrowheads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11525"/>
            <a:ext cx="29527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true" noChangeArrowheads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00" y="5498408"/>
            <a:ext cx="36766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spect="true" noChangeArrowheads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130" y="5434718"/>
            <a:ext cx="225742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883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 smtClean="false"/>
              <a:t>vrácení </a:t>
            </a:r>
            <a:r>
              <a:rPr lang="cs-CZ" dirty="false"/>
              <a:t>k přepracování 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467544" y="1700808"/>
            <a:ext cx="8064000" cy="4320000"/>
          </a:xfrm>
        </p:spPr>
        <p:txBody>
          <a:bodyPr/>
          <a:lstStyle/>
          <a:p>
            <a:pPr algn="just">
              <a:spcAft>
                <a:spcPts val="1200"/>
              </a:spcAft>
            </a:pPr>
            <a:r>
              <a:rPr lang="cs-CZ" sz="2000" dirty="false"/>
              <a:t>Pokud </a:t>
            </a:r>
            <a:r>
              <a:rPr lang="cs-CZ" sz="2000" dirty="false" smtClean="false"/>
              <a:t>ŘO zjistí </a:t>
            </a:r>
            <a:r>
              <a:rPr lang="cs-CZ" sz="2000" dirty="false"/>
              <a:t>při kontrole žádosti o platbu nedostatky, které lze </a:t>
            </a:r>
            <a:r>
              <a:rPr lang="cs-CZ" sz="2000" dirty="false" smtClean="false"/>
              <a:t/>
            </a:r>
            <a:br>
              <a:rPr lang="cs-CZ" sz="2000" dirty="false" smtClean="false"/>
            </a:br>
            <a:r>
              <a:rPr lang="cs-CZ" sz="2000" dirty="false" smtClean="false"/>
              <a:t>v </a:t>
            </a:r>
            <a:r>
              <a:rPr lang="cs-CZ" sz="2000" dirty="false"/>
              <a:t>rámci administrace </a:t>
            </a:r>
            <a:r>
              <a:rPr lang="cs-CZ" sz="2000" dirty="false" smtClean="false"/>
              <a:t>žádosti </a:t>
            </a:r>
            <a:r>
              <a:rPr lang="cs-CZ" sz="2000" dirty="false"/>
              <a:t>o platbu odstranit, provede vrácení žádosti o platbu </a:t>
            </a:r>
            <a:r>
              <a:rPr lang="cs-CZ" sz="2000" dirty="false" smtClean="false"/>
              <a:t>příjemci k </a:t>
            </a:r>
            <a:r>
              <a:rPr lang="cs-CZ" sz="2000" dirty="false"/>
              <a:t>dopracování. </a:t>
            </a:r>
            <a:endParaRPr lang="cs-CZ" sz="2000" dirty="false" smtClean="false"/>
          </a:p>
          <a:p>
            <a:pPr algn="just">
              <a:spcAft>
                <a:spcPts val="1200"/>
              </a:spcAft>
            </a:pPr>
            <a:r>
              <a:rPr lang="cs-CZ" sz="2000" dirty="false" smtClean="false"/>
              <a:t>Výzvu k </a:t>
            </a:r>
            <a:r>
              <a:rPr lang="cs-CZ" sz="2000" dirty="false"/>
              <a:t>nápravě identifikovaných </a:t>
            </a:r>
            <a:r>
              <a:rPr lang="cs-CZ" sz="2000" dirty="false" smtClean="false"/>
              <a:t>nedostatků zasílá ŘO depeší.</a:t>
            </a:r>
          </a:p>
          <a:p>
            <a:pPr algn="just">
              <a:spcAft>
                <a:spcPts val="1200"/>
              </a:spcAft>
            </a:pPr>
            <a:r>
              <a:rPr lang="cs-CZ" sz="2000" dirty="false" smtClean="false"/>
              <a:t>Zpřístupnění </a:t>
            </a:r>
            <a:r>
              <a:rPr lang="cs-CZ" sz="2000" dirty="false"/>
              <a:t>žádosti o platbu k editaci </a:t>
            </a:r>
            <a:r>
              <a:rPr lang="cs-CZ" sz="2000" dirty="false" smtClean="false"/>
              <a:t>v ISKP14+ je pomocí funkce „Zpřístupnit k editaci“.   </a:t>
            </a:r>
          </a:p>
          <a:p>
            <a:pPr algn="just">
              <a:spcAft>
                <a:spcPts val="1200"/>
              </a:spcAft>
            </a:pPr>
            <a:r>
              <a:rPr lang="cs-CZ" sz="2000" dirty="false" smtClean="false"/>
              <a:t>Při editaci vrácené žádosti o platbu se postupuje obdobně, jako při prvním zadání žádosti o platbu do ISKP14+.</a:t>
            </a:r>
            <a:endParaRPr lang="cs-CZ" sz="20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69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17776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false"/>
              <a:t>Zpráva o realizaci projektu – ZÁLOŽKY </a:t>
            </a:r>
            <a:r>
              <a:rPr lang="cs-CZ" sz="2800" dirty="false" smtClean="false"/>
              <a:t>I. </a:t>
            </a:r>
            <a:endParaRPr lang="cs-CZ" sz="28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7</a:t>
            </a:fld>
            <a:endParaRPr lang="cs-CZ" dirty="false"/>
          </a:p>
        </p:txBody>
      </p:sp>
      <p:pic>
        <p:nvPicPr>
          <p:cNvPr id="1026" name="Picture 2"/>
          <p:cNvPicPr>
            <a:picLocks noChangeAspect="true" noChangeArrowheads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77" y="1103635"/>
            <a:ext cx="8375650" cy="5412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314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 smtClean="false"/>
              <a:t>děkujeme za pozornost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-21263" y="1016503"/>
            <a:ext cx="7236295" cy="936104"/>
          </a:xfrm>
        </p:spPr>
        <p:txBody>
          <a:bodyPr/>
          <a:lstStyle/>
          <a:p>
            <a:pPr marL="0" indent="0" algn="ctr">
              <a:buNone/>
            </a:pPr>
            <a:endParaRPr lang="cs-CZ" dirty="false" smtClean="false"/>
          </a:p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cs-CZ" sz="3600" b="true" kern="0" dirty="false" smtClean="false"/>
              <a:t>Přejeme úspěšnou</a:t>
            </a:r>
          </a:p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cs-CZ" sz="3600" b="true" kern="0" dirty="false" smtClean="false"/>
              <a:t> realizaci Vašich</a:t>
            </a:r>
          </a:p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cs-CZ" sz="3600" b="true" kern="0" dirty="false" smtClean="false"/>
              <a:t>projektů</a:t>
            </a:r>
          </a:p>
          <a:p>
            <a:pPr marL="0" indent="0">
              <a:buNone/>
            </a:pPr>
            <a:endParaRPr lang="cs-CZ" dirty="false" smtClean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70</a:t>
            </a:fld>
            <a:endParaRPr lang="cs-CZ" dirty="false"/>
          </a:p>
        </p:txBody>
      </p:sp>
      <p:pic>
        <p:nvPicPr>
          <p:cNvPr id="6" name="Picture 2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109" y="1425252"/>
            <a:ext cx="2454766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ástupný symbol pro obsah 2"/>
          <p:cNvSpPr txBox="true">
            <a:spLocks/>
          </p:cNvSpPr>
          <p:nvPr/>
        </p:nvSpPr>
        <p:spPr>
          <a:xfrm>
            <a:off x="201416" y="3645024"/>
            <a:ext cx="8899687" cy="2870976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>
            <a:lvl1pPr marL="432000" indent="-432000" algn="l" defTabSz="914400" rtl="false" eaLnBrk="true" latinLnBrk="false" hangingPunct="true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fals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false" smtClean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lvl="2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true" dirty="false" smtClean="false"/>
              <a:t>Tým projektových manažerů výzev č. 098/099:</a:t>
            </a:r>
          </a:p>
          <a:p>
            <a:pPr marL="465138" lvl="2" indent="-285750">
              <a:spcBef>
                <a:spcPts val="0"/>
              </a:spcBef>
              <a:spcAft>
                <a:spcPts val="0"/>
              </a:spcAft>
            </a:pPr>
            <a:r>
              <a:rPr lang="cs-CZ" sz="1600" dirty="false" smtClean="false"/>
              <a:t>Mgr. Lenka Veverková</a:t>
            </a:r>
            <a:r>
              <a:rPr lang="cs-CZ" sz="1600" dirty="false"/>
              <a:t>, lenka.veverkova@mpsv.cz</a:t>
            </a:r>
            <a:r>
              <a:rPr lang="cs-CZ" sz="1600" dirty="false" smtClean="false"/>
              <a:t>, +420 221 </a:t>
            </a:r>
            <a:r>
              <a:rPr lang="cs-CZ" sz="1600" dirty="false"/>
              <a:t>923 301</a:t>
            </a:r>
            <a:endParaRPr lang="cs-CZ" sz="1600" dirty="false" smtClean="false"/>
          </a:p>
          <a:p>
            <a:pPr marL="465138" lvl="2" indent="-285750">
              <a:spcBef>
                <a:spcPts val="0"/>
              </a:spcBef>
              <a:spcAft>
                <a:spcPts val="0"/>
              </a:spcAft>
            </a:pPr>
            <a:r>
              <a:rPr lang="cs-CZ" sz="1600" dirty="false" smtClean="false"/>
              <a:t>Mgr. Dita Tondlová, dita.tondlova@mpsv.cz, +</a:t>
            </a:r>
            <a:r>
              <a:rPr lang="cs-CZ" sz="1600" dirty="false"/>
              <a:t>420 221 922 034</a:t>
            </a:r>
            <a:endParaRPr lang="cs-CZ" sz="1600" dirty="false" smtClean="false"/>
          </a:p>
          <a:p>
            <a:pPr marL="465138" lvl="2" indent="-285750">
              <a:spcBef>
                <a:spcPts val="0"/>
              </a:spcBef>
              <a:spcAft>
                <a:spcPts val="0"/>
              </a:spcAft>
            </a:pPr>
            <a:r>
              <a:rPr lang="cs-CZ" sz="1600" dirty="false" smtClean="false"/>
              <a:t>Mgr. Tereza Zahálková, tereza.zahalkova@mpsv.cz, </a:t>
            </a:r>
            <a:r>
              <a:rPr lang="cs-CZ" sz="1600" dirty="false"/>
              <a:t>+420 221 </a:t>
            </a:r>
            <a:r>
              <a:rPr lang="cs-CZ" sz="1600" dirty="false" smtClean="false"/>
              <a:t>923 899</a:t>
            </a:r>
          </a:p>
          <a:p>
            <a:pPr marL="465138" lvl="2" indent="-285750">
              <a:spcBef>
                <a:spcPts val="0"/>
              </a:spcBef>
              <a:spcAft>
                <a:spcPts val="0"/>
              </a:spcAft>
            </a:pPr>
            <a:r>
              <a:rPr lang="cs-CZ" sz="1600" dirty="false" smtClean="false"/>
              <a:t>Ing. Viera Hudecová, viera.hudecova@mpsv.cz</a:t>
            </a:r>
            <a:r>
              <a:rPr lang="cs-CZ" sz="1600" dirty="false"/>
              <a:t>, +420 221 </a:t>
            </a:r>
            <a:r>
              <a:rPr lang="cs-CZ" sz="1600" dirty="false" smtClean="false"/>
              <a:t>922 859</a:t>
            </a:r>
          </a:p>
          <a:p>
            <a:pPr marL="465138" lvl="2" indent="-285750">
              <a:spcBef>
                <a:spcPts val="0"/>
              </a:spcBef>
              <a:spcAft>
                <a:spcPts val="0"/>
              </a:spcAft>
            </a:pPr>
            <a:r>
              <a:rPr lang="cs-CZ" sz="1600" dirty="false" smtClean="false"/>
              <a:t>Mgr. Jana Ribárová</a:t>
            </a:r>
            <a:r>
              <a:rPr lang="cs-CZ" sz="1600" dirty="false"/>
              <a:t>, jana.ribarova@mpsv.cz, +420 221 </a:t>
            </a:r>
            <a:r>
              <a:rPr lang="cs-CZ" sz="1600" dirty="false" smtClean="false"/>
              <a:t>922 897</a:t>
            </a:r>
          </a:p>
          <a:p>
            <a:pPr marL="465138" lvl="2" indent="-285750">
              <a:spcBef>
                <a:spcPts val="0"/>
              </a:spcBef>
              <a:spcAft>
                <a:spcPts val="0"/>
              </a:spcAft>
            </a:pPr>
            <a:r>
              <a:rPr lang="cs-CZ" sz="1600" dirty="false" smtClean="false"/>
              <a:t>Ing. Šárka Hylmarová</a:t>
            </a:r>
            <a:r>
              <a:rPr lang="cs-CZ" sz="1600" smtClean="false"/>
              <a:t>, sarka.hylmarova@mpsv.cz</a:t>
            </a:r>
            <a:r>
              <a:rPr lang="cs-CZ" sz="1600" dirty="false" smtClean="false"/>
              <a:t>, </a:t>
            </a:r>
            <a:r>
              <a:rPr lang="cs-CZ" sz="1600" dirty="false"/>
              <a:t>+420 221 </a:t>
            </a:r>
            <a:r>
              <a:rPr lang="cs-CZ" sz="1600" dirty="false" smtClean="false"/>
              <a:t>923 187</a:t>
            </a:r>
            <a:endParaRPr lang="cs-CZ" sz="1600" dirty="false"/>
          </a:p>
          <a:p>
            <a:pPr marL="465138" lvl="2" indent="-285750">
              <a:spcBef>
                <a:spcPts val="0"/>
              </a:spcBef>
              <a:spcAft>
                <a:spcPts val="0"/>
              </a:spcAft>
            </a:pPr>
            <a:r>
              <a:rPr lang="cs-CZ" sz="1600" dirty="false" smtClean="false"/>
              <a:t>Mgr. Ivana Tomešová Dubová, ivana.tomesova@mpsv.cz, </a:t>
            </a:r>
            <a:r>
              <a:rPr lang="cs-CZ" sz="1600" dirty="false"/>
              <a:t>+420 221 </a:t>
            </a:r>
            <a:r>
              <a:rPr lang="cs-CZ" sz="1600" dirty="false" smtClean="false"/>
              <a:t>923 927</a:t>
            </a:r>
          </a:p>
          <a:p>
            <a:pPr marL="465138" lvl="2" indent="-285750">
              <a:spcBef>
                <a:spcPts val="0"/>
              </a:spcBef>
              <a:spcAft>
                <a:spcPts val="0"/>
              </a:spcAft>
            </a:pPr>
            <a:r>
              <a:rPr lang="cs-CZ" sz="1600" dirty="false" smtClean="false"/>
              <a:t>Mgr. Kateřina Tůmová, katerina.tumova1@mpsv.cz, </a:t>
            </a:r>
            <a:r>
              <a:rPr lang="cs-CZ" sz="1600" dirty="false"/>
              <a:t>+420 221 </a:t>
            </a:r>
            <a:r>
              <a:rPr lang="cs-CZ" sz="1600" dirty="false" smtClean="false"/>
              <a:t>922 176</a:t>
            </a:r>
          </a:p>
          <a:p>
            <a:pPr marL="179388" lvl="2" indent="0">
              <a:spcBef>
                <a:spcPts val="1800"/>
              </a:spcBef>
              <a:spcAft>
                <a:spcPts val="3000"/>
              </a:spcAft>
              <a:buNone/>
            </a:pPr>
            <a:endParaRPr lang="cs-CZ" sz="1800" dirty="false"/>
          </a:p>
          <a:p>
            <a:pPr lvl="2"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cs-CZ" sz="1800" dirty="false"/>
          </a:p>
          <a:p>
            <a:pPr marL="0" indent="0">
              <a:buFont typeface="Wingdings" panose="05000000000000000000" pitchFamily="2" charset="2"/>
              <a:buNone/>
            </a:pPr>
            <a:endParaRPr lang="cs-CZ" dirty="false" smtClean="false"/>
          </a:p>
        </p:txBody>
      </p:sp>
    </p:spTree>
    <p:extLst>
      <p:ext uri="{BB962C8B-B14F-4D97-AF65-F5344CB8AC3E}">
        <p14:creationId xmlns:p14="http://schemas.microsoft.com/office/powerpoint/2010/main" val="65550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false"/>
              <a:t>Zpráva o realizaci projektu – ZÁLOŽKY </a:t>
            </a:r>
            <a:r>
              <a:rPr lang="cs-CZ" sz="2800" dirty="false" smtClean="false"/>
              <a:t>I</a:t>
            </a:r>
            <a:r>
              <a:rPr lang="cs-CZ" sz="2800" i="true" dirty="false"/>
              <a:t>I</a:t>
            </a:r>
            <a:r>
              <a:rPr lang="cs-CZ" sz="2800" dirty="false" smtClean="false"/>
              <a:t>. </a:t>
            </a:r>
            <a:endParaRPr lang="cs-CZ" sz="2800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2051720" y="1268760"/>
            <a:ext cx="6912768" cy="4680520"/>
          </a:xfrm>
        </p:spPr>
        <p:txBody>
          <a:bodyPr/>
          <a:lstStyle/>
          <a:p>
            <a:pPr lvl="1" algn="just">
              <a:lnSpc>
                <a:spcPct val="100000"/>
              </a:lnSpc>
              <a:spcAft>
                <a:spcPts val="1200"/>
              </a:spcAft>
            </a:pPr>
            <a:r>
              <a:rPr lang="cs-CZ" sz="1700" b="true" dirty="false" smtClean="false"/>
              <a:t>Informace </a:t>
            </a:r>
            <a:r>
              <a:rPr lang="cs-CZ" sz="1700" b="true" dirty="false"/>
              <a:t>o zprávě</a:t>
            </a:r>
            <a:r>
              <a:rPr lang="cs-CZ" sz="1700" dirty="false"/>
              <a:t>: 1. </a:t>
            </a:r>
            <a:r>
              <a:rPr lang="cs-CZ" sz="1700" dirty="false" err="true"/>
              <a:t>ZoR</a:t>
            </a:r>
            <a:r>
              <a:rPr lang="cs-CZ" sz="1700" dirty="false"/>
              <a:t> – „Sledované </a:t>
            </a:r>
            <a:r>
              <a:rPr lang="cs-CZ" sz="1700" dirty="false" smtClean="false"/>
              <a:t>období od</a:t>
            </a:r>
            <a:r>
              <a:rPr lang="cs-CZ" sz="1700" dirty="false"/>
              <a:t>“: pole je automaticky plněno datem vydání právního </a:t>
            </a:r>
            <a:r>
              <a:rPr lang="cs-CZ" sz="1700" dirty="false" smtClean="false"/>
              <a:t>aktu</a:t>
            </a:r>
            <a:r>
              <a:rPr lang="cs-CZ" sz="1700" dirty="false"/>
              <a:t>. </a:t>
            </a:r>
            <a:r>
              <a:rPr lang="cs-CZ" sz="1700" dirty="false" smtClean="false"/>
              <a:t/>
            </a:r>
            <a:br>
              <a:rPr lang="cs-CZ" sz="1700" dirty="false" smtClean="false"/>
            </a:br>
            <a:r>
              <a:rPr lang="cs-CZ" sz="1700" dirty="false" smtClean="false">
                <a:solidFill>
                  <a:srgbClr val="FF0000"/>
                </a:solidFill>
              </a:rPr>
              <a:t>Příjemce </a:t>
            </a:r>
            <a:r>
              <a:rPr lang="cs-CZ" sz="1700" dirty="false">
                <a:solidFill>
                  <a:srgbClr val="FF0000"/>
                </a:solidFill>
              </a:rPr>
              <a:t>datum upraví na datum zahájení realizace. </a:t>
            </a:r>
          </a:p>
          <a:p>
            <a:pPr lvl="1" algn="just">
              <a:lnSpc>
                <a:spcPct val="100000"/>
              </a:lnSpc>
              <a:spcAft>
                <a:spcPts val="1200"/>
              </a:spcAft>
            </a:pPr>
            <a:r>
              <a:rPr lang="cs-CZ" sz="1700" b="true" dirty="false"/>
              <a:t>Realizace, provoz/údržba výstupu </a:t>
            </a:r>
            <a:r>
              <a:rPr lang="cs-CZ" sz="1700" dirty="false"/>
              <a:t>– nevyplňuje se. </a:t>
            </a:r>
            <a:endParaRPr lang="cs-CZ" sz="1700" dirty="false" smtClean="false"/>
          </a:p>
          <a:p>
            <a:pPr lvl="1" algn="just">
              <a:lnSpc>
                <a:spcPct val="100000"/>
              </a:lnSpc>
              <a:spcAft>
                <a:spcPts val="1200"/>
              </a:spcAft>
            </a:pPr>
            <a:r>
              <a:rPr lang="cs-CZ" sz="1700" b="true" dirty="false" smtClean="false"/>
              <a:t>Příjmy</a:t>
            </a:r>
            <a:r>
              <a:rPr lang="cs-CZ" sz="1700" dirty="false" smtClean="false"/>
              <a:t> – </a:t>
            </a:r>
            <a:r>
              <a:rPr lang="cs-CZ" sz="1700" dirty="false"/>
              <a:t>vyplní se 0,00 (projekt negeneruje příjmy)</a:t>
            </a:r>
          </a:p>
          <a:p>
            <a:pPr lvl="1" algn="just">
              <a:lnSpc>
                <a:spcPct val="100000"/>
              </a:lnSpc>
              <a:spcAft>
                <a:spcPts val="1200"/>
              </a:spcAft>
            </a:pPr>
            <a:r>
              <a:rPr lang="cs-CZ" sz="1700" b="true" dirty="false" smtClean="false"/>
              <a:t>Klíčové </a:t>
            </a:r>
            <a:r>
              <a:rPr lang="cs-CZ" sz="1700" b="true" dirty="false"/>
              <a:t>aktivity </a:t>
            </a:r>
            <a:r>
              <a:rPr lang="cs-CZ" sz="1700" dirty="false"/>
              <a:t>- </a:t>
            </a:r>
            <a:r>
              <a:rPr lang="pl-PL" sz="1700" dirty="false"/>
              <a:t>popis pokroku v realizaci klíčové aktivity za sledované období – popsat (max 2000 znaků) + možnost přílohy. </a:t>
            </a:r>
          </a:p>
          <a:p>
            <a:pPr lvl="1" algn="just">
              <a:lnSpc>
                <a:spcPct val="100000"/>
              </a:lnSpc>
              <a:spcAft>
                <a:spcPts val="1200"/>
              </a:spcAft>
            </a:pPr>
            <a:r>
              <a:rPr lang="cs-CZ" sz="1700" b="true" dirty="false"/>
              <a:t>Horizontální principy </a:t>
            </a:r>
            <a:r>
              <a:rPr lang="cs-CZ" sz="1700" dirty="false"/>
              <a:t>- pouze „Cílené zaměření“ a „Pozitivní vlivy“ (neutrální vliv není potřebné vyplňovat) - v rámci </a:t>
            </a:r>
            <a:r>
              <a:rPr lang="cs-CZ" sz="1700" dirty="false" err="true"/>
              <a:t>ZoR</a:t>
            </a:r>
            <a:r>
              <a:rPr lang="cs-CZ" sz="1700" dirty="false"/>
              <a:t>, ve které HP byly </a:t>
            </a:r>
            <a:r>
              <a:rPr lang="cs-CZ" sz="1700" dirty="false" smtClean="false"/>
              <a:t>naplňovány </a:t>
            </a:r>
            <a:endParaRPr lang="cs-CZ" sz="1700" dirty="false"/>
          </a:p>
          <a:p>
            <a:pPr lvl="1" algn="just">
              <a:lnSpc>
                <a:spcPct val="100000"/>
              </a:lnSpc>
              <a:spcAft>
                <a:spcPts val="1200"/>
              </a:spcAft>
            </a:pPr>
            <a:r>
              <a:rPr lang="cs-CZ" sz="1700" b="true" dirty="false"/>
              <a:t>Identifikace problému </a:t>
            </a:r>
            <a:r>
              <a:rPr lang="cs-CZ" sz="1700" dirty="false"/>
              <a:t>– vyplnit případné problémy: </a:t>
            </a:r>
            <a:r>
              <a:rPr lang="cs-CZ" sz="1700" dirty="false" smtClean="false"/>
              <a:t>identifikace, </a:t>
            </a:r>
            <a:r>
              <a:rPr lang="cs-CZ" sz="1700" dirty="false"/>
              <a:t>popis </a:t>
            </a:r>
            <a:r>
              <a:rPr lang="cs-CZ" sz="1700" dirty="false" smtClean="false"/>
              <a:t>a </a:t>
            </a:r>
            <a:r>
              <a:rPr lang="cs-CZ" sz="1700" dirty="false"/>
              <a:t>řešení</a:t>
            </a:r>
          </a:p>
          <a:p>
            <a:pPr lvl="1" algn="just">
              <a:lnSpc>
                <a:spcPct val="100000"/>
              </a:lnSpc>
              <a:spcAft>
                <a:spcPts val="1200"/>
              </a:spcAft>
            </a:pPr>
            <a:r>
              <a:rPr lang="cs-CZ" sz="1700" b="true" dirty="false"/>
              <a:t>Čestná prohlášení </a:t>
            </a:r>
            <a:r>
              <a:rPr lang="cs-CZ" sz="1700" dirty="false"/>
              <a:t>– zatrhnout </a:t>
            </a:r>
            <a:r>
              <a:rPr lang="cs-CZ" sz="1700" dirty="false" smtClean="false"/>
              <a:t>souhlas (zatrhnout fajfkou)</a:t>
            </a: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8</a:t>
            </a:fld>
            <a:endParaRPr lang="cs-CZ" dirty="false"/>
          </a:p>
        </p:txBody>
      </p:sp>
      <p:pic>
        <p:nvPicPr>
          <p:cNvPr id="2052" name="Picture 4"/>
          <p:cNvPicPr>
            <a:picLocks noChangeAspect="true" noChangeArrowheads="true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11" y="3116897"/>
            <a:ext cx="2352675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obsah 2"/>
          <p:cNvSpPr txBox="true">
            <a:spLocks/>
          </p:cNvSpPr>
          <p:nvPr/>
        </p:nvSpPr>
        <p:spPr>
          <a:xfrm>
            <a:off x="107504" y="1412776"/>
            <a:ext cx="8640064" cy="1512168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>
            <a:lvl1pPr marL="432000" indent="-432000" algn="l" defTabSz="914400" rtl="false" eaLnBrk="true" latinLnBrk="false" hangingPunct="true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fals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false" smtClean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cs-CZ" sz="1800" b="true" dirty="false" smtClean="false"/>
              <a:t>Záložky:</a:t>
            </a:r>
            <a:endParaRPr lang="cs-CZ" sz="1800" dirty="false" smtClean="false"/>
          </a:p>
          <a:p>
            <a:pPr marL="0" indent="0">
              <a:buNone/>
            </a:pPr>
            <a:endParaRPr lang="cs-CZ" dirty="false"/>
          </a:p>
        </p:txBody>
      </p:sp>
      <p:cxnSp>
        <p:nvCxnSpPr>
          <p:cNvPr id="11" name="Přímá spojnice se šipkou 10"/>
          <p:cNvCxnSpPr/>
          <p:nvPr/>
        </p:nvCxnSpPr>
        <p:spPr>
          <a:xfrm>
            <a:off x="843384" y="1700808"/>
            <a:ext cx="0" cy="122413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2" name="Zástupný symbol pro obsah 2"/>
          <p:cNvSpPr txBox="true">
            <a:spLocks/>
          </p:cNvSpPr>
          <p:nvPr/>
        </p:nvSpPr>
        <p:spPr>
          <a:xfrm>
            <a:off x="143936" y="6061764"/>
            <a:ext cx="8640064" cy="1224136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>
            <a:lvl1pPr marL="432000" indent="-432000" algn="l" defTabSz="914400" rtl="false" eaLnBrk="true" latinLnBrk="false" hangingPunct="true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fals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false" smtClean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cs-CZ" sz="1700" b="true" dirty="false" smtClean="false"/>
              <a:t>Po vypracování následuje </a:t>
            </a:r>
            <a:r>
              <a:rPr lang="cs-CZ" sz="1700" b="true" dirty="false" smtClean="false">
                <a:solidFill>
                  <a:srgbClr val="FF0000"/>
                </a:solidFill>
              </a:rPr>
              <a:t>Kontrola =&gt; Finalizace =&gt; Podpis </a:t>
            </a:r>
          </a:p>
          <a:p>
            <a:pPr algn="just">
              <a:lnSpc>
                <a:spcPct val="100000"/>
              </a:lnSpc>
            </a:pPr>
            <a:r>
              <a:rPr lang="cs-CZ" sz="1700" b="true" dirty="false" smtClean="false"/>
              <a:t>Po </a:t>
            </a:r>
            <a:r>
              <a:rPr lang="cs-CZ" sz="1700" b="true" dirty="false" err="true" smtClean="false"/>
              <a:t>finalizování</a:t>
            </a:r>
            <a:r>
              <a:rPr lang="cs-CZ" sz="1700" b="true" dirty="false" smtClean="false"/>
              <a:t> zprávy již není možné dělat žádné změny</a:t>
            </a:r>
            <a:endParaRPr lang="cs-CZ" sz="1700" dirty="false" smtClean="false"/>
          </a:p>
          <a:p>
            <a:pPr marL="0" indent="0">
              <a:buNone/>
            </a:pPr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39967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360000" y="0"/>
            <a:ext cx="8604488" cy="1080000"/>
          </a:xfrm>
        </p:spPr>
        <p:txBody>
          <a:bodyPr/>
          <a:lstStyle/>
          <a:p>
            <a:pPr algn="ctr"/>
            <a:r>
              <a:rPr lang="cs-CZ" sz="2800" dirty="false"/>
              <a:t>Zpráva o realizaci projektu </a:t>
            </a:r>
            <a:r>
              <a:rPr lang="cs-CZ" sz="2800" dirty="false" smtClean="false"/>
              <a:t>– ZÁLOŽKY III.  </a:t>
            </a:r>
            <a:endParaRPr lang="cs-CZ" sz="2800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2267744" y="1412776"/>
            <a:ext cx="6335808" cy="504056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1800" dirty="false"/>
              <a:t>Základní informace o projektu a předkládané </a:t>
            </a:r>
            <a:r>
              <a:rPr lang="cs-CZ" sz="1800" dirty="false" err="true"/>
              <a:t>ZoR</a:t>
            </a:r>
            <a:endParaRPr lang="cs-CZ" sz="1800" dirty="false"/>
          </a:p>
          <a:p>
            <a:pPr>
              <a:lnSpc>
                <a:spcPct val="100000"/>
              </a:lnSpc>
            </a:pPr>
            <a:r>
              <a:rPr lang="cs-CZ" sz="1800" dirty="false" smtClean="false"/>
              <a:t>Pokrok </a:t>
            </a:r>
            <a:r>
              <a:rPr lang="cs-CZ" sz="1800" dirty="false"/>
              <a:t>v realizaci KA</a:t>
            </a:r>
          </a:p>
          <a:p>
            <a:pPr>
              <a:lnSpc>
                <a:spcPct val="100000"/>
              </a:lnSpc>
            </a:pPr>
            <a:r>
              <a:rPr lang="cs-CZ" sz="1800" dirty="false" smtClean="false"/>
              <a:t>Indikátory  		</a:t>
            </a:r>
            <a:r>
              <a:rPr lang="cs-CZ" sz="1600" i="true" dirty="false" smtClean="false"/>
              <a:t>(viz dále v prezentaci)</a:t>
            </a:r>
            <a:endParaRPr lang="cs-CZ" sz="1600" i="true" dirty="false"/>
          </a:p>
          <a:p>
            <a:pPr>
              <a:lnSpc>
                <a:spcPct val="100000"/>
              </a:lnSpc>
            </a:pPr>
            <a:r>
              <a:rPr lang="cs-CZ" sz="1800" dirty="false"/>
              <a:t>Horizontální principy</a:t>
            </a:r>
          </a:p>
          <a:p>
            <a:pPr>
              <a:lnSpc>
                <a:spcPct val="100000"/>
              </a:lnSpc>
            </a:pPr>
            <a:r>
              <a:rPr lang="cs-CZ" sz="1800" dirty="false"/>
              <a:t>Příjmy</a:t>
            </a:r>
          </a:p>
          <a:p>
            <a:pPr>
              <a:lnSpc>
                <a:spcPct val="100000"/>
              </a:lnSpc>
            </a:pPr>
            <a:r>
              <a:rPr lang="cs-CZ" sz="1800" dirty="false"/>
              <a:t>Veřejné </a:t>
            </a:r>
            <a:r>
              <a:rPr lang="cs-CZ" sz="1800" dirty="false" smtClean="false"/>
              <a:t>zakázky	</a:t>
            </a:r>
            <a:r>
              <a:rPr lang="cs-CZ" sz="1600" i="true" dirty="false" smtClean="false"/>
              <a:t>(</a:t>
            </a:r>
            <a:r>
              <a:rPr lang="cs-CZ" sz="1600" i="true" dirty="false"/>
              <a:t>viz dále v prezentaci</a:t>
            </a:r>
            <a:r>
              <a:rPr lang="cs-CZ" sz="1600" i="true" dirty="false" smtClean="false"/>
              <a:t>)</a:t>
            </a:r>
          </a:p>
          <a:p>
            <a:pPr>
              <a:lnSpc>
                <a:spcPct val="100000"/>
              </a:lnSpc>
            </a:pPr>
            <a:r>
              <a:rPr lang="cs-CZ" sz="1800" dirty="false" smtClean="false"/>
              <a:t>Veřejná podpora 	</a:t>
            </a:r>
            <a:r>
              <a:rPr lang="cs-CZ" sz="1600" i="true" dirty="false" smtClean="false"/>
              <a:t>(viz </a:t>
            </a:r>
            <a:r>
              <a:rPr lang="cs-CZ" sz="1600" i="true" dirty="false"/>
              <a:t>dále v prezentaci)</a:t>
            </a:r>
          </a:p>
          <a:p>
            <a:pPr>
              <a:lnSpc>
                <a:spcPct val="100000"/>
              </a:lnSpc>
            </a:pPr>
            <a:r>
              <a:rPr lang="cs-CZ" sz="1800" dirty="false" smtClean="false"/>
              <a:t>Kontroly </a:t>
            </a:r>
            <a:r>
              <a:rPr lang="cs-CZ" sz="1800" dirty="false"/>
              <a:t>(mimo kontrol z úrovně poskytovatele podpory)</a:t>
            </a:r>
          </a:p>
          <a:p>
            <a:pPr>
              <a:lnSpc>
                <a:spcPct val="100000"/>
              </a:lnSpc>
            </a:pPr>
            <a:r>
              <a:rPr lang="cs-CZ" sz="1800" dirty="false"/>
              <a:t>Povinná </a:t>
            </a:r>
            <a:r>
              <a:rPr lang="cs-CZ" sz="1800" dirty="false" smtClean="false"/>
              <a:t>publicita 	</a:t>
            </a:r>
            <a:r>
              <a:rPr lang="cs-CZ" sz="1600" i="true" dirty="false" smtClean="false"/>
              <a:t>(</a:t>
            </a:r>
            <a:r>
              <a:rPr lang="cs-CZ" sz="1600" i="true" dirty="false"/>
              <a:t>viz dále v prezentaci)</a:t>
            </a:r>
          </a:p>
          <a:p>
            <a:pPr>
              <a:lnSpc>
                <a:spcPct val="100000"/>
              </a:lnSpc>
            </a:pPr>
            <a:r>
              <a:rPr lang="cs-CZ" sz="1800" dirty="false" smtClean="false"/>
              <a:t>Problémy </a:t>
            </a:r>
            <a:r>
              <a:rPr lang="cs-CZ" sz="1800" dirty="false"/>
              <a:t>v realizaci</a:t>
            </a:r>
          </a:p>
          <a:p>
            <a:pPr>
              <a:lnSpc>
                <a:spcPct val="100000"/>
              </a:lnSpc>
            </a:pPr>
            <a:r>
              <a:rPr lang="cs-CZ" sz="1800" dirty="false"/>
              <a:t>Čestná prohlášení</a:t>
            </a:r>
          </a:p>
          <a:p>
            <a:pPr>
              <a:lnSpc>
                <a:spcPct val="100000"/>
              </a:lnSpc>
            </a:pPr>
            <a:r>
              <a:rPr lang="cs-CZ" sz="1800" dirty="false" smtClean="false"/>
              <a:t>Dokumenty X Dokumenty zprávy (přílohy ZOR)</a:t>
            </a:r>
            <a:endParaRPr lang="cs-CZ" sz="1800" dirty="false"/>
          </a:p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9</a:t>
            </a:fld>
            <a:endParaRPr lang="cs-CZ" dirty="false"/>
          </a:p>
        </p:txBody>
      </p:sp>
      <p:pic>
        <p:nvPicPr>
          <p:cNvPr id="3074" name="Picture 2"/>
          <p:cNvPicPr>
            <a:picLocks noChangeAspect="true" noChangeArrowheads="true"/>
          </p:cNvPicPr>
          <p:nvPr/>
        </p:nvPicPr>
        <p:blipFill rotWithShape="true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227"/>
          <a:stretch/>
        </p:blipFill>
        <p:spPr bwMode="auto">
          <a:xfrm>
            <a:off x="336947" y="1052736"/>
            <a:ext cx="1900878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475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o="urn:schemas-microsoft-com:office:office" xmlns:xvml="urn:schemas-microsoft-com:office:excel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name="prezentace">
  <a:themeElements>
    <a:clrScheme name="MPSV">
      <a:dk1>
        <a:srgbClr val="084A8B"/>
      </a:dk1>
      <a:lt1>
        <a:srgbClr val="F5F5F5"/>
      </a:lt1>
      <a:dk2>
        <a:srgbClr val="AFDDFA"/>
      </a:dk2>
      <a:lt2>
        <a:srgbClr val="F5F5F5"/>
      </a:lt2>
      <a:accent1>
        <a:srgbClr val="084A8B"/>
      </a:accent1>
      <a:accent2>
        <a:srgbClr val="5FBBF5"/>
      </a:accent2>
      <a:accent3>
        <a:srgbClr val="D7EEFC"/>
      </a:accent3>
      <a:accent4>
        <a:srgbClr val="FFCC00"/>
      </a:accent4>
      <a:accent5>
        <a:srgbClr val="AFDDFA"/>
      </a:accent5>
      <a:accent6>
        <a:srgbClr val="AF0100"/>
      </a:accent6>
      <a:hlink>
        <a:srgbClr val="084A8B"/>
      </a:hlink>
      <a:folHlink>
        <a:srgbClr val="084A8B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true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true"/>
        </a:gradFill>
        <a:gradFill rotWithShape="true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false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false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true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o="urn:schemas-microsoft-com:office:office" xmlns:xvml="urn:schemas-microsoft-com:office:excel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true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true"/>
        </a:gradFill>
        <a:gradFill rotWithShape="true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false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false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true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
<Relationships xmlns="http://schemas.openxmlformats.org/package/2006/relationships">
    <Relationship Target="itemProps1.xml" Type="http://schemas.openxmlformats.org/officeDocument/2006/relationships/customXmlProps" Id="rId1"/>
</Relationships>

</file>

<file path=customXml/_rels/item2.xml.rels><?xml version="1.0" encoding="UTF-8" standalone="yes"?>
<Relationships xmlns="http://schemas.openxmlformats.org/package/2006/relationships">
    <Relationship Target="itemProps2.xml" Type="http://schemas.openxmlformats.org/officeDocument/2006/relationships/customXmlProps" Id="rId1"/>
</Relationships>

</file>

<file path=customXml/_rels/item3.xml.rels><?xml version="1.0" encoding="UTF-8" standalone="yes"?>
<Relationships xmlns="http://schemas.openxmlformats.org/package/2006/relationships">
    <Relationship Target="itemProps3.xml" Type="http://schemas.openxmlformats.org/officeDocument/2006/relationships/customXmlProps" Id="rId1"/>
</Relationships>
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Description="Vytvoří nový dokument" ma:contentTypeID="0x010100A2FCF9BCABF3854AAB137087829D63AA" ma:contentTypeName="Dokument" ma:contentTypeScope="" ma:contentTypeVersion="7" ma:versionID="f6f03f5b008ce72686bbcf691a7be2e8">
  <xsd:schema xmlns:xsd="http://www.w3.org/2001/XMLSchema" xmlns:ns2="dfed548f-0517-4d39-90e3-3947398480c0" xmlns:p="http://schemas.microsoft.com/office/2006/metadata/properties" xmlns:xs="http://www.w3.org/2001/XMLSchema" ma:fieldsID="a9a9eb159e242e6dec8d2b5b6c497589" ma:root="true" ns2:_="" targetNamespace="http://schemas.microsoft.com/office/2006/metadata/properties">
    <xsd:import namespace="dfed548f-0517-4d39-90e3-3947398480c0"/>
    <xsd:element name="properties">
      <xsd:complexType>
        <xsd:sequence>
          <xsd:element name="documentManagement">
            <xsd:complexType>
              <xsd:all>
                <xsd:element minOccurs="0" ref="ns2:AC_OriginalFileName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xmlns:pc="http://schemas.microsoft.com/office/infopath/2007/PartnerControls" xmlns:xs="http://www.w3.org/2001/XMLSchema" elementFormDefault="qualified" targetNamespace="dfed548f-0517-4d39-90e3-3947398480c0">
    <xsd:import namespace="http://schemas.microsoft.com/office/2006/documentManagement/types"/>
    <xsd:import namespace="http://schemas.microsoft.com/office/infopath/2007/PartnerControls"/>
    <xsd:element ma:displayName="Original File Name" ma:index="8" ma:internalName="AC_OriginalFileName" name="AC_OriginalFileName" nillable="true">
      <xsd:simpleType>
        <xsd:restriction base="dms:Note">
          <xsd:maxLength value="255"/>
        </xsd:restriction>
      </xsd:simpleType>
    </xsd:element>
  </xsd:schema>
  <xsd:schema xmlns:xsd="http://www.w3.org/2001/XMLSchema" xmlns="http://schemas.openxmlformats.org/package/2006/metadata/core-properties" xmlns:dc="http://purl.org/dc/elements/1.1/" xmlns:dcterms="http://purl.org/dc/terms/" xmlns:odoc="http://schemas.microsoft.com/internal/obd" xmlns:xsi="http://www.w3.org/2001/XMLSchema-instance" attributeFormDefault="unqualified" blockDefault="#all" elementFormDefault="qualified" targetNamespace="http://schemas.openxmlformats.org/package/2006/metadata/core-properties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maxOccurs="1" minOccurs="0" ref="dc:creator"/>
        <xsd:element maxOccurs="1" minOccurs="0" ref="dcterms:created"/>
        <xsd:element maxOccurs="1" minOccurs="0" ref="dc:identifier"/>
        <xsd:element ma:displayName="Typ obsahu" ma:index="0" maxOccurs="1" minOccurs="0" name="contentType" type="xsd:string"/>
        <xsd:element ma:displayName="Nadpis" ma:index="4" maxOccurs="1" minOccurs="0" ref="dc:title"/>
        <xsd:element maxOccurs="1" minOccurs="0" ref="dc:subject"/>
        <xsd:element maxOccurs="1" minOccurs="0" ref="dc:description"/>
        <xsd:element maxOccurs="1" minOccurs="0" name="keywords" type="xsd:string"/>
        <xsd:element maxOccurs="1" minOccurs="0" ref="dc:language"/>
        <xsd:element maxOccurs="1" minOccurs="0" name="category" type="xsd:string"/>
        <xsd:element maxOccurs="1" minOccurs="0" name="version" type="xsd:string"/>
        <xsd:element maxOccurs="1" minOccurs="0" name="revision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maxOccurs="1" minOccurs="0" name="lastModifiedBy" type="xsd:string"/>
        <xsd:element maxOccurs="1" minOccurs="0" ref="dcterms:modified"/>
        <xsd:element maxOccurs="1" minOccurs="0" name="contentStatus" type="xsd:string"/>
      </xsd:all>
    </xsd:complexType>
  </xsd:schema>
  <xs:schema xmlns:xs="http://www.w3.org/2001/XMLSchema" xmlns:pc="http://schemas.microsoft.com/office/infopath/2007/PartnerControls" attributeFormDefault="unqualified" elementFormDefault="qualified" targetNamespace="http://schemas.microsoft.com/office/infopath/2007/PartnerControls">
    <xs:element name="Person">
      <xs:complexType>
        <xs:sequence>
          <xs:element minOccurs="0" ref="pc:DisplayName"/>
          <xs:element minOccurs="0" ref="pc:AccountId"/>
          <xs:element minOccurs="0" ref="pc:AccountType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maxOccurs="unbounded" minOccurs="0" ref="pc:BDCEntity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minOccurs="0" ref="pc:EntityDisplayName"/>
          <xs:element minOccurs="0" ref="pc:EntityInstanceReference"/>
          <xs:element minOccurs="0" ref="pc:EntityId1"/>
          <xs:element minOccurs="0" ref="pc:EntityId2"/>
          <xs:element minOccurs="0" ref="pc:EntityId3"/>
          <xs:element minOccurs="0" ref="pc:EntityId4"/>
          <xs:element minOccurs="0" ref="pc:EntityId5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maxOccurs="unbounded" minOccurs="0" ref="pc:TermInfo"/>
        </xs:sequence>
      </xs:complexType>
    </xs:element>
    <xs:element name="TermInfo">
      <xs:complexType>
        <xs:sequence>
          <xs:element minOccurs="0" ref="pc:TermName"/>
          <xs:element minOccurs="0" ref="pc:TermId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pc="http://schemas.microsoft.com/office/infopath/2007/PartnerControls" xmlns:xsi="http://www.w3.org/2001/XMLSchema-instance">
  <documentManagement>
    <AC_OriginalFileName xmlns="dfed548f-0517-4d39-90e3-3947398480c0">W:\INTERNÍ\ODD_874\SC 2.2.1\výzva_NNO střešní -03_15_041\08_Semináře\3. Seminář pro příjemce\2. ZoR a ŽoP_výzva č. 41.pptx</AC_OriginalFileName>
  </documentManagement>
</p:properties>
</file>

<file path=customXml/itemProps1.xml><?xml version="1.0" encoding="utf-8"?>
<ds:datastoreItem xmlns:ds="http://schemas.openxmlformats.org/officeDocument/2006/customXml" ds:itemID="{AFA76A90-E3EC-48D0-9B99-1288D096A5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fed548f-0517-4d39-90e3-3947398480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E5654AD-82DE-4D39-8719-B1E7BC35272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286902F-4D3D-4B3F-B562-17AF3676417E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dfed548f-0517-4d39-90e3-3947398480c0"/>
    <ds:schemaRef ds:uri="http://www.w3.org/XML/1998/namespace"/>
  </ds:schemaRefs>
</ds:datastoreItem>
</file>

<file path=docProps/app.xml><?xml version="1.0" encoding="utf-8"?>
<properties:Properties xmlns:properties="http://schemas.openxmlformats.org/officeDocument/2006/extended-properties" xmlns:vt="http://schemas.openxmlformats.org/officeDocument/2006/docPropsVTypes">
  <properties:Template>prezentace</properties:Template>
  <properties:Words>7119</properties:Words>
  <properties:PresentationFormat>Předvádění na obrazovce (4:3)</properties:PresentationFormat>
  <properties:Paragraphs>669</properties:Paragraphs>
  <properties:Slides>70</properties:Slides>
  <properties:Notes>33</properties:Notes>
  <properties:TotalTime>17017</properties:TotalTime>
  <properties:HiddenSlides>0</properties:HiddenSlides>
  <properties:MMClips>0</properties:MMClips>
  <properties:ScaleCrop>false</properties:ScaleCrop>
  <properties:HeadingPairs>
    <vt:vector baseType="variant" size="6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70</vt:i4>
      </vt:variant>
    </vt:vector>
  </properties:HeadingPairs>
  <properties:TitlesOfParts>
    <vt:vector baseType="lpstr" size="77">
      <vt:lpstr>Arial</vt:lpstr>
      <vt:lpstr>Calibri</vt:lpstr>
      <vt:lpstr>Courier New</vt:lpstr>
      <vt:lpstr>Times New Roman</vt:lpstr>
      <vt:lpstr>Wingdings</vt:lpstr>
      <vt:lpstr>Wingdings 3</vt:lpstr>
      <vt:lpstr>prezentace</vt:lpstr>
      <vt:lpstr>seminář pro příjemce výzev č. 03_19_098/03_19_099  2. Zpráva o realizaci projektu</vt:lpstr>
      <vt:lpstr>Obsah semináře</vt:lpstr>
      <vt:lpstr>ZPRÁVA O REALIZACI PROJEKTU   </vt:lpstr>
      <vt:lpstr>ZPRÁVA O REALIZACI PROJEKTU – Úvod I.   </vt:lpstr>
      <vt:lpstr>ZPRÁVA O REALIZACI PROJEKTU – Úvod II. </vt:lpstr>
      <vt:lpstr>Závěrečná zpráva o realizaci</vt:lpstr>
      <vt:lpstr>Zpráva o realizaci projektu – ZÁLOŽKY I. </vt:lpstr>
      <vt:lpstr>Zpráva o realizaci projektu – ZÁLOŽKY II. </vt:lpstr>
      <vt:lpstr>Zpráva o realizaci projektu – ZÁLOŽKY III.  </vt:lpstr>
      <vt:lpstr>PUBLICITA</vt:lpstr>
      <vt:lpstr>Povinnosti příjemců v oblasti informování a komunikace </vt:lpstr>
      <vt:lpstr>Povinné prvky vizuální identity OPZ</vt:lpstr>
      <vt:lpstr>Vizuální identita</vt:lpstr>
      <vt:lpstr>Vizuální identita</vt:lpstr>
      <vt:lpstr>VIZUÁLNÍ IDENTITA - použití</vt:lpstr>
      <vt:lpstr>Povinný plakát I</vt:lpstr>
      <vt:lpstr>Povinný plakát II</vt:lpstr>
      <vt:lpstr>Vizuální identita - sankce</vt:lpstr>
      <vt:lpstr>Vizuální identita – záložka Zor</vt:lpstr>
      <vt:lpstr>Pracovní Výkazy</vt:lpstr>
      <vt:lpstr>pracovní výkazy</vt:lpstr>
      <vt:lpstr>pracovní výkazy</vt:lpstr>
      <vt:lpstr>Veřejné zakázky</vt:lpstr>
      <vt:lpstr>Veřejné zakázky</vt:lpstr>
      <vt:lpstr>Kategorie pro zadávání – LIMITY</vt:lpstr>
      <vt:lpstr>Veřejné zakázky - kontrola</vt:lpstr>
      <vt:lpstr>lhůty pro kontrolu VZ</vt:lpstr>
      <vt:lpstr>Indikátory</vt:lpstr>
      <vt:lpstr> Indikátory – výzev č. 98/99</vt:lpstr>
      <vt:lpstr> Indikátory – obecně I.</vt:lpstr>
      <vt:lpstr> Indikátory – obecně II.</vt:lpstr>
      <vt:lpstr>Zpráva o realizaci - Indikátory I.</vt:lpstr>
      <vt:lpstr>Zpráva o realizaci – Indikátory II. </vt:lpstr>
      <vt:lpstr>indikátory sledované prostřednictvím IS ESF 2014+ - I. </vt:lpstr>
      <vt:lpstr>indikátory sledované prostřednictvím IS ESF 2014+ - II. </vt:lpstr>
      <vt:lpstr>indikátory sledované prostřednictvím IS ESF 2014+ - III. </vt:lpstr>
      <vt:lpstr>indikátory sledované prostřednictvím IS ESF 2014+ - IV. </vt:lpstr>
      <vt:lpstr>indikátory sledované prostřednictvím IS ESF 2014+ - V. </vt:lpstr>
      <vt:lpstr>indikátory sledované prostřednictvím IS ESF 2014+ - VI. </vt:lpstr>
      <vt:lpstr>PREZENČNÍ LISTINA</vt:lpstr>
      <vt:lpstr>Veřejná podpora</vt:lpstr>
      <vt:lpstr>Veřejná podpora  </vt:lpstr>
      <vt:lpstr>vymezení podporovaných aktivit výzvy z pohledu pravidel veřejné podpory </vt:lpstr>
      <vt:lpstr>Veřejná podpora  - SOHZ – I.</vt:lpstr>
      <vt:lpstr>Veřejná podpora – SOHZ – II.</vt:lpstr>
      <vt:lpstr>Struktura veřejné podpory v případě podpory SOHZ</vt:lpstr>
      <vt:lpstr>Dokumenty  X Dokumenty zprávy</vt:lpstr>
      <vt:lpstr>Zpráva o realizaci projektu – dokumenty zprávy</vt:lpstr>
      <vt:lpstr>Zpráva o realizaci projektu – dokončení   </vt:lpstr>
      <vt:lpstr>Žádost o platbu</vt:lpstr>
      <vt:lpstr>ŽÁDOST O PLATBU</vt:lpstr>
      <vt:lpstr>Záložky Identifikační údaje  a Souhrnná soupiska</vt:lpstr>
      <vt:lpstr>Souhrnná soupiska</vt:lpstr>
      <vt:lpstr>SD-1 Účetní/daňové doklady I.</vt:lpstr>
      <vt:lpstr>SD-1 Účetní/daňové doklady II.</vt:lpstr>
      <vt:lpstr>SD-1 ÚČETNÍ/DAŇOVÉ DOKLADY III.</vt:lpstr>
      <vt:lpstr>SD-2 LIDSKÉ ZDROJE I.</vt:lpstr>
      <vt:lpstr>SD-2 LIDSKÉ ZDROJE II.</vt:lpstr>
      <vt:lpstr>SD-2 LIDSKÉ ZDROJE III.</vt:lpstr>
      <vt:lpstr>SD-3 CESTOVNÍ NÁHRADY I.</vt:lpstr>
      <vt:lpstr>SD-3 CESTOVNÍ NÁHRADY II.</vt:lpstr>
      <vt:lpstr>záložka SOUPISKA PŘÍJMŮ</vt:lpstr>
      <vt:lpstr>záložka nezpůsobilé výdaje </vt:lpstr>
      <vt:lpstr>záložka  Dokumenty</vt:lpstr>
      <vt:lpstr>záložka souhrnná soupiska I.</vt:lpstr>
      <vt:lpstr>Žádost o platbu </vt:lpstr>
      <vt:lpstr> Čestná prohlášení</vt:lpstr>
      <vt:lpstr>Finalizace žádosti o platbu</vt:lpstr>
      <vt:lpstr>vrácení k přepracování </vt:lpstr>
      <vt:lpstr>děkujeme za pozornost</vt:lpstr>
    </vt:vector>
  </properties:TitlesOfParts>
  <properties:LinksUpToDate>false</properties:LinksUpToDate>
  <properties:SharedDoc>false</properties:SharedDoc>
  <properties:HyperlinksChanged>false</properties:HyperlinksChanged>
  <properties:Application>Microsoft Office PowerPoint</properties:Application>
  <properties:AppVersion>16.0000</properties:AppVersion>
</properties:Properties>
</file>

<file path=docProps/core.xml><?xml version="1.0" encoding="utf-8"?>
<cp:coreProperties xmlns:cp="http://schemas.openxmlformats.org/package/2006/metadata/core-properties" xmlns:dcterms="http://purl.org/dc/terms/" xmlns:dc="http://purl.org/dc/elements/1.1/">
  <dcterms:created xmlns:xsi="http://www.w3.org/2001/XMLSchema-instance" xsi:type="dcterms:W3CDTF">2015-02-20T08:23:15Z</dcterms:created>
  <dc:creator/>
  <cp:lastModifiedBy/>
  <dcterms:modified xmlns:xsi="http://www.w3.org/2001/XMLSchema-instance" xsi:type="dcterms:W3CDTF">2020-04-20T09:18:09Z</dcterms:modified>
  <cp:revision>509</cp:revision>
  <dc:title>ROZLOŽENÍ SNÍMKŮ A TISK PREZENTACÍ</dc:title>
</cp:coreProperties>
</file>

<file path=docProps/custom.xml><?xml version="1.0" encoding="utf-8"?>
<prop:Properties xmlns:vt="http://schemas.openxmlformats.org/officeDocument/2006/docPropsVTypes" xmlns:prop="http://schemas.openxmlformats.org/officeDocument/2006/custom-properties">
  <prop:property fmtid="{D5CDD505-2E9C-101B-9397-08002B2CF9AE}" pid="2" name="ContentTypeId">
    <vt:lpwstr>0x010100A2FCF9BCABF3854AAB137087829D63AA</vt:lpwstr>
  </prop:property>
</prop:Properties>
</file>