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horzBarState="maximized">
    <p:restoredLeft sz="14995" autoAdjust="false"/>
    <p:restoredTop sz="94660"/>
  </p:normalViewPr>
  <p:slideViewPr>
    <p:cSldViewPr snapToGrid="false">
      <p:cViewPr varScale="true">
        <p:scale>
          <a:sx n="70" d="100"/>
          <a:sy n="70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theme/theme1.xml" Type="http://schemas.openxmlformats.org/officeDocument/2006/relationships/theme" Id="rId13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viewProps.xml" Type="http://schemas.openxmlformats.org/officeDocument/2006/relationships/viewProps" Id="rId12"/>
    <Relationship Target="../customXml/item3.xml" Type="http://schemas.openxmlformats.org/officeDocument/2006/relationships/customXml" Id="rId17"/>
    <Relationship Target="slides/slide1.xml" Type="http://schemas.openxmlformats.org/officeDocument/2006/relationships/slide" Id="rId2"/>
    <Relationship Target="../customXml/item2.xml" Type="http://schemas.openxmlformats.org/officeDocument/2006/relationships/customXml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presProps.xml" Type="http://schemas.openxmlformats.org/officeDocument/2006/relationships/presProps" Id="rId11"/>
    <Relationship Target="slides/slide4.xml" Type="http://schemas.openxmlformats.org/officeDocument/2006/relationships/slide" Id="rId5"/>
    <Relationship Target="../customXml/item1.xml" Type="http://schemas.openxmlformats.org/officeDocument/2006/relationships/customXml" Id="rId15"/>
    <Relationship Target="slides/slide9.xml" Type="http://schemas.openxmlformats.org/officeDocument/2006/relationships/slide" Id="rId10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tableStyles.xml" Type="http://schemas.openxmlformats.org/officeDocument/2006/relationships/tableStyles" Id="rId14"/>
</Relationships>
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false"/>
              <a:t>Kliknutím můžete upravit styl předlohy.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83671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852611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639995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81380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154369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289253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188078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55937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124690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80150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false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587254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media/image1.jpg" Type="http://schemas.openxmlformats.org/officeDocument/2006/relationships/imag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true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211BB-4969-46F3-AB9A-3A498B8F4F0C}" type="datetimeFigureOut">
              <a:rPr lang="cs-CZ" smtClean="false"/>
              <a:t>10.3.2019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02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2.xml" Type="http://schemas.openxmlformats.org/officeDocument/2006/relationships/slideLayout" Id="rId1"/>
    <Relationship Target="../media/image4.jpg" Type="http://schemas.openxmlformats.org/officeDocument/2006/relationships/image" Id="rId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Přímá spojnice 5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H="true">
            <a:off x="1197410" y="5492405"/>
            <a:ext cx="6744807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true"/>
          <p:nvPr/>
        </p:nvSpPr>
        <p:spPr>
          <a:xfrm>
            <a:off x="1088572" y="5513083"/>
            <a:ext cx="6853644" cy="25391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050" dirty="false" smtClean="false">
                <a:latin typeface="Trebuchet MS" panose="020B0603020202020204" pitchFamily="34" charset="0"/>
              </a:rPr>
              <a:t>Zpracování případových studií projektů financovaných z OP Zaměstnanost ve výzvách Místních akčních skupin</a:t>
            </a:r>
            <a:endParaRPr lang="cs-CZ" sz="1050" dirty="false">
              <a:latin typeface="Trebuchet MS" panose="020B0603020202020204" pitchFamily="34" charset="0"/>
            </a:endParaRPr>
          </a:p>
        </p:txBody>
      </p:sp>
      <p:sp>
        <p:nvSpPr>
          <p:cNvPr id="9" name="Nadpis 1"/>
          <p:cNvSpPr txBox="true">
            <a:spLocks/>
          </p:cNvSpPr>
          <p:nvPr/>
        </p:nvSpPr>
        <p:spPr>
          <a:xfrm>
            <a:off x="1219200" y="372595"/>
            <a:ext cx="6727065" cy="2876655"/>
          </a:xfrm>
          <a:prstGeom prst="rect">
            <a:avLst/>
          </a:prstGeom>
        </p:spPr>
        <p:txBody>
          <a:bodyPr vert="horz" lIns="91440" tIns="45720" rIns="91440" bIns="45720" rtlCol="false" anchor="b">
            <a:noAutofit/>
          </a:bodyPr>
          <a:lstStyle>
            <a:lvl1pPr algn="ctr" defTabSz="914400" rtl="false" eaLnBrk="true" latinLnBrk="false" hangingPunct="true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cs-CZ" sz="44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O krok </a:t>
            </a:r>
            <a:r>
              <a:rPr lang="cs-CZ" sz="44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napřed</a:t>
            </a:r>
          </a:p>
          <a:p>
            <a:pPr>
              <a:lnSpc>
                <a:spcPct val="130000"/>
              </a:lnSpc>
            </a:pPr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Případová studie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Podnadpis 2"/>
          <p:cNvSpPr txBox="true">
            <a:spLocks/>
          </p:cNvSpPr>
          <p:nvPr/>
        </p:nvSpPr>
        <p:spPr>
          <a:xfrm>
            <a:off x="1219200" y="4178300"/>
            <a:ext cx="6723016" cy="1206499"/>
          </a:xfrm>
          <a:prstGeom prst="rect">
            <a:avLst/>
          </a:prstGeom>
        </p:spPr>
        <p:txBody>
          <a:bodyPr vert="horz" lIns="91440" tIns="45720" rIns="91440" bIns="45720" rtlCol="false">
            <a:noAutofit/>
          </a:bodyPr>
          <a:lstStyle>
            <a:lvl1pPr marL="0" indent="0" algn="ctr" defTabSz="914400" rtl="false" eaLnBrk="true" latinLnBrk="false" hangingPunct="true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1600" b="true" dirty="false" smtClean="false"/>
              <a:t>Martin Špaček</a:t>
            </a:r>
          </a:p>
          <a:p>
            <a:pPr algn="r"/>
            <a:r>
              <a:rPr lang="cs-CZ" sz="1600" b="true" dirty="false" smtClean="false"/>
              <a:t>IREAS Centrum, s.r.o.</a:t>
            </a:r>
            <a:endParaRPr lang="cs-CZ" sz="1600" b="true" dirty="false"/>
          </a:p>
          <a:p>
            <a:pPr algn="r"/>
            <a:endParaRPr lang="cs-CZ" sz="1600" b="true" dirty="false"/>
          </a:p>
        </p:txBody>
      </p:sp>
      <p:cxnSp>
        <p:nvCxnSpPr>
          <p:cNvPr id="14" name="Přímá spojnice 13"/>
          <p:cNvCxnSpPr/>
          <p:nvPr/>
        </p:nvCxnSpPr>
        <p:spPr>
          <a:xfrm flipV="true">
            <a:off x="894738" y="3"/>
            <a:ext cx="0" cy="1053734"/>
          </a:xfrm>
          <a:prstGeom prst="line">
            <a:avLst/>
          </a:prstGeom>
          <a:ln w="257175" cap="rnd">
            <a:gradFill>
              <a:gsLst>
                <a:gs pos="88000">
                  <a:schemeClr val="accent1">
                    <a:lumMod val="5000"/>
                    <a:lumOff val="95000"/>
                  </a:schemeClr>
                </a:gs>
                <a:gs pos="0">
                  <a:srgbClr val="005BAA"/>
                </a:gs>
              </a:gsLst>
              <a:lin ang="5400000" scaled="true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Obrázek 10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10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O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380346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Název: 	</a:t>
            </a:r>
            <a:r>
              <a:rPr lang="cs-CZ" b="true" dirty="false">
                <a:solidFill>
                  <a:srgbClr val="005BAA"/>
                </a:solidFill>
              </a:rPr>
              <a:t>O krok napřed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Realizátor: 	Hradecký venkov o.p.s</a:t>
            </a:r>
            <a:r>
              <a:rPr lang="cs-CZ" b="true" dirty="false" smtClean="false">
                <a:solidFill>
                  <a:srgbClr val="005BAA"/>
                </a:solidFill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Termín:	</a:t>
            </a:r>
            <a:r>
              <a:rPr lang="cs-CZ" b="true" dirty="false">
                <a:solidFill>
                  <a:srgbClr val="005BAA"/>
                </a:solidFill>
              </a:rPr>
              <a:t>1. 2. </a:t>
            </a:r>
            <a:r>
              <a:rPr lang="cs-CZ" b="true" dirty="false" smtClean="false">
                <a:solidFill>
                  <a:srgbClr val="005BAA"/>
                </a:solidFill>
              </a:rPr>
              <a:t>2018 – </a:t>
            </a:r>
            <a:r>
              <a:rPr lang="cs-CZ" b="true" dirty="false">
                <a:solidFill>
                  <a:srgbClr val="005BAA"/>
                </a:solidFill>
              </a:rPr>
              <a:t>30. 8. 2019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marL="1882775" indent="-1882775"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Výzva:	č</a:t>
            </a:r>
            <a:r>
              <a:rPr lang="cs-CZ" b="true" dirty="false">
                <a:solidFill>
                  <a:srgbClr val="005BAA"/>
                </a:solidFill>
              </a:rPr>
              <a:t>. 2_OPZ_F6_MAS Hradecký </a:t>
            </a:r>
            <a:r>
              <a:rPr lang="cs-CZ" b="true" dirty="false" smtClean="false">
                <a:solidFill>
                  <a:srgbClr val="005BAA"/>
                </a:solidFill>
              </a:rPr>
              <a:t>venkov</a:t>
            </a:r>
          </a:p>
          <a:p>
            <a:pPr marL="1882775" indent="-1882775"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Vyhlašovatel</a:t>
            </a:r>
            <a:r>
              <a:rPr lang="cs-CZ" b="true" dirty="false">
                <a:solidFill>
                  <a:srgbClr val="005BAA"/>
                </a:solidFill>
              </a:rPr>
              <a:t>:	MAS </a:t>
            </a:r>
            <a:r>
              <a:rPr lang="cs-CZ" b="true" dirty="false" smtClean="false">
                <a:solidFill>
                  <a:srgbClr val="005BAA"/>
                </a:solidFill>
              </a:rPr>
              <a:t>Hradecký venkov </a:t>
            </a: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579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Cíle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4328707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usnadnit začlenění do běžného života a společnosti na venkově mladým lidem, kteří opouštějí Dětský domov v Nechanicích po dosažení plnoletosti, a zajistit jejich hladký přechod na trh práce</a:t>
            </a:r>
            <a:r>
              <a:rPr lang="cs-CZ" b="true" dirty="false" smtClean="false">
                <a:solidFill>
                  <a:srgbClr val="005BAA"/>
                </a:solidFill>
              </a:rPr>
              <a:t>.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Projekt cílí na všechny </a:t>
            </a:r>
            <a:r>
              <a:rPr lang="cs-CZ" b="true" dirty="false">
                <a:solidFill>
                  <a:srgbClr val="005BAA"/>
                </a:solidFill>
              </a:rPr>
              <a:t>děti a mladé lidi z dětského domova (41 osob), </a:t>
            </a:r>
            <a:r>
              <a:rPr lang="cs-CZ" b="true" dirty="false" smtClean="false">
                <a:solidFill>
                  <a:srgbClr val="005BAA"/>
                </a:solidFill>
              </a:rPr>
              <a:t>zejména na mladé lidi ve </a:t>
            </a:r>
            <a:r>
              <a:rPr lang="cs-CZ" b="true" dirty="false">
                <a:solidFill>
                  <a:srgbClr val="005BAA"/>
                </a:solidFill>
              </a:rPr>
              <a:t>věku od 16-26 let (6 osob</a:t>
            </a:r>
            <a:r>
              <a:rPr lang="cs-CZ" b="true" dirty="false" smtClean="false">
                <a:solidFill>
                  <a:srgbClr val="005BAA"/>
                </a:solidFill>
              </a:rPr>
              <a:t>)</a:t>
            </a:r>
          </a:p>
          <a:p>
            <a:pPr algn="l">
              <a:lnSpc>
                <a:spcPct val="100000"/>
              </a:lnSpc>
            </a:pPr>
            <a:endParaRPr lang="cs-CZ" b="true" dirty="false" smtClean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Tři základní vazby: Práce, Bydlení, Komunita a volný čas. 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080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Aktivity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345148"/>
            <a:ext cx="6740435" cy="4328707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Semináře (11) na podporu získávání pracovních návyků a zkušeností v oblasti bydlení, trhu práce, </a:t>
            </a:r>
            <a:r>
              <a:rPr lang="cs-CZ" b="true" dirty="false" err="true">
                <a:solidFill>
                  <a:srgbClr val="005BAA"/>
                </a:solidFill>
              </a:rPr>
              <a:t>sebezkušeností</a:t>
            </a:r>
            <a:r>
              <a:rPr lang="cs-CZ" b="true" dirty="false">
                <a:solidFill>
                  <a:srgbClr val="005BAA"/>
                </a:solidFill>
              </a:rPr>
              <a:t> a </a:t>
            </a:r>
            <a:r>
              <a:rPr lang="cs-CZ" b="true" dirty="false" err="true">
                <a:solidFill>
                  <a:srgbClr val="005BAA"/>
                </a:solidFill>
              </a:rPr>
              <a:t>seberozvoje</a:t>
            </a:r>
            <a:endParaRPr lang="cs-CZ" b="true" dirty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err="true">
                <a:solidFill>
                  <a:srgbClr val="005BAA"/>
                </a:solidFill>
              </a:rPr>
              <a:t>Mentoringové</a:t>
            </a:r>
            <a:r>
              <a:rPr lang="cs-CZ" b="true" dirty="false">
                <a:solidFill>
                  <a:srgbClr val="005BAA"/>
                </a:solidFill>
              </a:rPr>
              <a:t> programy na míru </a:t>
            </a:r>
            <a:r>
              <a:rPr lang="cs-CZ" b="true" dirty="false" smtClean="false">
                <a:solidFill>
                  <a:srgbClr val="005BAA"/>
                </a:solidFill>
              </a:rPr>
              <a:t>se zaměstnavateli (</a:t>
            </a:r>
            <a:r>
              <a:rPr lang="cs-CZ" b="true" dirty="false">
                <a:solidFill>
                  <a:srgbClr val="005BAA"/>
                </a:solidFill>
              </a:rPr>
              <a:t>exkurze na pracovišti, stáže a poradenství) 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Exkurze se </a:t>
            </a:r>
            <a:r>
              <a:rPr lang="cs-CZ" b="true" dirty="false" smtClean="false">
                <a:solidFill>
                  <a:srgbClr val="005BAA"/>
                </a:solidFill>
              </a:rPr>
              <a:t>starosty </a:t>
            </a:r>
            <a:r>
              <a:rPr lang="cs-CZ" b="true" dirty="false">
                <a:solidFill>
                  <a:srgbClr val="005BAA"/>
                </a:solidFill>
              </a:rPr>
              <a:t>ve vybraných obcích (fungování obce, sociální bydlení a různé volnočasové aktivity)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Vzdělávací a prožitkové pobyty zaměřené na rozvoj finanční gramotnosti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42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Přínos spolupráce s MAS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96538"/>
            <a:ext cx="6740435" cy="4486500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Projekt realizován jako klíčový projekt MAS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Intenzivní </a:t>
            </a:r>
            <a:r>
              <a:rPr lang="cs-CZ" b="true" dirty="false">
                <a:solidFill>
                  <a:srgbClr val="005BAA"/>
                </a:solidFill>
              </a:rPr>
              <a:t>spolupráce zástupců místních samospráv, podnikatelského sektoru a neziskových </a:t>
            </a:r>
            <a:r>
              <a:rPr lang="cs-CZ" b="true" dirty="false" smtClean="false">
                <a:solidFill>
                  <a:srgbClr val="005BAA"/>
                </a:solidFill>
              </a:rPr>
              <a:t>organizací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Pomoc při navrhování </a:t>
            </a:r>
            <a:r>
              <a:rPr lang="cs-CZ" b="true" dirty="false">
                <a:solidFill>
                  <a:srgbClr val="005BAA"/>
                </a:solidFill>
              </a:rPr>
              <a:t>více </a:t>
            </a:r>
            <a:r>
              <a:rPr lang="cs-CZ" b="true" dirty="false" smtClean="false">
                <a:solidFill>
                  <a:srgbClr val="005BAA"/>
                </a:solidFill>
              </a:rPr>
              <a:t>systematického </a:t>
            </a:r>
            <a:r>
              <a:rPr lang="cs-CZ" b="true" dirty="false">
                <a:solidFill>
                  <a:srgbClr val="005BAA"/>
                </a:solidFill>
              </a:rPr>
              <a:t>a </a:t>
            </a:r>
            <a:r>
              <a:rPr lang="cs-CZ" b="true" dirty="false" smtClean="false">
                <a:solidFill>
                  <a:srgbClr val="005BAA"/>
                </a:solidFill>
              </a:rPr>
              <a:t>komplexního řešení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Co </a:t>
            </a:r>
            <a:r>
              <a:rPr lang="cs-CZ" b="true" dirty="false">
                <a:solidFill>
                  <a:srgbClr val="005BAA"/>
                </a:solidFill>
              </a:rPr>
              <a:t>největší </a:t>
            </a:r>
            <a:r>
              <a:rPr lang="cs-CZ" b="true" dirty="false" smtClean="false">
                <a:solidFill>
                  <a:srgbClr val="005BAA"/>
                </a:solidFill>
              </a:rPr>
              <a:t>přidaná hodnota pro </a:t>
            </a:r>
            <a:r>
              <a:rPr lang="cs-CZ" b="true" dirty="false">
                <a:solidFill>
                  <a:srgbClr val="005BAA"/>
                </a:solidFill>
              </a:rPr>
              <a:t>cílovou skupinu, </a:t>
            </a:r>
            <a:r>
              <a:rPr lang="cs-CZ" b="true" dirty="false" smtClean="false">
                <a:solidFill>
                  <a:srgbClr val="005BAA"/>
                </a:solidFill>
              </a:rPr>
              <a:t>další </a:t>
            </a:r>
            <a:r>
              <a:rPr lang="cs-CZ" b="true" dirty="false">
                <a:solidFill>
                  <a:srgbClr val="005BAA"/>
                </a:solidFill>
              </a:rPr>
              <a:t>potřeby území a jeho </a:t>
            </a:r>
            <a:r>
              <a:rPr lang="cs-CZ" b="true" dirty="false" smtClean="false">
                <a:solidFill>
                  <a:srgbClr val="005BAA"/>
                </a:solidFill>
              </a:rPr>
              <a:t>aktéry 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Postupné </a:t>
            </a:r>
            <a:r>
              <a:rPr lang="cs-CZ" b="true" dirty="false">
                <a:solidFill>
                  <a:srgbClr val="005BAA"/>
                </a:solidFill>
              </a:rPr>
              <a:t>„</a:t>
            </a:r>
            <a:r>
              <a:rPr lang="cs-CZ" b="true" dirty="false" smtClean="false">
                <a:solidFill>
                  <a:srgbClr val="005BAA"/>
                </a:solidFill>
              </a:rPr>
              <a:t>nabalování“ dalších aktivit, </a:t>
            </a:r>
            <a:r>
              <a:rPr lang="cs-CZ" b="true" dirty="false">
                <a:solidFill>
                  <a:srgbClr val="005BAA"/>
                </a:solidFill>
              </a:rPr>
              <a:t>které nebyly v původní žádosti obsaženy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276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Spolupráce s partnery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310185"/>
            <a:ext cx="7018582" cy="467561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Projekt nemá oficiální partnery</a:t>
            </a:r>
          </a:p>
          <a:p>
            <a:pPr algn="l">
              <a:lnSpc>
                <a:spcPct val="100000"/>
              </a:lnSpc>
            </a:pPr>
            <a:endParaRPr lang="cs-CZ" b="true" dirty="false" smtClean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Neoficiální partneři projektu (výběr):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Zemědělská </a:t>
            </a:r>
            <a:r>
              <a:rPr lang="cs-CZ" b="true" dirty="false">
                <a:solidFill>
                  <a:srgbClr val="005BAA"/>
                </a:solidFill>
              </a:rPr>
              <a:t>Akciová Společnost Mžany, a.s.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Statek </a:t>
            </a:r>
            <a:r>
              <a:rPr lang="cs-CZ" b="true" dirty="false" err="true">
                <a:solidFill>
                  <a:srgbClr val="005BAA"/>
                </a:solidFill>
              </a:rPr>
              <a:t>Kydlinov</a:t>
            </a:r>
            <a:r>
              <a:rPr lang="cs-CZ" b="true" dirty="false">
                <a:solidFill>
                  <a:srgbClr val="005BAA"/>
                </a:solidFill>
              </a:rPr>
              <a:t> s.r.o. 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moštárna </a:t>
            </a:r>
            <a:r>
              <a:rPr lang="cs-CZ" b="true" dirty="false">
                <a:solidFill>
                  <a:srgbClr val="005BAA"/>
                </a:solidFill>
              </a:rPr>
              <a:t>a sušárna v Dubenci (sociální podnik)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Pivovar </a:t>
            </a:r>
            <a:r>
              <a:rPr lang="cs-CZ" b="true" dirty="false">
                <a:solidFill>
                  <a:srgbClr val="005BAA"/>
                </a:solidFill>
              </a:rPr>
              <a:t>ve Mžanech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Penzion </a:t>
            </a:r>
            <a:r>
              <a:rPr lang="cs-CZ" b="true" dirty="false">
                <a:solidFill>
                  <a:srgbClr val="005BAA"/>
                </a:solidFill>
              </a:rPr>
              <a:t>na Faře Dubenec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Obecní </a:t>
            </a:r>
            <a:r>
              <a:rPr lang="cs-CZ" b="true" dirty="false">
                <a:solidFill>
                  <a:srgbClr val="005BAA"/>
                </a:solidFill>
              </a:rPr>
              <a:t>úřad Mokrovousy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799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err="true" smtClean="false">
                <a:solidFill>
                  <a:srgbClr val="005BAA"/>
                </a:solidFill>
                <a:latin typeface="Trebuchet MS" panose="020B0603020202020204" pitchFamily="34" charset="0"/>
              </a:rPr>
              <a:t>Integrovanost</a:t>
            </a:r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73958"/>
            <a:ext cx="6740435" cy="4162568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 smtClean="false">
                <a:solidFill>
                  <a:srgbClr val="005BAA"/>
                </a:solidFill>
              </a:rPr>
              <a:t>Role </a:t>
            </a:r>
            <a:r>
              <a:rPr lang="cs-CZ" sz="2200" b="true" dirty="false">
                <a:solidFill>
                  <a:srgbClr val="005BAA"/>
                </a:solidFill>
              </a:rPr>
              <a:t>důvěry členů a ostatních subjektů v představitele MAS, založená na dlouhodobé </a:t>
            </a:r>
            <a:r>
              <a:rPr lang="cs-CZ" sz="2200" b="true" dirty="false" smtClean="false">
                <a:solidFill>
                  <a:srgbClr val="005BAA"/>
                </a:solidFill>
              </a:rPr>
              <a:t>spolupráci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 smtClean="false">
                <a:solidFill>
                  <a:srgbClr val="005BAA"/>
                </a:solidFill>
              </a:rPr>
              <a:t>dobrovolnické zapojení </a:t>
            </a:r>
            <a:r>
              <a:rPr lang="cs-CZ" sz="2200" b="true" dirty="false">
                <a:solidFill>
                  <a:srgbClr val="005BAA"/>
                </a:solidFill>
              </a:rPr>
              <a:t>do přípravy a nastartování realizací různých </a:t>
            </a:r>
            <a:r>
              <a:rPr lang="cs-CZ" sz="2200" b="true" dirty="false" smtClean="false">
                <a:solidFill>
                  <a:srgbClr val="005BAA"/>
                </a:solidFill>
              </a:rPr>
              <a:t>projektů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 smtClean="false">
                <a:solidFill>
                  <a:srgbClr val="005BAA"/>
                </a:solidFill>
              </a:rPr>
              <a:t>integrování </a:t>
            </a:r>
            <a:r>
              <a:rPr lang="cs-CZ" sz="2200" b="true" dirty="false">
                <a:solidFill>
                  <a:srgbClr val="005BAA"/>
                </a:solidFill>
              </a:rPr>
              <a:t>do celého komplexu dalších opatření a aktivit tak, že svou součinností společně vytvářejí synergický </a:t>
            </a:r>
            <a:r>
              <a:rPr lang="cs-CZ" sz="2200" b="true" dirty="false" smtClean="false">
                <a:solidFill>
                  <a:srgbClr val="005BAA"/>
                </a:solidFill>
              </a:rPr>
              <a:t>efekt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true" dirty="false" smtClean="false">
                <a:solidFill>
                  <a:srgbClr val="005BAA"/>
                </a:solidFill>
              </a:rPr>
              <a:t>Projekty </a:t>
            </a:r>
            <a:r>
              <a:rPr lang="cs-CZ" sz="1800" b="true" dirty="false">
                <a:solidFill>
                  <a:srgbClr val="005BAA"/>
                </a:solidFill>
              </a:rPr>
              <a:t>v oblasti sociálního </a:t>
            </a:r>
            <a:r>
              <a:rPr lang="cs-CZ" sz="1800" b="true" dirty="false" smtClean="false">
                <a:solidFill>
                  <a:srgbClr val="005BAA"/>
                </a:solidFill>
              </a:rPr>
              <a:t>bydlení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true" dirty="false" smtClean="false">
                <a:solidFill>
                  <a:srgbClr val="005BAA"/>
                </a:solidFill>
              </a:rPr>
              <a:t>Projekt na výstavbu </a:t>
            </a:r>
            <a:r>
              <a:rPr lang="cs-CZ" sz="1800" b="true" dirty="false">
                <a:solidFill>
                  <a:srgbClr val="005BAA"/>
                </a:solidFill>
              </a:rPr>
              <a:t>komunitního centra pro následnou péči a </a:t>
            </a:r>
            <a:r>
              <a:rPr lang="cs-CZ" sz="1800" b="true" dirty="false" smtClean="false">
                <a:solidFill>
                  <a:srgbClr val="005BAA"/>
                </a:solidFill>
              </a:rPr>
              <a:t>poradenství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8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Inovativnost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28299"/>
            <a:ext cx="6740435" cy="4757500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Komplexní </a:t>
            </a:r>
            <a:r>
              <a:rPr lang="cs-CZ" b="true" dirty="false">
                <a:solidFill>
                  <a:srgbClr val="005BAA"/>
                </a:solidFill>
              </a:rPr>
              <a:t>a individuální pomoc jednotlivým osobám poskytovanou prostřednictvím mezisektorového partnerství a spolupráce mezi členy </a:t>
            </a:r>
            <a:r>
              <a:rPr lang="cs-CZ" b="true" dirty="false" smtClean="false">
                <a:solidFill>
                  <a:srgbClr val="005BAA"/>
                </a:solidFill>
              </a:rPr>
              <a:t>MAS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Systematické </a:t>
            </a:r>
            <a:r>
              <a:rPr lang="cs-CZ" b="true" dirty="false">
                <a:solidFill>
                  <a:srgbClr val="005BAA"/>
                </a:solidFill>
              </a:rPr>
              <a:t>budování širší vztahové struktury a poskytováním relevantních informací </a:t>
            </a:r>
            <a:r>
              <a:rPr lang="cs-CZ" b="true" dirty="false" smtClean="false">
                <a:solidFill>
                  <a:srgbClr val="005BAA"/>
                </a:solidFill>
              </a:rPr>
              <a:t>pro zástupce cílové </a:t>
            </a:r>
            <a:r>
              <a:rPr lang="cs-CZ" b="true" dirty="false">
                <a:solidFill>
                  <a:srgbClr val="005BAA"/>
                </a:solidFill>
              </a:rPr>
              <a:t>skupiny </a:t>
            </a:r>
            <a:r>
              <a:rPr lang="cs-CZ" b="true" dirty="false" smtClean="false">
                <a:solidFill>
                  <a:srgbClr val="005BAA"/>
                </a:solidFill>
              </a:rPr>
              <a:t>= možnost </a:t>
            </a:r>
            <a:r>
              <a:rPr lang="cs-CZ" b="true" dirty="false">
                <a:solidFill>
                  <a:srgbClr val="005BAA"/>
                </a:solidFill>
              </a:rPr>
              <a:t>stát se součástí komunity a zvážit svou </a:t>
            </a:r>
            <a:r>
              <a:rPr lang="cs-CZ" b="true" dirty="false" smtClean="false">
                <a:solidFill>
                  <a:srgbClr val="005BAA"/>
                </a:solidFill>
              </a:rPr>
              <a:t>budoucnost na území MAS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Projekt je tak ukázkovým příkladem uplatňování komunitně vedeného místního rozvoje na území MAS.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57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pic>
        <p:nvPicPr>
          <p:cNvPr id="7" name="Obrázek 6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Zástupný symbol pro obsah 4"/>
          <p:cNvPicPr>
            <a:picLocks noGrp="true" noChangeAspect="true"/>
          </p:cNvPicPr>
          <p:nvPr>
            <p:ph idx="1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800" y="897138"/>
            <a:ext cx="6337802" cy="4753352"/>
          </a:xfrm>
        </p:spPr>
      </p:pic>
    </p:spTree>
    <p:extLst>
      <p:ext uri="{BB962C8B-B14F-4D97-AF65-F5344CB8AC3E}">
        <p14:creationId xmlns:p14="http://schemas.microsoft.com/office/powerpoint/2010/main" val="351353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 xsi:nil="true"/>
  </documentManagement>
</p:properties>
</file>

<file path=customXml/itemProps1.xml><?xml version="1.0" encoding="utf-8"?>
<ds:datastoreItem xmlns:ds="http://schemas.openxmlformats.org/officeDocument/2006/customXml" ds:itemID="{3A0BFB53-5C7E-4114-ACE1-52D678ECB7F2}"/>
</file>

<file path=customXml/itemProps2.xml><?xml version="1.0" encoding="utf-8"?>
<ds:datastoreItem xmlns:ds="http://schemas.openxmlformats.org/officeDocument/2006/customXml" ds:itemID="{943C9ED7-1237-4D4B-A519-ABC7485C88B3}"/>
</file>

<file path=customXml/itemProps3.xml><?xml version="1.0" encoding="utf-8"?>
<ds:datastoreItem xmlns:ds="http://schemas.openxmlformats.org/officeDocument/2006/customXml" ds:itemID="{88D47A25-C882-4B33-845E-7686F3307CCA}"/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Office Theme</properties:Template>
  <properties:Words>381</properties:Words>
  <properties:PresentationFormat>Předvádění na obrazovce (4:3)</properties:PresentationFormat>
  <properties:Paragraphs>48</properties:Paragraphs>
  <properties:Slides>9</properties:Slides>
  <properties:Notes>0</properties:Notes>
  <properties:TotalTime>344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properties:HeadingPairs>
  <properties:TitlesOfParts>
    <vt:vector baseType="lpstr" size="10">
      <vt:lpstr>Motiv Office</vt:lpstr>
      <vt:lpstr>Prezentace aplikace PowerPoint</vt:lpstr>
      <vt:lpstr>O projektu</vt:lpstr>
      <vt:lpstr>Cíle projektu</vt:lpstr>
      <vt:lpstr>Aktivity projektu</vt:lpstr>
      <vt:lpstr>Přínos spolupráce s MAS</vt:lpstr>
      <vt:lpstr>Spolupráce s partnery</vt:lpstr>
      <vt:lpstr>Integrovanost projektu</vt:lpstr>
      <vt:lpstr>Inovativnost projektu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2018-06-04T07:32:03Z</dcterms:created>
  <dc:creator/>
  <cp:lastModifiedBy/>
  <dcterms:modified xmlns:xsi="http://www.w3.org/2001/XMLSchema-instance" xsi:type="dcterms:W3CDTF">2019-03-10T20:53:52Z</dcterms:modified>
  <cp:revision>27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