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aveSubsetFonts="true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 horzBarState="maximized">
    <p:restoredLeft sz="14995" autoAdjust="false"/>
    <p:restoredTop sz="94660"/>
  </p:normalViewPr>
  <p:slideViewPr>
    <p:cSldViewPr snapToGrid="false">
      <p:cViewPr>
        <p:scale>
          <a:sx n="77" d="100"/>
          <a:sy n="77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7.xml" Type="http://schemas.openxmlformats.org/officeDocument/2006/relationships/slide" Id="rId8"/>
    <Relationship Target="theme/theme1.xml" Type="http://schemas.openxmlformats.org/officeDocument/2006/relationships/theme" Id="rId13"/>
    <Relationship Target="slides/slide2.xml" Type="http://schemas.openxmlformats.org/officeDocument/2006/relationships/slide" Id="rId3"/>
    <Relationship Target="slides/slide6.xml" Type="http://schemas.openxmlformats.org/officeDocument/2006/relationships/slide" Id="rId7"/>
    <Relationship Target="viewProps.xml" Type="http://schemas.openxmlformats.org/officeDocument/2006/relationships/viewProps" Id="rId12"/>
    <Relationship Target="../customXml/item3.xml" Type="http://schemas.openxmlformats.org/officeDocument/2006/relationships/customXml" Id="rId17"/>
    <Relationship Target="slides/slide1.xml" Type="http://schemas.openxmlformats.org/officeDocument/2006/relationships/slide" Id="rId2"/>
    <Relationship Target="../customXml/item2.xml" Type="http://schemas.openxmlformats.org/officeDocument/2006/relationships/customXml" Id="rId16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presProps.xml" Type="http://schemas.openxmlformats.org/officeDocument/2006/relationships/presProps" Id="rId11"/>
    <Relationship Target="slides/slide4.xml" Type="http://schemas.openxmlformats.org/officeDocument/2006/relationships/slide" Id="rId5"/>
    <Relationship Target="../customXml/item1.xml" Type="http://schemas.openxmlformats.org/officeDocument/2006/relationships/customXml" Id="rId15"/>
    <Relationship Target="slides/slide9.xml" Type="http://schemas.openxmlformats.org/officeDocument/2006/relationships/slide" Id="rId10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tableStyles.xml" Type="http://schemas.openxmlformats.org/officeDocument/2006/relationships/tableStyles" Id="rId14"/>
</Relationships>
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false"/>
              <a:t>Kliknutím můžete upravit styl předlohy.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83671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852611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639995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81380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154369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289253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188078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559377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4690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0150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false"/>
              <a:t>Kliknutím na ikonu přidáte obrázek.</a:t>
            </a:r>
            <a:endParaRPr lang="en-US" dirty="false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587254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media/image1.jpg" Type="http://schemas.openxmlformats.org/officeDocument/2006/relationships/image" Id="rId13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theme/theme1.xml" Type="http://schemas.openxmlformats.org/officeDocument/2006/relationships/theme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blipFill dpi="0" rotWithShape="true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11BB-4969-46F3-AB9A-3A498B8F4F0C}" type="datetimeFigureOut">
              <a:rPr lang="cs-CZ" smtClean="false"/>
              <a:t>10.3.2019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false" eaLnBrk="true" latinLnBrk="false" hangingPunct="true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.png" Type="http://schemas.openxmlformats.org/officeDocument/2006/relationships/image" Id="rId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true">
            <a:off x="1197410" y="5492405"/>
            <a:ext cx="6744807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true"/>
          <p:nvPr/>
        </p:nvSpPr>
        <p:spPr>
          <a:xfrm>
            <a:off x="1088572" y="5513083"/>
            <a:ext cx="6853644" cy="25391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dirty="false" smtClean="false">
                <a:latin typeface="Trebuchet MS" panose="020B0603020202020204" pitchFamily="34" charset="0"/>
              </a:rPr>
              <a:t>Zpracování případových studií projektů financovaných z OP Zaměstnanost ve výzvách Místních akčních skupin</a:t>
            </a:r>
            <a:endParaRPr lang="cs-CZ" sz="1050" dirty="false">
              <a:latin typeface="Trebuchet MS" panose="020B0603020202020204" pitchFamily="34" charset="0"/>
            </a:endParaRPr>
          </a:p>
        </p:txBody>
      </p:sp>
      <p:sp>
        <p:nvSpPr>
          <p:cNvPr id="9" name="Nadpis 1"/>
          <p:cNvSpPr txBox="true">
            <a:spLocks/>
          </p:cNvSpPr>
          <p:nvPr/>
        </p:nvSpPr>
        <p:spPr>
          <a:xfrm>
            <a:off x="1219200" y="372595"/>
            <a:ext cx="6727065" cy="2876655"/>
          </a:xfrm>
          <a:prstGeom prst="rect">
            <a:avLst/>
          </a:prstGeom>
        </p:spPr>
        <p:txBody>
          <a:bodyPr vert="horz" lIns="91440" tIns="45720" rIns="91440" bIns="45720" rtlCol="false" anchor="b">
            <a:noAutofit/>
          </a:bodyPr>
          <a:lstStyle>
            <a:lvl1pPr algn="ctr" defTabSz="914400" rtl="false" eaLnBrk="true" latinLnBrk="false" hangingPunct="true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cs-CZ" sz="44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Prázdniny s Fantazií</a:t>
            </a:r>
            <a:endParaRPr lang="cs-CZ" sz="4400" b="true" dirty="false" smtClean="false">
              <a:solidFill>
                <a:srgbClr val="005BAA"/>
              </a:solidFill>
              <a:latin typeface="Trebuchet MS" panose="020B0603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Případová studie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Podnadpis 2"/>
          <p:cNvSpPr txBox="true">
            <a:spLocks/>
          </p:cNvSpPr>
          <p:nvPr/>
        </p:nvSpPr>
        <p:spPr>
          <a:xfrm>
            <a:off x="1219200" y="4178300"/>
            <a:ext cx="6723016" cy="1206499"/>
          </a:xfrm>
          <a:prstGeom prst="rect">
            <a:avLst/>
          </a:prstGeom>
        </p:spPr>
        <p:txBody>
          <a:bodyPr vert="horz" lIns="91440" tIns="45720" rIns="91440" bIns="45720" rtlCol="false">
            <a:noAutofit/>
          </a:bodyPr>
          <a:lstStyle>
            <a:lvl1pPr marL="0" indent="0" algn="ctr" defTabSz="914400" rtl="false" eaLnBrk="true" latinLnBrk="false" hangingPunct="tru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600" b="true" dirty="false" smtClean="false"/>
              <a:t>Petr Fanta</a:t>
            </a:r>
          </a:p>
          <a:p>
            <a:pPr algn="r"/>
            <a:r>
              <a:rPr lang="cs-CZ" sz="1600" b="true" dirty="false" smtClean="false"/>
              <a:t>IREAS Centrum, s.r.o.</a:t>
            </a:r>
            <a:endParaRPr lang="cs-CZ" sz="1600" b="true" dirty="false"/>
          </a:p>
          <a:p>
            <a:pPr algn="r"/>
            <a:endParaRPr lang="cs-CZ" sz="1600" b="true" dirty="false"/>
          </a:p>
        </p:txBody>
      </p:sp>
      <p:cxnSp>
        <p:nvCxnSpPr>
          <p:cNvPr id="14" name="Přímá spojnice 13"/>
          <p:cNvCxnSpPr/>
          <p:nvPr/>
        </p:nvCxnSpPr>
        <p:spPr>
          <a:xfrm flipV="true">
            <a:off x="894738" y="3"/>
            <a:ext cx="0" cy="1053734"/>
          </a:xfrm>
          <a:prstGeom prst="line">
            <a:avLst/>
          </a:prstGeom>
          <a:ln w="257175" cap="rnd">
            <a:gradFill>
              <a:gsLst>
                <a:gs pos="88000">
                  <a:schemeClr val="accent1">
                    <a:lumMod val="5000"/>
                    <a:lumOff val="95000"/>
                  </a:schemeClr>
                </a:gs>
                <a:gs pos="0">
                  <a:srgbClr val="005BAA"/>
                </a:gs>
              </a:gsLst>
              <a:lin ang="5400000" scaled="tru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0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O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454330"/>
            <a:ext cx="6740435" cy="380346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Název: 	</a:t>
            </a:r>
            <a:r>
              <a:rPr lang="cs-CZ" b="true" dirty="false" smtClean="false">
                <a:solidFill>
                  <a:srgbClr val="005BAA"/>
                </a:solidFill>
              </a:rPr>
              <a:t>Prázdniny s Fantazií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algn="l">
              <a:lnSpc>
                <a:spcPct val="150000"/>
              </a:lnSpc>
            </a:pPr>
            <a:r>
              <a:rPr lang="cs-CZ" b="true" dirty="false">
                <a:solidFill>
                  <a:srgbClr val="005BAA"/>
                </a:solidFill>
              </a:rPr>
              <a:t>Realizátor: </a:t>
            </a:r>
            <a:r>
              <a:rPr lang="cs-CZ" b="true" dirty="false" smtClean="false">
                <a:solidFill>
                  <a:srgbClr val="005BAA"/>
                </a:solidFill>
              </a:rPr>
              <a:t>	</a:t>
            </a:r>
            <a:r>
              <a:rPr lang="cs-CZ" b="true" dirty="false" smtClean="false">
                <a:solidFill>
                  <a:srgbClr val="005BAA"/>
                </a:solidFill>
              </a:rPr>
              <a:t>Svět Fantazie, </a:t>
            </a:r>
            <a:r>
              <a:rPr lang="cs-CZ" b="true" dirty="false" err="true" smtClean="false">
                <a:solidFill>
                  <a:srgbClr val="005BAA"/>
                </a:solidFill>
              </a:rPr>
              <a:t>z.ú</a:t>
            </a:r>
            <a:r>
              <a:rPr lang="cs-CZ" b="true" dirty="false" smtClean="false">
                <a:solidFill>
                  <a:srgbClr val="005BAA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Termín:	1. </a:t>
            </a:r>
            <a:r>
              <a:rPr lang="cs-CZ" b="true" dirty="false" smtClean="false">
                <a:solidFill>
                  <a:srgbClr val="005BAA"/>
                </a:solidFill>
              </a:rPr>
              <a:t>5. </a:t>
            </a:r>
            <a:r>
              <a:rPr lang="cs-CZ" b="true" dirty="false" smtClean="false">
                <a:solidFill>
                  <a:srgbClr val="005BAA"/>
                </a:solidFill>
              </a:rPr>
              <a:t>2018 – </a:t>
            </a:r>
            <a:r>
              <a:rPr lang="cs-CZ" b="true" dirty="false" smtClean="false">
                <a:solidFill>
                  <a:srgbClr val="005BAA"/>
                </a:solidFill>
              </a:rPr>
              <a:t>30. 4. 2021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1882775" indent="-1882775" algn="l">
              <a:lnSpc>
                <a:spcPct val="15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Výzva:	CLLD </a:t>
            </a:r>
            <a:r>
              <a:rPr lang="cs-CZ" b="true" dirty="false" smtClean="false">
                <a:solidFill>
                  <a:srgbClr val="005BAA"/>
                </a:solidFill>
              </a:rPr>
              <a:t>– Prorodinná opatření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algn="l">
              <a:lnSpc>
                <a:spcPct val="15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Vyhlašovatel:	MAS </a:t>
            </a:r>
            <a:r>
              <a:rPr lang="cs-CZ" b="true" dirty="false" smtClean="false">
                <a:solidFill>
                  <a:srgbClr val="005BAA"/>
                </a:solidFill>
              </a:rPr>
              <a:t>Česká Kanada, </a:t>
            </a:r>
            <a:r>
              <a:rPr lang="cs-CZ" b="true" dirty="false" smtClean="false">
                <a:solidFill>
                  <a:srgbClr val="005BAA"/>
                </a:solidFill>
              </a:rPr>
              <a:t>z.s. </a:t>
            </a:r>
            <a:endParaRPr lang="cs-CZ" b="true" dirty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7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Cíle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454330"/>
            <a:ext cx="6740435" cy="432870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Sladit rodinný a pracovní život rodičů prostřednictvím realizace nepobytových táborů pro děti do 15 let v období jarních a letních prázdnin.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true" dirty="false">
              <a:solidFill>
                <a:srgbClr val="005BAA"/>
              </a:solidFill>
            </a:endParaRPr>
          </a:p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Celkem bude každý rok v průběhu 3 let organizován 1 týdenní běh v období jarních prázdnin a 5 týdenních běhů v období letních prázdnin.</a:t>
            </a:r>
          </a:p>
          <a:p>
            <a:pPr algn="l">
              <a:lnSpc>
                <a:spcPct val="100000"/>
              </a:lnSpc>
            </a:pPr>
            <a:endParaRPr lang="cs-CZ" b="true" dirty="false">
              <a:solidFill>
                <a:srgbClr val="005BAA"/>
              </a:solidFill>
            </a:endParaRPr>
          </a:p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Každý týdenní běh je plánován pro 15 – 20 dětí. Cílem je podpořit 45 rodin, kterým bude zajištěna péče o děti v období prázdnin.</a:t>
            </a:r>
            <a:endParaRPr lang="cs-CZ" b="true" dirty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8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Aktivity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454330"/>
            <a:ext cx="6740435" cy="4328707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Tematicky zaměřené týdenní turnusy pro 15 – 20 dětí pod vedením kvalifikovaných vedoucích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Zajištění dopravy dětí na tábor a z </a:t>
            </a:r>
            <a:r>
              <a:rPr lang="cs-CZ" b="true" dirty="false">
                <a:solidFill>
                  <a:srgbClr val="005BAA"/>
                </a:solidFill>
              </a:rPr>
              <a:t>tábora pod </a:t>
            </a:r>
            <a:r>
              <a:rPr lang="cs-CZ" b="true" dirty="false" smtClean="false">
                <a:solidFill>
                  <a:srgbClr val="005BAA"/>
                </a:solidFill>
              </a:rPr>
              <a:t>dohledem doprovodné osoby a </a:t>
            </a:r>
            <a:r>
              <a:rPr lang="cs-CZ" b="true" dirty="false" smtClean="false">
                <a:solidFill>
                  <a:srgbClr val="005BAA"/>
                </a:solidFill>
              </a:rPr>
              <a:t>s využitím linkových autobusů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Sladění provozní doby tábora s pracovní dobou největších podniků v okolí od 6:15 do 18:15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Využití atraktivního prostředí naučně zábavného Houbového parku, který realizátor provozuje.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Spolupráce s organizacemi pracujícími s dětmi s hendikepem a přijímání hendikepovaných dětí na tábory</a:t>
            </a:r>
            <a:endParaRPr lang="cs-CZ" b="true" dirty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Přínos spolupráce s MAS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296538"/>
            <a:ext cx="6740435" cy="44865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Dobré kontakty s MAS díky zapojení realizátora do přípravy strategie MAS v rámci pracovní skupiny vzdělávání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Aktivní přístup a pomoc pracovníků MAS, a to i mimo pracovní dobu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Kompetentní poradenství s možností provázat projekt s dalšími opatřeními a projekty ve výzvách MAS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Mapování a znalost místního prostředí a jeho potřeb</a:t>
            </a:r>
            <a:endParaRPr lang="cs-CZ" b="true" dirty="false" smtClean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7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Spolupráce s partnery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310185"/>
            <a:ext cx="6740435" cy="467561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Projekt nemá oficiální partnery</a:t>
            </a:r>
          </a:p>
          <a:p>
            <a:pPr algn="l">
              <a:lnSpc>
                <a:spcPct val="100000"/>
              </a:lnSpc>
            </a:pPr>
            <a:endParaRPr lang="cs-CZ" b="true" dirty="false" smtClean="false">
              <a:solidFill>
                <a:srgbClr val="005BAA"/>
              </a:solidFill>
            </a:endParaRPr>
          </a:p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Neoficiální partneři projektu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MAS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Otevřená okna (organizace pečující o děti s hendikepem)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err="true" smtClean="false">
                <a:solidFill>
                  <a:srgbClr val="005BAA"/>
                </a:solidFill>
              </a:rPr>
              <a:t>Mesada</a:t>
            </a:r>
            <a:r>
              <a:rPr lang="cs-CZ" b="true" dirty="false" smtClean="false">
                <a:solidFill>
                  <a:srgbClr val="005BAA"/>
                </a:solidFill>
              </a:rPr>
              <a:t> (organizace podporující osoby se zdravotním a sociálním znevýhodněním)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Další organizace při realizaci tematických turnusů příměstských táborů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true" dirty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err="true" smtClean="false">
                <a:solidFill>
                  <a:srgbClr val="005BAA"/>
                </a:solidFill>
                <a:latin typeface="Trebuchet MS" panose="020B0603020202020204" pitchFamily="34" charset="0"/>
              </a:rPr>
              <a:t>Integrovanost</a:t>
            </a:r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473958"/>
            <a:ext cx="6740435" cy="41625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Projekt </a:t>
            </a:r>
            <a:r>
              <a:rPr lang="cs-CZ" b="true" dirty="false" smtClean="false">
                <a:solidFill>
                  <a:srgbClr val="005BAA"/>
                </a:solidFill>
              </a:rPr>
              <a:t>Prázdniny s Fantazií je propojen do jednoho dobře promyšleného a synergického celku s dalšími 3 projekty realizátora: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Projekt na zřízení 3 nových pracovních míst pro hendikepované osoby, které pomáhají s údržbou parku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Vytvoření pracovního místa na pozici správce parku pro nezaměstnanou osobu 55+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Vytvoření pracovního místa pro asistentku, která pomáhá zaměstnancům s hendikepem </a:t>
            </a:r>
            <a:endParaRPr lang="cs-CZ" b="true" dirty="false" smtClean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Inovativnost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228299"/>
            <a:ext cx="6740435" cy="47575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Inovativní znaky projektu lze spatřovat v: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Tematickém zaměření táborů a využití spolupráce s odpovídajícími partnery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Zajištění dopravy dětí na tábory pod dohledem doprovodné osoby a s využitím linkových spojů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Sladění provozní doby táborů s pracovní dobou většiny místních podniků</a:t>
            </a:r>
            <a:endParaRPr lang="cs-CZ" b="true" dirty="false" smtClean="false">
              <a:solidFill>
                <a:srgbClr val="005BAA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Organizace táborů i pro </a:t>
            </a:r>
            <a:r>
              <a:rPr lang="cs-CZ" b="true" dirty="false" smtClean="false">
                <a:solidFill>
                  <a:srgbClr val="005BAA"/>
                </a:solidFill>
              </a:rPr>
              <a:t>hendikepované děti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Využití areálu naučně zábavného Houbového parku</a:t>
            </a:r>
            <a:endParaRPr lang="cs-CZ" b="true" dirty="false" smtClean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5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cs-CZ" dirty="false"/>
          </a:p>
        </p:txBody>
      </p:sp>
      <p:pic>
        <p:nvPicPr>
          <p:cNvPr id="7" name="Obrázek 6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ástupný symbol pro obsah 4"/>
          <p:cNvPicPr>
            <a:picLocks noGrp="true" noChangeAspect="true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5" y="296562"/>
            <a:ext cx="7935205" cy="5509699"/>
          </a:xfrm>
        </p:spPr>
      </p:pic>
    </p:spTree>
    <p:extLst>
      <p:ext uri="{BB962C8B-B14F-4D97-AF65-F5344CB8AC3E}">
        <p14:creationId xmlns:p14="http://schemas.microsoft.com/office/powerpoint/2010/main" val="35135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 xsi:nil="true"/>
  </documentManagement>
</p:properties>
</file>

<file path=customXml/itemProps1.xml><?xml version="1.0" encoding="utf-8"?>
<ds:datastoreItem xmlns:ds="http://schemas.openxmlformats.org/officeDocument/2006/customXml" ds:itemID="{FED4C5D5-5BC2-492F-B4F0-3CA43657D27E}"/>
</file>

<file path=customXml/itemProps2.xml><?xml version="1.0" encoding="utf-8"?>
<ds:datastoreItem xmlns:ds="http://schemas.openxmlformats.org/officeDocument/2006/customXml" ds:itemID="{182C1F20-E28D-4B2C-8165-D471D6FD4B91}"/>
</file>

<file path=customXml/itemProps3.xml><?xml version="1.0" encoding="utf-8"?>
<ds:datastoreItem xmlns:ds="http://schemas.openxmlformats.org/officeDocument/2006/customXml" ds:itemID="{3AB3C980-5830-4B1C-B441-D9DD7F56EB57}"/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Office Theme</properties:Template>
  <properties:Words>388</properties:Words>
  <properties:PresentationFormat>Předvádění na obrazovce (4:3)</properties:PresentationFormat>
  <properties:Paragraphs>48</properties:Paragraphs>
  <properties:Slides>9</properties:Slides>
  <properties:Notes>0</properties:Notes>
  <properties:TotalTime>362</properties:TotalTime>
  <properties:HiddenSlides>0</properties:HiddenSlides>
  <properties:MMClips>0</properties:MMClips>
  <properties:ScaleCrop>false</properties:ScaleCrop>
  <properties:HeadingPairs>
    <vt:vector baseType="variant" size="4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properties:HeadingPairs>
  <properties:TitlesOfParts>
    <vt:vector baseType="lpstr" size="10">
      <vt:lpstr>Motiv Office</vt:lpstr>
      <vt:lpstr>Prezentace aplikace PowerPoint</vt:lpstr>
      <vt:lpstr>O projektu</vt:lpstr>
      <vt:lpstr>Cíle projektu</vt:lpstr>
      <vt:lpstr>Aktivity projektu</vt:lpstr>
      <vt:lpstr>Přínos spolupráce s MAS</vt:lpstr>
      <vt:lpstr>Spolupráce s partnery</vt:lpstr>
      <vt:lpstr>Integrovanost projektu</vt:lpstr>
      <vt:lpstr>Inovativnost projektu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14.0000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2018-06-04T07:32:03Z</dcterms:created>
  <dc:creator/>
  <cp:lastModifiedBy/>
  <dcterms:modified xmlns:xsi="http://www.w3.org/2001/XMLSchema-instance" xsi:type="dcterms:W3CDTF">2019-03-10T21:28:52Z</dcterms:modified>
  <cp:revision>26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