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>
        <p:scale>
          <a:sx n="77" d="100"/>
          <a:sy n="77" d="100"/>
        </p:scale>
        <p:origin x="-111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../customXml/item3.xml" Type="http://schemas.openxmlformats.org/officeDocument/2006/relationships/customXml" Id="rId17"/>
    <Relationship Target="slides/slide1.xml" Type="http://schemas.openxmlformats.org/officeDocument/2006/relationships/slide" Id="rId2"/>
    <Relationship Target="../customXml/item2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../customXml/item1.xml" Type="http://schemas.openxmlformats.org/officeDocument/2006/relationships/customXml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ableStyles.xml" Type="http://schemas.openxmlformats.org/officeDocument/2006/relationships/tableStyle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10.3.2019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Prázdniny s Fantazií</a:t>
            </a:r>
            <a:endParaRPr lang="cs-CZ" sz="4400" b="true" dirty="false" smtClean="false">
              <a:solidFill>
                <a:srgbClr val="005BAA"/>
              </a:solidFill>
              <a:latin typeface="Trebuchet MS" panose="020B0603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Petr Fanta</a:t>
            </a:r>
          </a:p>
          <a:p>
            <a:pPr algn="r"/>
            <a:r>
              <a:rPr lang="cs-CZ" sz="1600" b="true" dirty="false" smtClean="false"/>
              <a:t>IREAS Centrum,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Název: 	</a:t>
            </a:r>
            <a:r>
              <a:rPr lang="cs-CZ" b="true" dirty="false" smtClean="false">
                <a:solidFill>
                  <a:srgbClr val="005BAA"/>
                </a:solidFill>
              </a:rPr>
              <a:t>Prázdniny s Fantazií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</a:t>
            </a:r>
            <a:r>
              <a:rPr lang="cs-CZ" b="true" dirty="false" smtClean="false">
                <a:solidFill>
                  <a:srgbClr val="005BAA"/>
                </a:solidFill>
              </a:rPr>
              <a:t>	</a:t>
            </a:r>
            <a:r>
              <a:rPr lang="cs-CZ" b="true" dirty="false" smtClean="false">
                <a:solidFill>
                  <a:srgbClr val="005BAA"/>
                </a:solidFill>
              </a:rPr>
              <a:t>Svět Fantazie, </a:t>
            </a:r>
            <a:r>
              <a:rPr lang="cs-CZ" b="true" dirty="false" err="true" smtClean="false">
                <a:solidFill>
                  <a:srgbClr val="005BAA"/>
                </a:solidFill>
              </a:rPr>
              <a:t>z.ú</a:t>
            </a:r>
            <a:r>
              <a:rPr lang="cs-CZ" b="true" dirty="false" smtClean="false">
                <a:solidFill>
                  <a:srgbClr val="005BAA"/>
                </a:solidFill>
              </a:rPr>
              <a:t>.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1. </a:t>
            </a:r>
            <a:r>
              <a:rPr lang="cs-CZ" b="true" dirty="false" smtClean="false">
                <a:solidFill>
                  <a:srgbClr val="005BAA"/>
                </a:solidFill>
              </a:rPr>
              <a:t>5. </a:t>
            </a:r>
            <a:r>
              <a:rPr lang="cs-CZ" b="true" dirty="false" smtClean="false">
                <a:solidFill>
                  <a:srgbClr val="005BAA"/>
                </a:solidFill>
              </a:rPr>
              <a:t>2018 – </a:t>
            </a:r>
            <a:r>
              <a:rPr lang="cs-CZ" b="true" dirty="false" smtClean="false">
                <a:solidFill>
                  <a:srgbClr val="005BAA"/>
                </a:solidFill>
              </a:rPr>
              <a:t>30. 4. 2021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Výzva:	CLLD </a:t>
            </a:r>
            <a:r>
              <a:rPr lang="cs-CZ" b="true" dirty="false" smtClean="false">
                <a:solidFill>
                  <a:srgbClr val="005BAA"/>
                </a:solidFill>
              </a:rPr>
              <a:t>– Prorodinná opatření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Vyhlašovatel:	MAS </a:t>
            </a:r>
            <a:r>
              <a:rPr lang="cs-CZ" b="true" dirty="false" smtClean="false">
                <a:solidFill>
                  <a:srgbClr val="005BAA"/>
                </a:solidFill>
              </a:rPr>
              <a:t>Česká Kanada, </a:t>
            </a:r>
            <a:r>
              <a:rPr lang="cs-CZ" b="true" dirty="false" smtClean="false">
                <a:solidFill>
                  <a:srgbClr val="005BAA"/>
                </a:solidFill>
              </a:rPr>
              <a:t>z.s. 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Sladit rodinný a pracovní život rodičů prostřednictvím realizace nepobytových táborů pro děti do 15 let v období jarních a letních prázdnin.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Celkem bude každý rok v průběhu 3 let organizován 1 týdenní běh v období jarních prázdnin a 5 týdenních běhů v období letních prázdnin.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Každý týdenní běh je plánován pro 15 – 20 dětí. Cílem je podpořit 45 rodin, kterým bude zajištěna péče o děti v období prázdnin.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Tematicky zaměřené týdenní turnusy pro 15 – 20 dětí pod vedením kvalifikovaných vedoucích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Zajištění dopravy dětí na tábor a z </a:t>
            </a:r>
            <a:r>
              <a:rPr lang="cs-CZ" b="true" dirty="false">
                <a:solidFill>
                  <a:srgbClr val="005BAA"/>
                </a:solidFill>
              </a:rPr>
              <a:t>tábora pod </a:t>
            </a:r>
            <a:r>
              <a:rPr lang="cs-CZ" b="true" dirty="false" smtClean="false">
                <a:solidFill>
                  <a:srgbClr val="005BAA"/>
                </a:solidFill>
              </a:rPr>
              <a:t>dohledem doprovodné osoby a </a:t>
            </a:r>
            <a:r>
              <a:rPr lang="cs-CZ" b="true" dirty="false" smtClean="false">
                <a:solidFill>
                  <a:srgbClr val="005BAA"/>
                </a:solidFill>
              </a:rPr>
              <a:t>s využitím linkových autobusů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Sladění provozní doby tábora s pracovní dobou největších podniků v okolí od 6:15 do 18:15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Využití atraktivního prostředí naučně zábavného Houbového parku, který realizátor provozuje.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Spolupráce s organizacemi pracujícími s dětmi s hendikepem a přijímání hendikepovaných dětí na tábory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Dobré kontakty s MAS díky zapojení realizátora do přípravy strategie MAS v rámci pracovní skupiny vzdělávání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Aktivní přístup a pomoc pracovníků MAS, a to i mimo pracovní dobu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Kompetentní poradenství s možností provázat projekt s dalšími opatřeními a projekty ve výzvách MAS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Mapování a znalost místního prostředí a jeho potřeb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nemá oficiální partnery</a:t>
            </a:r>
          </a:p>
          <a:p>
            <a:pPr algn="l">
              <a:lnSpc>
                <a:spcPct val="100000"/>
              </a:lnSpc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Otevřená okna (organizace pečující o děti s hendikepem)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err="true" smtClean="false">
                <a:solidFill>
                  <a:srgbClr val="005BAA"/>
                </a:solidFill>
              </a:rPr>
              <a:t>Mesada</a:t>
            </a:r>
            <a:r>
              <a:rPr lang="cs-CZ" b="true" dirty="false" smtClean="false">
                <a:solidFill>
                  <a:srgbClr val="005BAA"/>
                </a:solidFill>
              </a:rPr>
              <a:t> (organizace podporující osoby se zdravotním a sociálním znevýhodněním)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Další organizace při realizaci tematických turnusů příměstských táborů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</a:t>
            </a:r>
            <a:r>
              <a:rPr lang="cs-CZ" b="true" dirty="false" smtClean="false">
                <a:solidFill>
                  <a:srgbClr val="005BAA"/>
                </a:solidFill>
              </a:rPr>
              <a:t>Prázdniny s Fantazií je propojen do jednoho dobře promyšleného a synergického celku s dalšími 3 projekty realizátora: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Projekt na zřízení 3 nových pracovních míst pro hendikepované osoby, které pomáhají s údržbou parku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Vytvoření pracovního místa na pozici správce parku pro nezaměstnanou osobu 55+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Vytvoření pracovního místa pro asistentku, která pomáhá zaměstnancům s hendikepem 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Tematickém zaměření táborů a využití spolupráce s odpovídajícími partnery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Zajištění dopravy dětí na tábory pod dohledem doprovodné osoby a s využitím linkových spojů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Sladění provozní doby táborů s pracovní dobou většiny místních podniků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Organizace táborů i pro </a:t>
            </a:r>
            <a:r>
              <a:rPr lang="cs-CZ" b="true" dirty="false" smtClean="false">
                <a:solidFill>
                  <a:srgbClr val="005BAA"/>
                </a:solidFill>
              </a:rPr>
              <a:t>hendikepované děti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Využití areálu naučně zábavného Houbového parku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ástupný symbol pro obsah 4"/>
          <p:cNvPicPr>
            <a:picLocks noGrp="true" noChangeAspect="true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35" y="296562"/>
            <a:ext cx="7935205" cy="5509699"/>
          </a:xfr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FED4C5D5-5BC2-492F-B4F0-3CA43657D27E}"/>
</file>

<file path=customXml/itemProps2.xml><?xml version="1.0" encoding="utf-8"?>
<ds:datastoreItem xmlns:ds="http://schemas.openxmlformats.org/officeDocument/2006/customXml" ds:itemID="{182C1F20-E28D-4B2C-8165-D471D6FD4B91}"/>
</file>

<file path=customXml/itemProps3.xml><?xml version="1.0" encoding="utf-8"?>
<ds:datastoreItem xmlns:ds="http://schemas.openxmlformats.org/officeDocument/2006/customXml" ds:itemID="{3AB3C980-5830-4B1C-B441-D9DD7F56EB57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388</properties:Words>
  <properties:PresentationFormat>Předvádění na obrazovce (4:3)</properties:PresentationFormat>
  <properties:Paragraphs>48</properties:Paragraphs>
  <properties:Slides>9</properties:Slides>
  <properties:Notes>0</properties:Notes>
  <properties:TotalTime>362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0"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2019-03-10T21:28:52Z</dcterms:modified>
  <cp:revision>26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