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horzBarState="maximized">
    <p:restoredLeft sz="14995" autoAdjust="false"/>
    <p:restoredTop sz="94660"/>
  </p:normalViewPr>
  <p:slideViewPr>
    <p:cSldViewPr snapToGrid="false">
      <p:cViewPr>
        <p:scale>
          <a:sx n="77" d="100"/>
          <a:sy n="77" d="100"/>
        </p:scale>
        <p:origin x="-111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viewProps.xml" Type="http://schemas.openxmlformats.org/officeDocument/2006/relationships/viewProps" Id="rId13"/>
    <Relationship Target="../customXml/item3.xml" Type="http://schemas.openxmlformats.org/officeDocument/2006/relationships/customXml" Id="rId18"/>
    <Relationship Target="slides/slide2.xml" Type="http://schemas.openxmlformats.org/officeDocument/2006/relationships/slide" Id="rId3"/>
    <Relationship Target="slides/slide6.xml" Type="http://schemas.openxmlformats.org/officeDocument/2006/relationships/slide" Id="rId7"/>
    <Relationship Target="presProps.xml" Type="http://schemas.openxmlformats.org/officeDocument/2006/relationships/presProps" Id="rId12"/>
    <Relationship Target="../customXml/item2.xml" Type="http://schemas.openxmlformats.org/officeDocument/2006/relationships/customXml" Id="rId17"/>
    <Relationship Target="slides/slide1.xml" Type="http://schemas.openxmlformats.org/officeDocument/2006/relationships/slide" Id="rId2"/>
    <Relationship Target="../customXml/item1.xml" Type="http://schemas.openxmlformats.org/officeDocument/2006/relationships/customXml" Id="rId16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notesMasters/notesMaster1.xml" Type="http://schemas.openxmlformats.org/officeDocument/2006/relationships/notesMaster" Id="rId11"/>
    <Relationship Target="slides/slide4.xml" Type="http://schemas.openxmlformats.org/officeDocument/2006/relationships/slide" Id="rId5"/>
    <Relationship Target="tableStyles.xml" Type="http://schemas.openxmlformats.org/officeDocument/2006/relationships/tableStyles" Id="rId15"/>
    <Relationship Target="slides/slide9.xml" Type="http://schemas.openxmlformats.org/officeDocument/2006/relationships/slide" Id="rId10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theme/theme1.xml" Type="http://schemas.openxmlformats.org/officeDocument/2006/relationships/theme" Id="rId14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A819B9F8-0615-4554-B420-88DF4378F5BA}" type="datetimeFigureOut">
              <a:rPr lang="cs-CZ" smtClean="false"/>
              <a:t>11.3.2019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2E1D2071-63CB-4EC4-8179-103D1C97ED1D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04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Projekt, díky týmu složenému z poradenské pracovnice, terénní pracovnice, zdravotní sestry a za externí pomoci zkušených lektorů a psychoterapeutů, poskytuje promyšlené spektrum podpory pečujícím: </a:t>
            </a:r>
          </a:p>
          <a:p>
            <a:pPr lvl="0"/>
            <a:r>
              <a:rPr lang="cs-CZ" sz="1200" b="true" kern="1200" dirty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Edukaci a specifické poradenství</a:t>
            </a:r>
            <a:r>
              <a:rPr lang="cs-CZ" sz="1200" kern="1200" dirty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(orientaci v možnostech podpory, příspěvcích a kontaktech na dostupné sociální a zdravotní služby, diagnostiku demence).</a:t>
            </a:r>
          </a:p>
          <a:p>
            <a:pPr lvl="0"/>
            <a:r>
              <a:rPr lang="cs-CZ" sz="1200" b="true" kern="1200" dirty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Svépomocné skupiny</a:t>
            </a:r>
            <a:r>
              <a:rPr lang="cs-CZ" sz="1200" kern="1200" dirty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které představují specifickou, neformální a nezdravotnickou formu pomoci a podpory pečujícím osobám.</a:t>
            </a:r>
          </a:p>
          <a:p>
            <a:pPr lvl="0"/>
            <a:r>
              <a:rPr lang="cs-CZ" sz="1200" b="true" kern="1200" dirty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Praktický zácvik v péči</a:t>
            </a:r>
            <a:r>
              <a:rPr lang="cs-CZ" sz="1200" kern="1200" dirty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 domácnosti vč. zdravotních úkonů, jako je například aplikace injekcí, práce s převazy, měření tlaku atp.</a:t>
            </a:r>
          </a:p>
          <a:p>
            <a:pPr lvl="0"/>
            <a:r>
              <a:rPr lang="cs-CZ" sz="1200" b="true" kern="1200" dirty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Bezplatné zapůjčení kompenzačních pomůcek</a:t>
            </a:r>
            <a:r>
              <a:rPr lang="cs-CZ" sz="1200" kern="1200" dirty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například polohovací postele až na tři měsíce.</a:t>
            </a:r>
          </a:p>
          <a:p>
            <a:pPr lvl="0"/>
            <a:r>
              <a:rPr lang="cs-CZ" sz="1200" b="true" kern="1200" dirty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Zastoupení pečující osoby</a:t>
            </a:r>
            <a:r>
              <a:rPr lang="cs-CZ" sz="1200" kern="1200" dirty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dohled u pečovaného až do výše 40 hodin na osobu.</a:t>
            </a:r>
          </a:p>
          <a:p>
            <a:r>
              <a:rPr lang="cs-CZ" sz="1200" kern="1200" dirty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Celková </a:t>
            </a:r>
            <a:r>
              <a:rPr lang="cs-CZ" sz="1200" b="true" kern="1200" dirty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motivační a psychická podpora</a:t>
            </a:r>
            <a:r>
              <a:rPr lang="cs-CZ" sz="1200" kern="1200" dirty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pečujícím, mimo jiné i </a:t>
            </a:r>
            <a:r>
              <a:rPr lang="cs-CZ" sz="1200" b="true" kern="1200" dirty="false" err="tru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detabuizací</a:t>
            </a:r>
            <a:r>
              <a:rPr lang="cs-CZ" sz="1200" b="true" kern="1200" dirty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řešené problematiky</a:t>
            </a:r>
            <a:r>
              <a:rPr lang="cs-CZ" sz="1200" kern="1200" dirty="fals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pomocí osvětových článků a dramatického představení.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2E1D2071-63CB-4EC4-8179-103D1C97ED1D}" type="slidenum">
              <a:rPr lang="cs-CZ" smtClean="false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462938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11.3.2019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83671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11.3.2019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852611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11.3.2019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639995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11.3.2019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681380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11.3.2019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154369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11.3.2019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289253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7" name="Date Placeholder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11.3.2019</a:t>
            </a:fld>
            <a:endParaRPr lang="cs-CZ"/>
          </a:p>
        </p:txBody>
      </p:sp>
      <p:sp>
        <p:nvSpPr>
          <p:cNvPr id="8" name="Footer Placeholder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188078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Date Placeholder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11.3.2019</a:t>
            </a:fld>
            <a:endParaRPr lang="cs-CZ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559377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11.3.2019</a:t>
            </a:fld>
            <a:endParaRPr lang="cs-CZ"/>
          </a:p>
        </p:txBody>
      </p:sp>
      <p:sp>
        <p:nvSpPr>
          <p:cNvPr id="3" name="Footer Placeholder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124690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11.3.2019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80150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Picture Placeholder 2"/>
          <p:cNvSpPr>
            <a:spLocks noGrp="true" noChangeAspect="true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DA8211BB-4969-46F3-AB9A-3A498B8F4F0C}" type="datetimeFigureOut">
              <a:rPr lang="cs-CZ" smtClean="false"/>
              <a:t>11.3.2019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587254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media/image1.jpg" Type="http://schemas.openxmlformats.org/officeDocument/2006/relationships/image" Id="rId13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blipFill dpi="0" rotWithShape="true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true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211BB-4969-46F3-AB9A-3A498B8F4F0C}" type="datetimeFigureOut">
              <a:rPr lang="cs-CZ" smtClean="false"/>
              <a:t>11.3.2019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1E16C-530E-4273-BDF3-3929923EEF1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2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false" eaLnBrk="true" latinLnBrk="false" hangingPunct="true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false" eaLnBrk="true" latinLnBrk="false" hangingPunct="true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media/image2.emf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3.jpeg" Type="http://schemas.openxmlformats.org/officeDocument/2006/relationships/image" Id="rId4"/>
</Relationships>

</file>

<file path=ppt/slides/_rels/slide5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1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media/image3.jpeg" Type="http://schemas.openxmlformats.org/officeDocument/2006/relationships/image" Id="rId3"/>
    <Relationship Target="../media/image2.emf" Type="http://schemas.openxmlformats.org/officeDocument/2006/relationships/image" Id="rId2"/>
    <Relationship Target="../slideLayouts/slideLayout2.xml" Type="http://schemas.openxmlformats.org/officeDocument/2006/relationships/slideLayout" Id="rId1"/>
    <Relationship Target="../media/image5.jpeg" Type="http://schemas.openxmlformats.org/officeDocument/2006/relationships/image" Id="rId5"/>
    <Relationship Target="../media/image4.png" Type="http://schemas.openxmlformats.org/officeDocument/2006/relationships/image" Id="rId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true">
            <a:off x="1197410" y="5492405"/>
            <a:ext cx="6744807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true"/>
          <p:nvPr/>
        </p:nvSpPr>
        <p:spPr>
          <a:xfrm>
            <a:off x="1088572" y="5513083"/>
            <a:ext cx="6853644" cy="25391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sz="1050" dirty="false">
                <a:latin typeface="Trebuchet MS" panose="020B0603020202020204" pitchFamily="34" charset="0"/>
              </a:rPr>
              <a:t>Zpracování případových studií projektů financovaných z OP Zaměstnanost ve výzvách Místních akčních skupin</a:t>
            </a:r>
          </a:p>
        </p:txBody>
      </p:sp>
      <p:sp>
        <p:nvSpPr>
          <p:cNvPr id="9" name="Nadpis 1"/>
          <p:cNvSpPr txBox="true">
            <a:spLocks/>
          </p:cNvSpPr>
          <p:nvPr/>
        </p:nvSpPr>
        <p:spPr>
          <a:xfrm>
            <a:off x="1219200" y="372595"/>
            <a:ext cx="6727065" cy="2876655"/>
          </a:xfrm>
          <a:prstGeom prst="rect">
            <a:avLst/>
          </a:prstGeom>
        </p:spPr>
        <p:txBody>
          <a:bodyPr vert="horz" lIns="91440" tIns="45720" rIns="91440" bIns="45720" rtlCol="false" anchor="b">
            <a:noAutofit/>
          </a:bodyPr>
          <a:lstStyle>
            <a:lvl1pPr algn="ctr" defTabSz="914400" rtl="false" eaLnBrk="true" latinLnBrk="false" hangingPunct="true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cs-CZ" sz="44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Podpora pečujících </a:t>
            </a:r>
            <a:br>
              <a:rPr lang="cs-CZ" sz="4400" b="true" dirty="false">
                <a:solidFill>
                  <a:srgbClr val="005BAA"/>
                </a:solidFill>
                <a:latin typeface="Trebuchet MS" panose="020B0603020202020204" pitchFamily="34" charset="0"/>
              </a:rPr>
            </a:br>
            <a:r>
              <a:rPr lang="cs-CZ" sz="44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v Pobeskydí</a:t>
            </a:r>
          </a:p>
          <a:p>
            <a:pPr>
              <a:lnSpc>
                <a:spcPct val="130000"/>
              </a:lnSpc>
            </a:pPr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Případová studie projektu</a:t>
            </a:r>
          </a:p>
        </p:txBody>
      </p:sp>
      <p:sp>
        <p:nvSpPr>
          <p:cNvPr id="13" name="Podnadpis 2"/>
          <p:cNvSpPr txBox="true">
            <a:spLocks/>
          </p:cNvSpPr>
          <p:nvPr/>
        </p:nvSpPr>
        <p:spPr>
          <a:xfrm>
            <a:off x="1219200" y="4178300"/>
            <a:ext cx="6723016" cy="1206499"/>
          </a:xfrm>
          <a:prstGeom prst="rect">
            <a:avLst/>
          </a:prstGeom>
        </p:spPr>
        <p:txBody>
          <a:bodyPr vert="horz" lIns="91440" tIns="45720" rIns="91440" bIns="45720" rtlCol="false">
            <a:noAutofit/>
          </a:bodyPr>
          <a:lstStyle>
            <a:lvl1pPr marL="0" indent="0" algn="ctr" defTabSz="914400" rtl="false" eaLnBrk="true" latinLnBrk="false" hangingPunct="tru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1600" b="true" dirty="false"/>
              <a:t>Jan Lehejček</a:t>
            </a:r>
          </a:p>
          <a:p>
            <a:pPr algn="r"/>
            <a:r>
              <a:rPr lang="cs-CZ" sz="1600" b="true" dirty="false"/>
              <a:t>IREAS Centrum, s.r.o.</a:t>
            </a:r>
          </a:p>
          <a:p>
            <a:pPr algn="r"/>
            <a:endParaRPr lang="cs-CZ" sz="1600" b="true" dirty="false"/>
          </a:p>
        </p:txBody>
      </p:sp>
      <p:cxnSp>
        <p:nvCxnSpPr>
          <p:cNvPr id="14" name="Přímá spojnice 13"/>
          <p:cNvCxnSpPr/>
          <p:nvPr/>
        </p:nvCxnSpPr>
        <p:spPr>
          <a:xfrm flipV="true">
            <a:off x="894738" y="3"/>
            <a:ext cx="0" cy="1053734"/>
          </a:xfrm>
          <a:prstGeom prst="line">
            <a:avLst/>
          </a:prstGeom>
          <a:ln w="257175" cap="rnd">
            <a:gradFill>
              <a:gsLst>
                <a:gs pos="88000">
                  <a:schemeClr val="accent1">
                    <a:lumMod val="5000"/>
                    <a:lumOff val="95000"/>
                  </a:schemeClr>
                </a:gs>
                <a:gs pos="0">
                  <a:srgbClr val="005BAA"/>
                </a:gs>
              </a:gsLst>
              <a:lin ang="5400000" scaled="true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104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O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54330"/>
            <a:ext cx="6740435" cy="3803469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Název: 	Podpora pečujících v Pobeskydí</a:t>
            </a:r>
          </a:p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Realizátor: 	Slezská Diakonie</a:t>
            </a:r>
          </a:p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Termín:	1. 2. 2018 – 31. 1. 2020</a:t>
            </a:r>
          </a:p>
          <a:p>
            <a:pPr marL="1882775" indent="-1882775"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Výzva:	MAS Pobeskydí – Prevence a řešení sociálního vyloučení (I.)</a:t>
            </a:r>
          </a:p>
          <a:p>
            <a:pPr algn="l">
              <a:lnSpc>
                <a:spcPct val="150000"/>
              </a:lnSpc>
            </a:pPr>
            <a:r>
              <a:rPr lang="cs-CZ" b="true" dirty="false">
                <a:solidFill>
                  <a:srgbClr val="005BAA"/>
                </a:solidFill>
              </a:rPr>
              <a:t>Vyhlašovatel:	MAS Pobeskydí, z.s. 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57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Cíle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54330"/>
            <a:ext cx="6740435" cy="4328707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Předcházení institucionální péče o osoby závislé tím, že bude podpořena jejich péče v domácím prostředí. 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Komplexní pomoc osobám pečujícím: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předávání odborných znalostí a dovedností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zachování dobré kondice a psychického stavu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udržení se na trhu práce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odbourání strachu ze selhání v péči o osobu závislou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detabuizace konceptu pečujícího a </a:t>
            </a:r>
            <a:br>
              <a:rPr lang="cs-CZ" b="true" dirty="false">
                <a:solidFill>
                  <a:srgbClr val="005BAA"/>
                </a:solidFill>
              </a:rPr>
            </a:br>
            <a:r>
              <a:rPr lang="cs-CZ" b="true" dirty="false">
                <a:solidFill>
                  <a:srgbClr val="005BAA"/>
                </a:solidFill>
              </a:rPr>
              <a:t>problematiky demence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08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Aktivity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54330"/>
            <a:ext cx="6740435" cy="4328707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Edukace a specifické poradenství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Svépomocné skupiny a Workshopy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Praktický zácvik v péči v domácnosti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Bezplatné zapůjčení kompenzačních pomůcek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Zastoupení pečující osoby a dohled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Motivační a psychická podpora pečujícím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Detabuizace pomocí osvětových článků a dramatického představení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84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Přínos spolupráce s MAS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914400" y="1296538"/>
            <a:ext cx="7027817" cy="4486500"/>
          </a:xfrm>
        </p:spPr>
        <p:txBody>
          <a:bodyPr>
            <a:normAutofit lnSpcReduction="10000"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Realizátor jako součást pracovních skupin při přípravě strategie MAS pro zajištění znalosti o potřebě podpory pečujícím osobám v regionu.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Aktivní přístup MAS v poskytování kontaktů na další obecní úřady, se kterými Diakonie doposud nespolupracovala, a s šířením informací o projektu.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Úzká vazba s vedením obce Třanovice zajistila prostory k užívání v obecní budově denního stacionáře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276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Spolupráce s partnery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310185"/>
            <a:ext cx="6740435" cy="4675613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MAS Pobeskydí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Obec Třanovice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V regionu působící subjekty jako jsou pečovatelské služby, osobní asistence, terénní/ambulantní/pobytové odlehčovací služby, centra denních služeb a </a:t>
            </a:r>
            <a:r>
              <a:rPr lang="cs-CZ" b="true" dirty="false" smtClean="false">
                <a:solidFill>
                  <a:srgbClr val="005BAA"/>
                </a:solidFill>
              </a:rPr>
              <a:t>denní </a:t>
            </a:r>
            <a:r>
              <a:rPr lang="cs-CZ" b="true" dirty="false">
                <a:solidFill>
                  <a:srgbClr val="005BAA"/>
                </a:solidFill>
              </a:rPr>
              <a:t>stacionáře.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Externí lektoři a psychoterapeuti workshopů a svépomocných skupin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Zázemí a logistická podpora Slezské Diakonie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b="true" dirty="false">
              <a:solidFill>
                <a:srgbClr val="005BAA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799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 err="true">
                <a:solidFill>
                  <a:srgbClr val="005BAA"/>
                </a:solidFill>
                <a:latin typeface="Trebuchet MS" panose="020B0603020202020204" pitchFamily="34" charset="0"/>
              </a:rPr>
              <a:t>Integrovanost</a:t>
            </a:r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473958"/>
            <a:ext cx="6740435" cy="4162568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Analýza dostupných služeb na území MAS.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Aktivní propojování služeb nabízených projektem s odbornými službami dalších subjektů a institucí.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Synergické propojování služeb a potřeb formální a neformální péče.</a:t>
            </a:r>
          </a:p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Mobilní projektový tým v službami nezasíťovaném venkovském prostředí.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08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Přímá spojnice 9"/>
          <p:cNvCxnSpPr/>
          <p:nvPr/>
        </p:nvCxnSpPr>
        <p:spPr>
          <a:xfrm flipH="true">
            <a:off x="1180937" y="5783037"/>
            <a:ext cx="6761280" cy="0"/>
          </a:xfrm>
          <a:prstGeom prst="line">
            <a:avLst/>
          </a:prstGeom>
          <a:ln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adpis 1"/>
          <p:cNvSpPr>
            <a:spLocks noGrp="true"/>
          </p:cNvSpPr>
          <p:nvPr>
            <p:ph type="ctrTitle"/>
          </p:nvPr>
        </p:nvSpPr>
        <p:spPr>
          <a:xfrm>
            <a:off x="1201782" y="296093"/>
            <a:ext cx="6740435" cy="792481"/>
          </a:xfrm>
        </p:spPr>
        <p:txBody>
          <a:bodyPr>
            <a:normAutofit/>
          </a:bodyPr>
          <a:lstStyle/>
          <a:p>
            <a:pPr algn="l"/>
            <a:r>
              <a:rPr lang="cs-CZ" sz="3200" b="true" dirty="false">
                <a:solidFill>
                  <a:srgbClr val="005BAA"/>
                </a:solidFill>
                <a:latin typeface="Trebuchet MS" panose="020B0603020202020204" pitchFamily="34" charset="0"/>
              </a:rPr>
              <a:t>Inovativnost projektu</a:t>
            </a:r>
          </a:p>
        </p:txBody>
      </p:sp>
      <p:sp>
        <p:nvSpPr>
          <p:cNvPr id="14" name="Podnadpis 2"/>
          <p:cNvSpPr>
            <a:spLocks noGrp="true"/>
          </p:cNvSpPr>
          <p:nvPr>
            <p:ph type="subTitle" idx="1"/>
          </p:nvPr>
        </p:nvSpPr>
        <p:spPr>
          <a:xfrm>
            <a:off x="1201782" y="1228299"/>
            <a:ext cx="6740435" cy="475750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endParaRPr lang="cs-CZ" b="true" dirty="false">
              <a:solidFill>
                <a:srgbClr val="005BAA"/>
              </a:solidFill>
            </a:endParaRPr>
          </a:p>
          <a:p>
            <a:pPr algn="l">
              <a:lnSpc>
                <a:spcPct val="100000"/>
              </a:lnSpc>
            </a:pPr>
            <a:r>
              <a:rPr lang="cs-CZ" b="true" dirty="false">
                <a:solidFill>
                  <a:srgbClr val="005BAA"/>
                </a:solidFill>
              </a:rPr>
              <a:t>Inovativní znaky projektu lze spatřovat v: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komplexitě nabízených služeb;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nastavení ideálního mixu podpory;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přirozené provázanosti poskytování sociálních a zdravotních služeb;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pozici zdravotní sestry, která není limitovaná zákonem o sociálních službách;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b="true" dirty="false">
                <a:solidFill>
                  <a:srgbClr val="005BAA"/>
                </a:solidFill>
              </a:rPr>
              <a:t>divadelním představení.</a:t>
            </a:r>
          </a:p>
        </p:txBody>
      </p:sp>
      <p:cxnSp>
        <p:nvCxnSpPr>
          <p:cNvPr id="15" name="Přímá spojnice 14"/>
          <p:cNvCxnSpPr/>
          <p:nvPr/>
        </p:nvCxnSpPr>
        <p:spPr>
          <a:xfrm flipH="true">
            <a:off x="2" y="1088574"/>
            <a:ext cx="3518261" cy="0"/>
          </a:xfrm>
          <a:prstGeom prst="line">
            <a:avLst/>
          </a:prstGeom>
          <a:ln w="19050">
            <a:solidFill>
              <a:srgbClr val="005B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55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pic>
        <p:nvPicPr>
          <p:cNvPr id="7" name="Obrázek 6"/>
          <p:cNvPicPr/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937" y="5985799"/>
            <a:ext cx="2981325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logoMPSV-m-sm"/>
          <p:cNvPicPr/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511" y="5985799"/>
            <a:ext cx="560705" cy="57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xmlns="" id="{515184F6-2061-4920-A582-041B502ABEF1}"/>
              </a:ext>
            </a:extLst>
          </p:cNvPr>
          <p:cNvPicPr>
            <a:picLocks noGrp="true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391" y="2528720"/>
            <a:ext cx="5038095" cy="2619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http://www.slezskadiakonie.cz/images/NzgyOHgweDA=/Slep%C3%A1%20mapa.jpg">
            <a:extLst>
              <a:ext uri="{FF2B5EF4-FFF2-40B4-BE49-F238E27FC236}">
                <a16:creationId xmlns:a16="http://schemas.microsoft.com/office/drawing/2014/main" xmlns="" id="{956D2D4E-265D-49A5-BA31-5C81A2793F6D}"/>
              </a:ext>
            </a:extLst>
          </p:cNvPr>
          <p:cNvPicPr/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14" y="365126"/>
            <a:ext cx="3381375" cy="478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3538830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false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 xsi:nil="true"/>
  </documentManagement>
</p:properties>
</file>

<file path=customXml/itemProps1.xml><?xml version="1.0" encoding="utf-8"?>
<ds:datastoreItem xmlns:ds="http://schemas.openxmlformats.org/officeDocument/2006/customXml" ds:itemID="{81E5B5DE-6A5B-4BBD-8982-464A7A28FD39}"/>
</file>

<file path=customXml/itemProps2.xml><?xml version="1.0" encoding="utf-8"?>
<ds:datastoreItem xmlns:ds="http://schemas.openxmlformats.org/officeDocument/2006/customXml" ds:itemID="{CF720E22-5823-426B-A145-722B3CCC9156}"/>
</file>

<file path=customXml/itemProps3.xml><?xml version="1.0" encoding="utf-8"?>
<ds:datastoreItem xmlns:ds="http://schemas.openxmlformats.org/officeDocument/2006/customXml" ds:itemID="{D6DC2C9F-FAEC-4982-9B9F-11C7D4C0AC98}"/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Office Theme</properties:Template>
  <properties:Words>312</properties:Words>
  <properties:PresentationFormat>Předvádění na obrazovce (4:3)</properties:PresentationFormat>
  <properties:Paragraphs>64</properties:Paragraphs>
  <properties:Slides>9</properties:Slides>
  <properties:Notes>1</properties:Notes>
  <properties:TotalTime>388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properties:HeadingPairs>
  <properties:TitlesOfParts>
    <vt:vector baseType="lpstr" size="10">
      <vt:lpstr>Motiv Office</vt:lpstr>
      <vt:lpstr>Prezentace aplikace PowerPoint</vt:lpstr>
      <vt:lpstr>O projektu</vt:lpstr>
      <vt:lpstr>Cíle projektu</vt:lpstr>
      <vt:lpstr>Aktivity projektu</vt:lpstr>
      <vt:lpstr>Přínos spolupráce s MAS</vt:lpstr>
      <vt:lpstr>Spolupráce s partnery</vt:lpstr>
      <vt:lpstr>Integrovanost projektu</vt:lpstr>
      <vt:lpstr>Inovativnost projektu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2018-06-04T07:32:03Z</dcterms:created>
  <dc:creator/>
  <cp:lastModifiedBy/>
  <dcterms:modified xmlns:xsi="http://www.w3.org/2001/XMLSchema-instance" xsi:type="dcterms:W3CDTF">2019-03-11T15:49:44Z</dcterms:modified>
  <cp:revision>31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