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5" r:id="rId5"/>
  </p:sldMasterIdLst>
  <p:notesMasterIdLst>
    <p:notesMasterId r:id="rId152"/>
  </p:notesMasterIdLst>
  <p:handoutMasterIdLst>
    <p:handoutMasterId r:id="rId153"/>
  </p:handoutMasterIdLst>
  <p:sldIdLst>
    <p:sldId id="256" r:id="rId6"/>
    <p:sldId id="354" r:id="rId7"/>
    <p:sldId id="356" r:id="rId8"/>
    <p:sldId id="321" r:id="rId9"/>
    <p:sldId id="358" r:id="rId10"/>
    <p:sldId id="344" r:id="rId11"/>
    <p:sldId id="508" r:id="rId12"/>
    <p:sldId id="510" r:id="rId13"/>
    <p:sldId id="509" r:id="rId14"/>
    <p:sldId id="349" r:id="rId15"/>
    <p:sldId id="351" r:id="rId16"/>
    <p:sldId id="486" r:id="rId17"/>
    <p:sldId id="487" r:id="rId18"/>
    <p:sldId id="488" r:id="rId19"/>
    <p:sldId id="504" r:id="rId20"/>
    <p:sldId id="489" r:id="rId21"/>
    <p:sldId id="530" r:id="rId22"/>
    <p:sldId id="526" r:id="rId23"/>
    <p:sldId id="528" r:id="rId24"/>
    <p:sldId id="529" r:id="rId25"/>
    <p:sldId id="531" r:id="rId26"/>
    <p:sldId id="532" r:id="rId27"/>
    <p:sldId id="533" r:id="rId28"/>
    <p:sldId id="534" r:id="rId29"/>
    <p:sldId id="540" r:id="rId30"/>
    <p:sldId id="469" r:id="rId31"/>
    <p:sldId id="470" r:id="rId32"/>
    <p:sldId id="471" r:id="rId33"/>
    <p:sldId id="472" r:id="rId34"/>
    <p:sldId id="473" r:id="rId35"/>
    <p:sldId id="501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367" r:id="rId44"/>
    <p:sldId id="370" r:id="rId45"/>
    <p:sldId id="371" r:id="rId46"/>
    <p:sldId id="372" r:id="rId47"/>
    <p:sldId id="485" r:id="rId48"/>
    <p:sldId id="378" r:id="rId49"/>
    <p:sldId id="484" r:id="rId50"/>
    <p:sldId id="380" r:id="rId51"/>
    <p:sldId id="381" r:id="rId52"/>
    <p:sldId id="384" r:id="rId53"/>
    <p:sldId id="385" r:id="rId54"/>
    <p:sldId id="386" r:id="rId55"/>
    <p:sldId id="505" r:id="rId56"/>
    <p:sldId id="387" r:id="rId57"/>
    <p:sldId id="388" r:id="rId58"/>
    <p:sldId id="389" r:id="rId59"/>
    <p:sldId id="390" r:id="rId60"/>
    <p:sldId id="391" r:id="rId61"/>
    <p:sldId id="506" r:id="rId62"/>
    <p:sldId id="394" r:id="rId63"/>
    <p:sldId id="507" r:id="rId64"/>
    <p:sldId id="393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90" r:id="rId73"/>
    <p:sldId id="491" r:id="rId74"/>
    <p:sldId id="492" r:id="rId75"/>
    <p:sldId id="493" r:id="rId76"/>
    <p:sldId id="494" r:id="rId77"/>
    <p:sldId id="495" r:id="rId78"/>
    <p:sldId id="496" r:id="rId79"/>
    <p:sldId id="541" r:id="rId80"/>
    <p:sldId id="499" r:id="rId81"/>
    <p:sldId id="363" r:id="rId82"/>
    <p:sldId id="364" r:id="rId83"/>
    <p:sldId id="365" r:id="rId84"/>
    <p:sldId id="366" r:id="rId85"/>
    <p:sldId id="359" r:id="rId86"/>
    <p:sldId id="360" r:id="rId87"/>
    <p:sldId id="361" r:id="rId88"/>
    <p:sldId id="500" r:id="rId89"/>
    <p:sldId id="465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13" r:id="rId101"/>
    <p:sldId id="414" r:id="rId102"/>
    <p:sldId id="415" r:id="rId103"/>
    <p:sldId id="416" r:id="rId104"/>
    <p:sldId id="417" r:id="rId105"/>
    <p:sldId id="418" r:id="rId106"/>
    <p:sldId id="419" r:id="rId107"/>
    <p:sldId id="420" r:id="rId108"/>
    <p:sldId id="421" r:id="rId109"/>
    <p:sldId id="422" r:id="rId110"/>
    <p:sldId id="423" r:id="rId111"/>
    <p:sldId id="424" r:id="rId112"/>
    <p:sldId id="425" r:id="rId113"/>
    <p:sldId id="42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434" r:id="rId122"/>
    <p:sldId id="435" r:id="rId123"/>
    <p:sldId id="436" r:id="rId124"/>
    <p:sldId id="437" r:id="rId125"/>
    <p:sldId id="438" r:id="rId126"/>
    <p:sldId id="439" r:id="rId127"/>
    <p:sldId id="440" r:id="rId128"/>
    <p:sldId id="441" r:id="rId129"/>
    <p:sldId id="442" r:id="rId130"/>
    <p:sldId id="443" r:id="rId131"/>
    <p:sldId id="444" r:id="rId132"/>
    <p:sldId id="445" r:id="rId133"/>
    <p:sldId id="446" r:id="rId134"/>
    <p:sldId id="447" r:id="rId135"/>
    <p:sldId id="448" r:id="rId136"/>
    <p:sldId id="449" r:id="rId137"/>
    <p:sldId id="450" r:id="rId138"/>
    <p:sldId id="451" r:id="rId139"/>
    <p:sldId id="452" r:id="rId140"/>
    <p:sldId id="453" r:id="rId141"/>
    <p:sldId id="454" r:id="rId142"/>
    <p:sldId id="455" r:id="rId143"/>
    <p:sldId id="456" r:id="rId144"/>
    <p:sldId id="460" r:id="rId145"/>
    <p:sldId id="461" r:id="rId146"/>
    <p:sldId id="462" r:id="rId147"/>
    <p:sldId id="463" r:id="rId148"/>
    <p:sldId id="482" r:id="rId149"/>
    <p:sldId id="483" r:id="rId150"/>
    <p:sldId id="348" r:id="rId15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3983" autoAdjust="0"/>
  </p:normalViewPr>
  <p:slideViewPr>
    <p:cSldViewPr showGuides="1">
      <p:cViewPr varScale="1">
        <p:scale>
          <a:sx n="108" d="100"/>
          <a:sy n="108" d="100"/>
        </p:scale>
        <p:origin x="1302" y="10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1571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4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commentAuthors" Target="commentAuthor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5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12.06.2019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12.06.2019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77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367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44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3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69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26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85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850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382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357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68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81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83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120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85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9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145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1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87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4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8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37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etske-skupin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prokesova@mpsv.cz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files/clanky/32415/seznam_kontaktu_IDS_MPSV_web.pdf" TargetMode="External"/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cs/1990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dsmpsv.cz/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cuments/21802/5032726/Kalkula%C4%8Dka_za%C5%99%C3%ADzen%C3%AD+p%C3%A9%C4%8De+o+d%C4%9Bti_v1+-+rozpad+financ%C3%AD+investice+x+neinvestice.xlsx/6b2b2c68-7381-4b73-b1e1-c5389fc3104c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formulare-a-pokyny-potrebne-v-ramci-pripravy-zadosti-o-podporu-opz/-/dokument/798021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718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kp@mpsv.cz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/>
          <a:lstStyle/>
          <a:p>
            <a:r>
              <a:rPr lang="cs-CZ" sz="3200" dirty="0"/>
              <a:t>Podpora vzniku a provozu dětských skupin pro podniky a veřejnost mimo hl. m. Prahu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 smtClean="0"/>
              <a:t>Seminář pro žadatele</a:t>
            </a:r>
            <a:endParaRPr lang="cs-CZ" sz="2400" b="0" cap="none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112568"/>
          </a:xfrm>
        </p:spPr>
        <p:txBody>
          <a:bodyPr numCol="2"/>
          <a:lstStyle/>
          <a:p>
            <a:r>
              <a:rPr lang="cs-CZ" b="1" dirty="0" smtClean="0"/>
              <a:t>Oprávnění žadatelé</a:t>
            </a:r>
          </a:p>
          <a:p>
            <a:pPr lvl="1"/>
            <a:r>
              <a:rPr lang="cs-CZ" sz="1700" dirty="0" smtClean="0"/>
              <a:t>obchodní </a:t>
            </a:r>
            <a:r>
              <a:rPr lang="cs-CZ" sz="1700" dirty="0"/>
              <a:t>korporace</a:t>
            </a:r>
          </a:p>
          <a:p>
            <a:pPr lvl="1"/>
            <a:r>
              <a:rPr lang="cs-CZ" sz="1700" dirty="0"/>
              <a:t>OSVČ</a:t>
            </a:r>
          </a:p>
          <a:p>
            <a:pPr lvl="1"/>
            <a:r>
              <a:rPr lang="cs-CZ" sz="1700" dirty="0"/>
              <a:t>státní podnik</a:t>
            </a:r>
          </a:p>
          <a:p>
            <a:pPr lvl="1"/>
            <a:r>
              <a:rPr lang="cs-CZ" sz="1700" dirty="0"/>
              <a:t>NNO</a:t>
            </a:r>
          </a:p>
          <a:p>
            <a:pPr lvl="1"/>
            <a:r>
              <a:rPr lang="cs-CZ" sz="1700" dirty="0"/>
              <a:t>profesní a podnikatelská sdružení</a:t>
            </a:r>
          </a:p>
          <a:p>
            <a:pPr lvl="1"/>
            <a:r>
              <a:rPr lang="cs-CZ" sz="1700" dirty="0"/>
              <a:t>poradenské a vzdělávací instituce</a:t>
            </a:r>
          </a:p>
          <a:p>
            <a:pPr lvl="1"/>
            <a:r>
              <a:rPr lang="cs-CZ" sz="1700" dirty="0"/>
              <a:t>vysoké školy</a:t>
            </a:r>
          </a:p>
          <a:p>
            <a:pPr lvl="1"/>
            <a:r>
              <a:rPr lang="cs-CZ" sz="1700" dirty="0"/>
              <a:t>veřejné výzkumné instituce</a:t>
            </a:r>
          </a:p>
          <a:p>
            <a:pPr lvl="1"/>
            <a:r>
              <a:rPr lang="cs-CZ" sz="1700" dirty="0" smtClean="0"/>
              <a:t>kraje </a:t>
            </a:r>
            <a:endParaRPr lang="cs-CZ" sz="1700" dirty="0"/>
          </a:p>
          <a:p>
            <a:pPr lvl="1"/>
            <a:r>
              <a:rPr lang="cs-CZ" sz="1700" dirty="0" smtClean="0"/>
              <a:t>organizace </a:t>
            </a:r>
            <a:r>
              <a:rPr lang="cs-CZ" sz="1700" dirty="0"/>
              <a:t>zřizované kraji </a:t>
            </a:r>
          </a:p>
          <a:p>
            <a:pPr lvl="1"/>
            <a:r>
              <a:rPr lang="cs-CZ" sz="1700" dirty="0" smtClean="0"/>
              <a:t>obce</a:t>
            </a:r>
          </a:p>
          <a:p>
            <a:pPr lvl="1"/>
            <a:r>
              <a:rPr lang="cs-CZ" sz="1700" dirty="0" smtClean="0"/>
              <a:t>organizace </a:t>
            </a:r>
            <a:r>
              <a:rPr lang="cs-CZ" sz="1700" dirty="0"/>
              <a:t>zřizované obcemi </a:t>
            </a:r>
          </a:p>
          <a:p>
            <a:pPr lvl="1"/>
            <a:endParaRPr lang="cs-CZ" sz="1700" dirty="0" smtClean="0"/>
          </a:p>
          <a:p>
            <a:pPr lvl="1"/>
            <a:r>
              <a:rPr lang="cs-CZ" sz="1700" dirty="0" smtClean="0"/>
              <a:t>dobrovolné </a:t>
            </a:r>
            <a:r>
              <a:rPr lang="cs-CZ" sz="1700" dirty="0"/>
              <a:t>svazky obcí</a:t>
            </a:r>
          </a:p>
          <a:p>
            <a:pPr lvl="1"/>
            <a:r>
              <a:rPr lang="cs-CZ" sz="1700" dirty="0"/>
              <a:t>sociální partneři</a:t>
            </a:r>
          </a:p>
          <a:p>
            <a:pPr lvl="1"/>
            <a:r>
              <a:rPr lang="cs-CZ" sz="1700" dirty="0"/>
              <a:t>organizační složky státu</a:t>
            </a:r>
          </a:p>
          <a:p>
            <a:pPr lvl="1"/>
            <a:r>
              <a:rPr lang="cs-CZ" sz="1700" dirty="0"/>
              <a:t>příspěvkové organizace zřízené organizačními složkami státu</a:t>
            </a:r>
          </a:p>
          <a:p>
            <a:pPr lvl="1"/>
            <a:r>
              <a:rPr lang="cs-CZ" sz="1700" dirty="0"/>
              <a:t>právnické osoby vykonávající podnikatelskou činnost zřízené zvláštním </a:t>
            </a:r>
            <a:r>
              <a:rPr lang="cs-CZ" sz="1700" dirty="0" smtClean="0"/>
              <a:t>zákonem</a:t>
            </a:r>
          </a:p>
          <a:p>
            <a:pPr marL="414000" lvl="1" indent="0">
              <a:buNone/>
            </a:pPr>
            <a:endParaRPr lang="cs-CZ" sz="1700" dirty="0"/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456" cy="5184576"/>
          </a:xfrm>
        </p:spPr>
        <p:txBody>
          <a:bodyPr/>
          <a:lstStyle/>
          <a:p>
            <a:r>
              <a:rPr lang="cs-CZ" dirty="0" smtClean="0"/>
              <a:t>Kopírovat žádost</a:t>
            </a:r>
          </a:p>
          <a:p>
            <a:pPr lvl="1"/>
            <a:r>
              <a:rPr lang="cs-CZ" dirty="0" smtClean="0"/>
              <a:t>IS KP14+ nedokáže žádost zkopírovat do všech detailů, obecně je </a:t>
            </a:r>
            <a:r>
              <a:rPr lang="cs-CZ" dirty="0"/>
              <a:t>možné kopírovat</a:t>
            </a:r>
            <a:r>
              <a:rPr lang="cs-CZ" dirty="0" smtClean="0"/>
              <a:t> textová pole, ostatní pole zpravidla ne (tj. např. rozpočet, výběry z číselníků)</a:t>
            </a:r>
          </a:p>
          <a:p>
            <a:r>
              <a:rPr lang="cs-CZ" dirty="0" smtClean="0"/>
              <a:t>Finalizační kontrola</a:t>
            </a:r>
          </a:p>
          <a:p>
            <a:pPr lvl="1"/>
            <a:r>
              <a:rPr lang="cs-CZ" dirty="0" smtClean="0"/>
              <a:t>Ověřuje povinnost vyplnění polí, soulady částek (např. rozpočet a finanční plán) aj.</a:t>
            </a:r>
          </a:p>
          <a:p>
            <a:pPr lvl="1"/>
            <a:r>
              <a:rPr lang="cs-CZ" dirty="0" smtClean="0"/>
              <a:t>Vyhovění všem kontrolním podmínkám je nutný předpoklad k podpisu žádosti (resp. k finalizaci a následnému podpisu)</a:t>
            </a:r>
          </a:p>
          <a:p>
            <a:r>
              <a:rPr lang="cs-CZ" dirty="0" smtClean="0"/>
              <a:t>Finalizace a storno finalizace</a:t>
            </a:r>
          </a:p>
          <a:p>
            <a:r>
              <a:rPr lang="cs-CZ" dirty="0" smtClean="0"/>
              <a:t>Tisk </a:t>
            </a:r>
          </a:p>
          <a:p>
            <a:pPr lvl="1"/>
            <a:r>
              <a:rPr lang="cs-CZ" dirty="0" smtClean="0"/>
              <a:t>Podpis se připojuje k tiskové sestavě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5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 o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95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Operace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Zkrácený název projektu </a:t>
            </a:r>
            <a:r>
              <a:rPr lang="cs-CZ" dirty="0" smtClean="0"/>
              <a:t>– Identifikační údaj sloužící k základní orientaci v systému</a:t>
            </a:r>
            <a:endParaRPr lang="cs-CZ" dirty="0"/>
          </a:p>
          <a:p>
            <a:r>
              <a:rPr lang="cs-CZ" b="1" dirty="0" smtClean="0"/>
              <a:t>Typ podání </a:t>
            </a:r>
            <a:r>
              <a:rPr lang="cs-CZ" dirty="0" smtClean="0"/>
              <a:t>– Automatické x Ruční</a:t>
            </a:r>
          </a:p>
          <a:p>
            <a:pPr lvl="1"/>
            <a:r>
              <a:rPr lang="cs-CZ" dirty="0" smtClean="0"/>
              <a:t>Automatické – automaticky po podpisu signatáře/ů</a:t>
            </a:r>
          </a:p>
          <a:p>
            <a:pPr lvl="1"/>
            <a:r>
              <a:rPr lang="cs-CZ" dirty="0" smtClean="0"/>
              <a:t>Ruční – aktivní účast žadatele přes tlačítko </a:t>
            </a:r>
            <a:r>
              <a:rPr lang="pl-PL" dirty="0"/>
              <a:t>Podat žádost, které se </a:t>
            </a:r>
            <a:r>
              <a:rPr lang="pl-PL" dirty="0" smtClean="0"/>
              <a:t>vygeneruje po podpisu žádosti </a:t>
            </a:r>
            <a:endParaRPr lang="cs-CZ" dirty="0"/>
          </a:p>
          <a:p>
            <a:r>
              <a:rPr lang="cs-CZ" b="1" dirty="0"/>
              <a:t>Způsob jednání</a:t>
            </a:r>
            <a:r>
              <a:rPr lang="cs-CZ" dirty="0" smtClean="0"/>
              <a:t> – nastavení pravidla pro podpis žádosti, provazba se záložkou Přístup k projektu (určení rolí)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Název projektu </a:t>
            </a:r>
          </a:p>
          <a:p>
            <a:pPr lvl="0"/>
            <a:r>
              <a:rPr lang="cs-CZ" b="1" dirty="0" smtClean="0"/>
              <a:t>Anotace </a:t>
            </a:r>
            <a:r>
              <a:rPr lang="cs-CZ" b="1" dirty="0"/>
              <a:t>projektu </a:t>
            </a:r>
            <a:r>
              <a:rPr lang="cs-CZ" dirty="0"/>
              <a:t> </a:t>
            </a:r>
          </a:p>
          <a:p>
            <a:r>
              <a:rPr lang="cs-CZ" b="1" dirty="0" smtClean="0"/>
              <a:t>Datum </a:t>
            </a:r>
            <a:r>
              <a:rPr lang="cs-CZ" b="1" dirty="0"/>
              <a:t>zahájení a ukončení</a:t>
            </a:r>
            <a:r>
              <a:rPr lang="cs-CZ" dirty="0"/>
              <a:t> – předpokládané/skutečné</a:t>
            </a:r>
          </a:p>
          <a:p>
            <a:pPr lvl="1"/>
            <a:r>
              <a:rPr lang="cs-CZ" dirty="0"/>
              <a:t>generuje se délka projektu</a:t>
            </a:r>
          </a:p>
          <a:p>
            <a:pPr lvl="1"/>
            <a:r>
              <a:rPr lang="cs-CZ" dirty="0"/>
              <a:t>nutno respektovat limity nastavené výzvou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Jiné finanční příjmy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/>
              <a:t>Nevytváří. </a:t>
            </a:r>
            <a:r>
              <a:rPr lang="cs-CZ" sz="2400" dirty="0" err="1"/>
              <a:t>Provazba</a:t>
            </a:r>
            <a:r>
              <a:rPr lang="cs-CZ" sz="2400" dirty="0"/>
              <a:t> s záložkou Rozpad financování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Příjmy dle čl. 61 obecného nařízení </a:t>
            </a:r>
            <a:r>
              <a:rPr lang="cs-CZ" sz="2400" dirty="0"/>
              <a:t>- Projekt nevytváří příjmy dle článku 61</a:t>
            </a:r>
            <a:endParaRPr lang="cs-CZ" sz="24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1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I – Anotace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Anotace projektu 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přesná adresa </a:t>
            </a:r>
            <a:r>
              <a:rPr lang="cs-CZ" dirty="0"/>
              <a:t>místa provozu </a:t>
            </a:r>
            <a:r>
              <a:rPr lang="cs-CZ" dirty="0" smtClean="0"/>
              <a:t>dětské skupiny </a:t>
            </a:r>
            <a:r>
              <a:rPr lang="cs-CZ" dirty="0"/>
              <a:t>(v detailu ulice a čísla popisného nebo čísla evidenčního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kapacita dětské skupiny, </a:t>
            </a:r>
            <a:r>
              <a:rPr lang="cs-CZ" dirty="0"/>
              <a:t>tj. počet </a:t>
            </a:r>
            <a:r>
              <a:rPr lang="cs-CZ" dirty="0" smtClean="0"/>
              <a:t>míst</a:t>
            </a:r>
          </a:p>
          <a:p>
            <a:pPr lvl="1" algn="just"/>
            <a:r>
              <a:rPr lang="cs-CZ" dirty="0" smtClean="0"/>
              <a:t>celkový </a:t>
            </a:r>
            <a:r>
              <a:rPr lang="cs-CZ" dirty="0"/>
              <a:t>harmonogram projektu (v detailu „od </a:t>
            </a:r>
            <a:r>
              <a:rPr lang="cs-CZ" dirty="0" err="1"/>
              <a:t>dd.mm.rok</a:t>
            </a:r>
            <a:r>
              <a:rPr lang="cs-CZ" dirty="0"/>
              <a:t> do </a:t>
            </a:r>
            <a:r>
              <a:rPr lang="cs-CZ" dirty="0" err="1"/>
              <a:t>dd.mm.rok</a:t>
            </a:r>
            <a:r>
              <a:rPr lang="cs-CZ" dirty="0"/>
              <a:t>“), z toho </a:t>
            </a:r>
            <a:r>
              <a:rPr lang="cs-CZ" dirty="0" smtClean="0"/>
              <a:t>předpokládaná délka </a:t>
            </a:r>
            <a:r>
              <a:rPr lang="cs-CZ" dirty="0"/>
              <a:t>projektové fáze na vybudování/transformaci </a:t>
            </a:r>
            <a:r>
              <a:rPr lang="cs-CZ" dirty="0" smtClean="0"/>
              <a:t>dětské skupiny </a:t>
            </a:r>
            <a:r>
              <a:rPr lang="cs-CZ" dirty="0"/>
              <a:t>(v detailu „od </a:t>
            </a:r>
            <a:r>
              <a:rPr lang="cs-CZ" dirty="0" err="1"/>
              <a:t>dd.mm.rok</a:t>
            </a:r>
            <a:r>
              <a:rPr lang="cs-CZ" dirty="0"/>
              <a:t> do </a:t>
            </a:r>
            <a:r>
              <a:rPr lang="cs-CZ" dirty="0" err="1"/>
              <a:t>dd.mm.rok</a:t>
            </a:r>
            <a:r>
              <a:rPr lang="cs-CZ" dirty="0" smtClean="0"/>
              <a:t>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I – Anotace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pPr lvl="1" algn="just"/>
            <a:r>
              <a:rPr lang="cs-CZ" dirty="0"/>
              <a:t>typ zařízení péče o děti předškolního věku:</a:t>
            </a:r>
          </a:p>
          <a:p>
            <a:pPr lvl="2" algn="just"/>
            <a:r>
              <a:rPr lang="cs-CZ" dirty="0"/>
              <a:t>dětská skupina dle zákona č. 247/2014 Sb</a:t>
            </a:r>
            <a:r>
              <a:rPr lang="cs-CZ" dirty="0" smtClean="0"/>
              <a:t>.</a:t>
            </a:r>
          </a:p>
          <a:p>
            <a:pPr lvl="1" algn="just"/>
            <a:r>
              <a:rPr lang="cs-CZ" dirty="0" smtClean="0"/>
              <a:t>forma dětské skupiny </a:t>
            </a:r>
            <a:r>
              <a:rPr lang="cs-CZ" dirty="0"/>
              <a:t>z hlediska uživatelů: </a:t>
            </a:r>
            <a:endParaRPr lang="cs-CZ" dirty="0" smtClean="0"/>
          </a:p>
          <a:p>
            <a:pPr lvl="2" algn="just"/>
            <a:r>
              <a:rPr lang="cs-CZ" dirty="0" smtClean="0"/>
              <a:t>podniková </a:t>
            </a:r>
            <a:r>
              <a:rPr lang="cs-CZ" dirty="0"/>
              <a:t>(pro zaměstnance příjemce a případně pro projektové partnery</a:t>
            </a:r>
            <a:r>
              <a:rPr lang="cs-CZ" dirty="0" smtClean="0"/>
              <a:t>)</a:t>
            </a:r>
          </a:p>
          <a:p>
            <a:pPr lvl="2" algn="just"/>
            <a:r>
              <a:rPr lang="cs-CZ" dirty="0" smtClean="0"/>
              <a:t>pro veřejnost  </a:t>
            </a:r>
          </a:p>
          <a:p>
            <a:pPr marL="666000" lvl="2" indent="0" algn="just">
              <a:buNone/>
            </a:pPr>
            <a:endParaRPr lang="cs-CZ" dirty="0"/>
          </a:p>
          <a:p>
            <a:pPr algn="just"/>
            <a:r>
              <a:rPr lang="cs-CZ" sz="2200" dirty="0"/>
              <a:t>V průběhu realizace projektu </a:t>
            </a:r>
            <a:r>
              <a:rPr lang="cs-CZ" sz="2200" b="1" dirty="0"/>
              <a:t>není možné tyto parametry změnit</a:t>
            </a:r>
            <a:r>
              <a:rPr lang="cs-CZ" sz="2200" dirty="0"/>
              <a:t>, výjimku představuje pouze změna kapacity před zahájením provozu zařízení. 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3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Doplňkové informace – checkboxy</a:t>
            </a:r>
          </a:p>
          <a:p>
            <a:r>
              <a:rPr lang="pl-PL" dirty="0"/>
              <a:t>Realizace zadávacích řízení na </a:t>
            </a:r>
            <a:r>
              <a:rPr lang="pl-PL" dirty="0" smtClean="0"/>
              <a:t>projektu – není nutno zadávat při žádosti</a:t>
            </a:r>
          </a:p>
          <a:p>
            <a:r>
              <a:rPr lang="cs-CZ" dirty="0" smtClean="0"/>
              <a:t>Veřejná podpora – orientační, není provázáno s další záložkou. Bude řešeno až před podpisem právního aktu</a:t>
            </a:r>
          </a:p>
          <a:p>
            <a:r>
              <a:rPr lang="cs-CZ" dirty="0"/>
              <a:t>Projekt je zcela nebo zčásti prováděn sociálními partnery nebo </a:t>
            </a:r>
            <a:r>
              <a:rPr lang="cs-CZ" dirty="0" smtClean="0"/>
              <a:t>NNO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9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identifikace specifických cílů je nastavena na úrovni výzvy</a:t>
            </a:r>
          </a:p>
          <a:p>
            <a:r>
              <a:rPr lang="cs-CZ" b="1" dirty="0" smtClean="0"/>
              <a:t>Název</a:t>
            </a:r>
            <a:r>
              <a:rPr lang="cs-CZ" dirty="0" smtClean="0"/>
              <a:t> – </a:t>
            </a:r>
            <a:r>
              <a:rPr lang="cs-CZ" dirty="0"/>
              <a:t>Snížit rozdíly v postavení žen a mužů na trhu práce</a:t>
            </a:r>
            <a:endParaRPr lang="cs-CZ" dirty="0" smtClean="0"/>
          </a:p>
          <a:p>
            <a:r>
              <a:rPr lang="cs-CZ" b="1" dirty="0" smtClean="0"/>
              <a:t>Procentní podíl </a:t>
            </a:r>
            <a:r>
              <a:rPr lang="cs-CZ" dirty="0" smtClean="0"/>
              <a:t>– 100 %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8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Ve výzvě stanoveny:</a:t>
            </a:r>
          </a:p>
          <a:p>
            <a:r>
              <a:rPr lang="cs-CZ" b="1" dirty="0"/>
              <a:t>Indikátory povinné k naplnění</a:t>
            </a:r>
          </a:p>
          <a:p>
            <a:pPr lvl="1"/>
            <a:r>
              <a:rPr lang="cs-CZ" dirty="0"/>
              <a:t>Žadatel povinně stanoví v žádosti hodnotu indikátorů, kterou se zavazuje během projektu </a:t>
            </a:r>
            <a:r>
              <a:rPr lang="cs-CZ" dirty="0" smtClean="0"/>
              <a:t>dosáhnout.</a:t>
            </a:r>
            <a:endParaRPr lang="cs-CZ" dirty="0"/>
          </a:p>
          <a:p>
            <a:pPr lvl="1"/>
            <a:r>
              <a:rPr lang="cs-CZ" dirty="0"/>
              <a:t>Budou součástí právního </a:t>
            </a:r>
            <a:r>
              <a:rPr lang="cs-CZ" dirty="0" smtClean="0"/>
              <a:t>aktu.</a:t>
            </a:r>
          </a:p>
          <a:p>
            <a:pPr lvl="1"/>
            <a:r>
              <a:rPr lang="cs-CZ" dirty="0"/>
              <a:t>Cílová hodnota se chápe jako závazek žadatele pouze u monitorovacího indikátoru 5 00 01</a:t>
            </a:r>
            <a:r>
              <a:rPr lang="cs-CZ" dirty="0" smtClean="0"/>
              <a:t>.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109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76141"/>
              </p:ext>
            </p:extLst>
          </p:nvPr>
        </p:nvGraphicFramePr>
        <p:xfrm>
          <a:off x="395536" y="4293096"/>
          <a:ext cx="8280920" cy="209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53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3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5 00 01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Kapacita podporovaných zařízení péče o děti nebo vzdělávacích zařízení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3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5 01 10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osob využívajících zařízení péče o děti předškolního věku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0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6 00 00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Celkový počet účastníků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9100" y="342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/>
          <a:lstStyle/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Počet míst v </a:t>
            </a:r>
            <a:r>
              <a:rPr lang="cs-CZ" b="1" dirty="0" smtClean="0"/>
              <a:t>zařízení: </a:t>
            </a:r>
            <a:r>
              <a:rPr lang="cs-CZ" dirty="0" smtClean="0"/>
              <a:t>			</a:t>
            </a:r>
            <a:r>
              <a:rPr lang="cs-CZ" sz="2000" dirty="0" smtClean="0"/>
              <a:t>min</a:t>
            </a:r>
            <a:r>
              <a:rPr lang="cs-CZ" sz="2000" dirty="0"/>
              <a:t>. 5, max. 24</a:t>
            </a:r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Cílová skupina:	</a:t>
            </a:r>
            <a:r>
              <a:rPr lang="cs-CZ" dirty="0" smtClean="0"/>
              <a:t>							</a:t>
            </a:r>
            <a:r>
              <a:rPr lang="cs-CZ" sz="2000" dirty="0" smtClean="0"/>
              <a:t>rodiče </a:t>
            </a:r>
            <a:r>
              <a:rPr lang="cs-CZ" sz="2000" dirty="0"/>
              <a:t>s dětmi </a:t>
            </a:r>
            <a:r>
              <a:rPr lang="cs-CZ" sz="2000" dirty="0" smtClean="0"/>
              <a:t>mladšími 15 </a:t>
            </a:r>
            <a:r>
              <a:rPr lang="cs-CZ" sz="2000" dirty="0"/>
              <a:t>let</a:t>
            </a:r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Forma financování: 	</a:t>
            </a:r>
            <a:r>
              <a:rPr lang="cs-CZ" dirty="0" smtClean="0"/>
              <a:t>			</a:t>
            </a:r>
            <a:r>
              <a:rPr lang="cs-CZ" sz="2000" dirty="0" smtClean="0"/>
              <a:t>ex-ante, ex </a:t>
            </a:r>
            <a:r>
              <a:rPr lang="cs-CZ" sz="2000" dirty="0"/>
              <a:t>post </a:t>
            </a:r>
            <a:r>
              <a:rPr lang="cs-CZ" sz="1400" dirty="0" smtClean="0"/>
              <a:t>(pouze pro organizační složky </a:t>
            </a:r>
            <a:r>
              <a:rPr lang="cs-CZ" sz="1400" dirty="0"/>
              <a:t>státu</a:t>
            </a:r>
            <a:r>
              <a:rPr lang="cs-CZ" sz="1400" dirty="0" smtClean="0"/>
              <a:t>)</a:t>
            </a:r>
            <a:endParaRPr lang="cs-CZ" sz="2000" dirty="0"/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Partnerství: </a:t>
            </a:r>
            <a:r>
              <a:rPr lang="cs-CZ" dirty="0" smtClean="0"/>
              <a:t>											</a:t>
            </a:r>
            <a:r>
              <a:rPr lang="cs-CZ" sz="2000" dirty="0" smtClean="0"/>
              <a:t>počet </a:t>
            </a:r>
            <a:r>
              <a:rPr lang="cs-CZ" sz="2000" dirty="0"/>
              <a:t>partnerů </a:t>
            </a:r>
            <a:r>
              <a:rPr lang="cs-CZ" sz="2000" dirty="0" smtClean="0"/>
              <a:t>není omezen</a:t>
            </a:r>
          </a:p>
          <a:p>
            <a:pPr marL="0" indent="0" defTabSz="180000">
              <a:lnSpc>
                <a:spcPct val="10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Režim financování	</a:t>
            </a:r>
            <a:r>
              <a:rPr lang="cs-CZ" b="1" dirty="0" smtClean="0"/>
              <a:t>:</a:t>
            </a:r>
            <a:r>
              <a:rPr lang="cs-CZ" sz="2000" dirty="0" smtClean="0"/>
              <a:t>		</a:t>
            </a:r>
            <a:endParaRPr lang="cs-CZ" sz="2000" dirty="0"/>
          </a:p>
          <a:p>
            <a:pPr lvl="1"/>
            <a:r>
              <a:rPr lang="cs-CZ" dirty="0"/>
              <a:t>zjednodušené vykazování způsobilých </a:t>
            </a:r>
            <a:r>
              <a:rPr lang="cs-CZ" dirty="0" smtClean="0"/>
              <a:t>výdajů na </a:t>
            </a:r>
            <a:r>
              <a:rPr lang="cs-CZ" dirty="0"/>
              <a:t>základě </a:t>
            </a:r>
            <a:r>
              <a:rPr lang="cs-CZ" dirty="0" smtClean="0"/>
              <a:t>dosažených jednotek </a:t>
            </a:r>
          </a:p>
          <a:p>
            <a:pPr lvl="1"/>
            <a:r>
              <a:rPr lang="cs-CZ" dirty="0" smtClean="0"/>
              <a:t>ŘO definoval jednotky </a:t>
            </a:r>
            <a:r>
              <a:rPr lang="cs-CZ" dirty="0"/>
              <a:t>a k nim odpovídající jednotkové náklady</a:t>
            </a:r>
          </a:p>
          <a:p>
            <a:pPr lvl="1"/>
            <a:r>
              <a:rPr lang="cs-CZ" dirty="0" smtClean="0"/>
              <a:t>podle </a:t>
            </a:r>
            <a:r>
              <a:rPr lang="cs-CZ" dirty="0"/>
              <a:t>počtu dosažených jednotek je vypočtena výše </a:t>
            </a:r>
            <a:r>
              <a:rPr lang="cs-CZ" dirty="0" smtClean="0"/>
              <a:t>dotace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Ve výzvě stanoveny</a:t>
            </a:r>
            <a:r>
              <a:rPr lang="cs-CZ" b="1" dirty="0" smtClean="0"/>
              <a:t>:</a:t>
            </a:r>
            <a:endParaRPr lang="cs-CZ" b="1" dirty="0"/>
          </a:p>
          <a:p>
            <a:r>
              <a:rPr lang="cs-CZ" b="1" dirty="0" smtClean="0"/>
              <a:t>Indikátory </a:t>
            </a:r>
            <a:r>
              <a:rPr lang="cs-CZ" b="1" dirty="0"/>
              <a:t>povinné k vykazování</a:t>
            </a:r>
          </a:p>
          <a:p>
            <a:pPr lvl="1"/>
            <a:r>
              <a:rPr lang="cs-CZ" dirty="0"/>
              <a:t>Žadatel musí v žádosti vyplnit pole Cílová hodnota, postačuje zadat 0</a:t>
            </a:r>
          </a:p>
          <a:p>
            <a:pPr lvl="1"/>
            <a:r>
              <a:rPr lang="cs-CZ" dirty="0"/>
              <a:t>Plnění bude </a:t>
            </a:r>
            <a:r>
              <a:rPr lang="cs-CZ" dirty="0" smtClean="0"/>
              <a:t>vykazováno </a:t>
            </a:r>
            <a:r>
              <a:rPr lang="cs-CZ" dirty="0"/>
              <a:t>prostřednictvím </a:t>
            </a:r>
            <a:r>
              <a:rPr lang="cs-CZ" dirty="0" smtClean="0"/>
              <a:t>zprávy o realizaci.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110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9100" y="342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53715"/>
              </p:ext>
            </p:extLst>
          </p:nvPr>
        </p:nvGraphicFramePr>
        <p:xfrm>
          <a:off x="507450" y="3861048"/>
          <a:ext cx="838503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Kód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Název indikátoru</a:t>
                      </a:r>
                      <a:endParaRPr lang="cs-CZ" sz="1400" b="1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5 01 20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osob využívajících zařízení péče o děti ve věku do 3 let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5 01 30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osob pracujících v rámci flexibilních forem práce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5 01 05</a:t>
                      </a:r>
                      <a:endParaRPr lang="cs-CZ" sz="14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zaměstnavatelů, kteří podporují flexibilní formy práce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6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Žadatel edituje jednotlivé předvyplněné záznamy</a:t>
            </a:r>
          </a:p>
          <a:p>
            <a:pPr lvl="1"/>
            <a:r>
              <a:rPr lang="cs-CZ" dirty="0" smtClean="0"/>
              <a:t>Výchozí hodnota (na úrovni projektů vždy 0)</a:t>
            </a:r>
          </a:p>
          <a:p>
            <a:pPr lvl="1"/>
            <a:r>
              <a:rPr lang="cs-CZ" dirty="0" smtClean="0"/>
              <a:t>Cílová hodnota</a:t>
            </a:r>
          </a:p>
          <a:p>
            <a:pPr lvl="1"/>
            <a:r>
              <a:rPr lang="cs-CZ" dirty="0" smtClean="0"/>
              <a:t>Datum cílové hodnoty (max. datum ukončení realizace projektu)</a:t>
            </a:r>
          </a:p>
          <a:p>
            <a:pPr lvl="1"/>
            <a:r>
              <a:rPr lang="cs-CZ" dirty="0" smtClean="0"/>
              <a:t>Popis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cílových hodnot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stanovení cílových hodnot vychází z plánovaných aktivit a zaměření projektu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Pro indikátor 60000 Celkový počet účastníků žadatel zohlední povinnost vykazovat </a:t>
            </a:r>
            <a:r>
              <a:rPr lang="cs-CZ" u="sng" dirty="0" smtClean="0">
                <a:solidFill>
                  <a:srgbClr val="FF0000"/>
                </a:solidFill>
              </a:rPr>
              <a:t>pouze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cs-CZ" dirty="0" smtClean="0"/>
              <a:t>Osoby jednoznačně identifikované, u nichž jsou osobní údaje známé ve stanoveném rozsahu</a:t>
            </a:r>
          </a:p>
          <a:p>
            <a:pPr lvl="1"/>
            <a:r>
              <a:rPr lang="cs-CZ" dirty="0" smtClean="0"/>
              <a:t>Osoby s podporou přesahující limit „bagatelní podpory“ </a:t>
            </a:r>
            <a:r>
              <a:rPr lang="cs-CZ" dirty="0"/>
              <a:t>(min 40 hod</a:t>
            </a:r>
            <a:r>
              <a:rPr lang="cs-CZ" dirty="0" smtClean="0"/>
              <a:t>. podpory)</a:t>
            </a:r>
            <a:endParaRPr lang="cs-CZ" dirty="0"/>
          </a:p>
          <a:p>
            <a:pPr lvl="1"/>
            <a:r>
              <a:rPr lang="cs-CZ" dirty="0" smtClean="0"/>
              <a:t>Osoby s prokazatelnou vazbou na trh práce (potvrzení)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0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440" cy="4563208"/>
          </a:xfrm>
        </p:spPr>
        <p:txBody>
          <a:bodyPr/>
          <a:lstStyle/>
          <a:p>
            <a:r>
              <a:rPr lang="cs-CZ" dirty="0"/>
              <a:t>V textovém poli „Popis hodnoty“ žadatel povinně popíše: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akým </a:t>
            </a:r>
            <a:r>
              <a:rPr lang="cs-CZ" dirty="0"/>
              <a:t>způsobem byla cílová hodnota stanovena a jakým způsobem bude naplňování indikátoru sledovat a </a:t>
            </a:r>
            <a:r>
              <a:rPr lang="cs-CZ" dirty="0" smtClean="0"/>
              <a:t>dokládat,</a:t>
            </a:r>
            <a:endParaRPr lang="cs-CZ" dirty="0"/>
          </a:p>
          <a:p>
            <a:pPr lvl="1"/>
            <a:r>
              <a:rPr lang="cs-CZ" dirty="0"/>
              <a:t>r</a:t>
            </a:r>
            <a:r>
              <a:rPr lang="cs-CZ" dirty="0" smtClean="0"/>
              <a:t>ozsah </a:t>
            </a:r>
            <a:r>
              <a:rPr lang="cs-CZ" dirty="0"/>
              <a:t>skupiny osob, kterou plánuje podpořit a která nebude pravděpodobně moci být zahrnuta do dosažených hodnot indikátorů (např. pokud je identifikace osoby v rozporu s účelem práce s danou cílovou skupinou, nebo z důvodu bagatelní podpory), včetně </a:t>
            </a:r>
            <a:r>
              <a:rPr lang="cs-CZ" dirty="0" smtClean="0"/>
              <a:t>odůvodnění.</a:t>
            </a:r>
          </a:p>
          <a:p>
            <a:pPr marL="414000" lvl="1" indent="0">
              <a:buNone/>
            </a:pP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Údaje jsou nezbytné k těm indikátorům, ke kterým má žadatel za povinnost v žádosti o podporu stanovit cílovou </a:t>
            </a:r>
            <a:r>
              <a:rPr lang="cs-CZ" sz="2400" dirty="0" smtClean="0"/>
              <a:t>hodnotu.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5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r>
              <a:rPr lang="cs-CZ" dirty="0"/>
              <a:t>Rovné příležitosti a </a:t>
            </a:r>
            <a:r>
              <a:rPr lang="cs-CZ" dirty="0" smtClean="0"/>
              <a:t>nediskriminace</a:t>
            </a:r>
          </a:p>
          <a:p>
            <a:pPr lvl="1"/>
            <a:r>
              <a:rPr lang="cs-CZ" dirty="0" smtClean="0"/>
              <a:t>Pozitivní/cílený vliv – nutno uvést podrobnosti</a:t>
            </a:r>
          </a:p>
          <a:p>
            <a:pPr marL="414000" lvl="1" indent="0">
              <a:buNone/>
            </a:pPr>
            <a:endParaRPr lang="cs-CZ" dirty="0" smtClean="0"/>
          </a:p>
          <a:p>
            <a:r>
              <a:rPr lang="cs-CZ" dirty="0" smtClean="0"/>
              <a:t>Udržitelný </a:t>
            </a:r>
            <a:r>
              <a:rPr lang="cs-CZ" dirty="0"/>
              <a:t>rozvoj (environmentální indikátory), </a:t>
            </a:r>
            <a:endParaRPr lang="cs-CZ" dirty="0" smtClean="0"/>
          </a:p>
          <a:p>
            <a:pPr lvl="1"/>
            <a:r>
              <a:rPr lang="cs-CZ" dirty="0" smtClean="0"/>
              <a:t>Neutrální vliv</a:t>
            </a:r>
          </a:p>
          <a:p>
            <a:pPr marL="414000" lvl="1" indent="0">
              <a:buNone/>
            </a:pPr>
            <a:endParaRPr lang="cs-CZ" dirty="0" smtClean="0"/>
          </a:p>
          <a:p>
            <a:r>
              <a:rPr lang="cs-CZ" dirty="0" smtClean="0"/>
              <a:t>Rovné </a:t>
            </a:r>
            <a:r>
              <a:rPr lang="cs-CZ" dirty="0"/>
              <a:t>příležitosti mužů a žen </a:t>
            </a:r>
            <a:endParaRPr lang="cs-CZ" dirty="0" smtClean="0"/>
          </a:p>
          <a:p>
            <a:pPr lvl="1"/>
            <a:r>
              <a:rPr lang="cs-CZ" dirty="0" smtClean="0"/>
              <a:t>Cílený vliv  - nutno uvést podrobnosti</a:t>
            </a:r>
          </a:p>
          <a:p>
            <a:pPr marL="414000" lvl="1" indent="0">
              <a:buNone/>
            </a:pPr>
            <a:endParaRPr lang="cs-CZ" dirty="0" smtClean="0"/>
          </a:p>
          <a:p>
            <a:pPr algn="just"/>
            <a:r>
              <a:rPr lang="cs-CZ" dirty="0"/>
              <a:t>Projekt  zaměřen na udržitelnou zaměstnanost žen a udržitelný postup žen v zaměstnání -  Checkbox </a:t>
            </a:r>
            <a:r>
              <a:rPr lang="cs-CZ" dirty="0" smtClean="0"/>
              <a:t>vždy zaškrtnout.</a:t>
            </a:r>
            <a:endParaRPr lang="cs-CZ" dirty="0"/>
          </a:p>
          <a:p>
            <a:pPr marL="414000" lvl="1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6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Výběr aktivity ze seznamu:</a:t>
            </a:r>
          </a:p>
          <a:p>
            <a:pPr lvl="1"/>
            <a:r>
              <a:rPr lang="cs-CZ" dirty="0"/>
              <a:t>Vybudování zařízení péče o děti</a:t>
            </a:r>
          </a:p>
          <a:p>
            <a:pPr lvl="1"/>
            <a:r>
              <a:rPr lang="cs-CZ" dirty="0"/>
              <a:t>Transformace zařízení na dětskou skupinu</a:t>
            </a:r>
          </a:p>
          <a:p>
            <a:pPr lvl="1"/>
            <a:r>
              <a:rPr lang="cs-CZ" dirty="0"/>
              <a:t>Provoz zařízení péče o děti</a:t>
            </a:r>
          </a:p>
          <a:p>
            <a:pPr lvl="1"/>
            <a:r>
              <a:rPr lang="cs-CZ" dirty="0"/>
              <a:t>Zajištění kvalifikace pečujících osob</a:t>
            </a:r>
          </a:p>
          <a:p>
            <a:pPr lvl="1"/>
            <a:r>
              <a:rPr lang="cs-CZ" dirty="0" smtClean="0"/>
              <a:t>Pronájem</a:t>
            </a:r>
            <a:endParaRPr lang="cs-CZ" b="1" dirty="0" smtClean="0"/>
          </a:p>
          <a:p>
            <a:r>
              <a:rPr lang="cs-CZ" b="1" dirty="0" smtClean="0"/>
              <a:t>Povinné aktivity:</a:t>
            </a:r>
          </a:p>
          <a:p>
            <a:pPr lvl="1"/>
            <a:r>
              <a:rPr lang="cs-CZ" dirty="0" smtClean="0"/>
              <a:t>Provoz zařízení péče o děti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4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Vybudování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Vybudování zařízení péče o děti</a:t>
            </a:r>
          </a:p>
          <a:p>
            <a:pPr lvl="1"/>
            <a:r>
              <a:rPr lang="cs-CZ" dirty="0" smtClean="0"/>
              <a:t>Popis realizace aktivity – nepovinné pole, vyplňuje se jen v případě, je-li vybraná aktivita u předkládaného projektu něčím problematická a vyžaduje-li slovní vysvětlení. 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kapacita zařízení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6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Transformace zařízení na dětskou skupinu</a:t>
            </a:r>
          </a:p>
          <a:p>
            <a:pPr lvl="1"/>
            <a:r>
              <a:rPr lang="cs-CZ" dirty="0" smtClean="0"/>
              <a:t>Popis realizace aktivity – nepovinné pole, vyplňuje se jen v případě, je-li </a:t>
            </a:r>
            <a:r>
              <a:rPr lang="cs-CZ" dirty="0"/>
              <a:t>vybraná aktivita u </a:t>
            </a:r>
            <a:r>
              <a:rPr lang="cs-CZ" dirty="0" smtClean="0"/>
              <a:t>předkládaného </a:t>
            </a:r>
            <a:r>
              <a:rPr lang="cs-CZ" dirty="0"/>
              <a:t>projektu něčím problematická a vyžaduje-li slovní vysvětlení. </a:t>
            </a:r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kapacita zařízení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0" smtClean="0"/>
              <a:t>Hodnocení a výběr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3332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5112568"/>
          </a:xfrm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Provoz zařízení péče o děti</a:t>
            </a:r>
          </a:p>
          <a:p>
            <a:pPr lvl="1"/>
            <a:r>
              <a:rPr lang="cs-CZ" dirty="0" smtClean="0"/>
              <a:t>Popis realizace aktivity – nepovinné pole, vyplňuje se jen v případě, je-li vybraná aktivita u předkládaného projektu něčím problematická a vyžaduje-li slovní vysvětlení.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Jednotka – Transformované místo v dětské skupině– </a:t>
            </a:r>
            <a:r>
              <a:rPr lang="cs-CZ" b="1" dirty="0" smtClean="0"/>
              <a:t>povinné 4 záznamy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1. pololetí – Obsazenost zařízení péče o děti</a:t>
            </a:r>
          </a:p>
          <a:p>
            <a:pPr lvl="2"/>
            <a:r>
              <a:rPr lang="cs-CZ" dirty="0" smtClean="0"/>
              <a:t>2. pololetí – Obsazenost zařízení péče o děti</a:t>
            </a:r>
          </a:p>
          <a:p>
            <a:pPr lvl="2"/>
            <a:r>
              <a:rPr lang="cs-CZ" dirty="0" smtClean="0"/>
              <a:t>3. pololetí – Obsazenost zařízení péče o děti</a:t>
            </a:r>
          </a:p>
          <a:p>
            <a:pPr lvl="2"/>
            <a:r>
              <a:rPr lang="cs-CZ" dirty="0" smtClean="0"/>
              <a:t>4. pololetí – Obsazenost zařízení péče o děti</a:t>
            </a:r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</a:t>
            </a:r>
            <a:r>
              <a:rPr lang="cs-CZ" b="1" dirty="0" smtClean="0"/>
              <a:t>kapacita zařízení x 75 (plná obsazenost = min. 75 %)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Pronájem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Pronájem</a:t>
            </a:r>
            <a:endParaRPr lang="cs-CZ" b="1" dirty="0"/>
          </a:p>
          <a:p>
            <a:pPr lvl="1"/>
            <a:r>
              <a:rPr lang="cs-CZ" dirty="0" smtClean="0"/>
              <a:t>Popis </a:t>
            </a:r>
            <a:r>
              <a:rPr lang="cs-CZ" dirty="0"/>
              <a:t>realizace aktivity – nepovinné pole, vyplňuje se jen v případě, je-li vybraná aktivita u předkládaného projektu něčím problematická a vyžaduje-li slovní vysvětlení. </a:t>
            </a:r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/>
              <a:t>Jednotka – </a:t>
            </a:r>
            <a:r>
              <a:rPr lang="cs-CZ" dirty="0" smtClean="0"/>
              <a:t>Nájemné zařízení péče o děti – </a:t>
            </a:r>
            <a:r>
              <a:rPr lang="cs-CZ" b="1" dirty="0" smtClean="0"/>
              <a:t>povinné 4 </a:t>
            </a:r>
            <a:r>
              <a:rPr lang="cs-CZ" b="1" dirty="0"/>
              <a:t>záznamy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1. pololetí – </a:t>
            </a:r>
            <a:r>
              <a:rPr lang="cs-CZ" dirty="0"/>
              <a:t>Nájemné zařízení péče o děti </a:t>
            </a:r>
            <a:endParaRPr lang="cs-CZ" dirty="0" smtClean="0"/>
          </a:p>
          <a:p>
            <a:pPr lvl="2"/>
            <a:r>
              <a:rPr lang="cs-CZ" dirty="0" smtClean="0"/>
              <a:t>2. </a:t>
            </a:r>
            <a:r>
              <a:rPr lang="cs-CZ" dirty="0"/>
              <a:t>pololetí – Nájemné zařízení péče o děti </a:t>
            </a:r>
            <a:endParaRPr lang="cs-CZ" dirty="0" smtClean="0"/>
          </a:p>
          <a:p>
            <a:pPr lvl="2"/>
            <a:r>
              <a:rPr lang="cs-CZ" dirty="0" smtClean="0"/>
              <a:t>3. </a:t>
            </a:r>
            <a:r>
              <a:rPr lang="cs-CZ" dirty="0"/>
              <a:t>pololetí – Nájemné zařízení péče o děti </a:t>
            </a:r>
            <a:endParaRPr lang="cs-CZ" dirty="0" smtClean="0"/>
          </a:p>
          <a:p>
            <a:pPr lvl="2"/>
            <a:r>
              <a:rPr lang="cs-CZ" dirty="0" smtClean="0"/>
              <a:t>4. </a:t>
            </a:r>
            <a:r>
              <a:rPr lang="cs-CZ" dirty="0"/>
              <a:t>pololetí – Nájemné zařízení péče o děti </a:t>
            </a:r>
            <a:endParaRPr lang="cs-CZ" dirty="0" smtClean="0"/>
          </a:p>
          <a:p>
            <a:pPr marL="6660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 = </a:t>
            </a:r>
            <a:r>
              <a:rPr lang="cs-CZ" b="1" dirty="0" smtClean="0"/>
              <a:t>kapacita zařízení x 75 (plná obsazenost = min. 75 %)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175">
            <a:noFill/>
            <a:prstDash val="dash"/>
          </a:ln>
        </p:spPr>
        <p:txBody>
          <a:bodyPr/>
          <a:lstStyle/>
          <a:p>
            <a:r>
              <a:rPr lang="cs-CZ" b="1" dirty="0" smtClean="0"/>
              <a:t>Zajištění kvalifikace pečujících osob</a:t>
            </a:r>
          </a:p>
          <a:p>
            <a:pPr lvl="1"/>
            <a:r>
              <a:rPr lang="cs-CZ" dirty="0" smtClean="0"/>
              <a:t>Popis realizace aktivity – nepovinné pole, vyplňuje se jen v případě, je-li vybraná aktivita u předkládaného projektu něčím problematická a vyžaduje-li slovní vysvětlení.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Jednotka – Kvalifikovaná pečující osoba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Cílový počet jednotek</a:t>
            </a:r>
          </a:p>
          <a:p>
            <a:pPr lvl="2"/>
            <a:r>
              <a:rPr lang="cs-CZ" b="1" dirty="0" smtClean="0"/>
              <a:t>Kapacita zařízení 5 – 6 míst – cílový počet max. 1</a:t>
            </a:r>
          </a:p>
          <a:p>
            <a:pPr lvl="2"/>
            <a:r>
              <a:rPr lang="cs-CZ" b="1" dirty="0" smtClean="0"/>
              <a:t>Kapacita zařízení 7 – 12 míst – cílový počet max. 2</a:t>
            </a:r>
          </a:p>
          <a:p>
            <a:pPr lvl="2"/>
            <a:r>
              <a:rPr lang="cs-CZ" b="1" dirty="0" smtClean="0"/>
              <a:t>Kapacita zařízení 13 – 24 míst – cílový počet max. 3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00000"/>
            <a:ext cx="7128792" cy="4320000"/>
          </a:xfrm>
        </p:spPr>
        <p:txBody>
          <a:bodyPr/>
          <a:lstStyle/>
          <a:p>
            <a:r>
              <a:rPr lang="cs-CZ" dirty="0" smtClean="0"/>
              <a:t>Po zadání potřebných údajů kliknout na tlačítko </a:t>
            </a:r>
            <a:r>
              <a:rPr lang="cs-CZ" b="1" dirty="0" smtClean="0"/>
              <a:t>„Generovat aktivity do rozpočtu“ </a:t>
            </a:r>
            <a:r>
              <a:rPr lang="cs-CZ" dirty="0" smtClean="0"/>
              <a:t>– dojde k automatickému vyplnění jednotkového rozpočtu projektu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1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 číselníku nastaven na výzvě</a:t>
            </a:r>
          </a:p>
          <a:p>
            <a:r>
              <a:rPr lang="cs-CZ" b="1" dirty="0" smtClean="0"/>
              <a:t>Cílová skupina </a:t>
            </a:r>
            <a:r>
              <a:rPr lang="cs-CZ" dirty="0" smtClean="0"/>
              <a:t>– Rodiče s malými dětmi</a:t>
            </a:r>
          </a:p>
          <a:p>
            <a:r>
              <a:rPr lang="cs-CZ" b="1" dirty="0" smtClean="0"/>
              <a:t>Popis cílové skupiny </a:t>
            </a:r>
            <a:r>
              <a:rPr lang="cs-CZ" dirty="0" smtClean="0"/>
              <a:t>– identifikace, velikost, struktura, potřeby, zapojení cílové </a:t>
            </a:r>
            <a:r>
              <a:rPr lang="cs-CZ" dirty="0"/>
              <a:t>skupiny v průběhu </a:t>
            </a:r>
            <a:r>
              <a:rPr lang="cs-CZ" dirty="0" smtClean="0"/>
              <a:t>projektu</a:t>
            </a:r>
          </a:p>
          <a:p>
            <a:r>
              <a:rPr lang="cs-CZ" dirty="0" smtClean="0"/>
              <a:t>Podstatná změna projektu - zahrnutí </a:t>
            </a:r>
            <a:r>
              <a:rPr lang="cs-CZ" dirty="0"/>
              <a:t>nové cílové skupiny, tj. rozšíření projektu i na osoby, na které projekt původně zaměřen nebyl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752528"/>
          </a:xfrm>
        </p:spPr>
        <p:txBody>
          <a:bodyPr/>
          <a:lstStyle/>
          <a:p>
            <a:r>
              <a:rPr lang="cs-CZ" dirty="0" smtClean="0"/>
              <a:t>Povolené </a:t>
            </a:r>
            <a:r>
              <a:rPr lang="cs-CZ" dirty="0"/>
              <a:t>místo realizace a </a:t>
            </a:r>
            <a:r>
              <a:rPr lang="cs-CZ" dirty="0" smtClean="0"/>
              <a:t>povolené </a:t>
            </a:r>
            <a:r>
              <a:rPr lang="cs-CZ" dirty="0"/>
              <a:t>místo dopadu projektu jsou stanovena ve </a:t>
            </a:r>
            <a:r>
              <a:rPr lang="cs-CZ" dirty="0" smtClean="0"/>
              <a:t>výzvě.</a:t>
            </a:r>
            <a:endParaRPr lang="cs-CZ" dirty="0"/>
          </a:p>
          <a:p>
            <a:r>
              <a:rPr lang="cs-CZ" b="1" dirty="0" smtClean="0"/>
              <a:t>Místo realizace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realizace aktivit </a:t>
            </a:r>
            <a:r>
              <a:rPr lang="cs-CZ" dirty="0"/>
              <a:t>projektu ve prospěch cílových skupin, příp. </a:t>
            </a:r>
            <a:r>
              <a:rPr lang="cs-CZ" dirty="0" smtClean="0"/>
              <a:t>lokalita</a:t>
            </a:r>
            <a:r>
              <a:rPr lang="cs-CZ" dirty="0"/>
              <a:t>, kde vznikají výstupy či výsledky projektu</a:t>
            </a:r>
            <a:r>
              <a:rPr lang="cs-CZ" dirty="0" smtClean="0"/>
              <a:t>. </a:t>
            </a:r>
            <a:r>
              <a:rPr lang="cs-CZ" b="1" dirty="0" smtClean="0"/>
              <a:t>Detail kraje v ČR. Zahraniční místa se neuvádějí.</a:t>
            </a:r>
          </a:p>
          <a:p>
            <a:r>
              <a:rPr lang="cs-CZ" b="1" dirty="0" smtClean="0"/>
              <a:t>Místo dopadu -</a:t>
            </a:r>
            <a:r>
              <a:rPr lang="cs-CZ" dirty="0" smtClean="0"/>
              <a:t> </a:t>
            </a:r>
            <a:r>
              <a:rPr lang="pl-PL" dirty="0"/>
              <a:t>území, které má z realizace projektu prospěch. </a:t>
            </a:r>
            <a:r>
              <a:rPr lang="pl-PL" dirty="0" smtClean="0"/>
              <a:t>Může </a:t>
            </a:r>
            <a:r>
              <a:rPr lang="pl-PL" dirty="0"/>
              <a:t>zahrnovat pouze území, z jehož alokace je daná výzva financována. </a:t>
            </a:r>
            <a:r>
              <a:rPr lang="cs-CZ" b="1" dirty="0"/>
              <a:t>Detail kraje v ČR. </a:t>
            </a:r>
            <a:r>
              <a:rPr lang="cs-CZ" b="1" dirty="0" smtClean="0"/>
              <a:t>Pouze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0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12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b="1" dirty="0" smtClean="0"/>
              <a:t>Údaje </a:t>
            </a:r>
            <a:r>
              <a:rPr lang="cs-CZ" b="1" dirty="0"/>
              <a:t>o subjektech, které se k projektu </a:t>
            </a:r>
            <a:r>
              <a:rPr lang="cs-CZ" b="1" dirty="0" smtClean="0"/>
              <a:t>vztahují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Žadatel/příjemce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Osoba s podílem v právnické osobě žadatele/příjemce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Osoby, v nichž má žadatel/příjemce podíl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Partner s finančním příspěvkem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Partner bez finančního příspěvku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Zřizovatel II Kraj/OSS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Zřizovatel I/Obec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Dodavatel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6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2420888"/>
            <a:ext cx="1845211" cy="893676"/>
          </a:xfrm>
          <a:prstGeom prst="roundRect">
            <a:avLst/>
          </a:prstGeom>
          <a:gradFill>
            <a:gsLst>
              <a:gs pos="1200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Přijetí žádosti</a:t>
            </a:r>
            <a:endParaRPr lang="cs-CZ" sz="20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438723" y="2420888"/>
            <a:ext cx="2128837" cy="875674"/>
          </a:xfrm>
          <a:prstGeom prst="roundRect">
            <a:avLst/>
          </a:prstGeom>
          <a:gradFill>
            <a:gsLst>
              <a:gs pos="1200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Formální </a:t>
            </a:r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náležitosti/ </a:t>
            </a:r>
            <a:r>
              <a:rPr lang="cs-CZ" sz="20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přijatelnost  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571634" y="2398532"/>
            <a:ext cx="1767101" cy="859131"/>
          </a:xfrm>
          <a:prstGeom prst="roundRect">
            <a:avLst/>
          </a:prstGeom>
          <a:gradFill>
            <a:gsLst>
              <a:gs pos="6000">
                <a:srgbClr val="92D050">
                  <a:alpha val="52000"/>
                </a:srgbClr>
              </a:gs>
              <a:gs pos="0">
                <a:schemeClr val="bg1">
                  <a:lumMod val="90000"/>
                </a:schemeClr>
              </a:gs>
              <a:gs pos="64000">
                <a:schemeClr val="accent1">
                  <a:tint val="44500"/>
                  <a:satMod val="160000"/>
                  <a:lumMod val="41000"/>
                  <a:lumOff val="59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Právní akt</a:t>
            </a:r>
            <a:endParaRPr lang="cs-CZ" sz="20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672795" y="3656603"/>
            <a:ext cx="2873191" cy="18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083674" y="3751996"/>
            <a:ext cx="1488326" cy="397084"/>
          </a:xfrm>
          <a:prstGeom prst="rect">
            <a:avLst/>
          </a:prstGeom>
          <a:gradFill flip="none" rotWithShape="1">
            <a:gsLst>
              <a:gs pos="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</p:spPr>
        <p:txBody>
          <a:bodyPr wrap="square" rtlCol="0">
            <a:normAutofit fontScale="77500" lnSpcReduction="20000"/>
          </a:bodyPr>
          <a:lstStyle/>
          <a:p>
            <a:r>
              <a:rPr lang="cs-CZ" b="1" dirty="0" smtClean="0"/>
              <a:t>Do 30 </a:t>
            </a:r>
            <a:r>
              <a:rPr lang="cs-CZ" b="1" dirty="0" err="1" smtClean="0"/>
              <a:t>prac</a:t>
            </a:r>
            <a:r>
              <a:rPr lang="cs-CZ" b="1" dirty="0" smtClean="0"/>
              <a:t>. dní </a:t>
            </a:r>
            <a:endParaRPr lang="cs-CZ" b="1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45986" y="3674604"/>
            <a:ext cx="2831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972303" y="3789040"/>
            <a:ext cx="1768049" cy="432048"/>
          </a:xfrm>
          <a:prstGeom prst="rect">
            <a:avLst/>
          </a:prstGeom>
          <a:gradFill flip="none" rotWithShape="1">
            <a:gsLst>
              <a:gs pos="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</p:spPr>
        <p:txBody>
          <a:bodyPr wrap="square" rtlCol="0">
            <a:noAutofit/>
          </a:bodyPr>
          <a:lstStyle>
            <a:defPPr>
              <a:defRPr lang="cs-CZ"/>
            </a:defPPr>
          </a:lstStyle>
          <a:p>
            <a:r>
              <a:rPr lang="cs-CZ" b="1" dirty="0"/>
              <a:t>Do 3 měsíců</a:t>
            </a:r>
          </a:p>
        </p:txBody>
      </p:sp>
      <p:cxnSp>
        <p:nvCxnSpPr>
          <p:cNvPr id="31" name="Přímá spojnice 30"/>
          <p:cNvCxnSpPr>
            <a:stCxn id="5" idx="3"/>
          </p:cNvCxnSpPr>
          <p:nvPr/>
        </p:nvCxnSpPr>
        <p:spPr>
          <a:xfrm>
            <a:off x="2672795" y="2867726"/>
            <a:ext cx="0" cy="806878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6" idx="3"/>
          </p:cNvCxnSpPr>
          <p:nvPr/>
        </p:nvCxnSpPr>
        <p:spPr>
          <a:xfrm>
            <a:off x="5567560" y="2858725"/>
            <a:ext cx="0" cy="797877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8377172" y="2929127"/>
            <a:ext cx="0" cy="68407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2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r>
              <a:rPr lang="cs-CZ" b="1" dirty="0" smtClean="0"/>
              <a:t>Žadatel/příjemce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</a:p>
          <a:p>
            <a:pPr lvl="2">
              <a:spcAft>
                <a:spcPts val="600"/>
              </a:spcAft>
            </a:pPr>
            <a:r>
              <a:rPr lang="cs-CZ" dirty="0" smtClean="0"/>
              <a:t>Nelze-li validaci provést, je nutné validaci vypnout – provádí se na základě oznámení na iskp@mpsv.cz.</a:t>
            </a:r>
            <a:endParaRPr lang="cs-CZ" sz="1800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cs-CZ" dirty="0" smtClean="0"/>
              <a:t>Počet zaměstnanců a Roční obrat (EUR) – vazba na hodnocení projektu – </a:t>
            </a:r>
            <a:r>
              <a:rPr lang="cs-CZ" dirty="0"/>
              <a:t>eliminační kritérium Ověření administrativní, finanční a provozní kapacity </a:t>
            </a:r>
            <a:r>
              <a:rPr lang="cs-CZ" dirty="0" smtClean="0"/>
              <a:t>žadatele.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Datová schránka – doplňuje se automaticky, při vypnuté validaci nutno zadat ručně, bez datové schránky není možná finalizace.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– checkbox.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r>
              <a:rPr lang="cs-CZ" b="1" dirty="0" smtClean="0"/>
              <a:t>Žadatel/příjemce</a:t>
            </a:r>
          </a:p>
          <a:p>
            <a:pPr lvl="1" algn="just"/>
            <a:r>
              <a:rPr lang="cs-CZ" dirty="0"/>
              <a:t>Pokud celkové způsobilé výdaje u nově založených subjektů, které nemohou v žádosti o podporu uvést údaje týkající se obratu a počtu zaměstnanců za poslední uzavřené účetní období, nepřevyšují 2 mil. Kč, je kritérium Ověření administrativní, finanční a provozní kapacity žadatele považováno za splněné</a:t>
            </a:r>
            <a:r>
              <a:rPr lang="cs-CZ" dirty="0" smtClean="0"/>
              <a:t>..</a:t>
            </a:r>
            <a:endParaRPr lang="cs-CZ" dirty="0"/>
          </a:p>
          <a:p>
            <a:pPr marL="414000" lvl="1" indent="0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2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280472" cy="4563208"/>
          </a:xfrm>
        </p:spPr>
        <p:txBody>
          <a:bodyPr/>
          <a:lstStyle/>
          <a:p>
            <a:r>
              <a:rPr lang="cs-CZ" b="1" dirty="0" smtClean="0"/>
              <a:t>Osoba </a:t>
            </a:r>
            <a:r>
              <a:rPr lang="cs-CZ" b="1" dirty="0"/>
              <a:t>s podílem v právnické osobě </a:t>
            </a:r>
            <a:r>
              <a:rPr lang="cs-CZ" b="1" dirty="0" smtClean="0"/>
              <a:t>žadatele/příjemce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Validace přes IČ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– checkbox</a:t>
            </a:r>
          </a:p>
          <a:p>
            <a:pPr marL="414000" lvl="1" indent="0">
              <a:spcAft>
                <a:spcPts val="600"/>
              </a:spcAft>
              <a:buNone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Osoby, v nichž má žadatel/příjemce </a:t>
            </a:r>
            <a:r>
              <a:rPr lang="cs-CZ" sz="2400" b="1" dirty="0" smtClean="0"/>
              <a:t>podíl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Typ plátce </a:t>
            </a:r>
            <a:r>
              <a:rPr lang="cs-CZ" dirty="0" smtClean="0"/>
              <a:t>DPH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Zahrnout subjekt do definice jednoho subjektu – </a:t>
            </a:r>
            <a:r>
              <a:rPr lang="cs-CZ" dirty="0" smtClean="0"/>
              <a:t>checkbox.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Procentní podíl </a:t>
            </a:r>
            <a:r>
              <a:rPr lang="cs-CZ" dirty="0" smtClean="0"/>
              <a:t>(není povinné pole, nefunguje kontrola)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b="1" dirty="0"/>
              <a:t>Partner s finančním příspěvkem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– checkbox</a:t>
            </a:r>
          </a:p>
          <a:p>
            <a:pPr lvl="1">
              <a:spcAft>
                <a:spcPts val="600"/>
              </a:spcAft>
            </a:pPr>
            <a:r>
              <a:rPr lang="pl-PL" dirty="0"/>
              <a:t>Popis zapojení partnera do jednotlivých fází </a:t>
            </a:r>
            <a:r>
              <a:rPr lang="pl-PL" dirty="0" smtClean="0"/>
              <a:t>projektu</a:t>
            </a:r>
          </a:p>
          <a:p>
            <a:pPr marL="414000" lvl="1" indent="0">
              <a:spcAft>
                <a:spcPts val="600"/>
              </a:spcAft>
              <a:buNone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Partner </a:t>
            </a:r>
            <a:r>
              <a:rPr lang="cs-CZ" sz="2400" b="1" dirty="0"/>
              <a:t>bez finančního </a:t>
            </a:r>
            <a:r>
              <a:rPr lang="cs-CZ" sz="2400" b="1" dirty="0" smtClean="0"/>
              <a:t>příspěvku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Typ plátce </a:t>
            </a:r>
            <a:r>
              <a:rPr lang="cs-CZ" dirty="0" smtClean="0"/>
              <a:t>DPH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Zahrnout subjekt do definice jednoho subjektu – </a:t>
            </a:r>
            <a:r>
              <a:rPr lang="cs-CZ" dirty="0" smtClean="0"/>
              <a:t>checkbox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pl-PL" dirty="0"/>
              <a:t>Popis zapojení partnera do jednotlivých fází </a:t>
            </a:r>
            <a:r>
              <a:rPr lang="pl-PL" dirty="0" smtClean="0"/>
              <a:t>projektu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9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08512"/>
          </a:xfrm>
        </p:spPr>
        <p:txBody>
          <a:bodyPr>
            <a:normAutofit/>
          </a:bodyPr>
          <a:lstStyle/>
          <a:p>
            <a:r>
              <a:rPr lang="cs-CZ" b="1" dirty="0" smtClean="0"/>
              <a:t>CZ NACE </a:t>
            </a:r>
            <a:r>
              <a:rPr lang="cs-CZ" dirty="0" smtClean="0"/>
              <a:t>– hlavní činnost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Adresy subjektu </a:t>
            </a:r>
            <a:r>
              <a:rPr lang="cs-CZ" dirty="0" smtClean="0"/>
              <a:t>– natahuje se z registru, pokud ne, nutno zadat adresu sídla subjektu (kontrola)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Adresa realizace </a:t>
            </a:r>
            <a:r>
              <a:rPr lang="cs-CZ" dirty="0" smtClean="0"/>
              <a:t>– nutno zadat, musí se shodovat s adresou v anotaci v záložce Projekt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Osoby subjektu </a:t>
            </a:r>
            <a:r>
              <a:rPr lang="cs-CZ" dirty="0" smtClean="0"/>
              <a:t>– stačí u žadatele, musí být zadán statutární zástupce (dále možnost hlavní kontaktní osoby) – jméno, příjmení, telefon,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Účty subjektu </a:t>
            </a:r>
            <a:r>
              <a:rPr lang="cs-CZ" dirty="0" smtClean="0"/>
              <a:t>– až při tvorbě právního aktu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Účetní období </a:t>
            </a:r>
            <a:r>
              <a:rPr lang="cs-CZ" dirty="0" smtClean="0"/>
              <a:t>– až při tvorbě právního aktu, při veřejné podpoře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Veřejná podpora </a:t>
            </a:r>
            <a:r>
              <a:rPr lang="cs-CZ" dirty="0" smtClean="0"/>
              <a:t>– až při tvorbě právního aktu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údaje o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98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320480"/>
          </a:xfrm>
        </p:spPr>
        <p:txBody>
          <a:bodyPr/>
          <a:lstStyle/>
          <a:p>
            <a:r>
              <a:rPr lang="cs-CZ" dirty="0" smtClean="0"/>
              <a:t>Rozpočet nelze editovat.</a:t>
            </a:r>
          </a:p>
          <a:p>
            <a:pPr algn="just"/>
            <a:r>
              <a:rPr lang="cs-CZ" dirty="0" smtClean="0"/>
              <a:t>Rozpočet generován automaticky na základě údajů v záložce „</a:t>
            </a:r>
            <a:r>
              <a:rPr lang="cs-CZ" b="1" dirty="0" smtClean="0"/>
              <a:t>Aktivity</a:t>
            </a:r>
            <a:r>
              <a:rPr lang="cs-CZ" dirty="0" smtClean="0"/>
              <a:t>“ po kliknutí na tlačítko „</a:t>
            </a:r>
            <a:r>
              <a:rPr lang="cs-CZ" b="1" dirty="0" smtClean="0"/>
              <a:t>Generovat</a:t>
            </a:r>
            <a:r>
              <a:rPr lang="cs-CZ" dirty="0" smtClean="0"/>
              <a:t> aktivity do rozpočtu“.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3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448" cy="4680520"/>
          </a:xfrm>
        </p:spPr>
        <p:txBody>
          <a:bodyPr/>
          <a:lstStyle/>
          <a:p>
            <a:r>
              <a:rPr lang="cs-CZ" b="1" dirty="0"/>
              <a:t>Žadatel uvádí % spolufinancování </a:t>
            </a:r>
            <a:r>
              <a:rPr lang="cs-CZ" dirty="0" smtClean="0"/>
              <a:t>ze svých zdrojů </a:t>
            </a:r>
            <a:r>
              <a:rPr lang="cs-CZ" dirty="0"/>
              <a:t>a </a:t>
            </a:r>
            <a:r>
              <a:rPr lang="cs-CZ" dirty="0" smtClean="0"/>
              <a:t>typ zdrojů:</a:t>
            </a:r>
          </a:p>
          <a:p>
            <a:pPr lvl="1"/>
            <a:r>
              <a:rPr lang="cs-CZ" dirty="0" smtClean="0"/>
              <a:t>% pro vlastní zdroj.</a:t>
            </a:r>
          </a:p>
          <a:p>
            <a:pPr lvl="1" algn="just"/>
            <a:r>
              <a:rPr lang="cs-CZ" dirty="0" smtClean="0"/>
              <a:t>U </a:t>
            </a:r>
            <a:r>
              <a:rPr lang="cs-CZ" dirty="0"/>
              <a:t>některých právních forem je automaticky doplněno, z jaké kategorie </a:t>
            </a:r>
            <a:r>
              <a:rPr lang="cs-CZ" dirty="0" smtClean="0"/>
              <a:t>financí je </a:t>
            </a:r>
            <a:r>
              <a:rPr lang="cs-CZ" dirty="0"/>
              <a:t>vlastní zdroj (např. </a:t>
            </a:r>
            <a:r>
              <a:rPr lang="cs-CZ" dirty="0" smtClean="0"/>
              <a:t>rozpočet </a:t>
            </a:r>
            <a:r>
              <a:rPr lang="cs-CZ" dirty="0"/>
              <a:t>obce, jiné národní zdroje), u některých právních forem to nebylo možné </a:t>
            </a:r>
            <a:r>
              <a:rPr lang="cs-CZ" dirty="0" smtClean="0"/>
              <a:t>stanovit (žadatel </a:t>
            </a:r>
            <a:r>
              <a:rPr lang="cs-CZ" dirty="0"/>
              <a:t>to musí upřesnit sám</a:t>
            </a:r>
            <a:r>
              <a:rPr lang="cs-CZ" dirty="0" smtClean="0"/>
              <a:t>).</a:t>
            </a:r>
          </a:p>
          <a:p>
            <a:pPr lvl="1" algn="just"/>
            <a:endParaRPr lang="cs-CZ" dirty="0" smtClean="0"/>
          </a:p>
          <a:p>
            <a:pPr algn="just"/>
            <a:r>
              <a:rPr lang="cs-CZ" dirty="0"/>
              <a:t>Na základě % vlastního </a:t>
            </a:r>
            <a:r>
              <a:rPr lang="cs-CZ" dirty="0" smtClean="0"/>
              <a:t>zdroje se </a:t>
            </a:r>
            <a:r>
              <a:rPr lang="cs-CZ" dirty="0"/>
              <a:t>provede </a:t>
            </a:r>
            <a:r>
              <a:rPr lang="cs-CZ" b="1" dirty="0"/>
              <a:t>rozpad celkových způsobilých výdajů</a:t>
            </a:r>
            <a:r>
              <a:rPr lang="cs-CZ" dirty="0"/>
              <a:t> (z rozpočtu) na jednotlivé zdroje </a:t>
            </a:r>
            <a:r>
              <a:rPr lang="cs-CZ" dirty="0" smtClean="0"/>
              <a:t>financování.</a:t>
            </a:r>
            <a:endParaRPr lang="cs-CZ" dirty="0"/>
          </a:p>
          <a:p>
            <a:pPr lvl="1"/>
            <a:r>
              <a:rPr lang="cs-CZ" dirty="0"/>
              <a:t>Při změně celkových způsobilých výdajů v rozpočtu je nutné znovu provést rozpad (hlídá finalizační kontrola</a:t>
            </a:r>
            <a:r>
              <a:rPr lang="cs-CZ" dirty="0" smtClean="0"/>
              <a:t>).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464" cy="5112568"/>
          </a:xfrm>
        </p:spPr>
        <p:txBody>
          <a:bodyPr/>
          <a:lstStyle/>
          <a:p>
            <a:pPr algn="just"/>
            <a:r>
              <a:rPr lang="cs-CZ" dirty="0" smtClean="0"/>
              <a:t>Obsahuje </a:t>
            </a:r>
            <a:r>
              <a:rPr lang="cs-CZ" b="1" dirty="0" smtClean="0"/>
              <a:t>tolik řádků</a:t>
            </a:r>
            <a:r>
              <a:rPr lang="cs-CZ" dirty="0" smtClean="0"/>
              <a:t>, kolik žádostí o platbu se na projektu dá předpokládat (obecně 1x za fázi vybudování/transformaci + 4 x za 6měsíční fáze projektu); případně se upraví před vydáním právního aktu či následně.</a:t>
            </a:r>
          </a:p>
          <a:p>
            <a:r>
              <a:rPr lang="cs-CZ" dirty="0" smtClean="0"/>
              <a:t>EX ANTE: pole </a:t>
            </a:r>
            <a:r>
              <a:rPr lang="cs-CZ" b="1" dirty="0" smtClean="0"/>
              <a:t>Záloha </a:t>
            </a:r>
            <a:r>
              <a:rPr lang="cs-CZ" b="1" dirty="0"/>
              <a:t>– plán pro zálohu </a:t>
            </a:r>
            <a:r>
              <a:rPr lang="cs-CZ" dirty="0"/>
              <a:t>a </a:t>
            </a:r>
            <a:r>
              <a:rPr lang="cs-CZ" b="1" dirty="0"/>
              <a:t>Vyúčtování – plán pro vyúčtování </a:t>
            </a:r>
            <a:r>
              <a:rPr lang="cs-CZ" b="1" dirty="0" smtClean="0"/>
              <a:t>zálohy</a:t>
            </a:r>
          </a:p>
          <a:p>
            <a:r>
              <a:rPr lang="cs-CZ" dirty="0" smtClean="0"/>
              <a:t>EX POST:  </a:t>
            </a:r>
            <a:r>
              <a:rPr lang="cs-CZ" dirty="0"/>
              <a:t>pole </a:t>
            </a:r>
            <a:r>
              <a:rPr lang="cs-CZ" b="1" dirty="0" smtClean="0"/>
              <a:t>Vyúčtování </a:t>
            </a:r>
            <a:r>
              <a:rPr lang="cs-CZ" b="1" dirty="0"/>
              <a:t>– </a:t>
            </a:r>
            <a:r>
              <a:rPr lang="cs-CZ" b="1" dirty="0" smtClean="0"/>
              <a:t>plán</a:t>
            </a:r>
            <a:endParaRPr lang="cs-CZ" dirty="0" smtClean="0"/>
          </a:p>
          <a:p>
            <a:r>
              <a:rPr lang="cs-CZ" dirty="0" smtClean="0"/>
              <a:t>Uvádí se </a:t>
            </a:r>
            <a:r>
              <a:rPr lang="cs-CZ" b="1" dirty="0" smtClean="0"/>
              <a:t>částky </a:t>
            </a:r>
            <a:r>
              <a:rPr lang="cs-CZ" b="1" dirty="0"/>
              <a:t>za všechny zdroje </a:t>
            </a:r>
            <a:r>
              <a:rPr lang="cs-CZ" dirty="0"/>
              <a:t>financování projektu (včetně případných vlastních zdrojů </a:t>
            </a:r>
            <a:r>
              <a:rPr lang="cs-CZ" dirty="0" smtClean="0"/>
              <a:t>žadatele)</a:t>
            </a:r>
          </a:p>
          <a:p>
            <a:r>
              <a:rPr lang="cs-CZ" b="1" dirty="0" smtClean="0"/>
              <a:t>Vzor finančního plánu – Pokyny k vyplnění žádosti v IS KP14+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6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464" cy="4896544"/>
          </a:xfrm>
        </p:spPr>
        <p:txBody>
          <a:bodyPr/>
          <a:lstStyle/>
          <a:p>
            <a:r>
              <a:rPr lang="cs-CZ" dirty="0" smtClean="0"/>
              <a:t>Uvádí se </a:t>
            </a:r>
            <a:r>
              <a:rPr lang="cs-CZ" b="1" dirty="0" smtClean="0"/>
              <a:t>datum předložení žádosti o platbu</a:t>
            </a:r>
            <a:r>
              <a:rPr lang="cs-CZ" dirty="0" smtClean="0"/>
              <a:t>: </a:t>
            </a:r>
          </a:p>
          <a:p>
            <a:pPr lvl="1" algn="just"/>
            <a:r>
              <a:rPr lang="cs-CZ" dirty="0" smtClean="0"/>
              <a:t>předkládané </a:t>
            </a:r>
            <a:r>
              <a:rPr lang="cs-CZ" dirty="0"/>
              <a:t>v průběhu realizace </a:t>
            </a:r>
            <a:r>
              <a:rPr lang="cs-CZ" dirty="0" smtClean="0"/>
              <a:t>projektu </a:t>
            </a:r>
            <a:r>
              <a:rPr lang="cs-CZ" dirty="0"/>
              <a:t>1 měsíc od </a:t>
            </a:r>
            <a:r>
              <a:rPr lang="cs-CZ" dirty="0" smtClean="0"/>
              <a:t>konce </a:t>
            </a:r>
            <a:r>
              <a:rPr lang="cs-CZ" dirty="0"/>
              <a:t>monitorovacího </a:t>
            </a:r>
            <a:r>
              <a:rPr lang="cs-CZ" dirty="0" smtClean="0"/>
              <a:t>období.</a:t>
            </a:r>
          </a:p>
          <a:p>
            <a:pPr lvl="1" algn="just"/>
            <a:r>
              <a:rPr lang="cs-CZ" dirty="0" smtClean="0"/>
              <a:t>u </a:t>
            </a:r>
            <a:r>
              <a:rPr lang="cs-CZ" dirty="0"/>
              <a:t>závěrečné žádosti o platbu pak 2 měsíce od ukončení posledního monitorovacího období, tj. od ukončení realizace </a:t>
            </a:r>
            <a:r>
              <a:rPr lang="cs-CZ" dirty="0" smtClean="0"/>
              <a:t>projektu.</a:t>
            </a:r>
          </a:p>
          <a:p>
            <a:pPr marL="414000" lvl="1" indent="0" algn="just">
              <a:buNone/>
            </a:pPr>
            <a:endParaRPr lang="cs-CZ" dirty="0"/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Finanční </a:t>
            </a:r>
            <a:r>
              <a:rPr lang="cs-CZ" sz="2400" b="1" dirty="0"/>
              <a:t>plán </a:t>
            </a:r>
            <a:r>
              <a:rPr lang="cs-CZ" sz="2400" b="1" u="sng" dirty="0"/>
              <a:t>musí odpovídat </a:t>
            </a:r>
            <a:r>
              <a:rPr lang="cs-CZ" sz="2400" b="1" dirty="0" smtClean="0"/>
              <a:t>celkovým </a:t>
            </a:r>
            <a:r>
              <a:rPr lang="cs-CZ" sz="2400" b="1" dirty="0"/>
              <a:t>způsobilým výdajům v rozpočtu </a:t>
            </a:r>
            <a:r>
              <a:rPr lang="cs-CZ" sz="2400" dirty="0"/>
              <a:t>(hlídá finalizační kontrola)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Kritéria hodnocení </a:t>
            </a:r>
            <a:r>
              <a:rPr lang="cs-CZ" b="1" dirty="0" smtClean="0"/>
              <a:t>přijatelnosti:</a:t>
            </a:r>
            <a:endParaRPr lang="cs-CZ" dirty="0"/>
          </a:p>
          <a:p>
            <a:pPr lvl="1"/>
            <a:r>
              <a:rPr lang="cs-CZ" dirty="0" smtClean="0"/>
              <a:t>oprávněnost žadatele</a:t>
            </a:r>
          </a:p>
          <a:p>
            <a:pPr lvl="3"/>
            <a:r>
              <a:rPr lang="cs-CZ" b="1" dirty="0" smtClean="0">
                <a:solidFill>
                  <a:srgbClr val="FF0000"/>
                </a:solidFill>
              </a:rPr>
              <a:t>Prohlášení </a:t>
            </a:r>
            <a:r>
              <a:rPr lang="cs-CZ" b="1" dirty="0">
                <a:solidFill>
                  <a:srgbClr val="FF0000"/>
                </a:solidFill>
              </a:rPr>
              <a:t>o partnerství</a:t>
            </a:r>
            <a:r>
              <a:rPr lang="cs-CZ" dirty="0">
                <a:solidFill>
                  <a:srgbClr val="FF0000"/>
                </a:solidFill>
              </a:rPr>
              <a:t>  - u DS pro veřejnost</a:t>
            </a:r>
          </a:p>
          <a:p>
            <a:pPr lvl="1"/>
            <a:r>
              <a:rPr lang="cs-CZ" dirty="0" smtClean="0"/>
              <a:t>partnerství</a:t>
            </a:r>
            <a:endParaRPr lang="cs-CZ" dirty="0"/>
          </a:p>
          <a:p>
            <a:pPr lvl="1"/>
            <a:r>
              <a:rPr lang="cs-CZ" dirty="0" smtClean="0"/>
              <a:t>cílové skupiny</a:t>
            </a:r>
            <a:endParaRPr lang="cs-CZ" dirty="0"/>
          </a:p>
          <a:p>
            <a:pPr lvl="1"/>
            <a:r>
              <a:rPr lang="cs-CZ" dirty="0" smtClean="0"/>
              <a:t>celkové </a:t>
            </a:r>
            <a:r>
              <a:rPr lang="cs-CZ" dirty="0"/>
              <a:t>způsobilé </a:t>
            </a:r>
            <a:r>
              <a:rPr lang="cs-CZ" dirty="0" smtClean="0"/>
              <a:t>výdaje</a:t>
            </a:r>
            <a:endParaRPr lang="cs-CZ" dirty="0"/>
          </a:p>
          <a:p>
            <a:pPr lvl="1"/>
            <a:r>
              <a:rPr lang="cs-CZ" dirty="0" smtClean="0"/>
              <a:t>aktivity</a:t>
            </a:r>
            <a:endParaRPr lang="cs-CZ" dirty="0"/>
          </a:p>
          <a:p>
            <a:pPr lvl="1"/>
            <a:r>
              <a:rPr lang="cs-CZ" dirty="0" smtClean="0"/>
              <a:t>horizontální principy</a:t>
            </a:r>
            <a:endParaRPr lang="cs-CZ" dirty="0"/>
          </a:p>
          <a:p>
            <a:pPr lvl="1"/>
            <a:r>
              <a:rPr lang="cs-CZ" dirty="0" smtClean="0"/>
              <a:t>trestní bezúhonnost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cs-CZ" dirty="0" smtClean="0"/>
              <a:t>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</a:t>
            </a:r>
          </a:p>
          <a:p>
            <a:pPr lvl="1"/>
            <a:endParaRPr lang="cs-CZ" dirty="0"/>
          </a:p>
          <a:p>
            <a:pPr marL="414000" lvl="1" indent="0">
              <a:buNone/>
            </a:pPr>
            <a:r>
              <a:rPr lang="cs-CZ" dirty="0" smtClean="0"/>
              <a:t>Kritéria přijatelnosti </a:t>
            </a:r>
            <a:r>
              <a:rPr lang="cs-CZ" dirty="0" smtClean="0">
                <a:solidFill>
                  <a:srgbClr val="FF0000"/>
                </a:solidFill>
              </a:rPr>
              <a:t>nejsou</a:t>
            </a:r>
            <a:r>
              <a:rPr lang="cs-CZ" dirty="0" smtClean="0"/>
              <a:t> opravitelná.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9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 </a:t>
            </a:r>
            <a:br>
              <a:rPr lang="cs-CZ" dirty="0" smtClean="0"/>
            </a:br>
            <a:r>
              <a:rPr lang="cs-CZ" dirty="0" smtClean="0"/>
              <a:t>			v žádosti o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280472" cy="5040560"/>
          </a:xfrm>
        </p:spPr>
        <p:txBody>
          <a:bodyPr/>
          <a:lstStyle/>
          <a:p>
            <a:pPr algn="just"/>
            <a:r>
              <a:rPr lang="cs-CZ" b="1" dirty="0" smtClean="0"/>
              <a:t>Žadatel nemůže editovat</a:t>
            </a:r>
            <a:r>
              <a:rPr lang="cs-CZ" dirty="0" smtClean="0"/>
              <a:t>, musí potvrdit soulad s obsahem předpřipraveného prohlášení.</a:t>
            </a:r>
          </a:p>
          <a:p>
            <a:pPr algn="just"/>
            <a:r>
              <a:rPr lang="cs-CZ" b="1" dirty="0" smtClean="0"/>
              <a:t>Potvrzuje např. pravdivost </a:t>
            </a:r>
            <a:r>
              <a:rPr lang="cs-CZ" dirty="0" smtClean="0"/>
              <a:t>údajů, bezdlužnost, absenci citlivých údajů v žádosti, souhlasí s uváděním v seznamu příjemců, vylučuje dvojí financování, akceptuje, že neumožnění ex ante kontroly je důvod pro vyloučení z hodnocení, bere na vědomí závazek mít aktivní datovou schránku.</a:t>
            </a:r>
            <a:endParaRPr lang="cs-CZ" dirty="0"/>
          </a:p>
          <a:p>
            <a:pPr algn="just"/>
            <a:r>
              <a:rPr lang="cs-CZ" dirty="0" smtClean="0"/>
              <a:t>Z </a:t>
            </a:r>
            <a:r>
              <a:rPr lang="cs-CZ" dirty="0"/>
              <a:t>technických důvodů je </a:t>
            </a:r>
            <a:r>
              <a:rPr lang="cs-CZ" dirty="0" smtClean="0"/>
              <a:t>čestné </a:t>
            </a:r>
            <a:r>
              <a:rPr lang="cs-CZ" dirty="0"/>
              <a:t>prohlášení v IS KP14+ evidováno ve dvou </a:t>
            </a:r>
            <a:r>
              <a:rPr lang="cs-CZ" dirty="0" smtClean="0"/>
              <a:t>částech; žadatel </a:t>
            </a:r>
            <a:r>
              <a:rPr lang="cs-CZ" dirty="0"/>
              <a:t>musí </a:t>
            </a:r>
            <a:r>
              <a:rPr lang="cs-CZ" b="1" dirty="0"/>
              <a:t>na </a:t>
            </a:r>
            <a:r>
              <a:rPr lang="cs-CZ" b="1" dirty="0" smtClean="0"/>
              <a:t>každou část kliknout </a:t>
            </a:r>
            <a:r>
              <a:rPr lang="cs-CZ" dirty="0"/>
              <a:t>(tj. otevřít jej pro </a:t>
            </a:r>
            <a:r>
              <a:rPr lang="cs-CZ" dirty="0" smtClean="0"/>
              <a:t>editaci) a </a:t>
            </a:r>
            <a:r>
              <a:rPr lang="cs-CZ" b="1" dirty="0" smtClean="0"/>
              <a:t>potvrdit</a:t>
            </a:r>
            <a:r>
              <a:rPr lang="cs-CZ" b="1" dirty="0"/>
              <a:t>, že s čestným prohlášením souhlasí </a:t>
            </a:r>
            <a:r>
              <a:rPr lang="cs-CZ" dirty="0"/>
              <a:t>(zaškrtnutím checkboxu „Souhlasím s čestným prohlášením</a:t>
            </a:r>
            <a:r>
              <a:rPr lang="cs-CZ" dirty="0" smtClean="0"/>
              <a:t>“).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028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352480" cy="5328592"/>
          </a:xfrm>
        </p:spPr>
        <p:txBody>
          <a:bodyPr/>
          <a:lstStyle/>
          <a:p>
            <a:r>
              <a:rPr lang="cs-CZ" dirty="0" smtClean="0"/>
              <a:t>Povinné přílohy výzvy na DS</a:t>
            </a:r>
          </a:p>
          <a:p>
            <a:pPr lvl="1"/>
            <a:r>
              <a:rPr lang="cs-CZ" dirty="0"/>
              <a:t>Formulář čestného prohlášení - Identifikace skutečných majitelů právnické osoby ve smyslu zákona č. 253/2008 Sb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Prohlášení o partnerství – dětských skupin pro veřejnost</a:t>
            </a:r>
          </a:p>
          <a:p>
            <a:r>
              <a:rPr lang="cs-CZ" dirty="0"/>
              <a:t>V</a:t>
            </a:r>
            <a:r>
              <a:rPr lang="cs-CZ" dirty="0" smtClean="0"/>
              <a:t>kládání dalších příloh je nepovinné, kromě případů:</a:t>
            </a:r>
          </a:p>
          <a:p>
            <a:pPr lvl="1" algn="just"/>
            <a:r>
              <a:rPr lang="cs-CZ" b="1" smtClean="0"/>
              <a:t>Subjekty</a:t>
            </a:r>
            <a:r>
              <a:rPr lang="cs-CZ" b="1" dirty="0" smtClean="0"/>
              <a:t>, </a:t>
            </a:r>
            <a:r>
              <a:rPr lang="cs-CZ" b="1" dirty="0"/>
              <a:t>u kterých nelze </a:t>
            </a:r>
            <a:r>
              <a:rPr lang="cs-CZ" dirty="0"/>
              <a:t>validací či kontrolou veřejných registrů </a:t>
            </a:r>
            <a:r>
              <a:rPr lang="cs-CZ" b="1" dirty="0"/>
              <a:t>ověřit</a:t>
            </a:r>
            <a:r>
              <a:rPr lang="cs-CZ" dirty="0"/>
              <a:t> totožnost osoby uvedené jako </a:t>
            </a:r>
            <a:r>
              <a:rPr lang="cs-CZ" b="1" dirty="0"/>
              <a:t>statutární zástupce </a:t>
            </a:r>
            <a:r>
              <a:rPr lang="cs-CZ" b="1" dirty="0" smtClean="0"/>
              <a:t>žadatele</a:t>
            </a:r>
            <a:r>
              <a:rPr lang="cs-CZ" dirty="0" smtClean="0"/>
              <a:t>:</a:t>
            </a:r>
          </a:p>
          <a:p>
            <a:pPr lvl="2" algn="just"/>
            <a:r>
              <a:rPr lang="cs-CZ" sz="1800" dirty="0" smtClean="0"/>
              <a:t>sken </a:t>
            </a:r>
            <a:r>
              <a:rPr lang="cs-CZ" sz="1800" dirty="0"/>
              <a:t>zakládacího dokumentu organizace a dále sken dokumentu, na základě kterého osoba uvedená v žádosti jako statutární zástupce může jednat za osobu žadatele.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9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Obecná část pravidel pro žadatele a příjemce v OPZ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42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ESF Fórum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0000"/>
            <a:ext cx="7992440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ESF Fórum je určeno pro :</a:t>
            </a:r>
          </a:p>
          <a:p>
            <a:pPr marL="0" indent="0">
              <a:buNone/>
            </a:pPr>
            <a:r>
              <a:rPr lang="cs-CZ" dirty="0" smtClean="0"/>
              <a:t>: dotazy + diskusi</a:t>
            </a:r>
          </a:p>
          <a:p>
            <a:pPr marL="0" indent="0">
              <a:buNone/>
            </a:pPr>
            <a:r>
              <a:rPr lang="cs-CZ" dirty="0" smtClean="0"/>
              <a:t>: FAQ, typové situace</a:t>
            </a:r>
          </a:p>
          <a:p>
            <a:pPr marL="0" indent="0">
              <a:buNone/>
            </a:pPr>
            <a:r>
              <a:rPr lang="cs-CZ" dirty="0" smtClean="0"/>
              <a:t>: kalkulačka projektu, prezentace ze seminářů apod.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Dětské skupiny - www.esfcr.cz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178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cs-CZ" sz="2800" b="0" dirty="0" smtClean="0"/>
              <a:t>kontakt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12568"/>
          </a:xfrm>
        </p:spPr>
        <p:txBody>
          <a:bodyPr/>
          <a:lstStyle/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dirty="0" smtClean="0"/>
              <a:t>Mgr. Iva Sotolářová</a:t>
            </a:r>
            <a:r>
              <a:rPr lang="cs-CZ" dirty="0"/>
              <a:t>	       </a:t>
            </a:r>
            <a:r>
              <a:rPr lang="cs-CZ" dirty="0" smtClean="0"/>
              <a:t>		</a:t>
            </a:r>
            <a:r>
              <a:rPr lang="cs-CZ" u="sng" dirty="0" smtClean="0"/>
              <a:t>iva.sotolarova@mpsv.c</a:t>
            </a:r>
            <a:r>
              <a:rPr lang="cs-CZ" dirty="0" smtClean="0"/>
              <a:t>z </a:t>
            </a:r>
            <a:endParaRPr lang="cs-CZ" dirty="0"/>
          </a:p>
          <a:p>
            <a:pPr marL="0" indent="0" fontAlgn="base" hangingPunct="0">
              <a:buNone/>
            </a:pPr>
            <a:r>
              <a:rPr lang="cs-CZ" dirty="0" smtClean="0"/>
              <a:t>Ing. Michaela Frázová	    	</a:t>
            </a:r>
            <a:r>
              <a:rPr lang="cs-CZ" u="sng" dirty="0" smtClean="0"/>
              <a:t>michaela.frazova@mpsv.cz</a:t>
            </a:r>
          </a:p>
          <a:p>
            <a:pPr marL="0" indent="0" fontAlgn="base" hangingPunct="0">
              <a:buNone/>
            </a:pPr>
            <a:r>
              <a:rPr lang="cs-CZ" dirty="0" smtClean="0"/>
              <a:t>Mgr. Linda Prokešová 		</a:t>
            </a:r>
            <a:r>
              <a:rPr lang="cs-CZ" dirty="0" smtClean="0">
                <a:hlinkClick r:id="rId3"/>
              </a:rPr>
              <a:t>linda.prokesova@mpsv.cz</a:t>
            </a:r>
            <a:endParaRPr lang="cs-CZ" dirty="0" smtClean="0"/>
          </a:p>
          <a:p>
            <a:pPr marL="0" indent="0" fontAlgn="base" hangingPunct="0">
              <a:buNone/>
            </a:pPr>
            <a:r>
              <a:rPr lang="cs-CZ" dirty="0" smtClean="0"/>
              <a:t>Ing. Hana Truncová	 	</a:t>
            </a:r>
            <a:r>
              <a:rPr lang="cs-CZ" smtClean="0"/>
              <a:t>           </a:t>
            </a:r>
            <a:r>
              <a:rPr lang="cs-CZ" u="sng" smtClean="0"/>
              <a:t>hana.truncova@mpsv.c</a:t>
            </a:r>
            <a:r>
              <a:rPr lang="cs-CZ" smtClean="0"/>
              <a:t>z </a:t>
            </a:r>
            <a:endParaRPr lang="cs-CZ" dirty="0" smtClean="0"/>
          </a:p>
          <a:p>
            <a:pPr marL="0" indent="0" algn="ctr" fontAlgn="base" hangingPunct="0">
              <a:buNone/>
            </a:pPr>
            <a:r>
              <a:rPr lang="cs-CZ" sz="2800" dirty="0" smtClean="0"/>
              <a:t> </a:t>
            </a:r>
          </a:p>
          <a:p>
            <a:pPr marL="0" indent="0" algn="ctr" fontAlgn="base" hangingPunct="0">
              <a:buNone/>
            </a:pPr>
            <a:endParaRPr lang="cs-CZ" sz="2800" dirty="0"/>
          </a:p>
          <a:p>
            <a:pPr marL="0" indent="0" algn="ctr" fontAlgn="base" hangingPunct="0">
              <a:buNone/>
            </a:pPr>
            <a:r>
              <a:rPr lang="cs-CZ" sz="2800" dirty="0" smtClean="0"/>
              <a:t>Děkujeme Vám za pozornost a těšíme se</a:t>
            </a:r>
            <a:br>
              <a:rPr lang="cs-CZ" sz="2800" dirty="0" smtClean="0"/>
            </a:br>
            <a:r>
              <a:rPr lang="cs-CZ" sz="2800" dirty="0" smtClean="0"/>
              <a:t>na spolupráci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146</a:t>
            </a:fld>
            <a:endParaRPr lang="cs-CZ" dirty="0"/>
          </a:p>
        </p:txBody>
      </p:sp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218" y="53732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Kapacita žadatele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Údaje za poslední uzavřené účetní období:</a:t>
            </a:r>
          </a:p>
          <a:p>
            <a:r>
              <a:rPr lang="cs-CZ" sz="2000" b="1" dirty="0" smtClean="0"/>
              <a:t>Počet zaměstnanců</a:t>
            </a:r>
            <a:r>
              <a:rPr lang="cs-CZ" sz="2000" dirty="0" smtClean="0"/>
              <a:t> (nejméně 1/5 vůči potřebnému minimálnímu zajištění realizačního týmu projektu – 0,25 úvazku)</a:t>
            </a:r>
          </a:p>
          <a:p>
            <a:r>
              <a:rPr lang="cs-CZ" sz="2000" b="1" dirty="0" smtClean="0"/>
              <a:t>Obrat</a:t>
            </a:r>
            <a:r>
              <a:rPr lang="cs-CZ" sz="2000" dirty="0" smtClean="0"/>
              <a:t> (nejméně 1/5 vůči celkovému rozpočtu projektu) v EUR</a:t>
            </a:r>
          </a:p>
          <a:p>
            <a:r>
              <a:rPr lang="cs-CZ" sz="2000" dirty="0" smtClean="0"/>
              <a:t>U projektů </a:t>
            </a:r>
            <a:r>
              <a:rPr lang="cs-CZ" sz="2000" b="1" dirty="0" smtClean="0"/>
              <a:t>do 2 mil. Kč celkových způsobilých výdajů</a:t>
            </a:r>
            <a:r>
              <a:rPr lang="cs-CZ" sz="2000" dirty="0" smtClean="0"/>
              <a:t> je vždy splněna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16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1772816"/>
            <a:ext cx="7704408" cy="3501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1" dirty="0" smtClean="0"/>
              <a:t>Kritéria formálních náležitostí:</a:t>
            </a:r>
            <a:endParaRPr lang="cs-CZ" dirty="0" smtClean="0"/>
          </a:p>
          <a:p>
            <a:pPr lvl="1"/>
            <a:r>
              <a:rPr lang="cs-CZ" dirty="0" smtClean="0"/>
              <a:t>úplnost a forma žádosti</a:t>
            </a:r>
          </a:p>
          <a:p>
            <a:pPr lvl="1"/>
            <a:r>
              <a:rPr lang="cs-CZ" dirty="0" smtClean="0"/>
              <a:t>podpis žádosti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r>
              <a:rPr lang="cs-CZ" dirty="0" smtClean="0"/>
              <a:t>V případě nedostatků bude žadatel vyzván k opravě prostřednictvím IS KP.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ctrTitle"/>
          </p:nvPr>
        </p:nvSpPr>
        <p:spPr>
          <a:xfrm>
            <a:off x="685800" y="1142366"/>
            <a:ext cx="7710410" cy="3380389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Dětské skupiny</a:t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cs-CZ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Podnadpis 2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05744"/>
          </a:xfrm>
        </p:spPr>
        <p:txBody>
          <a:bodyPr>
            <a:normAutofit/>
          </a:bodyPr>
          <a:lstStyle/>
          <a:p>
            <a:r>
              <a:rPr lang="cs-CZ" sz="2800" dirty="0"/>
              <a:t>Podpora implementace dětských </a:t>
            </a:r>
            <a:r>
              <a:rPr lang="cs-CZ" sz="2800" dirty="0" smtClean="0"/>
              <a:t>skupin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CZ.03.1.51/0.0/0.0/15_009/0002266</a:t>
            </a:r>
            <a:endParaRPr lang="cs-CZ" sz="2800" dirty="0"/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8396210" y="86078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115616" y="476672"/>
            <a:ext cx="1080120" cy="108012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8144182" y="362194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516216" y="10356"/>
            <a:ext cx="1440160" cy="144016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323528" y="86078"/>
            <a:ext cx="1224136" cy="1224136"/>
          </a:xfrm>
          <a:prstGeom prst="ellipse">
            <a:avLst/>
          </a:prstGeom>
          <a:solidFill>
            <a:srgbClr val="8FC3DD">
              <a:alpha val="5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1426228" y="-361189"/>
            <a:ext cx="720080" cy="72008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>
            <a:off x="8468218" y="2348880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2473"/>
            <a:ext cx="936104" cy="59251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0" y="5996449"/>
            <a:ext cx="3506544" cy="784569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Základní </a:t>
            </a:r>
            <a:r>
              <a:rPr lang="cs-CZ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údaje</a:t>
            </a:r>
            <a:br>
              <a:rPr lang="cs-CZ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27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 projektu Podpory implementace dětských skupin</a:t>
            </a:r>
            <a:endParaRPr lang="cs-CZ" sz="27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755576" y="1340768"/>
            <a:ext cx="7941568" cy="4608511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1700" dirty="0" smtClean="0">
                <a:solidFill>
                  <a:schemeClr val="accent5">
                    <a:lumMod val="50000"/>
                  </a:schemeClr>
                </a:solidFill>
              </a:rPr>
              <a:t>Realizace </a:t>
            </a:r>
            <a:r>
              <a:rPr lang="cs-CZ" altLang="cs-CZ" sz="1700" dirty="0">
                <a:solidFill>
                  <a:schemeClr val="accent5">
                    <a:lumMod val="50000"/>
                  </a:schemeClr>
                </a:solidFill>
              </a:rPr>
              <a:t>projektu: 1. 1. 2016 - 31. 12. </a:t>
            </a:r>
            <a:r>
              <a:rPr lang="cs-CZ" altLang="cs-CZ" sz="1700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endParaRPr lang="cs-CZ" alt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Projekt má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celorepublikovou působnost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(krajští metodici)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Cíle projektu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podpora vzniku a fungování dětských skupin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– komplexní poradenství a vzdělávání</a:t>
            </a:r>
          </a:p>
          <a:p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zakotvení systému dětských skupin a jejich kvality – standardy, značka a audity kvality</a:t>
            </a:r>
          </a:p>
          <a:p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zvýšení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dostupnosti informací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dětských skupinách – webové stránky, kampaň</a:t>
            </a: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zvýšení důvěry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uživatelů k dětským skupinám</a:t>
            </a:r>
          </a:p>
          <a:p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pomoc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rodičům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orientovat se ve službách péče o předškolní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děti</a:t>
            </a:r>
          </a:p>
          <a:p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Podpora zaměstnanosti a flexibilních forem práce</a:t>
            </a:r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110000"/>
              <a:buNone/>
            </a:pPr>
            <a:endParaRPr lang="cs-CZ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Kontakty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na krajské metodiky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naleznete na webových stránkách dětských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skupin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www.dsmpsv.cz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nebo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přímo na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stránkách </a:t>
            </a: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MPSV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://www.mpsv.cz/files/clanky/32415/seznam_kontaktu_IDS_MPSV_web.pdf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110000"/>
              <a:buNone/>
            </a:pPr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1800" b="1" u="sng" dirty="0">
                <a:solidFill>
                  <a:schemeClr val="accent5">
                    <a:lumMod val="50000"/>
                  </a:schemeClr>
                </a:solidFill>
              </a:rPr>
              <a:t>Konzultace jsou poskytovány ZDARMA.</a:t>
            </a: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Právní úprava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245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Zákon č. 247/2014 Sb.,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poskytování služby péče o dítě v dětské skupině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změně souvisejících zákonů ze dne 23.9.2014 – platný, ve Sbírce zákonů zveřejněn 14.11.2014,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účinný od 29.11.2014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Věkové rozpětí dětí: 1 </a:t>
            </a:r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</a:rPr>
              <a:t>rok – </a:t>
            </a:r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zahájení povinné školní docházky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Kapacita až 24 dětí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Zákonem stanovená odborná způsobilost pečujících osob a jejich minimální počet</a:t>
            </a:r>
          </a:p>
          <a:p>
            <a:pPr lvl="2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Povinné </a:t>
            </a:r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</a:rPr>
              <a:t>očkování</a:t>
            </a:r>
          </a:p>
          <a:p>
            <a:pPr marL="914400" lvl="2" indent="0">
              <a:buNone/>
            </a:pPr>
            <a:endParaRPr lang="cs-CZ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Vyhláška č. 281/2014 Sb.,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o hygienických požadavcích na prostory </a:t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provoz dětské skupiny </a:t>
            </a: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do 12 dětí</a:t>
            </a:r>
          </a:p>
          <a:p>
            <a:pPr marL="457200" lvl="1" indent="0">
              <a:buNone/>
            </a:pPr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Vyhláška 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č. 410/2005 Sb. ,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 hygienických požadavcích na prostory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provoz zařízení a provozoven pro výchovu a vzdělávání dětí a mladistvých, ve znění pozdějších předpisů – pro dětskou skupinu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 nad 12 dětí</a:t>
            </a: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7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775968" cy="432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Představení </a:t>
            </a:r>
            <a:r>
              <a:rPr lang="cs-CZ" dirty="0" smtClean="0"/>
              <a:t>výzvy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Hodnocení a výběr projektů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Podpora implementace dětských </a:t>
            </a:r>
            <a:r>
              <a:rPr lang="cs-CZ" dirty="0" smtClean="0"/>
              <a:t>skupin</a:t>
            </a:r>
            <a:endParaRPr lang="cs-CZ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Jednotky a jednotkové náklady</a:t>
            </a:r>
            <a:endParaRPr lang="cs-CZ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Parametry dětské skupiny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Finanční řízení projektu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Změny projektu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Publicita a veřejná podpora</a:t>
            </a:r>
            <a:endParaRPr lang="cs-CZ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Informační systém ISKP14+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Dotazy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Zákon č. 247/2014 Sb.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61400" y="1412776"/>
            <a:ext cx="8331080" cy="4608511"/>
          </a:xfrm>
        </p:spPr>
        <p:txBody>
          <a:bodyPr>
            <a:normAutofit fontScale="92500"/>
          </a:bodyPr>
          <a:lstStyle/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Služba péče o dítě v dětské skupině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§2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–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pravidelná péče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o děti od jednoho roku věku do zahájení povinné školní docházky, umožňující docházku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nejméně 6 hodin denně</a:t>
            </a:r>
          </a:p>
          <a:p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Poskytovatelem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§3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může být zaměstnavatel rodiče,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nezisková organizace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, PO podle zákona o církvích, územní samosprávný celek nebo jím založená PO či vysoká škola + možná dohoda zaměstnavatele s jiným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poskytovatelem </a:t>
            </a:r>
            <a:r>
              <a:rPr lang="mr-IN" sz="18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800" u="sng" dirty="0" smtClean="0">
                <a:solidFill>
                  <a:schemeClr val="accent5">
                    <a:lumMod val="50000"/>
                  </a:schemeClr>
                </a:solidFill>
              </a:rPr>
              <a:t>služba </a:t>
            </a:r>
            <a:r>
              <a:rPr lang="cs-CZ" sz="1800" b="1" u="sng" dirty="0" smtClean="0">
                <a:solidFill>
                  <a:schemeClr val="accent5">
                    <a:lumMod val="50000"/>
                  </a:schemeClr>
                </a:solidFill>
              </a:rPr>
              <a:t>VEŘEJNÁ</a:t>
            </a:r>
            <a:r>
              <a:rPr lang="cs-CZ" sz="1800" u="sng" dirty="0" smtClean="0">
                <a:solidFill>
                  <a:schemeClr val="accent5">
                    <a:lumMod val="50000"/>
                  </a:schemeClr>
                </a:solidFill>
              </a:rPr>
              <a:t> nebo </a:t>
            </a:r>
            <a:r>
              <a:rPr lang="cs-CZ" sz="1800" b="1" u="sng" dirty="0" smtClean="0">
                <a:solidFill>
                  <a:schemeClr val="accent5">
                    <a:lumMod val="50000"/>
                  </a:schemeClr>
                </a:solidFill>
              </a:rPr>
              <a:t>PODNIKOVÁ</a:t>
            </a:r>
          </a:p>
          <a:p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Oprávnění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§4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poskytovat službu péče o dítě v DS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vzniká dnem zápisu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do evidence poskytovatelů MPSV (podrobně 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 16 – 19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Podmínky pro poskytování služby péče o dítě v DS upravuje 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§5</a:t>
            </a:r>
          </a:p>
          <a:p>
            <a:pPr lvl="1">
              <a:buFontTx/>
              <a:buChar char="-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</a:rPr>
              <a:t>poskytovatel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: bezúhonnost, prokázání práva k užívání prostor, zajištění </a:t>
            </a:r>
            <a:r>
              <a:rPr lang="cs-CZ" sz="1400" dirty="0" err="1">
                <a:solidFill>
                  <a:schemeClr val="accent5">
                    <a:lumMod val="50000"/>
                  </a:schemeClr>
                </a:solidFill>
              </a:rPr>
              <a:t>tech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požadavků na stavby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hygienických požadavků na prostory,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svéprávnost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, věk 18 let</a:t>
            </a:r>
          </a:p>
          <a:p>
            <a:pPr lvl="1">
              <a:buFontTx/>
              <a:buChar char="-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</a:rPr>
              <a:t>pečující osoba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: bezúhonnost, pracovněprávní vztah s poskytovatelem, odbor. způsobilost, zdrav. způsobilost, věk 18 let, svéprávnost </a:t>
            </a:r>
          </a:p>
          <a:p>
            <a:pPr>
              <a:buFontTx/>
              <a:buChar char="-"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Úhrada za službu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§6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) – poskytování na </a:t>
            </a:r>
            <a:r>
              <a:rPr lang="cs-CZ" sz="1800" u="sng" dirty="0">
                <a:solidFill>
                  <a:schemeClr val="accent5">
                    <a:lumMod val="50000"/>
                  </a:schemeClr>
                </a:solidFill>
              </a:rPr>
              <a:t>nekomerčním základě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, poskytuje se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bez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úhrady,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částečnou nebo s plnou úhradou nákladů, je nutné vést oddělené účetnictví </a:t>
            </a:r>
          </a:p>
          <a:p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8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Zákon č. 247/2014 Sb.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61400" y="1412776"/>
            <a:ext cx="8331080" cy="4608511"/>
          </a:xfrm>
        </p:spPr>
        <p:txBody>
          <a:bodyPr>
            <a:normAutofit fontScale="92500" lnSpcReduction="10000"/>
          </a:bodyPr>
          <a:lstStyle/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Max. počet dětí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v DS 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§7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je 24 , možnost </a:t>
            </a:r>
            <a:r>
              <a:rPr lang="cs-CZ" sz="1700" u="sng" dirty="0">
                <a:solidFill>
                  <a:schemeClr val="accent5">
                    <a:lumMod val="50000"/>
                  </a:schemeClr>
                </a:solidFill>
              </a:rPr>
              <a:t>sdíleného místa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, důležité je zohlednit věk dětí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DS (hlavně u dětí mladších 2 let)</a:t>
            </a:r>
          </a:p>
          <a:p>
            <a:pPr marL="0" indent="0">
              <a:buNone/>
            </a:pPr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Počet pečujících osob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1300" dirty="0">
                <a:solidFill>
                  <a:schemeClr val="accent5">
                    <a:lumMod val="50000"/>
                  </a:schemeClr>
                </a:solidFill>
              </a:rPr>
              <a:t>do 6-ti dětí 1 osoba, od 7 – 24 dětí </a:t>
            </a:r>
            <a:r>
              <a:rPr lang="cs-CZ" sz="1300" b="1" u="sng" dirty="0">
                <a:solidFill>
                  <a:schemeClr val="accent5">
                    <a:lumMod val="50000"/>
                  </a:schemeClr>
                </a:solidFill>
              </a:rPr>
              <a:t>2 pečující osoby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1300" dirty="0">
                <a:solidFill>
                  <a:schemeClr val="accent5">
                    <a:lumMod val="50000"/>
                  </a:schemeClr>
                </a:solidFill>
              </a:rPr>
              <a:t>13 – 24 dětí pokud je v DS min. 1 dítě mladší 2 let – </a:t>
            </a:r>
            <a:r>
              <a:rPr lang="cs-CZ" sz="1300" b="1" u="sng" dirty="0">
                <a:solidFill>
                  <a:schemeClr val="accent5">
                    <a:lumMod val="50000"/>
                  </a:schemeClr>
                </a:solidFill>
              </a:rPr>
              <a:t>3 peč. osoby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Stravování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§8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z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působ 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a úhrada nákladů na stravování je upravena ve smlouvě mezi poskytovatelem a rodičem.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Možnosti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zajištění stravy pro poskytovatele jsou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vývařovna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, přípravna a výdejna (možná i kombinace).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Poskytnutí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stravy se řídí dle potravinového práva.</a:t>
            </a: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Vnitřní pravidla a plán výchovy a péče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§10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– organizační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provozní záležitostí, vzdělávání dítěte a základní podmínky péče o dítě (nutné veřejně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přístupné + příloha ke smlouvě s rodiči)</a:t>
            </a: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Evidence dětí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v DS – výčet údajů, které musí evidence povinně obsahovat upravuje 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§11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, součástí evidence je i smlouva</a:t>
            </a: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Pojištění odpovědnosti za újmu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§12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– sjednat na celou dobu poskytování služby</a:t>
            </a:r>
          </a:p>
          <a:p>
            <a:pPr marL="0" indent="0">
              <a:buNone/>
            </a:pPr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Smlouva o poskytování služby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700" b="1" dirty="0">
                <a:solidFill>
                  <a:schemeClr val="accent5">
                    <a:lumMod val="50000"/>
                  </a:schemeClr>
                </a:solidFill>
              </a:rPr>
              <a:t>§13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) – poskytovatel s rodičem, písemná,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dle </a:t>
            </a:r>
            <a:r>
              <a:rPr lang="cs-CZ" sz="1700" dirty="0">
                <a:solidFill>
                  <a:schemeClr val="accent5">
                    <a:lumMod val="50000"/>
                  </a:schemeClr>
                </a:solidFill>
              </a:rPr>
              <a:t>Obchodního zákoníku</a:t>
            </a:r>
          </a:p>
          <a:p>
            <a:endParaRPr lang="cs-CZ" sz="17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5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Žádost </a:t>
            </a:r>
            <a:r>
              <a:rPr lang="cs-CZ" altLang="cs-CZ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 evidence poskytovatelů</a:t>
            </a:r>
            <a:endParaRPr lang="cs-CZ" sz="4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561400" y="1412776"/>
            <a:ext cx="8259072" cy="4608511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Žádost o zápis se podává na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předepsaném </a:t>
            </a:r>
            <a:r>
              <a:rPr lang="cs-CZ" sz="3100" b="1" u="sng" dirty="0" smtClean="0">
                <a:solidFill>
                  <a:schemeClr val="accent5">
                    <a:lumMod val="50000"/>
                  </a:schemeClr>
                </a:solidFill>
              </a:rPr>
              <a:t>tiskopise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 nebo prostřednictvím </a:t>
            </a:r>
            <a:r>
              <a:rPr lang="cs-CZ" sz="3100" b="1" u="sng" dirty="0" smtClean="0">
                <a:solidFill>
                  <a:schemeClr val="accent5">
                    <a:lumMod val="50000"/>
                  </a:schemeClr>
                </a:solidFill>
              </a:rPr>
              <a:t>elektronické aplikace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MPSV</a:t>
            </a:r>
          </a:p>
          <a:p>
            <a:pPr marL="0" indent="0">
              <a:buNone/>
            </a:pP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K žádosti se přikládá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originál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 nebo výstup z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autorizované konverze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dokumentů: </a:t>
            </a: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1)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doklad o vlastnickém nebo jiném právu k objektu nebo prostorám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, z něhož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vyplývá oprávnění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tento objekt nebo prostory užívat k poskytování služby péče o dítě v dětské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skupině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2)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závazné stanovisko krajské hygienické stanice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o splnění hygienických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požadavků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na stravování, prostory a provoz, v nichž bude poskytována služba péče o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dítě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, přičemž je nutná shoda kapacity zařízení v žádosti o evidenci se stanoviskem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KHS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3) 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opis smlouvy o pojištění odpovědnosti za újmu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 (stačí kopie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endParaRPr lang="cs-CZ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	4) doklad o bezúhonnosti fyzické osoby – </a:t>
            </a:r>
            <a:r>
              <a:rPr lang="cs-CZ" sz="3100" u="sng" dirty="0" smtClean="0">
                <a:solidFill>
                  <a:schemeClr val="accent5">
                    <a:lumMod val="50000"/>
                  </a:schemeClr>
                </a:solidFill>
              </a:rPr>
              <a:t>pouze u cizinců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u ostatních si MPSV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zajistí dálkovým </a:t>
            </a:r>
            <a:r>
              <a:rPr lang="cs-CZ" sz="3100" dirty="0">
                <a:solidFill>
                  <a:schemeClr val="accent5">
                    <a:lumMod val="50000"/>
                  </a:schemeClr>
                </a:solidFill>
              </a:rPr>
              <a:t>přístupem z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Rejstříku trestů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Písemné rozhodnutí o zápisu se ze zákona o dětské skupině nevydává, zápis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je zveřejněn na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</a:rPr>
              <a:t>webových stránkách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</a:rPr>
              <a:t>ministerstva 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(pouze </a:t>
            </a:r>
            <a:r>
              <a:rPr lang="cs-CZ" sz="3100" dirty="0" err="1" smtClean="0">
                <a:solidFill>
                  <a:schemeClr val="accent5">
                    <a:lumMod val="50000"/>
                  </a:schemeClr>
                </a:solidFill>
              </a:rPr>
              <a:t>info</a:t>
            </a:r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</a:rPr>
              <a:t> do mailu).</a:t>
            </a:r>
            <a:endParaRPr lang="cs-CZ" sz="31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endParaRPr lang="cs-CZ" dirty="0" smtClean="0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Informace o zápisu do evidence poskytovatelů služby péče o dítě v dětské skupině na webu MPSV, </a:t>
            </a:r>
            <a:b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www.mpsv.cz/cs/19908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68092"/>
            <a:ext cx="933253" cy="59071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12587"/>
          <a:stretch/>
        </p:blipFill>
        <p:spPr>
          <a:xfrm>
            <a:off x="679930" y="6168092"/>
            <a:ext cx="3528392" cy="590714"/>
          </a:xfrm>
          <a:prstGeom prst="rect">
            <a:avLst/>
          </a:prstGeom>
        </p:spPr>
      </p:pic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23</a:t>
            </a:fld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4046" t="11769" r="25838" b="19818"/>
          <a:stretch/>
        </p:blipFill>
        <p:spPr>
          <a:xfrm>
            <a:off x="1327890" y="1268761"/>
            <a:ext cx="6175402" cy="47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2253368" y="1359455"/>
            <a:ext cx="4608512" cy="4608512"/>
          </a:xfrm>
          <a:prstGeom prst="ellipse">
            <a:avLst/>
          </a:prstGeom>
          <a:solidFill>
            <a:srgbClr val="8FC3DD">
              <a:alpha val="35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4" y="6107542"/>
            <a:ext cx="864096" cy="54694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91558"/>
            <a:ext cx="3528392" cy="78945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09352" y="2320785"/>
            <a:ext cx="48965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Děkuji za pozornost</a:t>
            </a:r>
          </a:p>
          <a:p>
            <a:pPr algn="ctr"/>
            <a:endParaRPr lang="cs-CZ" sz="4400" dirty="0" smtClean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r>
              <a:rPr lang="cs-CZ" sz="3200" b="1" dirty="0" smtClean="0">
                <a:hlinkClick r:id="rId5"/>
              </a:rPr>
              <a:t>www.dsmpsv.cz</a:t>
            </a:r>
            <a:endParaRPr lang="cs-CZ" sz="3200" b="1" dirty="0" smtClean="0"/>
          </a:p>
          <a:p>
            <a:pPr algn="ctr">
              <a:defRPr/>
            </a:pPr>
            <a:endParaRPr lang="cs-CZ" sz="3200" b="1" dirty="0"/>
          </a:p>
          <a:p>
            <a:pPr algn="ctr">
              <a:defRPr/>
            </a:pPr>
            <a:r>
              <a:rPr lang="cs-CZ" sz="3200" b="1" dirty="0" smtClean="0"/>
              <a:t> 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cs-CZ" sz="4400" dirty="0">
              <a:latin typeface="Calibri Light" panose="020F0302020204030204" pitchFamily="34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380312" y="5018134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ětiva 23"/>
          <p:cNvSpPr/>
          <p:nvPr/>
        </p:nvSpPr>
        <p:spPr>
          <a:xfrm>
            <a:off x="8459924" y="260648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179512" y="174823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467544" y="512676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Dotazy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	             poté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	10 minut  přestávka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7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0" smtClean="0"/>
              <a:t>Jednotky a jednotkové náklady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009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Jednotky a jednotkové náklady</a:t>
            </a:r>
            <a:endParaRPr lang="cs-CZ" sz="2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800" b="1" dirty="0" smtClean="0">
                <a:solidFill>
                  <a:srgbClr val="084A8B"/>
                </a:solidFill>
              </a:rPr>
              <a:t>na </a:t>
            </a:r>
            <a:r>
              <a:rPr lang="cs-CZ" sz="2800" b="1" dirty="0">
                <a:solidFill>
                  <a:srgbClr val="084A8B"/>
                </a:solidFill>
              </a:rPr>
              <a:t>podporu zařízení péče o děti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92040"/>
              </p:ext>
            </p:extLst>
          </p:nvPr>
        </p:nvGraphicFramePr>
        <p:xfrm>
          <a:off x="514417" y="2222867"/>
          <a:ext cx="8115166" cy="4158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80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jednotky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Obsazenost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Kvalifikovaná pečující osoba	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Nájemné prostor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4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Jednotky a jednotkové </a:t>
            </a:r>
            <a:r>
              <a:rPr lang="cs-CZ" sz="2800" b="0" dirty="0" smtClean="0"/>
              <a:t>náklady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r>
              <a:rPr lang="cs-CZ" sz="2400" b="1" dirty="0" smtClean="0"/>
              <a:t>Vytvořené místo v dětské skupině (DS)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pouze na vybudování nového 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doba vybudování se předpokládá v délce 4 měsíců (max. 12 měsíců)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v</a:t>
            </a:r>
            <a:r>
              <a:rPr lang="cs-CZ" sz="1600" dirty="0" smtClean="0"/>
              <a:t>ytvořená místa tvoří kapacitu zařízení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 smtClean="0"/>
          </a:p>
          <a:p>
            <a:r>
              <a:rPr lang="cs-CZ" sz="2000" b="1" dirty="0" smtClean="0"/>
              <a:t>Na tuto fázi projektu jsou navázány jednotky: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„Vytvořené místo v zařízení péče o děti“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Jednotky a jednotkové náklady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5184576"/>
          </a:xfrm>
        </p:spPr>
        <p:txBody>
          <a:bodyPr>
            <a:normAutofit/>
          </a:bodyPr>
          <a:lstStyle/>
          <a:p>
            <a:r>
              <a:rPr lang="cs-CZ" b="1" dirty="0"/>
              <a:t>Se vznikem místa v zařízení péče o děti </a:t>
            </a:r>
            <a:r>
              <a:rPr lang="cs-CZ" b="1" dirty="0" smtClean="0"/>
              <a:t>souvisí: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náklady na stavební úpravy prostor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pořízení vybavení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pořízení výukových pomůcek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řízení projektové fáze zaměřené na vybudování </a:t>
            </a:r>
            <a:r>
              <a:rPr lang="cs-CZ" sz="1600" dirty="0" smtClean="0"/>
              <a:t>zařízení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 skončení fáze vybudování je ověřován: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zápis </a:t>
            </a:r>
            <a:r>
              <a:rPr lang="cs-CZ" sz="1600" dirty="0"/>
              <a:t>do evidence poskytovatelů služby péče o dítě v dětské skupině dle zákona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č</a:t>
            </a:r>
            <a:r>
              <a:rPr lang="cs-CZ" sz="1600" dirty="0"/>
              <a:t>. 247/2014 Sb., o poskytování služby péče o děti v dětské </a:t>
            </a:r>
            <a:r>
              <a:rPr lang="cs-CZ" sz="1600" dirty="0" smtClean="0"/>
              <a:t>skupině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Pro </a:t>
            </a:r>
            <a:r>
              <a:rPr lang="cs-CZ" sz="1800" dirty="0"/>
              <a:t>každé místo musí existovat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židle, prostor pro práci u stolu, postel/lehátko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Kapacita uvedená v žádosti musí odpovídat kapacitě uvedené v </a:t>
            </a:r>
            <a:r>
              <a:rPr lang="cs-CZ" sz="1800" dirty="0"/>
              <a:t>e</a:t>
            </a:r>
            <a:r>
              <a:rPr lang="cs-CZ" sz="1800" dirty="0" smtClean="0"/>
              <a:t>videnci dětských skupin.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PŘEDSTAVENÍ </a:t>
            </a:r>
            <a:r>
              <a:rPr lang="cs-CZ" dirty="0" err="1" smtClean="0"/>
              <a:t>VÝZvy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1360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581328"/>
          </a:xfrm>
        </p:spPr>
        <p:txBody>
          <a:bodyPr>
            <a:normAutofit/>
          </a:bodyPr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Transformované místo v dětské </a:t>
            </a:r>
            <a:r>
              <a:rPr lang="cs-CZ" sz="2400" b="1" dirty="0" smtClean="0"/>
              <a:t>skupině (DS)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pro provozovatele zařízení, které není registrovanou dětskou skupinou dle zákona č. 247/2014 Sb., o poskytování služby péče o děti v dětské skupině (bez ohledu na stávající kapacitu)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doba transformace </a:t>
            </a:r>
            <a:r>
              <a:rPr lang="cs-CZ" sz="1700" dirty="0"/>
              <a:t>se předpokládá </a:t>
            </a:r>
            <a:r>
              <a:rPr lang="cs-CZ" sz="1700" dirty="0" smtClean="0"/>
              <a:t>v délce 4 měsíců </a:t>
            </a:r>
            <a:r>
              <a:rPr lang="cs-CZ" sz="1700" dirty="0"/>
              <a:t>(max. 12 měsíců</a:t>
            </a:r>
            <a:r>
              <a:rPr lang="cs-CZ" sz="1700" dirty="0" smtClean="0"/>
              <a:t>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transformovaná </a:t>
            </a:r>
            <a:r>
              <a:rPr lang="cs-CZ" sz="1700" dirty="0"/>
              <a:t>místa tvoří kapacitu zařízení</a:t>
            </a:r>
            <a:r>
              <a:rPr lang="cs-CZ" sz="1800" dirty="0"/>
              <a:t> </a:t>
            </a:r>
            <a:endParaRPr lang="cs-CZ" sz="1800" dirty="0" smtClean="0"/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transformovat </a:t>
            </a:r>
            <a:r>
              <a:rPr lang="cs-CZ" sz="1700" dirty="0"/>
              <a:t>se nemohou živnosti, mateřské školy, zařízení již podpořená z OP </a:t>
            </a:r>
            <a:r>
              <a:rPr lang="cs-CZ" sz="1700" dirty="0" smtClean="0"/>
              <a:t>LZZ a OPZ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b="1" dirty="0"/>
              <a:t>Na tuto fázi projektu jsou navázány jednotky: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/>
              <a:t>„Transformované místo v dětské skupině“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5112568"/>
          </a:xfrm>
        </p:spPr>
        <p:txBody>
          <a:bodyPr>
            <a:normAutofit/>
          </a:bodyPr>
          <a:lstStyle/>
          <a:p>
            <a:r>
              <a:rPr lang="cs-CZ" b="1" dirty="0"/>
              <a:t>S transformací zařízení péče o děti na dětskou skupinu souvisí: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náklady na stavební úpravy prostor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pořízení vybavení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pořízení výukových pomůcek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řízení projektové fáze zaměřené na transformaci </a:t>
            </a:r>
            <a:r>
              <a:rPr lang="cs-CZ" sz="1900" dirty="0" smtClean="0"/>
              <a:t>zařízení</a:t>
            </a:r>
            <a:endParaRPr lang="cs-CZ" sz="32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 skončení fáze transformace je ověřován: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zápis </a:t>
            </a:r>
            <a:r>
              <a:rPr lang="cs-CZ" sz="1900" dirty="0"/>
              <a:t>do evidence poskytovatelů služby péče o dítě v dětské skupině dle zákona </a:t>
            </a:r>
            <a:r>
              <a:rPr lang="cs-CZ" sz="1900" dirty="0" smtClean="0"/>
              <a:t>č</a:t>
            </a:r>
            <a:r>
              <a:rPr lang="cs-CZ" sz="1900" dirty="0"/>
              <a:t>. 247/2014 Sb., o poskytování služby péče o děti v dětské </a:t>
            </a:r>
            <a:r>
              <a:rPr lang="cs-CZ" sz="1900" dirty="0" smtClean="0"/>
              <a:t>skupině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dirty="0"/>
              <a:t>Pro každé místo musí existovat </a:t>
            </a:r>
            <a:r>
              <a:rPr lang="cs-CZ" sz="1900" dirty="0">
                <a:solidFill>
                  <a:schemeClr val="accent3">
                    <a:lumMod val="50000"/>
                  </a:schemeClr>
                </a:solidFill>
              </a:rPr>
              <a:t>židle, prostor pro práci u stolu, postel/lehátko</a:t>
            </a:r>
            <a:r>
              <a:rPr lang="cs-CZ" sz="19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dirty="0" smtClean="0"/>
              <a:t>Kapacita </a:t>
            </a:r>
            <a:r>
              <a:rPr lang="cs-CZ" sz="1900" dirty="0"/>
              <a:t>uvedená v žádosti musí odpovídat kapacitě uvedené v </a:t>
            </a:r>
            <a:r>
              <a:rPr lang="cs-CZ" sz="1900" dirty="0" smtClean="0"/>
              <a:t>evidenci </a:t>
            </a:r>
            <a:r>
              <a:rPr lang="cs-CZ" sz="1900" dirty="0"/>
              <a:t>dětských skupin. </a:t>
            </a:r>
            <a:endParaRPr lang="cs-CZ" sz="19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01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 každá  fáze provozu 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obsazenost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obsazenost je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</a:t>
            </a:r>
            <a:r>
              <a:rPr lang="cs-CZ" sz="1600" dirty="0" smtClean="0"/>
              <a:t>je považováno za </a:t>
            </a:r>
            <a:r>
              <a:rPr lang="cs-CZ" sz="1600" dirty="0"/>
              <a:t>plně </a:t>
            </a:r>
            <a:r>
              <a:rPr lang="cs-CZ" sz="1600" dirty="0" smtClean="0"/>
              <a:t>obsazené</a:t>
            </a:r>
            <a:endParaRPr lang="cs-CZ" sz="1600" dirty="0"/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</a:t>
            </a:r>
            <a:r>
              <a:rPr lang="cs-CZ" sz="1600" dirty="0" smtClean="0"/>
              <a:t>náklad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25344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Kvalifikovaná pečující osoba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zajištění kvalifikace pečujících osob v zařízeních péče o děti </a:t>
            </a:r>
            <a:endParaRPr lang="cs-CZ" sz="1800" dirty="0" smtClean="0"/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u</a:t>
            </a:r>
            <a:r>
              <a:rPr lang="cs-CZ" sz="1800" dirty="0" smtClean="0"/>
              <a:t>rčeno pro </a:t>
            </a:r>
            <a:r>
              <a:rPr lang="cs-CZ" sz="1800" dirty="0"/>
              <a:t>pečující </a:t>
            </a:r>
            <a:r>
              <a:rPr lang="cs-CZ" sz="1800" dirty="0" smtClean="0"/>
              <a:t>osoby, </a:t>
            </a:r>
            <a:r>
              <a:rPr lang="cs-CZ" sz="1800" dirty="0"/>
              <a:t>které před svým zapojením do projektu nesplňují požadavky na kvalifikaci pečující osoby dle zákona č. 247/2014 Sb., resp. dle zákona č. 455/1991 Sb</a:t>
            </a:r>
            <a:r>
              <a:rPr lang="cs-CZ" sz="1800" dirty="0" smtClean="0"/>
              <a:t>.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p</a:t>
            </a:r>
            <a:r>
              <a:rPr lang="cs-CZ" sz="1800" dirty="0" smtClean="0"/>
              <a:t>ožadavky na kvalifikaci musí pečující osoba splnit v den zahájení činnosti v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j</a:t>
            </a:r>
            <a:r>
              <a:rPr lang="cs-CZ" sz="1800" dirty="0" smtClean="0"/>
              <a:t>ednotkový náklad zahrnuje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náklady na kurz</a:t>
            </a:r>
            <a:r>
              <a:rPr lang="cs-CZ" sz="1800" dirty="0"/>
              <a:t> a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 zkoušku </a:t>
            </a:r>
            <a:r>
              <a:rPr lang="cs-CZ" sz="1800" dirty="0" smtClean="0"/>
              <a:t>pro získání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kvalifikace chůvy pro děti do zahájení povinné školní docházky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ž</a:t>
            </a:r>
            <a:r>
              <a:rPr lang="cs-CZ" sz="1800" dirty="0" smtClean="0"/>
              <a:t>adatel má nárok na tolik jednotek, kolik je minimální počet </a:t>
            </a:r>
            <a:r>
              <a:rPr lang="cs-CZ" sz="1800" dirty="0"/>
              <a:t>potřebných pečujících osob dle kapacity zařízení (tj. jedna, dvě či tři)</a:t>
            </a:r>
            <a:endParaRPr lang="cs-CZ" sz="1800" dirty="0" smtClean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504056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Pro </a:t>
            </a:r>
            <a:r>
              <a:rPr lang="cs-CZ" sz="2400" b="1" dirty="0"/>
              <a:t>splnění jednotky je potřeba doložit:</a:t>
            </a:r>
          </a:p>
          <a:p>
            <a:pPr marL="936000" lvl="4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osvědčení </a:t>
            </a:r>
            <a:r>
              <a:rPr lang="cs-CZ" dirty="0"/>
              <a:t>pečující osoby o získání profesní kvalifikace chůvy </a:t>
            </a:r>
            <a:r>
              <a:rPr lang="cs-CZ" dirty="0" smtClean="0"/>
              <a:t>získané </a:t>
            </a:r>
            <a:r>
              <a:rPr lang="cs-CZ" dirty="0"/>
              <a:t>v době realizace </a:t>
            </a:r>
            <a:r>
              <a:rPr lang="cs-CZ" dirty="0" smtClean="0"/>
              <a:t>projektu</a:t>
            </a:r>
          </a:p>
          <a:p>
            <a:pPr marL="936000" lvl="4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doložení </a:t>
            </a:r>
            <a:r>
              <a:rPr lang="cs-CZ" dirty="0"/>
              <a:t>pracovněprávního vztahu pečující osoby s provozovatelem zařízení péče o děti </a:t>
            </a:r>
            <a:r>
              <a:rPr lang="cs-CZ" dirty="0" smtClean="0"/>
              <a:t>alespoň na dobu 6 měsíců </a:t>
            </a:r>
          </a:p>
          <a:p>
            <a:pPr marL="936000" lvl="4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údaj z elektronického docházkového systému – </a:t>
            </a:r>
            <a:r>
              <a:rPr lang="cs-CZ" b="1" dirty="0"/>
              <a:t>nutno prokázat šestiměsíční pracovní  působení v zařízení péče o děti </a:t>
            </a:r>
            <a:r>
              <a:rPr lang="cs-CZ" b="1" dirty="0" smtClean="0"/>
              <a:t>(125 odpracovaných dní)</a:t>
            </a:r>
          </a:p>
          <a:p>
            <a:pPr marL="2485800" lvl="6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do </a:t>
            </a:r>
            <a:r>
              <a:rPr lang="cs-CZ" dirty="0"/>
              <a:t>6 měsíců fyzické přítomnosti se započítává doba nemoci, která nepřesáhne 5 po sobě </a:t>
            </a:r>
            <a:r>
              <a:rPr lang="cs-CZ" dirty="0" smtClean="0"/>
              <a:t>jdoucích dní</a:t>
            </a:r>
          </a:p>
          <a:p>
            <a:pPr marL="2485800" lvl="6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započítává </a:t>
            </a:r>
            <a:r>
              <a:rPr lang="cs-CZ" dirty="0"/>
              <a:t>se také doba zákonného nároku na </a:t>
            </a:r>
            <a:r>
              <a:rPr lang="cs-CZ" dirty="0" smtClean="0"/>
              <a:t>dovolenou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16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</a:t>
            </a:r>
            <a:r>
              <a:rPr lang="cs-CZ" b="0" dirty="0" smtClean="0"/>
              <a:t>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63890"/>
            <a:ext cx="8064000" cy="4745430"/>
          </a:xfrm>
        </p:spPr>
        <p:txBody>
          <a:bodyPr/>
          <a:lstStyle/>
          <a:p>
            <a:pPr lvl="0"/>
            <a:r>
              <a:rPr lang="cs-CZ" sz="2400" b="1" dirty="0" smtClean="0"/>
              <a:t>Nájemné zařízení péče o děti</a:t>
            </a:r>
          </a:p>
          <a:p>
            <a:pPr lvl="2"/>
            <a:r>
              <a:rPr lang="cs-CZ" sz="1800" dirty="0"/>
              <a:t>p</a:t>
            </a:r>
            <a:r>
              <a:rPr lang="cs-CZ" sz="1800" dirty="0" smtClean="0"/>
              <a:t>očet jednotek je navázán na obsazenost zařízení za období 6 měsíců </a:t>
            </a:r>
          </a:p>
          <a:p>
            <a:pPr marL="666000" lvl="2" indent="0">
              <a:buNone/>
            </a:pPr>
            <a:endParaRPr lang="cs-CZ" sz="1400" b="1" dirty="0" smtClean="0"/>
          </a:p>
          <a:p>
            <a:pPr lvl="0"/>
            <a:r>
              <a:rPr lang="cs-CZ" sz="2200" b="1" dirty="0" smtClean="0"/>
              <a:t>Možno získat pouze za splnění těchto podmínek: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prostory zařízení péče o děti jsou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pronajímány za úplatu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za šestiměsíční fázi provozu dosáhla obsazenost alespoň 20 % 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nutno doložit nájemní smlouvu a dokumentaci pro jednotku obsazenosti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37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9660" y="134076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výše jednotkových nákladů</a:t>
            </a:r>
            <a:endParaRPr lang="cs-CZ" sz="2800" dirty="0">
              <a:solidFill>
                <a:srgbClr val="084A8B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66091"/>
              </p:ext>
            </p:extLst>
          </p:nvPr>
        </p:nvGraphicFramePr>
        <p:xfrm>
          <a:off x="413538" y="2204864"/>
          <a:ext cx="8244916" cy="424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6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Jednotka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Výše jednotkového nákladu 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na jedno místo v zařízení péče o děti)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Vytvořené místo v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17 451 Kč </a:t>
                      </a:r>
                      <a:r>
                        <a:rPr lang="cs-CZ" sz="1400" b="1" dirty="0">
                          <a:effectLst/>
                        </a:rPr>
                        <a:t>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20 544 Kč </a:t>
                      </a:r>
                      <a:r>
                        <a:rPr lang="cs-CZ" sz="1400" b="1" dirty="0">
                          <a:effectLst/>
                        </a:rPr>
                        <a:t>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Transformované místo v dětské skupině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8 642 Kč </a:t>
                      </a:r>
                      <a:r>
                        <a:rPr lang="cs-CZ" sz="1400" b="1" dirty="0">
                          <a:effectLst/>
                        </a:rPr>
                        <a:t>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9 891  </a:t>
                      </a:r>
                      <a:r>
                        <a:rPr lang="cs-CZ" sz="1400" b="1" dirty="0">
                          <a:effectLst/>
                        </a:rPr>
                        <a:t>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Obsazenost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730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Kvalifikovaná pečující osoba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14 </a:t>
                      </a:r>
                      <a:r>
                        <a:rPr lang="cs-CZ" sz="1400" b="1" dirty="0" smtClean="0">
                          <a:effectLst/>
                        </a:rPr>
                        <a:t>760 </a:t>
                      </a:r>
                      <a:r>
                        <a:rPr lang="cs-CZ" sz="1400" b="1" dirty="0">
                          <a:effectLst/>
                        </a:rPr>
                        <a:t>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Nájemné zařízení péče o děti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90688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  <a:t/>
            </a:r>
            <a:b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</a:br>
            <a:endParaRPr lang="cs-CZ" altLang="cs-CZ" dirty="0" smtClean="0">
              <a:solidFill>
                <a:srgbClr val="084A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448" cy="4536504"/>
          </a:xfrm>
        </p:spPr>
        <p:txBody>
          <a:bodyPr/>
          <a:lstStyle/>
          <a:p>
            <a:pPr marL="0" lvl="2" indent="0" algn="ctr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Pravidlo týkající se minima způsobilých nákladů na obsazenost </a:t>
            </a:r>
            <a:r>
              <a:rPr lang="cs-CZ" sz="2400" b="1" dirty="0" smtClean="0"/>
              <a:t>zařízení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</a:t>
            </a:r>
            <a:r>
              <a:rPr lang="cs-CZ" dirty="0" smtClean="0"/>
              <a:t>okud </a:t>
            </a:r>
            <a:r>
              <a:rPr lang="cs-CZ" dirty="0"/>
              <a:t>by nedostatečná obsazenost zařízení nebo předčasné ukončení provozu vybudovaného/transformovaného zařízení způsobilo, že částka celkových způsobilých výdajů na vybudování/transformaci je vyšší než celkové způsobilé výdaje čerpané v rámci provozu, pak je příjemce povinen vrátit všechny prostředky, které mu byly </a:t>
            </a:r>
            <a:r>
              <a:rPr lang="cs-CZ" dirty="0" smtClean="0"/>
              <a:t>poskytnuty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 fázi provozu – nutno minimálně ve dvou monitorovacích obdobích dosáhnout nenulového počtu jednotek „Obsazenost zařízení péče o děti“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592288"/>
          </a:xfrm>
        </p:spPr>
        <p:txBody>
          <a:bodyPr/>
          <a:lstStyle/>
          <a:p>
            <a:pPr algn="ctr"/>
            <a:r>
              <a:rPr lang="cs-CZ" dirty="0" smtClean="0"/>
              <a:t>Parametry</a:t>
            </a:r>
            <a:r>
              <a:rPr lang="cs-CZ" baseline="0" dirty="0" smtClean="0"/>
              <a:t> </a:t>
            </a:r>
            <a:r>
              <a:rPr lang="cs-CZ" dirty="0" smtClean="0"/>
              <a:t>dětských skupin</a:t>
            </a:r>
            <a:r>
              <a:rPr lang="cs-CZ" baseline="0" dirty="0" smtClean="0"/>
              <a:t> podpořených z </a:t>
            </a:r>
            <a:r>
              <a:rPr lang="cs-CZ" baseline="0" dirty="0" err="1" smtClean="0"/>
              <a:t>opz</a:t>
            </a:r>
            <a:r>
              <a:rPr lang="cs-CZ" baseline="0" dirty="0" smtClean="0"/>
              <a:t> </a:t>
            </a:r>
            <a:br>
              <a:rPr lang="cs-CZ" baseline="0" dirty="0" smtClean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947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</a:t>
            </a:r>
            <a:r>
              <a:rPr lang="pl-PL" sz="2800" b="0" dirty="0" smtClean="0"/>
              <a:t>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b="1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Podpora vzniku a provozu dětských skupin pro podniky a </a:t>
            </a:r>
            <a:r>
              <a:rPr lang="cs-CZ" sz="2400" dirty="0" smtClean="0"/>
              <a:t>veřejnost mimo hl. m. Prahu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0" smtClean="0"/>
              <a:t>Číslo výzvy: 03_19_111</a:t>
            </a:r>
            <a:br>
              <a:rPr lang="cs-CZ" dirty="0" smtClean="0"/>
            </a:br>
            <a:r>
              <a:rPr lang="cs-CZ" dirty="0" smtClean="0"/>
              <a:t>Alokace: </a:t>
            </a:r>
            <a:r>
              <a:rPr lang="cs-CZ" dirty="0" smtClean="0">
                <a:solidFill>
                  <a:srgbClr val="FF0000"/>
                </a:solidFill>
              </a:rPr>
              <a:t>258 </a:t>
            </a:r>
            <a:r>
              <a:rPr lang="cs-CZ" dirty="0">
                <a:solidFill>
                  <a:srgbClr val="FF0000"/>
                </a:solidFill>
              </a:rPr>
              <a:t>000 000 </a:t>
            </a:r>
            <a:r>
              <a:rPr lang="cs-CZ" dirty="0" smtClean="0">
                <a:solidFill>
                  <a:srgbClr val="FF0000"/>
                </a:solidFill>
              </a:rPr>
              <a:t>Kč</a:t>
            </a:r>
          </a:p>
          <a:p>
            <a:pPr marL="0" indent="0">
              <a:buNone/>
            </a:pPr>
            <a:r>
              <a:rPr lang="cs-CZ" sz="2000" b="1" dirty="0"/>
              <a:t>Prioritní osa 1: </a:t>
            </a:r>
            <a:r>
              <a:rPr lang="cs-CZ" sz="2000" dirty="0"/>
              <a:t>Podpora zaměstnanosti a adaptability pracovní síly.</a:t>
            </a:r>
          </a:p>
          <a:p>
            <a:pPr marL="0" indent="0">
              <a:buNone/>
            </a:pPr>
            <a:r>
              <a:rPr lang="cs-CZ" sz="2000" b="1" dirty="0"/>
              <a:t>Investiční priorita 1.2: </a:t>
            </a:r>
            <a:r>
              <a:rPr lang="cs-CZ" sz="2000" dirty="0"/>
              <a:t>Rovnost žen a mužů ve všech oblastech, a to i pokud jde o přístup k zaměstnání a kariérní postup, sladění pracovního a soukromého života a podpora stejné odměny za stejnou práci.</a:t>
            </a:r>
          </a:p>
          <a:p>
            <a:pPr marL="0" indent="0">
              <a:buNone/>
            </a:pPr>
            <a:r>
              <a:rPr lang="cs-CZ" sz="2000" b="1" dirty="0"/>
              <a:t>Vyhlašovatel výzvy: </a:t>
            </a:r>
            <a:r>
              <a:rPr lang="cs-CZ" sz="2000" dirty="0"/>
              <a:t>MPSV, odbor realizace programů ESF – adaptabilita a rovné příležitosti.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7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 &amp;  projektoví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Žadatelem</a:t>
            </a:r>
            <a:r>
              <a:rPr lang="cs-CZ" baseline="0" dirty="0" smtClean="0"/>
              <a:t> o podporu z OPZ může být POUZE ten, kdo bude dětskou skupinu přímo provozovat</a:t>
            </a:r>
          </a:p>
          <a:p>
            <a:r>
              <a:rPr lang="cs-CZ" baseline="0" dirty="0" smtClean="0"/>
              <a:t>Projektové partnerství - bez omezení počtu partnerů, bez finančního příspěvku</a:t>
            </a:r>
          </a:p>
          <a:p>
            <a:r>
              <a:rPr lang="cs-CZ" baseline="0" dirty="0" smtClean="0"/>
              <a:t>Závazek součinnosti partnera: </a:t>
            </a:r>
          </a:p>
          <a:p>
            <a:pPr lvl="6"/>
            <a:r>
              <a:rPr lang="cs-CZ" dirty="0"/>
              <a:t>p</a:t>
            </a:r>
            <a:r>
              <a:rPr lang="cs-CZ" baseline="0" dirty="0" smtClean="0"/>
              <a:t>ísemně</a:t>
            </a:r>
            <a:r>
              <a:rPr lang="cs-CZ" dirty="0" smtClean="0"/>
              <a:t>!</a:t>
            </a:r>
            <a:endParaRPr lang="cs-CZ" baseline="0" dirty="0" smtClean="0"/>
          </a:p>
          <a:p>
            <a:pPr lvl="6"/>
            <a:r>
              <a:rPr lang="cs-CZ" baseline="0" dirty="0" smtClean="0"/>
              <a:t>součást dokumentace předložené před vydáním právního aktu</a:t>
            </a:r>
          </a:p>
          <a:p>
            <a:pPr lvl="6"/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162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00000"/>
            <a:ext cx="8640960" cy="432000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Projekty mohou obsahovat</a:t>
            </a:r>
            <a:r>
              <a:rPr lang="cs-CZ" b="1" baseline="0" dirty="0" smtClean="0"/>
              <a:t> tyto fáze:</a:t>
            </a:r>
          </a:p>
          <a:p>
            <a:pPr lvl="0"/>
            <a:r>
              <a:rPr lang="cs-CZ" dirty="0" smtClean="0"/>
              <a:t>Fáze vybudování dětské skupiny dle zákona č.247/2014 Sb</a:t>
            </a:r>
            <a:r>
              <a:rPr lang="cs-CZ" dirty="0"/>
              <a:t>.</a:t>
            </a:r>
            <a:r>
              <a:rPr lang="cs-CZ" dirty="0" smtClean="0"/>
              <a:t> + fáze provozu</a:t>
            </a:r>
          </a:p>
          <a:p>
            <a:pPr lvl="0"/>
            <a:r>
              <a:rPr lang="cs-CZ" dirty="0" smtClean="0"/>
              <a:t>Fáze</a:t>
            </a:r>
            <a:r>
              <a:rPr lang="cs-CZ" baseline="0" dirty="0" smtClean="0"/>
              <a:t> transformace zařízení na dětskou skupinu dle zákona č.247/2014 Sb. +  fáze provozu</a:t>
            </a:r>
            <a:endParaRPr lang="cs-CZ" dirty="0"/>
          </a:p>
          <a:p>
            <a:pPr lvl="0"/>
            <a:r>
              <a:rPr lang="cs-CZ" dirty="0"/>
              <a:t>Fáze provozu</a:t>
            </a:r>
          </a:p>
          <a:p>
            <a:pPr marL="0" indent="0">
              <a:buNone/>
            </a:pPr>
            <a:r>
              <a:rPr lang="cs-CZ" b="1" dirty="0"/>
              <a:t>Žadatel uvede v žádosti o podporu informaci o plánované délce budování a o počtu fází provozu za předpokladu dodržení maximální způsobilé délky realizace, na kterou lze projekt naplánovat. Délka fáze budování je maximálně 12 měsíců a délka jedné fáze provozu je vždy 6 měsíců. </a:t>
            </a:r>
          </a:p>
          <a:p>
            <a:pPr lvl="0"/>
            <a:endParaRPr lang="cs-CZ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966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poskytování</a:t>
            </a:r>
            <a:r>
              <a:rPr lang="cs-CZ" baseline="0" dirty="0" smtClean="0"/>
              <a:t>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7992440" cy="4653336"/>
          </a:xfrm>
        </p:spPr>
        <p:txBody>
          <a:bodyPr/>
          <a:lstStyle/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Jednotlivé fáze na sebe musí navazovat</a:t>
            </a:r>
            <a:endParaRPr lang="cs-CZ" dirty="0" smtClean="0">
              <a:effectLst/>
            </a:endParaRPr>
          </a:p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Nelze dělat přestávky v průběhu realizace projektu</a:t>
            </a:r>
          </a:p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Žádat o podporu z OPZ je možné:</a:t>
            </a:r>
          </a:p>
          <a:p>
            <a:pPr lvl="4" rtl="0" eaLnBrk="1" latinLnBrk="0" hangingPunct="1"/>
            <a:r>
              <a:rPr lang="cs-CZ" sz="2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POUZE JEDNOU na:</a:t>
            </a:r>
          </a:p>
          <a:p>
            <a:pPr lvl="5" rtl="0" eaLnBrk="1" latinLnBrk="0" hangingPunct="1">
              <a:spcBef>
                <a:spcPts val="1200"/>
              </a:spcBef>
            </a:pP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vybudování nového zařízení na určité adrese</a:t>
            </a:r>
          </a:p>
          <a:p>
            <a:pPr lvl="5">
              <a:spcBef>
                <a:spcPts val="1200"/>
              </a:spcBef>
            </a:pP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transformaci zařízení na dětskou skupinu dle zák</a:t>
            </a:r>
            <a:r>
              <a:rPr lang="cs-CZ" sz="1800" dirty="0" smtClean="0"/>
              <a:t>ona</a:t>
            </a: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č. 247/2014 Sb.,</a:t>
            </a:r>
            <a:r>
              <a:rPr lang="cs-CZ" sz="1800" dirty="0"/>
              <a:t> o poskytování služby péče o děti v dětské skupině</a:t>
            </a:r>
            <a:endParaRPr lang="cs-CZ" sz="18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5" rtl="0" eaLnBrk="1" latinLnBrk="0" hangingPunct="1"/>
            <a:endParaRPr lang="cs-CZ" sz="16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348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služby hlídání a péče o dítě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55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Vymezení služby hlídání a péče o dítě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/>
          <a:lstStyle/>
          <a:p>
            <a:pPr marL="0" indent="0">
              <a:buNone/>
            </a:pPr>
            <a:r>
              <a:rPr lang="cs-CZ" b="0" kern="1200" dirty="0" smtClean="0">
                <a:solidFill>
                  <a:schemeClr val="tx1"/>
                </a:solidFill>
                <a:effectLst/>
              </a:rPr>
              <a:t>Provozovatel zařízení péče o děti, které bylo podpořeno z OPZ, je povinen:</a:t>
            </a:r>
          </a:p>
          <a:p>
            <a:pPr>
              <a:spcBef>
                <a:spcPts val="12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před zahájením poskytování služby péče o dítě uzavřít s rodičem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písemnou smlouvu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 o poskytování služby péče o dítě (náležitosti smlouvy v § 13 zákona č. 247/2014 Sb.)</a:t>
            </a:r>
          </a:p>
          <a:p>
            <a:pPr>
              <a:spcBef>
                <a:spcPts val="1200"/>
              </a:spcBef>
            </a:pPr>
            <a:r>
              <a:rPr lang="cs-CZ" sz="1800" dirty="0" smtClean="0"/>
              <a:t>zajistit </a:t>
            </a:r>
            <a:r>
              <a:rPr lang="cs-CZ" sz="1800" b="1" dirty="0" smtClean="0"/>
              <a:t>hygienické podmínky zařízení </a:t>
            </a:r>
            <a:r>
              <a:rPr lang="cs-CZ" sz="1800" dirty="0" smtClean="0"/>
              <a:t>v souladu s vyhláškou č. 281/2014 Sb. (DS do 12 dětí), resp. s vyhláškou č. 410/2005 Sb. (provoz DS nad 12 dětí)</a:t>
            </a:r>
          </a:p>
          <a:p>
            <a:pPr>
              <a:spcBef>
                <a:spcPts val="12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zajistit péči o dítě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odborně způsobilou pečující osobou</a:t>
            </a:r>
          </a:p>
          <a:p>
            <a:pPr>
              <a:spcBef>
                <a:spcPts val="1200"/>
              </a:spcBef>
            </a:pPr>
            <a:r>
              <a:rPr lang="cs-CZ" sz="1800" dirty="0" smtClean="0"/>
              <a:t>zajistit péči o dítě </a:t>
            </a:r>
            <a:r>
              <a:rPr lang="cs-CZ" sz="1800" b="1" dirty="0" smtClean="0"/>
              <a:t>v předepsaném počtu pečujících osob</a:t>
            </a:r>
            <a:endParaRPr lang="cs-CZ" sz="1800" b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443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osoba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1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cs-CZ" dirty="0" smtClean="0">
                <a:effectLst/>
              </a:rPr>
              <a:t>Pečující</a:t>
            </a:r>
            <a:r>
              <a:rPr lang="cs-CZ" baseline="0" dirty="0" smtClean="0">
                <a:effectLst/>
              </a:rPr>
              <a:t> osoba musí splňovat: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5544616"/>
          </a:xfrm>
        </p:spPr>
        <p:txBody>
          <a:bodyPr/>
          <a:lstStyle/>
          <a:p>
            <a:pPr lvl="0"/>
            <a:r>
              <a:rPr lang="cs-CZ" sz="2000" b="1" dirty="0" smtClean="0"/>
              <a:t>Pečující osoba musí mít pracovněprávní vztah k </a:t>
            </a:r>
            <a:r>
              <a:rPr lang="cs-CZ" sz="2000" b="1" dirty="0"/>
              <a:t>provozovateli (pracovní smlouva, DPČ, DPP</a:t>
            </a:r>
            <a:r>
              <a:rPr lang="cs-CZ" sz="2000" b="1" dirty="0" smtClean="0"/>
              <a:t>)</a:t>
            </a:r>
            <a:endParaRPr lang="cs-CZ" sz="2000" b="1" baseline="0" dirty="0" smtClean="0">
              <a:effectLst/>
            </a:endParaRPr>
          </a:p>
          <a:p>
            <a:pPr lvl="0" rtl="0" eaLnBrk="1" latinLnBrk="0" hangingPunct="1"/>
            <a:r>
              <a:rPr lang="cs-CZ" b="1" dirty="0" smtClean="0"/>
              <a:t>Plnou svéprávnost</a:t>
            </a:r>
            <a:endParaRPr lang="cs-CZ" b="1" baseline="0" dirty="0" smtClean="0">
              <a:effectLst/>
            </a:endParaRPr>
          </a:p>
          <a:p>
            <a:pPr lvl="0" rtl="0" eaLnBrk="1" latinLnBrk="0" hangingPunct="1"/>
            <a:r>
              <a:rPr lang="cs-CZ" b="1" baseline="0" dirty="0" smtClean="0">
                <a:effectLst/>
              </a:rPr>
              <a:t>Zdravotní způsobilost k výkonu práce péče o dítě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Lékařský posudek </a:t>
            </a:r>
          </a:p>
          <a:p>
            <a:pPr lvl="0" rtl="0" eaLnBrk="1" latinLnBrk="0" hangingPunct="1"/>
            <a:r>
              <a:rPr lang="cs-CZ" b="1" baseline="0" dirty="0" smtClean="0">
                <a:effectLst/>
              </a:rPr>
              <a:t>Bezúhonnost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Výpis z rejstříku trestů</a:t>
            </a:r>
          </a:p>
          <a:p>
            <a:pPr lvl="0" rtl="0" eaLnBrk="1" latinLnBrk="0" hangingPunct="1"/>
            <a:r>
              <a:rPr lang="cs-CZ" b="1" baseline="0" dirty="0" smtClean="0">
                <a:effectLst/>
              </a:rPr>
              <a:t>Odbornou způsobilost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Provozovatel zařízení péče o děti je POVINNEN ověřit odbornou způsobilost nejpozději v den zahájení činnosti pečující osoby</a:t>
            </a:r>
          </a:p>
          <a:p>
            <a:pPr lvl="4" rtl="0" eaLnBrk="1" latinLnBrk="0" hangingPunct="1"/>
            <a:r>
              <a:rPr lang="cs-CZ" baseline="0" dirty="0" smtClean="0">
                <a:effectLst/>
              </a:rPr>
              <a:t>Doklad o dosaženém vzdělání/kvalifikaci</a:t>
            </a:r>
          </a:p>
          <a:p>
            <a:pPr marL="1170000" lvl="4" indent="0" rtl="0" eaLnBrk="1" latinLnBrk="0" hangingPunct="1">
              <a:buNone/>
            </a:pPr>
            <a:endParaRPr lang="cs-CZ" baseline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445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79208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Odborná způsobilost </a:t>
            </a:r>
            <a:br>
              <a:rPr lang="cs-CZ" sz="3200" b="1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cs-CZ" sz="3200" b="1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			- Zákon č. 247/2014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965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000" b="1" dirty="0" smtClean="0">
                <a:effectLst/>
              </a:rPr>
              <a:t>Pečující osoba musí splňovat alespoň jednu z odborných způsobilostí:</a:t>
            </a:r>
            <a:br>
              <a:rPr lang="cs-CZ" sz="2000" b="1" dirty="0" smtClean="0">
                <a:effectLst/>
              </a:rPr>
            </a:br>
            <a:endParaRPr lang="cs-CZ" sz="2000" b="1" dirty="0" smtClean="0">
              <a:effectLst/>
            </a:endParaRP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vzdělání všeobecné sestry, zdravotnického asistenta, ošetřovatele, porodní asistentky, zdravotně-sociálního pracovníka, zdravotnického záchranáře, psychologa ve zdravotnictví nebo specializovaná způsobilost k výkonu povolání klinického psychologa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vzdělání sociálního pracovníka nebo pracovníka v sociálních službách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vzdělání učitele mateřské školy, učitele prvního stupně základní školy nebo vychovatele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profesní kvalifikace chůvy pro děti do zahájení povinné školní docházky podle zvláštního právního předpisu, </a:t>
            </a:r>
          </a:p>
          <a:p>
            <a:pPr marL="1422000" marR="0" lvl="4" indent="-43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tabLst/>
              <a:defRPr/>
            </a:pPr>
            <a:r>
              <a:rPr lang="cs-CZ" sz="1800" dirty="0" smtClean="0">
                <a:effectLst/>
              </a:rPr>
              <a:t>odborná způsobilost k výkonu lékaře.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Počet dětí a množství pečujících osob I.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488" cy="4320480"/>
          </a:xfrm>
        </p:spPr>
        <p:txBody>
          <a:bodyPr>
            <a:normAutofit/>
          </a:bodyPr>
          <a:lstStyle/>
          <a:p>
            <a:pPr marL="432000" indent="-432000"/>
            <a:r>
              <a:rPr lang="cs-CZ" sz="1800" b="1" dirty="0" smtClean="0"/>
              <a:t>Pro</a:t>
            </a:r>
            <a:r>
              <a:rPr lang="cs-CZ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podporovaná zařízení platí, že:</a:t>
            </a:r>
          </a:p>
          <a:p>
            <a:pPr lvl="4"/>
            <a:r>
              <a:rPr lang="cs-CZ" sz="1800" kern="1200" dirty="0" smtClean="0"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8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nejvíce 6 dětí současně pečuje nejméně 1 pečující osoba, </a:t>
            </a:r>
          </a:p>
          <a:p>
            <a:pPr lvl="4"/>
            <a:r>
              <a:rPr lang="cs-CZ" sz="1800" dirty="0"/>
              <a:t>o</a:t>
            </a:r>
            <a:r>
              <a:rPr lang="cs-CZ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až 12 dětí současně pečují nejméně 2 pečující osoby a </a:t>
            </a:r>
          </a:p>
          <a:p>
            <a:pPr lvl="4"/>
            <a:r>
              <a:rPr lang="cs-CZ" sz="1800" dirty="0"/>
              <a:t>o</a:t>
            </a:r>
            <a:r>
              <a:rPr lang="cs-CZ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až 24 dětí pečují v zařízení péče o děti nejméně 3 pečující osoby (bez ohledu na věku dětí).</a:t>
            </a:r>
          </a:p>
          <a:p>
            <a:pPr marL="1170000" lvl="4" indent="0">
              <a:buNone/>
            </a:pPr>
            <a:endParaRPr lang="cs-CZ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800" kern="1200" dirty="0" smtClean="0">
                <a:solidFill>
                  <a:schemeClr val="tx1"/>
                </a:solidFill>
                <a:effectLst/>
              </a:rPr>
              <a:t>V jednom zařízení péče o děti může být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maximálně 24 dětí</a:t>
            </a:r>
            <a:r>
              <a:rPr lang="cs-CZ" sz="180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cs-CZ" sz="1800" kern="1200" dirty="0" smtClean="0">
                <a:solidFill>
                  <a:schemeClr val="tx1"/>
                </a:solidFill>
                <a:effectLst/>
              </a:rPr>
              <a:t>Podpora z OPZ je pouze pro zařízení s 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minimální kapacitou 5 dětí a maximální kapacitou 24 dětí. </a:t>
            </a:r>
            <a:endParaRPr lang="cs-CZ" sz="1600" b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29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Počet dětí a množství pečujících osob II.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96544"/>
          </a:xfrm>
        </p:spPr>
        <p:txBody>
          <a:bodyPr/>
          <a:lstStyle/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1" kern="1200" dirty="0" smtClean="0">
                <a:effectLst/>
              </a:rPr>
              <a:t>Počet fyzicky přítomných pečujících osob může být v rozhodný okamžik nižší </a:t>
            </a:r>
            <a:r>
              <a:rPr lang="cs-CZ" sz="1800" b="0" kern="1200" dirty="0" smtClean="0">
                <a:effectLst/>
              </a:rPr>
              <a:t>než počet odpovídající kapacitě zařízení péče o děti </a:t>
            </a:r>
            <a:r>
              <a:rPr lang="cs-CZ" sz="1800" dirty="0" smtClean="0"/>
              <a:t>za </a:t>
            </a:r>
            <a:r>
              <a:rPr lang="cs-CZ" sz="1800" b="0" kern="1200" dirty="0" smtClean="0">
                <a:effectLst/>
              </a:rPr>
              <a:t>dodržení zákonných požadavků na počet pečujících osob k počtu aktuálně přítomných dětí.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Provozovatel zařízení je povinen </a:t>
            </a: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evidovat záznamy o docházce pečujících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osob v </a:t>
            </a:r>
            <a:r>
              <a:rPr lang="cs-CZ" sz="1800" b="1" u="sng" kern="1200" dirty="0" smtClean="0">
                <a:solidFill>
                  <a:schemeClr val="tx1"/>
                </a:solidFill>
                <a:effectLst/>
              </a:rPr>
              <a:t>elektronickém docházkovém systému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, který využívá docházkové čtečky. 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1" kern="1200" dirty="0" smtClean="0">
                <a:solidFill>
                  <a:schemeClr val="tx1"/>
                </a:solidFill>
                <a:effectLst/>
              </a:rPr>
              <a:t>Elektronický docházkový systém musí umožňovat export dat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do formátu.xls nebo .</a:t>
            </a:r>
            <a:r>
              <a:rPr lang="cs-CZ" sz="1800" b="0" kern="1200" dirty="0" err="1" smtClean="0">
                <a:solidFill>
                  <a:schemeClr val="tx1"/>
                </a:solidFill>
                <a:effectLst/>
              </a:rPr>
              <a:t>xlsx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 pro přenos údajů do evidence.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Příjemci, kteří si nárokují jednotky na podporu kvalifikace pečujících osob, musí doložit údaje z docházkového systému alespoň za </a:t>
            </a:r>
            <a:r>
              <a:rPr lang="cs-CZ" sz="1800" b="1" u="sng" kern="1200" dirty="0" smtClean="0">
                <a:solidFill>
                  <a:schemeClr val="tx1"/>
                </a:solidFill>
                <a:effectLst/>
              </a:rPr>
              <a:t>šestiměsíční pracovní působení rekvalifikované osoby v zařízení</a:t>
            </a: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72000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Dodržení minimálního počtu pečujících osob je ověřováno jak při kontrole zprávy o realizaci projektu, tak při kontrole na místě</a:t>
            </a:r>
            <a:r>
              <a:rPr lang="cs-CZ" sz="1200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27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sz="2800" b="0" dirty="0"/>
              <a:t>Představení výzVY</a:t>
            </a:r>
            <a:endParaRPr lang="cs-CZ" sz="2800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54461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Vyhlášení výzvy: </a:t>
            </a:r>
            <a:r>
              <a:rPr lang="cs-CZ" sz="2000" dirty="0" smtClean="0">
                <a:solidFill>
                  <a:srgbClr val="FF0000"/>
                </a:solidFill>
              </a:rPr>
              <a:t>10. 6. 2019</a:t>
            </a:r>
          </a:p>
          <a:p>
            <a:pPr marL="0" indent="0">
              <a:buNone/>
            </a:pPr>
            <a:r>
              <a:rPr lang="cs-CZ" sz="2000" b="1" dirty="0" smtClean="0"/>
              <a:t>Příjem projektových žádostí od: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10. 6. 2019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 smtClean="0"/>
              <a:t>Ukončení příjmu projektových žádostí: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15. 8. 2019</a:t>
            </a:r>
          </a:p>
          <a:p>
            <a:pPr marL="0" indent="0" fontAlgn="base">
              <a:buNone/>
            </a:pPr>
            <a:r>
              <a:rPr lang="cs-CZ" sz="2000" b="1" dirty="0"/>
              <a:t>Maximální délka, na kterou je žadatel oprávněn projekt naplánovat: </a:t>
            </a:r>
            <a:r>
              <a:rPr lang="cs-CZ" sz="2000" dirty="0"/>
              <a:t>36 měsíců </a:t>
            </a:r>
            <a:r>
              <a:rPr lang="cs-CZ" sz="2000" dirty="0" smtClean="0"/>
              <a:t>(vybudování/transformace +/ </a:t>
            </a:r>
            <a:r>
              <a:rPr lang="cs-CZ" sz="2000" dirty="0" smtClean="0">
                <a:solidFill>
                  <a:srgbClr val="FF0000"/>
                </a:solidFill>
              </a:rPr>
              <a:t>provoz).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cs-CZ" sz="2000" b="1" dirty="0"/>
              <a:t>Nejzazší datum pro ukončení fyzické realizace projektu: </a:t>
            </a:r>
            <a:r>
              <a:rPr lang="cs-CZ" sz="2000" dirty="0"/>
              <a:t>30. </a:t>
            </a:r>
            <a:r>
              <a:rPr lang="cs-CZ" sz="2000" dirty="0" smtClean="0"/>
              <a:t>6. 2022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Počet dětí a množství pečujících osob III.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968552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případě nenadálých případů nemoci pečujících osob platí:</a:t>
            </a:r>
          </a:p>
          <a:p>
            <a:pPr marL="558000" lvl="2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 </a:t>
            </a:r>
            <a:r>
              <a:rPr lang="cs-CZ" sz="1800" dirty="0" smtClean="0"/>
              <a:t>musí být dodržen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odpovídající počet pečujících osob k počtu aktuálně přítomných dětí,</a:t>
            </a:r>
            <a:endParaRPr lang="cs-CZ" sz="18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58000" lvl="2">
              <a:lnSpc>
                <a:spcPct val="100000"/>
              </a:lnSpc>
              <a:spcBef>
                <a:spcPts val="1800"/>
              </a:spcBef>
            </a:pPr>
            <a:r>
              <a:rPr lang="cs-CZ" sz="1800" dirty="0" smtClean="0"/>
              <a:t>do </a:t>
            </a:r>
            <a:r>
              <a:rPr lang="cs-CZ" sz="1800" dirty="0"/>
              <a:t>6 </a:t>
            </a:r>
            <a:r>
              <a:rPr lang="cs-CZ" sz="1800" dirty="0" smtClean="0"/>
              <a:t>měsíců, tj. alespoň 125 </a:t>
            </a:r>
            <a:r>
              <a:rPr lang="cs-CZ" sz="1800" dirty="0"/>
              <a:t>odpracovaných </a:t>
            </a:r>
            <a:r>
              <a:rPr lang="cs-CZ" sz="1800" dirty="0" smtClean="0"/>
              <a:t>dní </a:t>
            </a: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fyzické přítomnosti se započítává doba nemoci, která nepřesáhne 5 po sobě jdoucích dní, </a:t>
            </a:r>
          </a:p>
          <a:p>
            <a:pPr marL="558000" lvl="2">
              <a:lnSpc>
                <a:spcPct val="100000"/>
              </a:lnSpc>
              <a:spcBef>
                <a:spcPts val="1800"/>
              </a:spcBef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započítává se také doba zákonného nároku na dovolenou na zotavenou.</a:t>
            </a:r>
          </a:p>
          <a:p>
            <a:pPr lvl="1"/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094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stravování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Hygienické požadavky na prostory a provoz </a:t>
            </a:r>
            <a:r>
              <a:rPr lang="cs-CZ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dětské skupiny do 12 dětí</a:t>
            </a: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provozované dle Zákona upravuje vyhláška č. 281/2014 Sb., o hygienických požadavcích na prostory a provoz dětské skupiny do 12 dětí.</a:t>
            </a:r>
          </a:p>
          <a:p>
            <a:pPr>
              <a:spcBef>
                <a:spcPts val="1800"/>
              </a:spcBef>
            </a:pP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Parametry pro </a:t>
            </a:r>
            <a:r>
              <a:rPr lang="cs-CZ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dětské skupiny </a:t>
            </a: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Zákona </a:t>
            </a:r>
            <a:r>
              <a:rPr lang="cs-CZ" sz="2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 kapacitou nad 12 dětí</a:t>
            </a:r>
            <a:r>
              <a:rPr lang="cs-CZ" sz="2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stanovuje vyhláška č. 410/2005 Sb., o hygienických požadavcích na prostory a provoz zařízení a provozoven pro výchovu a vzdělávání dětí a mladistvých.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359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0" indent="0">
              <a:buNone/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Řídící orgán stanovil obecné parametry pro realizaci projektu bez ohledu na právní formu poskytovatele: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Služba hlídání a péče o dítě musí být poskytována v bytě, obytné nebo pobytové  místnosti.</a:t>
            </a:r>
            <a:r>
              <a:rPr lang="cs-CZ" sz="18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8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Místnosti musí být umístěny tak, aby byla zajištěna jejich dostupnost, odpovídající osvětlení a mikroklimatické podmínky.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všech místnostech musí být zajištěn odpovídající denní úklid.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 dispozici musí být lékárnička k ošetření drobných poranění.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Provozovatel musí zajistit možnost pobytu a her dětí na veřejném hřišti či v přírodě, v případě dětské skupiny pro více než 12 dětí je povinné zajistit vlastní venkovní prostor pro hru dětí.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550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Hygienické požadavky na prostor a provoz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47260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Vybavení musí odpovídat požadavkům a potřebám dětí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jejich věku a počtu.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M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ístnosti musí být zařízeny tak, aby se dalo co nejvíce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předcházet úrazům a poraněním 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újmám na zdraví.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Splnění hygienických požadavků na prostorové a provozní podmínky při zahájení provozu zařízení se dokládá:</a:t>
            </a:r>
          </a:p>
          <a:p>
            <a:pPr lvl="4"/>
            <a:r>
              <a:rPr lang="cs-CZ" sz="1800" dirty="0" smtClean="0"/>
              <a:t>zápisem do evidence dětských skupin (ověřuje se nahlédnutím </a:t>
            </a:r>
            <a:r>
              <a:rPr lang="cs-CZ" sz="1800" dirty="0"/>
              <a:t>do </a:t>
            </a:r>
            <a:r>
              <a:rPr lang="cs-CZ" sz="1800" dirty="0" smtClean="0"/>
              <a:t>evidence).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Doložení podkladů se ověřuje: </a:t>
            </a:r>
          </a:p>
          <a:p>
            <a:pPr lvl="4">
              <a:lnSpc>
                <a:spcPct val="100000"/>
              </a:lnSpc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při kontrole zprávy o realizaci projektu,</a:t>
            </a:r>
          </a:p>
          <a:p>
            <a:pPr lvl="4">
              <a:lnSpc>
                <a:spcPct val="100000"/>
              </a:lnSpc>
            </a:pPr>
            <a:r>
              <a:rPr lang="cs-CZ" sz="1800" b="0" kern="1200" dirty="0" smtClean="0">
                <a:solidFill>
                  <a:schemeClr val="tx1"/>
                </a:solidFill>
                <a:effectLst/>
              </a:rPr>
              <a:t>při kontrole na místě.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Dodržování plnění hygienických požadavků na prostory a provoz </a:t>
            </a:r>
            <a:r>
              <a:rPr lang="cs-CZ" sz="2000" dirty="0" smtClean="0"/>
              <a:t>následně kontrolují </a:t>
            </a:r>
            <a:r>
              <a:rPr lang="cs-CZ" sz="2000" dirty="0"/>
              <a:t>krajské hygienické </a:t>
            </a:r>
            <a:r>
              <a:rPr lang="cs-CZ" sz="2000" dirty="0" smtClean="0"/>
              <a:t>stanice.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4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4744"/>
            <a:ext cx="8424000" cy="1080000"/>
          </a:xfrm>
        </p:spPr>
        <p:txBody>
          <a:bodyPr/>
          <a:lstStyle/>
          <a:p>
            <a:r>
              <a:rPr lang="cs-CZ" dirty="0" smtClean="0"/>
              <a:t>Stravování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75252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Stravování dětí je zajišťováno provozovatelem zařízení: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dirty="0" smtClean="0"/>
              <a:t>na základě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smlouvy mezi provozovatelem zařízení péče o děti a rodičem dítěte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provozovatel musí zajistit odpovídající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pitný režim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individuální stravování, 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 stravu donáší rodič dítěte, zajistí provozovatel uchování, případný ohřev a podávání stravy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000" dirty="0" smtClean="0"/>
              <a:t>pokud </a:t>
            </a:r>
            <a:r>
              <a:rPr lang="cs-CZ" sz="20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zajišťuje stravování dětí provozovatel, tak výroba, příprava, rozvoz, přeprava, značení, skladování a uvádění pokrmů do oběhu, včetně zmrazených a zchlazených pokrmů, musí bý</a:t>
            </a:r>
            <a:r>
              <a:rPr lang="cs-CZ" sz="2000" dirty="0" smtClean="0"/>
              <a:t>t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souladu s 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požadavky potravinového 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3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Stravování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/>
          <a:lstStyle/>
          <a:p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Splnění hygienických požadavků na stravování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zahájení provozu zařízení je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doloženo zápisem do evidence dětských skupin</a:t>
            </a:r>
          </a:p>
          <a:p>
            <a:pPr lvl="1"/>
            <a:r>
              <a:rPr lang="cs-CZ" dirty="0" smtClean="0"/>
              <a:t>ŘO ověřuje nahlédnutím do evidence. </a:t>
            </a:r>
          </a:p>
          <a:p>
            <a:pPr lvl="0"/>
            <a:r>
              <a:rPr lang="cs-CZ" sz="2000" b="1" dirty="0" smtClean="0"/>
              <a:t>Splnění </a:t>
            </a:r>
            <a:r>
              <a:rPr lang="cs-CZ" sz="2000" b="1" dirty="0"/>
              <a:t>požadavků na stravování se ověřuje:</a:t>
            </a:r>
            <a:r>
              <a:rPr lang="cs-CZ" sz="2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cs-CZ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kontrole zprávy o realizaci projektu,</a:t>
            </a:r>
          </a:p>
          <a:p>
            <a:pPr lvl="1"/>
            <a:r>
              <a:rPr lang="cs-CZ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při kontrole na místě.</a:t>
            </a:r>
          </a:p>
          <a:p>
            <a:pPr lvl="0"/>
            <a:r>
              <a:rPr lang="cs-CZ" sz="2000" b="1" kern="1200" dirty="0" smtClean="0">
                <a:solidFill>
                  <a:schemeClr val="tx1"/>
                </a:solidFill>
                <a:effectLst/>
              </a:rPr>
              <a:t>Dodržování plnění hygienických požadavků na stravování následně kontrolují krajské hygienické stanice.</a:t>
            </a:r>
            <a:endParaRPr lang="cs-CZ" sz="2000" b="1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7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1587724"/>
            <a:ext cx="7272000" cy="4865612"/>
          </a:xfrm>
        </p:spPr>
        <p:txBody>
          <a:bodyPr/>
          <a:lstStyle/>
          <a:p>
            <a:r>
              <a:rPr lang="cs-CZ" sz="3200" dirty="0" smtClean="0"/>
              <a:t>Evidence dětí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omezení týkající se rodičů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kapacita </a:t>
            </a:r>
            <a:r>
              <a:rPr lang="cs-CZ" sz="3200" dirty="0"/>
              <a:t>zařízení, vnitřní pravidla zařízení a plán výchovy a </a:t>
            </a:r>
            <a:r>
              <a:rPr lang="cs-CZ" sz="3200" dirty="0" smtClean="0"/>
              <a:t>péče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další </a:t>
            </a:r>
            <a:r>
              <a:rPr lang="cs-CZ" sz="3200" dirty="0"/>
              <a:t>pravidla a povinnosti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13" y="1628800"/>
            <a:ext cx="540000" cy="540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8" y="5517231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8" y="3581400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8" y="257651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5040560"/>
          </a:xfrm>
        </p:spPr>
        <p:txBody>
          <a:bodyPr/>
          <a:lstStyle/>
          <a:p>
            <a:r>
              <a:rPr lang="cs-CZ" b="1" dirty="0" smtClean="0"/>
              <a:t>Provozovatel </a:t>
            </a:r>
            <a:r>
              <a:rPr lang="cs-CZ" b="1" dirty="0"/>
              <a:t>je povinen vést evidenci dětí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sz="1000" b="1" dirty="0" smtClean="0"/>
          </a:p>
          <a:p>
            <a:r>
              <a:rPr lang="cs-CZ" b="1" dirty="0" smtClean="0"/>
              <a:t>Evidence musí obsahovat: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1" dirty="0" smtClean="0"/>
              <a:t>U dětí: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jméno </a:t>
            </a:r>
            <a:r>
              <a:rPr lang="cs-CZ" sz="1800" dirty="0"/>
              <a:t>a </a:t>
            </a:r>
            <a:r>
              <a:rPr lang="cs-CZ" sz="1800" dirty="0" smtClean="0"/>
              <a:t>příjmení, datum </a:t>
            </a:r>
            <a:r>
              <a:rPr lang="cs-CZ" sz="1800" dirty="0"/>
              <a:t>narození a </a:t>
            </a:r>
            <a:r>
              <a:rPr lang="cs-CZ" sz="1800" dirty="0" smtClean="0"/>
              <a:t>adresu místa pobytu</a:t>
            </a:r>
          </a:p>
          <a:p>
            <a:pPr marL="414000" lvl="1" indent="0">
              <a:lnSpc>
                <a:spcPct val="100000"/>
              </a:lnSpc>
              <a:buNone/>
            </a:pPr>
            <a:endParaRPr lang="cs-CZ" sz="1800" dirty="0" smtClean="0"/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1" dirty="0" smtClean="0"/>
              <a:t>Alespoň u jednoho z rodičů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jméno a příjmení, adresu </a:t>
            </a:r>
            <a:r>
              <a:rPr lang="cs-CZ" sz="1800" dirty="0"/>
              <a:t>místa </a:t>
            </a:r>
            <a:r>
              <a:rPr lang="cs-CZ" sz="1800" dirty="0" smtClean="0"/>
              <a:t>pobytu, </a:t>
            </a:r>
            <a:r>
              <a:rPr lang="cs-CZ" sz="1800" dirty="0"/>
              <a:t>liší-li se od adresy místa pobytu </a:t>
            </a:r>
            <a:r>
              <a:rPr lang="cs-CZ" sz="1800" dirty="0" smtClean="0"/>
              <a:t>dítěte</a:t>
            </a:r>
          </a:p>
          <a:p>
            <a:pPr lvl="1">
              <a:lnSpc>
                <a:spcPct val="100000"/>
              </a:lnSpc>
            </a:pPr>
            <a:endParaRPr lang="cs-CZ" sz="1800" dirty="0"/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1" dirty="0" smtClean="0"/>
              <a:t>U pověřené </a:t>
            </a:r>
            <a:r>
              <a:rPr lang="cs-CZ" sz="1800" b="1" dirty="0"/>
              <a:t>osoby </a:t>
            </a:r>
            <a:r>
              <a:rPr lang="cs-CZ" sz="1800" b="1" dirty="0" smtClean="0"/>
              <a:t>(která může </a:t>
            </a:r>
            <a:r>
              <a:rPr lang="cs-CZ" sz="1800" b="1" dirty="0"/>
              <a:t>pro dítě </a:t>
            </a:r>
            <a:r>
              <a:rPr lang="cs-CZ" sz="1800" b="1" dirty="0" smtClean="0"/>
              <a:t>docházet)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jméno a příjmení, adresu </a:t>
            </a:r>
            <a:r>
              <a:rPr lang="cs-CZ" sz="1800" dirty="0"/>
              <a:t>místa </a:t>
            </a:r>
            <a:r>
              <a:rPr lang="cs-CZ" sz="1800" dirty="0" smtClean="0"/>
              <a:t>pobytu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5328592"/>
          </a:xfrm>
        </p:spPr>
        <p:txBody>
          <a:bodyPr/>
          <a:lstStyle/>
          <a:p>
            <a:pPr lvl="1">
              <a:lnSpc>
                <a:spcPct val="100000"/>
              </a:lnSpc>
            </a:pPr>
            <a:endParaRPr lang="cs-CZ" sz="1700" dirty="0" smtClean="0"/>
          </a:p>
          <a:p>
            <a:pPr lvl="0">
              <a:buClr>
                <a:srgbClr val="5FBBF5"/>
              </a:buClr>
            </a:pPr>
            <a:r>
              <a:rPr lang="cs-CZ" b="1" dirty="0">
                <a:solidFill>
                  <a:srgbClr val="084A8B"/>
                </a:solidFill>
              </a:rPr>
              <a:t>Evidence musí obsahovat: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dny </a:t>
            </a:r>
            <a:r>
              <a:rPr lang="cs-CZ" sz="1800" dirty="0"/>
              <a:t>v týdnu a </a:t>
            </a:r>
            <a:r>
              <a:rPr lang="cs-CZ" sz="1800" dirty="0" smtClean="0"/>
              <a:t>dobu </a:t>
            </a:r>
            <a:r>
              <a:rPr lang="cs-CZ" sz="1800" dirty="0"/>
              <a:t>v průběhu dne, po kterou dítě v dětské skupině </a:t>
            </a:r>
            <a:r>
              <a:rPr lang="cs-CZ" sz="1800" dirty="0" smtClean="0"/>
              <a:t>pobývá (příchod/odchod dítěte)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/>
              <a:t>údaj týkající se úhrady nákladů za službu péče o dítě v dětské skupině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údaj o zdravotní pojišťovně dítěte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telefonní, popřípadě jiný kontakt na rodiče a na „pověřenou osobu“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údaj o zdravotním stavu dítěte a o případných omezeních z něho vyplývajících, které by mohly mít vliv na poskytování služby péče o dítě v dětské skupině 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údaj o tom, že se dítě podrobilo stanoveným pravidelným </a:t>
            </a:r>
            <a:r>
              <a:rPr lang="cs-CZ" sz="1800" dirty="0" smtClean="0"/>
              <a:t>očkováním, </a:t>
            </a:r>
            <a:r>
              <a:rPr lang="cs-CZ" sz="1800" dirty="0"/>
              <a:t>nebo že je proti nákaze </a:t>
            </a:r>
            <a:r>
              <a:rPr lang="cs-CZ" sz="1800" dirty="0" smtClean="0"/>
              <a:t>imunní, </a:t>
            </a:r>
            <a:r>
              <a:rPr lang="cs-CZ" sz="1800" dirty="0"/>
              <a:t>anebo že se nemůže očkování podrobit pro trvalou kontraindikaci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Základní vymezení služby hlídání a péče o dítě</a:t>
            </a:r>
          </a:p>
          <a:p>
            <a:pPr lvl="1"/>
            <a:r>
              <a:rPr lang="cs-CZ" dirty="0" smtClean="0"/>
              <a:t>Vznik a provoz zařízení poskytujících pravidelnou péči o dítě od 1 roku věku do zahájení povinné školní docházky za účelem zapojení rodičů do pracovního procesu dle </a:t>
            </a:r>
            <a:r>
              <a:rPr lang="cs-CZ" b="1" dirty="0" smtClean="0"/>
              <a:t>Zákona </a:t>
            </a:r>
            <a:r>
              <a:rPr lang="cs-CZ" b="1" dirty="0"/>
              <a:t>č.247/2014 Sb.,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Zákon o poskytování služby péče o dítě v dětské skupině a o změně souvisejících zákonů</a:t>
            </a:r>
          </a:p>
          <a:p>
            <a:pPr lvl="1"/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Podporována </a:t>
            </a:r>
            <a:r>
              <a:rPr lang="cs-CZ" sz="2400" b="1" dirty="0"/>
              <a:t>budou zařízení pro zaměstnance i </a:t>
            </a:r>
            <a:r>
              <a:rPr lang="cs-CZ" sz="2400" b="1" dirty="0" smtClean="0"/>
              <a:t>veřejnost</a:t>
            </a:r>
            <a:endParaRPr lang="cs-CZ" sz="2400" b="1" dirty="0"/>
          </a:p>
          <a:p>
            <a:pPr lvl="1"/>
            <a:r>
              <a:rPr lang="cs-CZ" dirty="0"/>
              <a:t>D</a:t>
            </a:r>
            <a:r>
              <a:rPr lang="cs-CZ" dirty="0" smtClean="0"/>
              <a:t>ětská </a:t>
            </a:r>
            <a:r>
              <a:rPr lang="cs-CZ" dirty="0"/>
              <a:t>skupina pro </a:t>
            </a:r>
            <a:r>
              <a:rPr lang="cs-CZ" dirty="0" smtClean="0"/>
              <a:t>veřejnost - </a:t>
            </a:r>
            <a:r>
              <a:rPr lang="cs-CZ" dirty="0" smtClean="0">
                <a:solidFill>
                  <a:srgbClr val="FF0000"/>
                </a:solidFill>
              </a:rPr>
              <a:t> režim A - </a:t>
            </a:r>
            <a:r>
              <a:rPr lang="cs-CZ" dirty="0" smtClean="0"/>
              <a:t>alokace </a:t>
            </a:r>
            <a:r>
              <a:rPr lang="cs-CZ" dirty="0"/>
              <a:t>129 000 000 Kč </a:t>
            </a:r>
          </a:p>
          <a:p>
            <a:pPr lvl="1"/>
            <a:r>
              <a:rPr lang="cs-CZ" dirty="0" smtClean="0"/>
              <a:t>Podniková </a:t>
            </a:r>
            <a:r>
              <a:rPr lang="cs-CZ" dirty="0"/>
              <a:t>dětská </a:t>
            </a:r>
            <a:r>
              <a:rPr lang="cs-CZ" dirty="0" smtClean="0"/>
              <a:t>skupina - </a:t>
            </a:r>
            <a:r>
              <a:rPr lang="cs-CZ" dirty="0" smtClean="0">
                <a:solidFill>
                  <a:srgbClr val="FF0000"/>
                </a:solidFill>
              </a:rPr>
              <a:t> režim B - </a:t>
            </a:r>
            <a:r>
              <a:rPr lang="cs-CZ" dirty="0"/>
              <a:t>alokace 129 000 000 Kč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docházky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000" cy="3933256"/>
          </a:xfrm>
        </p:spPr>
        <p:txBody>
          <a:bodyPr/>
          <a:lstStyle/>
          <a:p>
            <a:r>
              <a:rPr lang="cs-CZ" b="1" dirty="0" smtClean="0"/>
              <a:t>Provozovatel je povinen vést a uchovávat záznamy o přesné docházce dětí v konkrétní dny.</a:t>
            </a:r>
          </a:p>
          <a:p>
            <a:endParaRPr lang="cs-CZ" b="1" dirty="0" smtClean="0"/>
          </a:p>
          <a:p>
            <a:r>
              <a:rPr lang="cs-CZ" dirty="0"/>
              <a:t>Záznamy o docházce dětí musí být evidovány </a:t>
            </a:r>
            <a:r>
              <a:rPr lang="cs-CZ" b="1" dirty="0"/>
              <a:t>v elektronickém docházkovém systému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Docházkový systém musí umožňovat export dat do formátu .</a:t>
            </a:r>
            <a:r>
              <a:rPr lang="cs-CZ" dirty="0" err="1"/>
              <a:t>xls</a:t>
            </a:r>
            <a:r>
              <a:rPr lang="cs-CZ" dirty="0"/>
              <a:t> nebo .</a:t>
            </a:r>
            <a:r>
              <a:rPr lang="cs-CZ" dirty="0" err="1"/>
              <a:t>xlsx</a:t>
            </a:r>
            <a:r>
              <a:rPr lang="cs-CZ" dirty="0"/>
              <a:t>, který slouží pro kontrolu ze strany ŘO</a:t>
            </a:r>
            <a:r>
              <a:rPr lang="cs-CZ" dirty="0" smtClean="0"/>
              <a:t>. 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/>
              <a:t>týkající se rodičů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 zařízení smí docházet pouze děti, jejichž </a:t>
            </a:r>
            <a:r>
              <a:rPr lang="cs-CZ" b="1" dirty="0"/>
              <a:t>rodičům umístění dítěte do podpořeného zařízení pomůže s jejich uplatněním na trhu </a:t>
            </a:r>
            <a:r>
              <a:rPr lang="cs-CZ" b="1" dirty="0" smtClean="0"/>
              <a:t>práce.</a:t>
            </a:r>
          </a:p>
          <a:p>
            <a:pPr lvl="1"/>
            <a:r>
              <a:rPr lang="cs-CZ" dirty="0" smtClean="0"/>
              <a:t>Minimálně </a:t>
            </a:r>
            <a:r>
              <a:rPr lang="cs-CZ" dirty="0"/>
              <a:t>jeden z rodičů </a:t>
            </a:r>
            <a:r>
              <a:rPr lang="cs-CZ" dirty="0" smtClean="0"/>
              <a:t>je zaměstnán</a:t>
            </a:r>
            <a:r>
              <a:rPr lang="cs-CZ" dirty="0"/>
              <a:t>, nebo vykonává podnikatelskou činnost, nebo studuje, nebo pokud je nezaměstnaný, tak si zaměstnání hledá. 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Podmínka </a:t>
            </a:r>
            <a:r>
              <a:rPr lang="cs-CZ" b="1" dirty="0"/>
              <a:t>musí být splněna po celou dobu docházky dítěte do </a:t>
            </a:r>
            <a:r>
              <a:rPr lang="cs-CZ" b="1" dirty="0" smtClean="0"/>
              <a:t>dětské skupiny.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000" cy="4176464"/>
          </a:xfrm>
        </p:spPr>
        <p:txBody>
          <a:bodyPr/>
          <a:lstStyle/>
          <a:p>
            <a:r>
              <a:rPr lang="cs-CZ" b="1" dirty="0" smtClean="0"/>
              <a:t>A) podniková dětská skupina </a:t>
            </a:r>
          </a:p>
          <a:p>
            <a:pPr lvl="1"/>
            <a:r>
              <a:rPr lang="cs-CZ" b="1" dirty="0" smtClean="0"/>
              <a:t>provozovatelem je </a:t>
            </a:r>
            <a:r>
              <a:rPr lang="cs-CZ" b="1" dirty="0"/>
              <a:t>zaměstnavatel </a:t>
            </a:r>
            <a:r>
              <a:rPr lang="cs-CZ" b="1" dirty="0" smtClean="0"/>
              <a:t>rodiče: </a:t>
            </a:r>
            <a:r>
              <a:rPr lang="cs-CZ" dirty="0" smtClean="0"/>
              <a:t>dokladem </a:t>
            </a:r>
            <a:r>
              <a:rPr lang="cs-CZ" dirty="0"/>
              <a:t>je dokument dokládající pracovněprávní vztah rodiče </a:t>
            </a:r>
            <a:r>
              <a:rPr lang="cs-CZ" dirty="0" smtClean="0"/>
              <a:t>(pracovní </a:t>
            </a:r>
            <a:r>
              <a:rPr lang="cs-CZ" dirty="0"/>
              <a:t>smlouva, </a:t>
            </a:r>
            <a:r>
              <a:rPr lang="cs-CZ" dirty="0" smtClean="0"/>
              <a:t>dohoda </a:t>
            </a:r>
            <a:r>
              <a:rPr lang="cs-CZ" dirty="0"/>
              <a:t>o pracovní </a:t>
            </a:r>
            <a:r>
              <a:rPr lang="cs-CZ" dirty="0" smtClean="0"/>
              <a:t>činnosti, dohoda </a:t>
            </a:r>
            <a:r>
              <a:rPr lang="cs-CZ" dirty="0"/>
              <a:t>o provedení práce</a:t>
            </a:r>
            <a:r>
              <a:rPr lang="cs-CZ" dirty="0" smtClean="0"/>
              <a:t>).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provozovatel poskytuje službu na </a:t>
            </a:r>
            <a:r>
              <a:rPr lang="cs-CZ" b="1" dirty="0"/>
              <a:t>základě </a:t>
            </a:r>
            <a:r>
              <a:rPr lang="cs-CZ" b="1" dirty="0" smtClean="0"/>
              <a:t>partnerství </a:t>
            </a:r>
            <a:r>
              <a:rPr lang="cs-CZ" b="1" dirty="0"/>
              <a:t>uzavřené se </a:t>
            </a:r>
            <a:r>
              <a:rPr lang="cs-CZ" b="1" dirty="0" smtClean="0"/>
              <a:t>zaměstnavatelem rodiče, kde je uveden: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 smtClean="0"/>
              <a:t>souhlas s </a:t>
            </a:r>
            <a:r>
              <a:rPr lang="cs-CZ" dirty="0"/>
              <a:t>poskytováním služby péče o dítě v dětské </a:t>
            </a:r>
            <a:r>
              <a:rPr lang="cs-CZ" dirty="0" smtClean="0"/>
              <a:t>skupině,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 smtClean="0"/>
              <a:t>informace o pracovněprávním vztahu </a:t>
            </a:r>
            <a:r>
              <a:rPr lang="cs-CZ" dirty="0"/>
              <a:t>rodiče k danému </a:t>
            </a:r>
            <a:r>
              <a:rPr lang="cs-CZ" dirty="0" smtClean="0"/>
              <a:t>zaměstnavateli.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/>
              <a:t>týkající se rodičů</a:t>
            </a:r>
          </a:p>
        </p:txBody>
      </p:sp>
    </p:spTree>
    <p:extLst>
      <p:ext uri="{BB962C8B-B14F-4D97-AF65-F5344CB8AC3E}">
        <p14:creationId xmlns:p14="http://schemas.microsoft.com/office/powerpoint/2010/main" val="2998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41368"/>
          </a:xfrm>
        </p:spPr>
        <p:txBody>
          <a:bodyPr/>
          <a:lstStyle/>
          <a:p>
            <a:r>
              <a:rPr lang="cs-CZ" b="1" dirty="0" smtClean="0"/>
              <a:t>B) dětské </a:t>
            </a:r>
            <a:r>
              <a:rPr lang="cs-CZ" b="1" dirty="0"/>
              <a:t>skupiny pro </a:t>
            </a:r>
            <a:r>
              <a:rPr lang="cs-CZ" b="1" dirty="0" smtClean="0"/>
              <a:t>veřejnost</a:t>
            </a:r>
          </a:p>
          <a:p>
            <a:pPr lvl="1"/>
            <a:r>
              <a:rPr lang="cs-CZ" b="1" dirty="0" smtClean="0"/>
              <a:t>Doklad u zaměstnaného rodiče: </a:t>
            </a:r>
            <a:r>
              <a:rPr lang="cs-CZ" dirty="0" smtClean="0"/>
              <a:t>dokument o pracovněprávním vztahu (potvrzení </a:t>
            </a:r>
            <a:r>
              <a:rPr lang="cs-CZ" dirty="0"/>
              <a:t>zaměstnavatele o existenci pracovněprávního </a:t>
            </a:r>
            <a:r>
              <a:rPr lang="cs-CZ" dirty="0" smtClean="0"/>
              <a:t>vztahu, pracovní </a:t>
            </a:r>
            <a:r>
              <a:rPr lang="cs-CZ" dirty="0"/>
              <a:t>smlouva, dohoda o pracovní </a:t>
            </a:r>
            <a:r>
              <a:rPr lang="cs-CZ" dirty="0" smtClean="0"/>
              <a:t>činnosti, dohoda </a:t>
            </a:r>
            <a:r>
              <a:rPr lang="cs-CZ" dirty="0"/>
              <a:t>o provedení práce). </a:t>
            </a:r>
            <a:endParaRPr lang="cs-CZ" dirty="0" smtClean="0"/>
          </a:p>
          <a:p>
            <a:pPr lvl="1"/>
            <a:r>
              <a:rPr lang="cs-CZ" b="1" dirty="0" smtClean="0"/>
              <a:t>Doklad u rodiče vykonávajícího </a:t>
            </a:r>
            <a:r>
              <a:rPr lang="cs-CZ" b="1" dirty="0"/>
              <a:t>podnikatelskou </a:t>
            </a:r>
            <a:r>
              <a:rPr lang="cs-CZ" b="1" dirty="0" smtClean="0"/>
              <a:t>činnost: </a:t>
            </a:r>
            <a:r>
              <a:rPr lang="cs-CZ" dirty="0" smtClean="0"/>
              <a:t>potvrzení </a:t>
            </a:r>
            <a:r>
              <a:rPr lang="cs-CZ" dirty="0"/>
              <a:t>příslušené správy sociálního zabezpečení </a:t>
            </a:r>
            <a:r>
              <a:rPr lang="cs-CZ" dirty="0" smtClean="0"/>
              <a:t>o evidenci OSVČ. </a:t>
            </a:r>
          </a:p>
          <a:p>
            <a:pPr lvl="1"/>
            <a:r>
              <a:rPr lang="cs-CZ" b="1" dirty="0" smtClean="0"/>
              <a:t>Doklad u nezaměstnaného rodiče: </a:t>
            </a:r>
            <a:r>
              <a:rPr lang="cs-CZ" dirty="0" smtClean="0"/>
              <a:t>potvrzení z úřadu práce o zařazení v evidenci uchazečů o zaměstnání. </a:t>
            </a:r>
          </a:p>
          <a:p>
            <a:pPr lvl="1"/>
            <a:r>
              <a:rPr lang="cs-CZ" b="1" dirty="0" smtClean="0"/>
              <a:t>Doklad u rodiče</a:t>
            </a:r>
            <a:r>
              <a:rPr lang="cs-CZ" b="1" dirty="0"/>
              <a:t>, který je žákem či </a:t>
            </a:r>
            <a:r>
              <a:rPr lang="cs-CZ" b="1" dirty="0" smtClean="0"/>
              <a:t>studentem: </a:t>
            </a:r>
            <a:r>
              <a:rPr lang="cs-CZ" dirty="0" smtClean="0"/>
              <a:t>potvrzení </a:t>
            </a:r>
            <a:r>
              <a:rPr lang="cs-CZ" dirty="0"/>
              <a:t>školy.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/>
              <a:t>týkající se rodičů</a:t>
            </a:r>
          </a:p>
        </p:txBody>
      </p:sp>
    </p:spTree>
    <p:extLst>
      <p:ext uri="{BB962C8B-B14F-4D97-AF65-F5344CB8AC3E}">
        <p14:creationId xmlns:p14="http://schemas.microsoft.com/office/powerpoint/2010/main" val="39834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</a:t>
            </a:r>
            <a:r>
              <a:rPr lang="cs-CZ" dirty="0"/>
              <a:t>kapacity </a:t>
            </a:r>
            <a:r>
              <a:rPr lang="cs-CZ" dirty="0" smtClean="0"/>
              <a:t>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184576"/>
          </a:xfrm>
        </p:spPr>
        <p:txBody>
          <a:bodyPr/>
          <a:lstStyle/>
          <a:p>
            <a:r>
              <a:rPr lang="cs-CZ" sz="2000" b="1" dirty="0"/>
              <a:t>Kapacita zařízení je </a:t>
            </a:r>
            <a:r>
              <a:rPr lang="cs-CZ" sz="2000" b="1" dirty="0" smtClean="0"/>
              <a:t>doložena: </a:t>
            </a:r>
          </a:p>
          <a:p>
            <a:pPr lvl="1"/>
            <a:r>
              <a:rPr lang="cs-CZ" dirty="0" smtClean="0"/>
              <a:t>zápisem </a:t>
            </a:r>
            <a:r>
              <a:rPr lang="cs-CZ" dirty="0"/>
              <a:t>do evidence dětských skupin (ŘO ověřuje nahlédnutím do evidence</a:t>
            </a:r>
            <a:r>
              <a:rPr lang="cs-CZ" dirty="0" smtClean="0"/>
              <a:t>).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Možnost </a:t>
            </a:r>
            <a:r>
              <a:rPr lang="cs-CZ" sz="2000" dirty="0"/>
              <a:t>snížit počet disponibilních míst oproti žádosti, je pouze ve fázi vybudování či transformace, nikoliv ve fázi provozu.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Provozovatel zařízení nesmí překročit kapacitu zařízení. </a:t>
            </a:r>
            <a:endParaRPr lang="cs-CZ" sz="2000" dirty="0" smtClean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Celkový počet zapsaných dětí sice může být vyšší, než kolik je kapacita zařízení, musí však být zajištěno, že v rámci každého časového okamžiku bude přítomno maximálně tolik dětí, kolik činí kapacita zařízení</a:t>
            </a:r>
            <a:r>
              <a:rPr lang="cs-CZ" dirty="0" smtClean="0"/>
              <a:t>.</a:t>
            </a:r>
            <a:endParaRPr lang="cs-CZ" sz="2000" b="1" dirty="0"/>
          </a:p>
          <a:p>
            <a:pPr marL="180000" lvl="0" indent="0">
              <a:buNone/>
            </a:pPr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816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352480" cy="5400600"/>
          </a:xfrm>
        </p:spPr>
        <p:txBody>
          <a:bodyPr/>
          <a:lstStyle/>
          <a:p>
            <a:r>
              <a:rPr lang="cs-CZ" sz="2000" b="1" dirty="0"/>
              <a:t>Každý provozovatel je povinen mít zpracována </a:t>
            </a:r>
            <a:r>
              <a:rPr lang="cs-CZ" sz="2000" b="1" dirty="0" smtClean="0"/>
              <a:t>vnitřní </a:t>
            </a:r>
            <a:r>
              <a:rPr lang="cs-CZ" sz="2000" b="1" dirty="0"/>
              <a:t>pravidla </a:t>
            </a:r>
            <a:r>
              <a:rPr lang="cs-CZ" sz="2000" b="1" dirty="0" smtClean="0"/>
              <a:t>(tzv. provozní řád) </a:t>
            </a:r>
            <a:r>
              <a:rPr lang="cs-CZ" sz="2000" b="1" dirty="0"/>
              <a:t>a </a:t>
            </a:r>
            <a:r>
              <a:rPr lang="cs-CZ" sz="2000" b="1" dirty="0" smtClean="0"/>
              <a:t>ta dodržovat </a:t>
            </a:r>
          </a:p>
          <a:p>
            <a:r>
              <a:rPr lang="cs-CZ" sz="2000" dirty="0" smtClean="0"/>
              <a:t>Náležitosti vnitřních pravidel: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identifikace provozovatele,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označení zařízení péče o děti a </a:t>
            </a:r>
            <a:r>
              <a:rPr lang="cs-CZ" sz="1800" dirty="0"/>
              <a:t>údaj o počtu </a:t>
            </a:r>
            <a:r>
              <a:rPr lang="cs-CZ" sz="1800" dirty="0" smtClean="0"/>
              <a:t>dětí,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adresa </a:t>
            </a:r>
            <a:r>
              <a:rPr lang="cs-CZ" sz="1800" dirty="0"/>
              <a:t>místa poskytování služby péče o </a:t>
            </a:r>
            <a:r>
              <a:rPr lang="cs-CZ" sz="1800" dirty="0" smtClean="0"/>
              <a:t>dítě,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den </a:t>
            </a:r>
            <a:r>
              <a:rPr lang="cs-CZ" sz="1800" dirty="0"/>
              <a:t>započetí poskytování služby péče o </a:t>
            </a:r>
            <a:r>
              <a:rPr lang="cs-CZ" sz="1800" dirty="0" smtClean="0"/>
              <a:t>dítě,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podmínky </a:t>
            </a:r>
            <a:r>
              <a:rPr lang="cs-CZ" sz="1800" dirty="0"/>
              <a:t>poskytování služby péče o dítě včetně </a:t>
            </a:r>
            <a:r>
              <a:rPr lang="cs-CZ" sz="1800" dirty="0" smtClean="0"/>
              <a:t>určení</a:t>
            </a:r>
            <a:r>
              <a:rPr lang="cs-CZ" sz="1800" dirty="0"/>
              <a:t>, zda službu péče o dítě provozovatel poskytuje bez úhrady </a:t>
            </a:r>
            <a:r>
              <a:rPr lang="cs-CZ" sz="1800" dirty="0" smtClean="0"/>
              <a:t>nákladů, </a:t>
            </a:r>
            <a:r>
              <a:rPr lang="cs-CZ" sz="1800" dirty="0"/>
              <a:t>nebo s </a:t>
            </a:r>
            <a:r>
              <a:rPr lang="cs-CZ" sz="1800" dirty="0" smtClean="0"/>
              <a:t>částečnou, </a:t>
            </a:r>
            <a:r>
              <a:rPr lang="cs-CZ" sz="1800" dirty="0"/>
              <a:t>anebo plnou úhradou </a:t>
            </a:r>
            <a:r>
              <a:rPr lang="cs-CZ" sz="1800" dirty="0" smtClean="0"/>
              <a:t>nákladů.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 vnitřních pravidlech musí být vymezena také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provozní doba zařízení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</a:t>
            </a:r>
            <a:r>
              <a:rPr lang="cs-CZ" dirty="0"/>
              <a:t>pravidla zařízení </a:t>
            </a:r>
            <a:r>
              <a:rPr lang="cs-CZ" dirty="0" smtClean="0"/>
              <a:t>a </a:t>
            </a:r>
            <a:r>
              <a:rPr lang="cs-CZ" dirty="0"/>
              <a:t>plán výchovy a péče</a:t>
            </a:r>
          </a:p>
        </p:txBody>
      </p:sp>
    </p:spTree>
    <p:extLst>
      <p:ext uri="{BB962C8B-B14F-4D97-AF65-F5344CB8AC3E}">
        <p14:creationId xmlns:p14="http://schemas.microsoft.com/office/powerpoint/2010/main" val="27248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040560"/>
          </a:xfrm>
        </p:spPr>
        <p:txBody>
          <a:bodyPr/>
          <a:lstStyle/>
          <a:p>
            <a:r>
              <a:rPr lang="cs-CZ" b="1" dirty="0"/>
              <a:t>Kapacita zařízení dle provozního řádu musí být v  souladu s počtem míst vzniklých </a:t>
            </a:r>
            <a:r>
              <a:rPr lang="cs-CZ" b="1" dirty="0" smtClean="0"/>
              <a:t>v </a:t>
            </a:r>
            <a:r>
              <a:rPr lang="cs-CZ" b="1" dirty="0"/>
              <a:t>rámci fáze vybudování nového zařízení nebo transformace zařízení na </a:t>
            </a:r>
            <a:r>
              <a:rPr lang="cs-CZ" b="1" dirty="0" smtClean="0"/>
              <a:t>DS</a:t>
            </a:r>
          </a:p>
          <a:p>
            <a:r>
              <a:rPr lang="cs-CZ" b="1" dirty="0" smtClean="0"/>
              <a:t>Provozovatel </a:t>
            </a:r>
            <a:r>
              <a:rPr lang="cs-CZ" b="1" dirty="0"/>
              <a:t>je povinen mít </a:t>
            </a:r>
            <a:r>
              <a:rPr lang="cs-CZ" b="1" dirty="0" smtClean="0"/>
              <a:t> zpracován </a:t>
            </a:r>
            <a:r>
              <a:rPr lang="cs-CZ" b="1" dirty="0"/>
              <a:t>a dodržovat plán výchovy a </a:t>
            </a:r>
            <a:r>
              <a:rPr lang="cs-CZ" b="1" dirty="0" smtClean="0"/>
              <a:t>péče.</a:t>
            </a:r>
          </a:p>
          <a:p>
            <a:pPr lvl="1"/>
            <a:r>
              <a:rPr lang="cs-CZ" sz="1800" dirty="0" smtClean="0"/>
              <a:t>Dle § </a:t>
            </a:r>
            <a:r>
              <a:rPr lang="cs-CZ" sz="1800" dirty="0"/>
              <a:t>10 zákona č. 247/2014 </a:t>
            </a:r>
            <a:r>
              <a:rPr lang="cs-CZ" sz="1800" dirty="0" smtClean="0"/>
              <a:t>Sb.</a:t>
            </a:r>
          </a:p>
          <a:p>
            <a:pPr lvl="1"/>
            <a:r>
              <a:rPr lang="cs-CZ" sz="1800" dirty="0" smtClean="0"/>
              <a:t>Výchova, péče, rozvoj </a:t>
            </a:r>
            <a:r>
              <a:rPr lang="cs-CZ" sz="1800" dirty="0"/>
              <a:t>schopností, kulturních a hygienických </a:t>
            </a:r>
            <a:r>
              <a:rPr lang="cs-CZ" sz="1800" dirty="0" smtClean="0"/>
              <a:t>návyků, formování osobnosti, fyzický </a:t>
            </a:r>
            <a:r>
              <a:rPr lang="cs-CZ" sz="1800" dirty="0"/>
              <a:t>a psychický </a:t>
            </a:r>
            <a:r>
              <a:rPr lang="cs-CZ" sz="1800" dirty="0" smtClean="0"/>
              <a:t>vývoj.</a:t>
            </a:r>
          </a:p>
          <a:p>
            <a:r>
              <a:rPr lang="cs-CZ" sz="2200" b="1" dirty="0" smtClean="0"/>
              <a:t>Provozní řád, plán </a:t>
            </a:r>
            <a:r>
              <a:rPr lang="cs-CZ" sz="2200" b="1" dirty="0"/>
              <a:t>výchovy a péče </a:t>
            </a:r>
            <a:r>
              <a:rPr lang="cs-CZ" sz="2200" dirty="0"/>
              <a:t>je provozovatel zařízení povinen zpracovat nejpozději před zahájením provozu zařízení péče o děti.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pravidla zařízení a plán výchovy a péče</a:t>
            </a:r>
          </a:p>
        </p:txBody>
      </p:sp>
    </p:spTree>
    <p:extLst>
      <p:ext uri="{BB962C8B-B14F-4D97-AF65-F5344CB8AC3E}">
        <p14:creationId xmlns:p14="http://schemas.microsoft.com/office/powerpoint/2010/main" val="3459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Pravidla a povinnosti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3285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 smtClean="0"/>
              <a:t>Příjemce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není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oprávněn čerpat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dirty="0"/>
              <a:t>na aktivity projektu prostředky z jiných finančních nástrojů EU, národních programů či programů územních </a:t>
            </a:r>
            <a:r>
              <a:rPr lang="cs-CZ" sz="2000" dirty="0" smtClean="0"/>
              <a:t>samospráv (zákaz dvojího financování).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Příjemce podpory musí po celou dobu udržet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plnou kontrolu nad řízením a realizací projektu</a:t>
            </a:r>
            <a:r>
              <a:rPr lang="cs-CZ" sz="2000" dirty="0"/>
              <a:t>. </a:t>
            </a:r>
            <a:r>
              <a:rPr lang="cs-CZ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Celková odpovědnost </a:t>
            </a:r>
            <a:r>
              <a:rPr lang="cs-CZ" sz="2000" dirty="0" smtClean="0"/>
              <a:t>za provoz zařízení a zejména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zodpovědnost za děti</a:t>
            </a:r>
            <a:r>
              <a:rPr lang="cs-CZ" sz="2000" b="1" dirty="0" smtClean="0"/>
              <a:t> </a:t>
            </a:r>
            <a:r>
              <a:rPr lang="cs-CZ" sz="2000" dirty="0" smtClean="0"/>
              <a:t>musí zůstat na příjemci podpory.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 smtClean="0"/>
              <a:t>Podpora </a:t>
            </a:r>
            <a:r>
              <a:rPr lang="cs-CZ" sz="2000" dirty="0"/>
              <a:t>z OPZ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není určena pro mateřské školy</a:t>
            </a:r>
            <a:r>
              <a:rPr lang="cs-CZ" sz="2000" b="1" dirty="0"/>
              <a:t>, </a:t>
            </a:r>
            <a:r>
              <a:rPr lang="cs-CZ" sz="2000" dirty="0"/>
              <a:t>které jsou zapsané v rejstříku škol a školských zařízení existujícím v návaznosti na školský </a:t>
            </a:r>
            <a:r>
              <a:rPr lang="cs-CZ" sz="2000" dirty="0" smtClean="0"/>
              <a:t>zákon.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000" dirty="0"/>
              <a:t>Provozovatel je povinen uzavřít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pojistnou smlouvu </a:t>
            </a:r>
            <a:r>
              <a:rPr lang="cs-CZ" sz="2000" dirty="0"/>
              <a:t>pro případ odpovědnosti za újmu způsobenou při poskytování služby hlídání a péče o dítě před započetím poskytování služby. Pojištění musí být sjednáno po celou dobu. 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2733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Finanční řízení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79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/>
              <a:t>jednotkových </a:t>
            </a:r>
            <a:r>
              <a:rPr lang="cs-CZ" dirty="0" smtClean="0"/>
              <a:t>cen a  Účetnictví </a:t>
            </a:r>
            <a:r>
              <a:rPr lang="cs-CZ" dirty="0"/>
              <a:t>projektu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680520"/>
          </a:xfrm>
        </p:spPr>
        <p:txBody>
          <a:bodyPr/>
          <a:lstStyle/>
          <a:p>
            <a:r>
              <a:rPr lang="cs-CZ" dirty="0" smtClean="0"/>
              <a:t>Způsobilé výdaje </a:t>
            </a:r>
            <a:r>
              <a:rPr lang="cs-CZ" b="1" dirty="0" smtClean="0"/>
              <a:t>nejsou</a:t>
            </a:r>
            <a:r>
              <a:rPr lang="cs-CZ" dirty="0" smtClean="0"/>
              <a:t> zakládány, ani dokladovány účetními doklady.</a:t>
            </a:r>
          </a:p>
          <a:p>
            <a:r>
              <a:rPr lang="cs-CZ" dirty="0" smtClean="0"/>
              <a:t>Avšak v účetnictví pro DS dle zákona musí být jednoznačná vazba výdajů na projekt.</a:t>
            </a:r>
          </a:p>
          <a:p>
            <a:r>
              <a:rPr lang="cs-CZ" dirty="0" smtClean="0"/>
              <a:t>Není potřeba samostatného bankovního účtu.</a:t>
            </a:r>
          </a:p>
          <a:p>
            <a:r>
              <a:rPr lang="cs-CZ" dirty="0"/>
              <a:t>Výše způsobilých výdajů se počítá na základě počtu dosažených jednotek a </a:t>
            </a:r>
            <a:r>
              <a:rPr lang="cs-CZ" dirty="0" smtClean="0"/>
              <a:t>k </a:t>
            </a:r>
            <a:r>
              <a:rPr lang="cs-CZ" dirty="0"/>
              <a:t>nim stanovených jednotkových </a:t>
            </a:r>
            <a:r>
              <a:rPr lang="cs-CZ" dirty="0" smtClean="0"/>
              <a:t>nákladů.</a:t>
            </a:r>
          </a:p>
          <a:p>
            <a:r>
              <a:rPr lang="cs-CZ" dirty="0"/>
              <a:t>Pokud </a:t>
            </a:r>
            <a:r>
              <a:rPr lang="cs-CZ" dirty="0" smtClean="0"/>
              <a:t>bylo jednotek dosaženo v </a:t>
            </a:r>
            <a:r>
              <a:rPr lang="cs-CZ" dirty="0"/>
              <a:t>době realizace projektu, má se za to, že také výdaje jsou z hlediska času </a:t>
            </a:r>
            <a:r>
              <a:rPr lang="cs-CZ" dirty="0" smtClean="0"/>
              <a:t>způsobilé.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6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režim A - Dětská skupina pro veřejnost 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Oprávněný žadatel o podporu dětské skupiny pro veřejnost  je </a:t>
            </a:r>
            <a:r>
              <a:rPr lang="cs-CZ" dirty="0">
                <a:solidFill>
                  <a:srgbClr val="FF0000"/>
                </a:solidFill>
              </a:rPr>
              <a:t>obec</a:t>
            </a:r>
            <a:r>
              <a:rPr lang="cs-CZ" dirty="0"/>
              <a:t> nebo </a:t>
            </a:r>
            <a:r>
              <a:rPr lang="cs-CZ" dirty="0">
                <a:solidFill>
                  <a:srgbClr val="FF0000"/>
                </a:solidFill>
              </a:rPr>
              <a:t>ten, který uzavřel partnerství (bez finančního příspěvku)  s místně příslušnou obcí </a:t>
            </a:r>
            <a:r>
              <a:rPr lang="cs-CZ" dirty="0"/>
              <a:t>k místu realizace a tuto skutečnost doloží </a:t>
            </a:r>
            <a:r>
              <a:rPr lang="cs-CZ" b="1" dirty="0"/>
              <a:t>Prohlášením o partnerství</a:t>
            </a:r>
            <a:r>
              <a:rPr lang="cs-CZ" dirty="0"/>
              <a:t> společně s žádostí o podporu.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Prohlášení o partnerství </a:t>
            </a:r>
            <a:r>
              <a:rPr lang="cs-CZ" dirty="0"/>
              <a:t>je </a:t>
            </a:r>
            <a:r>
              <a:rPr lang="cs-CZ" dirty="0">
                <a:solidFill>
                  <a:srgbClr val="FF0000"/>
                </a:solidFill>
              </a:rPr>
              <a:t>povinná příloha</a:t>
            </a:r>
            <a:r>
              <a:rPr lang="cs-CZ" dirty="0"/>
              <a:t>, musí být doloženo s </a:t>
            </a:r>
            <a:r>
              <a:rPr lang="cs-CZ" dirty="0">
                <a:solidFill>
                  <a:srgbClr val="FF0000"/>
                </a:solidFill>
              </a:rPr>
              <a:t>prvním</a:t>
            </a:r>
            <a:r>
              <a:rPr lang="cs-CZ" dirty="0"/>
              <a:t> podáním žádosti. </a:t>
            </a:r>
            <a:r>
              <a:rPr lang="cs-CZ" dirty="0">
                <a:solidFill>
                  <a:srgbClr val="FF0000"/>
                </a:solidFill>
              </a:rPr>
              <a:t>Pozdější doložení není možné!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Případné změny adresy – budou povolovány pouze v</a:t>
            </a:r>
            <a:r>
              <a:rPr lang="cs-CZ" b="1" dirty="0"/>
              <a:t> katastrálním území </a:t>
            </a:r>
            <a:r>
              <a:rPr lang="cs-CZ" dirty="0"/>
              <a:t>partnerské obce, která byla uvedena v žádosti o podporu. </a:t>
            </a:r>
            <a:r>
              <a:rPr lang="cs-CZ" dirty="0">
                <a:solidFill>
                  <a:srgbClr val="FF0000"/>
                </a:solidFill>
              </a:rPr>
              <a:t>Změna partnerské obce nebude umožněna.</a:t>
            </a:r>
          </a:p>
          <a:p>
            <a:r>
              <a:rPr lang="cs-CZ" sz="2000" dirty="0"/>
              <a:t> Žadatelé žádající o podporu v rámci dílčí </a:t>
            </a:r>
            <a:r>
              <a:rPr lang="cs-CZ" sz="2000" dirty="0">
                <a:solidFill>
                  <a:srgbClr val="FF0000"/>
                </a:solidFill>
              </a:rPr>
              <a:t>alokace A</a:t>
            </a:r>
            <a:r>
              <a:rPr lang="cs-CZ" sz="2000" dirty="0"/>
              <a:t> mohou podat pouze </a:t>
            </a:r>
            <a:r>
              <a:rPr lang="cs-CZ" sz="2000" b="1" dirty="0"/>
              <a:t>jednu žádost o podporu</a:t>
            </a:r>
          </a:p>
          <a:p>
            <a:pPr marL="414000" lvl="1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0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08832"/>
              </p:ext>
            </p:extLst>
          </p:nvPr>
        </p:nvGraphicFramePr>
        <p:xfrm>
          <a:off x="467544" y="2132855"/>
          <a:ext cx="8280920" cy="33123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3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19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jednotky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Jednotková cena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Počet jednotek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Celkem</a:t>
                      </a:r>
                      <a:endParaRPr lang="cs-CZ" sz="14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Vybudování zařízení péče o děti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Transformace zařízení na dětskou skupinu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Provoz zařízení péče o děti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Zajištění kvalifikace pečujících osob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</a:rPr>
                        <a:t>Pronájem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Celkové způsobilé výdaje</a:t>
                      </a: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Kalkulačka </a:t>
            </a:r>
            <a:r>
              <a:rPr lang="cs-CZ" dirty="0">
                <a:hlinkClick r:id="rId2"/>
              </a:rPr>
              <a:t>- zařízení péče o </a:t>
            </a:r>
            <a:r>
              <a:rPr lang="cs-CZ" dirty="0" smtClean="0">
                <a:hlinkClick r:id="rId2"/>
              </a:rPr>
              <a:t>děti</a:t>
            </a:r>
          </a:p>
          <a:p>
            <a:r>
              <a:rPr lang="cs-CZ" smtClean="0">
                <a:hlinkClick r:id="rId2"/>
              </a:rPr>
              <a:t> uvedena   na 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www.esfcr.cz/vyzva-111-opz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5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000" cy="3384376"/>
          </a:xfrm>
        </p:spPr>
        <p:txBody>
          <a:bodyPr/>
          <a:lstStyle/>
          <a:p>
            <a:r>
              <a:rPr lang="cs-CZ" b="1" dirty="0" smtClean="0"/>
              <a:t>Příjmy </a:t>
            </a:r>
            <a:r>
              <a:rPr lang="cs-CZ" b="1" dirty="0"/>
              <a:t>nesnižují podporu z </a:t>
            </a:r>
            <a:r>
              <a:rPr lang="cs-CZ" b="1" dirty="0" smtClean="0"/>
              <a:t>OPZ.</a:t>
            </a:r>
            <a:endParaRPr lang="cs-CZ" b="1" dirty="0"/>
          </a:p>
          <a:p>
            <a:r>
              <a:rPr lang="cs-CZ" dirty="0" smtClean="0"/>
              <a:t>Byly zohledněny předem při kalkulaci jednotkových cen.</a:t>
            </a:r>
          </a:p>
          <a:p>
            <a:r>
              <a:rPr lang="cs-CZ" dirty="0"/>
              <a:t>Nejsou sledovány, příjemce je </a:t>
            </a:r>
            <a:r>
              <a:rPr lang="cs-CZ" dirty="0" smtClean="0"/>
              <a:t>nedokladuje. </a:t>
            </a:r>
            <a:endParaRPr lang="cs-CZ" dirty="0"/>
          </a:p>
          <a:p>
            <a:r>
              <a:rPr lang="cs-CZ" dirty="0"/>
              <a:t>V účetnictví </a:t>
            </a:r>
            <a:r>
              <a:rPr lang="cs-CZ" dirty="0" smtClean="0"/>
              <a:t>nemusí </a:t>
            </a:r>
            <a:r>
              <a:rPr lang="cs-CZ" dirty="0"/>
              <a:t>být vedeny s jednoznačnou vazbou na </a:t>
            </a:r>
            <a:r>
              <a:rPr lang="cs-CZ" dirty="0" smtClean="0"/>
              <a:t>projekt.</a:t>
            </a:r>
          </a:p>
          <a:p>
            <a:r>
              <a:rPr lang="cs-CZ" dirty="0" smtClean="0"/>
              <a:t>Dětská skupina nesmí dle zákona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smtClean="0"/>
              <a:t>tvořit zisk.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7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Zálohové financování (ex ante)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3744416"/>
          </a:xfrm>
        </p:spPr>
        <p:txBody>
          <a:bodyPr/>
          <a:lstStyle/>
          <a:p>
            <a:r>
              <a:rPr lang="cs-CZ" dirty="0" smtClean="0"/>
              <a:t>Netýká se organizačních složek státu a jejich příspěvkových organizací.</a:t>
            </a:r>
          </a:p>
          <a:p>
            <a:r>
              <a:rPr lang="cs-CZ" dirty="0" smtClean="0"/>
              <a:t>Vypláceny dle dále uvedeného harmonogramu.</a:t>
            </a:r>
          </a:p>
          <a:p>
            <a:r>
              <a:rPr lang="cs-CZ" b="1" dirty="0" smtClean="0"/>
              <a:t>Nelze vyplácet mimořádné platby.</a:t>
            </a:r>
          </a:p>
          <a:p>
            <a:r>
              <a:rPr lang="cs-CZ" dirty="0" smtClean="0"/>
              <a:t>Až do výše 100 % podpory z OPZ.</a:t>
            </a:r>
          </a:p>
          <a:p>
            <a:r>
              <a:rPr lang="cs-CZ" dirty="0" smtClean="0"/>
              <a:t>Výše zálohových plateb vychází z počtu jednotek a příslušné jednotkové ceny po odečtení spolufinancování.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7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18056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Vybudování / transformace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„vybudování </a:t>
            </a:r>
            <a:r>
              <a:rPr lang="cs-CZ" dirty="0"/>
              <a:t>/ </a:t>
            </a:r>
            <a:r>
              <a:rPr lang="cs-CZ" dirty="0" smtClean="0"/>
              <a:t>transformace“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74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34" y="2351694"/>
            <a:ext cx="526814" cy="5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" y="2407055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75" y="2308282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83" y="2335703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1309149" y="2564030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613405" y="2597615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3" y="2363124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9" y="2363124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33" y="2379685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89" y="2379685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361728" y="2597615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7158880" y="2569692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37" y="2396709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93" y="2396709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63488" y="1390691"/>
            <a:ext cx="1400200" cy="523220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 / transformace 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251636" y="1606134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9516" y="3712749"/>
            <a:ext cx="1115617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cxnSp>
        <p:nvCxnSpPr>
          <p:cNvPr id="32" name="Přímá spojnice se šipkou 31"/>
          <p:cNvCxnSpPr>
            <a:stCxn id="26" idx="0"/>
          </p:cNvCxnSpPr>
          <p:nvPr/>
        </p:nvCxnSpPr>
        <p:spPr>
          <a:xfrm flipH="1" flipV="1">
            <a:off x="558019" y="2754599"/>
            <a:ext cx="49306" cy="95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51" idx="0"/>
          </p:cNvCxnSpPr>
          <p:nvPr/>
        </p:nvCxnSpPr>
        <p:spPr>
          <a:xfrm flipV="1">
            <a:off x="2003795" y="2697364"/>
            <a:ext cx="89093" cy="101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3613405" y="2754599"/>
            <a:ext cx="648073" cy="952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59" idx="0"/>
          </p:cNvCxnSpPr>
          <p:nvPr/>
        </p:nvCxnSpPr>
        <p:spPr>
          <a:xfrm flipV="1">
            <a:off x="5232003" y="2754599"/>
            <a:ext cx="893333" cy="95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63" idx="0"/>
          </p:cNvCxnSpPr>
          <p:nvPr/>
        </p:nvCxnSpPr>
        <p:spPr>
          <a:xfrm flipV="1">
            <a:off x="6916978" y="2754599"/>
            <a:ext cx="889974" cy="95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9516" y="4539693"/>
            <a:ext cx="111561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 plné výši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9957" y="5750182"/>
            <a:ext cx="1115617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vydání rozhodnutí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445986" y="3712749"/>
            <a:ext cx="1115617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445986" y="4539693"/>
            <a:ext cx="111561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 plné výši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445986" y="5750182"/>
            <a:ext cx="1315452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1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051154" y="3712749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051154" y="4539693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051153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626841" y="3705836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626841" y="4532780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626840" y="5743269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3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6311816" y="3712749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Vyúčtování</a:t>
            </a:r>
            <a:endParaRPr lang="cs-CZ" sz="1400" dirty="0" smtClean="0"/>
          </a:p>
        </p:txBody>
      </p:sp>
      <p:sp>
        <p:nvSpPr>
          <p:cNvPr id="64" name="TextovéPole 63"/>
          <p:cNvSpPr txBox="1"/>
          <p:nvPr/>
        </p:nvSpPr>
        <p:spPr>
          <a:xfrm>
            <a:off x="6311816" y="4539693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Vyúčtované – proplacené prostředky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6311815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4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824431" y="3712749"/>
            <a:ext cx="1210324" cy="523220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Vyúčtování</a:t>
            </a:r>
            <a:r>
              <a:rPr lang="cs-CZ" sz="1400" dirty="0" smtClean="0"/>
              <a:t> </a:t>
            </a:r>
            <a:r>
              <a:rPr lang="cs-CZ" sz="1400" dirty="0" smtClean="0"/>
              <a:t>/  vratka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24431" y="4532780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Vyúčtované – proplacené prostředky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7824409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ZMZ</a:t>
            </a:r>
          </a:p>
        </p:txBody>
      </p:sp>
      <p:cxnSp>
        <p:nvCxnSpPr>
          <p:cNvPr id="74" name="Přímá spojnice se šipkou 73"/>
          <p:cNvCxnSpPr>
            <a:stCxn id="70" idx="0"/>
          </p:cNvCxnSpPr>
          <p:nvPr/>
        </p:nvCxnSpPr>
        <p:spPr>
          <a:xfrm flipV="1">
            <a:off x="8429593" y="2721015"/>
            <a:ext cx="452179" cy="99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3" grpId="0" animBg="1"/>
      <p:bldP spid="44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(vybudování,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75</a:t>
            </a:fld>
            <a:endParaRPr lang="cs-CZ" sz="1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60 %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80 </a:t>
            </a:r>
            <a:r>
              <a:rPr lang="cs-CZ" dirty="0"/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70 </a:t>
            </a:r>
            <a:r>
              <a:rPr lang="cs-CZ" dirty="0"/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80 %</a:t>
            </a:r>
            <a:endParaRPr lang="cs-CZ" dirty="0"/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46412" y="4401978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</a:t>
            </a:r>
            <a:r>
              <a:rPr lang="cs-CZ" sz="1200" dirty="0" smtClean="0">
                <a:solidFill>
                  <a:srgbClr val="FF0000"/>
                </a:solidFill>
              </a:rPr>
              <a:t>17 451</a:t>
            </a:r>
            <a:r>
              <a:rPr lang="cs-CZ" sz="1200" dirty="0" smtClean="0"/>
              <a:t> (plátce DPH) </a:t>
            </a:r>
          </a:p>
          <a:p>
            <a:r>
              <a:rPr lang="cs-CZ" sz="1200" dirty="0" smtClean="0"/>
              <a:t>87 255</a:t>
            </a:r>
            <a:endParaRPr lang="cs-CZ" sz="12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27140" y="6020351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/>
              <a:t>87 255 </a:t>
            </a:r>
            <a:r>
              <a:rPr lang="cs-CZ" sz="1200" b="1" dirty="0" smtClean="0"/>
              <a:t>Kč</a:t>
            </a:r>
            <a:endParaRPr lang="cs-CZ" sz="1200" b="1" dirty="0"/>
          </a:p>
        </p:txBody>
      </p:sp>
      <p:sp>
        <p:nvSpPr>
          <p:cNvPr id="139" name="TextovéPole 138"/>
          <p:cNvSpPr txBox="1"/>
          <p:nvPr/>
        </p:nvSpPr>
        <p:spPr>
          <a:xfrm>
            <a:off x="687777" y="4935394"/>
            <a:ext cx="1379124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</a:t>
            </a:r>
            <a:r>
              <a:rPr lang="cs-CZ" sz="1200" dirty="0" smtClean="0">
                <a:solidFill>
                  <a:srgbClr val="FF0000"/>
                </a:solidFill>
              </a:rPr>
              <a:t>730 </a:t>
            </a:r>
            <a:r>
              <a:rPr lang="cs-CZ" sz="1200" dirty="0" smtClean="0"/>
              <a:t>+ </a:t>
            </a:r>
          </a:p>
          <a:p>
            <a:r>
              <a:rPr lang="cs-CZ" sz="1200" dirty="0" smtClean="0"/>
              <a:t>5 x 75 x </a:t>
            </a:r>
            <a:r>
              <a:rPr lang="cs-CZ" sz="1200" dirty="0" smtClean="0">
                <a:solidFill>
                  <a:srgbClr val="FF0000"/>
                </a:solidFill>
              </a:rPr>
              <a:t>64</a:t>
            </a:r>
            <a:r>
              <a:rPr lang="cs-CZ" sz="1200" dirty="0" smtClean="0"/>
              <a:t> +</a:t>
            </a:r>
          </a:p>
          <a:p>
            <a:r>
              <a:rPr lang="cs-CZ" sz="1200" u="sng" dirty="0" smtClean="0"/>
              <a:t>1 x </a:t>
            </a:r>
            <a:r>
              <a:rPr lang="cs-CZ" sz="1200" u="sng" dirty="0" smtClean="0">
                <a:solidFill>
                  <a:srgbClr val="FF0000"/>
                </a:solidFill>
              </a:rPr>
              <a:t>14 760</a:t>
            </a:r>
          </a:p>
          <a:p>
            <a:r>
              <a:rPr lang="cs-CZ" sz="1200" dirty="0"/>
              <a:t>312 510</a:t>
            </a:r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60x 730 + </a:t>
            </a:r>
          </a:p>
          <a:p>
            <a:r>
              <a:rPr lang="cs-CZ" sz="1200" u="sng" dirty="0" smtClean="0"/>
              <a:t>5 x 60 x 64</a:t>
            </a:r>
          </a:p>
          <a:p>
            <a:r>
              <a:rPr lang="cs-CZ" sz="1200" dirty="0" smtClean="0"/>
              <a:t>238 200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1763428" y="2771841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2456308" y="6020351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 238 200 Kč</a:t>
            </a:r>
            <a:endParaRPr lang="cs-CZ" sz="1200" b="1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251294" y="5999395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 297 750 Kč</a:t>
            </a:r>
            <a:endParaRPr lang="cs-CZ" sz="1200" b="1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730 + </a:t>
            </a:r>
          </a:p>
          <a:p>
            <a:r>
              <a:rPr lang="cs-CZ" sz="1200" u="sng" dirty="0" smtClean="0"/>
              <a:t>5 x 75 x 64</a:t>
            </a:r>
          </a:p>
          <a:p>
            <a:r>
              <a:rPr lang="cs-CZ" sz="1200" dirty="0" smtClean="0"/>
              <a:t>297 750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911365" y="4365683"/>
            <a:ext cx="238560" cy="1613615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/>
          <p:nvPr/>
        </p:nvCxnSpPr>
        <p:spPr>
          <a:xfrm flipH="1">
            <a:off x="4572000" y="3789995"/>
            <a:ext cx="266420" cy="218930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1714522" y="4401977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</a:t>
            </a:r>
            <a:r>
              <a:rPr lang="cs-CZ" sz="1200" dirty="0" smtClean="0"/>
              <a:t>75x </a:t>
            </a:r>
            <a:r>
              <a:rPr lang="cs-CZ" sz="1200" dirty="0" smtClean="0"/>
              <a:t>730 + </a:t>
            </a:r>
          </a:p>
          <a:p>
            <a:r>
              <a:rPr lang="cs-CZ" sz="1200" u="sng" dirty="0" smtClean="0"/>
              <a:t>5 </a:t>
            </a:r>
            <a:r>
              <a:rPr lang="cs-CZ" sz="1200" u="sng" smtClean="0"/>
              <a:t>x </a:t>
            </a:r>
            <a:r>
              <a:rPr lang="cs-CZ" sz="1200" u="sng" smtClean="0"/>
              <a:t>75 </a:t>
            </a:r>
            <a:r>
              <a:rPr lang="cs-CZ" sz="1200" u="sng" dirty="0" smtClean="0"/>
              <a:t>x 64 </a:t>
            </a:r>
          </a:p>
          <a:p>
            <a:r>
              <a:rPr lang="cs-CZ" sz="1200" dirty="0" smtClean="0"/>
              <a:t>277 900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160165" y="5999395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 </a:t>
            </a:r>
            <a:r>
              <a:rPr lang="cs-CZ" sz="1200" dirty="0" smtClean="0"/>
              <a:t>277 900 </a:t>
            </a:r>
          </a:p>
          <a:p>
            <a:r>
              <a:rPr lang="cs-CZ" sz="1200" u="sng" dirty="0"/>
              <a:t>+</a:t>
            </a:r>
            <a:r>
              <a:rPr lang="cs-CZ" sz="1200" u="sng" dirty="0">
                <a:solidFill>
                  <a:srgbClr val="FF0000"/>
                </a:solidFill>
              </a:rPr>
              <a:t>14 </a:t>
            </a:r>
            <a:r>
              <a:rPr lang="cs-CZ" sz="1200" u="sng" dirty="0" smtClean="0">
                <a:solidFill>
                  <a:srgbClr val="FF0000"/>
                </a:solidFill>
              </a:rPr>
              <a:t>760</a:t>
            </a:r>
          </a:p>
          <a:p>
            <a:r>
              <a:rPr lang="cs-CZ" sz="1200" b="1" dirty="0"/>
              <a:t>292 660 Kč</a:t>
            </a:r>
          </a:p>
        </p:txBody>
      </p:sp>
      <p:cxnSp>
        <p:nvCxnSpPr>
          <p:cNvPr id="149" name="Přímá spojnice se šipkou 148"/>
          <p:cNvCxnSpPr>
            <a:endCxn id="148" idx="0"/>
          </p:cNvCxnSpPr>
          <p:nvPr/>
        </p:nvCxnSpPr>
        <p:spPr>
          <a:xfrm flipH="1">
            <a:off x="6754088" y="3824489"/>
            <a:ext cx="139712" cy="2174906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683045" y="5994171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(5 x 75 x 730</a:t>
            </a:r>
          </a:p>
          <a:p>
            <a:r>
              <a:rPr lang="cs-CZ" sz="1200" u="sng" dirty="0" smtClean="0"/>
              <a:t>5 x 75 x 64)</a:t>
            </a:r>
          </a:p>
          <a:p>
            <a:r>
              <a:rPr lang="cs-CZ" sz="1200" dirty="0" smtClean="0"/>
              <a:t>297 750</a:t>
            </a:r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239405" cy="2161481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83" y="2764315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ovéPole 105"/>
          <p:cNvSpPr txBox="1"/>
          <p:nvPr/>
        </p:nvSpPr>
        <p:spPr>
          <a:xfrm>
            <a:off x="33826" y="5722396"/>
            <a:ext cx="117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smtClean="0"/>
              <a:t>vyúčtování</a:t>
            </a:r>
            <a:endParaRPr lang="cs-CZ" sz="1200" b="1" i="1" dirty="0"/>
          </a:p>
        </p:txBody>
      </p:sp>
      <p:sp>
        <p:nvSpPr>
          <p:cNvPr id="111" name="TextovéPole 110"/>
          <p:cNvSpPr txBox="1"/>
          <p:nvPr/>
        </p:nvSpPr>
        <p:spPr>
          <a:xfrm>
            <a:off x="-10093" y="4108781"/>
            <a:ext cx="117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smtClean="0"/>
              <a:t>zálohy</a:t>
            </a:r>
            <a:endParaRPr lang="cs-CZ" sz="1200" b="1" i="1" dirty="0"/>
          </a:p>
        </p:txBody>
      </p:sp>
      <p:cxnSp>
        <p:nvCxnSpPr>
          <p:cNvPr id="87" name="Přímá spojnice se šipkou 86"/>
          <p:cNvCxnSpPr/>
          <p:nvPr/>
        </p:nvCxnSpPr>
        <p:spPr>
          <a:xfrm flipH="1" flipV="1">
            <a:off x="360000" y="2908034"/>
            <a:ext cx="996969" cy="217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neZálohové</a:t>
            </a:r>
            <a:r>
              <a:rPr lang="cs-CZ" dirty="0" smtClean="0"/>
              <a:t> financování (ex post)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032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 smtClean="0"/>
              <a:t>Pro organizační složky státu a jejich příspěvkové organizace: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Schválení </a:t>
            </a:r>
            <a:r>
              <a:rPr lang="cs-CZ" sz="1800" dirty="0" err="1" smtClean="0"/>
              <a:t>ŽoP</a:t>
            </a:r>
            <a:r>
              <a:rPr lang="cs-CZ" sz="1800" dirty="0" smtClean="0"/>
              <a:t> neiniciuje platbu.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na předfinancování a spolufinancování si příjemce zajistí </a:t>
            </a:r>
            <a:r>
              <a:rPr lang="cs-CZ" sz="1800" b="1" dirty="0" smtClean="0"/>
              <a:t>sám</a:t>
            </a:r>
            <a:r>
              <a:rPr lang="cs-CZ" sz="1800" dirty="0" smtClean="0"/>
              <a:t> ze státního rozpočtu.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za EU podíl poskytne PCO na základě zaúčtované souhrnné žádosti.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cs-CZ" sz="2200" b="1" dirty="0" smtClean="0"/>
              <a:t>Mimo OSS a PO OSS (pouze státní fondy):</a:t>
            </a:r>
          </a:p>
          <a:p>
            <a:pPr>
              <a:spcAft>
                <a:spcPts val="0"/>
              </a:spcAft>
            </a:pPr>
            <a:r>
              <a:rPr lang="cs-CZ" sz="2000" dirty="0" smtClean="0"/>
              <a:t>Prostředky jsou propláceny po schválení </a:t>
            </a:r>
            <a:r>
              <a:rPr lang="cs-CZ" sz="2000" dirty="0" err="1" smtClean="0"/>
              <a:t>ZoR</a:t>
            </a:r>
            <a:r>
              <a:rPr lang="cs-CZ" sz="2000" dirty="0" smtClean="0"/>
              <a:t> vždy za příslušnou fázi projektu (na základě dosažených jednotek).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9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6768752" cy="936104"/>
          </a:xfrm>
        </p:spPr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</p:spTree>
    <p:extLst>
      <p:ext uri="{BB962C8B-B14F-4D97-AF65-F5344CB8AC3E}">
        <p14:creationId xmlns:p14="http://schemas.microsoft.com/office/powerpoint/2010/main" val="2325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Změny projektu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Nepodstatné </a:t>
            </a:r>
            <a:r>
              <a:rPr lang="cs-CZ" sz="2400" b="1" dirty="0" smtClean="0"/>
              <a:t>změny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není nutný </a:t>
            </a:r>
            <a:r>
              <a:rPr lang="cs-CZ" dirty="0"/>
              <a:t>souhlas </a:t>
            </a:r>
            <a:r>
              <a:rPr lang="cs-CZ" dirty="0" smtClean="0"/>
              <a:t>ŘO před provedením změny</a:t>
            </a:r>
          </a:p>
          <a:p>
            <a:pPr marL="414000" lvl="1" indent="0">
              <a:lnSpc>
                <a:spcPct val="150000"/>
              </a:lnSpc>
              <a:buNone/>
            </a:pPr>
            <a:endParaRPr lang="cs-CZ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Podstatné změny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nutný </a:t>
            </a:r>
            <a:r>
              <a:rPr lang="cs-CZ" dirty="0"/>
              <a:t>souhlas ŘO před provedením změny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Změny </a:t>
            </a:r>
            <a:r>
              <a:rPr lang="cs-CZ" sz="2400" b="1" dirty="0"/>
              <a:t>v osobě příjemce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nutné </a:t>
            </a:r>
            <a:r>
              <a:rPr lang="cs-CZ" dirty="0"/>
              <a:t>rozlišit dle </a:t>
            </a:r>
            <a:r>
              <a:rPr lang="cs-CZ" dirty="0" smtClean="0"/>
              <a:t>konkrétního druhu změny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2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896544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dirty="0" smtClean="0"/>
              <a:t>kontaktní osoby projektu či adresy pro doručení,</a:t>
            </a:r>
          </a:p>
          <a:p>
            <a:pPr lvl="1"/>
            <a:r>
              <a:rPr lang="cs-CZ" dirty="0" smtClean="0"/>
              <a:t>sídla </a:t>
            </a:r>
            <a:r>
              <a:rPr lang="cs-CZ" dirty="0"/>
              <a:t>příjemce </a:t>
            </a:r>
            <a:r>
              <a:rPr lang="cs-CZ" dirty="0" smtClean="0"/>
              <a:t>podpory, </a:t>
            </a:r>
          </a:p>
          <a:p>
            <a:pPr lvl="1"/>
            <a:r>
              <a:rPr lang="cs-CZ" dirty="0" smtClean="0"/>
              <a:t>osob statutárního </a:t>
            </a:r>
            <a:r>
              <a:rPr lang="cs-CZ" dirty="0"/>
              <a:t>orgánu </a:t>
            </a:r>
            <a:r>
              <a:rPr lang="cs-CZ" dirty="0" smtClean="0"/>
              <a:t>příjemce,</a:t>
            </a:r>
          </a:p>
          <a:p>
            <a:pPr lvl="1"/>
            <a:r>
              <a:rPr lang="cs-CZ" dirty="0" smtClean="0"/>
              <a:t>názvu příjemce (součástí nesmí být převod/přechod práv </a:t>
            </a:r>
            <a:r>
              <a:rPr lang="cs-CZ" dirty="0"/>
              <a:t>a povinností </a:t>
            </a:r>
            <a:r>
              <a:rPr lang="cs-CZ" dirty="0" smtClean="0"/>
              <a:t>příjemce z </a:t>
            </a:r>
            <a:r>
              <a:rPr lang="cs-CZ" dirty="0"/>
              <a:t>právního </a:t>
            </a:r>
            <a:r>
              <a:rPr lang="cs-CZ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dirty="0" smtClean="0"/>
              <a:t>úprava </a:t>
            </a:r>
            <a:r>
              <a:rPr lang="cs-CZ" dirty="0"/>
              <a:t>realizace klíčové aktivity, která neovlivní cíle </a:t>
            </a:r>
            <a:r>
              <a:rPr lang="cs-CZ" dirty="0" smtClean="0"/>
              <a:t>projektu,</a:t>
            </a:r>
            <a:endParaRPr lang="cs-CZ" dirty="0"/>
          </a:p>
          <a:p>
            <a:pPr lvl="1"/>
            <a:r>
              <a:rPr lang="cs-CZ" dirty="0"/>
              <a:t>z</a:t>
            </a:r>
            <a:r>
              <a:rPr lang="cs-CZ" dirty="0" smtClean="0"/>
              <a:t>měna plátcovství </a:t>
            </a:r>
            <a:r>
              <a:rPr lang="cs-CZ" dirty="0"/>
              <a:t>daně z přidané hodnoty </a:t>
            </a:r>
            <a:r>
              <a:rPr lang="cs-CZ" dirty="0" smtClean="0"/>
              <a:t>příjemce (podmínka),</a:t>
            </a:r>
          </a:p>
          <a:p>
            <a:pPr lvl="1"/>
            <a:r>
              <a:rPr lang="cs-CZ" dirty="0" smtClean="0"/>
              <a:t>smluv o partnerství, </a:t>
            </a:r>
            <a:r>
              <a:rPr lang="cs-CZ" dirty="0"/>
              <a:t>vypuštění </a:t>
            </a:r>
            <a:r>
              <a:rPr lang="cs-CZ" dirty="0" smtClean="0"/>
              <a:t>zaniklého partnera (podmínka).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režim B – Podniková dětská skupina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 dirty="0"/>
              <a:t>Podniková dětská skupina, zřízená a provozovaná zaměstnavatelem pro své zaměstnance, a příp. zaměstnance partnera</a:t>
            </a:r>
          </a:p>
          <a:p>
            <a:pPr marL="414000" lvl="1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bankovního účtu </a:t>
            </a:r>
            <a:r>
              <a:rPr lang="cs-CZ" dirty="0" smtClean="0"/>
              <a:t>projektu,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rgbClr val="FF0000"/>
                </a:solidFill>
              </a:rPr>
              <a:t>změna adresy </a:t>
            </a:r>
            <a:r>
              <a:rPr lang="cs-CZ" dirty="0" smtClean="0">
                <a:solidFill>
                  <a:srgbClr val="FF0000"/>
                </a:solidFill>
              </a:rPr>
              <a:t>realizace </a:t>
            </a:r>
            <a:r>
              <a:rPr lang="cs-CZ" dirty="0" smtClean="0"/>
              <a:t>(při </a:t>
            </a:r>
            <a:r>
              <a:rPr lang="cs-CZ" dirty="0"/>
              <a:t>čerpání na vybudování </a:t>
            </a:r>
            <a:r>
              <a:rPr lang="cs-CZ" dirty="0" smtClean="0"/>
              <a:t>zařízení, nebo </a:t>
            </a:r>
            <a:r>
              <a:rPr lang="cs-CZ" dirty="0"/>
              <a:t>na transformaci zařízení na dětskou </a:t>
            </a:r>
            <a:r>
              <a:rPr lang="cs-CZ" dirty="0" smtClean="0"/>
              <a:t>skupinu).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</a:t>
            </a:r>
            <a:r>
              <a:rPr lang="cs-CZ" dirty="0" smtClean="0"/>
              <a:t>délky fáze vybudování </a:t>
            </a:r>
            <a:r>
              <a:rPr lang="cs-CZ" dirty="0"/>
              <a:t>zařízení, </a:t>
            </a:r>
            <a:r>
              <a:rPr lang="cs-CZ" dirty="0" smtClean="0"/>
              <a:t>nebo fáze transformace,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změna </a:t>
            </a:r>
            <a:r>
              <a:rPr lang="cs-CZ" dirty="0"/>
              <a:t>termínu ukončení realizace </a:t>
            </a:r>
            <a:r>
              <a:rPr lang="cs-CZ" dirty="0" smtClean="0"/>
              <a:t>projektu (podmínka),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snížení </a:t>
            </a:r>
            <a:r>
              <a:rPr lang="cs-CZ" dirty="0" smtClean="0"/>
              <a:t>kapacity zařízení (pouze </a:t>
            </a:r>
            <a:r>
              <a:rPr lang="cs-CZ" dirty="0"/>
              <a:t>ve fázi vybudování </a:t>
            </a:r>
            <a:r>
              <a:rPr lang="cs-CZ" dirty="0" smtClean="0"/>
              <a:t>zařízení</a:t>
            </a:r>
            <a:r>
              <a:rPr lang="cs-CZ" dirty="0"/>
              <a:t>, nebo ve fázi </a:t>
            </a:r>
            <a:r>
              <a:rPr lang="cs-CZ" dirty="0" smtClean="0"/>
              <a:t>transformace),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změna plátcovství daně z přidané hodnoty příjemce (podmínka</a:t>
            </a:r>
            <a:r>
              <a:rPr lang="cs-CZ" dirty="0" smtClean="0"/>
              <a:t>).</a:t>
            </a: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9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496944" cy="1512168"/>
          </a:xfrm>
        </p:spPr>
        <p:txBody>
          <a:bodyPr/>
          <a:lstStyle/>
          <a:p>
            <a:pPr algn="ctr"/>
            <a:r>
              <a:rPr lang="cs-CZ" dirty="0" smtClean="0"/>
              <a:t>Publicita, veřejná podpora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0649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/>
              <a:t>Po celou dobu realizace </a:t>
            </a:r>
            <a:r>
              <a:rPr lang="cs-CZ" dirty="0" smtClean="0"/>
              <a:t>projektu.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budovy: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místech.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příjemce.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dočasná/stálá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/>
              <a:t>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83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podpora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611560" y="1556792"/>
            <a:ext cx="7992440" cy="468052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Informace o podmínkách veřejné </a:t>
            </a:r>
            <a:r>
              <a:rPr lang="cs-CZ" sz="2400" b="1" dirty="0" smtClean="0"/>
              <a:t>podpory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Poskytnutí podpory z OPZ pro projekty na základě této výzvy může zakládat jen podporu de </a:t>
            </a:r>
            <a:r>
              <a:rPr lang="cs-CZ" dirty="0" err="1" smtClean="0"/>
              <a:t>minimis</a:t>
            </a:r>
            <a:r>
              <a:rPr lang="cs-CZ" dirty="0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Pouze u projektů, které neposkytují službu péče o děti pro veřejnost.</a:t>
            </a:r>
            <a:endParaRPr lang="cs-CZ" sz="28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 smtClean="0"/>
              <a:t>Informace o veřejné podpoře (včetně podpory de </a:t>
            </a:r>
            <a:r>
              <a:rPr lang="cs-CZ" dirty="0" err="1" smtClean="0"/>
              <a:t>minimis</a:t>
            </a:r>
            <a:r>
              <a:rPr lang="cs-CZ" dirty="0" smtClean="0"/>
              <a:t>) jsou k dispozici v Obecné části pravidel pro žadatele a příjemce v rámci Operačního programu Zaměstnanost.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/>
              <a:t>Informační systém konečného příjemce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5336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Zřízení elektronického podpisu a datové </a:t>
            </a:r>
            <a:r>
              <a:rPr lang="cs-CZ" dirty="0" smtClean="0"/>
              <a:t>schránky</a:t>
            </a:r>
            <a:endParaRPr lang="cs-CZ" dirty="0"/>
          </a:p>
          <a:p>
            <a:r>
              <a:rPr lang="cs-CZ" dirty="0"/>
              <a:t>Registrace do systému </a:t>
            </a:r>
            <a:r>
              <a:rPr lang="cs-CZ" dirty="0" smtClean="0"/>
              <a:t>IS KP2014</a:t>
            </a:r>
            <a:r>
              <a:rPr lang="cs-CZ" dirty="0"/>
              <a:t>+ </a:t>
            </a:r>
            <a:r>
              <a:rPr lang="cs-CZ" dirty="0">
                <a:hlinkClick r:id="rId2"/>
              </a:rPr>
              <a:t>https://mseu.mssf.cz/</a:t>
            </a:r>
            <a:endParaRPr lang="cs-CZ" dirty="0"/>
          </a:p>
          <a:p>
            <a:r>
              <a:rPr lang="cs-CZ" dirty="0"/>
              <a:t>Vyplnění elektronické verze </a:t>
            </a:r>
            <a:r>
              <a:rPr lang="cs-CZ" dirty="0" smtClean="0"/>
              <a:t>žádosti</a:t>
            </a:r>
            <a:endParaRPr lang="cs-CZ" dirty="0"/>
          </a:p>
          <a:p>
            <a:r>
              <a:rPr lang="cs-CZ" dirty="0"/>
              <a:t>Finalizace elektronické verze </a:t>
            </a:r>
            <a:r>
              <a:rPr lang="cs-CZ" dirty="0" smtClean="0"/>
              <a:t>žádosti</a:t>
            </a:r>
            <a:endParaRPr lang="cs-CZ" dirty="0"/>
          </a:p>
          <a:p>
            <a:r>
              <a:rPr lang="cs-CZ" dirty="0"/>
              <a:t>Odeslání elektronické verze </a:t>
            </a:r>
            <a:r>
              <a:rPr lang="cs-CZ" dirty="0" smtClean="0"/>
              <a:t>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4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POZOR! Veškeré žádosti se zasílají jen v elektronické podobě prostřednictvím </a:t>
            </a:r>
            <a:r>
              <a:rPr lang="cs-CZ" dirty="0" smtClean="0"/>
              <a:t>IS KP2014+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336612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Elektronický podpis pro účely MPSV = kvalifikovaný </a:t>
            </a:r>
            <a:r>
              <a:rPr lang="cs-CZ" dirty="0" smtClean="0"/>
              <a:t>certifikát</a:t>
            </a:r>
            <a:endParaRPr lang="cs-CZ" dirty="0"/>
          </a:p>
          <a:p>
            <a:r>
              <a:rPr lang="cs-CZ" dirty="0"/>
              <a:t>Platnost 1 </a:t>
            </a:r>
            <a:r>
              <a:rPr lang="cs-CZ" dirty="0" smtClean="0"/>
              <a:t>rok</a:t>
            </a:r>
            <a:endParaRPr lang="cs-CZ" dirty="0"/>
          </a:p>
          <a:p>
            <a:r>
              <a:rPr lang="cs-CZ" dirty="0"/>
              <a:t>Poskytovatelé:</a:t>
            </a:r>
          </a:p>
          <a:p>
            <a:pPr lvl="1"/>
            <a:r>
              <a:rPr lang="cs-CZ" dirty="0" err="1"/>
              <a:t>PostSignum</a:t>
            </a:r>
            <a:r>
              <a:rPr lang="cs-CZ" dirty="0"/>
              <a:t> České pošty (Czech Point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První certifikační </a:t>
            </a:r>
            <a:r>
              <a:rPr lang="cs-CZ" dirty="0" smtClean="0"/>
              <a:t>autorita</a:t>
            </a:r>
            <a:endParaRPr lang="cs-CZ" dirty="0"/>
          </a:p>
          <a:p>
            <a:pPr lvl="1"/>
            <a:r>
              <a:rPr lang="cs-CZ" dirty="0" err="1" smtClean="0"/>
              <a:t>eIdentity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5304"/>
            <a:ext cx="8064000" cy="4320000"/>
          </a:xfrm>
        </p:spPr>
        <p:txBody>
          <a:bodyPr/>
          <a:lstStyle/>
          <a:p>
            <a:r>
              <a:rPr lang="cs-CZ" dirty="0"/>
              <a:t>Co mám požadovat?</a:t>
            </a:r>
          </a:p>
          <a:p>
            <a:pPr lvl="1"/>
            <a:r>
              <a:rPr lang="cs-CZ" dirty="0"/>
              <a:t>Kvalifikovaný osobní </a:t>
            </a:r>
            <a:r>
              <a:rPr lang="cs-CZ" dirty="0" smtClean="0"/>
              <a:t>certifikát:</a:t>
            </a:r>
            <a:endParaRPr lang="cs-CZ" dirty="0"/>
          </a:p>
          <a:p>
            <a:pPr lvl="2"/>
            <a:r>
              <a:rPr lang="cs-CZ" dirty="0"/>
              <a:t>Slouží zejména pro komunikaci se státní </a:t>
            </a:r>
            <a:r>
              <a:rPr lang="cs-CZ" dirty="0" smtClean="0"/>
              <a:t>správou.</a:t>
            </a:r>
            <a:endParaRPr lang="cs-CZ" dirty="0"/>
          </a:p>
          <a:p>
            <a:pPr lvl="1"/>
            <a:r>
              <a:rPr lang="cs-CZ" dirty="0"/>
              <a:t>Identifikátor klienta </a:t>
            </a:r>
            <a:r>
              <a:rPr lang="cs-CZ" dirty="0" smtClean="0"/>
              <a:t>MPSV:</a:t>
            </a:r>
            <a:endParaRPr lang="cs-CZ" dirty="0"/>
          </a:p>
          <a:p>
            <a:pPr lvl="2"/>
            <a:r>
              <a:rPr lang="cs-CZ" dirty="0"/>
              <a:t>Jedná se o číslo přidělované MPSV, které jednoznačně identifikuje osobu.</a:t>
            </a:r>
          </a:p>
          <a:p>
            <a:pPr lvl="1"/>
            <a:r>
              <a:rPr lang="cs-CZ" dirty="0"/>
              <a:t>Zveřejnění </a:t>
            </a:r>
            <a:r>
              <a:rPr lang="cs-CZ" dirty="0" smtClean="0"/>
              <a:t>certifikátu:</a:t>
            </a:r>
            <a:endParaRPr lang="cs-CZ" dirty="0"/>
          </a:p>
          <a:p>
            <a:pPr lvl="2"/>
            <a:r>
              <a:rPr lang="cs-CZ" dirty="0"/>
              <a:t>Veřejná část certifikátu bude přístupná uživatelům ke stažení ze stránek </a:t>
            </a:r>
            <a:r>
              <a:rPr lang="cs-CZ" dirty="0" err="1"/>
              <a:t>PostSignum</a:t>
            </a:r>
            <a:r>
              <a:rPr lang="cs-CZ" dirty="0"/>
              <a:t>, např. z důvodu ověření.</a:t>
            </a:r>
          </a:p>
          <a:p>
            <a:pPr lvl="1"/>
            <a:r>
              <a:rPr lang="cs-CZ" dirty="0"/>
              <a:t>Uzavření na dobu </a:t>
            </a:r>
            <a:r>
              <a:rPr lang="cs-CZ" dirty="0" smtClean="0"/>
              <a:t>neurčitou:</a:t>
            </a:r>
            <a:endParaRPr lang="cs-CZ" dirty="0"/>
          </a:p>
          <a:p>
            <a:pPr lvl="2"/>
            <a:r>
              <a:rPr lang="cs-CZ" dirty="0"/>
              <a:t>Certifikát bude třeba i při komunikaci s MPSV z pozice příjemce </a:t>
            </a:r>
            <a:r>
              <a:rPr lang="cs-CZ" dirty="0" smtClean="0"/>
              <a:t>dotace.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8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výzVY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>
                <a:solidFill>
                  <a:srgbClr val="FF0000"/>
                </a:solidFill>
              </a:rPr>
              <a:t>Odlišnost výzvy č. 111 -  platí pro režim A i B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	Podporován </a:t>
            </a:r>
            <a:r>
              <a:rPr lang="cs-CZ" b="1" dirty="0">
                <a:solidFill>
                  <a:srgbClr val="FF0000"/>
                </a:solidFill>
              </a:rPr>
              <a:t>nebude</a:t>
            </a:r>
            <a:r>
              <a:rPr lang="cs-CZ" b="1" dirty="0"/>
              <a:t> (platí pro režimy A i B):</a:t>
            </a:r>
            <a:endParaRPr lang="cs-CZ" dirty="0"/>
          </a:p>
          <a:p>
            <a:pPr lvl="0"/>
            <a:r>
              <a:rPr lang="cs-CZ" dirty="0"/>
              <a:t>p</a:t>
            </a:r>
            <a:r>
              <a:rPr lang="cs-CZ" dirty="0" smtClean="0"/>
              <a:t>rovoz </a:t>
            </a:r>
            <a:r>
              <a:rPr lang="cs-CZ" dirty="0"/>
              <a:t>dětských skupin, provozovaných dle zákona č. 247/2014 Sb., o poskytování služby péče o děti v dětské skupině, které již obdržely podporu z Operačního programu Zaměstnanost v některé z předchozích výzev </a:t>
            </a:r>
            <a:endParaRPr lang="cs-CZ" sz="1800" dirty="0"/>
          </a:p>
          <a:p>
            <a:pPr lvl="0"/>
            <a:r>
              <a:rPr lang="cs-CZ" dirty="0"/>
              <a:t>provoz dětských skupin, zapsaných do evidence při MPSV nejpozději k datu  31. 12. 2018. </a:t>
            </a:r>
            <a:endParaRPr lang="cs-CZ" sz="1800" dirty="0"/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9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94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KP14+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Součást monitorovacího systému pro využívání Evropských strukturálních a investičních fondů v ČR v programovém období 2014-2020</a:t>
            </a:r>
          </a:p>
          <a:p>
            <a:r>
              <a:rPr lang="cs-CZ" dirty="0"/>
              <a:t>Systémové </a:t>
            </a:r>
            <a:r>
              <a:rPr lang="cs-CZ" dirty="0" smtClean="0"/>
              <a:t>požadavky:</a:t>
            </a:r>
            <a:endParaRPr lang="cs-CZ" dirty="0"/>
          </a:p>
          <a:p>
            <a:pPr lvl="1"/>
            <a:r>
              <a:rPr lang="cs-CZ" dirty="0"/>
              <a:t>Nejnovější verze </a:t>
            </a:r>
            <a:r>
              <a:rPr lang="cs-CZ" dirty="0" smtClean="0"/>
              <a:t>prohlížečů:</a:t>
            </a:r>
            <a:endParaRPr lang="cs-CZ" dirty="0"/>
          </a:p>
          <a:p>
            <a:pPr lvl="2"/>
            <a:r>
              <a:rPr lang="cs-CZ" dirty="0"/>
              <a:t>Internet </a:t>
            </a:r>
            <a:r>
              <a:rPr lang="cs-CZ" dirty="0" smtClean="0"/>
              <a:t>Explorer</a:t>
            </a:r>
            <a:endParaRPr lang="cs-CZ" dirty="0"/>
          </a:p>
          <a:p>
            <a:pPr lvl="2"/>
            <a:r>
              <a:rPr lang="cs-CZ" dirty="0" err="1" smtClean="0"/>
              <a:t>Mozilla</a:t>
            </a:r>
            <a:r>
              <a:rPr lang="cs-CZ" dirty="0" smtClean="0"/>
              <a:t> </a:t>
            </a:r>
            <a:r>
              <a:rPr lang="cs-CZ" dirty="0" err="1" smtClean="0"/>
              <a:t>Firefox</a:t>
            </a:r>
            <a:r>
              <a:rPr lang="cs-CZ" dirty="0" smtClean="0"/>
              <a:t> – nejnovější verze</a:t>
            </a:r>
            <a:endParaRPr lang="cs-CZ" dirty="0"/>
          </a:p>
          <a:p>
            <a:pPr lvl="1"/>
            <a:r>
              <a:rPr lang="cs-CZ" dirty="0" smtClean="0"/>
              <a:t>Zapnutý </a:t>
            </a:r>
            <a:r>
              <a:rPr lang="cs-CZ" dirty="0" err="1" smtClean="0"/>
              <a:t>JavaScript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Instalovaný </a:t>
            </a:r>
            <a:r>
              <a:rPr lang="cs-CZ" dirty="0" err="1">
                <a:solidFill>
                  <a:srgbClr val="FF0000"/>
                </a:solidFill>
              </a:rPr>
              <a:t>Crypto</a:t>
            </a:r>
            <a:r>
              <a:rPr lang="cs-CZ" dirty="0">
                <a:solidFill>
                  <a:srgbClr val="FF0000"/>
                </a:solidFill>
              </a:rPr>
              <a:t> Web </a:t>
            </a:r>
            <a:r>
              <a:rPr lang="cs-CZ" dirty="0" err="1">
                <a:solidFill>
                  <a:srgbClr val="FF0000"/>
                </a:solidFill>
              </a:rPr>
              <a:t>Extension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ne  </a:t>
            </a:r>
            <a:r>
              <a:rPr lang="cs-CZ" dirty="0" smtClean="0">
                <a:solidFill>
                  <a:srgbClr val="002060"/>
                </a:solidFill>
              </a:rPr>
              <a:t>Silver </a:t>
            </a:r>
            <a:r>
              <a:rPr lang="cs-CZ" dirty="0" err="1" smtClean="0">
                <a:solidFill>
                  <a:srgbClr val="002060"/>
                </a:solidFill>
              </a:rPr>
              <a:t>light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/>
              <a:t>Dostupnost – 365 dní v roce v době 4:00 – 24:00 </a:t>
            </a:r>
            <a:r>
              <a:rPr lang="cs-CZ" dirty="0" smtClean="0"/>
              <a:t>hod.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8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KP14+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On-line aplikace:</a:t>
            </a:r>
          </a:p>
          <a:p>
            <a:pPr lvl="1"/>
            <a:r>
              <a:rPr lang="cs-CZ" dirty="0"/>
              <a:t>Nevyžaduje instalaci do </a:t>
            </a:r>
            <a:r>
              <a:rPr lang="cs-CZ" dirty="0" smtClean="0"/>
              <a:t>PC.</a:t>
            </a:r>
            <a:endParaRPr lang="cs-CZ" dirty="0"/>
          </a:p>
          <a:p>
            <a:pPr lvl="1"/>
            <a:r>
              <a:rPr lang="cs-CZ" dirty="0"/>
              <a:t>Vyžaduje registraci s platnou e-mailovou adresou a telefonním číslem. Ověřování může trvat až 2 hodiny.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9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Pokyny </a:t>
            </a:r>
            <a:r>
              <a:rPr lang="cs-CZ" dirty="0"/>
              <a:t>k vyplnění žádosti v IS KP14</a:t>
            </a:r>
            <a:r>
              <a:rPr lang="cs-CZ" dirty="0" smtClean="0"/>
              <a:t>+: </a:t>
            </a:r>
            <a:r>
              <a:rPr lang="cs-CZ" dirty="0" smtClean="0">
                <a:hlinkClick r:id="rId2"/>
              </a:rPr>
              <a:t>Formuláře a pokyny potřebné v rámci přípravy žádosti o podporu - www.esfcr.cz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1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uživatelů ms2014+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456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Žadatel/příjemce: </a:t>
            </a:r>
            <a:r>
              <a:rPr lang="cs-CZ" i="1" dirty="0" smtClean="0">
                <a:hlinkClick r:id="rId3"/>
              </a:rPr>
              <a:t>Pokyny k vyplnění žádosti </a:t>
            </a:r>
            <a:endParaRPr lang="cs-CZ" i="1" dirty="0"/>
          </a:p>
          <a:p>
            <a:pPr lvl="1"/>
            <a:r>
              <a:rPr lang="cs-CZ" dirty="0" smtClean="0"/>
              <a:t>Podpora při registraci: zajišťuje MMR skrze </a:t>
            </a:r>
            <a:r>
              <a:rPr lang="cs-CZ" dirty="0"/>
              <a:t>webový formulář na registrační stránce IS KP14</a:t>
            </a:r>
            <a:r>
              <a:rPr lang="cs-CZ" dirty="0" smtClean="0"/>
              <a:t>+ </a:t>
            </a:r>
          </a:p>
          <a:p>
            <a:pPr lvl="1"/>
            <a:r>
              <a:rPr lang="cs-CZ" dirty="0" smtClean="0"/>
              <a:t>Podpora při práci s formuláři navázanými na výzvy OPZ: </a:t>
            </a:r>
            <a:r>
              <a:rPr lang="cs-CZ" dirty="0" err="1" smtClean="0"/>
              <a:t>hotline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  <a:hlinkClick r:id="rId4"/>
              </a:rPr>
              <a:t>iskp@mpsv.cz</a:t>
            </a:r>
            <a:r>
              <a:rPr lang="cs-CZ" dirty="0" smtClean="0">
                <a:solidFill>
                  <a:srgbClr val="FF0000"/>
                </a:solidFill>
              </a:rPr>
              <a:t> (dotazy k rozpracovaným žádostem identifikovat s </a:t>
            </a:r>
            <a:r>
              <a:rPr lang="cs-CZ" dirty="0">
                <a:solidFill>
                  <a:srgbClr val="FF0000"/>
                </a:solidFill>
              </a:rPr>
              <a:t>využitím tzv. HASH </a:t>
            </a:r>
            <a:r>
              <a:rPr lang="cs-CZ" dirty="0"/>
              <a:t>kódu, který </a:t>
            </a:r>
            <a:r>
              <a:rPr lang="cs-CZ" dirty="0" smtClean="0"/>
              <a:t>je </a:t>
            </a:r>
            <a:r>
              <a:rPr lang="cs-CZ" dirty="0"/>
              <a:t>na záložce Identifikace </a:t>
            </a:r>
            <a:r>
              <a:rPr lang="cs-CZ" dirty="0" smtClean="0"/>
              <a:t>operace)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uživatelů is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456" cy="4752528"/>
          </a:xfrm>
        </p:spPr>
        <p:txBody>
          <a:bodyPr/>
          <a:lstStyle/>
          <a:p>
            <a:r>
              <a:rPr lang="cs-CZ" b="1" dirty="0"/>
              <a:t>https://</a:t>
            </a:r>
            <a:r>
              <a:rPr lang="cs-CZ" b="1" dirty="0" smtClean="0"/>
              <a:t>mseu.mssf.cz</a:t>
            </a:r>
            <a:endParaRPr lang="cs-CZ" dirty="0" smtClean="0"/>
          </a:p>
          <a:p>
            <a:r>
              <a:rPr lang="cs-CZ" dirty="0" smtClean="0"/>
              <a:t>Vyplnění: Jméno, Příjmení, Datum narození, E-mail, Telefon, Heslo.</a:t>
            </a:r>
          </a:p>
          <a:p>
            <a:r>
              <a:rPr lang="cs-CZ" dirty="0" smtClean="0"/>
              <a:t>Systém zašle kód na zadané telefonní číslo.</a:t>
            </a:r>
          </a:p>
          <a:p>
            <a:r>
              <a:rPr lang="cs-CZ" dirty="0" smtClean="0"/>
              <a:t>Po zadání kódu z SMS zprávy do registračního formuláře v IS KP14+ dochází k zaslání aktivačního linku na e-mail.</a:t>
            </a:r>
          </a:p>
          <a:p>
            <a:r>
              <a:rPr lang="cs-CZ" dirty="0" smtClean="0"/>
              <a:t>Po kliknutí na aktivační link zasílá systém na email uživatelské jméno (vychází z jména a příjmení).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v MS2014+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456" cy="5040560"/>
          </a:xfrm>
        </p:spPr>
        <p:txBody>
          <a:bodyPr/>
          <a:lstStyle/>
          <a:p>
            <a:r>
              <a:rPr lang="cs-CZ" dirty="0" smtClean="0"/>
              <a:t>Poznámky – pouze pro osoby s právy k dané žádosti.</a:t>
            </a:r>
          </a:p>
          <a:p>
            <a:r>
              <a:rPr lang="cs-CZ" dirty="0" smtClean="0"/>
              <a:t>Upozornění – pouze zprávy vygenerované automaticky systémem (např. o odstávce).</a:t>
            </a:r>
          </a:p>
          <a:p>
            <a:r>
              <a:rPr lang="cs-CZ" dirty="0" smtClean="0"/>
              <a:t>Depeše – komunikace mezi uživateli MS2014+ (např. mezi ŘO a žadatelem/příjemcem):</a:t>
            </a:r>
          </a:p>
          <a:p>
            <a:pPr lvl="1"/>
            <a:r>
              <a:rPr lang="cs-CZ" dirty="0" smtClean="0"/>
              <a:t>Depeše nelze smazat, MS2014+ garantuje auditní stopu.</a:t>
            </a:r>
          </a:p>
          <a:p>
            <a:r>
              <a:rPr lang="cs-CZ" dirty="0" smtClean="0"/>
              <a:t>Lze nastavit tzv. notifikace, tj. systém pošle e-mail nebo SMS o tom, že dorazila depeše nebo upozornění </a:t>
            </a:r>
            <a:r>
              <a:rPr lang="cs-CZ" sz="2800" dirty="0"/>
              <a:t>(</a:t>
            </a:r>
            <a:r>
              <a:rPr lang="cs-CZ" dirty="0" smtClean="0"/>
              <a:t>na </a:t>
            </a:r>
            <a:r>
              <a:rPr lang="cs-CZ" dirty="0"/>
              <a:t>profilu uživatele v Kontaktní údaje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notifikace neidentifikuje projekt, vazba na projekt se pozná až v IS KP14+.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84576"/>
          </a:xfrm>
        </p:spPr>
        <p:txBody>
          <a:bodyPr/>
          <a:lstStyle/>
          <a:p>
            <a:r>
              <a:rPr lang="cs-CZ" dirty="0" smtClean="0"/>
              <a:t>Pole v IS KP14+:</a:t>
            </a:r>
          </a:p>
          <a:p>
            <a:pPr lvl="1"/>
            <a:r>
              <a:rPr lang="cs-CZ" dirty="0" smtClean="0"/>
              <a:t>Žlutá pole = povinná,</a:t>
            </a:r>
          </a:p>
          <a:p>
            <a:pPr lvl="1"/>
            <a:r>
              <a:rPr lang="cs-CZ" dirty="0" smtClean="0"/>
              <a:t>šedá pole = nepovinná,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ílá pole = plní se automaticky,</a:t>
            </a:r>
          </a:p>
          <a:p>
            <a:pPr lvl="1"/>
            <a:r>
              <a:rPr lang="cs-CZ" dirty="0" smtClean="0"/>
              <a:t>Neplatí absolutně, může být finalizační kontrola na pole, které není žluté.</a:t>
            </a:r>
          </a:p>
          <a:p>
            <a:pPr lvl="1" algn="just"/>
            <a:r>
              <a:rPr lang="cs-CZ" dirty="0" smtClean="0"/>
              <a:t>Pořadí vyplňování záložek není zcela individuální, u některých je nejprve nutné </a:t>
            </a:r>
            <a:r>
              <a:rPr lang="cs-CZ" dirty="0"/>
              <a:t>vyplnit </a:t>
            </a:r>
            <a:r>
              <a:rPr lang="cs-CZ" dirty="0" smtClean="0"/>
              <a:t>nadřazený </a:t>
            </a:r>
            <a:r>
              <a:rPr lang="cs-CZ" dirty="0"/>
              <a:t>údaj v jiné části žádosti o podporu </a:t>
            </a:r>
            <a:r>
              <a:rPr lang="cs-CZ" dirty="0" smtClean="0"/>
              <a:t>(do té doby je záložka šedě podbarvená).</a:t>
            </a:r>
          </a:p>
          <a:p>
            <a:pPr algn="just"/>
            <a:r>
              <a:rPr lang="cs-CZ" sz="2000" dirty="0" smtClean="0"/>
              <a:t>Nápověda: Existuje v systému, ale to je nápověda zpracovaná univerzálně MMR, nemá vazbu na OPZ; doporučeno vždy také ověřovat v </a:t>
            </a:r>
            <a:r>
              <a:rPr lang="cs-CZ" sz="2000" i="1" dirty="0" smtClean="0"/>
              <a:t>Pokynech k </a:t>
            </a:r>
            <a:r>
              <a:rPr lang="cs-CZ" sz="2000" i="1" dirty="0"/>
              <a:t>vyplnění </a:t>
            </a:r>
            <a:r>
              <a:rPr lang="cs-CZ" sz="2000" i="1" dirty="0" smtClean="0"/>
              <a:t>žádosti.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9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328592"/>
          </a:xfrm>
        </p:spPr>
        <p:txBody>
          <a:bodyPr/>
          <a:lstStyle/>
          <a:p>
            <a:r>
              <a:rPr lang="cs-CZ" dirty="0" smtClean="0"/>
              <a:t>V číselnících lze vybírat s pomocí filtru: do horního řádku se uvádí hledaný výraz.</a:t>
            </a:r>
          </a:p>
          <a:p>
            <a:r>
              <a:rPr lang="cs-CZ" dirty="0" smtClean="0"/>
              <a:t>Role uživatelů IS KP14+ ve vztahu k projektu:</a:t>
            </a:r>
          </a:p>
          <a:p>
            <a:pPr lvl="1"/>
            <a:r>
              <a:rPr lang="cs-CZ" u="sng" dirty="0" smtClean="0"/>
              <a:t>Správce</a:t>
            </a:r>
            <a:r>
              <a:rPr lang="cs-CZ" dirty="0" smtClean="0"/>
              <a:t> – vždy ten, kdo žádost založí, nebo komu byla přidělena práva správce,</a:t>
            </a:r>
          </a:p>
          <a:p>
            <a:pPr lvl="1"/>
            <a:r>
              <a:rPr lang="cs-CZ" u="sng" dirty="0" smtClean="0"/>
              <a:t>Editor,</a:t>
            </a:r>
          </a:p>
          <a:p>
            <a:pPr lvl="1"/>
            <a:r>
              <a:rPr lang="cs-CZ" u="sng" dirty="0" smtClean="0"/>
              <a:t>Čtenář,</a:t>
            </a:r>
          </a:p>
          <a:p>
            <a:pPr lvl="1"/>
            <a:r>
              <a:rPr lang="cs-CZ" u="sng" dirty="0" smtClean="0"/>
              <a:t>Signatář</a:t>
            </a:r>
            <a:r>
              <a:rPr lang="cs-CZ" dirty="0" smtClean="0"/>
              <a:t> (vždy minimálně 1 osoba s touto rolí; pořadí signatářů se specifikuje v datech žádosti, pořadí je třeba dodržet při každém podepisování).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Není </a:t>
            </a:r>
            <a:r>
              <a:rPr lang="cs-CZ" sz="2400" dirty="0"/>
              <a:t>možné přidělit přístup někomu, kdo pro IS KP14+ </a:t>
            </a:r>
            <a:r>
              <a:rPr lang="cs-CZ" sz="2400" dirty="0" smtClean="0"/>
              <a:t>neexistuje, každá osoba se musí registrovat.</a:t>
            </a:r>
            <a:endParaRPr lang="cs-CZ" sz="2400" dirty="0"/>
          </a:p>
          <a:p>
            <a:r>
              <a:rPr lang="cs-CZ" dirty="0" smtClean="0"/>
              <a:t>Správce přístupů vždy jedním z editorů.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456" cy="489654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Zmocnění osoby k podpisu </a:t>
            </a:r>
          </a:p>
          <a:p>
            <a:pPr lvl="1"/>
            <a:r>
              <a:rPr lang="cs-CZ" dirty="0" smtClean="0"/>
              <a:t>Nutné podepsat zmocnění v IS KP14+ nebo vložit sken listiny se zmocněním (plná moc)</a:t>
            </a:r>
          </a:p>
          <a:p>
            <a:pPr lvl="2"/>
            <a:r>
              <a:rPr lang="cs-CZ" dirty="0"/>
              <a:t>Listinnou plnou mocí mohou být také vnitřní předpisy organizace, ze kterých vyplývá, že organizaci je oprávněn zastupovat např. řídící pracovník na určité pozici, avšak i vnitřní předpisy musí být </a:t>
            </a:r>
            <a:r>
              <a:rPr lang="cs-CZ" dirty="0" smtClean="0"/>
              <a:t>podepsány.</a:t>
            </a:r>
          </a:p>
          <a:p>
            <a:pPr lvl="2"/>
            <a:r>
              <a:rPr lang="cs-CZ" dirty="0" smtClean="0"/>
              <a:t>Elektronickou PM podepisují osoby (zmocnitel, zmocněnec) jen tehdy, jsou-li obě registrovány v IS KP14+ a obě mají platný elektronický podpis. I u elektronické PM je třeba vložit dokument PM.</a:t>
            </a:r>
          </a:p>
          <a:p>
            <a:pPr lvl="2"/>
            <a:r>
              <a:rPr lang="cs-CZ" dirty="0" smtClean="0"/>
              <a:t>Listinnou PM vkládá zmocnitel a zmocněný připojí elektronický podpis.</a:t>
            </a:r>
          </a:p>
          <a:p>
            <a:pPr lvl="1"/>
            <a:r>
              <a:rPr lang="cs-CZ" dirty="0" smtClean="0"/>
              <a:t>Uvádí se platnost plné moci </a:t>
            </a:r>
            <a:r>
              <a:rPr lang="cs-CZ" b="1" dirty="0" smtClean="0"/>
              <a:t>od – do.</a:t>
            </a:r>
          </a:p>
          <a:p>
            <a:pPr lvl="1"/>
            <a:r>
              <a:rPr lang="cs-CZ" dirty="0" smtClean="0"/>
              <a:t>Nutné nastavit, pro jaké činnosti je plná moc platná (zda jen pro žádost o podporu, nebo i další úkony).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Semináře\01 Seminář pro žadatele\Prezentace pro žadatele_dětské skupiny.pptx</AC_Original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EC42F5-B675-4650-8149-E974E20E5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DE78A6-FD5F-48AF-B39B-04CD3FC26A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c48c8a8-2045-474d-b0fb-3ee17ecadb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696541-4363-4ED3-B093-3ABD44CEF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6808</Words>
  <Application>Microsoft Office PowerPoint</Application>
  <PresentationFormat>Předvádění na obrazovce (4:3)</PresentationFormat>
  <Paragraphs>1239</Paragraphs>
  <Slides>146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146</vt:i4>
      </vt:variant>
    </vt:vector>
  </HeadingPairs>
  <TitlesOfParts>
    <vt:vector size="156" baseType="lpstr">
      <vt:lpstr>Arial</vt:lpstr>
      <vt:lpstr>Calibri</vt:lpstr>
      <vt:lpstr>Calibri Light</vt:lpstr>
      <vt:lpstr>Courier New</vt:lpstr>
      <vt:lpstr>Mangal</vt:lpstr>
      <vt:lpstr>Times New Roman</vt:lpstr>
      <vt:lpstr>Wingdings</vt:lpstr>
      <vt:lpstr>Wingdings 3</vt:lpstr>
      <vt:lpstr>prezentace</vt:lpstr>
      <vt:lpstr>Motiv systému Office</vt:lpstr>
      <vt:lpstr>Podpora vzniku a provozu dětských skupin pro podniky a veřejnost mimo hl. m. Prahu Seminář pro žadatele</vt:lpstr>
      <vt:lpstr>Program semináře</vt:lpstr>
      <vt:lpstr>PŘEDSTAVENÍ VÝZvy</vt:lpstr>
      <vt:lpstr>Představení výzVY</vt:lpstr>
      <vt:lpstr>Představení výzVY</vt:lpstr>
      <vt:lpstr>Představení výzVY</vt:lpstr>
      <vt:lpstr>Představení výzVY</vt:lpstr>
      <vt:lpstr>Představení výzVY</vt:lpstr>
      <vt:lpstr>Představení výzVY</vt:lpstr>
      <vt:lpstr>Představení výzVY</vt:lpstr>
      <vt:lpstr>Představení výzVY</vt:lpstr>
      <vt:lpstr>Hodnocení a výběr projektů</vt:lpstr>
      <vt:lpstr>Proces hodnocení a výběru projektů</vt:lpstr>
      <vt:lpstr>Proces hodnocení a výběru projektů</vt:lpstr>
      <vt:lpstr>Kapacita žadatele</vt:lpstr>
      <vt:lpstr>Proces hodnocení a výběru projektů</vt:lpstr>
      <vt:lpstr> Dětské skupiny </vt:lpstr>
      <vt:lpstr>Základní údaje o projektu Podpory implementace dětských skupin</vt:lpstr>
      <vt:lpstr>Právní úprava</vt:lpstr>
      <vt:lpstr>Zákon č. 247/2014 Sb.</vt:lpstr>
      <vt:lpstr>Zákon č. 247/2014 Sb.</vt:lpstr>
      <vt:lpstr>Žádost do evidence poskytovatelů</vt:lpstr>
      <vt:lpstr>Informace o zápisu do evidence poskytovatelů služby péče o dítě v dětské skupině na webu MPSV,  https://www.mpsv.cz/cs/19908 </vt:lpstr>
      <vt:lpstr>Prezentace aplikace PowerPoint</vt:lpstr>
      <vt:lpstr>  Dotazy 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Parametry dětských skupin podpořených z opz   </vt:lpstr>
      <vt:lpstr>Žadatel &amp;  projektoví partneři</vt:lpstr>
      <vt:lpstr>Fáze projektu</vt:lpstr>
      <vt:lpstr>podmínky poskytování podpory</vt:lpstr>
      <vt:lpstr>vymezení služby hlídání a péče o dítě</vt:lpstr>
      <vt:lpstr>Vymezení služby hlídání a péče o dítě</vt:lpstr>
      <vt:lpstr>Pečující osoba</vt:lpstr>
      <vt:lpstr>Pečující osoba musí splňovat:</vt:lpstr>
      <vt:lpstr>Odborná způsobilost      - Zákon č. 247/2014 Sb.</vt:lpstr>
      <vt:lpstr>Počet dětí a množství pečujících osob I.</vt:lpstr>
      <vt:lpstr>Počet dětí a množství pečujících osob II.</vt:lpstr>
      <vt:lpstr>Počet dětí a množství pečujících osob III.</vt:lpstr>
      <vt:lpstr>Hygienické požadavky na prostor a provoz    stravování</vt:lpstr>
      <vt:lpstr>Hygienické požadavky na prostor a provoz I.</vt:lpstr>
      <vt:lpstr>Hygienické požadavky na prostor a provoz II.</vt:lpstr>
      <vt:lpstr>Hygienické požadavky na prostor a provoz III.</vt:lpstr>
      <vt:lpstr>Stravování I.</vt:lpstr>
      <vt:lpstr>Stravování II.</vt:lpstr>
      <vt:lpstr>Evidence dětí  omezení týkající se rodičů  kapacita zařízení, vnitřní pravidla zařízení a plán výchovy a péče  další pravidla a povinnosti  </vt:lpstr>
      <vt:lpstr>Evidence dětí</vt:lpstr>
      <vt:lpstr>Evidence dětí</vt:lpstr>
      <vt:lpstr>Evidence docházky</vt:lpstr>
      <vt:lpstr>Omezení týkající se rodičů</vt:lpstr>
      <vt:lpstr>Omezení týkající se rodičů</vt:lpstr>
      <vt:lpstr>Omezení týkající se rodičů</vt:lpstr>
      <vt:lpstr>Vymezení kapacity zařízení</vt:lpstr>
      <vt:lpstr>vnitřní pravidla zařízení a plán výchovy a péče</vt:lpstr>
      <vt:lpstr>vnitřní pravidla zařízení a plán výchovy a péče</vt:lpstr>
      <vt:lpstr>Další Pravidla a povinnosti</vt:lpstr>
      <vt:lpstr>Finanční řízení projektů</vt:lpstr>
      <vt:lpstr>princip jednotkových cen a  Účetnictví projektu </vt:lpstr>
      <vt:lpstr>Rozpočet</vt:lpstr>
      <vt:lpstr>příjmy</vt:lpstr>
      <vt:lpstr>Zálohové financování (ex ante)</vt:lpstr>
      <vt:lpstr>Použité symboly</vt:lpstr>
      <vt:lpstr>„vybudování / transformace“</vt:lpstr>
      <vt:lpstr>Příklad (vybudování, 5 míst)</vt:lpstr>
      <vt:lpstr>neZálohové financování (ex post)</vt:lpstr>
      <vt:lpstr>Změny projektu</vt:lpstr>
      <vt:lpstr>Změny projektu</vt:lpstr>
      <vt:lpstr>Nepodstatné změny</vt:lpstr>
      <vt:lpstr>Podstatné Změny</vt:lpstr>
      <vt:lpstr>Publicita, veřejná podpora</vt:lpstr>
      <vt:lpstr>Povinný plakát</vt:lpstr>
      <vt:lpstr>VIZUÁLNÍ IDENTITA - použití</vt:lpstr>
      <vt:lpstr>Veřejná podpora</vt:lpstr>
      <vt:lpstr>Informační systém konečného příjemce</vt:lpstr>
      <vt:lpstr>Postup při podávání žádosti</vt:lpstr>
      <vt:lpstr>Postup při podávání žádosti</vt:lpstr>
      <vt:lpstr>Elektronický podpis</vt:lpstr>
      <vt:lpstr>Elektronický podpis</vt:lpstr>
      <vt:lpstr>is kp14+</vt:lpstr>
      <vt:lpstr>IS KP14+</vt:lpstr>
      <vt:lpstr>IS KP14+</vt:lpstr>
      <vt:lpstr>IS KP14+</vt:lpstr>
      <vt:lpstr>Podpora uživatelů ms2014+</vt:lpstr>
      <vt:lpstr>Registrace uživatelů is kp14+</vt:lpstr>
      <vt:lpstr>Komunikace v MS2014+</vt:lpstr>
      <vt:lpstr>Formulář žádosti o podporu I</vt:lpstr>
      <vt:lpstr>Formulář žádosti o podporu II</vt:lpstr>
      <vt:lpstr>Formulář žádosti o podporu III</vt:lpstr>
      <vt:lpstr>Formulář žádosti o podporu IV</vt:lpstr>
      <vt:lpstr>Základní informace o projektu</vt:lpstr>
      <vt:lpstr>Identifikace Operace</vt:lpstr>
      <vt:lpstr>PROJEKT I</vt:lpstr>
      <vt:lpstr>PROJEKT I – Anotace projektu</vt:lpstr>
      <vt:lpstr>PROJEKT I – Anotace projektu</vt:lpstr>
      <vt:lpstr>PROJEKT II</vt:lpstr>
      <vt:lpstr>Specifické cíle</vt:lpstr>
      <vt:lpstr>indikátory</vt:lpstr>
      <vt:lpstr>Indikátory I </vt:lpstr>
      <vt:lpstr>Indikátory I </vt:lpstr>
      <vt:lpstr>Indikátory II</vt:lpstr>
      <vt:lpstr>Stanovení cílových hodnot</vt:lpstr>
      <vt:lpstr>Popis hodnoty</vt:lpstr>
      <vt:lpstr>Horizontální principy</vt:lpstr>
      <vt:lpstr>Horizontální principy</vt:lpstr>
      <vt:lpstr>AKTIVITY</vt:lpstr>
      <vt:lpstr>aktivity</vt:lpstr>
      <vt:lpstr>Vybudování</vt:lpstr>
      <vt:lpstr>Transformace</vt:lpstr>
      <vt:lpstr>Provoz</vt:lpstr>
      <vt:lpstr>Pronájem</vt:lpstr>
      <vt:lpstr>Kvalifikace</vt:lpstr>
      <vt:lpstr>Rozpočet</vt:lpstr>
      <vt:lpstr>CÍLOVÁ SKUPINA</vt:lpstr>
      <vt:lpstr>Cílová skupina</vt:lpstr>
      <vt:lpstr>UMÍSTĚNÍ</vt:lpstr>
      <vt:lpstr>umístění</vt:lpstr>
      <vt:lpstr>SUBJEKTY PROJEKTU</vt:lpstr>
      <vt:lpstr>Subjekty I</vt:lpstr>
      <vt:lpstr>Subjekty II</vt:lpstr>
      <vt:lpstr>Subjekty II - upozornění</vt:lpstr>
      <vt:lpstr>Subjekty III</vt:lpstr>
      <vt:lpstr>Subjekty IV</vt:lpstr>
      <vt:lpstr>Subjekty V</vt:lpstr>
      <vt:lpstr>Finanční údaje o projektu</vt:lpstr>
      <vt:lpstr>Rozpočet jednotkový</vt:lpstr>
      <vt:lpstr>Přehled zdrojů financování I</vt:lpstr>
      <vt:lpstr>Finanční plán I</vt:lpstr>
      <vt:lpstr>Finanční plán II</vt:lpstr>
      <vt:lpstr>ČESTNÉ PROHLÁŠENÍ</vt:lpstr>
      <vt:lpstr>Čestné prohlášení     v žádosti o podporu</vt:lpstr>
      <vt:lpstr>dokumenty</vt:lpstr>
      <vt:lpstr>přílohy</vt:lpstr>
      <vt:lpstr>pravidla pro žadatele / příjemce</vt:lpstr>
      <vt:lpstr>ESF Fórum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2019-06-12T12:51:37Z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