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1" r:id="rId4"/>
    <p:sldMasterId id="2147483683" r:id="rId5"/>
  </p:sldMasterIdLst>
  <p:notesMasterIdLst>
    <p:notesMasterId r:id="rId98"/>
  </p:notesMasterIdLst>
  <p:handoutMasterIdLst>
    <p:handoutMasterId r:id="rId99"/>
  </p:handoutMasterIdLst>
  <p:sldIdLst>
    <p:sldId id="256" r:id="rId6"/>
    <p:sldId id="517" r:id="rId7"/>
    <p:sldId id="737" r:id="rId8"/>
    <p:sldId id="738" r:id="rId9"/>
    <p:sldId id="739" r:id="rId10"/>
    <p:sldId id="740" r:id="rId11"/>
    <p:sldId id="741" r:id="rId12"/>
    <p:sldId id="742" r:id="rId13"/>
    <p:sldId id="743" r:id="rId14"/>
    <p:sldId id="744" r:id="rId15"/>
    <p:sldId id="745" r:id="rId16"/>
    <p:sldId id="746" r:id="rId17"/>
    <p:sldId id="747" r:id="rId18"/>
    <p:sldId id="748" r:id="rId19"/>
    <p:sldId id="749" r:id="rId20"/>
    <p:sldId id="686" r:id="rId21"/>
    <p:sldId id="687" r:id="rId22"/>
    <p:sldId id="654" r:id="rId23"/>
    <p:sldId id="510" r:id="rId24"/>
    <p:sldId id="752" r:id="rId25"/>
    <p:sldId id="695" r:id="rId26"/>
    <p:sldId id="696" r:id="rId27"/>
    <p:sldId id="697" r:id="rId28"/>
    <p:sldId id="698" r:id="rId29"/>
    <p:sldId id="699" r:id="rId30"/>
    <p:sldId id="669" r:id="rId31"/>
    <p:sldId id="671" r:id="rId32"/>
    <p:sldId id="674" r:id="rId33"/>
    <p:sldId id="672" r:id="rId34"/>
    <p:sldId id="675" r:id="rId35"/>
    <p:sldId id="700" r:id="rId36"/>
    <p:sldId id="701" r:id="rId37"/>
    <p:sldId id="476" r:id="rId38"/>
    <p:sldId id="477" r:id="rId39"/>
    <p:sldId id="691" r:id="rId40"/>
    <p:sldId id="556" r:id="rId41"/>
    <p:sldId id="558" r:id="rId42"/>
    <p:sldId id="559" r:id="rId43"/>
    <p:sldId id="683" r:id="rId44"/>
    <p:sldId id="751" r:id="rId45"/>
    <p:sldId id="560" r:id="rId46"/>
    <p:sldId id="561" r:id="rId47"/>
    <p:sldId id="562" r:id="rId48"/>
    <p:sldId id="563" r:id="rId49"/>
    <p:sldId id="602" r:id="rId50"/>
    <p:sldId id="565" r:id="rId51"/>
    <p:sldId id="566" r:id="rId52"/>
    <p:sldId id="568" r:id="rId53"/>
    <p:sldId id="567" r:id="rId54"/>
    <p:sldId id="571" r:id="rId55"/>
    <p:sldId id="572" r:id="rId56"/>
    <p:sldId id="730" r:id="rId57"/>
    <p:sldId id="731" r:id="rId58"/>
    <p:sldId id="732" r:id="rId59"/>
    <p:sldId id="733" r:id="rId60"/>
    <p:sldId id="734" r:id="rId61"/>
    <p:sldId id="573" r:id="rId62"/>
    <p:sldId id="574" r:id="rId63"/>
    <p:sldId id="702" r:id="rId64"/>
    <p:sldId id="703" r:id="rId65"/>
    <p:sldId id="704" r:id="rId66"/>
    <p:sldId id="705" r:id="rId67"/>
    <p:sldId id="706" r:id="rId68"/>
    <p:sldId id="735" r:id="rId69"/>
    <p:sldId id="707" r:id="rId70"/>
    <p:sldId id="708" r:id="rId71"/>
    <p:sldId id="709" r:id="rId72"/>
    <p:sldId id="710" r:id="rId73"/>
    <p:sldId id="711" r:id="rId74"/>
    <p:sldId id="712" r:id="rId75"/>
    <p:sldId id="713" r:id="rId76"/>
    <p:sldId id="716" r:id="rId77"/>
    <p:sldId id="717" r:id="rId78"/>
    <p:sldId id="718" r:id="rId79"/>
    <p:sldId id="719" r:id="rId80"/>
    <p:sldId id="720" r:id="rId81"/>
    <p:sldId id="721" r:id="rId82"/>
    <p:sldId id="722" r:id="rId83"/>
    <p:sldId id="723" r:id="rId84"/>
    <p:sldId id="724" r:id="rId85"/>
    <p:sldId id="725" r:id="rId86"/>
    <p:sldId id="726" r:id="rId87"/>
    <p:sldId id="727" r:id="rId88"/>
    <p:sldId id="728" r:id="rId89"/>
    <p:sldId id="729" r:id="rId90"/>
    <p:sldId id="598" r:id="rId91"/>
    <p:sldId id="658" r:id="rId92"/>
    <p:sldId id="659" r:id="rId93"/>
    <p:sldId id="660" r:id="rId94"/>
    <p:sldId id="661" r:id="rId95"/>
    <p:sldId id="524" r:id="rId96"/>
    <p:sldId id="688" r:id="rId97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pos="5420">
          <p15:clr>
            <a:srgbClr val="A4A3A4"/>
          </p15:clr>
        </p15:guide>
        <p15:guide id="4" pos="3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202B0CA-FC54-4496-8BCA-5EF66A818D29}" styleName="Styl Tmavá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0" autoAdjust="0"/>
    <p:restoredTop sz="93950" autoAdjust="0"/>
  </p:normalViewPr>
  <p:slideViewPr>
    <p:cSldViewPr showGuides="1">
      <p:cViewPr varScale="1">
        <p:scale>
          <a:sx n="108" d="100"/>
          <a:sy n="108" d="100"/>
        </p:scale>
        <p:origin x="1326" y="108"/>
      </p:cViewPr>
      <p:guideLst>
        <p:guide orient="horz" pos="913"/>
        <p:guide orient="horz" pos="3884"/>
        <p:guide pos="5420"/>
        <p:guide pos="340"/>
      </p:guideLst>
    </p:cSldViewPr>
  </p:slideViewPr>
  <p:outlineViewPr>
    <p:cViewPr>
      <p:scale>
        <a:sx n="33" d="100"/>
        <a:sy n="33" d="100"/>
      </p:scale>
      <p:origin x="0" y="332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102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slide" Target="slides/slide82.xml"/><Relationship Id="rId10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100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slide" Target="slides/slide88.xml"/><Relationship Id="rId9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handoutMaster" Target="handoutMasters/handoutMaster1.xml"/><Relationship Id="rId10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135" cy="496253"/>
          </a:xfrm>
          <a:prstGeom prst="rect">
            <a:avLst/>
          </a:prstGeom>
        </p:spPr>
        <p:txBody>
          <a:bodyPr vert="horz" lIns="91302" tIns="45652" rIns="91302" bIns="45652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956" y="1"/>
            <a:ext cx="2946135" cy="496253"/>
          </a:xfrm>
          <a:prstGeom prst="rect">
            <a:avLst/>
          </a:prstGeom>
        </p:spPr>
        <p:txBody>
          <a:bodyPr vert="horz" lIns="91302" tIns="45652" rIns="91302" bIns="45652" rtlCol="0"/>
          <a:lstStyle>
            <a:lvl1pPr algn="r">
              <a:defRPr sz="1200"/>
            </a:lvl1pPr>
          </a:lstStyle>
          <a:p>
            <a:fld id="{156D9930-0615-4260-AF59-BA9BCB8859A7}" type="datetimeFigureOut">
              <a:rPr lang="cs-CZ" smtClean="0"/>
              <a:pPr/>
              <a:t>17.01.2020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800"/>
            <a:ext cx="2946135" cy="496252"/>
          </a:xfrm>
          <a:prstGeom prst="rect">
            <a:avLst/>
          </a:prstGeom>
        </p:spPr>
        <p:txBody>
          <a:bodyPr vert="horz" lIns="91302" tIns="45652" rIns="91302" bIns="45652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956" y="9428800"/>
            <a:ext cx="2946135" cy="496252"/>
          </a:xfrm>
          <a:prstGeom prst="rect">
            <a:avLst/>
          </a:prstGeom>
        </p:spPr>
        <p:txBody>
          <a:bodyPr vert="horz" lIns="91302" tIns="45652" rIns="91302" bIns="45652" rtlCol="0" anchor="b"/>
          <a:lstStyle>
            <a:lvl1pPr algn="r">
              <a:defRPr sz="1200"/>
            </a:lvl1pPr>
          </a:lstStyle>
          <a:p>
            <a:fld id="{B7482078-8306-42AB-9E9B-E6B234344B0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6685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302" tIns="45652" rIns="91302" bIns="45652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302" tIns="45652" rIns="91302" bIns="45652" rtlCol="0"/>
          <a:lstStyle>
            <a:lvl1pPr algn="r">
              <a:defRPr sz="1200"/>
            </a:lvl1pPr>
          </a:lstStyle>
          <a:p>
            <a:fld id="{703916EA-B297-4F0B-851D-BD5704B201B7}" type="datetimeFigureOut">
              <a:rPr lang="cs-CZ" smtClean="0"/>
              <a:pPr/>
              <a:t>17.01.2020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2" tIns="45652" rIns="91302" bIns="45652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302" tIns="45652" rIns="91302" bIns="45652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302" tIns="45652" rIns="91302" bIns="45652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302" tIns="45652" rIns="91302" bIns="45652" rtlCol="0" anchor="b"/>
          <a:lstStyle>
            <a:lvl1pPr algn="r">
              <a:defRPr sz="1200"/>
            </a:lvl1pPr>
          </a:lstStyle>
          <a:p>
            <a:fld id="{53FB31FA-E905-4016-9D4B-970DF0C7EE0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83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387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>
                <a:solidFill>
                  <a:prstClr val="black"/>
                </a:solidFill>
              </a:rPr>
              <a:pPr/>
              <a:t>59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74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86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91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4043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D58BF-51DE-4B21-A52C-B266C18365A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643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>
                <a:solidFill>
                  <a:prstClr val="black"/>
                </a:solidFill>
              </a:rPr>
              <a:pPr/>
              <a:t>16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>
                <a:solidFill>
                  <a:prstClr val="black"/>
                </a:solidFill>
              </a:rPr>
              <a:pPr/>
              <a:t>19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>
                <a:solidFill>
                  <a:prstClr val="black"/>
                </a:solidFill>
              </a:rPr>
              <a:pPr/>
              <a:t>43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562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1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79379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3BD1155A-E712-4890-B363-357BA74EE2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3313"/>
          <a:stretch/>
        </p:blipFill>
        <p:spPr>
          <a:xfrm>
            <a:off x="0" y="1506513"/>
            <a:ext cx="9144000" cy="53514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583712"/>
            <a:ext cx="6858000" cy="3197089"/>
          </a:xfrm>
        </p:spPr>
        <p:txBody>
          <a:bodyPr anchor="ctr"/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B0578D8-46BF-4BF7-9994-A274EB88E1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84" y="346381"/>
            <a:ext cx="7833716" cy="7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9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ákla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45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2855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362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302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987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5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385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34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41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7" r:id="rId4"/>
    <p:sldLayoutId id="2147483678" r:id="rId5"/>
    <p:sldLayoutId id="2147483673" r:id="rId6"/>
    <p:sldLayoutId id="2147483679" r:id="rId7"/>
    <p:sldLayoutId id="2147483680" r:id="rId8"/>
    <p:sldLayoutId id="2147483681" r:id="rId9"/>
    <p:sldLayoutId id="2147483682" r:id="rId1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000" y="365126"/>
            <a:ext cx="8640000" cy="5639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000" y="1294790"/>
            <a:ext cx="8640000" cy="5142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3B5AAC1-38F1-4DB0-9E14-B1B81A68DC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0411"/>
            <a:ext cx="9144000" cy="15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7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529F"/>
          </a:solidFill>
          <a:latin typeface="Roboto Slab" pitchFamily="2" charset="0"/>
          <a:ea typeface="Roboto Slab" pitchFamily="2" charset="0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rgbClr val="00529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0529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0529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0529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0529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kristina.zapletalova@mpsv.cz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fcr.cz/file/9837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fcr.cz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" TargetMode="External"/><Relationship Id="rId2" Type="http://schemas.openxmlformats.org/officeDocument/2006/relationships/hyperlink" Target="https://esf2014.esfcr.cz/" TargetMode="Externa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file/9882/" TargetMode="External"/><Relationship Id="rId2" Type="http://schemas.openxmlformats.org/officeDocument/2006/relationships/hyperlink" Target="http://www.esfcr.cz/file/9023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fcr.cz/detske-skupiny" TargetMode="External"/><Relationship Id="rId2" Type="http://schemas.openxmlformats.org/officeDocument/2006/relationships/hyperlink" Target="http://www.esfcr.cz/vyzva-XXX-opz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763688" y="2348880"/>
            <a:ext cx="6876424" cy="3240360"/>
          </a:xfrm>
        </p:spPr>
        <p:txBody>
          <a:bodyPr anchor="ctr"/>
          <a:lstStyle/>
          <a:p>
            <a:r>
              <a:rPr lang="cs-CZ" sz="3200" dirty="0"/>
              <a:t>Podpora vybudování a provozu dětských skupin pro podniky a veřejnost mimo hl. m. Prahu / v hl. m. Praha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1100" dirty="0"/>
              <a:t/>
            </a:r>
            <a:br>
              <a:rPr lang="cs-CZ" sz="1100" dirty="0"/>
            </a:br>
            <a:r>
              <a:rPr lang="cs-CZ" sz="1100" dirty="0"/>
              <a:t/>
            </a:r>
            <a:br>
              <a:rPr lang="cs-CZ" sz="1100" dirty="0"/>
            </a:br>
            <a:r>
              <a:rPr lang="cs-CZ" sz="2400" b="0" cap="none" dirty="0"/>
              <a:t>Seminář pro příjemce</a:t>
            </a:r>
          </a:p>
        </p:txBody>
      </p:sp>
      <p:pic>
        <p:nvPicPr>
          <p:cNvPr id="14" name="Zástupný symbol pro obrázek 13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84984"/>
            <a:ext cx="540000" cy="540000"/>
          </a:xfrm>
        </p:spPr>
      </p:pic>
    </p:spTree>
    <p:extLst>
      <p:ext uri="{BB962C8B-B14F-4D97-AF65-F5344CB8AC3E}">
        <p14:creationId xmlns:p14="http://schemas.microsoft.com/office/powerpoint/2010/main" val="3374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Evidence poskytovatelů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/>
              <a:t>Žadatel o zápis do evidence poskytovatelů  musí splňovat následující podmínky:</a:t>
            </a:r>
          </a:p>
          <a:p>
            <a:pPr lvl="1" algn="just"/>
            <a:r>
              <a:rPr lang="cs-CZ" dirty="0"/>
              <a:t>Poskytovatelem může být </a:t>
            </a:r>
            <a:r>
              <a:rPr lang="cs-CZ" b="1" u="sng" dirty="0"/>
              <a:t>právnická nebo fyzická osoba ve smyslu ustanovení § 3 zákona o dětské skupině </a:t>
            </a:r>
            <a:r>
              <a:rPr lang="cs-CZ" dirty="0"/>
              <a:t>(především se u neziskových organizací kontroluje, zda činnost poskytovatele je v souladu s jeho zakládací listinou či stanovami)</a:t>
            </a:r>
            <a:endParaRPr lang="cs-CZ" b="1" u="sng" dirty="0"/>
          </a:p>
          <a:p>
            <a:pPr lvl="1" algn="just"/>
            <a:r>
              <a:rPr lang="cs-CZ" b="1" u="sng" dirty="0"/>
              <a:t>Bezúhonnost fyzické nebo právnické osoby</a:t>
            </a:r>
            <a:r>
              <a:rPr lang="cs-CZ" b="1" dirty="0"/>
              <a:t>, </a:t>
            </a:r>
            <a:r>
              <a:rPr lang="cs-CZ" dirty="0"/>
              <a:t>která bude poskytovatelem (bezúhonnost pro účely tohoto zákona stanoví zákon)</a:t>
            </a:r>
          </a:p>
          <a:p>
            <a:pPr lvl="1" algn="just"/>
            <a:r>
              <a:rPr lang="cs-CZ" b="1" u="sng" dirty="0"/>
              <a:t>Vlastnické nebo jiné právo </a:t>
            </a:r>
            <a:r>
              <a:rPr lang="cs-CZ" b="1" dirty="0"/>
              <a:t>(např. právo nájmu) </a:t>
            </a:r>
            <a:r>
              <a:rPr lang="cs-CZ" dirty="0"/>
              <a:t>budoucího poskytovatele k užívání objektu nebo prostor pro provozování služby péče o dítě v dětské skupině; v nájemní smlouvě musí být uveden účel nájmu, kterým je poskytování služby péče o dítě v DS </a:t>
            </a:r>
            <a:br>
              <a:rPr lang="cs-CZ" dirty="0"/>
            </a:br>
            <a:r>
              <a:rPr lang="cs-CZ" dirty="0"/>
              <a:t>(výpis z katastru nemovitostí nebo nájemní či obdobná smlouvu - § 16 odst. 4 písm. a) „zákona o dětské skupině“)</a:t>
            </a:r>
          </a:p>
        </p:txBody>
      </p:sp>
    </p:spTree>
    <p:extLst>
      <p:ext uri="{BB962C8B-B14F-4D97-AF65-F5344CB8AC3E}">
        <p14:creationId xmlns:p14="http://schemas.microsoft.com/office/powerpoint/2010/main" val="129291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Evidence poskytovatelů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19959" y="1603997"/>
            <a:ext cx="8640000" cy="4285488"/>
          </a:xfrm>
        </p:spPr>
        <p:txBody>
          <a:bodyPr>
            <a:normAutofit/>
          </a:bodyPr>
          <a:lstStyle/>
          <a:p>
            <a:pPr lvl="1" algn="just"/>
            <a:r>
              <a:rPr lang="cs-CZ" b="1" u="sng" dirty="0"/>
              <a:t>Zajištění technických požadavků na stavby a hygienických požadavků</a:t>
            </a:r>
            <a:r>
              <a:rPr lang="cs-CZ" dirty="0"/>
              <a:t>  na prostory, v nichž bude služba péče o dítě poskytována </a:t>
            </a:r>
            <a:br>
              <a:rPr lang="cs-CZ" dirty="0"/>
            </a:br>
            <a:r>
              <a:rPr lang="cs-CZ" dirty="0"/>
              <a:t>a hygienických požadavků na provoz služby péče o dítě v dětské skupině</a:t>
            </a:r>
          </a:p>
          <a:p>
            <a:pPr marL="666000" lvl="2" indent="0" algn="just">
              <a:buNone/>
            </a:pPr>
            <a:r>
              <a:rPr lang="cs-CZ" dirty="0"/>
              <a:t>- službu lze poskytovat pouze v místnostech, které splňují technické požadavky na stavby kladené stavebními předpisy (vyhláškou č. 268/2009 Sb., o	technických požadavcích na stavby, v platném znění) </a:t>
            </a:r>
            <a:r>
              <a:rPr lang="cs-CZ" u="sng" dirty="0"/>
              <a:t>na byt, obytnou místnost nebo pobytovou místnost</a:t>
            </a:r>
            <a:r>
              <a:rPr lang="cs-CZ" dirty="0"/>
              <a:t>;</a:t>
            </a:r>
          </a:p>
          <a:p>
            <a:pPr lvl="2" algn="just">
              <a:buFontTx/>
              <a:buChar char="-"/>
            </a:pPr>
            <a:r>
              <a:rPr lang="cs-CZ" dirty="0"/>
              <a:t>splnění hygienických požadavků na stravování, prostory a provoz dokládá žadatel </a:t>
            </a:r>
            <a:r>
              <a:rPr lang="cs-CZ" b="1" u="sng" dirty="0"/>
              <a:t>závazným stanoviskem krajské hygienické stanice</a:t>
            </a:r>
          </a:p>
          <a:p>
            <a:pPr marL="666000" lvl="2" indent="0" algn="just">
              <a:buNone/>
            </a:pPr>
            <a:r>
              <a:rPr lang="cs-CZ" dirty="0"/>
              <a:t>( § 16 odst. 4 písm. b) „zákona o dětské skupině“)</a:t>
            </a:r>
          </a:p>
          <a:p>
            <a:pPr lvl="1" algn="just"/>
            <a:r>
              <a:rPr lang="cs-CZ" dirty="0"/>
              <a:t>Dosažení věku 18 let a plná svéprávnost, </a:t>
            </a:r>
            <a:r>
              <a:rPr lang="cs-CZ" b="1" u="sng" dirty="0"/>
              <a:t>pokud je žadatelem o zápis fyzická osoba</a:t>
            </a:r>
            <a:r>
              <a:rPr lang="cs-CZ" dirty="0"/>
              <a:t>  (čestné prohlášení)</a:t>
            </a:r>
          </a:p>
        </p:txBody>
      </p:sp>
    </p:spTree>
    <p:extLst>
      <p:ext uri="{BB962C8B-B14F-4D97-AF65-F5344CB8AC3E}">
        <p14:creationId xmlns:p14="http://schemas.microsoft.com/office/powerpoint/2010/main" val="362388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Žádost o evidenci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b="1" dirty="0"/>
              <a:t>Žádost o zápis se podává na tiskopise předepsaném ministerstvem </a:t>
            </a:r>
          </a:p>
          <a:p>
            <a:pPr algn="just"/>
            <a:r>
              <a:rPr lang="cs-CZ" b="1" dirty="0"/>
              <a:t>K žádosti se přikládá originál nebo výstup z autorizované konverze dokumentů následujících dokladů: </a:t>
            </a:r>
          </a:p>
          <a:p>
            <a:pPr marL="234000" lvl="1" indent="0" algn="just">
              <a:buNone/>
            </a:pPr>
            <a:r>
              <a:rPr lang="cs-CZ" sz="1600" dirty="0"/>
              <a:t>1) </a:t>
            </a:r>
            <a:r>
              <a:rPr lang="cs-CZ" sz="1600" b="1" u="sng" dirty="0"/>
              <a:t>doklad o vlastnickém nebo jiném právu k objektu nebo prostorám</a:t>
            </a:r>
            <a:r>
              <a:rPr lang="cs-CZ" sz="1600" dirty="0"/>
              <a:t>, z něhož vyplývá oprávnění tento objekt nebo prostory užívat k poskytování služby péče o dítě v dětské skupině;</a:t>
            </a:r>
          </a:p>
          <a:p>
            <a:pPr marL="234000" lvl="1" indent="0" algn="just">
              <a:buNone/>
            </a:pPr>
            <a:r>
              <a:rPr lang="cs-CZ" sz="1600" dirty="0"/>
              <a:t>2) </a:t>
            </a:r>
            <a:r>
              <a:rPr lang="cs-CZ" sz="1600" b="1" u="sng" dirty="0"/>
              <a:t>závazné stanovisko krajské hygienické stanice </a:t>
            </a:r>
            <a:r>
              <a:rPr lang="cs-CZ" sz="1600" dirty="0"/>
              <a:t>o splnění hygienických  požadavků na stravování, prostory a provoz, v nichž bude poskytována služba péče o dítě, přičemž je nutná shoda kapacity zařízení v žádosti o evidenci se stanoviskem KHS;</a:t>
            </a:r>
          </a:p>
          <a:p>
            <a:pPr marL="234000" lvl="1" indent="0" algn="just">
              <a:buNone/>
            </a:pPr>
            <a:r>
              <a:rPr lang="cs-CZ" sz="1600" dirty="0"/>
              <a:t>3) </a:t>
            </a:r>
            <a:r>
              <a:rPr lang="cs-CZ" sz="1600" b="1" u="sng" dirty="0"/>
              <a:t>opis smlouvy o pojištění odpovědnosti za újmu</a:t>
            </a:r>
            <a:r>
              <a:rPr lang="cs-CZ" sz="1600" dirty="0"/>
              <a:t> (stačí kopie), ve smyslu ustanovení </a:t>
            </a:r>
            <a:br>
              <a:rPr lang="cs-CZ" sz="1600" dirty="0"/>
            </a:br>
            <a:r>
              <a:rPr lang="cs-CZ" sz="1600" dirty="0"/>
              <a:t>§ 12 „zákona o dětské skupině“ – odpovědnost za újmu způsobenou při poskytování služby péče o dítě v DS;</a:t>
            </a:r>
          </a:p>
          <a:p>
            <a:pPr marL="234000" lvl="1" indent="0" algn="just">
              <a:buNone/>
              <a:defRPr/>
            </a:pPr>
            <a:r>
              <a:rPr lang="cs-CZ" sz="1600" dirty="0"/>
              <a:t>4) doklad o bezúhonnosti fyzické osoby – cizince, u ostatních si MPSV zajistí dálkovým přístupem z RT</a:t>
            </a:r>
          </a:p>
          <a:p>
            <a:pPr algn="just"/>
            <a:r>
              <a:rPr lang="cs-CZ" b="1" dirty="0"/>
              <a:t>Písemné rozhodnutí o zápisu se ze zákona o dětské skupině nevydává, zápis se provede do spisu a je zveřejněn na webových stránkách Ministerstva práce a sociálních </a:t>
            </a:r>
            <a:r>
              <a:rPr lang="cs-CZ" b="1" dirty="0" smtClean="0"/>
              <a:t>věcí</a:t>
            </a:r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190863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http://evidence.mpsv.cz/eEDS/index.php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1464" t="17216" r="12579" b="5594"/>
          <a:stretch/>
        </p:blipFill>
        <p:spPr>
          <a:xfrm>
            <a:off x="914401" y="1593977"/>
            <a:ext cx="7578671" cy="433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2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Žádost o evidenci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t="10659" r="3161" b="5504"/>
          <a:stretch/>
        </p:blipFill>
        <p:spPr>
          <a:xfrm>
            <a:off x="346930" y="1524646"/>
            <a:ext cx="8545071" cy="416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1142343"/>
            <a:ext cx="6972300" cy="115824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835355" y="2677573"/>
            <a:ext cx="547329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lnSpc>
                <a:spcPct val="200000"/>
              </a:lnSpc>
            </a:pPr>
            <a:r>
              <a:rPr lang="cs-CZ" sz="4400" dirty="0">
                <a:solidFill>
                  <a:prstClr val="black"/>
                </a:solidFill>
                <a:latin typeface="Calibri"/>
              </a:rPr>
              <a:t>DĚKUJI ZA POZORNOST</a:t>
            </a:r>
          </a:p>
          <a:p>
            <a:pPr algn="ctr" defTabSz="457200">
              <a:lnSpc>
                <a:spcPct val="200000"/>
              </a:lnSpc>
            </a:pPr>
            <a:r>
              <a:rPr lang="sv-SE" dirty="0">
                <a:solidFill>
                  <a:prstClr val="black"/>
                </a:solidFill>
                <a:latin typeface="Calibri"/>
              </a:rPr>
              <a:t>email: </a:t>
            </a:r>
            <a:r>
              <a:rPr lang="sv-SE" dirty="0" smtClean="0">
                <a:solidFill>
                  <a:prstClr val="black"/>
                </a:solidFill>
                <a:latin typeface="Calibri"/>
              </a:rPr>
              <a:t> </a:t>
            </a:r>
            <a:r>
              <a:rPr lang="sv-SE" dirty="0">
                <a:solidFill>
                  <a:prstClr val="black"/>
                </a:solidFill>
              </a:rPr>
              <a:t> </a:t>
            </a:r>
            <a:r>
              <a:rPr lang="cs-CZ" dirty="0">
                <a:hlinkClick r:id="rId3"/>
              </a:rPr>
              <a:t>kristina.zapletalova@mpsv.cz</a:t>
            </a:r>
            <a:r>
              <a:rPr lang="cs-CZ" dirty="0"/>
              <a:t> </a:t>
            </a:r>
            <a:r>
              <a:rPr lang="sv-SE" sz="4400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sv-SE" sz="4400" dirty="0" smtClean="0">
                <a:solidFill>
                  <a:prstClr val="black"/>
                </a:solidFill>
                <a:latin typeface="Calibri"/>
              </a:rPr>
            </a:br>
            <a:r>
              <a:rPr lang="sv-SE" dirty="0" smtClean="0">
                <a:solidFill>
                  <a:prstClr val="black"/>
                </a:solidFill>
                <a:latin typeface="Calibri"/>
              </a:rPr>
              <a:t>tel.: +420 778 427 88</a:t>
            </a:r>
            <a:r>
              <a:rPr lang="cs-CZ" dirty="0" smtClean="0">
                <a:solidFill>
                  <a:prstClr val="black"/>
                </a:solidFill>
                <a:latin typeface="Calibri"/>
              </a:rPr>
              <a:t>5</a:t>
            </a:r>
            <a:endParaRPr lang="cs-CZ" sz="4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053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1440160"/>
          </a:xfrm>
        </p:spPr>
        <p:txBody>
          <a:bodyPr/>
          <a:lstStyle/>
          <a:p>
            <a:pPr algn="ctr"/>
            <a:r>
              <a:rPr lang="cs-CZ" dirty="0" smtClean="0"/>
              <a:t>Dokumenty,</a:t>
            </a:r>
            <a:br>
              <a:rPr lang="cs-CZ" dirty="0" smtClean="0"/>
            </a:br>
            <a:r>
              <a:rPr lang="cs-CZ" dirty="0" smtClean="0"/>
              <a:t>povinnosti příjemce dotace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372589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0" dirty="0" smtClean="0"/>
              <a:t>pravidla pro žadatele / příjemce, www.esfcr.cz</a:t>
            </a:r>
            <a:endParaRPr lang="cs-CZ" sz="28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12776"/>
            <a:ext cx="8064000" cy="4824536"/>
          </a:xfrm>
        </p:spPr>
        <p:txBody>
          <a:bodyPr/>
          <a:lstStyle/>
          <a:p>
            <a:r>
              <a:rPr lang="cs-CZ" b="1" dirty="0" smtClean="0"/>
              <a:t>Obecná část pravidel pro žadatele a příjemce v OPZ</a:t>
            </a:r>
          </a:p>
          <a:p>
            <a:r>
              <a:rPr lang="cs-CZ" b="1" dirty="0" smtClean="0"/>
              <a:t>Specifická část pravidel pro žadatele a příjemce </a:t>
            </a:r>
            <a:r>
              <a:rPr lang="cs-CZ" dirty="0" smtClean="0"/>
              <a:t>v rámci OPZ pro projekty s jednotkovými náklady zaměřené na podporu zařízení péče o děti předškolního věku</a:t>
            </a:r>
          </a:p>
          <a:p>
            <a:r>
              <a:rPr lang="cs-CZ" b="1" dirty="0" smtClean="0"/>
              <a:t>Pokyny </a:t>
            </a:r>
            <a:r>
              <a:rPr lang="cs-CZ" b="1" dirty="0"/>
              <a:t>pro vyplnění zprávy o realizaci projektu a žádosti o platbu v IS KP14+ (projekty s jednotkovými náklady zaměřené na podporu zařízení péče o děti předškolního věku</a:t>
            </a:r>
            <a:r>
              <a:rPr lang="cs-CZ" b="1" dirty="0" smtClean="0"/>
              <a:t>)</a:t>
            </a:r>
          </a:p>
          <a:p>
            <a:r>
              <a:rPr lang="cs-CZ" b="1" dirty="0"/>
              <a:t>Pokyny ke zpracování žádosti o změnu v IS KP14+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17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57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Povinnosti příjemce dotace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556792"/>
            <a:ext cx="8064000" cy="4824536"/>
          </a:xfrm>
        </p:spPr>
        <p:txBody>
          <a:bodyPr/>
          <a:lstStyle/>
          <a:p>
            <a:r>
              <a:rPr lang="cs-CZ" dirty="0" smtClean="0"/>
              <a:t>Obecná část pravidel pro žadatele a příjemce</a:t>
            </a:r>
          </a:p>
          <a:p>
            <a:r>
              <a:rPr lang="cs-CZ" dirty="0" smtClean="0"/>
              <a:t>Specifická část </a:t>
            </a:r>
            <a:r>
              <a:rPr lang="cs-CZ" dirty="0"/>
              <a:t>pravidel pro žadatele a příjemce v rámci OPZ pro projekty s jednotkovými náklady zaměřené na podporu zařízení péče o děti předškolního </a:t>
            </a:r>
            <a:r>
              <a:rPr lang="cs-CZ" dirty="0" smtClean="0"/>
              <a:t>věku</a:t>
            </a:r>
          </a:p>
          <a:p>
            <a:r>
              <a:rPr lang="cs-CZ" dirty="0" smtClean="0"/>
              <a:t>Veřejné zakázky – informovat ŘO (zpráva o realizaci)</a:t>
            </a:r>
          </a:p>
          <a:p>
            <a:r>
              <a:rPr lang="cs-CZ" dirty="0" smtClean="0"/>
              <a:t>Publicita – vizuální identita OPZ</a:t>
            </a:r>
          </a:p>
          <a:p>
            <a:r>
              <a:rPr lang="cs-CZ" dirty="0" smtClean="0"/>
              <a:t>IS ESF – monitorování podpořených osob (MI)</a:t>
            </a:r>
          </a:p>
          <a:p>
            <a:r>
              <a:rPr lang="cs-CZ" dirty="0" smtClean="0"/>
              <a:t>GDPR – v případě zpracování dat třetí osobou má příjemce povinnost informovat ŘO o uzavření smlouvy o ochraně osobních dat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523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864096"/>
          </a:xfrm>
        </p:spPr>
        <p:txBody>
          <a:bodyPr/>
          <a:lstStyle/>
          <a:p>
            <a:pPr algn="ctr"/>
            <a:r>
              <a:rPr lang="cs-CZ" dirty="0" smtClean="0"/>
              <a:t>Dokladování dosažených jednotek</a:t>
            </a:r>
            <a:br>
              <a:rPr lang="cs-CZ" dirty="0" smtClean="0"/>
            </a:b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233868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 semináře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352928" cy="4968552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 smtClean="0"/>
              <a:t>Podpora implementace dětských skupin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 smtClean="0"/>
              <a:t>Dokumenty, povinnosti příjemce dotace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 smtClean="0"/>
              <a:t>Dokladování dosažených jednotek 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 smtClean="0"/>
              <a:t>Výpočet obsazenosti/zálohy</a:t>
            </a:r>
            <a:endParaRPr lang="cs-CZ" sz="1700" dirty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/>
              <a:t>Publicita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 smtClean="0"/>
              <a:t>Změny </a:t>
            </a:r>
            <a:r>
              <a:rPr lang="cs-CZ" sz="1700" dirty="0"/>
              <a:t>projektu (podstatné a nepodstatné) 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/>
              <a:t>Změnové řízení v </a:t>
            </a:r>
            <a:r>
              <a:rPr lang="cs-CZ" sz="1700" dirty="0" smtClean="0"/>
              <a:t>ISKP14+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/>
              <a:t>Vytváření zprávy o realizaci (</a:t>
            </a:r>
            <a:r>
              <a:rPr lang="cs-CZ" sz="1700" dirty="0" err="1"/>
              <a:t>ZoR</a:t>
            </a:r>
            <a:r>
              <a:rPr lang="cs-CZ" sz="1700" dirty="0"/>
              <a:t>) v ISKP14+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/>
              <a:t>Vytváření žádosti o platbu (</a:t>
            </a:r>
            <a:r>
              <a:rPr lang="cs-CZ" sz="1700" dirty="0" err="1"/>
              <a:t>ŽoP</a:t>
            </a:r>
            <a:r>
              <a:rPr lang="cs-CZ" sz="1700" dirty="0"/>
              <a:t>) v ISKP14</a:t>
            </a:r>
            <a:r>
              <a:rPr lang="cs-CZ" sz="1700" dirty="0" smtClean="0"/>
              <a:t>+</a:t>
            </a:r>
            <a:endParaRPr lang="cs-CZ" sz="1700" dirty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 smtClean="0"/>
              <a:t>IS ESF – monitorování podpořených osob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 smtClean="0"/>
              <a:t>Dotazy</a:t>
            </a:r>
            <a:endParaRPr lang="cs-CZ" sz="17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383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smtClean="0"/>
              <a:t>Jednotky a jednotkové náklady</a:t>
            </a:r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20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79512" y="1340768"/>
            <a:ext cx="8460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084A8B"/>
                </a:solidFill>
              </a:rPr>
              <a:t>Přehled jednotek </a:t>
            </a:r>
            <a:r>
              <a:rPr lang="cs-CZ" sz="2400" b="1" dirty="0">
                <a:solidFill>
                  <a:srgbClr val="084A8B"/>
                </a:solidFill>
              </a:rPr>
              <a:t>na</a:t>
            </a:r>
            <a:r>
              <a:rPr lang="cs-CZ" sz="2800" b="1" dirty="0">
                <a:solidFill>
                  <a:srgbClr val="084A8B"/>
                </a:solidFill>
              </a:rPr>
              <a:t> podporu zařízení péče o děti</a:t>
            </a:r>
            <a:endParaRPr lang="cs-CZ" sz="2800" dirty="0">
              <a:solidFill>
                <a:srgbClr val="084A8B"/>
              </a:solidFill>
            </a:endParaRPr>
          </a:p>
        </p:txBody>
      </p:sp>
      <p:graphicFrame>
        <p:nvGraphicFramePr>
          <p:cNvPr id="14" name="Tabulk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68371"/>
              </p:ext>
            </p:extLst>
          </p:nvPr>
        </p:nvGraphicFramePr>
        <p:xfrm>
          <a:off x="413538" y="2204864"/>
          <a:ext cx="7974886" cy="360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7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3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2000">
                  <a:extLst>
                    <a:ext uri="{9D8B030D-6E8A-4147-A177-3AD203B41FA5}">
                      <a16:colId xmlns:a16="http://schemas.microsoft.com/office/drawing/2014/main" val="102749027"/>
                    </a:ext>
                  </a:extLst>
                </a:gridCol>
              </a:tblGrid>
              <a:tr h="653611"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Název jednotky</a:t>
                      </a:r>
                      <a:endParaRPr lang="cs-CZ" sz="20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Výše jednotkového nákladu </a:t>
                      </a:r>
                      <a:endParaRPr lang="cs-CZ" sz="1600" dirty="0" smtClean="0"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(</a:t>
                      </a:r>
                      <a:r>
                        <a:rPr lang="cs-CZ" sz="1600" dirty="0">
                          <a:effectLst/>
                        </a:rPr>
                        <a:t>na jedno místo v zařízení péče o děti)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effectLst/>
                        </a:rPr>
                        <a:t>Fáze projektu</a:t>
                      </a:r>
                      <a:endParaRPr lang="cs-CZ" sz="2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611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Vytvořené místo v zařízení péče o děti</a:t>
                      </a:r>
                      <a:endParaRPr lang="cs-CZ" sz="1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17 451 Kč </a:t>
                      </a:r>
                      <a:r>
                        <a:rPr lang="cs-CZ" sz="1400" b="1" dirty="0">
                          <a:effectLst/>
                        </a:rPr>
                        <a:t>bez DPH</a:t>
                      </a:r>
                      <a:endParaRPr lang="cs-CZ" sz="18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smtClean="0">
                          <a:effectLst/>
                        </a:rPr>
                        <a:t>20 544 Kč </a:t>
                      </a:r>
                      <a:r>
                        <a:rPr lang="cs-CZ" sz="1400" b="1" dirty="0">
                          <a:effectLst/>
                        </a:rPr>
                        <a:t>vč. DPH</a:t>
                      </a:r>
                      <a:endParaRPr lang="cs-CZ" sz="18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effectLst/>
                        </a:rPr>
                        <a:t>Vybudování</a:t>
                      </a:r>
                      <a:endParaRPr lang="cs-CZ" sz="24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611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Transformované místo v dětské skupině</a:t>
                      </a:r>
                      <a:endParaRPr lang="cs-CZ" sz="1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8 642 Kč </a:t>
                      </a:r>
                      <a:r>
                        <a:rPr lang="cs-CZ" sz="1400" b="1" dirty="0">
                          <a:effectLst/>
                        </a:rPr>
                        <a:t>bez DPH</a:t>
                      </a:r>
                      <a:endParaRPr lang="cs-CZ" sz="18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9 891  </a:t>
                      </a:r>
                      <a:r>
                        <a:rPr lang="cs-CZ" sz="1400" b="1" dirty="0">
                          <a:effectLst/>
                        </a:rPr>
                        <a:t>Kč vč. DPH</a:t>
                      </a:r>
                      <a:endParaRPr lang="cs-CZ" sz="18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effectLst/>
                        </a:rPr>
                        <a:t>Transformace</a:t>
                      </a:r>
                      <a:endParaRPr lang="cs-CZ" sz="24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346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Obsazenost zařízení péče o děti</a:t>
                      </a:r>
                      <a:endParaRPr lang="cs-CZ" sz="1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730 Kč</a:t>
                      </a:r>
                      <a:endParaRPr lang="cs-CZ" sz="18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Provoz</a:t>
                      </a:r>
                      <a:endParaRPr lang="cs-CZ" sz="24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Kvalifikovaná pečující osoba</a:t>
                      </a:r>
                      <a:endParaRPr lang="cs-CZ" sz="1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 dirty="0">
                          <a:effectLst/>
                        </a:rPr>
                        <a:t>14 </a:t>
                      </a:r>
                      <a:r>
                        <a:rPr lang="cs-CZ" sz="1400" b="1" dirty="0" smtClean="0">
                          <a:effectLst/>
                        </a:rPr>
                        <a:t>760 </a:t>
                      </a:r>
                      <a:r>
                        <a:rPr lang="cs-CZ" sz="1400" b="1" dirty="0">
                          <a:effectLst/>
                        </a:rPr>
                        <a:t>Kč</a:t>
                      </a:r>
                      <a:endParaRPr lang="cs-CZ" sz="18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Nájemné zařízení péče o děti</a:t>
                      </a:r>
                      <a:r>
                        <a:rPr lang="cs-CZ" sz="1400" dirty="0"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endParaRPr lang="cs-CZ" sz="1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 </a:t>
                      </a:r>
                      <a:r>
                        <a:rPr lang="cs-CZ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Kč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690688" y="2970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dirty="0" smtClean="0">
                <a:solidFill>
                  <a:srgbClr val="084A8B"/>
                </a:solidFill>
                <a:cs typeface="Arial" pitchFamily="34" charset="0"/>
              </a:rPr>
              <a:t/>
            </a:r>
            <a:br>
              <a:rPr lang="cs-CZ" altLang="cs-CZ" dirty="0" smtClean="0">
                <a:solidFill>
                  <a:srgbClr val="084A8B"/>
                </a:solidFill>
                <a:cs typeface="Arial" pitchFamily="34" charset="0"/>
              </a:rPr>
            </a:br>
            <a:endParaRPr lang="cs-CZ" altLang="cs-CZ" dirty="0" smtClean="0">
              <a:solidFill>
                <a:srgbClr val="084A8B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49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000" y="47557"/>
            <a:ext cx="8424000" cy="984885"/>
          </a:xfrm>
        </p:spPr>
        <p:txBody>
          <a:bodyPr>
            <a:noAutofit/>
          </a:bodyPr>
          <a:lstStyle/>
          <a:p>
            <a:r>
              <a:rPr lang="cs-CZ" sz="2800" dirty="0" smtClean="0"/>
              <a:t>Vytvořené / transformované místo v zařízení péče o děti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424936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>
                <a:solidFill>
                  <a:srgbClr val="084A8B"/>
                </a:solidFill>
              </a:rPr>
              <a:t>Doklady </a:t>
            </a:r>
            <a:r>
              <a:rPr lang="cs-CZ" sz="2000" b="1" dirty="0">
                <a:solidFill>
                  <a:srgbClr val="084A8B"/>
                </a:solidFill>
              </a:rPr>
              <a:t>prokazující splnění </a:t>
            </a:r>
            <a:r>
              <a:rPr lang="cs-CZ" sz="2000" b="1" dirty="0" smtClean="0">
                <a:solidFill>
                  <a:srgbClr val="084A8B"/>
                </a:solidFill>
              </a:rPr>
              <a:t>jednotky předkládané jako příloha </a:t>
            </a:r>
            <a:r>
              <a:rPr lang="cs-CZ" sz="2000" b="1" dirty="0" err="1" smtClean="0">
                <a:solidFill>
                  <a:srgbClr val="084A8B"/>
                </a:solidFill>
              </a:rPr>
              <a:t>ZoR</a:t>
            </a:r>
            <a:r>
              <a:rPr lang="cs-CZ" sz="2000" b="1" dirty="0" smtClean="0">
                <a:solidFill>
                  <a:srgbClr val="084A8B"/>
                </a:solidFill>
              </a:rPr>
              <a:t>:</a:t>
            </a:r>
            <a:endParaRPr lang="cs-CZ" sz="2000" b="1" dirty="0" smtClean="0"/>
          </a:p>
          <a:p>
            <a:r>
              <a:rPr lang="cs-CZ" sz="2000" b="1" dirty="0" smtClean="0"/>
              <a:t>Po </a:t>
            </a:r>
            <a:r>
              <a:rPr lang="cs-CZ" sz="2000" b="1" dirty="0"/>
              <a:t>skončení fáze </a:t>
            </a:r>
            <a:r>
              <a:rPr lang="cs-CZ" sz="2000" b="1" dirty="0" smtClean="0"/>
              <a:t>vybudování / transformace ŘO ověří:</a:t>
            </a:r>
          </a:p>
          <a:p>
            <a:pPr lvl="1"/>
            <a:r>
              <a:rPr lang="cs-CZ" b="1" u="sng" dirty="0" smtClean="0"/>
              <a:t>zápis do evidence poskytovatelů</a:t>
            </a:r>
            <a:r>
              <a:rPr lang="cs-CZ" b="1" dirty="0" smtClean="0"/>
              <a:t> </a:t>
            </a:r>
            <a:r>
              <a:rPr lang="cs-CZ" dirty="0" smtClean="0"/>
              <a:t>služby péče o dítě v dětské skupině dle zákona č. 247/2014 Sb., o poskytování služby péče o děti v </a:t>
            </a:r>
            <a:r>
              <a:rPr lang="cs-CZ" smtClean="0"/>
              <a:t>dětské skupině.</a:t>
            </a:r>
            <a:endParaRPr lang="cs-CZ" dirty="0" smtClean="0"/>
          </a:p>
          <a:p>
            <a:pPr lvl="1"/>
            <a:r>
              <a:rPr lang="cs-CZ" b="1" dirty="0"/>
              <a:t>Kapacita uvedená v žádosti musí odpovídat kapacitě uvedené v evidenci dětských skupin.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sz="16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sz="16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sz="16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sz="16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sz="16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sz="1600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84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Vytvořené / transformované místo v zařízení péče o děti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196752"/>
            <a:ext cx="8064000" cy="5472608"/>
          </a:xfrm>
        </p:spPr>
        <p:txBody>
          <a:bodyPr/>
          <a:lstStyle/>
          <a:p>
            <a:r>
              <a:rPr lang="cs-CZ" sz="2000" b="1" u="sng" dirty="0" smtClean="0"/>
              <a:t>Provozní řád</a:t>
            </a:r>
            <a:r>
              <a:rPr lang="cs-CZ" sz="2000" b="1" dirty="0" smtClean="0"/>
              <a:t> </a:t>
            </a:r>
            <a:r>
              <a:rPr lang="cs-CZ" dirty="0" smtClean="0"/>
              <a:t>zařízení </a:t>
            </a:r>
            <a:r>
              <a:rPr lang="cs-CZ" dirty="0"/>
              <a:t>péče o děti musí obsahovat </a:t>
            </a:r>
            <a:r>
              <a:rPr lang="cs-CZ" sz="1800" dirty="0"/>
              <a:t>(Náležitosti jsou uvedeny ve Specifické části pravidel pro žadatele a příjemce v rámci OPZ pro projekty s jednotkovými náklady zaměřené na podporu zařízení péče o děti předškolního věku, kap. 5.3.9)</a:t>
            </a:r>
            <a:r>
              <a:rPr lang="cs-CZ" dirty="0"/>
              <a:t>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sz="1600" dirty="0"/>
              <a:t>identifikaci provozovatele,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sz="1600" dirty="0"/>
              <a:t>označení dětské skupiny a údaj o počtu dětí,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sz="1600" dirty="0"/>
              <a:t>adresu místa poskytování služby péče o dítě,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sz="1600" dirty="0"/>
              <a:t>den započetí poskytování služby péče o dítě,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sz="1600" dirty="0"/>
              <a:t>podmínky poskytování služby péče o dítě včetně určení, zda službu péče o dítě provozovatel poskytuje bez úhrady nákladů nebo s částečnou anebo plnou úhradou </a:t>
            </a:r>
            <a:r>
              <a:rPr lang="cs-CZ" sz="1600" dirty="0" smtClean="0"/>
              <a:t>nákladů</a:t>
            </a:r>
            <a:endParaRPr lang="cs-CZ" sz="2000" b="1" dirty="0" smtClean="0"/>
          </a:p>
          <a:p>
            <a:r>
              <a:rPr lang="cs-CZ" sz="2000" b="1" u="sng" dirty="0" smtClean="0"/>
              <a:t>Plán výchovy a péče</a:t>
            </a:r>
            <a:endParaRPr lang="cs-CZ" u="sng" dirty="0" smtClean="0"/>
          </a:p>
          <a:p>
            <a:pPr marL="0" indent="0">
              <a:buNone/>
            </a:pPr>
            <a:endParaRPr lang="cs-CZ" sz="2000" b="1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297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Vytvořené / transformované místo v zařízení péče o děti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12776"/>
            <a:ext cx="8280472" cy="4707224"/>
          </a:xfrm>
        </p:spPr>
        <p:txBody>
          <a:bodyPr/>
          <a:lstStyle/>
          <a:p>
            <a:pPr marL="0" lvl="0" indent="0">
              <a:buClr>
                <a:srgbClr val="5FBBF5"/>
              </a:buClr>
              <a:buNone/>
            </a:pPr>
            <a:r>
              <a:rPr lang="cs-CZ" sz="2000" b="1" dirty="0">
                <a:solidFill>
                  <a:srgbClr val="084A8B"/>
                </a:solidFill>
              </a:rPr>
              <a:t>Ověření při kontrole projektu na </a:t>
            </a:r>
            <a:r>
              <a:rPr lang="cs-CZ" sz="2000" b="1" dirty="0" smtClean="0">
                <a:solidFill>
                  <a:srgbClr val="084A8B"/>
                </a:solidFill>
              </a:rPr>
              <a:t>místě: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cs-CZ" sz="24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cs-CZ" sz="2400" dirty="0" smtClean="0"/>
              <a:t>provozní </a:t>
            </a:r>
            <a:r>
              <a:rPr lang="cs-CZ" sz="2400" dirty="0"/>
              <a:t>řád </a:t>
            </a:r>
            <a:r>
              <a:rPr lang="cs-CZ" sz="2400" dirty="0" smtClean="0"/>
              <a:t>zařízení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cs-CZ" sz="2400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cs-CZ" sz="2400" dirty="0"/>
              <a:t>plán výchovy a </a:t>
            </a:r>
            <a:r>
              <a:rPr lang="cs-CZ" sz="2400" dirty="0" smtClean="0"/>
              <a:t>péče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cs-CZ" sz="2400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cs-CZ" sz="2400" dirty="0" smtClean="0"/>
              <a:t>pro </a:t>
            </a:r>
            <a:r>
              <a:rPr lang="cs-CZ" sz="2400" dirty="0"/>
              <a:t>každé místo musí existovat židle, prostor pro práci u stolu, </a:t>
            </a:r>
            <a:r>
              <a:rPr lang="cs-CZ" sz="2400" dirty="0" smtClean="0"/>
              <a:t>postel/lehátko</a:t>
            </a:r>
            <a:endParaRPr lang="cs-CZ" sz="2400" dirty="0"/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cs-CZ" dirty="0" smtClean="0"/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089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Obsazenost zařízení péče o děti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8280472" cy="5256584"/>
          </a:xfrm>
        </p:spPr>
        <p:txBody>
          <a:bodyPr/>
          <a:lstStyle/>
          <a:p>
            <a:pPr marL="0" indent="0">
              <a:buNone/>
            </a:pPr>
            <a:r>
              <a:rPr lang="cs-CZ" sz="2000" b="1" dirty="0" smtClean="0"/>
              <a:t>Ke splnění jednotky obsazenosti je třeba dále doložit přílohou </a:t>
            </a:r>
            <a:r>
              <a:rPr lang="cs-CZ" sz="2000" b="1" dirty="0" err="1" smtClean="0"/>
              <a:t>ZoR</a:t>
            </a:r>
            <a:r>
              <a:rPr lang="cs-CZ" sz="2000" dirty="0" smtClean="0"/>
              <a:t>: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cs-CZ" b="1" u="sng" dirty="0" err="1"/>
              <a:t>sken</a:t>
            </a:r>
            <a:r>
              <a:rPr lang="cs-CZ" b="1" u="sng" dirty="0"/>
              <a:t> pojistné smlouvy o pojištění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pojistná smlouva musí obsahovat informaci o pojištění </a:t>
            </a:r>
            <a:r>
              <a:rPr lang="cs-CZ" u="sng" dirty="0" smtClean="0"/>
              <a:t>odpovědnosti za </a:t>
            </a:r>
            <a:r>
              <a:rPr lang="cs-CZ" u="sng" dirty="0"/>
              <a:t>újmu</a:t>
            </a:r>
            <a:r>
              <a:rPr lang="cs-CZ" dirty="0"/>
              <a:t> způsobenou při poskytování služby hlídání a péče o </a:t>
            </a:r>
            <a:r>
              <a:rPr lang="cs-CZ" dirty="0" smtClean="0"/>
              <a:t>dítě a musí být </a:t>
            </a:r>
            <a:r>
              <a:rPr lang="cs-CZ" u="sng" dirty="0" smtClean="0"/>
              <a:t>uzavřena nejpozději ke dni zahájení provozu</a:t>
            </a:r>
            <a:endParaRPr lang="cs-CZ" u="sng" dirty="0"/>
          </a:p>
          <a:p>
            <a:pPr lvl="1">
              <a:buFont typeface="Wingdings" panose="05000000000000000000" pitchFamily="2" charset="2"/>
              <a:buChar char="l"/>
            </a:pPr>
            <a:r>
              <a:rPr lang="cs-CZ" b="1" u="sng" dirty="0">
                <a:hlinkClick r:id="rId2"/>
              </a:rPr>
              <a:t>d</a:t>
            </a:r>
            <a:r>
              <a:rPr lang="cs-CZ" b="1" u="sng" dirty="0" smtClean="0">
                <a:hlinkClick r:id="rId2"/>
              </a:rPr>
              <a:t>okladování docházky dětí a pečujících osob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hlinkClick r:id="rId2"/>
              </a:rPr>
              <a:t>souhrnný </a:t>
            </a:r>
            <a:r>
              <a:rPr lang="cs-CZ" dirty="0">
                <a:hlinkClick r:id="rId2"/>
              </a:rPr>
              <a:t>záznam o docházce dětí ve formátu XLS/XLSX opatřený elektronickým podpisem oprávněného pracovníka </a:t>
            </a:r>
            <a:r>
              <a:rPr lang="cs-CZ" dirty="0" smtClean="0">
                <a:hlinkClick r:id="rId2"/>
              </a:rPr>
              <a:t>příjemce</a:t>
            </a:r>
            <a:r>
              <a:rPr lang="cs-CZ" dirty="0" smtClean="0"/>
              <a:t> (podepsaný dokument je označen zelenou pečetí)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hlinkClick r:id="rId2"/>
              </a:rPr>
              <a:t>souhrnný </a:t>
            </a:r>
            <a:r>
              <a:rPr lang="cs-CZ" dirty="0">
                <a:hlinkClick r:id="rId2"/>
              </a:rPr>
              <a:t>záznam o docházce pečujících osob ve formátu XLS/XLSX opatřený elektronickým podpisem odpovědného pracovníka </a:t>
            </a:r>
            <a:r>
              <a:rPr lang="cs-CZ" dirty="0" smtClean="0">
                <a:hlinkClick r:id="rId2"/>
              </a:rPr>
              <a:t>příjemce</a:t>
            </a:r>
            <a:r>
              <a:rPr lang="cs-CZ" dirty="0"/>
              <a:t> (podepsaný dokument je označen zelenou pečetí)</a:t>
            </a:r>
          </a:p>
          <a:p>
            <a:pPr marL="414000" lvl="1" indent="0">
              <a:buNone/>
            </a:pPr>
            <a:endParaRPr lang="cs-CZ" dirty="0"/>
          </a:p>
          <a:p>
            <a:pPr marL="414000" lvl="1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553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Obsazenost zařízení péče o děti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340768"/>
            <a:ext cx="8064000" cy="4779232"/>
          </a:xfrm>
        </p:spPr>
        <p:txBody>
          <a:bodyPr/>
          <a:lstStyle/>
          <a:p>
            <a:pPr marL="0" indent="0">
              <a:buNone/>
            </a:pPr>
            <a:r>
              <a:rPr lang="cs-CZ" sz="2000" b="1" dirty="0" smtClean="0"/>
              <a:t>Dále je třeba mít dokumenty ověřované při kontrole na místě</a:t>
            </a:r>
            <a:r>
              <a:rPr lang="cs-CZ" sz="2000" dirty="0" smtClean="0"/>
              <a:t>:</a:t>
            </a:r>
          </a:p>
          <a:p>
            <a:r>
              <a:rPr lang="cs-CZ" sz="2000" b="1" u="sng" dirty="0" smtClean="0"/>
              <a:t>Prohlášení </a:t>
            </a:r>
            <a:r>
              <a:rPr lang="cs-CZ" sz="2000" b="1" u="sng" dirty="0"/>
              <a:t>o docházce </a:t>
            </a:r>
            <a:r>
              <a:rPr lang="cs-CZ" sz="2000" b="1" u="sng" dirty="0" smtClean="0"/>
              <a:t>dítěte/dětí potvrzené rodičem </a:t>
            </a:r>
            <a:r>
              <a:rPr lang="cs-CZ" sz="2000" dirty="0"/>
              <a:t>(stanovení minimálního rozsahu údajů, bez vzorového dokumentu): 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Sestava </a:t>
            </a:r>
            <a:r>
              <a:rPr lang="cs-CZ" sz="2000" dirty="0"/>
              <a:t>docházky dítěte bude vyhotovena za každý kalendářní měsíc, požadované údaje jsou: registrační číslo projektu, název projektu, název příjemce, identifikační údaje dítěte (jméno, příjmení), údaje o příchodu a odchodu dítěte v konkrétní dny, jméno a příjmení rodiče, datum a podpis rodiče, povinné prvky vizuální identity.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414000" lvl="1" indent="0">
              <a:buNone/>
            </a:pPr>
            <a:endParaRPr lang="cs-CZ" dirty="0"/>
          </a:p>
          <a:p>
            <a:pPr marL="414000" lvl="1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993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Obsazenost zařízení péče o děti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000" cy="4608512"/>
          </a:xfrm>
        </p:spPr>
        <p:txBody>
          <a:bodyPr/>
          <a:lstStyle/>
          <a:p>
            <a:r>
              <a:rPr lang="cs-CZ" sz="2000" b="1" u="sng" dirty="0" smtClean="0"/>
              <a:t>Evidenci dětí</a:t>
            </a:r>
            <a:r>
              <a:rPr lang="cs-CZ" sz="2000" b="1" dirty="0" smtClean="0"/>
              <a:t>, </a:t>
            </a:r>
            <a:r>
              <a:rPr lang="cs-CZ" sz="2000" dirty="0" smtClean="0"/>
              <a:t>kterou je povinen provozovatel </a:t>
            </a:r>
            <a:r>
              <a:rPr lang="cs-CZ" sz="2000" dirty="0"/>
              <a:t>zařízení </a:t>
            </a:r>
            <a:r>
              <a:rPr lang="cs-CZ" sz="2000" dirty="0" smtClean="0"/>
              <a:t>průběžně vést. Evidence dětí </a:t>
            </a:r>
            <a:r>
              <a:rPr lang="cs-CZ" sz="2000" dirty="0"/>
              <a:t>musí v návaznosti na § 11 zákona č. 247/2014 Sb. obsahovat: </a:t>
            </a:r>
            <a:r>
              <a:rPr lang="cs-CZ" sz="1800" dirty="0" smtClean="0"/>
              <a:t>	</a:t>
            </a:r>
          </a:p>
          <a:p>
            <a:pPr marL="0" indent="0">
              <a:buNone/>
            </a:pPr>
            <a:r>
              <a:rPr lang="cs-CZ" sz="1800" dirty="0"/>
              <a:t>	</a:t>
            </a:r>
            <a:r>
              <a:rPr lang="cs-CZ" sz="1800" dirty="0" smtClean="0"/>
              <a:t>a</a:t>
            </a:r>
            <a:r>
              <a:rPr lang="cs-CZ" sz="1800" dirty="0"/>
              <a:t>) jméno, popřípadě jména, a příjmení, datum narození a adresu </a:t>
            </a:r>
            <a:r>
              <a:rPr lang="cs-CZ" sz="1800" dirty="0" smtClean="0"/>
              <a:t>	místa </a:t>
            </a:r>
            <a:r>
              <a:rPr lang="cs-CZ" sz="1800" dirty="0"/>
              <a:t>pobytu dítěte,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/>
              <a:t>	b</a:t>
            </a:r>
            <a:r>
              <a:rPr lang="cs-CZ" sz="1800" dirty="0"/>
              <a:t>) jméno, popřípadě jména, příjmení rodičů a adresu místa pobytu </a:t>
            </a:r>
            <a:r>
              <a:rPr lang="cs-CZ" sz="1800" dirty="0" smtClean="0"/>
              <a:t>	alespoň </a:t>
            </a:r>
            <a:r>
              <a:rPr lang="cs-CZ" sz="1800" dirty="0"/>
              <a:t>jednoho z rodičů, liší-li se od adresy místa pobytu dítěte,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/>
              <a:t>	c</a:t>
            </a:r>
            <a:r>
              <a:rPr lang="cs-CZ" sz="1800" dirty="0"/>
              <a:t>) jméno, popřípadě jména, příjmení a adresu místa pobytu osoby, </a:t>
            </a:r>
            <a:r>
              <a:rPr lang="cs-CZ" sz="1800" dirty="0" smtClean="0"/>
              <a:t>	která </a:t>
            </a:r>
            <a:r>
              <a:rPr lang="cs-CZ" sz="1800" dirty="0"/>
              <a:t>na základě pověření rodiče může pro dítě docházet,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/>
              <a:t>	d</a:t>
            </a:r>
            <a:r>
              <a:rPr lang="cs-CZ" sz="1800" dirty="0"/>
              <a:t>) dny v týdnu a doba v průběhu dne, po kterou dítě v dětské skupině </a:t>
            </a:r>
            <a:r>
              <a:rPr lang="cs-CZ" sz="1800" dirty="0" smtClean="0"/>
              <a:t>	pobývá</a:t>
            </a:r>
            <a:r>
              <a:rPr lang="cs-CZ" sz="1800" dirty="0"/>
              <a:t>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/>
              <a:t>	</a:t>
            </a:r>
            <a:endParaRPr lang="cs-CZ" dirty="0">
              <a:ea typeface="Arial"/>
            </a:endParaRPr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911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Obsazenost zařízení péče o děti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12776"/>
            <a:ext cx="8064000" cy="4707224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 smtClean="0"/>
              <a:t>	e) údaj týkající se úhrady nákladů za službu péče o dítě v dětské 	skupině, </a:t>
            </a:r>
          </a:p>
          <a:p>
            <a:pPr marL="0" indent="0">
              <a:buNone/>
            </a:pPr>
            <a:r>
              <a:rPr lang="cs-CZ" sz="1800" dirty="0" smtClean="0"/>
              <a:t>	f) údaj o zdravotní pojišťovně dítěte, </a:t>
            </a:r>
          </a:p>
          <a:p>
            <a:pPr marL="0" indent="0">
              <a:buNone/>
            </a:pPr>
            <a:r>
              <a:rPr lang="cs-CZ" sz="1800" dirty="0" smtClean="0"/>
              <a:t>	g) telefonní, popřípadě jiný kontakt na rodiče a na osobu uvedenou v 	písmeni c), </a:t>
            </a:r>
          </a:p>
          <a:p>
            <a:pPr marL="0" indent="0">
              <a:buNone/>
            </a:pPr>
            <a:r>
              <a:rPr lang="cs-CZ" sz="1800" dirty="0" smtClean="0"/>
              <a:t>	h) údaj o zdravotním stavu dítěte a o případných omezeních z něho 	vyplývajících, které by mohly mít vliv na poskytování služby péče o 	dítě v dětské skupině; </a:t>
            </a:r>
          </a:p>
          <a:p>
            <a:pPr marL="0" indent="0">
              <a:buNone/>
            </a:pPr>
            <a:r>
              <a:rPr lang="cs-CZ" sz="1800" dirty="0" smtClean="0"/>
              <a:t>	i) údaj o tom, že se dítě podrobilo stanoveným pravidelným očkováním 	nebo že je proti nákaze imunní anebo že se nemůže očkování 	podrobit pro trvalou kontraindikaci.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529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Obsazenost zařízení péče o děti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12776"/>
            <a:ext cx="8064000" cy="4896544"/>
          </a:xfrm>
        </p:spPr>
        <p:txBody>
          <a:bodyPr/>
          <a:lstStyle/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b="1" u="sng" dirty="0" smtClean="0"/>
              <a:t>Smlouvy </a:t>
            </a:r>
            <a:r>
              <a:rPr lang="cs-CZ" b="1" u="sng" dirty="0"/>
              <a:t>mezi provozovatelem zařízení péče o děti a </a:t>
            </a:r>
            <a:r>
              <a:rPr lang="cs-CZ" b="1" u="sng" dirty="0" smtClean="0"/>
              <a:t>rodiči dítěte</a:t>
            </a:r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/>
              <a:t>Provozovatel zařízení péče o děti, které bylo podpořeno z OPZ, je povinen před zahájením poskytování služby péče o dítě uzavřít s rodičem </a:t>
            </a:r>
            <a:r>
              <a:rPr lang="cs-CZ" b="1" dirty="0"/>
              <a:t>písemnou smlouvu </a:t>
            </a:r>
            <a:r>
              <a:rPr lang="cs-CZ" dirty="0"/>
              <a:t>o poskytování služby péče o dítě. Náležitosti smlouvy jsou převzaty z § 13 zákona č. 247/2014 Sb. Všichni provozovatelé zařízení podpořených z OPZ jsou povinni zajistit, aby smlouva o poskytování služby péče o dítě v zařízení péče o děti obsahovala tyto náležitosti: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	a) místo a čas poskytování služby péče o dítě v zařízení,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	b) výši úhrady nákladů poskytované služby a způsob jejího placení, je-li služba </a:t>
            </a:r>
            <a:r>
              <a:rPr lang="cs-CZ" sz="1600" dirty="0" smtClean="0"/>
              <a:t>	péče </a:t>
            </a:r>
            <a:r>
              <a:rPr lang="cs-CZ" sz="1600" dirty="0"/>
              <a:t>o dítě v zařízení poskytována s úhradou nákladů,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	c) podmínky stravování dítěte včetně pitného režimu v návaznosti na délku </a:t>
            </a:r>
            <a:r>
              <a:rPr lang="cs-CZ" sz="1600" dirty="0" smtClean="0"/>
              <a:t>	pobytu </a:t>
            </a:r>
            <a:r>
              <a:rPr lang="cs-CZ" sz="1600" dirty="0"/>
              <a:t>a věk dítěte, </a:t>
            </a:r>
          </a:p>
          <a:p>
            <a:pPr marL="252000" lvl="2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cs-CZ" b="1" u="sng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630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Obsazenost zařízení péče o děti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064000" cy="4824536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/>
              <a:t>	d</a:t>
            </a:r>
            <a:r>
              <a:rPr lang="cs-CZ" sz="1800" dirty="0"/>
              <a:t>) ujednání o dodržování vnitřních pravidel,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/>
              <a:t>	e</a:t>
            </a:r>
            <a:r>
              <a:rPr lang="cs-CZ" sz="1800" dirty="0"/>
              <a:t>) ujednání o postupu při onemocnění dítěte,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/>
              <a:t>	f</a:t>
            </a:r>
            <a:r>
              <a:rPr lang="cs-CZ" sz="1800" dirty="0"/>
              <a:t>) způsob ukončení právních vztahů vzniklých ze smlouvy,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/>
              <a:t>	g</a:t>
            </a:r>
            <a:r>
              <a:rPr lang="cs-CZ" sz="1800" dirty="0"/>
              <a:t>) dobu trvání právních vztahů vzniklých ze smlouvy.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18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/>
              <a:t>Přílohou </a:t>
            </a:r>
            <a:r>
              <a:rPr lang="cs-CZ" sz="1800" dirty="0"/>
              <a:t>smlouvy o poskytování služby péče o dítě jsou vnitřní pravidla a plán výchovy a </a:t>
            </a:r>
            <a:r>
              <a:rPr lang="cs-CZ" sz="1800" dirty="0" smtClean="0"/>
              <a:t>péče.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sz="18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b="1" u="sng" dirty="0" smtClean="0"/>
              <a:t>Doklad prokazující vazbu rodiče na trh práce </a:t>
            </a:r>
            <a:r>
              <a:rPr lang="cs-CZ" sz="2000" dirty="0" smtClean="0"/>
              <a:t>(</a:t>
            </a:r>
            <a:r>
              <a:rPr lang="cs-CZ" sz="2000" dirty="0"/>
              <a:t>Náležitosti jsou uvedeny ve Specifické části pravidel pro žadatele a příjemce v rámci OPZ pro projekty s jednotkovými náklady zaměřené na podporu zařízení péče o děti předškolního věku, kap. </a:t>
            </a:r>
            <a:r>
              <a:rPr lang="cs-CZ" sz="2000" dirty="0" smtClean="0"/>
              <a:t>5.3.8) </a:t>
            </a:r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116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C8BF83E-A787-4202-A405-E294EBB5C2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064837"/>
            <a:ext cx="6858000" cy="2664241"/>
          </a:xfrm>
        </p:spPr>
        <p:txBody>
          <a:bodyPr/>
          <a:lstStyle/>
          <a:p>
            <a:r>
              <a:rPr lang="cs-CZ" sz="3200" dirty="0"/>
              <a:t>Podpora implementace dětských skupin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altLang="cs-CZ" sz="2800" dirty="0">
                <a:cs typeface="Arial" charset="0"/>
              </a:rPr>
              <a:t/>
            </a:r>
            <a:br>
              <a:rPr lang="cs-CZ" altLang="cs-CZ" sz="2800" dirty="0">
                <a:cs typeface="Arial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CZ.03.1.51/0.0/0.0/15_009/0002266</a:t>
            </a:r>
            <a:endParaRPr lang="cs-CZ" sz="2400" dirty="0"/>
          </a:p>
        </p:txBody>
      </p:sp>
      <p:sp>
        <p:nvSpPr>
          <p:cNvPr id="3" name="Obdélník 2"/>
          <p:cNvSpPr/>
          <p:nvPr/>
        </p:nvSpPr>
        <p:spPr>
          <a:xfrm>
            <a:off x="3708623" y="5154157"/>
            <a:ext cx="1726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cs-CZ" dirty="0" smtClean="0">
                <a:solidFill>
                  <a:prstClr val="black"/>
                </a:solidFill>
                <a:latin typeface="Calibri"/>
              </a:rPr>
              <a:t>Brno 20. 1. 2020</a:t>
            </a:r>
            <a:endParaRPr lang="cs-CZ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247757" y="4632377"/>
            <a:ext cx="26484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cs-CZ" sz="2000" dirty="0">
                <a:solidFill>
                  <a:prstClr val="black"/>
                </a:solidFill>
                <a:latin typeface="Calibri"/>
              </a:rPr>
              <a:t>Bc. </a:t>
            </a:r>
            <a:r>
              <a:rPr lang="cs-CZ" sz="2000" dirty="0" smtClean="0">
                <a:solidFill>
                  <a:prstClr val="black"/>
                </a:solidFill>
                <a:latin typeface="Calibri"/>
              </a:rPr>
              <a:t>Kristina Zapletalová </a:t>
            </a:r>
            <a:endParaRPr lang="cs-CZ" sz="2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389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Obsazenost zařízení péče o děti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064000" cy="4824536"/>
          </a:xfrm>
        </p:spPr>
        <p:txBody>
          <a:bodyPr/>
          <a:lstStyle/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b="1" u="sng" dirty="0" smtClean="0"/>
              <a:t>Monitorovací list podpořené osoby</a:t>
            </a:r>
          </a:p>
          <a:p>
            <a:pPr marL="414000" lvl="1" indent="0">
              <a:spcBef>
                <a:spcPts val="0"/>
              </a:spcBef>
              <a:spcAft>
                <a:spcPts val="0"/>
              </a:spcAft>
              <a:buNone/>
            </a:pPr>
            <a:endParaRPr lang="cs-CZ" b="1" u="sng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N</a:t>
            </a:r>
            <a:r>
              <a:rPr lang="cs-CZ" dirty="0" smtClean="0"/>
              <a:t>ezávazný formulář.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M</a:t>
            </a:r>
            <a:r>
              <a:rPr lang="cs-CZ" dirty="0" smtClean="0"/>
              <a:t>ožné </a:t>
            </a:r>
            <a:r>
              <a:rPr lang="cs-CZ" dirty="0"/>
              <a:t>využít při sběru údajů od jednotlivých osob podpořených v </a:t>
            </a:r>
            <a:r>
              <a:rPr lang="cs-CZ" dirty="0" smtClean="0"/>
              <a:t>projektu.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D</a:t>
            </a:r>
            <a:r>
              <a:rPr lang="cs-CZ" dirty="0" smtClean="0"/>
              <a:t>ata potřebná pro </a:t>
            </a:r>
            <a:r>
              <a:rPr lang="cs-CZ" dirty="0"/>
              <a:t>sledování monitorovacích indikátorů </a:t>
            </a:r>
            <a:r>
              <a:rPr lang="cs-CZ" dirty="0" smtClean="0"/>
              <a:t>lze podložit </a:t>
            </a:r>
            <a:r>
              <a:rPr lang="cs-CZ" dirty="0"/>
              <a:t>jinou průkaznou </a:t>
            </a:r>
            <a:r>
              <a:rPr lang="cs-CZ" dirty="0" smtClean="0"/>
              <a:t>evidencí, </a:t>
            </a:r>
            <a:r>
              <a:rPr lang="cs-CZ" dirty="0"/>
              <a:t>není nutné formulář </a:t>
            </a:r>
            <a:r>
              <a:rPr lang="cs-CZ" dirty="0" smtClean="0"/>
              <a:t>používat.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Příjemce </a:t>
            </a:r>
            <a:r>
              <a:rPr lang="cs-CZ" dirty="0"/>
              <a:t>(či partner) je také oprávněn si obsah Monitorovacího listu podpořené osoby upravit (např. v něm nezjišťovat něco, co už je mu známo a eviduje to v podobě nějakého jiného dokumentu/databáze</a:t>
            </a:r>
            <a:r>
              <a:rPr lang="cs-CZ" dirty="0" smtClean="0"/>
              <a:t>).</a:t>
            </a:r>
          </a:p>
          <a:p>
            <a:pPr marL="414000" lvl="1" indent="0">
              <a:spcBef>
                <a:spcPts val="0"/>
              </a:spcBef>
              <a:spcAft>
                <a:spcPts val="0"/>
              </a:spcAft>
              <a:buNone/>
            </a:pPr>
            <a:endParaRPr lang="cs-CZ" b="1" u="sng" dirty="0" smtClean="0"/>
          </a:p>
          <a:p>
            <a:pPr marL="4140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u="sng" dirty="0"/>
              <a:t>https://www.esfcr.cz/monitorovani-podporenych-osob-opz</a:t>
            </a:r>
            <a:endParaRPr lang="cs-CZ" b="1" u="sng" dirty="0" smtClean="0"/>
          </a:p>
          <a:p>
            <a:pPr marL="414000" lvl="1" indent="0">
              <a:spcBef>
                <a:spcPts val="0"/>
              </a:spcBef>
              <a:spcAft>
                <a:spcPts val="0"/>
              </a:spcAft>
              <a:buNone/>
            </a:pPr>
            <a:endParaRPr lang="cs-CZ" dirty="0" smtClean="0"/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cs-CZ" b="1" u="sng" dirty="0" smtClean="0"/>
          </a:p>
          <a:p>
            <a:pPr lvl="2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"/>
            </a:pPr>
            <a:endParaRPr lang="cs-CZ" b="1" u="sng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816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Obsazenost zařízení péče o děti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556792"/>
            <a:ext cx="8064000" cy="4563208"/>
          </a:xfrm>
        </p:spPr>
        <p:txBody>
          <a:bodyPr/>
          <a:lstStyle/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b="1" u="sng" dirty="0"/>
              <a:t>Doklady o splnění požadavků na pečující osoby </a:t>
            </a:r>
            <a:endParaRPr lang="cs-CZ" b="1" u="sng" dirty="0" smtClean="0"/>
          </a:p>
          <a:p>
            <a:pPr marL="684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800" dirty="0" smtClean="0"/>
              <a:t>Trestní </a:t>
            </a:r>
            <a:r>
              <a:rPr lang="cs-CZ" sz="1800" dirty="0"/>
              <a:t>bezúhonnost </a:t>
            </a:r>
            <a:endParaRPr lang="cs-CZ" sz="1800" dirty="0" smtClean="0"/>
          </a:p>
          <a:p>
            <a:pPr marL="684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800" dirty="0" smtClean="0"/>
              <a:t>Zdravotní způsobilost </a:t>
            </a:r>
          </a:p>
          <a:p>
            <a:pPr marL="684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800" dirty="0" smtClean="0"/>
              <a:t>Pracovněprávní </a:t>
            </a:r>
            <a:r>
              <a:rPr lang="cs-CZ" sz="1800" dirty="0"/>
              <a:t>vztah s provozovatelem </a:t>
            </a:r>
            <a:r>
              <a:rPr lang="cs-CZ" sz="1800" dirty="0" smtClean="0"/>
              <a:t>zařízení</a:t>
            </a:r>
          </a:p>
          <a:p>
            <a:pPr marL="684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800" dirty="0" smtClean="0"/>
              <a:t>Odborná způsobilost</a:t>
            </a:r>
            <a:endParaRPr lang="cs-CZ" sz="1800" dirty="0"/>
          </a:p>
          <a:p>
            <a:pPr marL="684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endParaRPr lang="cs-CZ" sz="1800" dirty="0" smtClean="0"/>
          </a:p>
          <a:p>
            <a:pPr marL="684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539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pečující </a:t>
            </a:r>
            <a:r>
              <a:rPr lang="cs-CZ" dirty="0"/>
              <a:t>osoba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352928" cy="5472608"/>
          </a:xfrm>
        </p:spPr>
        <p:txBody>
          <a:bodyPr/>
          <a:lstStyle/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cs-CZ" sz="1800" b="1" u="sng" dirty="0" smtClean="0"/>
              <a:t>Požadavky </a:t>
            </a:r>
            <a:r>
              <a:rPr lang="cs-CZ" sz="1800" b="1" u="sng" dirty="0"/>
              <a:t>na odbornou způsobilost pečujících osob </a:t>
            </a:r>
          </a:p>
          <a:p>
            <a:pPr marL="414000" lvl="1" indent="0">
              <a:lnSpc>
                <a:spcPct val="100000"/>
              </a:lnSpc>
              <a:buNone/>
            </a:pPr>
            <a:r>
              <a:rPr lang="cs-CZ" sz="1400" dirty="0"/>
              <a:t>Z</a:t>
            </a:r>
            <a:r>
              <a:rPr lang="cs-CZ" sz="1400" dirty="0" smtClean="0"/>
              <a:t>ákon </a:t>
            </a:r>
            <a:r>
              <a:rPr lang="cs-CZ" sz="1400" dirty="0"/>
              <a:t>č. 247/2014 Sb</a:t>
            </a:r>
            <a:r>
              <a:rPr lang="cs-CZ" sz="1400" dirty="0" smtClean="0"/>
              <a:t>., </a:t>
            </a:r>
            <a:r>
              <a:rPr lang="cs-CZ" sz="1400" dirty="0"/>
              <a:t>Specifická část pravidel, kap. </a:t>
            </a:r>
            <a:r>
              <a:rPr lang="cs-CZ" sz="1400" dirty="0" smtClean="0"/>
              <a:t>5.3.2. </a:t>
            </a:r>
            <a:r>
              <a:rPr lang="cs-CZ" sz="1400" dirty="0"/>
              <a:t>Odbornou </a:t>
            </a:r>
            <a:r>
              <a:rPr lang="cs-CZ" sz="1400" dirty="0" smtClean="0"/>
              <a:t>způsobilost </a:t>
            </a:r>
            <a:r>
              <a:rPr lang="cs-CZ" sz="1400" dirty="0"/>
              <a:t>pečující </a:t>
            </a:r>
            <a:r>
              <a:rPr lang="cs-CZ" sz="1400" dirty="0" smtClean="0"/>
              <a:t>osoby upravují:</a:t>
            </a:r>
          </a:p>
          <a:p>
            <a:pPr marL="933750" lvl="2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Zákon č. </a:t>
            </a:r>
            <a:r>
              <a:rPr lang="cs-CZ" sz="1400" dirty="0" smtClean="0"/>
              <a:t>95/2004 </a:t>
            </a:r>
            <a:r>
              <a:rPr lang="cs-CZ" sz="1400" dirty="0"/>
              <a:t>Sb., o podmínkách získávání a uznávání odborné způsobilosti a specializované způsobilosti k výkonu zdravotnického povolání lékaře, zubního lékaře a farmaceuta, ve znění pozdějších předpisů</a:t>
            </a:r>
            <a:r>
              <a:rPr lang="cs-CZ" sz="1400" dirty="0" smtClean="0"/>
              <a:t>.</a:t>
            </a:r>
          </a:p>
          <a:p>
            <a:pPr marL="933750" lvl="2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 smtClean="0"/>
              <a:t>Zákon </a:t>
            </a:r>
            <a:r>
              <a:rPr lang="cs-CZ" sz="1400" dirty="0"/>
              <a:t>č. 96/2004 Sb., o podmínkách získávání a uznávání způsobilosti k výkonu nelékařských zdravotnických povolání a k výkonu činností souvisejících s poskytováním zdravotní péče a o změně některých souvisejících zákonů, ve znění pozdějších předpisů (zákon o nelékařských zdravotnických </a:t>
            </a:r>
            <a:r>
              <a:rPr lang="cs-CZ" sz="1400" dirty="0" smtClean="0"/>
              <a:t>povoláních).</a:t>
            </a:r>
          </a:p>
          <a:p>
            <a:pPr marL="933750" lvl="2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Zákon č. 108/2006 Sb., o sociálních službách, ve znění pozdějších předpisů</a:t>
            </a:r>
            <a:r>
              <a:rPr lang="cs-CZ" sz="1400" dirty="0" smtClean="0"/>
              <a:t>.</a:t>
            </a:r>
          </a:p>
          <a:p>
            <a:pPr marL="933750" lvl="2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Zákon č. 563/2004 Sb., o pedagogických pracovnících a o změně některých zákonů, ve znění pozdějších </a:t>
            </a:r>
            <a:r>
              <a:rPr lang="cs-CZ" sz="1400" dirty="0" smtClean="0"/>
              <a:t>předpisů. </a:t>
            </a:r>
          </a:p>
          <a:p>
            <a:pPr marL="933750" lvl="2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Zákon č. 179/2006 Sb., o ověřování a uznávání výsledků dalšího vzdělávání a o změně některých zákonů, ve znění pozdějších předpisů (zákon o uznávání výsledků dalšího vzdělávání</a:t>
            </a:r>
            <a:r>
              <a:rPr lang="cs-CZ" sz="1400" dirty="0" smtClean="0"/>
              <a:t>).</a:t>
            </a:r>
          </a:p>
          <a:p>
            <a:pPr marL="933750" lvl="2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 smtClean="0"/>
              <a:t>UPOZORŇUJEME </a:t>
            </a:r>
            <a:r>
              <a:rPr lang="cs-CZ" sz="1400" dirty="0"/>
              <a:t>NA UZNATELNOST pedagogického a zdravotnického lycea vůči pravidlům OPZ ne však vůči zákonu č. 247/2014Sb.!</a:t>
            </a:r>
          </a:p>
          <a:p>
            <a:pPr marL="900000" lvl="2">
              <a:spcBef>
                <a:spcPts val="0"/>
              </a:spcBef>
              <a:spcAft>
                <a:spcPts val="0"/>
              </a:spcAft>
            </a:pPr>
            <a:endParaRPr lang="cs-CZ" sz="1400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cs-CZ" sz="800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816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Kvalifikovaná pečující osoba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734" y="3429000"/>
            <a:ext cx="8784976" cy="3240360"/>
          </a:xfrm>
        </p:spPr>
        <p:txBody>
          <a:bodyPr numCol="2"/>
          <a:lstStyle/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200" dirty="0"/>
              <a:t> </a:t>
            </a:r>
            <a:endParaRPr lang="cs-CZ" sz="1400" dirty="0" smtClean="0"/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33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1196752"/>
            <a:ext cx="9036496" cy="6719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</a:pPr>
            <a:r>
              <a:rPr lang="cs-CZ" sz="2000" b="1" dirty="0">
                <a:solidFill>
                  <a:srgbClr val="084A8B"/>
                </a:solidFill>
              </a:rPr>
              <a:t>Doklady prokazující splnění jednotky předkládané jako příloha </a:t>
            </a:r>
            <a:r>
              <a:rPr lang="cs-CZ" sz="2000" b="1" dirty="0" err="1" smtClean="0">
                <a:solidFill>
                  <a:srgbClr val="084A8B"/>
                </a:solidFill>
              </a:rPr>
              <a:t>ZoR</a:t>
            </a:r>
            <a:r>
              <a:rPr lang="cs-CZ" sz="2000" b="1" dirty="0" smtClean="0">
                <a:solidFill>
                  <a:srgbClr val="084A8B"/>
                </a:solidFill>
              </a:rPr>
              <a:t>:</a:t>
            </a:r>
          </a:p>
          <a:p>
            <a:pPr marL="432000" lvl="0" indent="-432000"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Font typeface="Wingdings" panose="05000000000000000000" pitchFamily="2" charset="2"/>
              <a:buChar char=""/>
            </a:pPr>
            <a:r>
              <a:rPr lang="cs-CZ" sz="2000" b="1" dirty="0" smtClean="0"/>
              <a:t>osvědčení o získání profesní kvalifikace </a:t>
            </a:r>
            <a:r>
              <a:rPr lang="cs-CZ" sz="2000" dirty="0" smtClean="0"/>
              <a:t>„Chůva pro děti do zahájení povinné školní docházky“ pečující osoby, která získala v rámci projektu profesní kvalifikaci,</a:t>
            </a:r>
          </a:p>
          <a:p>
            <a:pPr marL="432000" indent="-432000"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Font typeface="Wingdings" panose="05000000000000000000" pitchFamily="2" charset="2"/>
              <a:buChar char=""/>
            </a:pPr>
            <a:r>
              <a:rPr lang="cs-CZ" sz="2000" b="1" dirty="0"/>
              <a:t>pracovní smlouva / dohoda o pracovní činnosti / dohoda o provedení práce </a:t>
            </a:r>
            <a:r>
              <a:rPr lang="cs-CZ" sz="2000" dirty="0"/>
              <a:t>dokládající pracovněprávní vztah s pečující osobou, která získala v rámci projektu profesní kvalifikaci, na délku minimálně 6 měsíců po získání kvalifikace</a:t>
            </a:r>
            <a:r>
              <a:rPr lang="cs-CZ" sz="2000" dirty="0" smtClean="0"/>
              <a:t>,</a:t>
            </a:r>
          </a:p>
          <a:p>
            <a:pPr marL="432000" indent="-432000"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Font typeface="Wingdings" panose="05000000000000000000" pitchFamily="2" charset="2"/>
              <a:buChar char=""/>
            </a:pPr>
            <a:r>
              <a:rPr lang="cs-CZ" sz="2000" b="1" dirty="0" smtClean="0">
                <a:solidFill>
                  <a:srgbClr val="084A8B"/>
                </a:solidFill>
              </a:rPr>
              <a:t>souhrnný </a:t>
            </a:r>
            <a:r>
              <a:rPr lang="cs-CZ" sz="2000" b="1" dirty="0">
                <a:solidFill>
                  <a:srgbClr val="084A8B"/>
                </a:solidFill>
              </a:rPr>
              <a:t>záznam o docházce pečující osoby</a:t>
            </a:r>
            <a:r>
              <a:rPr lang="cs-CZ" sz="2000" dirty="0">
                <a:solidFill>
                  <a:srgbClr val="084A8B"/>
                </a:solidFill>
              </a:rPr>
              <a:t>, která získala v rámci projektu profesní kvalifikaci, ve formátu XLS/XLSX opatřený elektronickým podpisem odpovědného pracovníka příjemce. Ze záznamu musí být patrné minimálně </a:t>
            </a:r>
            <a:r>
              <a:rPr lang="cs-CZ" sz="2000" u="sng" dirty="0">
                <a:solidFill>
                  <a:srgbClr val="084A8B"/>
                </a:solidFill>
              </a:rPr>
              <a:t>šestiměsíční pracovní působení </a:t>
            </a:r>
            <a:r>
              <a:rPr lang="cs-CZ" sz="2000" dirty="0">
                <a:solidFill>
                  <a:srgbClr val="084A8B"/>
                </a:solidFill>
              </a:rPr>
              <a:t>této pečující osoby v zařízení péče o děti (125 odpracovaných dní). Do 6 měsíců fyzické přítomnosti se započítává doba nemoci, která nepřesáhne 5 po sobě jdoucích kalendářních dní a doba zákonného nároku na dovolenou.</a:t>
            </a:r>
          </a:p>
          <a:p>
            <a:pPr marL="666000" lvl="1" indent="-252000">
              <a:spcAft>
                <a:spcPts val="300"/>
              </a:spcAft>
              <a:buClr>
                <a:srgbClr val="5FBBF5"/>
              </a:buClr>
              <a:buSzPct val="80000"/>
            </a:pPr>
            <a:endParaRPr lang="cs-CZ" sz="1600" dirty="0">
              <a:solidFill>
                <a:srgbClr val="084A8B"/>
              </a:solidFill>
            </a:endParaRPr>
          </a:p>
          <a:p>
            <a:endParaRPr lang="cs-CZ" dirty="0"/>
          </a:p>
          <a:p>
            <a:pPr marL="432000" indent="-432000"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Font typeface="Wingdings" panose="05000000000000000000" pitchFamily="2" charset="2"/>
              <a:buChar char=""/>
            </a:pPr>
            <a:endParaRPr lang="cs-CZ" sz="2000" dirty="0">
              <a:solidFill>
                <a:srgbClr val="084A8B"/>
              </a:solidFill>
            </a:endParaRPr>
          </a:p>
          <a:p>
            <a:pPr marL="432000" lvl="0" indent="-432000"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Font typeface="Wingdings" panose="05000000000000000000" pitchFamily="2" charset="2"/>
              <a:buChar char=""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20211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Nájemné prostor zařízení péče o děti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12776"/>
            <a:ext cx="8496944" cy="4869360"/>
          </a:xfrm>
        </p:spPr>
        <p:txBody>
          <a:bodyPr/>
          <a:lstStyle/>
          <a:p>
            <a:pPr marL="0" lvl="0" indent="0">
              <a:lnSpc>
                <a:spcPct val="100000"/>
              </a:lnSpc>
              <a:buClr>
                <a:srgbClr val="5FBBF5"/>
              </a:buClr>
              <a:buNone/>
            </a:pPr>
            <a:r>
              <a:rPr lang="cs-CZ" sz="2000" b="1" dirty="0">
                <a:solidFill>
                  <a:srgbClr val="084A8B"/>
                </a:solidFill>
              </a:rPr>
              <a:t>Doklady prokazující splnění jednotky předkládané jako příloha </a:t>
            </a:r>
            <a:r>
              <a:rPr lang="cs-CZ" sz="2000" b="1" dirty="0" err="1" smtClean="0">
                <a:solidFill>
                  <a:srgbClr val="084A8B"/>
                </a:solidFill>
              </a:rPr>
              <a:t>ZoR</a:t>
            </a:r>
            <a:r>
              <a:rPr lang="cs-CZ" sz="2000" b="1" dirty="0" smtClean="0">
                <a:solidFill>
                  <a:srgbClr val="084A8B"/>
                </a:solidFill>
              </a:rPr>
              <a:t>:</a:t>
            </a:r>
          </a:p>
          <a:p>
            <a:pPr lvl="0">
              <a:lnSpc>
                <a:spcPct val="100000"/>
              </a:lnSpc>
              <a:buClr>
                <a:srgbClr val="5FBBF5"/>
              </a:buClr>
            </a:pPr>
            <a:r>
              <a:rPr lang="cs-CZ" sz="2000" b="1" dirty="0" smtClean="0">
                <a:solidFill>
                  <a:srgbClr val="084A8B"/>
                </a:solidFill>
              </a:rPr>
              <a:t>nájemní smlouva</a:t>
            </a:r>
            <a:r>
              <a:rPr lang="cs-CZ" sz="2000" dirty="0" smtClean="0">
                <a:solidFill>
                  <a:srgbClr val="084A8B"/>
                </a:solidFill>
              </a:rPr>
              <a:t> a dokumentace pro jednotku obsazenost</a:t>
            </a:r>
          </a:p>
          <a:p>
            <a:pPr lvl="1">
              <a:lnSpc>
                <a:spcPct val="100000"/>
              </a:lnSpc>
              <a:spcAft>
                <a:spcPts val="0"/>
              </a:spcAft>
              <a:buClr>
                <a:srgbClr val="5FBBF5"/>
              </a:buCl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84A8B"/>
                </a:solidFill>
              </a:rPr>
              <a:t>náležitosti NS: adresa místa realizace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5FBBF5"/>
              </a:buClr>
              <a:buNone/>
            </a:pPr>
            <a:r>
              <a:rPr lang="cs-CZ" sz="2000" dirty="0">
                <a:solidFill>
                  <a:srgbClr val="084A8B"/>
                </a:solidFill>
              </a:rPr>
              <a:t>		</a:t>
            </a:r>
            <a:r>
              <a:rPr lang="cs-CZ" sz="2000" dirty="0" smtClean="0">
                <a:solidFill>
                  <a:srgbClr val="084A8B"/>
                </a:solidFill>
              </a:rPr>
              <a:t>    platnost nejpozději v den zahájení provozu v souladu   		    se zadáváním veřejných zakázek (zejména střet zájmů)</a:t>
            </a:r>
          </a:p>
          <a:p>
            <a:pPr lvl="1">
              <a:lnSpc>
                <a:spcPct val="100000"/>
              </a:lnSpc>
              <a:buClr>
                <a:srgbClr val="5FBBF5"/>
              </a:buClr>
              <a:buFont typeface="Courier New" panose="02070309020205020404" pitchFamily="49" charset="0"/>
              <a:buChar char="o"/>
            </a:pPr>
            <a:endParaRPr lang="cs-CZ" dirty="0" smtClean="0">
              <a:solidFill>
                <a:srgbClr val="084A8B"/>
              </a:solidFill>
            </a:endParaRPr>
          </a:p>
          <a:p>
            <a:pPr marL="414000" lvl="1" indent="0">
              <a:lnSpc>
                <a:spcPct val="100000"/>
              </a:lnSpc>
              <a:buClr>
                <a:srgbClr val="5FBBF5"/>
              </a:buClr>
              <a:buNone/>
            </a:pPr>
            <a:endParaRPr lang="cs-CZ" dirty="0" smtClean="0">
              <a:solidFill>
                <a:srgbClr val="084A8B"/>
              </a:solidFill>
            </a:endParaRPr>
          </a:p>
          <a:p>
            <a:pPr marL="414000" lvl="1" indent="0">
              <a:lnSpc>
                <a:spcPct val="100000"/>
              </a:lnSpc>
              <a:buClr>
                <a:srgbClr val="5FBBF5"/>
              </a:buClr>
              <a:buNone/>
            </a:pPr>
            <a:endParaRPr lang="cs-CZ" dirty="0" smtClean="0">
              <a:solidFill>
                <a:srgbClr val="084A8B"/>
              </a:solidFill>
            </a:endParaRPr>
          </a:p>
          <a:p>
            <a:pPr marL="0" lvl="0" indent="0">
              <a:lnSpc>
                <a:spcPct val="100000"/>
              </a:lnSpc>
              <a:buClr>
                <a:srgbClr val="5FBBF5"/>
              </a:buClr>
              <a:buNone/>
            </a:pPr>
            <a:r>
              <a:rPr lang="cs-CZ" sz="2000" b="1" dirty="0" smtClean="0">
                <a:solidFill>
                  <a:srgbClr val="084A8B"/>
                </a:solidFill>
              </a:rPr>
              <a:t>Dokumenty pro splnění relevantních jednotek </a:t>
            </a:r>
            <a:r>
              <a:rPr lang="cs-CZ" sz="2000" b="1" dirty="0">
                <a:solidFill>
                  <a:srgbClr val="084A8B"/>
                </a:solidFill>
              </a:rPr>
              <a:t>jsou </a:t>
            </a:r>
            <a:r>
              <a:rPr lang="cs-CZ" sz="2000" b="1" dirty="0" smtClean="0">
                <a:solidFill>
                  <a:srgbClr val="084A8B"/>
                </a:solidFill>
              </a:rPr>
              <a:t>ověřovány </a:t>
            </a:r>
            <a:r>
              <a:rPr lang="cs-CZ" sz="2000" b="1" dirty="0">
                <a:solidFill>
                  <a:srgbClr val="084A8B"/>
                </a:solidFill>
              </a:rPr>
              <a:t>při kontrole na místě (</a:t>
            </a:r>
            <a:r>
              <a:rPr lang="cs-CZ" sz="2000" b="1" dirty="0" err="1">
                <a:solidFill>
                  <a:srgbClr val="084A8B"/>
                </a:solidFill>
              </a:rPr>
              <a:t>KnM</a:t>
            </a:r>
            <a:r>
              <a:rPr lang="cs-CZ" sz="2000" b="1" dirty="0" smtClean="0">
                <a:solidFill>
                  <a:srgbClr val="084A8B"/>
                </a:solidFill>
              </a:rPr>
              <a:t>).</a:t>
            </a:r>
            <a:endParaRPr lang="cs-CZ" sz="2000" b="1" dirty="0">
              <a:solidFill>
                <a:srgbClr val="084A8B"/>
              </a:solidFill>
            </a:endParaRPr>
          </a:p>
          <a:p>
            <a:pPr marL="936000" lvl="4" indent="-43200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endParaRPr lang="cs-CZ" sz="1800" dirty="0" smtClean="0"/>
          </a:p>
          <a:p>
            <a:pPr marL="504000" lvl="4" indent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SzPct val="100000"/>
              <a:buNone/>
            </a:pPr>
            <a:endParaRPr lang="cs-CZ" sz="1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34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01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Upozornění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340768"/>
            <a:ext cx="8064000" cy="5040560"/>
          </a:xfrm>
        </p:spPr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e </a:t>
            </a:r>
            <a:r>
              <a:rPr lang="cs-CZ" dirty="0"/>
              <a:t>střetu zájmu </a:t>
            </a:r>
            <a:r>
              <a:rPr lang="cs-CZ" dirty="0" smtClean="0"/>
              <a:t>se ocitají členové </a:t>
            </a:r>
            <a:r>
              <a:rPr lang="cs-CZ" dirty="0"/>
              <a:t>statutárního orgánu zadavatele, členové realizačního týmu </a:t>
            </a:r>
            <a:r>
              <a:rPr lang="cs-CZ" dirty="0" smtClean="0"/>
              <a:t>projektu, </a:t>
            </a:r>
            <a:r>
              <a:rPr lang="cs-CZ" u="sng" dirty="0" smtClean="0"/>
              <a:t>manžel/manželka </a:t>
            </a:r>
            <a:r>
              <a:rPr lang="cs-CZ" u="sng" dirty="0"/>
              <a:t>statutárního orgánu </a:t>
            </a:r>
            <a:r>
              <a:rPr lang="cs-CZ" u="sng" dirty="0" smtClean="0"/>
              <a:t>dodavatele;</a:t>
            </a:r>
          </a:p>
          <a:p>
            <a:r>
              <a:rPr lang="cs-CZ" dirty="0" smtClean="0"/>
              <a:t>snížit </a:t>
            </a:r>
            <a:r>
              <a:rPr lang="cs-CZ" dirty="0"/>
              <a:t>počet pracovních dnů použitý pro výpočet obsazenosti </a:t>
            </a:r>
            <a:r>
              <a:rPr lang="cs-CZ" dirty="0" smtClean="0"/>
              <a:t>lze pouze </a:t>
            </a:r>
            <a:r>
              <a:rPr lang="cs-CZ" u="sng" dirty="0" smtClean="0"/>
              <a:t>z </a:t>
            </a:r>
            <a:r>
              <a:rPr lang="cs-CZ" u="sng" dirty="0"/>
              <a:t>předem nepředvídatelných důvodů</a:t>
            </a:r>
            <a:r>
              <a:rPr lang="cs-CZ" dirty="0"/>
              <a:t>, např. karanténa, povodně, vyhoření, vykradení apod., anebo </a:t>
            </a:r>
            <a:r>
              <a:rPr lang="cs-CZ" u="sng" dirty="0"/>
              <a:t>z předem ohlášených technických důvodů, jejichž příčina není na straně </a:t>
            </a:r>
            <a:r>
              <a:rPr lang="cs-CZ" u="sng" dirty="0" smtClean="0"/>
              <a:t>příjemce</a:t>
            </a:r>
            <a:r>
              <a:rPr lang="cs-CZ" dirty="0" smtClean="0"/>
              <a:t>, a sice maximálně </a:t>
            </a:r>
            <a:r>
              <a:rPr lang="cs-CZ" dirty="0"/>
              <a:t>o 31 po sobě jdoucích kalendářních </a:t>
            </a:r>
            <a:r>
              <a:rPr lang="cs-CZ" dirty="0" smtClean="0"/>
              <a:t>dnů; 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87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632040" cy="2088232"/>
          </a:xfrm>
        </p:spPr>
        <p:txBody>
          <a:bodyPr/>
          <a:lstStyle/>
          <a:p>
            <a:pPr algn="ctr"/>
            <a:r>
              <a:rPr lang="cs-CZ" dirty="0" smtClean="0"/>
              <a:t>Výpočet Obsazenosti/zálohy</a:t>
            </a:r>
            <a:r>
              <a:rPr lang="cs-CZ" sz="3200" dirty="0"/>
              <a:t/>
            </a:r>
            <a:br>
              <a:rPr lang="cs-CZ" sz="3200" dirty="0"/>
            </a:br>
            <a:r>
              <a:rPr lang="cs-CZ" b="0" baseline="0" dirty="0" smtClean="0"/>
              <a:t/>
            </a:r>
            <a:br>
              <a:rPr lang="cs-CZ" b="0" baseline="0" dirty="0" smtClean="0"/>
            </a:br>
            <a:endParaRPr lang="cs-CZ" sz="3200" b="0" cap="none" dirty="0"/>
          </a:p>
        </p:txBody>
      </p:sp>
    </p:spTree>
    <p:extLst>
      <p:ext uri="{BB962C8B-B14F-4D97-AF65-F5344CB8AC3E}">
        <p14:creationId xmlns:p14="http://schemas.microsoft.com/office/powerpoint/2010/main" val="53007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/>
              <a:t>Jednotky a jednotkové 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5112568"/>
          </a:xfrm>
        </p:spPr>
        <p:txBody>
          <a:bodyPr/>
          <a:lstStyle/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/>
              <a:t>Obsazenost zařízení péče o děti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 smtClean="0"/>
              <a:t>1/75 výše </a:t>
            </a:r>
            <a:r>
              <a:rPr lang="cs-CZ" sz="1600" dirty="0"/>
              <a:t>nákladů na zajištění provozu jednoho místa v zařízení péče o dítě za 6 </a:t>
            </a:r>
            <a:r>
              <a:rPr lang="cs-CZ" sz="1600" dirty="0" smtClean="0"/>
              <a:t>měsíců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 smtClean="0"/>
              <a:t>4 fáze provozu, každá trvá 6 měsíců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/>
              <a:t>o</a:t>
            </a:r>
            <a:r>
              <a:rPr lang="cs-CZ" sz="1600" dirty="0" smtClean="0"/>
              <a:t>bsazenost </a:t>
            </a:r>
            <a:r>
              <a:rPr lang="cs-CZ" sz="1600" dirty="0"/>
              <a:t>je kalkulována na úrovni zařízení jako celku </a:t>
            </a:r>
            <a:r>
              <a:rPr lang="cs-CZ" sz="1600" dirty="0" smtClean="0"/>
              <a:t>(výpočet dle kapacity zařízení)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/>
              <a:t>p</a:t>
            </a:r>
            <a:r>
              <a:rPr lang="cs-CZ" sz="1600" dirty="0" smtClean="0"/>
              <a:t>očet </a:t>
            </a:r>
            <a:r>
              <a:rPr lang="cs-CZ" sz="1600" dirty="0"/>
              <a:t>provozovaných míst je dán kapacitou zařízení péče o </a:t>
            </a:r>
            <a:r>
              <a:rPr lang="cs-CZ" sz="1600" dirty="0" smtClean="0"/>
              <a:t>děti</a:t>
            </a:r>
            <a:r>
              <a:rPr lang="cs-CZ" sz="1600" dirty="0"/>
              <a:t> </a:t>
            </a:r>
            <a:r>
              <a:rPr lang="cs-CZ" sz="1600" dirty="0" smtClean="0"/>
              <a:t>(u DS v evidenci poskytovatelů,  u živností ve </a:t>
            </a:r>
            <a:r>
              <a:rPr lang="cs-CZ" sz="1600" dirty="0"/>
              <a:t>stanovisku příslušné krajské hygienické </a:t>
            </a:r>
            <a:r>
              <a:rPr lang="cs-CZ" sz="1600" dirty="0" smtClean="0"/>
              <a:t>stanice)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/>
              <a:t>o</a:t>
            </a:r>
            <a:r>
              <a:rPr lang="cs-CZ" sz="1600" dirty="0" smtClean="0"/>
              <a:t>bsazenost počítána za celou projektovou fázi, tj. 6 měsíců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/>
              <a:t>p</a:t>
            </a:r>
            <a:r>
              <a:rPr lang="cs-CZ" sz="1600" dirty="0" smtClean="0"/>
              <a:t>ovinnost vést řádné záznamy o přesné </a:t>
            </a:r>
            <a:r>
              <a:rPr lang="cs-CZ" sz="1600" dirty="0"/>
              <a:t>docházce dětí v konkrétní dny v elektronickém docházkovém </a:t>
            </a:r>
            <a:r>
              <a:rPr lang="cs-CZ" sz="1600" dirty="0" smtClean="0"/>
              <a:t>systému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/>
              <a:t>za plně obsazené zařízení se považuje i zařízení, kde děti nebyly </a:t>
            </a:r>
            <a:r>
              <a:rPr lang="cs-CZ" sz="1600" dirty="0" smtClean="0"/>
              <a:t>přítomny v</a:t>
            </a:r>
            <a:r>
              <a:rPr lang="cs-CZ" sz="1600" dirty="0"/>
              <a:t> plném počtu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 smtClean="0"/>
              <a:t>jako </a:t>
            </a:r>
            <a:r>
              <a:rPr lang="cs-CZ" sz="1600" dirty="0"/>
              <a:t>obvyklá míra docházky byla stanovena hranice 75 %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/>
              <a:t>pokud bude zařízení využito </a:t>
            </a:r>
            <a:r>
              <a:rPr lang="cs-CZ" sz="1600" dirty="0" smtClean="0"/>
              <a:t>z min. 75 </a:t>
            </a:r>
            <a:r>
              <a:rPr lang="cs-CZ" sz="1600" dirty="0"/>
              <a:t>% </a:t>
            </a:r>
            <a:r>
              <a:rPr lang="cs-CZ" sz="1600" dirty="0" smtClean="0"/>
              <a:t>své </a:t>
            </a:r>
            <a:r>
              <a:rPr lang="cs-CZ" sz="1600" dirty="0"/>
              <a:t>kapacity = plně obsazené zařízení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/>
              <a:t>v případě, že obsazenost zařízení nebude využita alespoň </a:t>
            </a:r>
            <a:r>
              <a:rPr lang="cs-CZ" sz="1600" dirty="0" smtClean="0"/>
              <a:t>z 20 </a:t>
            </a:r>
            <a:r>
              <a:rPr lang="cs-CZ" sz="1600" dirty="0"/>
              <a:t>% - není nárok na jednotkový náklad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37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96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/>
              <a:t>Jednotky a jednotkové 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784976" cy="5328592"/>
          </a:xfrm>
        </p:spPr>
        <p:txBody>
          <a:bodyPr numCol="2"/>
          <a:lstStyle/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b="1" dirty="0" smtClean="0"/>
              <a:t>Výpočet </a:t>
            </a:r>
            <a:r>
              <a:rPr lang="cs-CZ" sz="1800" b="1" dirty="0"/>
              <a:t>tzv. půldnů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400" dirty="0"/>
              <a:t>zohledňují se „půldny“ 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400" dirty="0" smtClean="0"/>
              <a:t>1 půlden = dítě je v </a:t>
            </a:r>
            <a:r>
              <a:rPr lang="cs-CZ" sz="1400" dirty="0"/>
              <a:t>zařízení </a:t>
            </a:r>
            <a:r>
              <a:rPr lang="cs-CZ" sz="1400" dirty="0" smtClean="0"/>
              <a:t>přítomné</a:t>
            </a:r>
            <a:br>
              <a:rPr lang="cs-CZ" sz="1400" dirty="0" smtClean="0"/>
            </a:br>
            <a:r>
              <a:rPr lang="cs-CZ" sz="1400" dirty="0" smtClean="0"/>
              <a:t>alespoň </a:t>
            </a:r>
            <a:r>
              <a:rPr lang="cs-CZ" sz="1400" dirty="0"/>
              <a:t>3 hodiny, ale méně než 6 hodin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400" dirty="0" smtClean="0"/>
              <a:t>2 půldny = dítě </a:t>
            </a:r>
            <a:r>
              <a:rPr lang="cs-CZ" sz="1400" dirty="0"/>
              <a:t>je v zařízení hlídané alespoň 6 hodin 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každý pracovní den </a:t>
            </a:r>
            <a:r>
              <a:rPr lang="cs-CZ" sz="1400" dirty="0"/>
              <a:t>znamená 2 </a:t>
            </a:r>
            <a:r>
              <a:rPr lang="cs-CZ" sz="1400" dirty="0" smtClean="0"/>
              <a:t>půldny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600" dirty="0" smtClean="0"/>
          </a:p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b="1" dirty="0" smtClean="0"/>
              <a:t>Výpočet hodnoty jednotky </a:t>
            </a:r>
            <a:r>
              <a:rPr lang="cs-CZ" sz="1800" b="1" dirty="0"/>
              <a:t>„Obsazenost zařízení péče o děti“ </a:t>
            </a:r>
          </a:p>
          <a:p>
            <a:pPr marL="504000" lvl="4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400" dirty="0"/>
              <a:t>Obsazenost se vypočte jako poměr půldenních přítomností dětí v zařízení a celkového počtu půldnů v pracovní dny násobených kapacitou zařízení (oboje stanoveno za vymezené </a:t>
            </a:r>
            <a:r>
              <a:rPr lang="cs-CZ" sz="1400" dirty="0" smtClean="0"/>
              <a:t>období   </a:t>
            </a:r>
            <a:r>
              <a:rPr lang="cs-CZ" sz="1400" dirty="0"/>
              <a:t>6 kalendářních měsíců), který se dále násobí 100. </a:t>
            </a:r>
            <a:endParaRPr lang="cs-CZ" sz="1400" dirty="0" smtClean="0"/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endParaRPr lang="cs-CZ" sz="1400" dirty="0" smtClean="0"/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400" b="1" dirty="0"/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400" b="1" dirty="0" smtClean="0"/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400" b="1" dirty="0" smtClean="0"/>
              <a:t>Obsazenost </a:t>
            </a:r>
            <a:r>
              <a:rPr lang="cs-CZ" sz="1400" b="1" dirty="0"/>
              <a:t>zařízení péče o děti se tedy vypočítá podle následujícího vzorce: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</a:rPr>
              <a:t>            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A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O = 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---------------- x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100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      (B x 2 )  x C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400" dirty="0"/>
              <a:t> 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600" b="1" dirty="0"/>
              <a:t>O….obsazenost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600" b="1" dirty="0"/>
              <a:t>A…..počet dosažených půldnů všech přítomných dětí za 6 měsíců provozu zařízení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600" b="1" dirty="0"/>
              <a:t>B…..počet pracovních dní za 6 měsíců provozu zařízení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600" b="1" dirty="0"/>
              <a:t>C…..kapacita zařízení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400" dirty="0"/>
              <a:t> 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400" dirty="0"/>
              <a:t>Výše podpory za jednotku „Obsazenost zařízení péče o děti“ za jednu fázi provozu se vypočítá následovně: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400" b="1" dirty="0">
                <a:solidFill>
                  <a:schemeClr val="accent3">
                    <a:lumMod val="50000"/>
                  </a:schemeClr>
                </a:solidFill>
              </a:rPr>
              <a:t>p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</a:rPr>
              <a:t>očet </a:t>
            </a:r>
            <a:r>
              <a:rPr lang="cs-CZ" sz="1400" b="1" dirty="0">
                <a:solidFill>
                  <a:schemeClr val="accent3">
                    <a:lumMod val="50000"/>
                  </a:schemeClr>
                </a:solidFill>
              </a:rPr>
              <a:t>míst v zařízení x dosažená obsazenost zařízení péče o děti x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</a:rPr>
              <a:t>jednotka</a:t>
            </a:r>
            <a:endParaRPr lang="cs-CZ" sz="1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400" dirty="0" smtClean="0"/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38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75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symboly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39</a:t>
            </a:fld>
            <a:endParaRPr lang="cs-CZ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55" y="4653136"/>
            <a:ext cx="722968" cy="72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22968" cy="72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79" y="2654180"/>
            <a:ext cx="502993" cy="71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55" y="3631364"/>
            <a:ext cx="722968" cy="80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051720" y="180561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Vybudování / transformace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2027212" y="2825905"/>
            <a:ext cx="3408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Provoz (obsazenost zařízení)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2051720" y="3849572"/>
            <a:ext cx="3408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Nájem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2051720" y="4829954"/>
            <a:ext cx="3408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Kvalifikovaná pečující osoba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558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4D547A-3900-4804-904D-61E1B9CBA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Základní údaje o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47416D0-8193-40CA-A0E2-D37EFA84B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defRPr/>
            </a:pPr>
            <a:r>
              <a:rPr lang="cs-CZ" altLang="cs-CZ" b="1" dirty="0"/>
              <a:t>Doba realizace</a:t>
            </a:r>
            <a:r>
              <a:rPr lang="cs-CZ" altLang="cs-CZ" dirty="0"/>
              <a:t>: 1. 1. 2016 – 31. 12. 2020</a:t>
            </a:r>
          </a:p>
          <a:p>
            <a:pPr algn="just">
              <a:lnSpc>
                <a:spcPct val="90000"/>
              </a:lnSpc>
              <a:defRPr/>
            </a:pPr>
            <a:r>
              <a:rPr lang="cs-CZ" altLang="cs-CZ" b="1" dirty="0"/>
              <a:t>Rozpočet celkem: </a:t>
            </a:r>
            <a:r>
              <a:rPr lang="cs-CZ" dirty="0"/>
              <a:t>95 496 147,20 Kč</a:t>
            </a:r>
          </a:p>
          <a:p>
            <a:pPr algn="just">
              <a:lnSpc>
                <a:spcPct val="90000"/>
              </a:lnSpc>
              <a:defRPr/>
            </a:pPr>
            <a:r>
              <a:rPr lang="cs-CZ" b="1" dirty="0"/>
              <a:t>Typ projektu: </a:t>
            </a:r>
            <a:r>
              <a:rPr lang="cs-CZ" dirty="0" smtClean="0"/>
              <a:t>Přímého </a:t>
            </a:r>
            <a:r>
              <a:rPr lang="cs-CZ" dirty="0"/>
              <a:t>přidělení s nepřímými náklady</a:t>
            </a:r>
          </a:p>
          <a:p>
            <a:pPr algn="just">
              <a:lnSpc>
                <a:spcPct val="90000"/>
              </a:lnSpc>
              <a:defRPr/>
            </a:pPr>
            <a:r>
              <a:rPr lang="cs-CZ" altLang="cs-CZ" b="1" dirty="0"/>
              <a:t>Odborný garant projektu: </a:t>
            </a:r>
            <a:r>
              <a:rPr lang="cs-CZ" altLang="cs-CZ" dirty="0" smtClean="0"/>
              <a:t>216. </a:t>
            </a:r>
            <a:r>
              <a:rPr lang="cs-CZ" altLang="cs-CZ" dirty="0"/>
              <a:t>oddělení koncepce rodinné politiky</a:t>
            </a:r>
          </a:p>
          <a:p>
            <a:pPr algn="just">
              <a:lnSpc>
                <a:spcPct val="90000"/>
              </a:lnSpc>
              <a:defRPr/>
            </a:pPr>
            <a:r>
              <a:rPr lang="cs-CZ" altLang="cs-CZ" b="1" dirty="0"/>
              <a:t>Realizátor projektu: </a:t>
            </a:r>
            <a:r>
              <a:rPr lang="cs-CZ" altLang="cs-CZ" dirty="0"/>
              <a:t>353. oddělení projektů sociální politiky</a:t>
            </a:r>
          </a:p>
          <a:p>
            <a:pPr algn="just">
              <a:lnSpc>
                <a:spcPct val="90000"/>
              </a:lnSpc>
              <a:defRPr/>
            </a:pPr>
            <a:r>
              <a:rPr lang="cs-CZ" altLang="cs-CZ" b="1" dirty="0"/>
              <a:t>Poskytovatel dotace: </a:t>
            </a:r>
            <a:r>
              <a:rPr lang="cs-CZ" dirty="0" smtClean="0"/>
              <a:t>834. </a:t>
            </a:r>
            <a:r>
              <a:rPr lang="cs-CZ" dirty="0"/>
              <a:t>oddělení projektů rovnosti žen a mužů I</a:t>
            </a:r>
          </a:p>
          <a:p>
            <a:pPr algn="just">
              <a:lnSpc>
                <a:spcPct val="90000"/>
              </a:lnSpc>
              <a:defRPr/>
            </a:pPr>
            <a:r>
              <a:rPr lang="cs-CZ" altLang="cs-CZ" b="1" dirty="0"/>
              <a:t>Operační program a výzva: </a:t>
            </a:r>
            <a:r>
              <a:rPr lang="cs-CZ" altLang="cs-CZ" dirty="0"/>
              <a:t>OP Zaměstnanost, </a:t>
            </a:r>
            <a:r>
              <a:rPr lang="cs-CZ" dirty="0"/>
              <a:t>03_1_51 Systémové projekty realizované MPSV a ÚP ČR 	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760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(vybudování, 5 míst)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566755" y="6460707"/>
            <a:ext cx="468000" cy="215444"/>
          </a:xfrm>
          <a:solidFill>
            <a:schemeClr val="tx2">
              <a:alpha val="59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F083-4774-43B1-9AB0-5CC1AC5DD8EE}" type="slidenum"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5" y="2049165"/>
            <a:ext cx="347544" cy="34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704" y="2054403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738" y="2000550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Šipka doprava 15"/>
          <p:cNvSpPr/>
          <p:nvPr/>
        </p:nvSpPr>
        <p:spPr>
          <a:xfrm>
            <a:off x="5763789" y="2597615"/>
            <a:ext cx="462002" cy="156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232985" y="1559965"/>
            <a:ext cx="1400200" cy="307777"/>
          </a:xfrm>
          <a:prstGeom prst="rect">
            <a:avLst/>
          </a:prstGeom>
          <a:solidFill>
            <a:srgbClr val="99FF33">
              <a:alpha val="23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Vybudování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342027" y="1559967"/>
            <a:ext cx="1019605" cy="307777"/>
          </a:xfrm>
          <a:prstGeom prst="rect">
            <a:avLst/>
          </a:prstGeom>
          <a:solidFill>
            <a:srgbClr val="99FF33">
              <a:alpha val="23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Provoz I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092852" y="1559966"/>
            <a:ext cx="1019605" cy="307777"/>
          </a:xfrm>
          <a:prstGeom prst="rect">
            <a:avLst/>
          </a:prstGeom>
          <a:solidFill>
            <a:srgbClr val="99FF33">
              <a:alpha val="23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Provoz II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5874194" y="1596718"/>
            <a:ext cx="1019605" cy="307777"/>
          </a:xfrm>
          <a:prstGeom prst="rect">
            <a:avLst/>
          </a:prstGeom>
          <a:solidFill>
            <a:srgbClr val="99FF33">
              <a:alpha val="23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Provoz III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7729258" y="1596717"/>
            <a:ext cx="1019605" cy="307777"/>
          </a:xfrm>
          <a:prstGeom prst="rect">
            <a:avLst/>
          </a:prstGeom>
          <a:solidFill>
            <a:srgbClr val="99FF33">
              <a:alpha val="23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Provoz IV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TextovéPole 56"/>
          <p:cNvSpPr txBox="1"/>
          <p:nvPr/>
        </p:nvSpPr>
        <p:spPr>
          <a:xfrm>
            <a:off x="2206509" y="3293858"/>
            <a:ext cx="121032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Docházka 60 %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TextovéPole 59"/>
          <p:cNvSpPr txBox="1"/>
          <p:nvPr/>
        </p:nvSpPr>
        <p:spPr>
          <a:xfrm>
            <a:off x="4305641" y="3293858"/>
            <a:ext cx="121032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Docházka 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80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</a:p>
        </p:txBody>
      </p:sp>
      <p:sp>
        <p:nvSpPr>
          <p:cNvPr id="64" name="TextovéPole 63"/>
          <p:cNvSpPr txBox="1"/>
          <p:nvPr/>
        </p:nvSpPr>
        <p:spPr>
          <a:xfrm>
            <a:off x="6288637" y="3293858"/>
            <a:ext cx="121032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Docházka 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70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</a:p>
        </p:txBody>
      </p:sp>
      <p:sp>
        <p:nvSpPr>
          <p:cNvPr id="71" name="TextovéPole 70"/>
          <p:cNvSpPr txBox="1"/>
          <p:nvPr/>
        </p:nvSpPr>
        <p:spPr>
          <a:xfrm>
            <a:off x="7832903" y="3301269"/>
            <a:ext cx="121032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Docházka 80 %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33" y="2057304"/>
            <a:ext cx="347544" cy="34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16" y="2049165"/>
            <a:ext cx="347544" cy="34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3" y="2485311"/>
            <a:ext cx="347544" cy="34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33" y="2495869"/>
            <a:ext cx="347544" cy="34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504" y="2054403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704" y="2386475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504" y="2348078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704" y="2682434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738" y="2631607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738" y="2309226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46" y="2000550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972" y="2298895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620" y="2143810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654" y="2089957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420" y="2143810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620" y="2475882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420" y="2437485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620" y="2771841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654" y="2721014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654" y="2398633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10" y="2074359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636" y="2372704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Šipka doprava 101"/>
          <p:cNvSpPr/>
          <p:nvPr/>
        </p:nvSpPr>
        <p:spPr>
          <a:xfrm>
            <a:off x="7399995" y="2567168"/>
            <a:ext cx="462002" cy="156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Šipka doprava 102"/>
          <p:cNvSpPr/>
          <p:nvPr/>
        </p:nvSpPr>
        <p:spPr>
          <a:xfrm>
            <a:off x="3883838" y="2596930"/>
            <a:ext cx="462002" cy="156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Šipka doprava 103"/>
          <p:cNvSpPr/>
          <p:nvPr/>
        </p:nvSpPr>
        <p:spPr>
          <a:xfrm>
            <a:off x="1214985" y="2631379"/>
            <a:ext cx="462002" cy="156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072" y="2177395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872" y="2177395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072" y="2509467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872" y="2471070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072" y="2805426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422" y="2228222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222" y="2228222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422" y="2560294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222" y="2521897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422" y="2856253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066" y="2138024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066" y="2769081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066" y="2446700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674" y="2138024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00" y="2436369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760" y="2168796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760" y="2799853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760" y="2477472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368" y="2168796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994" y="2467141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" name="TextovéPole 136"/>
          <p:cNvSpPr txBox="1"/>
          <p:nvPr/>
        </p:nvSpPr>
        <p:spPr>
          <a:xfrm>
            <a:off x="63114" y="3878710"/>
            <a:ext cx="1187845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x 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17 451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(plátce DPH)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87 255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TextovéPole 137"/>
          <p:cNvSpPr txBox="1"/>
          <p:nvPr/>
        </p:nvSpPr>
        <p:spPr>
          <a:xfrm>
            <a:off x="63113" y="5545095"/>
            <a:ext cx="1187845" cy="276999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87 255 </a:t>
            </a: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Kč</a:t>
            </a: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TextovéPole 138"/>
          <p:cNvSpPr txBox="1"/>
          <p:nvPr/>
        </p:nvSpPr>
        <p:spPr>
          <a:xfrm>
            <a:off x="313923" y="4465423"/>
            <a:ext cx="1379124" cy="83099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x 75x 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730 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x 75 x 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64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x </a:t>
            </a:r>
            <a:r>
              <a:rPr kumimoji="0" lang="cs-CZ" sz="12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14 760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312 510</a:t>
            </a:r>
          </a:p>
        </p:txBody>
      </p:sp>
      <p:sp>
        <p:nvSpPr>
          <p:cNvPr id="141" name="TextovéPole 140"/>
          <p:cNvSpPr txBox="1"/>
          <p:nvPr/>
        </p:nvSpPr>
        <p:spPr>
          <a:xfrm>
            <a:off x="3131170" y="4385780"/>
            <a:ext cx="1379124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x 60x 730 +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x 60 x 64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238 200</a:t>
            </a:r>
          </a:p>
        </p:txBody>
      </p:sp>
      <p:cxnSp>
        <p:nvCxnSpPr>
          <p:cNvPr id="9" name="Přímá spojnice se šipkou 8"/>
          <p:cNvCxnSpPr>
            <a:stCxn id="137" idx="0"/>
          </p:cNvCxnSpPr>
          <p:nvPr/>
        </p:nvCxnSpPr>
        <p:spPr>
          <a:xfrm flipH="1" flipV="1">
            <a:off x="96093" y="2894778"/>
            <a:ext cx="544242" cy="150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 flipH="1" flipV="1">
            <a:off x="1763428" y="2771841"/>
            <a:ext cx="280714" cy="15769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>
            <a:stCxn id="141" idx="0"/>
          </p:cNvCxnSpPr>
          <p:nvPr/>
        </p:nvCxnSpPr>
        <p:spPr>
          <a:xfrm flipV="1">
            <a:off x="3820732" y="2783898"/>
            <a:ext cx="0" cy="16018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ovéPole 141"/>
          <p:cNvSpPr txBox="1"/>
          <p:nvPr/>
        </p:nvSpPr>
        <p:spPr>
          <a:xfrm>
            <a:off x="2571740" y="5560194"/>
            <a:ext cx="1187845" cy="276999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238 200 Kč</a:t>
            </a: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3" name="TextovéPole 142"/>
          <p:cNvSpPr txBox="1"/>
          <p:nvPr/>
        </p:nvSpPr>
        <p:spPr>
          <a:xfrm>
            <a:off x="4147119" y="5560748"/>
            <a:ext cx="1187845" cy="276999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297 750 Kč</a:t>
            </a: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4" name="TextovéPole 143"/>
          <p:cNvSpPr txBox="1"/>
          <p:nvPr/>
        </p:nvSpPr>
        <p:spPr>
          <a:xfrm>
            <a:off x="4741042" y="4401978"/>
            <a:ext cx="1379124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x 75x 730 +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x 75 x 64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297 750</a:t>
            </a:r>
          </a:p>
        </p:txBody>
      </p:sp>
      <p:cxnSp>
        <p:nvCxnSpPr>
          <p:cNvPr id="31" name="Přímá spojnice se šipkou 30"/>
          <p:cNvCxnSpPr/>
          <p:nvPr/>
        </p:nvCxnSpPr>
        <p:spPr>
          <a:xfrm>
            <a:off x="2867498" y="3845496"/>
            <a:ext cx="238560" cy="1613615"/>
          </a:xfrm>
          <a:prstGeom prst="straightConnector1">
            <a:avLst/>
          </a:prstGeom>
          <a:ln>
            <a:solidFill>
              <a:schemeClr val="accent1">
                <a:shade val="95000"/>
                <a:satMod val="105000"/>
                <a:alpha val="29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Přímá spojnice se šipkou 144"/>
          <p:cNvCxnSpPr/>
          <p:nvPr/>
        </p:nvCxnSpPr>
        <p:spPr>
          <a:xfrm flipH="1">
            <a:off x="4619538" y="3789995"/>
            <a:ext cx="218882" cy="1644924"/>
          </a:xfrm>
          <a:prstGeom prst="straightConnector1">
            <a:avLst/>
          </a:prstGeom>
          <a:ln>
            <a:solidFill>
              <a:schemeClr val="accent1">
                <a:shade val="95000"/>
                <a:satMod val="105000"/>
                <a:alpha val="29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ovéPole 145"/>
          <p:cNvSpPr txBox="1"/>
          <p:nvPr/>
        </p:nvSpPr>
        <p:spPr>
          <a:xfrm>
            <a:off x="1714522" y="4401977"/>
            <a:ext cx="1379124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x 75x 730 +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x 75 x 64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297</a:t>
            </a:r>
            <a:r>
              <a:rPr kumimoji="0" lang="cs-CZ" sz="1200" b="0" i="0" u="none" strike="noStrike" kern="1200" cap="none" spc="0" normalizeH="0" noProof="0" dirty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75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cxnSp>
        <p:nvCxnSpPr>
          <p:cNvPr id="147" name="Přímá spojnice se šipkou 146"/>
          <p:cNvCxnSpPr/>
          <p:nvPr/>
        </p:nvCxnSpPr>
        <p:spPr>
          <a:xfrm flipV="1">
            <a:off x="5430604" y="2724152"/>
            <a:ext cx="275856" cy="16963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ovéPole 147"/>
          <p:cNvSpPr txBox="1"/>
          <p:nvPr/>
        </p:nvSpPr>
        <p:spPr>
          <a:xfrm>
            <a:off x="6120166" y="5250253"/>
            <a:ext cx="1187845" cy="646331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277 900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sng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</a:t>
            </a:r>
            <a:r>
              <a:rPr kumimoji="0" lang="cs-CZ" sz="1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 </a:t>
            </a:r>
            <a:r>
              <a:rPr kumimoji="0" lang="cs-CZ" sz="12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760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292 660 Kč</a:t>
            </a:r>
          </a:p>
        </p:txBody>
      </p:sp>
      <p:cxnSp>
        <p:nvCxnSpPr>
          <p:cNvPr id="149" name="Přímá spojnice se šipkou 148"/>
          <p:cNvCxnSpPr>
            <a:endCxn id="148" idx="0"/>
          </p:cNvCxnSpPr>
          <p:nvPr/>
        </p:nvCxnSpPr>
        <p:spPr>
          <a:xfrm flipH="1">
            <a:off x="6714089" y="3824489"/>
            <a:ext cx="179711" cy="1425764"/>
          </a:xfrm>
          <a:prstGeom prst="straightConnector1">
            <a:avLst/>
          </a:prstGeom>
          <a:ln>
            <a:solidFill>
              <a:schemeClr val="accent1">
                <a:shade val="95000"/>
                <a:satMod val="105000"/>
                <a:alpha val="29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ovéPole 150"/>
          <p:cNvSpPr txBox="1"/>
          <p:nvPr/>
        </p:nvSpPr>
        <p:spPr>
          <a:xfrm>
            <a:off x="7549498" y="5237028"/>
            <a:ext cx="1379124" cy="646331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x 75 x 730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x 75 x 64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297 750 </a:t>
            </a:r>
            <a:r>
              <a:rPr lang="cs-CZ" sz="1200" b="1" noProof="0" dirty="0" smtClean="0">
                <a:solidFill>
                  <a:srgbClr val="084A8B"/>
                </a:solidFill>
                <a:latin typeface="Arial"/>
              </a:rPr>
              <a:t>K</a:t>
            </a: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č</a:t>
            </a:r>
          </a:p>
        </p:txBody>
      </p:sp>
      <p:cxnSp>
        <p:nvCxnSpPr>
          <p:cNvPr id="153" name="Přímá spojnice se šipkou 152"/>
          <p:cNvCxnSpPr/>
          <p:nvPr/>
        </p:nvCxnSpPr>
        <p:spPr>
          <a:xfrm>
            <a:off x="8101912" y="3059914"/>
            <a:ext cx="239405" cy="2161481"/>
          </a:xfrm>
          <a:prstGeom prst="straightConnector1">
            <a:avLst/>
          </a:prstGeom>
          <a:ln>
            <a:solidFill>
              <a:schemeClr val="accent1">
                <a:shade val="95000"/>
                <a:satMod val="105000"/>
                <a:alpha val="29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583" y="2764315"/>
            <a:ext cx="295599" cy="29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TextovéPole 105"/>
          <p:cNvSpPr txBox="1"/>
          <p:nvPr/>
        </p:nvSpPr>
        <p:spPr>
          <a:xfrm>
            <a:off x="-126589" y="5296420"/>
            <a:ext cx="1174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vyúčtování</a:t>
            </a:r>
            <a:endParaRPr kumimoji="0" lang="cs-CZ" sz="1200" b="1" i="1" u="none" strike="noStrike" kern="1200" cap="none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TextovéPole 110"/>
          <p:cNvSpPr txBox="1"/>
          <p:nvPr/>
        </p:nvSpPr>
        <p:spPr>
          <a:xfrm>
            <a:off x="-248695" y="3584839"/>
            <a:ext cx="1174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zálohy</a:t>
            </a:r>
            <a:endParaRPr kumimoji="0" lang="cs-CZ" sz="1200" b="1" i="1" u="none" strike="noStrike" kern="1200" cap="none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7" name="Přímá spojnice se šipkou 86"/>
          <p:cNvCxnSpPr/>
          <p:nvPr/>
        </p:nvCxnSpPr>
        <p:spPr>
          <a:xfrm flipH="1" flipV="1">
            <a:off x="-12599" y="1971933"/>
            <a:ext cx="1024760" cy="2277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ovéPole 87"/>
          <p:cNvSpPr txBox="1"/>
          <p:nvPr/>
        </p:nvSpPr>
        <p:spPr>
          <a:xfrm>
            <a:off x="7905341" y="6033533"/>
            <a:ext cx="1017257" cy="276999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i="1" dirty="0" smtClean="0">
                <a:solidFill>
                  <a:srgbClr val="084A8B"/>
                </a:solidFill>
                <a:latin typeface="Arial"/>
              </a:rPr>
              <a:t> </a:t>
            </a:r>
            <a:r>
              <a:rPr lang="cs-CZ" sz="1200" b="1" dirty="0" smtClean="0">
                <a:solidFill>
                  <a:srgbClr val="084A8B"/>
                </a:solidFill>
                <a:latin typeface="Arial"/>
              </a:rPr>
              <a:t>19 850 Kč</a:t>
            </a:r>
            <a:endParaRPr kumimoji="0" lang="cs-CZ" sz="1200" b="1" i="0" u="none" strike="noStrike" kern="1200" cap="none" spc="0" normalizeH="0" baseline="0" noProof="0" dirty="0" smtClean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330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57" grpId="0" animBg="1"/>
      <p:bldP spid="60" grpId="0" animBg="1"/>
      <p:bldP spid="64" grpId="0" animBg="1"/>
      <p:bldP spid="71" grpId="0" animBg="1"/>
      <p:bldP spid="102" grpId="0" animBg="1"/>
      <p:bldP spid="103" grpId="0" animBg="1"/>
      <p:bldP spid="104" grpId="0" animBg="1"/>
      <p:bldP spid="137" grpId="0" animBg="1"/>
      <p:bldP spid="138" grpId="0" animBg="1"/>
      <p:bldP spid="139" grpId="0" animBg="1"/>
      <p:bldP spid="141" grpId="0" animBg="1"/>
      <p:bldP spid="142" grpId="0" animBg="1"/>
      <p:bldP spid="143" grpId="0" animBg="1"/>
      <p:bldP spid="144" grpId="0" animBg="1"/>
      <p:bldP spid="146" grpId="0" animBg="1"/>
      <p:bldP spid="148" grpId="0" animBg="1"/>
      <p:bldP spid="151" grpId="0" animBg="1"/>
      <p:bldP spid="8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632040" cy="2088232"/>
          </a:xfrm>
        </p:spPr>
        <p:txBody>
          <a:bodyPr/>
          <a:lstStyle/>
          <a:p>
            <a:pPr marL="457200" indent="-457200" algn="ctr">
              <a:spcBef>
                <a:spcPts val="0"/>
              </a:spcBef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Publicita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b="0" baseline="0" dirty="0" smtClean="0"/>
              <a:t/>
            </a:r>
            <a:br>
              <a:rPr lang="cs-CZ" b="0" baseline="0" dirty="0" smtClean="0"/>
            </a:br>
            <a:endParaRPr lang="cs-CZ" sz="3200" b="0" cap="none" dirty="0"/>
          </a:p>
        </p:txBody>
      </p:sp>
    </p:spTree>
    <p:extLst>
      <p:ext uri="{BB962C8B-B14F-4D97-AF65-F5344CB8AC3E}">
        <p14:creationId xmlns:p14="http://schemas.microsoft.com/office/powerpoint/2010/main" val="146588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smtClean="0"/>
              <a:t>Povinný plakát</a:t>
            </a:r>
            <a:endParaRPr lang="cs-CZ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000" cy="4320000"/>
          </a:xfrm>
        </p:spPr>
        <p:txBody>
          <a:bodyPr/>
          <a:lstStyle/>
          <a:p>
            <a:r>
              <a:rPr lang="cs-CZ" dirty="0" smtClean="0"/>
              <a:t>Alespoň </a:t>
            </a:r>
            <a:r>
              <a:rPr lang="cs-CZ" dirty="0"/>
              <a:t>1 povinný plakát </a:t>
            </a:r>
            <a:r>
              <a:rPr lang="cs-CZ" dirty="0" smtClean="0"/>
              <a:t>min. </a:t>
            </a:r>
            <a:r>
              <a:rPr lang="cs-CZ" dirty="0"/>
              <a:t>A3 s informacemi o projektu </a:t>
            </a:r>
            <a:r>
              <a:rPr lang="cs-CZ" dirty="0" smtClean="0"/>
              <a:t>– využít je třeba el. šablonu z </a:t>
            </a:r>
            <a:r>
              <a:rPr lang="cs-CZ" dirty="0" smtClean="0">
                <a:hlinkClick r:id="rId2"/>
              </a:rPr>
              <a:t>www.esfcr.cz</a:t>
            </a:r>
            <a:r>
              <a:rPr lang="cs-CZ" dirty="0" smtClean="0"/>
              <a:t> </a:t>
            </a:r>
          </a:p>
          <a:p>
            <a:r>
              <a:rPr lang="cs-CZ" dirty="0"/>
              <a:t>Po celou dobu realizace projektu</a:t>
            </a:r>
          </a:p>
          <a:p>
            <a:r>
              <a:rPr lang="cs-CZ" dirty="0" smtClean="0"/>
              <a:t>V </a:t>
            </a:r>
            <a:r>
              <a:rPr lang="cs-CZ" dirty="0"/>
              <a:t>místě realizace </a:t>
            </a:r>
            <a:r>
              <a:rPr lang="cs-CZ" dirty="0" smtClean="0"/>
              <a:t>projektu </a:t>
            </a:r>
            <a:r>
              <a:rPr lang="cs-CZ" dirty="0"/>
              <a:t>snadno viditelném pro veřejnost, jako jsou vstupní prostory </a:t>
            </a:r>
            <a:r>
              <a:rPr lang="cs-CZ" dirty="0" smtClean="0"/>
              <a:t>budovy</a:t>
            </a:r>
          </a:p>
          <a:p>
            <a:pPr lvl="1"/>
            <a:r>
              <a:rPr lang="cs-CZ" dirty="0" smtClean="0"/>
              <a:t>Pokud </a:t>
            </a:r>
            <a:r>
              <a:rPr lang="cs-CZ" dirty="0"/>
              <a:t>je projekt realizován na více místech, </a:t>
            </a:r>
            <a:r>
              <a:rPr lang="cs-CZ" dirty="0" smtClean="0"/>
              <a:t>bude umístěn </a:t>
            </a:r>
            <a:r>
              <a:rPr lang="cs-CZ" dirty="0"/>
              <a:t>na všech těchto </a:t>
            </a:r>
            <a:r>
              <a:rPr lang="cs-CZ" dirty="0" smtClean="0"/>
              <a:t>místech</a:t>
            </a:r>
          </a:p>
          <a:p>
            <a:pPr lvl="1"/>
            <a:r>
              <a:rPr lang="cs-CZ" dirty="0" smtClean="0"/>
              <a:t>Pokud nelze umístit </a:t>
            </a:r>
            <a:r>
              <a:rPr lang="cs-CZ" dirty="0"/>
              <a:t>plakát v místě realizace projektu, bude umístěn v sídle </a:t>
            </a:r>
            <a:r>
              <a:rPr lang="cs-CZ" dirty="0" smtClean="0"/>
              <a:t>příjemce</a:t>
            </a:r>
          </a:p>
          <a:p>
            <a:pPr lvl="1"/>
            <a:r>
              <a:rPr lang="cs-CZ" dirty="0" smtClean="0"/>
              <a:t>Pokud </a:t>
            </a:r>
            <a:r>
              <a:rPr lang="cs-CZ" dirty="0"/>
              <a:t>příjemce realizuje více projektů </a:t>
            </a:r>
            <a:r>
              <a:rPr lang="cs-CZ" dirty="0" smtClean="0"/>
              <a:t>OPZ v </a:t>
            </a:r>
            <a:r>
              <a:rPr lang="cs-CZ" dirty="0"/>
              <a:t>jednom místě, je možné </a:t>
            </a:r>
            <a:r>
              <a:rPr lang="cs-CZ" dirty="0" smtClean="0"/>
              <a:t>pro všechny </a:t>
            </a:r>
            <a:r>
              <a:rPr lang="cs-CZ" dirty="0"/>
              <a:t>tyto projekty umístit pouze jeden </a:t>
            </a:r>
            <a:r>
              <a:rPr lang="cs-CZ" dirty="0" smtClean="0"/>
              <a:t>plakát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42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57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smtClean="0"/>
              <a:t>VIZUÁLNÍ IDENTITA - použití</a:t>
            </a:r>
            <a:endParaRPr lang="cs-CZ" b="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69708" y="1548278"/>
            <a:ext cx="4434340" cy="5193090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povinný plakát, </a:t>
            </a:r>
            <a:r>
              <a:rPr lang="cs-CZ" sz="1400" dirty="0" smtClean="0"/>
              <a:t>dočasná/stála deska nebo billboard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 smtClean="0"/>
              <a:t>weby, </a:t>
            </a:r>
            <a:r>
              <a:rPr lang="cs-CZ" sz="1400" dirty="0"/>
              <a:t>microsity, sociální média </a:t>
            </a:r>
            <a:r>
              <a:rPr lang="cs-CZ" sz="1400" dirty="0" smtClean="0"/>
              <a:t>projektu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propagační tiskoviny (brožury, letáky, plakáty, publikace, školicí materiály</a:t>
            </a:r>
            <a:r>
              <a:rPr lang="cs-CZ" sz="1400" dirty="0" smtClean="0"/>
              <a:t>) a </a:t>
            </a:r>
            <a:r>
              <a:rPr lang="cs-CZ" sz="1400" dirty="0"/>
              <a:t>propagační </a:t>
            </a:r>
            <a:r>
              <a:rPr lang="cs-CZ" sz="1400" dirty="0" smtClean="0"/>
              <a:t>předměty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propagační audiovizuální materiály (reklamní spoty, product placement, sponzorské vzkazy, reportáže, pořady</a:t>
            </a:r>
            <a:r>
              <a:rPr lang="cs-CZ" sz="1400" dirty="0" smtClean="0"/>
              <a:t>)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inzerce (internet, tisk, outdoor</a:t>
            </a:r>
            <a:r>
              <a:rPr lang="cs-CZ" sz="1400" dirty="0" smtClean="0"/>
              <a:t>) 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soutěže (s výjimkou cen do soutěží</a:t>
            </a:r>
            <a:r>
              <a:rPr lang="cs-CZ" sz="1400" dirty="0" smtClean="0"/>
              <a:t>)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komunikační akce (semináře, workshopy, konference, tiskové konference, výstavy, </a:t>
            </a:r>
            <a:r>
              <a:rPr lang="cs-CZ" sz="1400" dirty="0" smtClean="0"/>
              <a:t>veletrhy)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PR výstupy při jejich distribuci (tiskové zprávy, informace pro média</a:t>
            </a:r>
            <a:r>
              <a:rPr lang="cs-CZ" sz="1400" dirty="0" smtClean="0"/>
              <a:t>)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dokumenty </a:t>
            </a:r>
            <a:r>
              <a:rPr lang="cs-CZ" sz="1400" dirty="0" smtClean="0"/>
              <a:t>pro </a:t>
            </a:r>
            <a:r>
              <a:rPr lang="cs-CZ" sz="1400" dirty="0"/>
              <a:t>veřejnost či cílové </a:t>
            </a:r>
            <a:r>
              <a:rPr lang="cs-CZ" sz="1400" dirty="0" smtClean="0"/>
              <a:t>skupiny (vstupní</a:t>
            </a:r>
            <a:r>
              <a:rPr lang="cs-CZ" sz="1400" dirty="0"/>
              <a:t>, výstupní/závěrečné zprávy, analýzy, certifikáty, prezenční listiny apod</a:t>
            </a:r>
            <a:r>
              <a:rPr lang="cs-CZ" sz="1400" dirty="0" smtClean="0"/>
              <a:t>.)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výzva k podání nabídek/zadávací dokumentace </a:t>
            </a:r>
            <a:r>
              <a:rPr lang="cs-CZ" sz="1400" dirty="0" smtClean="0"/>
              <a:t>zakázek</a:t>
            </a:r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43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3"/>
          </p:nvPr>
        </p:nvSpPr>
        <p:spPr>
          <a:xfrm>
            <a:off x="5076056" y="1569616"/>
            <a:ext cx="3743968" cy="4955728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interní </a:t>
            </a:r>
            <a:r>
              <a:rPr lang="cs-CZ" sz="1400" dirty="0" smtClean="0"/>
              <a:t>dokumenty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archivační </a:t>
            </a:r>
            <a:r>
              <a:rPr lang="cs-CZ" sz="1400" dirty="0" smtClean="0"/>
              <a:t>šanony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elektronická i listinná </a:t>
            </a:r>
            <a:r>
              <a:rPr lang="cs-CZ" sz="1400" dirty="0" smtClean="0"/>
              <a:t>komunikace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pracovní smlouvy, smlouvy s dodavateli, dalšími příjemci, partnery apod</a:t>
            </a:r>
            <a:r>
              <a:rPr lang="cs-CZ" sz="1400" dirty="0" smtClean="0"/>
              <a:t>.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účetní doklady </a:t>
            </a:r>
            <a:r>
              <a:rPr lang="cs-CZ" sz="1400" dirty="0" smtClean="0"/>
              <a:t>vztahující se </a:t>
            </a:r>
            <a:r>
              <a:rPr lang="cs-CZ" sz="1400" dirty="0"/>
              <a:t>k výdajům </a:t>
            </a:r>
            <a:r>
              <a:rPr lang="cs-CZ" sz="1400" dirty="0" smtClean="0"/>
              <a:t>projektu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vybavení pořízené z prostředků projektu (s výjimkou propagačních předmětů</a:t>
            </a:r>
            <a:r>
              <a:rPr lang="cs-CZ" sz="1400" dirty="0" smtClean="0"/>
              <a:t>)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neplacené PR články a převzaté PR výstupy (např. médii</a:t>
            </a:r>
            <a:r>
              <a:rPr lang="cs-CZ" sz="1400" dirty="0" smtClean="0"/>
              <a:t>)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ceny do </a:t>
            </a:r>
            <a:r>
              <a:rPr lang="cs-CZ" sz="1400" dirty="0" smtClean="0"/>
              <a:t>soutěží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výstupy, kde to není technicky možné (např. strojově generované objednávky, faktury</a:t>
            </a:r>
            <a:r>
              <a:rPr lang="cs-CZ" sz="1400" dirty="0" smtClean="0"/>
              <a:t>)</a:t>
            </a:r>
            <a:endParaRPr lang="cs-CZ" sz="1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67544" y="120375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84A8B"/>
                </a:solidFill>
              </a:rPr>
              <a:t>ANO</a:t>
            </a:r>
            <a:endParaRPr lang="cs-CZ" b="1" dirty="0">
              <a:solidFill>
                <a:srgbClr val="084A8B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076056" y="121657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84A8B"/>
                </a:solidFill>
              </a:rPr>
              <a:t>NE</a:t>
            </a:r>
            <a:endParaRPr lang="cs-CZ" b="1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47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83568" y="2348880"/>
            <a:ext cx="8136904" cy="2088232"/>
          </a:xfrm>
        </p:spPr>
        <p:txBody>
          <a:bodyPr/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Změny </a:t>
            </a:r>
            <a:r>
              <a:rPr lang="cs-CZ" dirty="0"/>
              <a:t>projektu (podstatné a nepodstatné) </a:t>
            </a:r>
            <a:br>
              <a:rPr lang="cs-CZ" dirty="0"/>
            </a:br>
            <a:r>
              <a:rPr lang="cs-CZ" b="0" baseline="0" dirty="0" smtClean="0"/>
              <a:t/>
            </a:r>
            <a:br>
              <a:rPr lang="cs-CZ" b="0" baseline="0" dirty="0" smtClean="0"/>
            </a:br>
            <a:endParaRPr lang="cs-CZ" sz="3200" b="0" cap="none" dirty="0"/>
          </a:p>
        </p:txBody>
      </p:sp>
    </p:spTree>
    <p:extLst>
      <p:ext uri="{BB962C8B-B14F-4D97-AF65-F5344CB8AC3E}">
        <p14:creationId xmlns:p14="http://schemas.microsoft.com/office/powerpoint/2010/main" val="160774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/>
              <a:t>Změny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424936" cy="532859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b="1" dirty="0"/>
              <a:t>p</a:t>
            </a:r>
            <a:r>
              <a:rPr lang="cs-CZ" b="1" dirty="0" smtClean="0"/>
              <a:t>odstatné změny – před jejich provedením je potřeba souhlas řídícího orgánu (ŘO)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změny vyžadující vydání změnového právního aktu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změny nevyžadující vydání změnového právního aktu</a:t>
            </a:r>
          </a:p>
          <a:p>
            <a:pPr marL="0" lvl="2" indent="0">
              <a:lnSpc>
                <a:spcPts val="288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800" dirty="0" smtClean="0"/>
              <a:t>ŘO má na posouzení změny </a:t>
            </a:r>
            <a:r>
              <a:rPr lang="cs-CZ" sz="1800" b="1" dirty="0" smtClean="0"/>
              <a:t>20 pracovních dnů </a:t>
            </a:r>
            <a:r>
              <a:rPr lang="cs-CZ" sz="1800" dirty="0" smtClean="0"/>
              <a:t>(od předložení žádosti o změnu). Změna nesmí být provedena před schválením ze strany ŘO, resp. před vydáním změnového právního aktu.</a:t>
            </a:r>
            <a:endParaRPr lang="cs-CZ" sz="1800" dirty="0"/>
          </a:p>
          <a:p>
            <a:pPr>
              <a:spcBef>
                <a:spcPts val="0"/>
              </a:spcBef>
            </a:pPr>
            <a:r>
              <a:rPr lang="cs-CZ" b="1" dirty="0"/>
              <a:t>n</a:t>
            </a:r>
            <a:r>
              <a:rPr lang="cs-CZ" b="1" dirty="0" smtClean="0"/>
              <a:t>epodstatné změny – nevyžadují změnu právního aktu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změny, o kterých je potřeba informovat ŘO bez zbytečného prodlení od data provedení změny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změny, o kterých je potřeba informovat ŘO spolu se zprávou o realizaci projektu </a:t>
            </a:r>
          </a:p>
          <a:p>
            <a:pPr marL="432000" lvl="2" indent="-432000">
              <a:lnSpc>
                <a:spcPts val="288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/>
              <a:t>z</a:t>
            </a:r>
            <a:r>
              <a:rPr lang="cs-CZ" sz="2400" b="1" dirty="0" smtClean="0"/>
              <a:t>měny </a:t>
            </a:r>
            <a:r>
              <a:rPr lang="cs-CZ" sz="2400" b="1" dirty="0"/>
              <a:t>v osobě příjemce</a:t>
            </a:r>
          </a:p>
          <a:p>
            <a:pPr marL="0" lvl="2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cs-CZ" dirty="0" smtClean="0"/>
          </a:p>
          <a:p>
            <a:pPr marL="342900" lvl="2" indent="-3429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924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064000" cy="5328592"/>
          </a:xfrm>
        </p:spPr>
        <p:txBody>
          <a:bodyPr/>
          <a:lstStyle/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 smtClean="0"/>
              <a:t>Informovat </a:t>
            </a:r>
            <a:r>
              <a:rPr lang="cs-CZ" sz="2400" b="1" dirty="0"/>
              <a:t>ŘO bez zbytečného prodlení od data provedení </a:t>
            </a:r>
            <a:r>
              <a:rPr lang="cs-CZ" sz="2400" b="1" dirty="0" smtClean="0"/>
              <a:t>změny</a:t>
            </a:r>
          </a:p>
          <a:p>
            <a:pPr lvl="1"/>
            <a:r>
              <a:rPr lang="cs-CZ" sz="1800" dirty="0" smtClean="0"/>
              <a:t>kontaktní osoby projektu či adresy pro doručení</a:t>
            </a:r>
          </a:p>
          <a:p>
            <a:pPr lvl="1"/>
            <a:r>
              <a:rPr lang="cs-CZ" sz="1800" dirty="0" smtClean="0"/>
              <a:t>sídla </a:t>
            </a:r>
            <a:r>
              <a:rPr lang="cs-CZ" sz="1800" dirty="0"/>
              <a:t>příjemce </a:t>
            </a:r>
            <a:r>
              <a:rPr lang="cs-CZ" sz="1800" dirty="0" smtClean="0"/>
              <a:t>podpory; </a:t>
            </a:r>
          </a:p>
          <a:p>
            <a:pPr lvl="1"/>
            <a:r>
              <a:rPr lang="cs-CZ" sz="1800" dirty="0" smtClean="0"/>
              <a:t>osob statutárních </a:t>
            </a:r>
            <a:r>
              <a:rPr lang="cs-CZ" sz="1800" dirty="0"/>
              <a:t>orgánu </a:t>
            </a:r>
            <a:r>
              <a:rPr lang="cs-CZ" sz="1800" dirty="0" smtClean="0"/>
              <a:t>příjemce;</a:t>
            </a:r>
          </a:p>
          <a:p>
            <a:pPr lvl="1"/>
            <a:r>
              <a:rPr lang="cs-CZ" sz="1800" dirty="0" smtClean="0"/>
              <a:t>názvu příjemce (součástí nesmí být převod/přechod práv </a:t>
            </a:r>
            <a:r>
              <a:rPr lang="cs-CZ" sz="1800" dirty="0"/>
              <a:t>a povinností </a:t>
            </a:r>
            <a:r>
              <a:rPr lang="cs-CZ" sz="1800" dirty="0" smtClean="0"/>
              <a:t>příjemce z </a:t>
            </a:r>
            <a:r>
              <a:rPr lang="cs-CZ" sz="1800" dirty="0"/>
              <a:t>právního </a:t>
            </a:r>
            <a:r>
              <a:rPr lang="cs-CZ" sz="1800" dirty="0" smtClean="0"/>
              <a:t>aktu).</a:t>
            </a:r>
          </a:p>
          <a:p>
            <a:pPr marL="414000" lvl="1" indent="0">
              <a:buNone/>
            </a:pPr>
            <a:endParaRPr lang="cs-CZ" dirty="0" smtClean="0"/>
          </a:p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 smtClean="0"/>
              <a:t>Informovat </a:t>
            </a:r>
            <a:r>
              <a:rPr lang="cs-CZ" sz="2400" b="1" dirty="0"/>
              <a:t>ŘO </a:t>
            </a:r>
            <a:r>
              <a:rPr lang="cs-CZ" sz="2400" b="1" dirty="0" smtClean="0"/>
              <a:t>spolu se </a:t>
            </a:r>
            <a:r>
              <a:rPr lang="cs-CZ" sz="2400" b="1" dirty="0"/>
              <a:t>zprávou o realizaci projektu </a:t>
            </a:r>
          </a:p>
          <a:p>
            <a:pPr lvl="1"/>
            <a:r>
              <a:rPr lang="cs-CZ" sz="1800" dirty="0" smtClean="0"/>
              <a:t>Změna smluv o partnerství, </a:t>
            </a:r>
            <a:r>
              <a:rPr lang="cs-CZ" sz="1800" dirty="0"/>
              <a:t>vypuštění </a:t>
            </a:r>
            <a:r>
              <a:rPr lang="cs-CZ" sz="1800" dirty="0" smtClean="0"/>
              <a:t>zaniklého partnera (pokud nedochází k navýšení veřejné podpory).</a:t>
            </a: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46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0"/>
            <a:ext cx="8424000" cy="1080000"/>
          </a:xfrm>
        </p:spPr>
        <p:txBody>
          <a:bodyPr/>
          <a:lstStyle/>
          <a:p>
            <a:r>
              <a:rPr lang="cs-CZ" b="0" dirty="0" smtClean="0"/>
              <a:t>Nepodstatné změny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011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544616"/>
          </a:xfrm>
        </p:spPr>
        <p:txBody>
          <a:bodyPr/>
          <a:lstStyle/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/>
              <a:t>N</a:t>
            </a:r>
            <a:r>
              <a:rPr lang="cs-CZ" sz="2400" b="1" dirty="0" smtClean="0"/>
              <a:t>evyžadující </a:t>
            </a:r>
            <a:r>
              <a:rPr lang="cs-CZ" sz="2400" b="1" dirty="0"/>
              <a:t>vydání změnového právního aktu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cs-CZ" sz="1800" dirty="0"/>
              <a:t>změna bankovního účtu </a:t>
            </a:r>
            <a:r>
              <a:rPr lang="cs-CZ" sz="1800" dirty="0" smtClean="0"/>
              <a:t>projektu;</a:t>
            </a:r>
            <a:endParaRPr lang="cs-CZ" sz="1800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cs-CZ" sz="1800" dirty="0"/>
              <a:t>změna adresy </a:t>
            </a:r>
            <a:r>
              <a:rPr lang="cs-CZ" sz="1800" dirty="0" smtClean="0"/>
              <a:t>realizace (při </a:t>
            </a:r>
            <a:r>
              <a:rPr lang="cs-CZ" sz="1800" dirty="0"/>
              <a:t>čerpání na vybudování </a:t>
            </a:r>
            <a:r>
              <a:rPr lang="cs-CZ" sz="1800" dirty="0" smtClean="0"/>
              <a:t>zařízení, nebo </a:t>
            </a:r>
            <a:r>
              <a:rPr lang="cs-CZ" sz="1800" dirty="0"/>
              <a:t>na transformaci zařízení na dětskou </a:t>
            </a:r>
            <a:r>
              <a:rPr lang="cs-CZ" sz="1800" dirty="0" smtClean="0"/>
              <a:t>skupinu).</a:t>
            </a:r>
            <a:endParaRPr lang="cs-CZ" sz="1800" dirty="0"/>
          </a:p>
          <a:p>
            <a:pPr marL="432000" lvl="2" indent="-4320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/>
              <a:t>V</a:t>
            </a:r>
            <a:r>
              <a:rPr lang="cs-CZ" sz="2400" b="1" dirty="0" smtClean="0"/>
              <a:t>yžadující </a:t>
            </a:r>
            <a:r>
              <a:rPr lang="cs-CZ" sz="2400" b="1" dirty="0"/>
              <a:t>vydání změnového právního </a:t>
            </a:r>
            <a:r>
              <a:rPr lang="cs-CZ" sz="2400" b="1" dirty="0" smtClean="0"/>
              <a:t>aktu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změna </a:t>
            </a:r>
            <a:r>
              <a:rPr lang="cs-CZ" sz="1800" dirty="0" smtClean="0"/>
              <a:t>délky fáze vybudování </a:t>
            </a:r>
            <a:r>
              <a:rPr lang="cs-CZ" sz="1800" dirty="0"/>
              <a:t>zařízení, </a:t>
            </a:r>
            <a:r>
              <a:rPr lang="cs-CZ" sz="1800" dirty="0" smtClean="0"/>
              <a:t>nebo fáze transformace;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 smtClean="0"/>
              <a:t>změna </a:t>
            </a:r>
            <a:r>
              <a:rPr lang="cs-CZ" sz="1800" dirty="0"/>
              <a:t>termínu ukončení realizace </a:t>
            </a:r>
            <a:r>
              <a:rPr lang="cs-CZ" sz="1800" dirty="0" smtClean="0"/>
              <a:t>projektu;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snížení </a:t>
            </a:r>
            <a:r>
              <a:rPr lang="cs-CZ" sz="1800" dirty="0" smtClean="0"/>
              <a:t>kapacity zařízení (pouze </a:t>
            </a:r>
            <a:r>
              <a:rPr lang="cs-CZ" sz="1800" dirty="0"/>
              <a:t>ve fázi vybudování </a:t>
            </a:r>
            <a:r>
              <a:rPr lang="cs-CZ" sz="1800" dirty="0" smtClean="0"/>
              <a:t>zařízení</a:t>
            </a:r>
            <a:r>
              <a:rPr lang="cs-CZ" sz="1800" dirty="0"/>
              <a:t>, nebo ve fázi </a:t>
            </a:r>
            <a:r>
              <a:rPr lang="cs-CZ" sz="1800" dirty="0" smtClean="0"/>
              <a:t>transformace);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změna plátcovství daně z přidané hodnoty příjemce </a:t>
            </a:r>
            <a:r>
              <a:rPr lang="cs-CZ" sz="1800" dirty="0" smtClean="0"/>
              <a:t>(během fáze vybudování nebo transformace)</a:t>
            </a:r>
            <a:endParaRPr lang="cs-CZ" sz="1800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nahrazení partnera projektu jiným subjektem / jinými subjekty;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vypuštění partnera z realizace projektu z důvodu jeho </a:t>
            </a:r>
            <a:r>
              <a:rPr lang="cs-CZ" sz="1800" dirty="0" smtClean="0"/>
              <a:t>zániku </a:t>
            </a:r>
            <a:r>
              <a:rPr lang="cs-CZ" sz="1800" dirty="0"/>
              <a:t>(pokud </a:t>
            </a:r>
            <a:r>
              <a:rPr lang="cs-CZ" sz="1800" dirty="0" smtClean="0"/>
              <a:t>dochází </a:t>
            </a:r>
            <a:r>
              <a:rPr lang="cs-CZ" sz="1800" dirty="0"/>
              <a:t>k navýšení veřejné podpory).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cs-CZ" sz="1800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cs-CZ" dirty="0"/>
          </a:p>
          <a:p>
            <a:pPr marL="0" lvl="2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47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0"/>
            <a:ext cx="8424000" cy="1080000"/>
          </a:xfrm>
        </p:spPr>
        <p:txBody>
          <a:bodyPr/>
          <a:lstStyle/>
          <a:p>
            <a:r>
              <a:rPr lang="cs-CZ" b="0" dirty="0" smtClean="0"/>
              <a:t>Podstatné Změny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927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Podstatné a nepodstatné změny v rámci změn v osobě příjemce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064000" cy="4968552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/>
              <a:t>změna právní formy příjemce podpory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přeměna obchodní společnosti nebo družstva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slučování, splývání a rozdělování školských právnických osob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změna příjemce ze zákona, kdy od určitého data dojde k jeho přejmenování či změně právní formy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změna příjemce, kdy na základě změny zákona, usnesení vlády apod. dojde od určitého data k přenosu agendy, které se projekt týká, z jednoho subjektu na jiný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700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632040" cy="2088232"/>
          </a:xfrm>
        </p:spPr>
        <p:txBody>
          <a:bodyPr/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Změnové </a:t>
            </a:r>
            <a:r>
              <a:rPr lang="cs-CZ" dirty="0"/>
              <a:t>řízení v </a:t>
            </a:r>
            <a:r>
              <a:rPr lang="cs-CZ" dirty="0" smtClean="0"/>
              <a:t>Iskp14</a:t>
            </a:r>
            <a:r>
              <a:rPr lang="cs-CZ" dirty="0"/>
              <a:t>+</a:t>
            </a:r>
            <a:br>
              <a:rPr lang="cs-CZ" dirty="0"/>
            </a:br>
            <a:r>
              <a:rPr lang="cs-CZ" b="0" baseline="0" dirty="0" smtClean="0"/>
              <a:t/>
            </a:r>
            <a:br>
              <a:rPr lang="cs-CZ" b="0" baseline="0" dirty="0" smtClean="0"/>
            </a:br>
            <a:endParaRPr lang="cs-CZ" sz="3200" b="0" cap="none" dirty="0"/>
          </a:p>
        </p:txBody>
      </p:sp>
    </p:spTree>
    <p:extLst>
      <p:ext uri="{BB962C8B-B14F-4D97-AF65-F5344CB8AC3E}">
        <p14:creationId xmlns:p14="http://schemas.microsoft.com/office/powerpoint/2010/main" val="311976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Cíl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3575" y="2168806"/>
            <a:ext cx="8640000" cy="3755599"/>
          </a:xfrm>
        </p:spPr>
        <p:txBody>
          <a:bodyPr/>
          <a:lstStyle/>
          <a:p>
            <a:pPr marL="0" indent="0" algn="just">
              <a:buNone/>
            </a:pPr>
            <a:r>
              <a:rPr lang="cs-CZ" sz="2400" dirty="0"/>
              <a:t>Hlavním cílem projektu je </a:t>
            </a:r>
            <a:r>
              <a:rPr lang="cs-CZ" sz="2400" b="1" dirty="0"/>
              <a:t>podpora</a:t>
            </a:r>
            <a:r>
              <a:rPr lang="cs-CZ" sz="2400" dirty="0"/>
              <a:t> vzniku a fungování dětských skupin, </a:t>
            </a:r>
            <a:r>
              <a:rPr lang="cs-CZ" sz="2400" b="1" dirty="0"/>
              <a:t>zakotvení</a:t>
            </a:r>
            <a:r>
              <a:rPr lang="cs-CZ" sz="2400" dirty="0"/>
              <a:t> systému dětských skupin a jejich </a:t>
            </a:r>
            <a:r>
              <a:rPr lang="cs-CZ" sz="2400" b="1" dirty="0"/>
              <a:t>kvality</a:t>
            </a:r>
            <a:r>
              <a:rPr lang="cs-CZ" sz="2400" dirty="0"/>
              <a:t> za účelem podpory důvěry uživatelů v systému péče </a:t>
            </a:r>
            <a:br>
              <a:rPr lang="cs-CZ" sz="2400" dirty="0"/>
            </a:br>
            <a:r>
              <a:rPr lang="cs-CZ" sz="2400" dirty="0"/>
              <a:t>o předškolní děti. Projekt je zaměřený zejména na podporu poskytovatelů dětských skupin z hlediska zřízení </a:t>
            </a:r>
            <a:br>
              <a:rPr lang="cs-CZ" sz="2400" dirty="0"/>
            </a:br>
            <a:r>
              <a:rPr lang="cs-CZ" sz="2400" dirty="0"/>
              <a:t>a poskytování služby.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533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84784"/>
            <a:ext cx="7920432" cy="5040560"/>
          </a:xfrm>
        </p:spPr>
        <p:txBody>
          <a:bodyPr/>
          <a:lstStyle/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Záložka Žádost o změnu</a:t>
            </a:r>
          </a:p>
          <a:p>
            <a:pPr marL="684000" lvl="3" indent="-432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dirty="0" smtClean="0"/>
              <a:t>Vytvořit žádost o změnu</a:t>
            </a:r>
          </a:p>
          <a:p>
            <a:pPr marL="684000" lvl="3" indent="-432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endParaRPr lang="cs-CZ" dirty="0" smtClean="0"/>
          </a:p>
          <a:p>
            <a:pPr marL="684000" lvl="3" indent="-432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dirty="0" smtClean="0"/>
              <a:t>Výběr obrazovek pro vykázání změn</a:t>
            </a:r>
          </a:p>
          <a:p>
            <a:pPr marL="684000" lvl="3" indent="-432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endParaRPr lang="cs-CZ" dirty="0" smtClean="0"/>
          </a:p>
          <a:p>
            <a:pPr marL="684000" lvl="3" indent="-432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dirty="0" smtClean="0"/>
              <a:t>Tlačítko SPUSTIT zcela dole na stránce s výběrem obrazovek</a:t>
            </a:r>
          </a:p>
          <a:p>
            <a:pPr marL="0" lvl="2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50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1080000"/>
          </a:xfrm>
        </p:spPr>
        <p:txBody>
          <a:bodyPr/>
          <a:lstStyle/>
          <a:p>
            <a:r>
              <a:rPr lang="cs-CZ" b="0" dirty="0" smtClean="0"/>
              <a:t>Změny vyžádané příjemcem – IS KP14+</a:t>
            </a: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627784" y="2348880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2627784" y="3284984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62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84784"/>
            <a:ext cx="7920432" cy="5040560"/>
          </a:xfrm>
        </p:spPr>
        <p:txBody>
          <a:bodyPr/>
          <a:lstStyle/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Odůvodnění žádosti o </a:t>
            </a:r>
            <a:r>
              <a:rPr lang="cs-CZ" sz="2400" dirty="0" smtClean="0"/>
              <a:t>změnu je </a:t>
            </a:r>
            <a:r>
              <a:rPr lang="cs-CZ" sz="2400" dirty="0"/>
              <a:t>třeba </a:t>
            </a:r>
            <a:r>
              <a:rPr lang="cs-CZ" sz="2400" dirty="0" smtClean="0"/>
              <a:t>popsat na úvodní obrazovce </a:t>
            </a:r>
            <a:r>
              <a:rPr lang="cs-CZ" sz="2400" dirty="0" err="1" smtClean="0"/>
              <a:t>ŽoZ</a:t>
            </a:r>
            <a:r>
              <a:rPr lang="cs-CZ" sz="2400" dirty="0" smtClean="0"/>
              <a:t>, případně je možné vložit </a:t>
            </a:r>
            <a:r>
              <a:rPr lang="cs-CZ" sz="2400" dirty="0"/>
              <a:t>jako </a:t>
            </a:r>
            <a:r>
              <a:rPr lang="cs-CZ" sz="2400" dirty="0" smtClean="0"/>
              <a:t>přílohu </a:t>
            </a:r>
            <a:r>
              <a:rPr lang="cs-CZ" sz="2400" dirty="0" err="1" smtClean="0"/>
              <a:t>ŽoZ</a:t>
            </a:r>
            <a:r>
              <a:rPr lang="cs-CZ" sz="2400" dirty="0" smtClean="0"/>
              <a:t>. 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2400" dirty="0"/>
          </a:p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Zaslání na ŘO</a:t>
            </a:r>
          </a:p>
          <a:p>
            <a:pPr marL="684000" lvl="3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dirty="0" smtClean="0"/>
              <a:t>Kontrola – finalizace – podpis </a:t>
            </a:r>
            <a:r>
              <a:rPr lang="cs-CZ" dirty="0" err="1" smtClean="0"/>
              <a:t>ŽoZ</a:t>
            </a:r>
            <a:r>
              <a:rPr lang="cs-CZ" dirty="0" smtClean="0"/>
              <a:t> = odeslání na ŘO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51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0"/>
            <a:ext cx="8712968" cy="1080000"/>
          </a:xfrm>
        </p:spPr>
        <p:txBody>
          <a:bodyPr/>
          <a:lstStyle/>
          <a:p>
            <a:r>
              <a:rPr lang="cs-CZ" b="0" dirty="0" smtClean="0"/>
              <a:t>Změny </a:t>
            </a:r>
            <a:r>
              <a:rPr lang="cs-CZ" b="0" dirty="0"/>
              <a:t>vyžádané příjemcem – IS </a:t>
            </a:r>
            <a:r>
              <a:rPr lang="cs-CZ" b="0" dirty="0" smtClean="0"/>
              <a:t>KP14</a:t>
            </a:r>
            <a:r>
              <a:rPr lang="cs-CZ" b="0" dirty="0"/>
              <a:t>+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448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84784"/>
            <a:ext cx="7920432" cy="5040560"/>
          </a:xfrm>
        </p:spPr>
        <p:txBody>
          <a:bodyPr/>
          <a:lstStyle/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Změna místa realizace</a:t>
            </a:r>
          </a:p>
          <a:p>
            <a:pPr marL="684000" lvl="3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 smtClean="0"/>
              <a:t>Projekt (změna v anotaci)</a:t>
            </a:r>
          </a:p>
          <a:p>
            <a:pPr marL="684000" lvl="3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 smtClean="0"/>
              <a:t>Subjekt – adresy subjektu (změna v adrese realizace)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52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0"/>
            <a:ext cx="8712968" cy="1080000"/>
          </a:xfrm>
        </p:spPr>
        <p:txBody>
          <a:bodyPr/>
          <a:lstStyle/>
          <a:p>
            <a:r>
              <a:rPr lang="cs-CZ" b="0" dirty="0" smtClean="0"/>
              <a:t>Změny </a:t>
            </a:r>
            <a:r>
              <a:rPr lang="cs-CZ" b="0" dirty="0"/>
              <a:t>vyžádané příjemcem – IS </a:t>
            </a:r>
            <a:r>
              <a:rPr lang="cs-CZ" b="0" dirty="0" smtClean="0"/>
              <a:t>KP14+</a:t>
            </a:r>
            <a:br>
              <a:rPr lang="cs-CZ" b="0" dirty="0" smtClean="0"/>
            </a:br>
            <a:r>
              <a:rPr lang="cs-CZ" b="0" dirty="0" smtClean="0"/>
              <a:t>otevírané obrazovky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" b="988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67564"/>
            <a:ext cx="1368152" cy="1368152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619672" y="3212976"/>
            <a:ext cx="6840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u="sng" dirty="0" smtClean="0"/>
              <a:t>Subjekt</a:t>
            </a:r>
            <a:r>
              <a:rPr lang="cs-CZ" b="1" dirty="0" smtClean="0"/>
              <a:t> – kliknout na vykázat změnu u subjektu, u kterého dochází ke změně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u="sng" dirty="0" smtClean="0"/>
              <a:t>Adresy</a:t>
            </a:r>
            <a:r>
              <a:rPr lang="cs-CZ" b="1" dirty="0" smtClean="0"/>
              <a:t> – NIKDY NEKLIKAT NA TLAČÍTKO „SMAZAT“. Neplatná adresa se označí pomocí </a:t>
            </a:r>
            <a:r>
              <a:rPr lang="cs-CZ" b="1" u="sng" dirty="0" smtClean="0"/>
              <a:t>„záznam smazán“</a:t>
            </a:r>
            <a:r>
              <a:rPr lang="cs-CZ" b="1" dirty="0" smtClean="0"/>
              <a:t> v poli akce prováděná se záznamem.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61783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84784"/>
            <a:ext cx="7920432" cy="5040560"/>
          </a:xfrm>
        </p:spPr>
        <p:txBody>
          <a:bodyPr/>
          <a:lstStyle/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Změna harmonogramu</a:t>
            </a:r>
          </a:p>
          <a:p>
            <a:pPr marL="684000" lvl="3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 smtClean="0"/>
              <a:t>Projekt (změna v anotaci, změna předpokládaného data ukončení realizace)</a:t>
            </a:r>
          </a:p>
          <a:p>
            <a:pPr marL="684000" lvl="3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 smtClean="0"/>
              <a:t>Indikátory (změna data dosažení cílové hodnoty)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53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0"/>
            <a:ext cx="8712968" cy="1080000"/>
          </a:xfrm>
        </p:spPr>
        <p:txBody>
          <a:bodyPr/>
          <a:lstStyle/>
          <a:p>
            <a:r>
              <a:rPr lang="cs-CZ" b="0" dirty="0" smtClean="0"/>
              <a:t>Změny </a:t>
            </a:r>
            <a:r>
              <a:rPr lang="cs-CZ" b="0" dirty="0"/>
              <a:t>vyžádané příjemcem – IS </a:t>
            </a:r>
            <a:r>
              <a:rPr lang="cs-CZ" b="0" dirty="0" smtClean="0"/>
              <a:t>KP14+</a:t>
            </a:r>
            <a:br>
              <a:rPr lang="cs-CZ" b="0" dirty="0" smtClean="0"/>
            </a:br>
            <a:r>
              <a:rPr lang="cs-CZ" b="0" dirty="0" smtClean="0"/>
              <a:t>otevírané obrazovky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06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84784"/>
            <a:ext cx="7920432" cy="5040560"/>
          </a:xfrm>
        </p:spPr>
        <p:txBody>
          <a:bodyPr/>
          <a:lstStyle/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Změna kontaktní osoby subjektu</a:t>
            </a:r>
          </a:p>
          <a:p>
            <a:pPr marL="684000" lvl="3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 smtClean="0"/>
              <a:t>Subjekt – osoby subjektu (změna v kontaktní osobě)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54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0"/>
            <a:ext cx="8712968" cy="1080000"/>
          </a:xfrm>
        </p:spPr>
        <p:txBody>
          <a:bodyPr/>
          <a:lstStyle/>
          <a:p>
            <a:r>
              <a:rPr lang="cs-CZ" b="0" dirty="0" smtClean="0"/>
              <a:t>Změny </a:t>
            </a:r>
            <a:r>
              <a:rPr lang="cs-CZ" b="0" dirty="0"/>
              <a:t>vyžádané příjemcem – IS </a:t>
            </a:r>
            <a:r>
              <a:rPr lang="cs-CZ" b="0" dirty="0" smtClean="0"/>
              <a:t>KP14+</a:t>
            </a:r>
            <a:br>
              <a:rPr lang="cs-CZ" b="0" dirty="0" smtClean="0"/>
            </a:br>
            <a:r>
              <a:rPr lang="cs-CZ" b="0" dirty="0" smtClean="0"/>
              <a:t>otevírané obrazovky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" b="988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67564"/>
            <a:ext cx="1368152" cy="1368152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619672" y="3212976"/>
            <a:ext cx="68407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u="sng" dirty="0" smtClean="0"/>
              <a:t>Subjekt</a:t>
            </a:r>
            <a:r>
              <a:rPr lang="cs-CZ" b="1" dirty="0" smtClean="0"/>
              <a:t> – kliknout na vykázat změnu u subjektu, u kterého dochází ke změně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u="sng" dirty="0" smtClean="0"/>
              <a:t>Osoby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NIKDY NEKLIKAT NA TLAČÍTKO „SMAZAT“. </a:t>
            </a:r>
            <a:r>
              <a:rPr lang="cs-CZ" b="1" dirty="0"/>
              <a:t>Ř</a:t>
            </a:r>
            <a:r>
              <a:rPr lang="cs-CZ" b="1" dirty="0" smtClean="0"/>
              <a:t>ádek s neplatnou kontaktní osobou se označí pomocí </a:t>
            </a:r>
            <a:r>
              <a:rPr lang="cs-CZ" b="1" u="sng" dirty="0" smtClean="0"/>
              <a:t>„záznam smazán“</a:t>
            </a:r>
            <a:r>
              <a:rPr lang="cs-CZ" b="1" dirty="0" smtClean="0"/>
              <a:t> v poli akce prováděná se záznamem.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Novou kontaktní osobu </a:t>
            </a:r>
            <a:r>
              <a:rPr lang="cs-CZ" b="1" dirty="0"/>
              <a:t>zadat prostřednictvím tlačítka </a:t>
            </a:r>
            <a:r>
              <a:rPr lang="cs-CZ" b="1" u="sng" dirty="0"/>
              <a:t>„NOVÝ ZÁZNAM“.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5330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84784"/>
            <a:ext cx="7920432" cy="5040560"/>
          </a:xfrm>
        </p:spPr>
        <p:txBody>
          <a:bodyPr/>
          <a:lstStyle/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Změna statutárního zástupce</a:t>
            </a:r>
          </a:p>
          <a:p>
            <a:pPr marL="684000" lvl="3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 smtClean="0"/>
              <a:t>Subjekt – osoby subjektu (změna v osobě statutárního zástupce)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55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0"/>
            <a:ext cx="8712968" cy="1080000"/>
          </a:xfrm>
        </p:spPr>
        <p:txBody>
          <a:bodyPr/>
          <a:lstStyle/>
          <a:p>
            <a:r>
              <a:rPr lang="cs-CZ" b="0" dirty="0" smtClean="0"/>
              <a:t>Změny </a:t>
            </a:r>
            <a:r>
              <a:rPr lang="cs-CZ" b="0" dirty="0"/>
              <a:t>vyžádané příjemcem – IS </a:t>
            </a:r>
            <a:r>
              <a:rPr lang="cs-CZ" b="0" dirty="0" smtClean="0"/>
              <a:t>KP14+</a:t>
            </a:r>
            <a:br>
              <a:rPr lang="cs-CZ" b="0" dirty="0" smtClean="0"/>
            </a:br>
            <a:r>
              <a:rPr lang="cs-CZ" b="0" dirty="0" smtClean="0"/>
              <a:t>otevírané obrazovky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" b="988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67564"/>
            <a:ext cx="1368152" cy="1368152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619672" y="3212976"/>
            <a:ext cx="68407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u="sng" dirty="0" smtClean="0"/>
              <a:t>Subjekt</a:t>
            </a:r>
            <a:r>
              <a:rPr lang="cs-CZ" b="1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kliknout na vykázat změnu u subjektu, u kterého dochází ke změně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Provést novou validaci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u="sng" dirty="0" smtClean="0"/>
              <a:t>Osoby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NIKDY NEKLIKAT NA TLAČÍTKO „SMAZAT“. Řádek se jménem bývalého statutárního zástupce se označí pomocí </a:t>
            </a:r>
            <a:r>
              <a:rPr lang="cs-CZ" b="1" u="sng" dirty="0" smtClean="0"/>
              <a:t>„záznam smazán“</a:t>
            </a:r>
            <a:r>
              <a:rPr lang="cs-CZ" b="1" dirty="0" smtClean="0"/>
              <a:t> v poli akce prováděná se záznamem.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Nového statutárního zástupce zadat prostřednictvím tlačítka </a:t>
            </a:r>
            <a:r>
              <a:rPr lang="cs-CZ" b="1" u="sng" dirty="0" smtClean="0"/>
              <a:t>„NOVÝ ZÁZNAM“.</a:t>
            </a:r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216190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84784"/>
            <a:ext cx="7920432" cy="5040560"/>
          </a:xfrm>
        </p:spPr>
        <p:txBody>
          <a:bodyPr/>
          <a:lstStyle/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Změna čísla účtu</a:t>
            </a:r>
          </a:p>
          <a:p>
            <a:pPr marL="684000" lvl="3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 smtClean="0"/>
              <a:t>Subjekt – číslo účtu (změna v čísle účtu)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56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0"/>
            <a:ext cx="8712968" cy="1080000"/>
          </a:xfrm>
        </p:spPr>
        <p:txBody>
          <a:bodyPr/>
          <a:lstStyle/>
          <a:p>
            <a:r>
              <a:rPr lang="cs-CZ" b="0" dirty="0" smtClean="0"/>
              <a:t>Změny </a:t>
            </a:r>
            <a:r>
              <a:rPr lang="cs-CZ" b="0" dirty="0"/>
              <a:t>vyžádané příjemcem – IS </a:t>
            </a:r>
            <a:r>
              <a:rPr lang="cs-CZ" b="0" dirty="0" smtClean="0"/>
              <a:t>KP14+</a:t>
            </a:r>
            <a:br>
              <a:rPr lang="cs-CZ" b="0" dirty="0" smtClean="0"/>
            </a:br>
            <a:r>
              <a:rPr lang="cs-CZ" b="0" dirty="0" smtClean="0"/>
              <a:t>otevírané obrazovky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" b="988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67564"/>
            <a:ext cx="1368152" cy="1368152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619672" y="3212976"/>
            <a:ext cx="6840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u="sng" dirty="0" smtClean="0"/>
              <a:t>Subjekt</a:t>
            </a:r>
            <a:r>
              <a:rPr lang="cs-CZ" b="1" dirty="0" smtClean="0"/>
              <a:t> - kliknout na vykázat změnu u subjektu, u kterého dochází ke změně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u="sng" dirty="0" smtClean="0"/>
              <a:t>Účet </a:t>
            </a:r>
            <a:r>
              <a:rPr lang="cs-CZ" b="1" dirty="0" smtClean="0"/>
              <a:t>– NIKDY NEKLIKAT NA TLAČÍTKO „SMAZAT“. Řádek s neplatným číslem účtu se označí pomocí </a:t>
            </a:r>
            <a:r>
              <a:rPr lang="cs-CZ" b="1" u="sng" dirty="0" smtClean="0"/>
              <a:t>„záznam smazán“</a:t>
            </a:r>
            <a:r>
              <a:rPr lang="cs-CZ" b="1" dirty="0" smtClean="0"/>
              <a:t> v poli akce prováděná se záznamem.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64536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84784"/>
            <a:ext cx="7920432" cy="5040560"/>
          </a:xfrm>
        </p:spPr>
        <p:txBody>
          <a:bodyPr/>
          <a:lstStyle/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ŘO určí druh změny (podstatná se změnou PA, bez změny PA, nepodstatná změna). </a:t>
            </a:r>
          </a:p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V závislosti na druhu změny probíhá schvalovací proces.</a:t>
            </a:r>
          </a:p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Je-li třeba opravu </a:t>
            </a:r>
            <a:r>
              <a:rPr lang="cs-CZ" sz="2400" dirty="0" err="1" smtClean="0"/>
              <a:t>ŽoZ</a:t>
            </a:r>
            <a:r>
              <a:rPr lang="cs-CZ" sz="2400" dirty="0" smtClean="0"/>
              <a:t>, ŘO vrátí k dopracování, jinak bude </a:t>
            </a:r>
            <a:r>
              <a:rPr lang="cs-CZ" sz="2400" dirty="0" err="1" smtClean="0"/>
              <a:t>ŽoZ</a:t>
            </a:r>
            <a:r>
              <a:rPr lang="cs-CZ" sz="2400" dirty="0" smtClean="0"/>
              <a:t> buď akceptována, schválena, nebo neschválena.</a:t>
            </a:r>
            <a:endParaRPr lang="cs-CZ" dirty="0" smtClean="0"/>
          </a:p>
          <a:p>
            <a:pPr marL="0" lvl="2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57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1080000"/>
          </a:xfrm>
        </p:spPr>
        <p:txBody>
          <a:bodyPr/>
          <a:lstStyle/>
          <a:p>
            <a:r>
              <a:rPr lang="cs-CZ" b="0" dirty="0" smtClean="0"/>
              <a:t>Administrace na straně ŘO (změny vyžádané příjemcem)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895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84784"/>
            <a:ext cx="7920432" cy="5040560"/>
          </a:xfrm>
        </p:spPr>
        <p:txBody>
          <a:bodyPr/>
          <a:lstStyle/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ŘO vytvoří </a:t>
            </a:r>
            <a:r>
              <a:rPr lang="cs-CZ" sz="2400" dirty="0" err="1" smtClean="0"/>
              <a:t>ŽoZ</a:t>
            </a:r>
            <a:r>
              <a:rPr lang="cs-CZ" sz="2400" dirty="0" smtClean="0"/>
              <a:t> a zašle příjemci (stav </a:t>
            </a:r>
            <a:r>
              <a:rPr lang="cs-CZ" sz="2400" dirty="0" err="1" smtClean="0"/>
              <a:t>ŽoZ</a:t>
            </a:r>
            <a:r>
              <a:rPr lang="cs-CZ" sz="2400" dirty="0" smtClean="0"/>
              <a:t> – rozpracována). O zaslání </a:t>
            </a:r>
            <a:r>
              <a:rPr lang="cs-CZ" sz="2400" dirty="0" err="1" smtClean="0"/>
              <a:t>ŽoZ</a:t>
            </a:r>
            <a:r>
              <a:rPr lang="cs-CZ" sz="2400" dirty="0" smtClean="0"/>
              <a:t> informuje systémová depeše.</a:t>
            </a:r>
          </a:p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Do odůvodnění vrácení ŽoZ uvede ŘO důvody pro její založení, příp. zašle depeši. </a:t>
            </a:r>
          </a:p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Příjemce se se změnou seznámí, příp. ji dopracuje.</a:t>
            </a:r>
          </a:p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dirty="0"/>
          </a:p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Kontrola – finalizace – podpis = odeslání na ŘO</a:t>
            </a:r>
          </a:p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dirty="0"/>
          </a:p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Schvalovací proces na ŘO</a:t>
            </a:r>
            <a:endParaRPr lang="cs-CZ" dirty="0" smtClean="0"/>
          </a:p>
          <a:p>
            <a:pPr marL="0" lvl="2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58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1080000"/>
          </a:xfrm>
        </p:spPr>
        <p:txBody>
          <a:bodyPr/>
          <a:lstStyle/>
          <a:p>
            <a:r>
              <a:rPr lang="cs-CZ" b="0" dirty="0"/>
              <a:t>Administrace na straně ŘO </a:t>
            </a:r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b="0" dirty="0" smtClean="0"/>
              <a:t>(Změny </a:t>
            </a:r>
            <a:r>
              <a:rPr lang="cs-CZ" b="0" dirty="0"/>
              <a:t>vyžádané </a:t>
            </a:r>
            <a:r>
              <a:rPr lang="cs-CZ" b="0" dirty="0" smtClean="0"/>
              <a:t>ŘO)</a:t>
            </a: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699792" y="3861048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2702104" y="4797152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37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2636912"/>
            <a:ext cx="7272808" cy="1656184"/>
          </a:xfrm>
        </p:spPr>
        <p:txBody>
          <a:bodyPr/>
          <a:lstStyle/>
          <a:p>
            <a:pPr algn="ctr"/>
            <a:r>
              <a:rPr lang="cs-CZ" dirty="0"/>
              <a:t>Vytváření zprávy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o </a:t>
            </a:r>
            <a:r>
              <a:rPr lang="cs-CZ" dirty="0"/>
              <a:t>realizaci (</a:t>
            </a:r>
            <a:r>
              <a:rPr lang="cs-CZ" dirty="0" err="1" smtClean="0"/>
              <a:t>ZoR</a:t>
            </a:r>
            <a:r>
              <a:rPr lang="cs-CZ" dirty="0"/>
              <a:t>) v </a:t>
            </a:r>
            <a:r>
              <a:rPr lang="cs-CZ" dirty="0" smtClean="0"/>
              <a:t>ISKP14</a:t>
            </a:r>
            <a:r>
              <a:rPr lang="cs-CZ" dirty="0"/>
              <a:t>+</a:t>
            </a:r>
            <a:r>
              <a:rPr lang="cs-CZ" sz="3200" dirty="0"/>
              <a:t/>
            </a:r>
            <a:br>
              <a:rPr lang="cs-CZ" sz="3200" dirty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138001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Cílové skupiny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Orgány veřejné </a:t>
            </a:r>
            <a:r>
              <a:rPr lang="cs-CZ" dirty="0" smtClean="0"/>
              <a:t>správy</a:t>
            </a:r>
            <a:endParaRPr lang="cs-CZ" dirty="0"/>
          </a:p>
          <a:p>
            <a:r>
              <a:rPr lang="cs-CZ" dirty="0"/>
              <a:t>Osoby pečující o jiné závislé osoby</a:t>
            </a:r>
          </a:p>
          <a:p>
            <a:r>
              <a:rPr lang="cs-CZ" dirty="0"/>
              <a:t>Osoby vracející se na trh práce po návratu z mateřské/rodičovské dovolené</a:t>
            </a:r>
          </a:p>
          <a:p>
            <a:r>
              <a:rPr lang="cs-CZ" dirty="0"/>
              <a:t>Poskytovatelé služeb péče o děti</a:t>
            </a:r>
          </a:p>
          <a:p>
            <a:r>
              <a:rPr lang="cs-CZ" dirty="0"/>
              <a:t>Rodiče s malými dětmi</a:t>
            </a:r>
          </a:p>
          <a:p>
            <a:r>
              <a:rPr lang="cs-CZ" dirty="0"/>
              <a:t>Zaměstnanci</a:t>
            </a:r>
          </a:p>
          <a:p>
            <a:r>
              <a:rPr lang="cs-CZ" dirty="0"/>
              <a:t>Ženy ohrožené na trhu práce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887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604488" cy="1080000"/>
          </a:xfrm>
        </p:spPr>
        <p:txBody>
          <a:bodyPr/>
          <a:lstStyle/>
          <a:p>
            <a:r>
              <a:rPr lang="cs-CZ" dirty="0" smtClean="0"/>
              <a:t>Založení zprávy o realizaci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nová záložka s názvem </a:t>
            </a:r>
            <a:r>
              <a:rPr lang="cs-CZ" dirty="0" smtClean="0"/>
              <a:t>ZPRÁVY O REALIZACI na úvodní stránce projektu.</a:t>
            </a:r>
          </a:p>
          <a:p>
            <a:endParaRPr lang="cs-CZ" dirty="0" smtClean="0"/>
          </a:p>
          <a:p>
            <a:r>
              <a:rPr lang="cs-CZ" dirty="0"/>
              <a:t>z</a:t>
            </a:r>
            <a:r>
              <a:rPr lang="cs-CZ" dirty="0" smtClean="0"/>
              <a:t>aložit novou ZPRÁVU/INFORMACI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60</a:t>
            </a:fld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843808" y="2636912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95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informace o zprávě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vyplní se pole</a:t>
            </a:r>
          </a:p>
          <a:p>
            <a:pPr lvl="1"/>
            <a:r>
              <a:rPr lang="cs-CZ" dirty="0" smtClean="0"/>
              <a:t>sledované období od / do</a:t>
            </a:r>
          </a:p>
          <a:p>
            <a:pPr lvl="1"/>
            <a:r>
              <a:rPr lang="cs-CZ" dirty="0" smtClean="0"/>
              <a:t>Kontaktní údaje osoby zodpovědné za správnost </a:t>
            </a:r>
            <a:r>
              <a:rPr lang="cs-CZ" dirty="0" err="1" smtClean="0"/>
              <a:t>ZoR</a:t>
            </a:r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ULOŽIT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61</a:t>
            </a:fld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699792" y="3140968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92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REALIZACE</a:t>
            </a:r>
            <a:r>
              <a:rPr lang="cs-CZ" dirty="0"/>
              <a:t>, PROVOZ/ÚDRŽBA VÝSTUPU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 OPZ jeho vyplnění </a:t>
            </a:r>
            <a:r>
              <a:rPr lang="cs-CZ" dirty="0" smtClean="0"/>
              <a:t>není </a:t>
            </a:r>
            <a:r>
              <a:rPr lang="cs-CZ" dirty="0"/>
              <a:t>relevantní </a:t>
            </a:r>
            <a:endParaRPr lang="cs-CZ" dirty="0" smtClean="0"/>
          </a:p>
          <a:p>
            <a:r>
              <a:rPr lang="cs-CZ" dirty="0"/>
              <a:t>příjemce uvede odkaz na klíčové aktivity např. formulaci: „viz záložka Klíčové aktivity</a:t>
            </a:r>
            <a:r>
              <a:rPr lang="cs-CZ" dirty="0" smtClean="0"/>
              <a:t>“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694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NEVYPLŇOVAT RUČNĚ</a:t>
            </a:r>
          </a:p>
          <a:p>
            <a:pPr lvl="1"/>
            <a:r>
              <a:rPr lang="cs-CZ" dirty="0" smtClean="0"/>
              <a:t>změny </a:t>
            </a:r>
            <a:r>
              <a:rPr lang="cs-CZ" dirty="0"/>
              <a:t>hodnot u indikátorů týkajících se </a:t>
            </a:r>
            <a:r>
              <a:rPr lang="cs-CZ" b="1" u="sng" dirty="0" smtClean="0"/>
              <a:t>PODPOŘENÝCH OSOB, </a:t>
            </a:r>
            <a:r>
              <a:rPr lang="cs-CZ" dirty="0" smtClean="0"/>
              <a:t>ta se </a:t>
            </a:r>
            <a:r>
              <a:rPr lang="cs-CZ" dirty="0"/>
              <a:t>načtou z informačního systému IS ESF2014</a:t>
            </a:r>
            <a:r>
              <a:rPr lang="cs-CZ" dirty="0" smtClean="0"/>
              <a:t>+</a:t>
            </a:r>
          </a:p>
          <a:p>
            <a:endParaRPr lang="cs-CZ" dirty="0" smtClean="0"/>
          </a:p>
          <a:p>
            <a:r>
              <a:rPr lang="cs-CZ" dirty="0" smtClean="0"/>
              <a:t>VYPLNIT RUČNĚ pomocí tlačítka </a:t>
            </a:r>
            <a:r>
              <a:rPr lang="cs-CZ" b="1" dirty="0" smtClean="0"/>
              <a:t>vykázat změnu/přírůstek</a:t>
            </a:r>
          </a:p>
          <a:p>
            <a:pPr lvl="1"/>
            <a:r>
              <a:rPr lang="cs-CZ" dirty="0" smtClean="0"/>
              <a:t>změny hodnot indikátorů</a:t>
            </a:r>
            <a:r>
              <a:rPr lang="cs-CZ" dirty="0"/>
              <a:t>, které se </a:t>
            </a:r>
            <a:r>
              <a:rPr lang="cs-CZ" b="1" u="sng" dirty="0" smtClean="0"/>
              <a:t>NETÝKAJÍ</a:t>
            </a:r>
            <a:r>
              <a:rPr lang="cs-CZ" dirty="0" smtClean="0"/>
              <a:t> podpořených osob (především kapacita zařízení péče o dítě)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917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Postup při ručním vyplňování: </a:t>
            </a:r>
          </a:p>
          <a:p>
            <a:pPr lvl="1"/>
            <a:r>
              <a:rPr lang="cs-CZ" dirty="0" smtClean="0"/>
              <a:t>Kliknout na vybraný indikátor v horní části obrazovky</a:t>
            </a:r>
          </a:p>
          <a:p>
            <a:pPr lvl="1"/>
            <a:r>
              <a:rPr lang="cs-CZ" dirty="0"/>
              <a:t>K</a:t>
            </a:r>
            <a:r>
              <a:rPr lang="cs-CZ" dirty="0" smtClean="0"/>
              <a:t>liknout na tlačítko </a:t>
            </a:r>
            <a:r>
              <a:rPr lang="cs-CZ" dirty="0"/>
              <a:t>VYKÁZAT </a:t>
            </a:r>
            <a:r>
              <a:rPr lang="cs-CZ" dirty="0" smtClean="0"/>
              <a:t>ZMĚNU/PŘÍRŮSTEK</a:t>
            </a:r>
          </a:p>
          <a:p>
            <a:pPr lvl="1"/>
            <a:r>
              <a:rPr lang="cs-CZ" dirty="0" smtClean="0"/>
              <a:t>Vybrat stejný indikátor v prostřední části obrazovky a ve spodní části doplnit: </a:t>
            </a:r>
          </a:p>
          <a:p>
            <a:pPr lvl="3"/>
            <a:r>
              <a:rPr lang="cs-CZ" dirty="0" smtClean="0"/>
              <a:t>Hodnotu</a:t>
            </a:r>
          </a:p>
          <a:p>
            <a:pPr lvl="3"/>
            <a:r>
              <a:rPr lang="cs-CZ" dirty="0" smtClean="0"/>
              <a:t>Datum dosažení</a:t>
            </a:r>
          </a:p>
          <a:p>
            <a:pPr lvl="3"/>
            <a:r>
              <a:rPr lang="cs-CZ" dirty="0" smtClean="0"/>
              <a:t>Komentář </a:t>
            </a:r>
          </a:p>
          <a:p>
            <a:pPr lvl="1"/>
            <a:r>
              <a:rPr lang="cs-CZ" dirty="0" smtClean="0"/>
              <a:t>Změny se vykazují přírůstkově, tj. o kolik narostla dosažená hodnota v daném období, dosaženou kumulativní hodnotu i procento plnění počítá systém.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935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HORIZONTÁLNÍ </a:t>
            </a:r>
            <a:r>
              <a:rPr lang="cs-CZ" dirty="0"/>
              <a:t>PRINCIPY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Popis plnění vlivu se </a:t>
            </a:r>
            <a:r>
              <a:rPr lang="cs-CZ" b="1" u="sng" dirty="0" smtClean="0"/>
              <a:t>NEVYPLŇUJE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u horizontálních principů, kde je uveden neutrální vliv.</a:t>
            </a:r>
          </a:p>
          <a:p>
            <a:pPr lvl="1"/>
            <a:endParaRPr lang="cs-CZ" dirty="0" smtClean="0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Popis plnění vlivu se </a:t>
            </a:r>
            <a:r>
              <a:rPr lang="cs-CZ" sz="2400" b="1" u="sng" dirty="0" smtClean="0"/>
              <a:t>VYPLŇUJE</a:t>
            </a:r>
            <a:r>
              <a:rPr lang="cs-CZ" sz="2400" dirty="0" smtClean="0"/>
              <a:t> pomocí tlačítka vykázat změnu/přírůstek:</a:t>
            </a:r>
            <a:endParaRPr lang="cs-CZ" sz="2400" dirty="0"/>
          </a:p>
          <a:p>
            <a:pPr lvl="1"/>
            <a:r>
              <a:rPr lang="cs-CZ" dirty="0" smtClean="0"/>
              <a:t>u horizontálních principů </a:t>
            </a:r>
            <a:r>
              <a:rPr lang="cs-CZ" dirty="0"/>
              <a:t>se zvolenou variantou „Cílené zaměření na horizontální princip“ nebo „Pozitivní vliv na horizontální princip</a:t>
            </a:r>
            <a:r>
              <a:rPr lang="cs-CZ" dirty="0" smtClean="0"/>
              <a:t>“</a:t>
            </a:r>
          </a:p>
          <a:p>
            <a:pPr lvl="1"/>
            <a:r>
              <a:rPr lang="cs-CZ" dirty="0" smtClean="0"/>
              <a:t>Vyplnění vyžadováno v každé ZoR.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203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IDENTIFIKACE </a:t>
            </a:r>
            <a:r>
              <a:rPr lang="cs-CZ" dirty="0"/>
              <a:t>PROBLÉMU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yplňují se informace </a:t>
            </a:r>
            <a:r>
              <a:rPr lang="cs-CZ" dirty="0"/>
              <a:t>o případných problémech, které se vyskytly v realizaci projektu v průběhu období, za které je tato zprávy </a:t>
            </a:r>
            <a:r>
              <a:rPr lang="cs-CZ" dirty="0" smtClean="0"/>
              <a:t>vykazována (IDENTIFIKACE, POPIS, ŘEŠENÍ)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458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Vyberete aktivitu dle realizace projektu.</a:t>
            </a:r>
          </a:p>
          <a:p>
            <a:r>
              <a:rPr lang="cs-CZ" dirty="0" smtClean="0"/>
              <a:t>Po kliknutí na tlačítko </a:t>
            </a:r>
            <a:r>
              <a:rPr lang="cs-CZ" dirty="0"/>
              <a:t>vykázat změnu/přírůstek </a:t>
            </a:r>
            <a:r>
              <a:rPr lang="cs-CZ" dirty="0" smtClean="0"/>
              <a:t>je třeba vyplnit pole – </a:t>
            </a:r>
            <a:r>
              <a:rPr lang="cs-CZ" b="1" dirty="0" smtClean="0"/>
              <a:t>popis realizace projektu</a:t>
            </a:r>
            <a:r>
              <a:rPr lang="cs-CZ" dirty="0" smtClean="0"/>
              <a:t>.</a:t>
            </a:r>
          </a:p>
          <a:p>
            <a:r>
              <a:rPr lang="cs-CZ" dirty="0" smtClean="0"/>
              <a:t>Popis je povinný u všech aktivit realizovaných v prokazovaném monitorovacím období.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886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JEDNOTKY </a:t>
            </a:r>
            <a:r>
              <a:rPr lang="cs-CZ" dirty="0"/>
              <a:t>AKTIVIT ZP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Vyplní se pole Dosažený počet jednotek v aktuální </a:t>
            </a:r>
            <a:r>
              <a:rPr lang="cs-CZ" dirty="0" err="1" smtClean="0"/>
              <a:t>ZoR</a:t>
            </a:r>
            <a:r>
              <a:rPr lang="cs-CZ" dirty="0" smtClean="0"/>
              <a:t> ve spodní části obrazovky nazvané Prokazováno příjemcem.</a:t>
            </a:r>
          </a:p>
          <a:p>
            <a:r>
              <a:rPr lang="cs-CZ" dirty="0" smtClean="0"/>
              <a:t>Pozor na vykazování obsazenosti:</a:t>
            </a:r>
          </a:p>
          <a:p>
            <a:pPr lvl="1"/>
            <a:r>
              <a:rPr lang="cs-CZ" dirty="0" smtClean="0"/>
              <a:t>Kapacita zařízení x procento obsazenosti</a:t>
            </a:r>
          </a:p>
          <a:p>
            <a:r>
              <a:rPr lang="cs-CZ" dirty="0" smtClean="0"/>
              <a:t>Pozor na vykazování vybudování:</a:t>
            </a:r>
          </a:p>
          <a:p>
            <a:pPr lvl="1"/>
            <a:r>
              <a:rPr lang="cs-CZ" dirty="0" smtClean="0"/>
              <a:t>Je třeba vyplnit počet dosažených jednotek u vybudování.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68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" b="988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924944"/>
            <a:ext cx="136815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9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čestná prohlášení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o přečtení potvrdit pravdivost čestného prohlášení </a:t>
            </a:r>
            <a:r>
              <a:rPr lang="cs-CZ" dirty="0"/>
              <a:t>zatržením fajfkou v poli SOUHLASÍM S ČESTNÝM </a:t>
            </a:r>
            <a:r>
              <a:rPr lang="cs-CZ" dirty="0" smtClean="0"/>
              <a:t>PROHLÁŠENÍM.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701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Dosavadní úspěchy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2000" y="1474326"/>
            <a:ext cx="8640000" cy="4571999"/>
          </a:xfrm>
        </p:spPr>
        <p:txBody>
          <a:bodyPr>
            <a:normAutofit/>
          </a:bodyPr>
          <a:lstStyle/>
          <a:p>
            <a:pPr>
              <a:lnSpc>
                <a:spcPts val="2000"/>
              </a:lnSpc>
            </a:pPr>
            <a:r>
              <a:rPr lang="cs-CZ" dirty="0"/>
              <a:t>100% personální obsazenost</a:t>
            </a:r>
          </a:p>
          <a:p>
            <a:pPr>
              <a:lnSpc>
                <a:spcPts val="2000"/>
              </a:lnSpc>
            </a:pPr>
            <a:r>
              <a:rPr lang="cs-CZ" dirty="0"/>
              <a:t>Vytvořené regionální sítě kontaktů</a:t>
            </a:r>
          </a:p>
          <a:p>
            <a:pPr>
              <a:lnSpc>
                <a:spcPts val="2000"/>
              </a:lnSpc>
            </a:pPr>
            <a:r>
              <a:rPr lang="cs-CZ" dirty="0"/>
              <a:t>Nastavení spolupráce s dotčenými orgány</a:t>
            </a:r>
          </a:p>
          <a:p>
            <a:pPr>
              <a:lnSpc>
                <a:spcPts val="2000"/>
              </a:lnSpc>
            </a:pPr>
            <a:r>
              <a:rPr lang="cs-CZ" dirty="0" smtClean="0"/>
              <a:t>Cca. 1000 DS</a:t>
            </a:r>
            <a:r>
              <a:rPr lang="cs-CZ" dirty="0"/>
              <a:t>, cca </a:t>
            </a:r>
            <a:r>
              <a:rPr lang="cs-CZ" dirty="0" smtClean="0"/>
              <a:t>12 500 míst </a:t>
            </a:r>
          </a:p>
          <a:p>
            <a:pPr>
              <a:lnSpc>
                <a:spcPts val="2000"/>
              </a:lnSpc>
            </a:pPr>
            <a:r>
              <a:rPr lang="cs-CZ" dirty="0" smtClean="0"/>
              <a:t>Expertní </a:t>
            </a:r>
            <a:r>
              <a:rPr lang="cs-CZ" dirty="0"/>
              <a:t>platforma pro podporu implementace DS</a:t>
            </a:r>
          </a:p>
          <a:p>
            <a:pPr>
              <a:lnSpc>
                <a:spcPts val="2000"/>
              </a:lnSpc>
            </a:pPr>
            <a:r>
              <a:rPr lang="cs-CZ" dirty="0" smtClean="0"/>
              <a:t>Webové </a:t>
            </a:r>
            <a:r>
              <a:rPr lang="cs-CZ" dirty="0"/>
              <a:t>stránky a </a:t>
            </a:r>
            <a:r>
              <a:rPr lang="cs-CZ" dirty="0" err="1"/>
              <a:t>Facebookový</a:t>
            </a:r>
            <a:r>
              <a:rPr lang="cs-CZ" dirty="0"/>
              <a:t> profil jako komunikační platforma s cílovou skupinou</a:t>
            </a:r>
          </a:p>
          <a:p>
            <a:pPr>
              <a:lnSpc>
                <a:spcPts val="2000"/>
              </a:lnSpc>
            </a:pPr>
            <a:r>
              <a:rPr lang="cs-CZ" dirty="0"/>
              <a:t>Příručka pro </a:t>
            </a:r>
            <a:r>
              <a:rPr lang="cs-CZ" dirty="0" smtClean="0"/>
              <a:t>rodiče, Adaptační program, Audit – značka kvality</a:t>
            </a:r>
            <a:endParaRPr lang="cs-CZ" dirty="0"/>
          </a:p>
          <a:p>
            <a:pPr>
              <a:lnSpc>
                <a:spcPts val="2000"/>
              </a:lnSpc>
            </a:pPr>
            <a:r>
              <a:rPr lang="cs-CZ" dirty="0" err="1"/>
              <a:t>Rádiospoty</a:t>
            </a:r>
            <a:r>
              <a:rPr lang="cs-CZ" dirty="0"/>
              <a:t> </a:t>
            </a:r>
            <a:endParaRPr lang="cs-CZ" dirty="0" smtClean="0"/>
          </a:p>
          <a:p>
            <a:pPr>
              <a:lnSpc>
                <a:spcPts val="2000"/>
              </a:lnSpc>
            </a:pPr>
            <a:r>
              <a:rPr lang="cs-CZ" dirty="0" err="1" smtClean="0"/>
              <a:t>Videospoty</a:t>
            </a:r>
            <a:r>
              <a:rPr lang="cs-CZ" dirty="0" smtClean="0"/>
              <a:t> </a:t>
            </a:r>
            <a:endParaRPr lang="cs-CZ" dirty="0"/>
          </a:p>
          <a:p>
            <a:pPr>
              <a:lnSpc>
                <a:spcPts val="2000"/>
              </a:lnSpc>
            </a:pPr>
            <a:r>
              <a:rPr lang="cs-CZ" dirty="0" smtClean="0"/>
              <a:t>Logo </a:t>
            </a:r>
            <a:r>
              <a:rPr lang="cs-CZ" dirty="0"/>
              <a:t>dětských </a:t>
            </a:r>
            <a:r>
              <a:rPr lang="cs-CZ" dirty="0" smtClean="0"/>
              <a:t>skupin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313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publicita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</a:t>
            </a:r>
            <a:r>
              <a:rPr lang="cs-CZ" dirty="0" smtClean="0"/>
              <a:t>nformace </a:t>
            </a:r>
            <a:r>
              <a:rPr lang="cs-CZ" dirty="0"/>
              <a:t>o povinné publicitě je </a:t>
            </a:r>
            <a:r>
              <a:rPr lang="cs-CZ" dirty="0" smtClean="0"/>
              <a:t>potřeba </a:t>
            </a:r>
            <a:r>
              <a:rPr lang="cs-CZ" dirty="0"/>
              <a:t>v </a:t>
            </a:r>
            <a:r>
              <a:rPr lang="cs-CZ" dirty="0" err="1"/>
              <a:t>ZoR</a:t>
            </a:r>
            <a:r>
              <a:rPr lang="cs-CZ" dirty="0"/>
              <a:t> projektu podávat </a:t>
            </a:r>
            <a:r>
              <a:rPr lang="cs-CZ" dirty="0" smtClean="0"/>
              <a:t>strukturovaně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Zápis </a:t>
            </a:r>
            <a:r>
              <a:rPr lang="cs-CZ" dirty="0"/>
              <a:t>přes tlačítko </a:t>
            </a:r>
            <a:r>
              <a:rPr lang="cs-CZ" b="1" dirty="0"/>
              <a:t>vykázat </a:t>
            </a:r>
            <a:r>
              <a:rPr lang="cs-CZ" b="1" dirty="0" smtClean="0"/>
              <a:t>změnu/přírůstek</a:t>
            </a:r>
            <a:r>
              <a:rPr lang="cs-CZ" dirty="0" smtClean="0"/>
              <a:t>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70</a:t>
            </a:fld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639701"/>
              </p:ext>
            </p:extLst>
          </p:nvPr>
        </p:nvGraphicFramePr>
        <p:xfrm>
          <a:off x="899592" y="2636912"/>
          <a:ext cx="7632848" cy="26171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6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3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Nástroj 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Povinná </a:t>
                      </a:r>
                      <a:r>
                        <a:rPr lang="cs-CZ" sz="1600" dirty="0">
                          <a:effectLst/>
                        </a:rPr>
                        <a:t>/ nepovinná položka v </a:t>
                      </a:r>
                      <a:r>
                        <a:rPr lang="cs-CZ" sz="1600" dirty="0" err="1">
                          <a:effectLst/>
                        </a:rPr>
                        <a:t>ZoR</a:t>
                      </a:r>
                      <a:r>
                        <a:rPr lang="cs-CZ" sz="1600" dirty="0">
                          <a:effectLst/>
                        </a:rPr>
                        <a:t> projektu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Jaké </a:t>
                      </a:r>
                      <a:r>
                        <a:rPr lang="cs-CZ" sz="1600" dirty="0">
                          <a:effectLst/>
                        </a:rPr>
                        <a:t>hodnoty může příjemce vyplnit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Povinné prvky v</a:t>
                      </a:r>
                      <a:r>
                        <a:rPr lang="cs-CZ" sz="1400" baseline="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 souladu s Pravidly pro žadatele a příjemce</a:t>
                      </a:r>
                      <a:endParaRPr lang="cs-CZ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Povinná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marL="342900" indent="-342900" algn="ctr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20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Ano</a:t>
                      </a:r>
                    </a:p>
                    <a:p>
                      <a:pPr marL="342900" indent="-342900" algn="ctr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20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Prozatím ne</a:t>
                      </a:r>
                    </a:p>
                  </a:txBody>
                  <a:tcPr marL="17780" marR="17780" marT="17780" marB="177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Plakát u projektů ESF</a:t>
                      </a:r>
                      <a:endParaRPr lang="cs-CZ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Povinná 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marL="342900" indent="-342900" algn="ctr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20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Ano</a:t>
                      </a:r>
                    </a:p>
                    <a:p>
                      <a:pPr marL="342900" indent="-342900" algn="ctr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20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Prozatím ne</a:t>
                      </a:r>
                    </a:p>
                  </a:txBody>
                  <a:tcPr marL="17780" marR="17780" marT="17780" marB="177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39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DOKUMENTY ZoR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viz. kapitola Dokladování dosažených jednotek</a:t>
            </a:r>
          </a:p>
          <a:p>
            <a:r>
              <a:rPr lang="cs-CZ" dirty="0" smtClean="0"/>
              <a:t>IS KP14+ umožní vložit dokument o velikosti max. 100 MB v libovolném formátu.</a:t>
            </a:r>
          </a:p>
          <a:p>
            <a:r>
              <a:rPr lang="cs-CZ" dirty="0" smtClean="0"/>
              <a:t>Dokumenty ukládejte na záložku „dokumenty zprávy“.</a:t>
            </a:r>
          </a:p>
          <a:p>
            <a:r>
              <a:rPr lang="cs-CZ" dirty="0" smtClean="0"/>
              <a:t>OPZ nepředpokládá vykazování změn na dokumentech, proto tlačítko </a:t>
            </a:r>
            <a:r>
              <a:rPr lang="cs-CZ" b="1" u="sng" dirty="0" smtClean="0"/>
              <a:t>VYKÁZAT ZMĚNU/PŘÍRŮSTEK nepoužívat.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71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" b="988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751848"/>
            <a:ext cx="136815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4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Finalizace </a:t>
            </a:r>
            <a:r>
              <a:rPr lang="cs-CZ" dirty="0" err="1" smtClean="0"/>
              <a:t>ZoR</a:t>
            </a:r>
            <a:r>
              <a:rPr lang="cs-CZ" dirty="0" smtClean="0"/>
              <a:t>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ZoR</a:t>
            </a:r>
            <a:r>
              <a:rPr lang="cs-CZ" dirty="0" smtClean="0"/>
              <a:t> musí být finalizována </a:t>
            </a:r>
            <a:r>
              <a:rPr lang="cs-CZ" b="1" u="sng" dirty="0" smtClean="0"/>
              <a:t>až po finalizaci žádosti o platbu.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Kontrola - finalizace (horní příkazový řádek) – podpis </a:t>
            </a:r>
            <a:r>
              <a:rPr lang="cs-CZ" dirty="0" err="1" smtClean="0"/>
              <a:t>ZoR</a:t>
            </a:r>
            <a:r>
              <a:rPr lang="cs-CZ" dirty="0" smtClean="0"/>
              <a:t> (menu vlevo zcela dole) = odeslání ŘO.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72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" b="988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04864"/>
            <a:ext cx="1368152" cy="1368152"/>
          </a:xfrm>
          <a:prstGeom prst="rect">
            <a:avLst/>
          </a:prstGeom>
        </p:spPr>
      </p:pic>
      <p:cxnSp>
        <p:nvCxnSpPr>
          <p:cNvPr id="6" name="Přímá spojnice se šipkou 5"/>
          <p:cNvCxnSpPr/>
          <p:nvPr/>
        </p:nvCxnSpPr>
        <p:spPr>
          <a:xfrm>
            <a:off x="4499992" y="3645024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58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Vzory dokumentů </a:t>
            </a:r>
            <a:r>
              <a:rPr lang="cs-CZ" dirty="0" smtClean="0"/>
              <a:t>k </a:t>
            </a:r>
            <a:r>
              <a:rPr lang="cs-CZ" dirty="0" err="1" smtClean="0"/>
              <a:t>ZoR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b="1" u="sng" dirty="0" smtClean="0"/>
              <a:t>Umístění na stránkách výzvy na esfcr.cz</a:t>
            </a:r>
          </a:p>
          <a:p>
            <a:pPr lvl="1"/>
            <a:r>
              <a:rPr lang="cs-CZ" dirty="0" smtClean="0"/>
              <a:t>Vzor </a:t>
            </a:r>
            <a:r>
              <a:rPr lang="cs-CZ" dirty="0"/>
              <a:t>potvrzení o postavení podpořené osoby na trhu práce</a:t>
            </a:r>
          </a:p>
          <a:p>
            <a:pPr lvl="1"/>
            <a:r>
              <a:rPr lang="cs-CZ" dirty="0"/>
              <a:t>Vzor žádosti o potvrzení z ČSSZ</a:t>
            </a:r>
          </a:p>
          <a:p>
            <a:pPr lvl="1"/>
            <a:r>
              <a:rPr lang="cs-CZ" dirty="0"/>
              <a:t>Vzor SOUHRNNÝ ZÁZNAM O DOCHÁZCE DĚTÍ a pečujících osob ZA MONITOROVANÉ OBDOBÍ pro výpočet dosažených jednotek</a:t>
            </a:r>
          </a:p>
          <a:p>
            <a:pPr lvl="1"/>
            <a:r>
              <a:rPr lang="cs-CZ" dirty="0"/>
              <a:t>Prohlášení o docházce dítěte/dětí potvrzené rodičem (stanovení minimálního rozsahu údajů, bez vzorového dokumentu): Sestava docházky dítěte bude vyhotovena za každý kalendářní měsíc, požadované údaje jsou: registrační </a:t>
            </a:r>
            <a:r>
              <a:rPr lang="cs-CZ" dirty="0" smtClean="0"/>
              <a:t>číslo projektu</a:t>
            </a:r>
            <a:r>
              <a:rPr lang="cs-CZ" dirty="0"/>
              <a:t>, název projektu, název příjemce, identifikační údaje dítěte (jméno, příjmení), údaje o příchodu a odchodu dítěte v konkrétní dny, jméno a příjmení rodiče, datum a podpis rodiče, povinné prvky vizuální identity.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53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55576" y="2780928"/>
            <a:ext cx="8136904" cy="2088232"/>
          </a:xfrm>
        </p:spPr>
        <p:txBody>
          <a:bodyPr/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>Vytváření žádosti o </a:t>
            </a:r>
            <a:r>
              <a:rPr lang="cs-CZ" dirty="0" smtClean="0"/>
              <a:t>platbu (ŽOP) </a:t>
            </a:r>
            <a:r>
              <a:rPr lang="cs-CZ" dirty="0"/>
              <a:t>v </a:t>
            </a:r>
            <a:r>
              <a:rPr lang="cs-CZ" dirty="0" smtClean="0"/>
              <a:t>ISKP14</a:t>
            </a:r>
            <a:r>
              <a:rPr lang="cs-CZ" dirty="0"/>
              <a:t>+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b="0" baseline="0" dirty="0" smtClean="0"/>
              <a:t/>
            </a:r>
            <a:br>
              <a:rPr lang="cs-CZ" b="0" baseline="0" dirty="0" smtClean="0"/>
            </a:br>
            <a:endParaRPr lang="cs-CZ" sz="3200" b="0" cap="none" dirty="0"/>
          </a:p>
        </p:txBody>
      </p:sp>
    </p:spTree>
    <p:extLst>
      <p:ext uri="{BB962C8B-B14F-4D97-AF65-F5344CB8AC3E}">
        <p14:creationId xmlns:p14="http://schemas.microsoft.com/office/powerpoint/2010/main" val="220407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Žádost o platbu (ŽOP) s vyúčtováním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000" cy="4320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800" dirty="0"/>
              <a:t>j</a:t>
            </a:r>
            <a:r>
              <a:rPr lang="cs-CZ" sz="2800" dirty="0" smtClean="0"/>
              <a:t>e nedílnou součástí zprávy o realizaci (</a:t>
            </a:r>
            <a:r>
              <a:rPr lang="cs-CZ" sz="2800" dirty="0" err="1" smtClean="0"/>
              <a:t>ZoR</a:t>
            </a:r>
            <a:r>
              <a:rPr lang="cs-CZ" sz="2800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cs-CZ" sz="2800" dirty="0"/>
              <a:t>m</a:t>
            </a:r>
            <a:r>
              <a:rPr lang="cs-CZ" sz="2800" dirty="0" smtClean="0"/>
              <a:t>usí být </a:t>
            </a:r>
            <a:r>
              <a:rPr lang="cs-CZ" sz="2800" dirty="0"/>
              <a:t>finalizována </a:t>
            </a:r>
            <a:r>
              <a:rPr lang="cs-CZ" sz="2800" dirty="0" smtClean="0"/>
              <a:t>a podepsána před finalizací </a:t>
            </a:r>
            <a:r>
              <a:rPr lang="cs-CZ" sz="2800" dirty="0" err="1" smtClean="0"/>
              <a:t>ZoR</a:t>
            </a:r>
            <a:endParaRPr lang="cs-CZ" sz="2800" dirty="0" smtClean="0"/>
          </a:p>
          <a:p>
            <a:pPr>
              <a:lnSpc>
                <a:spcPct val="120000"/>
              </a:lnSpc>
            </a:pPr>
            <a:r>
              <a:rPr lang="cs-CZ" sz="2800" dirty="0" smtClean="0"/>
              <a:t>u </a:t>
            </a:r>
            <a:r>
              <a:rPr lang="cs-CZ" sz="2800" dirty="0"/>
              <a:t>e</a:t>
            </a:r>
            <a:r>
              <a:rPr lang="cs-CZ" sz="2800" dirty="0" smtClean="0"/>
              <a:t>x-ante: 1. </a:t>
            </a:r>
            <a:r>
              <a:rPr lang="cs-CZ" sz="2800" dirty="0"/>
              <a:t>ŽoP již schválena, u ex-post: není </a:t>
            </a:r>
            <a:r>
              <a:rPr lang="cs-CZ" sz="2800" dirty="0" smtClean="0"/>
              <a:t>schválena žádná ŽoP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40000" y="6525344"/>
            <a:ext cx="468000" cy="180000"/>
          </a:xfrm>
        </p:spPr>
        <p:txBody>
          <a:bodyPr/>
          <a:lstStyle/>
          <a:p>
            <a:fld id="{479BF083-4774-43B1-9AB0-5CC1AC5DD8EE}" type="slidenum">
              <a:rPr lang="cs-CZ" smtClean="0"/>
              <a:pPr/>
              <a:t>75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025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Žádost o platbu s vyúčtováním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000" cy="4320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800" dirty="0" smtClean="0"/>
              <a:t>Záložka žádost o platbu </a:t>
            </a:r>
          </a:p>
          <a:p>
            <a:pPr>
              <a:lnSpc>
                <a:spcPct val="120000"/>
              </a:lnSpc>
            </a:pPr>
            <a:endParaRPr lang="cs-CZ" sz="2800" dirty="0" smtClean="0"/>
          </a:p>
          <a:p>
            <a:pPr lvl="1">
              <a:lnSpc>
                <a:spcPct val="120000"/>
              </a:lnSpc>
            </a:pPr>
            <a:r>
              <a:rPr lang="cs-CZ" dirty="0" smtClean="0"/>
              <a:t>„vytvořit novou“</a:t>
            </a:r>
          </a:p>
          <a:p>
            <a:pPr lvl="1">
              <a:lnSpc>
                <a:spcPct val="120000"/>
              </a:lnSpc>
            </a:pPr>
            <a:endParaRPr lang="cs-CZ" dirty="0" smtClean="0"/>
          </a:p>
          <a:p>
            <a:pPr lvl="1">
              <a:lnSpc>
                <a:spcPct val="120000"/>
              </a:lnSpc>
            </a:pPr>
            <a:r>
              <a:rPr lang="cs-CZ" dirty="0" smtClean="0"/>
              <a:t>stav „rozpracovaná“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76</a:t>
            </a:fld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699792" y="2204864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2699792" y="3284984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73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při vyplňování záložek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Identifikační údaje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Evidenční číslo na souhrnné soupisce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Soupiska jednotek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Souhrnná soupiska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Žádost o platbu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Čestná prohlášení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Kontrola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Finalizace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Podpis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199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Identifikační údaje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yplní </a:t>
            </a:r>
            <a:r>
              <a:rPr lang="cs-CZ" dirty="0"/>
              <a:t>se účet </a:t>
            </a:r>
            <a:r>
              <a:rPr lang="cs-CZ" dirty="0" smtClean="0"/>
              <a:t>příjemce.</a:t>
            </a:r>
          </a:p>
          <a:p>
            <a:r>
              <a:rPr lang="cs-CZ" dirty="0" smtClean="0"/>
              <a:t>Vyplní se případně </a:t>
            </a:r>
            <a:r>
              <a:rPr lang="cs-CZ" dirty="0"/>
              <a:t>účet </a:t>
            </a:r>
            <a:r>
              <a:rPr lang="cs-CZ" dirty="0" smtClean="0"/>
              <a:t>nadřízeného kraje (u příspěvkových organizací).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794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Souhrnná soupiska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Vyplní se evidenční číslo souhrnné soupisky (číslováno od 1). </a:t>
            </a:r>
          </a:p>
          <a:p>
            <a:r>
              <a:rPr lang="cs-CZ" dirty="0" smtClean="0"/>
              <a:t>Po uložení se odemkne záložka SOUPISKA JEDNOTEK.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751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Právní úprava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b="1" u="sng" dirty="0" smtClean="0"/>
              <a:t>Zákon </a:t>
            </a:r>
            <a:r>
              <a:rPr lang="cs-CZ" b="1" u="sng" dirty="0"/>
              <a:t>č. 247/2014 Sb.</a:t>
            </a:r>
            <a:r>
              <a:rPr lang="cs-CZ" dirty="0"/>
              <a:t>, o poskytování služby péče o dítě v dětské skupině a o změně souvisejících zákonů ze dne 23.9.2014 – platný, ve Sbírce zákonů zveřejněn 14.11.2014, </a:t>
            </a:r>
            <a:r>
              <a:rPr lang="cs-CZ" b="1" u="sng" dirty="0"/>
              <a:t>účinný od 29.11.2014</a:t>
            </a:r>
          </a:p>
          <a:p>
            <a:pPr lvl="2"/>
            <a:r>
              <a:rPr lang="cs-CZ" sz="1600" dirty="0"/>
              <a:t>Věkové rozpětí dětí: 1 – zahájení povinné školní docházky</a:t>
            </a:r>
          </a:p>
          <a:p>
            <a:pPr lvl="2"/>
            <a:r>
              <a:rPr lang="cs-CZ" sz="1600" dirty="0"/>
              <a:t>Kapacita až 24 dětí</a:t>
            </a:r>
          </a:p>
          <a:p>
            <a:pPr lvl="2"/>
            <a:r>
              <a:rPr lang="cs-CZ" sz="1600" dirty="0"/>
              <a:t>Zákonem stanovená odborná způsobilost pečujících osob a jejich minimální počet</a:t>
            </a:r>
          </a:p>
          <a:p>
            <a:pPr lvl="2"/>
            <a:r>
              <a:rPr lang="cs-CZ" sz="1600" dirty="0"/>
              <a:t>Povinné očkování</a:t>
            </a:r>
            <a:endParaRPr lang="cs-CZ" sz="1600" b="1" u="sng" dirty="0"/>
          </a:p>
          <a:p>
            <a:pPr lvl="1"/>
            <a:r>
              <a:rPr lang="cs-CZ" dirty="0"/>
              <a:t>Vyhláška č. 281/2014 Sb., o hygienických požadavcích na prostory a provoz dětské skupiny do 12 dětí</a:t>
            </a:r>
          </a:p>
          <a:p>
            <a:pPr lvl="1"/>
            <a:r>
              <a:rPr lang="cs-CZ" dirty="0"/>
              <a:t>Vyhláška č. 410/2005 Sb. , o hygienických požadavcích na prostory a provoz zařízení a provozoven pro výchovu a vzdělávání dětí a mladistvých, ve znění pozdějších předpisů – pro dětskou skupinu nad 12 dětí</a:t>
            </a:r>
          </a:p>
        </p:txBody>
      </p:sp>
    </p:spTree>
    <p:extLst>
      <p:ext uri="{BB962C8B-B14F-4D97-AF65-F5344CB8AC3E}">
        <p14:creationId xmlns:p14="http://schemas.microsoft.com/office/powerpoint/2010/main" val="273381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Soupiska jednotek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Vybudování/transformace zařízení péče o dítě</a:t>
            </a:r>
          </a:p>
          <a:p>
            <a:pPr lvl="1"/>
            <a:r>
              <a:rPr lang="cs-CZ" dirty="0" smtClean="0"/>
              <a:t>Jedna soupiska jednotek:</a:t>
            </a:r>
          </a:p>
          <a:p>
            <a:pPr lvl="1"/>
            <a:r>
              <a:rPr lang="cs-CZ" dirty="0"/>
              <a:t>Vždy se jedná o neinvestiční výdaj.</a:t>
            </a:r>
          </a:p>
          <a:p>
            <a:r>
              <a:rPr lang="cs-CZ" dirty="0" smtClean="0"/>
              <a:t>Provoz/pronájem/kvalifikace</a:t>
            </a:r>
          </a:p>
          <a:p>
            <a:pPr lvl="1"/>
            <a:r>
              <a:rPr lang="cs-CZ" dirty="0" smtClean="0"/>
              <a:t>Ke každé dosažené jednotce jedna soupiska jednotek.</a:t>
            </a:r>
          </a:p>
          <a:p>
            <a:pPr lvl="1"/>
            <a:r>
              <a:rPr lang="cs-CZ" dirty="0" smtClean="0"/>
              <a:t>Vždy se jedná o neinvestiční výdaj.</a:t>
            </a:r>
          </a:p>
          <a:p>
            <a:r>
              <a:rPr lang="cs-CZ" dirty="0" smtClean="0"/>
              <a:t>Kontrola částek – musí souhlasit částky v ŽoP a v ZoR na záložce JEDNOTKY AKTIVIT ZP.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408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Souhrnná SOUPISKA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Kliknout na NAPLNIT DATA Z DOKLADŮ SOUPISKY</a:t>
            </a:r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547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Žádost </a:t>
            </a:r>
            <a:r>
              <a:rPr lang="cs-CZ" dirty="0"/>
              <a:t>o </a:t>
            </a:r>
            <a:r>
              <a:rPr lang="cs-CZ" dirty="0" smtClean="0"/>
              <a:t>platbu</a:t>
            </a:r>
            <a:br>
              <a:rPr lang="cs-CZ" dirty="0" smtClean="0"/>
            </a:br>
            <a:r>
              <a:rPr lang="cs-CZ" dirty="0" smtClean="0"/>
              <a:t>Způsobilé </a:t>
            </a:r>
            <a:r>
              <a:rPr lang="cs-CZ" dirty="0"/>
              <a:t>výdaje - Požadováno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Kliknout na NAPLNIT </a:t>
            </a:r>
            <a:r>
              <a:rPr lang="cs-CZ" dirty="0"/>
              <a:t>DATA </a:t>
            </a:r>
            <a:r>
              <a:rPr lang="cs-CZ" dirty="0" smtClean="0"/>
              <a:t>ZE SOUPISKY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080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Žádost o platbu</a:t>
            </a:r>
            <a:br>
              <a:rPr lang="cs-CZ" dirty="0"/>
            </a:br>
            <a:r>
              <a:rPr lang="cs-CZ" dirty="0" smtClean="0"/>
              <a:t>Částka </a:t>
            </a:r>
            <a:r>
              <a:rPr lang="cs-CZ" dirty="0"/>
              <a:t>na krytí </a:t>
            </a:r>
            <a:r>
              <a:rPr lang="cs-CZ" dirty="0" smtClean="0"/>
              <a:t>výdajů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00000"/>
            <a:ext cx="8136456" cy="4320000"/>
          </a:xfrm>
        </p:spPr>
        <p:txBody>
          <a:bodyPr/>
          <a:lstStyle/>
          <a:p>
            <a:r>
              <a:rPr lang="cs-CZ" dirty="0" smtClean="0"/>
              <a:t>Část viditelná jen u ex-ante financování.</a:t>
            </a:r>
          </a:p>
          <a:p>
            <a:r>
              <a:rPr lang="cs-CZ" dirty="0" smtClean="0"/>
              <a:t>Vyplní se šedé pole NEINVESTIČNÍ.</a:t>
            </a:r>
          </a:p>
          <a:p>
            <a:r>
              <a:rPr lang="cs-CZ" dirty="0" smtClean="0"/>
              <a:t>Vyplní se částka na </a:t>
            </a:r>
            <a:r>
              <a:rPr lang="cs-CZ" b="1" dirty="0" smtClean="0"/>
              <a:t>další fázi realizace</a:t>
            </a:r>
            <a:r>
              <a:rPr lang="cs-CZ" dirty="0" smtClean="0"/>
              <a:t>. Výpočet musí být v souladu se Specifickou částí pravidel pro žadatele a příjemce.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181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Čestné prohlášení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Vybrat ze seznamu vhodnou variantu a vyjádřit souhlas.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308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Kontrola – finalizace - podpis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Kontrola</a:t>
            </a:r>
          </a:p>
          <a:p>
            <a:pPr lvl="1"/>
            <a:r>
              <a:rPr lang="cs-CZ" dirty="0" smtClean="0"/>
              <a:t>Případné chyby nesmí být označeny červeně. </a:t>
            </a:r>
          </a:p>
          <a:p>
            <a:pPr lvl="1"/>
            <a:r>
              <a:rPr lang="cs-CZ" dirty="0" smtClean="0"/>
              <a:t>Chyby označené černou barvou nebrání v podání ŽoP, ovšem doporučujeme zkontrolovat.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023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632040" cy="2088232"/>
          </a:xfrm>
        </p:spPr>
        <p:txBody>
          <a:bodyPr/>
          <a:lstStyle/>
          <a:p>
            <a:pPr marL="457200" indent="-457200" algn="ctr">
              <a:spcBef>
                <a:spcPts val="0"/>
              </a:spcBef>
            </a:pPr>
            <a:r>
              <a:rPr lang="cs-CZ" dirty="0"/>
              <a:t/>
            </a:r>
            <a:br>
              <a:rPr lang="cs-CZ" dirty="0"/>
            </a:br>
            <a:r>
              <a:rPr lang="cs-CZ" dirty="0"/>
              <a:t>IS ESF 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b="0" baseline="0" dirty="0" smtClean="0"/>
              <a:t/>
            </a:r>
            <a:br>
              <a:rPr lang="cs-CZ" b="0" baseline="0" dirty="0" smtClean="0"/>
            </a:br>
            <a:endParaRPr lang="cs-CZ" sz="3200" b="0" cap="none" dirty="0"/>
          </a:p>
        </p:txBody>
      </p:sp>
    </p:spTree>
    <p:extLst>
      <p:ext uri="{BB962C8B-B14F-4D97-AF65-F5344CB8AC3E}">
        <p14:creationId xmlns:p14="http://schemas.microsoft.com/office/powerpoint/2010/main" val="423294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Monitorování podpořených osob v IS ESF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424488" cy="4725344"/>
          </a:xfrm>
        </p:spPr>
        <p:txBody>
          <a:bodyPr/>
          <a:lstStyle/>
          <a:p>
            <a:r>
              <a:rPr lang="cs-CZ" dirty="0" smtClean="0">
                <a:hlinkClick r:id="rId2"/>
              </a:rPr>
              <a:t>https://esf2014.esfcr.cz</a:t>
            </a:r>
            <a:r>
              <a:rPr lang="cs-CZ" dirty="0" smtClean="0"/>
              <a:t> – dostupné prostřednictví www.esfcr.cz.</a:t>
            </a:r>
          </a:p>
          <a:p>
            <a:r>
              <a:rPr lang="cs-CZ" dirty="0" smtClean="0"/>
              <a:t>Pro vstup do systému nutná registrace na </a:t>
            </a:r>
            <a:r>
              <a:rPr lang="cs-CZ" dirty="0" smtClean="0">
                <a:hlinkClick r:id="rId3"/>
              </a:rPr>
              <a:t>www.esfcr.cz</a:t>
            </a:r>
            <a:r>
              <a:rPr lang="cs-CZ" dirty="0" smtClean="0"/>
              <a:t>. </a:t>
            </a:r>
          </a:p>
          <a:p>
            <a:r>
              <a:rPr lang="cs-CZ" dirty="0" smtClean="0"/>
              <a:t>Notifikace o zřízení účtu zástupce příjemce (kontaktní osoba žadatele) bude/byla zaslána mailem.</a:t>
            </a:r>
          </a:p>
          <a:p>
            <a:r>
              <a:rPr lang="cs-CZ" dirty="0" smtClean="0"/>
              <a:t>Aktivační kód bude/byl zaslán do datové schránky uvedené v žádosti. </a:t>
            </a:r>
          </a:p>
          <a:p>
            <a:r>
              <a:rPr lang="cs-CZ" dirty="0" smtClean="0"/>
              <a:t>Přístup zřízený řídím orgánem – kontaktní osoby. Další přístupy zřizuje kontaktní osoba sama.</a:t>
            </a:r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961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Monitorování podpořených osob v IS ESF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424488" cy="4725344"/>
          </a:xfrm>
        </p:spPr>
        <p:txBody>
          <a:bodyPr/>
          <a:lstStyle/>
          <a:p>
            <a:r>
              <a:rPr lang="cs-CZ" dirty="0"/>
              <a:t>Do systému se zapisují účastníci (identifikace dle jména, příjmení, data narození a adresy trvalého pobytu) a dále také detaily o tom, jakých podpor v rámci projektu daná osoba využila a v jakém rozsahu (v počtu hodin, příp. </a:t>
            </a:r>
            <a:r>
              <a:rPr lang="cs-CZ" dirty="0" smtClean="0"/>
              <a:t>dnů, </a:t>
            </a:r>
            <a:r>
              <a:rPr lang="cs-CZ" dirty="0"/>
              <a:t>jednotka se liší podle kategorie využité podpory).</a:t>
            </a:r>
          </a:p>
          <a:p>
            <a:r>
              <a:rPr lang="cs-CZ" dirty="0"/>
              <a:t>Možné </a:t>
            </a:r>
            <a:r>
              <a:rPr lang="cs-CZ" dirty="0" smtClean="0"/>
              <a:t>podpory (výběr z číselníku):</a:t>
            </a:r>
          </a:p>
          <a:p>
            <a:pPr lvl="1"/>
            <a:r>
              <a:rPr lang="cs-CZ" dirty="0"/>
              <a:t>Oborové vzdělávání – výchova a vzdělávání (rekvalifikace)</a:t>
            </a:r>
          </a:p>
          <a:p>
            <a:pPr lvl="1"/>
            <a:r>
              <a:rPr lang="cs-CZ" dirty="0"/>
              <a:t>Využití zařízení zajišťujícího péče o děti, které bylo finančně podpořeno z projektu</a:t>
            </a:r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776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Monitorování podpořených osob v IS ESF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424488" cy="432048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Ve zprávách o realizaci projektu musí být uvedené dosažené hodnoty indikátorů týkajících se </a:t>
            </a:r>
            <a:r>
              <a:rPr lang="cs-CZ" dirty="0" smtClean="0"/>
              <a:t>osob. </a:t>
            </a:r>
            <a:r>
              <a:rPr lang="cs-CZ" dirty="0"/>
              <a:t>Hodnoty se načítají z IS </a:t>
            </a:r>
            <a:r>
              <a:rPr lang="cs-CZ" dirty="0" smtClean="0"/>
              <a:t>ESF, </a:t>
            </a:r>
            <a:r>
              <a:rPr lang="cs-CZ" dirty="0"/>
              <a:t>ale příjemce musí provést několik kroků, aby došlo k </a:t>
            </a:r>
            <a:r>
              <a:rPr lang="cs-CZ" dirty="0" smtClean="0"/>
              <a:t>načtení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Zaevidování podpořené osoby do IS ESF;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Zadání podpory ke každé z podpořených osob;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Schválení seznamu podpořených osob;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Přepnutí na záložku seznam projektů – vypočítat indikátory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r>
              <a:rPr lang="cs-CZ" dirty="0" smtClean="0"/>
              <a:t>Vzory a pokyny k monitorování podpořených osob</a:t>
            </a:r>
            <a:endParaRPr lang="cs-CZ" dirty="0" smtClean="0">
              <a:hlinkClick r:id=""/>
            </a:endParaRPr>
          </a:p>
          <a:p>
            <a:pPr lvl="1"/>
            <a:r>
              <a:rPr lang="cs-CZ" dirty="0" smtClean="0">
                <a:hlinkClick r:id=""/>
              </a:rPr>
              <a:t>Monitorovací </a:t>
            </a:r>
            <a:r>
              <a:rPr lang="cs-CZ" dirty="0">
                <a:hlinkClick r:id="rId2"/>
              </a:rPr>
              <a:t>list podpořené osoby</a:t>
            </a:r>
            <a:endParaRPr lang="cs-CZ" dirty="0"/>
          </a:p>
          <a:p>
            <a:pPr lvl="1"/>
            <a:r>
              <a:rPr lang="pl-PL" dirty="0">
                <a:hlinkClick r:id="rId3"/>
              </a:rPr>
              <a:t>Pokyny pro evidenci rozsahu a typu podpory jednotlivým podpořeným osobám</a:t>
            </a:r>
            <a:endParaRPr lang="pl-PL" dirty="0"/>
          </a:p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957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Evidence poskytovatelů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Poskytovat službu lze </a:t>
            </a:r>
            <a:r>
              <a:rPr lang="cs-CZ" b="1" u="sng" dirty="0"/>
              <a:t>pouze na základě </a:t>
            </a:r>
            <a:r>
              <a:rPr lang="cs-CZ" dirty="0" smtClean="0"/>
              <a:t>oprávnění k </a:t>
            </a:r>
            <a:r>
              <a:rPr lang="cs-CZ" dirty="0"/>
              <a:t>poskytování této služby – oprávnění vzniká dnem zápisu žadatele do evidence poskytovatelů. Podáním žádosti o zápis do evidence poskytovatelů začíná běžet zákonná lhůta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u="sng" dirty="0" smtClean="0"/>
              <a:t>30-ti </a:t>
            </a:r>
            <a:r>
              <a:rPr lang="cs-CZ" b="1" u="sng" dirty="0"/>
              <a:t>pracovních dní</a:t>
            </a:r>
            <a:r>
              <a:rPr lang="cs-CZ" b="1" dirty="0"/>
              <a:t> </a:t>
            </a:r>
            <a:r>
              <a:rPr lang="cs-CZ" dirty="0"/>
              <a:t>(v případě, že jsou ve smyslu ustanovení </a:t>
            </a:r>
            <a:br>
              <a:rPr lang="cs-CZ" dirty="0"/>
            </a:br>
            <a:r>
              <a:rPr lang="cs-CZ" dirty="0"/>
              <a:t>§ 16 odst. 4 zákona o dětské skupině doloženy všechny relevantní dokumenty), </a:t>
            </a:r>
            <a:r>
              <a:rPr lang="cs-CZ" u="sng" dirty="0"/>
              <a:t>které má správní orgán na posouzení žádosti</a:t>
            </a:r>
            <a:r>
              <a:rPr lang="cs-CZ" u="sng" dirty="0" smtClean="0"/>
              <a:t>!!!</a:t>
            </a:r>
          </a:p>
          <a:p>
            <a:pPr marL="0" indent="0" algn="just">
              <a:buNone/>
            </a:pPr>
            <a:endParaRPr lang="cs-CZ" u="sng" dirty="0"/>
          </a:p>
          <a:p>
            <a:pPr algn="just"/>
            <a:r>
              <a:rPr lang="cs-CZ" dirty="0"/>
              <a:t>Žádosti o zápis do evidence poskytovatelů mohou být zasílány poštou či datovou schránkou nebo přes elektronický systém na stránkách MPSV (forma elektronického podání vyžaduje elektronický podpis).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747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Monitorování podpořených osob v IS ESF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424488" cy="432048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Příjemce sám nerozlišuje bagatelní a nebagatelní podporu. Rozlišení provádí systém IS ESF.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Podporu ke každému účastníkovi projektu je třeba do systému zanášet maximálně v intervalech dle délky monitorovacího období.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Do systému se uvádí každý ukončený typ podpory, byť by účastník v projektu dále pokračoval.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„Datum do“ na záložce se specifikací podpory: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datum ukončení uváděné podpory, byť by účastník v projektu dále pokračoval, je-li podpora ukončena v průběhu monitorovacího období.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Datum konce monitorovacího období, není-li podpora v průběhu monitorovacího období ukončena.</a:t>
            </a:r>
            <a:endParaRPr lang="pl-PL" dirty="0"/>
          </a:p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590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632040" cy="2088232"/>
          </a:xfrm>
        </p:spPr>
        <p:txBody>
          <a:bodyPr/>
          <a:lstStyle/>
          <a:p>
            <a:pPr marL="457200" indent="-457200" algn="ctr">
              <a:spcBef>
                <a:spcPts val="0"/>
              </a:spcBef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dotazy</a:t>
            </a:r>
            <a:r>
              <a:rPr lang="cs-CZ" dirty="0"/>
              <a:t/>
            </a:r>
            <a:br>
              <a:rPr lang="cs-CZ" dirty="0"/>
            </a:br>
            <a:r>
              <a:rPr lang="cs-CZ" b="0" baseline="0" dirty="0" smtClean="0"/>
              <a:t/>
            </a:r>
            <a:br>
              <a:rPr lang="cs-CZ" b="0" baseline="0" dirty="0" smtClean="0"/>
            </a:br>
            <a:endParaRPr lang="cs-CZ" sz="3200" b="0" cap="none" dirty="0"/>
          </a:p>
        </p:txBody>
      </p:sp>
    </p:spTree>
    <p:extLst>
      <p:ext uri="{BB962C8B-B14F-4D97-AF65-F5344CB8AC3E}">
        <p14:creationId xmlns:p14="http://schemas.microsoft.com/office/powerpoint/2010/main" val="414436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ESF CR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496944" cy="4563208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ESF </a:t>
            </a:r>
            <a:r>
              <a:rPr lang="cs-CZ" b="1" dirty="0" smtClean="0"/>
              <a:t>CR:</a:t>
            </a:r>
            <a:endParaRPr lang="cs-CZ" b="1" dirty="0"/>
          </a:p>
          <a:p>
            <a:r>
              <a:rPr lang="cs-CZ" dirty="0" smtClean="0"/>
              <a:t>Klub pro výzvy na dětské skupiny</a:t>
            </a:r>
          </a:p>
          <a:p>
            <a:pPr lvl="1"/>
            <a:r>
              <a:rPr lang="cs-CZ" dirty="0" smtClean="0"/>
              <a:t>Dotazy na fóru</a:t>
            </a:r>
          </a:p>
          <a:p>
            <a:r>
              <a:rPr lang="cs-CZ" dirty="0" smtClean="0"/>
              <a:t>Texty výzev č.111 a 133 (</a:t>
            </a:r>
            <a:r>
              <a:rPr lang="cs-CZ" u="sng" dirty="0" smtClean="0">
                <a:hlinkClick r:id="rId2"/>
              </a:rPr>
              <a:t>www.esfcr.cz/</a:t>
            </a:r>
            <a:r>
              <a:rPr lang="cs-CZ" u="sng" dirty="0" err="1" smtClean="0">
                <a:hlinkClick r:id="rId2"/>
              </a:rPr>
              <a:t>vyzva</a:t>
            </a:r>
            <a:r>
              <a:rPr lang="cs-CZ" u="sng" dirty="0" smtClean="0">
                <a:hlinkClick r:id="rId2"/>
              </a:rPr>
              <a:t>-XXX-</a:t>
            </a:r>
            <a:r>
              <a:rPr lang="cs-CZ" u="sng" dirty="0" err="1" smtClean="0">
                <a:hlinkClick r:id="rId2"/>
              </a:rPr>
              <a:t>opz</a:t>
            </a:r>
            <a:r>
              <a:rPr lang="cs-CZ" u="sng" dirty="0" smtClean="0"/>
              <a:t>)</a:t>
            </a:r>
            <a:endParaRPr lang="cs-CZ" dirty="0" smtClean="0"/>
          </a:p>
          <a:p>
            <a:r>
              <a:rPr lang="cs-CZ" dirty="0" smtClean="0"/>
              <a:t>Kalkulačka </a:t>
            </a:r>
            <a:r>
              <a:rPr lang="cs-CZ" dirty="0"/>
              <a:t>projektu, prezentace ze seminářů </a:t>
            </a:r>
            <a:r>
              <a:rPr lang="cs-CZ" dirty="0" smtClean="0"/>
              <a:t>apod.</a:t>
            </a:r>
          </a:p>
          <a:p>
            <a:r>
              <a:rPr lang="cs-CZ" b="1" dirty="0" smtClean="0">
                <a:hlinkClick r:id="rId3"/>
              </a:rPr>
              <a:t>https://www.esfcr.cz/detske-skupiny</a:t>
            </a: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Děkujeme Vám za pozornost a přejeme úspěšnou </a:t>
            </a:r>
            <a:r>
              <a:rPr lang="cs-CZ" b="1" dirty="0" smtClean="0"/>
              <a:t>realizaci</a:t>
            </a: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515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̌tské-skupiny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>
            <a:solidFill>
              <a:prstClr val="black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zentace5" id="{C4AA1030-8FAF-4ADF-8837-CE02D5074A7C}" vid="{DD5479A5-48F8-4A54-A415-12E0E96EE4CD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291D2CAF791D449809C1371BC5FAF2A" ma:contentTypeVersion="1" ma:contentTypeDescription="Vytvoří nový dokument" ma:contentTypeScope="" ma:versionID="26fd20a5b6d8decbe06b7f1b12531c89">
  <xsd:schema xmlns:xsd="http://www.w3.org/2001/XMLSchema" xmlns:xs="http://www.w3.org/2001/XMLSchema" xmlns:p="http://schemas.microsoft.com/office/2006/metadata/properties" xmlns:ns2="7c48c8a8-2045-474d-b0fb-3ee17ecadba0" targetNamespace="http://schemas.microsoft.com/office/2006/metadata/properties" ma:root="true" ma:fieldsID="ff450026467c3fdb36efcce3adb619a7" ns2:_="">
    <xsd:import namespace="7c48c8a8-2045-474d-b0fb-3ee17ecadba0"/>
    <xsd:element name="properties">
      <xsd:complexType>
        <xsd:sequence>
          <xsd:element name="documentManagement">
            <xsd:complexType>
              <xsd:all>
                <xsd:element ref="ns2:AC_OriginalFile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48c8a8-2045-474d-b0fb-3ee17ecadba0" elementFormDefault="qualified">
    <xsd:import namespace="http://schemas.microsoft.com/office/2006/documentManagement/types"/>
    <xsd:import namespace="http://schemas.microsoft.com/office/infopath/2007/PartnerControls"/>
    <xsd:element name="AC_OriginalFileName" ma:index="8" nillable="true" ma:displayName="Original File Name" ma:internalName="AC_OriginalFileNam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_OriginalFileName xmlns="7c48c8a8-2045-474d-b0fb-3ee17ecadba0">U:\1_2_ROVNOST_ŽEN_A_MUŽŮ\Nová struktura W\VÝZVA 132\02 Semináře\02 Seminář po uzavření právního aktu\Seminář Praha 28.7.2017\Prezentace_příjemce_výzvy_132_final.pptx</AC_OriginalFileNam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BA89A4-27AA-4B05-AD77-92472CE276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48c8a8-2045-474d-b0fb-3ee17ecadb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411EDD-CC97-4D4D-875D-A4E24F093EA6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7c48c8a8-2045-474d-b0fb-3ee17ecadba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7B28BF6-2680-4BE3-8DE8-A363477388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</Template>
  <TotalTime>0</TotalTime>
  <Words>4056</Words>
  <Application>Microsoft Office PowerPoint</Application>
  <PresentationFormat>Předvádění na obrazovce (4:3)</PresentationFormat>
  <Paragraphs>707</Paragraphs>
  <Slides>92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92</vt:i4>
      </vt:variant>
    </vt:vector>
  </HeadingPairs>
  <TitlesOfParts>
    <vt:vector size="102" baseType="lpstr">
      <vt:lpstr>Arial</vt:lpstr>
      <vt:lpstr>Calibri</vt:lpstr>
      <vt:lpstr>Courier New</vt:lpstr>
      <vt:lpstr>Roboto</vt:lpstr>
      <vt:lpstr>Roboto Slab</vt:lpstr>
      <vt:lpstr>Times New Roman</vt:lpstr>
      <vt:lpstr>Wingdings</vt:lpstr>
      <vt:lpstr>Wingdings 3</vt:lpstr>
      <vt:lpstr>prezentace</vt:lpstr>
      <vt:lpstr>dětské-skupiny</vt:lpstr>
      <vt:lpstr>Podpora vybudování a provozu dětských skupin pro podniky a veřejnost mimo hl. m. Prahu / v hl. m. Praha   Seminář pro příjemce</vt:lpstr>
      <vt:lpstr>Program semináře</vt:lpstr>
      <vt:lpstr>Podpora implementace dětských skupin  CZ.03.1.51/0.0/0.0/15_009/0002266</vt:lpstr>
      <vt:lpstr>Základní údaje o projektu</vt:lpstr>
      <vt:lpstr>Cíl projektu</vt:lpstr>
      <vt:lpstr>Cílové skupiny projektu</vt:lpstr>
      <vt:lpstr>Dosavadní úspěchy projektu</vt:lpstr>
      <vt:lpstr>Právní úprava</vt:lpstr>
      <vt:lpstr>Evidence poskytovatelů</vt:lpstr>
      <vt:lpstr>Evidence poskytovatelů</vt:lpstr>
      <vt:lpstr>Evidence poskytovatelů</vt:lpstr>
      <vt:lpstr>Žádost o evidenci</vt:lpstr>
      <vt:lpstr>http://evidence.mpsv.cz/eEDS/index.php</vt:lpstr>
      <vt:lpstr>Žádost o evidenci</vt:lpstr>
      <vt:lpstr>Prezentace aplikace PowerPoint</vt:lpstr>
      <vt:lpstr>Dokumenty, povinnosti příjemce dotace</vt:lpstr>
      <vt:lpstr>pravidla pro žadatele / příjemce, www.esfcr.cz</vt:lpstr>
      <vt:lpstr>Povinnosti příjemce dotace</vt:lpstr>
      <vt:lpstr>Dokladování dosažených jednotek </vt:lpstr>
      <vt:lpstr>Jednotky a jednotkové náklady</vt:lpstr>
      <vt:lpstr>Vytvořené / transformované místo v zařízení péče o děti </vt:lpstr>
      <vt:lpstr>Vytvořené / transformované místo v zařízení péče o děti </vt:lpstr>
      <vt:lpstr>Vytvořené / transformované místo v zařízení péče o děti </vt:lpstr>
      <vt:lpstr>Obsazenost zařízení péče o děti</vt:lpstr>
      <vt:lpstr>Obsazenost zařízení péče o děti</vt:lpstr>
      <vt:lpstr>Obsazenost zařízení péče o děti</vt:lpstr>
      <vt:lpstr>Obsazenost zařízení péče o děti</vt:lpstr>
      <vt:lpstr>Obsazenost zařízení péče o děti</vt:lpstr>
      <vt:lpstr>Obsazenost zařízení péče o děti</vt:lpstr>
      <vt:lpstr>Obsazenost zařízení péče o děti</vt:lpstr>
      <vt:lpstr>Obsazenost zařízení péče o děti</vt:lpstr>
      <vt:lpstr>pečující osoba</vt:lpstr>
      <vt:lpstr>Kvalifikovaná pečující osoba</vt:lpstr>
      <vt:lpstr>Nájemné prostor zařízení péče o děti</vt:lpstr>
      <vt:lpstr>Upozornění</vt:lpstr>
      <vt:lpstr>Výpočet Obsazenosti/zálohy  </vt:lpstr>
      <vt:lpstr>Jednotky a jednotkové náklady</vt:lpstr>
      <vt:lpstr>Jednotky a jednotkové náklady</vt:lpstr>
      <vt:lpstr>Použité symboly</vt:lpstr>
      <vt:lpstr>Příklad (vybudování, 5 míst)</vt:lpstr>
      <vt:lpstr> Publicita   </vt:lpstr>
      <vt:lpstr>Povinný plakát</vt:lpstr>
      <vt:lpstr>VIZUÁLNÍ IDENTITA - použití</vt:lpstr>
      <vt:lpstr> Změny projektu (podstatné a nepodstatné)   </vt:lpstr>
      <vt:lpstr>Změny projektu</vt:lpstr>
      <vt:lpstr>Nepodstatné změny</vt:lpstr>
      <vt:lpstr>Podstatné Změny</vt:lpstr>
      <vt:lpstr>Podstatné a nepodstatné změny v rámci změn v osobě příjemce </vt:lpstr>
      <vt:lpstr> Změnové řízení v Iskp14+  </vt:lpstr>
      <vt:lpstr>Změny vyžádané příjemcem – IS KP14+</vt:lpstr>
      <vt:lpstr>Změny vyžádané příjemcem – IS KP14+</vt:lpstr>
      <vt:lpstr>Změny vyžádané příjemcem – IS KP14+ otevírané obrazovky</vt:lpstr>
      <vt:lpstr>Změny vyžádané příjemcem – IS KP14+ otevírané obrazovky</vt:lpstr>
      <vt:lpstr>Změny vyžádané příjemcem – IS KP14+ otevírané obrazovky</vt:lpstr>
      <vt:lpstr>Změny vyžádané příjemcem – IS KP14+ otevírané obrazovky</vt:lpstr>
      <vt:lpstr>Změny vyžádané příjemcem – IS KP14+ otevírané obrazovky</vt:lpstr>
      <vt:lpstr>Administrace na straně ŘO (změny vyžádané příjemcem)</vt:lpstr>
      <vt:lpstr>Administrace na straně ŘO  (Změny vyžádané ŘO)</vt:lpstr>
      <vt:lpstr>Vytváření zprávy  o realizaci (ZoR) v ISKP14+  </vt:lpstr>
      <vt:lpstr>Založení zprávy o realizaci</vt:lpstr>
      <vt:lpstr>informace o zprávě</vt:lpstr>
      <vt:lpstr>REALIZACE, PROVOZ/ÚDRŽBA VÝSTUPU</vt:lpstr>
      <vt:lpstr>indikátory</vt:lpstr>
      <vt:lpstr>indikátory</vt:lpstr>
      <vt:lpstr>HORIZONTÁLNÍ PRINCIPY</vt:lpstr>
      <vt:lpstr>IDENTIFIKACE PROBLÉMU</vt:lpstr>
      <vt:lpstr>aktivity</vt:lpstr>
      <vt:lpstr>JEDNOTKY AKTIVIT ZP</vt:lpstr>
      <vt:lpstr>čestná prohlášení</vt:lpstr>
      <vt:lpstr>publicita</vt:lpstr>
      <vt:lpstr>DOKUMENTY ZoR</vt:lpstr>
      <vt:lpstr>Finalizace ZoR </vt:lpstr>
      <vt:lpstr>Vzory dokumentů k ZoR </vt:lpstr>
      <vt:lpstr> Vytváření žádosti o platbu (ŽOP) v ISKP14+   </vt:lpstr>
      <vt:lpstr>Žádost o platbu (ŽOP) s vyúčtováním</vt:lpstr>
      <vt:lpstr>Žádost o platbu s vyúčtováním</vt:lpstr>
      <vt:lpstr>Postup při vyplňování záložek</vt:lpstr>
      <vt:lpstr>Identifikační údaje</vt:lpstr>
      <vt:lpstr>Souhrnná soupiska</vt:lpstr>
      <vt:lpstr>Soupiska jednotek</vt:lpstr>
      <vt:lpstr>Souhrnná SOUPISKA</vt:lpstr>
      <vt:lpstr>Žádost o platbu Způsobilé výdaje - Požadováno</vt:lpstr>
      <vt:lpstr>Žádost o platbu Částka na krytí výdajů</vt:lpstr>
      <vt:lpstr>Čestné prohlášení</vt:lpstr>
      <vt:lpstr>Kontrola – finalizace - podpis</vt:lpstr>
      <vt:lpstr> IS ESF    </vt:lpstr>
      <vt:lpstr>Monitorování podpořených osob v IS ESF</vt:lpstr>
      <vt:lpstr>Monitorování podpořených osob v IS ESF</vt:lpstr>
      <vt:lpstr>Monitorování podpořených osob v IS ESF</vt:lpstr>
      <vt:lpstr>Monitorování podpořených osob v IS ESF</vt:lpstr>
      <vt:lpstr> dotazy  </vt:lpstr>
      <vt:lpstr>ESF CR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2015-02-20T08:23:15Z</dcterms:created>
  <dcterms:modified xsi:type="dcterms:W3CDTF">2020-01-17T12:38:15Z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0x010100F291D2CAF791D449809C1371BC5FAF2A</vt:lpwstr>
  </property>
</Properties>
</file>