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1" r:id="rId4"/>
    <p:sldMasterId id="2147483683" r:id="rId5"/>
    <p:sldMasterId id="2147483695" r:id="rId6"/>
  </p:sldMasterIdLst>
  <p:notesMasterIdLst>
    <p:notesMasterId r:id="rId150"/>
  </p:notesMasterIdLst>
  <p:handoutMasterIdLst>
    <p:handoutMasterId r:id="rId151"/>
  </p:handoutMasterIdLst>
  <p:sldIdLst>
    <p:sldId id="256" r:id="rId7"/>
    <p:sldId id="354" r:id="rId8"/>
    <p:sldId id="356" r:id="rId9"/>
    <p:sldId id="321" r:id="rId10"/>
    <p:sldId id="358" r:id="rId11"/>
    <p:sldId id="344" r:id="rId12"/>
    <p:sldId id="509" r:id="rId13"/>
    <p:sldId id="349" r:id="rId14"/>
    <p:sldId id="351" r:id="rId15"/>
    <p:sldId id="510" r:id="rId16"/>
    <p:sldId id="511" r:id="rId17"/>
    <p:sldId id="512" r:id="rId18"/>
    <p:sldId id="513" r:id="rId19"/>
    <p:sldId id="514" r:id="rId20"/>
    <p:sldId id="515" r:id="rId21"/>
    <p:sldId id="516" r:id="rId22"/>
    <p:sldId id="517" r:id="rId23"/>
    <p:sldId id="518" r:id="rId24"/>
    <p:sldId id="519" r:id="rId25"/>
    <p:sldId id="520" r:id="rId26"/>
    <p:sldId id="521" r:id="rId27"/>
    <p:sldId id="522" r:id="rId28"/>
    <p:sldId id="523" r:id="rId29"/>
    <p:sldId id="469" r:id="rId30"/>
    <p:sldId id="470" r:id="rId31"/>
    <p:sldId id="471" r:id="rId32"/>
    <p:sldId id="472" r:id="rId33"/>
    <p:sldId id="473" r:id="rId34"/>
    <p:sldId id="501" r:id="rId35"/>
    <p:sldId id="475" r:id="rId36"/>
    <p:sldId id="476" r:id="rId37"/>
    <p:sldId id="477" r:id="rId38"/>
    <p:sldId id="478" r:id="rId39"/>
    <p:sldId id="479" r:id="rId40"/>
    <p:sldId id="480" r:id="rId41"/>
    <p:sldId id="481" r:id="rId42"/>
    <p:sldId id="367" r:id="rId43"/>
    <p:sldId id="370" r:id="rId44"/>
    <p:sldId id="371" r:id="rId45"/>
    <p:sldId id="372" r:id="rId46"/>
    <p:sldId id="485" r:id="rId47"/>
    <p:sldId id="378" r:id="rId48"/>
    <p:sldId id="484" r:id="rId49"/>
    <p:sldId id="380" r:id="rId50"/>
    <p:sldId id="381" r:id="rId51"/>
    <p:sldId id="384" r:id="rId52"/>
    <p:sldId id="385" r:id="rId53"/>
    <p:sldId id="386" r:id="rId54"/>
    <p:sldId id="505" r:id="rId55"/>
    <p:sldId id="387" r:id="rId56"/>
    <p:sldId id="388" r:id="rId57"/>
    <p:sldId id="389" r:id="rId58"/>
    <p:sldId id="390" r:id="rId59"/>
    <p:sldId id="391" r:id="rId60"/>
    <p:sldId id="506" r:id="rId61"/>
    <p:sldId id="394" r:id="rId62"/>
    <p:sldId id="507" r:id="rId63"/>
    <p:sldId id="393" r:id="rId64"/>
    <p:sldId id="395" r:id="rId65"/>
    <p:sldId id="396" r:id="rId66"/>
    <p:sldId id="398" r:id="rId67"/>
    <p:sldId id="399" r:id="rId68"/>
    <p:sldId id="400" r:id="rId69"/>
    <p:sldId id="401" r:id="rId70"/>
    <p:sldId id="490" r:id="rId71"/>
    <p:sldId id="491" r:id="rId72"/>
    <p:sldId id="492" r:id="rId73"/>
    <p:sldId id="493" r:id="rId74"/>
    <p:sldId id="494" r:id="rId75"/>
    <p:sldId id="495" r:id="rId76"/>
    <p:sldId id="496" r:id="rId77"/>
    <p:sldId id="524" r:id="rId78"/>
    <p:sldId id="499" r:id="rId79"/>
    <p:sldId id="363" r:id="rId80"/>
    <p:sldId id="364" r:id="rId81"/>
    <p:sldId id="365" r:id="rId82"/>
    <p:sldId id="366" r:id="rId83"/>
    <p:sldId id="359" r:id="rId84"/>
    <p:sldId id="360" r:id="rId85"/>
    <p:sldId id="361" r:id="rId86"/>
    <p:sldId id="500" r:id="rId87"/>
    <p:sldId id="465" r:id="rId88"/>
    <p:sldId id="403" r:id="rId89"/>
    <p:sldId id="404" r:id="rId90"/>
    <p:sldId id="405" r:id="rId91"/>
    <p:sldId id="406" r:id="rId92"/>
    <p:sldId id="407" r:id="rId93"/>
    <p:sldId id="408" r:id="rId94"/>
    <p:sldId id="409" r:id="rId95"/>
    <p:sldId id="410" r:id="rId96"/>
    <p:sldId id="411" r:id="rId97"/>
    <p:sldId id="412" r:id="rId98"/>
    <p:sldId id="413" r:id="rId99"/>
    <p:sldId id="414" r:id="rId100"/>
    <p:sldId id="415" r:id="rId101"/>
    <p:sldId id="416" r:id="rId102"/>
    <p:sldId id="417" r:id="rId103"/>
    <p:sldId id="418" r:id="rId104"/>
    <p:sldId id="419" r:id="rId105"/>
    <p:sldId id="420" r:id="rId106"/>
    <p:sldId id="421" r:id="rId107"/>
    <p:sldId id="422" r:id="rId108"/>
    <p:sldId id="423" r:id="rId109"/>
    <p:sldId id="424" r:id="rId110"/>
    <p:sldId id="425" r:id="rId111"/>
    <p:sldId id="426" r:id="rId112"/>
    <p:sldId id="427" r:id="rId113"/>
    <p:sldId id="428" r:id="rId114"/>
    <p:sldId id="429" r:id="rId115"/>
    <p:sldId id="430" r:id="rId116"/>
    <p:sldId id="431" r:id="rId117"/>
    <p:sldId id="432" r:id="rId118"/>
    <p:sldId id="433" r:id="rId119"/>
    <p:sldId id="434" r:id="rId120"/>
    <p:sldId id="435" r:id="rId121"/>
    <p:sldId id="436" r:id="rId122"/>
    <p:sldId id="437" r:id="rId123"/>
    <p:sldId id="438" r:id="rId124"/>
    <p:sldId id="439" r:id="rId125"/>
    <p:sldId id="440" r:id="rId126"/>
    <p:sldId id="441" r:id="rId127"/>
    <p:sldId id="442" r:id="rId128"/>
    <p:sldId id="443" r:id="rId129"/>
    <p:sldId id="444" r:id="rId130"/>
    <p:sldId id="445" r:id="rId131"/>
    <p:sldId id="446" r:id="rId132"/>
    <p:sldId id="447" r:id="rId133"/>
    <p:sldId id="448" r:id="rId134"/>
    <p:sldId id="449" r:id="rId135"/>
    <p:sldId id="450" r:id="rId136"/>
    <p:sldId id="451" r:id="rId137"/>
    <p:sldId id="452" r:id="rId138"/>
    <p:sldId id="453" r:id="rId139"/>
    <p:sldId id="454" r:id="rId140"/>
    <p:sldId id="455" r:id="rId141"/>
    <p:sldId id="456" r:id="rId142"/>
    <p:sldId id="460" r:id="rId143"/>
    <p:sldId id="461" r:id="rId144"/>
    <p:sldId id="462" r:id="rId145"/>
    <p:sldId id="463" r:id="rId146"/>
    <p:sldId id="482" r:id="rId147"/>
    <p:sldId id="483" r:id="rId148"/>
    <p:sldId id="348" r:id="rId149"/>
  </p:sldIdLst>
  <p:sldSz cx="9144000" cy="6858000" type="screen4x3"/>
  <p:notesSz cx="6794500" cy="99187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93983" autoAdjust="0"/>
  </p:normalViewPr>
  <p:slideViewPr>
    <p:cSldViewPr showGuides="1">
      <p:cViewPr>
        <p:scale>
          <a:sx n="96" d="100"/>
          <a:sy n="96" d="100"/>
        </p:scale>
        <p:origin x="-1786" y="211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6964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9146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38" Type="http://schemas.openxmlformats.org/officeDocument/2006/relationships/slide" Target="slides/slide132.xml"/><Relationship Id="rId154" Type="http://schemas.openxmlformats.org/officeDocument/2006/relationships/viewProps" Target="viewProps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28" Type="http://schemas.openxmlformats.org/officeDocument/2006/relationships/slide" Target="slides/slide122.xml"/><Relationship Id="rId144" Type="http://schemas.openxmlformats.org/officeDocument/2006/relationships/slide" Target="slides/slide138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slide" Target="slides/slide13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50" Type="http://schemas.openxmlformats.org/officeDocument/2006/relationships/notesMaster" Target="notesMasters/notesMaster1.xml"/><Relationship Id="rId155" Type="http://schemas.openxmlformats.org/officeDocument/2006/relationships/theme" Target="theme/them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16" Type="http://schemas.openxmlformats.org/officeDocument/2006/relationships/slide" Target="slides/slide110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137" Type="http://schemas.openxmlformats.org/officeDocument/2006/relationships/slide" Target="slides/slide13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40" Type="http://schemas.openxmlformats.org/officeDocument/2006/relationships/slide" Target="slides/slide134.xml"/><Relationship Id="rId145" Type="http://schemas.openxmlformats.org/officeDocument/2006/relationships/slide" Target="slides/slide139.xml"/><Relationship Id="rId15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43" Type="http://schemas.openxmlformats.org/officeDocument/2006/relationships/slide" Target="slides/slide137.xml"/><Relationship Id="rId148" Type="http://schemas.openxmlformats.org/officeDocument/2006/relationships/slide" Target="slides/slide142.xml"/><Relationship Id="rId151" Type="http://schemas.openxmlformats.org/officeDocument/2006/relationships/handoutMaster" Target="handoutMasters/handoutMaster1.xml"/><Relationship Id="rId15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commentAuthors" Target="commentAuthor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759" cy="495856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157" y="1"/>
            <a:ext cx="2944759" cy="495856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156D9930-0615-4260-AF59-BA9BCB8859A7}" type="datetimeFigureOut">
              <a:rPr lang="cs-CZ" smtClean="0"/>
              <a:pPr/>
              <a:t>17.6.2019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1260"/>
            <a:ext cx="2944759" cy="495855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157" y="9421260"/>
            <a:ext cx="2944759" cy="495855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B7482078-8306-42AB-9E9B-E6B234344B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685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5935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pPr/>
              <a:t>17.6.2019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7762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257" tIns="45629" rIns="91257" bIns="45629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21044"/>
            <a:ext cx="2944283" cy="495935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1004C-02AA-484A-9004-C9B8E98E9294}" type="slidenum">
              <a:rPr lang="cs-CZ" smtClean="0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96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1004C-02AA-484A-9004-C9B8E98E9294}" type="slidenum">
              <a:rPr lang="cs-CZ" smtClean="0">
                <a:solidFill>
                  <a:prstClr val="black"/>
                </a:solidFill>
              </a:rPr>
              <a:pPr/>
              <a:t>19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43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1004C-02AA-484A-9004-C9B8E98E9294}" type="slidenum">
              <a:rPr lang="cs-CZ" smtClean="0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3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1004C-02AA-484A-9004-C9B8E98E9294}" type="slidenum">
              <a:rPr lang="cs-CZ" smtClean="0">
                <a:solidFill>
                  <a:prstClr val="black"/>
                </a:solidFill>
              </a:rPr>
              <a:pPr/>
              <a:t>21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96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1004C-02AA-484A-9004-C9B8E98E9294}" type="slidenum">
              <a:rPr lang="cs-CZ" smtClean="0">
                <a:solidFill>
                  <a:prstClr val="black"/>
                </a:solidFill>
              </a:rPr>
              <a:pPr/>
              <a:t>22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24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178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850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85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382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8357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65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78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80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62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120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82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142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512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871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1004C-02AA-484A-9004-C9B8E98E9294}" type="slidenum">
              <a:rPr lang="cs-CZ" smtClean="0">
                <a:solidFill>
                  <a:prstClr val="black"/>
                </a:solidFill>
              </a:rPr>
              <a:pPr/>
              <a:t>15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75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1004C-02AA-484A-9004-C9B8E98E9294}" type="slidenum">
              <a:rPr lang="cs-CZ" smtClean="0">
                <a:solidFill>
                  <a:prstClr val="black"/>
                </a:solidFill>
              </a:rPr>
              <a:pPr/>
              <a:t>17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6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4D6F-5904-4832-B4E0-E4C7FC6CC42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87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C6AC-6B8A-4AFD-AD58-6075A96295F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76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7CAC-48C8-4912-8AD9-A0C0A0D9EF4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3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27D8-6E1D-4B26-9FFB-B3985157E8F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22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E4B5-4DA8-46C1-A44C-97A53636A26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6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B5F-1D30-44E9-9676-F3ABA7A07F3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8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A04C-6ACD-411C-9706-6BE348E3218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89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B7D4-078E-49D5-8483-C4888BB1BDB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93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F4F0-35F3-48D8-8D0A-88386EE0AA5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1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D5B2-89BC-441A-AD31-86544D5E58F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84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D87E-E52A-413B-8EF8-22CE9AFDE48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31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791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99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8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51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6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995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4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40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5441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8852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82D6-0391-414A-A735-D1560D4F14B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8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AFDDFA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8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detske-skupiny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hyperlink" Target="mailto:linda.prokesova@mpsv.cz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v.cz/files/clanky/32415/seznam_kontaktu_IDS_MPSV_web.pdf" TargetMode="External"/><Relationship Id="rId2" Type="http://schemas.openxmlformats.org/officeDocument/2006/relationships/hyperlink" Target="http://www.dsmpsv.cz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v.cz/cs/1990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dsmpsv.cz/" TargetMode="Externa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documents/21802/5032726/Kalkula%C4%8Dka_za%C5%99%C3%ADzen%C3%AD+p%C3%A9%C4%8De+o+d%C4%9Bti_v1+-+rozpad+financ%C3%AD+investice+x+neinvestice.xlsx/6b2b2c68-7381-4b73-b1e1-c5389fc3104c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formulare-a-pokyny-potrebne-v-ramci-pripravy-zadosti-o-podporu-opz/-/dokument/798021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mailto:iskp@mpsv.cz" TargetMode="External"/><Relationship Id="rId2" Type="http://schemas.openxmlformats.org/officeDocument/2006/relationships/hyperlink" Target="http://www.esfcr.cz/file/9718/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6876424" cy="3240360"/>
          </a:xfrm>
        </p:spPr>
        <p:txBody>
          <a:bodyPr/>
          <a:lstStyle/>
          <a:p>
            <a:r>
              <a:rPr lang="cs-CZ" sz="3200" dirty="0"/>
              <a:t>Podpora vzniku a provozu dětských skupin pro podniky </a:t>
            </a:r>
            <a:r>
              <a:rPr lang="cs-CZ" sz="3200" dirty="0" smtClean="0"/>
              <a:t>v hlavním městě </a:t>
            </a:r>
            <a:r>
              <a:rPr lang="cs-CZ" sz="3200" dirty="0" err="1" smtClean="0"/>
              <a:t>praze</a:t>
            </a:r>
            <a:r>
              <a:rPr lang="cs-CZ" sz="3200" dirty="0" smtClean="0"/>
              <a:t> </a:t>
            </a:r>
            <a:br>
              <a:rPr lang="cs-CZ" sz="3200" dirty="0" smtClean="0"/>
            </a:br>
            <a:r>
              <a:rPr lang="cs-CZ" sz="2400" b="0" cap="none" dirty="0" smtClean="0"/>
              <a:t>Seminář pro žadatele</a:t>
            </a:r>
            <a:endParaRPr lang="cs-CZ" sz="2400" b="0" cap="none" dirty="0"/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429000"/>
            <a:ext cx="7344816" cy="1368152"/>
          </a:xfrm>
        </p:spPr>
        <p:txBody>
          <a:bodyPr/>
          <a:lstStyle/>
          <a:p>
            <a:pPr algn="ctr"/>
            <a:r>
              <a:rPr lang="cs-CZ" dirty="0" smtClean="0"/>
              <a:t>Hodnocení a výběr projektů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720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Název projektu </a:t>
            </a:r>
          </a:p>
          <a:p>
            <a:pPr lvl="0"/>
            <a:r>
              <a:rPr lang="cs-CZ" b="1" dirty="0" smtClean="0"/>
              <a:t>Anotace </a:t>
            </a:r>
            <a:r>
              <a:rPr lang="cs-CZ" b="1" dirty="0"/>
              <a:t>projektu </a:t>
            </a:r>
            <a:r>
              <a:rPr lang="cs-CZ" dirty="0"/>
              <a:t> </a:t>
            </a:r>
          </a:p>
          <a:p>
            <a:r>
              <a:rPr lang="cs-CZ" b="1" dirty="0" smtClean="0"/>
              <a:t>Datum </a:t>
            </a:r>
            <a:r>
              <a:rPr lang="cs-CZ" b="1" dirty="0"/>
              <a:t>zahájení a ukončení</a:t>
            </a:r>
            <a:r>
              <a:rPr lang="cs-CZ" dirty="0"/>
              <a:t> – předpokládané/skutečné</a:t>
            </a:r>
          </a:p>
          <a:p>
            <a:pPr lvl="1"/>
            <a:r>
              <a:rPr lang="cs-CZ" dirty="0"/>
              <a:t>generuje se délka projektu</a:t>
            </a:r>
          </a:p>
          <a:p>
            <a:pPr lvl="1"/>
            <a:r>
              <a:rPr lang="cs-CZ" dirty="0"/>
              <a:t>nutno respektovat limity nastavené výzvou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Jiné finanční příjmy</a:t>
            </a:r>
            <a:r>
              <a:rPr lang="cs-CZ" sz="2400" dirty="0"/>
              <a:t> </a:t>
            </a:r>
            <a:r>
              <a:rPr lang="cs-CZ" sz="2400" dirty="0" smtClean="0"/>
              <a:t>– </a:t>
            </a:r>
            <a:r>
              <a:rPr lang="cs-CZ" sz="2400" dirty="0"/>
              <a:t>Nevytváří. </a:t>
            </a:r>
            <a:r>
              <a:rPr lang="cs-CZ" sz="2400" dirty="0" err="1"/>
              <a:t>Provazba</a:t>
            </a:r>
            <a:r>
              <a:rPr lang="cs-CZ" sz="2400" dirty="0"/>
              <a:t> s záložkou Rozpad financování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Příjmy dle čl. 61 obecného nařízení </a:t>
            </a:r>
            <a:r>
              <a:rPr lang="cs-CZ" sz="2400" dirty="0"/>
              <a:t>- Projekt nevytváří příjmy dle článku 61</a:t>
            </a:r>
            <a:endParaRPr lang="cs-CZ" sz="2400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1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I – Anotace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 smtClean="0"/>
              <a:t>Anotace projektu 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přesná adresa </a:t>
            </a:r>
            <a:r>
              <a:rPr lang="cs-CZ" dirty="0"/>
              <a:t>místa provozu </a:t>
            </a:r>
            <a:r>
              <a:rPr lang="cs-CZ" dirty="0" smtClean="0"/>
              <a:t>dětské skupiny </a:t>
            </a:r>
            <a:r>
              <a:rPr lang="cs-CZ" dirty="0"/>
              <a:t>(v detailu ulice a čísla popisného nebo čísla evidenčního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kapacita dětské skupiny, </a:t>
            </a:r>
            <a:r>
              <a:rPr lang="cs-CZ" dirty="0"/>
              <a:t>tj. počet </a:t>
            </a:r>
            <a:r>
              <a:rPr lang="cs-CZ" dirty="0" smtClean="0"/>
              <a:t>míst</a:t>
            </a:r>
          </a:p>
          <a:p>
            <a:pPr lvl="1" algn="just"/>
            <a:r>
              <a:rPr lang="cs-CZ" dirty="0" smtClean="0"/>
              <a:t>celkový </a:t>
            </a:r>
            <a:r>
              <a:rPr lang="cs-CZ" dirty="0"/>
              <a:t>harmonogram projektu (v detailu „od </a:t>
            </a:r>
            <a:r>
              <a:rPr lang="cs-CZ" dirty="0" err="1"/>
              <a:t>dd.mm.rok</a:t>
            </a:r>
            <a:r>
              <a:rPr lang="cs-CZ" dirty="0"/>
              <a:t> do </a:t>
            </a:r>
            <a:r>
              <a:rPr lang="cs-CZ" dirty="0" err="1"/>
              <a:t>dd.mm.rok</a:t>
            </a:r>
            <a:r>
              <a:rPr lang="cs-CZ" dirty="0"/>
              <a:t>“), z toho </a:t>
            </a:r>
            <a:r>
              <a:rPr lang="cs-CZ" dirty="0" smtClean="0"/>
              <a:t>předpokládaná délka </a:t>
            </a:r>
            <a:r>
              <a:rPr lang="cs-CZ" dirty="0"/>
              <a:t>projektové fáze na vybudování/transformaci </a:t>
            </a:r>
            <a:r>
              <a:rPr lang="cs-CZ" dirty="0" smtClean="0"/>
              <a:t>dětské skupiny </a:t>
            </a:r>
            <a:r>
              <a:rPr lang="cs-CZ" dirty="0"/>
              <a:t>(v detailu „od </a:t>
            </a:r>
            <a:r>
              <a:rPr lang="cs-CZ" dirty="0" err="1"/>
              <a:t>dd.mm.rok</a:t>
            </a:r>
            <a:r>
              <a:rPr lang="cs-CZ" dirty="0"/>
              <a:t> do </a:t>
            </a:r>
            <a:r>
              <a:rPr lang="cs-CZ" dirty="0" err="1"/>
              <a:t>dd.mm.rok</a:t>
            </a:r>
            <a:r>
              <a:rPr lang="cs-CZ" dirty="0" smtClean="0"/>
              <a:t>“)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3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I – Anotace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437312"/>
          </a:xfrm>
        </p:spPr>
        <p:txBody>
          <a:bodyPr/>
          <a:lstStyle/>
          <a:p>
            <a:pPr lvl="1" algn="just"/>
            <a:r>
              <a:rPr lang="cs-CZ" dirty="0"/>
              <a:t>typ zařízení péče o děti předškolního věku:</a:t>
            </a:r>
          </a:p>
          <a:p>
            <a:pPr lvl="2" algn="just"/>
            <a:r>
              <a:rPr lang="cs-CZ" dirty="0"/>
              <a:t>dětská skupina dle zákona č. 247/2014 Sb</a:t>
            </a:r>
            <a:r>
              <a:rPr lang="cs-CZ" dirty="0" smtClean="0"/>
              <a:t>.</a:t>
            </a:r>
          </a:p>
          <a:p>
            <a:pPr lvl="1" algn="just"/>
            <a:r>
              <a:rPr lang="cs-CZ" dirty="0" smtClean="0"/>
              <a:t>forma dětské skupiny </a:t>
            </a:r>
            <a:r>
              <a:rPr lang="cs-CZ" dirty="0"/>
              <a:t>z hlediska uživatelů: </a:t>
            </a:r>
            <a:endParaRPr lang="cs-CZ" dirty="0" smtClean="0"/>
          </a:p>
          <a:p>
            <a:pPr lvl="2" algn="just"/>
            <a:r>
              <a:rPr lang="cs-CZ" dirty="0" smtClean="0"/>
              <a:t>podniková </a:t>
            </a:r>
            <a:r>
              <a:rPr lang="cs-CZ" dirty="0"/>
              <a:t>(pro zaměstnance příjemce a případně pro projektové partnery</a:t>
            </a:r>
            <a:r>
              <a:rPr lang="cs-CZ" dirty="0" smtClean="0"/>
              <a:t>)</a:t>
            </a:r>
          </a:p>
          <a:p>
            <a:pPr marL="666000" lvl="2" indent="0" algn="just">
              <a:buNone/>
            </a:pPr>
            <a:endParaRPr lang="cs-CZ" dirty="0"/>
          </a:p>
          <a:p>
            <a:pPr algn="just"/>
            <a:r>
              <a:rPr lang="cs-CZ" sz="2200" dirty="0"/>
              <a:t>V průběhu realizace projektu </a:t>
            </a:r>
            <a:r>
              <a:rPr lang="cs-CZ" sz="2200" b="1" dirty="0"/>
              <a:t>není možné tyto parametry změnit</a:t>
            </a:r>
            <a:r>
              <a:rPr lang="cs-CZ" sz="2200" dirty="0"/>
              <a:t>, výjimku představuje pouze změna kapacity před zahájením provozu zařízení. 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430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Doplňkové informace – checkboxy</a:t>
            </a:r>
          </a:p>
          <a:p>
            <a:r>
              <a:rPr lang="pl-PL" dirty="0"/>
              <a:t>Realizace zadávacích řízení na </a:t>
            </a:r>
            <a:r>
              <a:rPr lang="pl-PL" dirty="0" smtClean="0"/>
              <a:t>projektu – není nutno zadávat při žádosti</a:t>
            </a:r>
          </a:p>
          <a:p>
            <a:r>
              <a:rPr lang="cs-CZ" dirty="0" smtClean="0"/>
              <a:t>Veřejná podpora – orientační, není provázáno s další záložkou. Bude řešeno až před podpisem právního aktu</a:t>
            </a:r>
          </a:p>
          <a:p>
            <a:r>
              <a:rPr lang="cs-CZ" dirty="0"/>
              <a:t>Projekt je zcela nebo zčásti prováděn sociálními partnery nebo </a:t>
            </a:r>
            <a:r>
              <a:rPr lang="cs-CZ" dirty="0" smtClean="0"/>
              <a:t>NNO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9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identifikace specifických cílů je nastavena na úrovni výzvy</a:t>
            </a:r>
          </a:p>
          <a:p>
            <a:r>
              <a:rPr lang="cs-CZ" b="1" dirty="0" smtClean="0"/>
              <a:t>Název</a:t>
            </a:r>
            <a:r>
              <a:rPr lang="cs-CZ" dirty="0" smtClean="0"/>
              <a:t> – </a:t>
            </a:r>
            <a:r>
              <a:rPr lang="cs-CZ" dirty="0"/>
              <a:t>Snížit rozdíly v postavení žen a mužů na trhu práce</a:t>
            </a:r>
            <a:endParaRPr lang="cs-CZ" dirty="0" smtClean="0"/>
          </a:p>
          <a:p>
            <a:r>
              <a:rPr lang="cs-CZ" b="1" dirty="0" smtClean="0"/>
              <a:t>Procentní podíl </a:t>
            </a:r>
            <a:r>
              <a:rPr lang="cs-CZ" dirty="0" smtClean="0"/>
              <a:t>– 100 %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8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9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 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470722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Ve výzvě stanoveny:</a:t>
            </a:r>
          </a:p>
          <a:p>
            <a:r>
              <a:rPr lang="cs-CZ" b="1" dirty="0"/>
              <a:t>Indikátory povinné k naplnění</a:t>
            </a:r>
          </a:p>
          <a:p>
            <a:pPr lvl="1"/>
            <a:r>
              <a:rPr lang="cs-CZ" dirty="0"/>
              <a:t>Žadatel povinně stanoví v žádosti hodnotu indikátorů, kterou se zavazuje během projektu </a:t>
            </a:r>
            <a:r>
              <a:rPr lang="cs-CZ" dirty="0" smtClean="0"/>
              <a:t>dosáhnout.</a:t>
            </a:r>
            <a:endParaRPr lang="cs-CZ" dirty="0"/>
          </a:p>
          <a:p>
            <a:pPr lvl="1"/>
            <a:r>
              <a:rPr lang="cs-CZ" dirty="0"/>
              <a:t>Budou součástí právního </a:t>
            </a:r>
            <a:r>
              <a:rPr lang="cs-CZ" dirty="0" smtClean="0"/>
              <a:t>aktu.</a:t>
            </a:r>
          </a:p>
          <a:p>
            <a:pPr lvl="1"/>
            <a:r>
              <a:rPr lang="cs-CZ" dirty="0"/>
              <a:t>Cílová hodnota se chápe jako závazek žadatele pouze u monitorovacího indikátoru 5 00 01</a:t>
            </a:r>
            <a:r>
              <a:rPr lang="cs-CZ" dirty="0" smtClean="0"/>
              <a:t>.</a:t>
            </a:r>
          </a:p>
          <a:p>
            <a:pPr lvl="1"/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106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776141"/>
              </p:ext>
            </p:extLst>
          </p:nvPr>
        </p:nvGraphicFramePr>
        <p:xfrm>
          <a:off x="395536" y="4293096"/>
          <a:ext cx="8280920" cy="2090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2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9535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Kód</a:t>
                      </a:r>
                      <a:endParaRPr lang="cs-CZ" sz="1600" b="1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Název indikátoru</a:t>
                      </a:r>
                      <a:endParaRPr lang="cs-CZ" sz="1600" b="1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535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5 00 01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Kapacita podporovaných zařízení péče o děti nebo vzdělávacích zařízení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535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5 01 10</a:t>
                      </a:r>
                      <a:endParaRPr lang="cs-CZ" sz="160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osob využívajících zařízení péče o děti předškolního věku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200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6 00 00</a:t>
                      </a:r>
                      <a:endParaRPr lang="cs-CZ" sz="160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Celkový počet účastníků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89100" y="342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 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470722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Ve výzvě stanoveny</a:t>
            </a:r>
            <a:r>
              <a:rPr lang="cs-CZ" b="1" dirty="0" smtClean="0"/>
              <a:t>:</a:t>
            </a:r>
            <a:endParaRPr lang="cs-CZ" b="1" dirty="0"/>
          </a:p>
          <a:p>
            <a:r>
              <a:rPr lang="cs-CZ" b="1" dirty="0" smtClean="0"/>
              <a:t>Indikátory </a:t>
            </a:r>
            <a:r>
              <a:rPr lang="cs-CZ" b="1" dirty="0"/>
              <a:t>povinné k vykazování</a:t>
            </a:r>
          </a:p>
          <a:p>
            <a:pPr lvl="1"/>
            <a:r>
              <a:rPr lang="cs-CZ" dirty="0"/>
              <a:t>Žadatel musí v žádosti vyplnit pole Cílová hodnota, postačuje zadat 0</a:t>
            </a:r>
          </a:p>
          <a:p>
            <a:pPr lvl="1"/>
            <a:r>
              <a:rPr lang="cs-CZ" dirty="0"/>
              <a:t>Plnění bude </a:t>
            </a:r>
            <a:r>
              <a:rPr lang="cs-CZ" dirty="0" smtClean="0"/>
              <a:t>vykazováno </a:t>
            </a:r>
            <a:r>
              <a:rPr lang="cs-CZ" dirty="0"/>
              <a:t>prostřednictvím </a:t>
            </a:r>
            <a:r>
              <a:rPr lang="cs-CZ" dirty="0" smtClean="0"/>
              <a:t>zprávy o realizaci.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107</a:t>
            </a:fld>
            <a:endParaRPr lang="cs-CZ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89100" y="342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153715"/>
              </p:ext>
            </p:extLst>
          </p:nvPr>
        </p:nvGraphicFramePr>
        <p:xfrm>
          <a:off x="507450" y="3861048"/>
          <a:ext cx="8385030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9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85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Kód</a:t>
                      </a:r>
                      <a:endParaRPr lang="cs-CZ" sz="1400" b="1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Název indikátoru</a:t>
                      </a:r>
                      <a:endParaRPr lang="cs-CZ" sz="1400" b="1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5 01 20</a:t>
                      </a:r>
                      <a:endParaRPr lang="cs-CZ" sz="14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Počet osob využívajících zařízení péče o děti ve věku do 3 let</a:t>
                      </a:r>
                      <a:endParaRPr lang="cs-CZ" sz="14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5 01 30</a:t>
                      </a:r>
                      <a:endParaRPr lang="cs-CZ" sz="14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Počet osob pracujících v rámci flexibilních forem práce</a:t>
                      </a:r>
                      <a:endParaRPr lang="cs-CZ" sz="14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5 01 05</a:t>
                      </a:r>
                      <a:endParaRPr lang="cs-CZ" sz="140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Počet zaměstnavatelů, kteří podporují flexibilní formy práce</a:t>
                      </a:r>
                      <a:endParaRPr lang="cs-CZ" sz="14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6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Žadatel edituje jednotlivé předvyplněné záznamy</a:t>
            </a:r>
          </a:p>
          <a:p>
            <a:pPr lvl="1"/>
            <a:r>
              <a:rPr lang="cs-CZ" dirty="0" smtClean="0"/>
              <a:t>Výchozí hodnota (na úrovni projektů vždy 0)</a:t>
            </a:r>
          </a:p>
          <a:p>
            <a:pPr lvl="1"/>
            <a:r>
              <a:rPr lang="cs-CZ" dirty="0" smtClean="0"/>
              <a:t>Cílová hodnota</a:t>
            </a:r>
          </a:p>
          <a:p>
            <a:pPr lvl="1"/>
            <a:r>
              <a:rPr lang="cs-CZ" dirty="0" smtClean="0"/>
              <a:t>Datum cílové hodnoty (max. datum ukončení realizace projektu)</a:t>
            </a:r>
          </a:p>
          <a:p>
            <a:pPr lvl="1"/>
            <a:r>
              <a:rPr lang="cs-CZ" dirty="0" smtClean="0"/>
              <a:t>Popis hodnoty</a:t>
            </a:r>
          </a:p>
          <a:p>
            <a:pPr marL="414000" lvl="1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34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cílových hodnot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stanovení cílových hodnot vychází z plánovaných aktivit a zaměření projektu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Pro indikátor 60000 Celkový počet účastníků žadatel zohlední povinnost vykazovat </a:t>
            </a:r>
            <a:r>
              <a:rPr lang="cs-CZ" u="sng" dirty="0" smtClean="0">
                <a:solidFill>
                  <a:srgbClr val="FF0000"/>
                </a:solidFill>
              </a:rPr>
              <a:t>pouze</a:t>
            </a:r>
            <a:r>
              <a:rPr lang="cs-CZ" dirty="0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cs-CZ" dirty="0" smtClean="0"/>
              <a:t>Osoby jednoznačně identifikované, u nichž jsou osobní údaje známé ve stanoveném rozsahu</a:t>
            </a:r>
          </a:p>
          <a:p>
            <a:pPr lvl="1"/>
            <a:r>
              <a:rPr lang="cs-CZ" dirty="0" smtClean="0"/>
              <a:t>Osoby s podporou přesahující limit „bagatelní podpory“ </a:t>
            </a:r>
            <a:r>
              <a:rPr lang="cs-CZ" dirty="0"/>
              <a:t>(min 40 hod</a:t>
            </a:r>
            <a:r>
              <a:rPr lang="cs-CZ" dirty="0" smtClean="0"/>
              <a:t>. podpory)</a:t>
            </a:r>
            <a:endParaRPr lang="cs-CZ" dirty="0"/>
          </a:p>
          <a:p>
            <a:pPr lvl="1"/>
            <a:r>
              <a:rPr lang="cs-CZ" dirty="0" smtClean="0"/>
              <a:t>Osoby s prokazatelnou vazbou na trh práce (potvrzení)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005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a výběru projektů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827584" y="2420888"/>
            <a:ext cx="1845211" cy="893676"/>
          </a:xfrm>
          <a:prstGeom prst="roundRect">
            <a:avLst/>
          </a:prstGeom>
          <a:gradFill>
            <a:gsLst>
              <a:gs pos="12000">
                <a:srgbClr val="C9CEDC"/>
              </a:gs>
              <a:gs pos="0">
                <a:schemeClr val="bg1">
                  <a:lumMod val="90000"/>
                </a:schemeClr>
              </a:gs>
              <a:gs pos="63000">
                <a:schemeClr val="accent1">
                  <a:tint val="44500"/>
                  <a:satMod val="160000"/>
                  <a:alpha val="0"/>
                  <a:lumMod val="64000"/>
                  <a:lumOff val="3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Přijetí žádosti</a:t>
            </a:r>
            <a:endParaRPr lang="cs-CZ" sz="2000" b="1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438723" y="2420888"/>
            <a:ext cx="2128837" cy="875674"/>
          </a:xfrm>
          <a:prstGeom prst="roundRect">
            <a:avLst/>
          </a:prstGeom>
          <a:gradFill>
            <a:gsLst>
              <a:gs pos="12000">
                <a:srgbClr val="C9CEDC"/>
              </a:gs>
              <a:gs pos="0">
                <a:schemeClr val="bg1">
                  <a:lumMod val="90000"/>
                </a:schemeClr>
              </a:gs>
              <a:gs pos="63000">
                <a:schemeClr val="accent1">
                  <a:tint val="44500"/>
                  <a:satMod val="160000"/>
                  <a:alpha val="0"/>
                  <a:lumMod val="64000"/>
                  <a:lumOff val="3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Formální </a:t>
            </a:r>
            <a:r>
              <a:rPr lang="cs-CZ" sz="20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náležitosti/ </a:t>
            </a:r>
            <a:r>
              <a:rPr lang="cs-CZ" sz="2000" b="1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přijatelnost   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6571634" y="2398532"/>
            <a:ext cx="1767101" cy="859131"/>
          </a:xfrm>
          <a:prstGeom prst="roundRect">
            <a:avLst/>
          </a:prstGeom>
          <a:gradFill>
            <a:gsLst>
              <a:gs pos="6000">
                <a:srgbClr val="92D050">
                  <a:alpha val="52000"/>
                </a:srgbClr>
              </a:gs>
              <a:gs pos="0">
                <a:schemeClr val="bg1">
                  <a:lumMod val="90000"/>
                </a:schemeClr>
              </a:gs>
              <a:gs pos="64000">
                <a:schemeClr val="accent1">
                  <a:tint val="44500"/>
                  <a:satMod val="160000"/>
                  <a:lumMod val="41000"/>
                  <a:lumOff val="59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Právní akt</a:t>
            </a:r>
            <a:endParaRPr lang="cs-CZ" sz="2000" b="1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2672795" y="3656603"/>
            <a:ext cx="2873191" cy="18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083674" y="3751996"/>
            <a:ext cx="1488326" cy="397084"/>
          </a:xfrm>
          <a:prstGeom prst="rect">
            <a:avLst/>
          </a:prstGeom>
          <a:gradFill flip="none" rotWithShape="1">
            <a:gsLst>
              <a:gs pos="0">
                <a:srgbClr val="C9CEDC"/>
              </a:gs>
              <a:gs pos="0">
                <a:schemeClr val="bg1">
                  <a:lumMod val="90000"/>
                </a:schemeClr>
              </a:gs>
              <a:gs pos="63000">
                <a:schemeClr val="accent1">
                  <a:tint val="44500"/>
                  <a:satMod val="160000"/>
                  <a:alpha val="0"/>
                  <a:lumMod val="64000"/>
                  <a:lumOff val="3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" scaled="0"/>
            <a:tileRect/>
          </a:gradFill>
        </p:spPr>
        <p:txBody>
          <a:bodyPr wrap="square" rtlCol="0">
            <a:normAutofit fontScale="77500" lnSpcReduction="20000"/>
          </a:bodyPr>
          <a:lstStyle/>
          <a:p>
            <a:r>
              <a:rPr lang="cs-CZ" b="1" dirty="0" smtClean="0"/>
              <a:t>Do 30 </a:t>
            </a:r>
            <a:r>
              <a:rPr lang="cs-CZ" b="1" dirty="0" err="1" smtClean="0"/>
              <a:t>prac</a:t>
            </a:r>
            <a:r>
              <a:rPr lang="cs-CZ" b="1" dirty="0" smtClean="0"/>
              <a:t>. dní </a:t>
            </a:r>
            <a:endParaRPr lang="cs-CZ" b="1" dirty="0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5545986" y="3674604"/>
            <a:ext cx="28311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5972303" y="3789040"/>
            <a:ext cx="1768049" cy="432048"/>
          </a:xfrm>
          <a:prstGeom prst="rect">
            <a:avLst/>
          </a:prstGeom>
          <a:gradFill flip="none" rotWithShape="1">
            <a:gsLst>
              <a:gs pos="0">
                <a:srgbClr val="C9CEDC"/>
              </a:gs>
              <a:gs pos="0">
                <a:schemeClr val="bg1">
                  <a:lumMod val="90000"/>
                </a:schemeClr>
              </a:gs>
              <a:gs pos="63000">
                <a:schemeClr val="accent1">
                  <a:tint val="44500"/>
                  <a:satMod val="160000"/>
                  <a:alpha val="0"/>
                  <a:lumMod val="64000"/>
                  <a:lumOff val="3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" scaled="0"/>
            <a:tileRect/>
          </a:gradFill>
        </p:spPr>
        <p:txBody>
          <a:bodyPr wrap="square" rtlCol="0">
            <a:noAutofit/>
          </a:bodyPr>
          <a:lstStyle>
            <a:defPPr>
              <a:defRPr lang="cs-CZ"/>
            </a:defPPr>
          </a:lstStyle>
          <a:p>
            <a:r>
              <a:rPr lang="cs-CZ" b="1" dirty="0"/>
              <a:t>Do 3 měsíců</a:t>
            </a:r>
          </a:p>
        </p:txBody>
      </p:sp>
      <p:cxnSp>
        <p:nvCxnSpPr>
          <p:cNvPr id="31" name="Přímá spojnice 30"/>
          <p:cNvCxnSpPr>
            <a:stCxn id="5" idx="3"/>
          </p:cNvCxnSpPr>
          <p:nvPr/>
        </p:nvCxnSpPr>
        <p:spPr>
          <a:xfrm>
            <a:off x="2672795" y="2867726"/>
            <a:ext cx="0" cy="806878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>
            <a:stCxn id="6" idx="3"/>
          </p:cNvCxnSpPr>
          <p:nvPr/>
        </p:nvCxnSpPr>
        <p:spPr>
          <a:xfrm>
            <a:off x="5567560" y="2858725"/>
            <a:ext cx="0" cy="797877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8377172" y="2929127"/>
            <a:ext cx="0" cy="684076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3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hodnoty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7992440" cy="4563208"/>
          </a:xfrm>
        </p:spPr>
        <p:txBody>
          <a:bodyPr/>
          <a:lstStyle/>
          <a:p>
            <a:r>
              <a:rPr lang="cs-CZ" dirty="0"/>
              <a:t>V textovém poli „Popis hodnoty“ žadatel povinně popíše:</a:t>
            </a:r>
          </a:p>
          <a:p>
            <a:pPr lvl="1"/>
            <a:r>
              <a:rPr lang="cs-CZ" dirty="0"/>
              <a:t>j</a:t>
            </a:r>
            <a:r>
              <a:rPr lang="cs-CZ" dirty="0" smtClean="0"/>
              <a:t>akým </a:t>
            </a:r>
            <a:r>
              <a:rPr lang="cs-CZ" dirty="0"/>
              <a:t>způsobem byla cílová hodnota stanovena a jakým způsobem bude naplňování indikátoru sledovat a </a:t>
            </a:r>
            <a:r>
              <a:rPr lang="cs-CZ" dirty="0" smtClean="0"/>
              <a:t>dokládat,</a:t>
            </a:r>
            <a:endParaRPr lang="cs-CZ" dirty="0"/>
          </a:p>
          <a:p>
            <a:pPr lvl="1"/>
            <a:r>
              <a:rPr lang="cs-CZ" dirty="0"/>
              <a:t>r</a:t>
            </a:r>
            <a:r>
              <a:rPr lang="cs-CZ" dirty="0" smtClean="0"/>
              <a:t>ozsah </a:t>
            </a:r>
            <a:r>
              <a:rPr lang="cs-CZ" dirty="0"/>
              <a:t>skupiny osob, kterou plánuje podpořit a která nebude pravděpodobně moci být zahrnuta do dosažených hodnot indikátorů (např. pokud je identifikace osoby v rozporu s účelem práce s danou cílovou skupinou, nebo z důvodu bagatelní podpory), včetně </a:t>
            </a:r>
            <a:r>
              <a:rPr lang="cs-CZ" dirty="0" smtClean="0"/>
              <a:t>odůvodnění.</a:t>
            </a:r>
          </a:p>
          <a:p>
            <a:pPr marL="414000" lvl="1" indent="0">
              <a:buNone/>
            </a:pPr>
            <a:endParaRPr lang="cs-CZ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Údaje jsou nezbytné k těm indikátorům, ke kterým má žadatel za povinnost v žádosti o podporu stanovit cílovou </a:t>
            </a:r>
            <a:r>
              <a:rPr lang="cs-CZ" sz="2400" dirty="0" smtClean="0"/>
              <a:t>hodnotu.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5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Horizontální principy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Horizontální principy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968552"/>
          </a:xfrm>
        </p:spPr>
        <p:txBody>
          <a:bodyPr/>
          <a:lstStyle/>
          <a:p>
            <a:r>
              <a:rPr lang="cs-CZ" dirty="0"/>
              <a:t>Rovné příležitosti a </a:t>
            </a:r>
            <a:r>
              <a:rPr lang="cs-CZ" dirty="0" smtClean="0"/>
              <a:t>nediskriminace</a:t>
            </a:r>
          </a:p>
          <a:p>
            <a:pPr lvl="1"/>
            <a:r>
              <a:rPr lang="cs-CZ" dirty="0" smtClean="0"/>
              <a:t>Pozitivní/cílený vliv – nutno uvést podrobnosti</a:t>
            </a:r>
          </a:p>
          <a:p>
            <a:pPr marL="414000" lvl="1" indent="0">
              <a:buNone/>
            </a:pPr>
            <a:endParaRPr lang="cs-CZ" dirty="0" smtClean="0"/>
          </a:p>
          <a:p>
            <a:r>
              <a:rPr lang="cs-CZ" dirty="0" smtClean="0"/>
              <a:t>Udržitelný </a:t>
            </a:r>
            <a:r>
              <a:rPr lang="cs-CZ" dirty="0"/>
              <a:t>rozvoj (environmentální indikátory), </a:t>
            </a:r>
            <a:endParaRPr lang="cs-CZ" dirty="0" smtClean="0"/>
          </a:p>
          <a:p>
            <a:pPr lvl="1"/>
            <a:r>
              <a:rPr lang="cs-CZ" dirty="0" smtClean="0"/>
              <a:t>Neutrální vliv</a:t>
            </a:r>
          </a:p>
          <a:p>
            <a:pPr marL="414000" lvl="1" indent="0">
              <a:buNone/>
            </a:pPr>
            <a:endParaRPr lang="cs-CZ" dirty="0" smtClean="0"/>
          </a:p>
          <a:p>
            <a:r>
              <a:rPr lang="cs-CZ" dirty="0" smtClean="0"/>
              <a:t>Rovné </a:t>
            </a:r>
            <a:r>
              <a:rPr lang="cs-CZ" dirty="0"/>
              <a:t>příležitosti mužů a žen </a:t>
            </a:r>
            <a:endParaRPr lang="cs-CZ" dirty="0" smtClean="0"/>
          </a:p>
          <a:p>
            <a:pPr lvl="1"/>
            <a:r>
              <a:rPr lang="cs-CZ" dirty="0" smtClean="0"/>
              <a:t>Cílený vliv  - nutno uvést podrobnosti</a:t>
            </a:r>
          </a:p>
          <a:p>
            <a:pPr marL="414000" lvl="1" indent="0">
              <a:buNone/>
            </a:pPr>
            <a:endParaRPr lang="cs-CZ" dirty="0" smtClean="0"/>
          </a:p>
          <a:p>
            <a:pPr algn="just"/>
            <a:r>
              <a:rPr lang="cs-CZ" dirty="0"/>
              <a:t>Projekt  zaměřen na udržitelnou zaměstnanost žen a udržitelný postup žen v zaměstnání -  Checkbox </a:t>
            </a:r>
            <a:r>
              <a:rPr lang="cs-CZ" dirty="0" smtClean="0"/>
              <a:t>vždy zaškrtnout.</a:t>
            </a:r>
            <a:endParaRPr lang="cs-CZ" dirty="0"/>
          </a:p>
          <a:p>
            <a:pPr marL="414000" lvl="1" indent="0"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6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AKTIVITY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18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3175">
            <a:noFill/>
            <a:prstDash val="dash"/>
          </a:ln>
        </p:spPr>
        <p:txBody>
          <a:bodyPr/>
          <a:lstStyle/>
          <a:p>
            <a:r>
              <a:rPr lang="cs-CZ" b="1" dirty="0" smtClean="0"/>
              <a:t>Výběr aktivity ze seznamu:</a:t>
            </a:r>
          </a:p>
          <a:p>
            <a:pPr lvl="1"/>
            <a:r>
              <a:rPr lang="cs-CZ" dirty="0"/>
              <a:t>Vybudování zařízení péče o děti</a:t>
            </a:r>
          </a:p>
          <a:p>
            <a:pPr lvl="1"/>
            <a:r>
              <a:rPr lang="cs-CZ" dirty="0"/>
              <a:t>Transformace zařízení na dětskou skupinu</a:t>
            </a:r>
          </a:p>
          <a:p>
            <a:pPr lvl="1"/>
            <a:r>
              <a:rPr lang="cs-CZ" dirty="0"/>
              <a:t>Provoz zařízení péče o děti</a:t>
            </a:r>
          </a:p>
          <a:p>
            <a:pPr lvl="1"/>
            <a:r>
              <a:rPr lang="cs-CZ" dirty="0"/>
              <a:t>Zajištění kvalifikace pečujících osob</a:t>
            </a:r>
          </a:p>
          <a:p>
            <a:pPr lvl="1"/>
            <a:r>
              <a:rPr lang="cs-CZ" dirty="0" smtClean="0"/>
              <a:t>Pronájem</a:t>
            </a:r>
            <a:endParaRPr lang="cs-CZ" b="1" dirty="0" smtClean="0"/>
          </a:p>
          <a:p>
            <a:r>
              <a:rPr lang="cs-CZ" b="1" dirty="0" smtClean="0"/>
              <a:t>Povinné aktivity:</a:t>
            </a:r>
          </a:p>
          <a:p>
            <a:pPr lvl="1"/>
            <a:r>
              <a:rPr lang="cs-CZ" dirty="0" smtClean="0"/>
              <a:t>Vybudování zařízení péče o děti nebo transformace zařízení na dětskou skupinu</a:t>
            </a:r>
          </a:p>
          <a:p>
            <a:pPr lvl="1"/>
            <a:r>
              <a:rPr lang="cs-CZ" dirty="0" smtClean="0"/>
              <a:t>Provoz zařízení péče o děti</a:t>
            </a:r>
          </a:p>
          <a:p>
            <a:pPr marL="414000" lvl="1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4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Vybudování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3175">
            <a:noFill/>
            <a:prstDash val="dash"/>
          </a:ln>
        </p:spPr>
        <p:txBody>
          <a:bodyPr/>
          <a:lstStyle/>
          <a:p>
            <a:r>
              <a:rPr lang="cs-CZ" b="1" dirty="0" smtClean="0"/>
              <a:t>Vybudování zařízení péče o děti</a:t>
            </a:r>
          </a:p>
          <a:p>
            <a:pPr lvl="1"/>
            <a:r>
              <a:rPr lang="cs-CZ" dirty="0" smtClean="0"/>
              <a:t>Popis realizace aktivity – nepovinné pole, vyplňuje se jen v případě, je-li vybraná aktivita u předkládaného projektu něčím problematická a vyžaduje-li slovní vysvětlení. </a:t>
            </a:r>
          </a:p>
          <a:p>
            <a:pPr marL="414000" lvl="1" indent="0">
              <a:buNone/>
            </a:pPr>
            <a:endParaRPr lang="cs-CZ" dirty="0" smtClean="0"/>
          </a:p>
          <a:p>
            <a:pPr marL="666000" lvl="2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Cílový počet jednotek = kapacita zařízení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6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3175">
            <a:noFill/>
            <a:prstDash val="dash"/>
          </a:ln>
        </p:spPr>
        <p:txBody>
          <a:bodyPr/>
          <a:lstStyle/>
          <a:p>
            <a:r>
              <a:rPr lang="cs-CZ" b="1" dirty="0" smtClean="0"/>
              <a:t>Transformace zařízení na dětskou skupinu</a:t>
            </a:r>
          </a:p>
          <a:p>
            <a:pPr lvl="1"/>
            <a:r>
              <a:rPr lang="cs-CZ" dirty="0" smtClean="0"/>
              <a:t>Popis realizace aktivity – nepovinné pole, vyplňuje se jen v případě, je-li </a:t>
            </a:r>
            <a:r>
              <a:rPr lang="cs-CZ" dirty="0"/>
              <a:t>vybraná aktivita u </a:t>
            </a:r>
            <a:r>
              <a:rPr lang="cs-CZ" dirty="0" smtClean="0"/>
              <a:t>předkládaného </a:t>
            </a:r>
            <a:r>
              <a:rPr lang="cs-CZ" dirty="0"/>
              <a:t>projektu něčím problematická a vyžaduje-li slovní vysvětlení. </a:t>
            </a:r>
            <a:endParaRPr lang="cs-CZ" dirty="0" smtClean="0"/>
          </a:p>
          <a:p>
            <a:pPr marL="414000" lvl="1" indent="0">
              <a:buNone/>
            </a:pPr>
            <a:endParaRPr lang="cs-CZ" dirty="0" smtClean="0"/>
          </a:p>
          <a:p>
            <a:pPr marL="666000" lvl="2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Cílový počet jednotek = kapacita zařízení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63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5112568"/>
          </a:xfrm>
          <a:ln w="3175">
            <a:noFill/>
            <a:prstDash val="dash"/>
          </a:ln>
        </p:spPr>
        <p:txBody>
          <a:bodyPr/>
          <a:lstStyle/>
          <a:p>
            <a:r>
              <a:rPr lang="cs-CZ" b="1" dirty="0" smtClean="0"/>
              <a:t>Provoz zařízení péče o děti</a:t>
            </a:r>
          </a:p>
          <a:p>
            <a:pPr lvl="1"/>
            <a:r>
              <a:rPr lang="cs-CZ" dirty="0" smtClean="0"/>
              <a:t>Popis realizace aktivity – nepovinné pole, vyplňuje se jen v případě, je-li vybraná aktivita u předkládaného projektu něčím problematická a vyžaduje-li slovní vysvětlení. </a:t>
            </a:r>
          </a:p>
          <a:p>
            <a:pPr marL="41400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Jednotka – Transformované místo v dětské skupině– </a:t>
            </a:r>
            <a:r>
              <a:rPr lang="cs-CZ" b="1" dirty="0" smtClean="0"/>
              <a:t>povinné 2záznamy</a:t>
            </a:r>
            <a:r>
              <a:rPr lang="cs-CZ" dirty="0" smtClean="0"/>
              <a:t>:</a:t>
            </a:r>
          </a:p>
          <a:p>
            <a:pPr lvl="2"/>
            <a:r>
              <a:rPr lang="cs-CZ" dirty="0" smtClean="0"/>
              <a:t>1. pololetí – Obsazenost zařízení péče o děti</a:t>
            </a:r>
          </a:p>
          <a:p>
            <a:pPr lvl="2"/>
            <a:r>
              <a:rPr lang="cs-CZ" dirty="0" smtClean="0"/>
              <a:t>2. pololetí – Obsazenost zařízení péče o děti</a:t>
            </a:r>
          </a:p>
          <a:p>
            <a:pPr marL="666000" lvl="2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Cílový počet jednotek = </a:t>
            </a:r>
            <a:r>
              <a:rPr lang="cs-CZ" b="1" dirty="0" smtClean="0"/>
              <a:t>kapacita zařízení x 75 (plná obsazenost = min. 75 %)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20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Pronájem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824536"/>
          </a:xfrm>
          <a:ln w="3175">
            <a:noFill/>
            <a:prstDash val="dash"/>
          </a:ln>
        </p:spPr>
        <p:txBody>
          <a:bodyPr/>
          <a:lstStyle/>
          <a:p>
            <a:r>
              <a:rPr lang="cs-CZ" b="1" dirty="0" smtClean="0"/>
              <a:t>Pronájem</a:t>
            </a:r>
            <a:endParaRPr lang="cs-CZ" b="1" dirty="0"/>
          </a:p>
          <a:p>
            <a:pPr lvl="1"/>
            <a:r>
              <a:rPr lang="cs-CZ" dirty="0" smtClean="0"/>
              <a:t>Popis </a:t>
            </a:r>
            <a:r>
              <a:rPr lang="cs-CZ" dirty="0"/>
              <a:t>realizace aktivity – nepovinné pole, vyplňuje se jen v případě, je-li vybraná aktivita u předkládaného projektu něčím problematická a vyžaduje-li slovní vysvětlení. </a:t>
            </a:r>
            <a:endParaRPr lang="cs-CZ" dirty="0" smtClean="0"/>
          </a:p>
          <a:p>
            <a:pPr marL="414000" lvl="1" indent="0">
              <a:buNone/>
            </a:pPr>
            <a:endParaRPr lang="cs-CZ" dirty="0" smtClean="0"/>
          </a:p>
          <a:p>
            <a:pPr lvl="1"/>
            <a:r>
              <a:rPr lang="cs-CZ" dirty="0"/>
              <a:t>Jednotka – </a:t>
            </a:r>
            <a:r>
              <a:rPr lang="cs-CZ" dirty="0" smtClean="0"/>
              <a:t>Nájemné zařízení péče o děti – </a:t>
            </a:r>
          </a:p>
          <a:p>
            <a:pPr lvl="2"/>
            <a:r>
              <a:rPr lang="cs-CZ" dirty="0" smtClean="0"/>
              <a:t>1. pololetí – </a:t>
            </a:r>
            <a:r>
              <a:rPr lang="cs-CZ" dirty="0"/>
              <a:t>Nájemné zařízení péče o děti </a:t>
            </a:r>
            <a:endParaRPr lang="cs-CZ" dirty="0" smtClean="0"/>
          </a:p>
          <a:p>
            <a:pPr lvl="2"/>
            <a:r>
              <a:rPr lang="cs-CZ" dirty="0" smtClean="0"/>
              <a:t>2. </a:t>
            </a:r>
            <a:r>
              <a:rPr lang="cs-CZ" dirty="0"/>
              <a:t>pololetí – Nájemné zařízení péče o děti </a:t>
            </a:r>
            <a:endParaRPr lang="cs-CZ" dirty="0" smtClean="0"/>
          </a:p>
          <a:p>
            <a:pPr marL="666000" lvl="2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Cílový počet jednotek = </a:t>
            </a:r>
            <a:r>
              <a:rPr lang="cs-CZ" b="1" dirty="0" smtClean="0"/>
              <a:t>kapacita zařízení x 75 (plná obsazenost = min. 75 %)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2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3175">
            <a:noFill/>
            <a:prstDash val="dash"/>
          </a:ln>
        </p:spPr>
        <p:txBody>
          <a:bodyPr/>
          <a:lstStyle/>
          <a:p>
            <a:r>
              <a:rPr lang="cs-CZ" b="1" dirty="0" smtClean="0"/>
              <a:t>Zajištění kvalifikace pečujících osob</a:t>
            </a:r>
          </a:p>
          <a:p>
            <a:pPr lvl="1"/>
            <a:r>
              <a:rPr lang="cs-CZ" dirty="0" smtClean="0"/>
              <a:t>Popis realizace aktivity – nepovinné pole, vyplňuje se jen v případě, je-li vybraná aktivita u předkládaného projektu něčím problematická a vyžaduje-li slovní vysvětlení. </a:t>
            </a:r>
          </a:p>
          <a:p>
            <a:pPr marL="41400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Jednotka – Kvalifikovaná pečující osoba</a:t>
            </a:r>
          </a:p>
          <a:p>
            <a:pPr marL="41400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Cílový počet jednotek</a:t>
            </a:r>
          </a:p>
          <a:p>
            <a:pPr lvl="2"/>
            <a:r>
              <a:rPr lang="cs-CZ" b="1" dirty="0" smtClean="0"/>
              <a:t>Kapacita zařízení 5 – 6 míst – cílový počet max. 1</a:t>
            </a:r>
          </a:p>
          <a:p>
            <a:pPr lvl="2"/>
            <a:r>
              <a:rPr lang="cs-CZ" b="1" dirty="0" smtClean="0"/>
              <a:t>Kapacita zařízení 7 – 12 míst – cílový počet max. 2</a:t>
            </a:r>
          </a:p>
          <a:p>
            <a:pPr lvl="2"/>
            <a:r>
              <a:rPr lang="cs-CZ" b="1" dirty="0" smtClean="0"/>
              <a:t>Kapacita zařízení 13 – 24 míst – cílový počet max. 3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1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a výběru projektů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12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Kritéria hodnocení </a:t>
            </a:r>
            <a:r>
              <a:rPr lang="cs-CZ" b="1" dirty="0" smtClean="0"/>
              <a:t>přijatelnosti:</a:t>
            </a:r>
            <a:endParaRPr lang="cs-CZ" dirty="0"/>
          </a:p>
          <a:p>
            <a:pPr lvl="1"/>
            <a:r>
              <a:rPr lang="cs-CZ" dirty="0" smtClean="0"/>
              <a:t>oprávněnost žadatele</a:t>
            </a:r>
          </a:p>
          <a:p>
            <a:pPr lvl="1"/>
            <a:r>
              <a:rPr lang="cs-CZ" dirty="0" smtClean="0"/>
              <a:t>partnerství</a:t>
            </a:r>
            <a:endParaRPr lang="cs-CZ" dirty="0"/>
          </a:p>
          <a:p>
            <a:pPr lvl="1"/>
            <a:r>
              <a:rPr lang="cs-CZ" dirty="0" smtClean="0"/>
              <a:t>cílové skupiny</a:t>
            </a:r>
            <a:endParaRPr lang="cs-CZ" dirty="0"/>
          </a:p>
          <a:p>
            <a:pPr lvl="1"/>
            <a:r>
              <a:rPr lang="cs-CZ" dirty="0" smtClean="0"/>
              <a:t>celkové </a:t>
            </a:r>
            <a:r>
              <a:rPr lang="cs-CZ" dirty="0"/>
              <a:t>způsobilé </a:t>
            </a:r>
            <a:r>
              <a:rPr lang="cs-CZ" dirty="0" smtClean="0"/>
              <a:t>výdaje</a:t>
            </a:r>
            <a:endParaRPr lang="cs-CZ" dirty="0"/>
          </a:p>
          <a:p>
            <a:pPr lvl="1"/>
            <a:r>
              <a:rPr lang="cs-CZ" dirty="0" smtClean="0"/>
              <a:t>aktivity</a:t>
            </a:r>
            <a:endParaRPr lang="cs-CZ" dirty="0"/>
          </a:p>
          <a:p>
            <a:pPr lvl="1"/>
            <a:r>
              <a:rPr lang="cs-CZ" dirty="0" smtClean="0"/>
              <a:t>horizontální principy</a:t>
            </a:r>
            <a:endParaRPr lang="cs-CZ" dirty="0"/>
          </a:p>
          <a:p>
            <a:pPr lvl="1"/>
            <a:r>
              <a:rPr lang="cs-CZ" dirty="0" smtClean="0"/>
              <a:t>trestní bezúhonnost</a:t>
            </a:r>
            <a:endParaRPr lang="en-US" dirty="0" smtClean="0"/>
          </a:p>
          <a:p>
            <a:pPr lvl="1"/>
            <a:r>
              <a:rPr lang="en-US" dirty="0"/>
              <a:t>o</a:t>
            </a:r>
            <a:r>
              <a:rPr lang="cs-CZ" dirty="0" smtClean="0"/>
              <a:t>věření </a:t>
            </a:r>
            <a:r>
              <a:rPr lang="cs-CZ" dirty="0"/>
              <a:t>administrativní, finanční a provozní kapacity </a:t>
            </a:r>
            <a:r>
              <a:rPr lang="cs-CZ" dirty="0" smtClean="0"/>
              <a:t>žadatele</a:t>
            </a:r>
          </a:p>
          <a:p>
            <a:pPr lvl="1"/>
            <a:endParaRPr lang="cs-CZ" dirty="0"/>
          </a:p>
          <a:p>
            <a:pPr marL="414000" lvl="1" indent="0">
              <a:buNone/>
            </a:pPr>
            <a:r>
              <a:rPr lang="cs-CZ" dirty="0" smtClean="0"/>
              <a:t>Kritéria přijatelnosti </a:t>
            </a:r>
            <a:r>
              <a:rPr lang="cs-CZ" dirty="0" smtClean="0">
                <a:solidFill>
                  <a:srgbClr val="FF0000"/>
                </a:solidFill>
              </a:rPr>
              <a:t>nejsou</a:t>
            </a:r>
            <a:r>
              <a:rPr lang="cs-CZ" dirty="0" smtClean="0"/>
              <a:t> opravitelná.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0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800000"/>
            <a:ext cx="7128792" cy="4320000"/>
          </a:xfrm>
        </p:spPr>
        <p:txBody>
          <a:bodyPr/>
          <a:lstStyle/>
          <a:p>
            <a:r>
              <a:rPr lang="cs-CZ" dirty="0" smtClean="0"/>
              <a:t>Po zadání potřebných údajů kliknout na tlačítko </a:t>
            </a:r>
            <a:r>
              <a:rPr lang="cs-CZ" b="1" dirty="0" smtClean="0"/>
              <a:t>„Generovat aktivity do rozpočtu“ </a:t>
            </a:r>
            <a:r>
              <a:rPr lang="cs-CZ" dirty="0" smtClean="0"/>
              <a:t>– dojde k automatickému vyplnění jednotkového rozpočtu projektu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41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CÍLOVÁ SKUPINA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6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Cílová skupina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Obsah číselníku nastaven na výzvě</a:t>
            </a:r>
          </a:p>
          <a:p>
            <a:r>
              <a:rPr lang="cs-CZ" b="1" dirty="0" smtClean="0"/>
              <a:t>Cílová skupina </a:t>
            </a:r>
            <a:r>
              <a:rPr lang="cs-CZ" dirty="0" smtClean="0"/>
              <a:t>– Rodiče s malými dětmi</a:t>
            </a:r>
          </a:p>
          <a:p>
            <a:r>
              <a:rPr lang="cs-CZ" b="1" dirty="0" smtClean="0"/>
              <a:t>Popis cílové skupiny </a:t>
            </a:r>
            <a:r>
              <a:rPr lang="cs-CZ" dirty="0" smtClean="0"/>
              <a:t>– identifikace, velikost, struktura, potřeby, zapojení cílové </a:t>
            </a:r>
            <a:r>
              <a:rPr lang="cs-CZ" dirty="0"/>
              <a:t>skupiny v průběhu </a:t>
            </a:r>
            <a:r>
              <a:rPr lang="cs-CZ" dirty="0" smtClean="0"/>
              <a:t>projektu</a:t>
            </a:r>
          </a:p>
          <a:p>
            <a:r>
              <a:rPr lang="cs-CZ" dirty="0" smtClean="0"/>
              <a:t>Podstatná změna projektu - zahrnutí </a:t>
            </a:r>
            <a:r>
              <a:rPr lang="cs-CZ" dirty="0"/>
              <a:t>nové cílové skupiny, tj. rozšíření projektu i na osoby, na které projekt původně zaměřen nebyl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6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UMÍSTĚNÍ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51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umístění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000" cy="4752528"/>
          </a:xfrm>
        </p:spPr>
        <p:txBody>
          <a:bodyPr/>
          <a:lstStyle/>
          <a:p>
            <a:r>
              <a:rPr lang="cs-CZ" dirty="0" smtClean="0"/>
              <a:t>Povolené </a:t>
            </a:r>
            <a:r>
              <a:rPr lang="cs-CZ" dirty="0"/>
              <a:t>místo realizace a </a:t>
            </a:r>
            <a:r>
              <a:rPr lang="cs-CZ" dirty="0" smtClean="0"/>
              <a:t>povolené </a:t>
            </a:r>
            <a:r>
              <a:rPr lang="cs-CZ" dirty="0"/>
              <a:t>místo dopadu projektu jsou stanovena ve </a:t>
            </a:r>
            <a:r>
              <a:rPr lang="cs-CZ" dirty="0" smtClean="0"/>
              <a:t>výzvě.</a:t>
            </a:r>
            <a:endParaRPr lang="cs-CZ" dirty="0"/>
          </a:p>
          <a:p>
            <a:r>
              <a:rPr lang="cs-CZ" b="1" dirty="0" smtClean="0"/>
              <a:t>Místo realizace</a:t>
            </a:r>
            <a:r>
              <a:rPr lang="cs-CZ" dirty="0" smtClean="0"/>
              <a:t> </a:t>
            </a:r>
            <a:r>
              <a:rPr lang="cs-CZ" dirty="0"/>
              <a:t>- </a:t>
            </a:r>
            <a:r>
              <a:rPr lang="cs-CZ" dirty="0" smtClean="0"/>
              <a:t>realizace aktivit </a:t>
            </a:r>
            <a:r>
              <a:rPr lang="cs-CZ" dirty="0"/>
              <a:t>projektu ve prospěch cílových skupin, příp. </a:t>
            </a:r>
            <a:r>
              <a:rPr lang="cs-CZ" dirty="0" smtClean="0"/>
              <a:t>lokalita</a:t>
            </a:r>
            <a:r>
              <a:rPr lang="cs-CZ" dirty="0"/>
              <a:t>, kde vznikají výstupy či výsledky projektu</a:t>
            </a:r>
            <a:r>
              <a:rPr lang="cs-CZ" dirty="0" smtClean="0"/>
              <a:t>. </a:t>
            </a:r>
            <a:r>
              <a:rPr lang="cs-CZ" b="1" dirty="0" smtClean="0"/>
              <a:t>Detail Praha. </a:t>
            </a:r>
          </a:p>
          <a:p>
            <a:r>
              <a:rPr lang="cs-CZ" b="1" dirty="0" smtClean="0"/>
              <a:t>Místo dopadu -</a:t>
            </a:r>
            <a:r>
              <a:rPr lang="cs-CZ" dirty="0" smtClean="0"/>
              <a:t> </a:t>
            </a:r>
            <a:r>
              <a:rPr lang="pl-PL" dirty="0"/>
              <a:t>území, které má z realizace projektu prospěch. </a:t>
            </a:r>
            <a:r>
              <a:rPr lang="pl-PL" dirty="0" smtClean="0"/>
              <a:t>Může </a:t>
            </a:r>
            <a:r>
              <a:rPr lang="pl-PL" dirty="0"/>
              <a:t>zahrnovat pouze území, z jehož alokace je daná výzva financována. </a:t>
            </a:r>
            <a:r>
              <a:rPr lang="cs-CZ" b="1" dirty="0" smtClean="0"/>
              <a:t>Detail Praha.</a:t>
            </a:r>
          </a:p>
          <a:p>
            <a:r>
              <a:rPr lang="cs-CZ" b="1" dirty="0" smtClean="0"/>
              <a:t>Pouze ČR.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0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PROJEKTU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12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635216"/>
          </a:xfrm>
        </p:spPr>
        <p:txBody>
          <a:bodyPr/>
          <a:lstStyle/>
          <a:p>
            <a:r>
              <a:rPr lang="cs-CZ" b="1" dirty="0" smtClean="0"/>
              <a:t>Údaje </a:t>
            </a:r>
            <a:r>
              <a:rPr lang="cs-CZ" b="1" dirty="0"/>
              <a:t>o subjektech, které se k projektu </a:t>
            </a:r>
            <a:r>
              <a:rPr lang="cs-CZ" b="1" dirty="0" smtClean="0"/>
              <a:t>vztahují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Žadatel/příjemce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Osoba s podílem v právnické osobě žadatele/příjemce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Osoby, v nichž má žadatel/příjemce podíl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Partner s finančním příspěvkem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Partner bez finančního </a:t>
            </a:r>
            <a:r>
              <a:rPr lang="cs-CZ" dirty="0" smtClean="0"/>
              <a:t>příspěvku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cs-CZ" dirty="0" smtClean="0"/>
              <a:t>Dodavatel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6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320000"/>
          </a:xfrm>
        </p:spPr>
        <p:txBody>
          <a:bodyPr/>
          <a:lstStyle/>
          <a:p>
            <a:r>
              <a:rPr lang="cs-CZ" b="1" dirty="0" smtClean="0"/>
              <a:t>Žadatel/příjemce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Validace přes </a:t>
            </a:r>
            <a:r>
              <a:rPr lang="cs-CZ" dirty="0" smtClean="0"/>
              <a:t>IČ</a:t>
            </a:r>
          </a:p>
          <a:p>
            <a:pPr lvl="2">
              <a:spcAft>
                <a:spcPts val="600"/>
              </a:spcAft>
            </a:pPr>
            <a:r>
              <a:rPr lang="cs-CZ" dirty="0" smtClean="0"/>
              <a:t>Nelze-li validaci provést, je nutné validaci vypnout – provádí se na základě oznámení na iskp@mpsv.cz.</a:t>
            </a:r>
            <a:endParaRPr lang="cs-CZ" sz="1800" dirty="0">
              <a:solidFill>
                <a:srgbClr val="FF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cs-CZ" dirty="0" smtClean="0"/>
              <a:t>Počet zaměstnanců a Roční obrat (EUR) – vazba na hodnocení projektu – </a:t>
            </a:r>
            <a:r>
              <a:rPr lang="cs-CZ" dirty="0"/>
              <a:t>eliminační kritérium Ověření administrativní, finanční a provozní kapacity </a:t>
            </a:r>
            <a:r>
              <a:rPr lang="cs-CZ" dirty="0" smtClean="0"/>
              <a:t>žadatele.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Typ plátce DPH.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Datová schránka – doplňuje se automaticky, při vypnuté validaci nutno zadat ručně, bez datové schránky není možná finalizace.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Zahrnout subjekt do definice jednoho subjektu – checkbox.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78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II - upozornění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320000"/>
          </a:xfrm>
        </p:spPr>
        <p:txBody>
          <a:bodyPr/>
          <a:lstStyle/>
          <a:p>
            <a:r>
              <a:rPr lang="cs-CZ" b="1" dirty="0" smtClean="0"/>
              <a:t>Žadatel/příjemce</a:t>
            </a:r>
          </a:p>
          <a:p>
            <a:pPr lvl="1" algn="just"/>
            <a:r>
              <a:rPr lang="cs-CZ" dirty="0"/>
              <a:t>Pokud celkové způsobilé výdaje u nově založených subjektů, které nemohou v žádosti o podporu uvést údaje týkající se obratu a počtu zaměstnanců za poslední uzavřené účetní období, nepřevyšují 2 mil. Kč, je kritérium Ověření administrativní, finanční a provozní kapacity žadatele považováno za splněné.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2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280472" cy="4563208"/>
          </a:xfrm>
        </p:spPr>
        <p:txBody>
          <a:bodyPr/>
          <a:lstStyle/>
          <a:p>
            <a:r>
              <a:rPr lang="cs-CZ" b="1" dirty="0" smtClean="0"/>
              <a:t>Osoba </a:t>
            </a:r>
            <a:r>
              <a:rPr lang="cs-CZ" b="1" dirty="0"/>
              <a:t>s podílem v právnické osobě </a:t>
            </a:r>
            <a:r>
              <a:rPr lang="cs-CZ" b="1" dirty="0" smtClean="0"/>
              <a:t>žadatele/příjemce 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Validace přes IČ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Typ plátce DPH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Zahrnout subjekt do definice jednoho subjektu – checkbox</a:t>
            </a:r>
          </a:p>
          <a:p>
            <a:pPr marL="414000" lvl="1" indent="0">
              <a:spcAft>
                <a:spcPts val="600"/>
              </a:spcAft>
              <a:buNone/>
            </a:pPr>
            <a:endParaRPr lang="cs-CZ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Osoby, v nichž má žadatel/příjemce </a:t>
            </a:r>
            <a:r>
              <a:rPr lang="cs-CZ" sz="2400" b="1" dirty="0" smtClean="0"/>
              <a:t>podíl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Validace přes </a:t>
            </a:r>
            <a:r>
              <a:rPr lang="cs-CZ" dirty="0" smtClean="0"/>
              <a:t>IČ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cs-CZ" dirty="0"/>
              <a:t>Typ plátce </a:t>
            </a:r>
            <a:r>
              <a:rPr lang="cs-CZ" dirty="0" smtClean="0"/>
              <a:t>DPH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cs-CZ" dirty="0"/>
              <a:t>Zahrnout subjekt do definice jednoho subjektu – </a:t>
            </a:r>
            <a:r>
              <a:rPr lang="cs-CZ" dirty="0" smtClean="0"/>
              <a:t>checkbox.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cs-CZ" dirty="0"/>
              <a:t>Procentní podíl </a:t>
            </a:r>
            <a:r>
              <a:rPr lang="cs-CZ" dirty="0" smtClean="0"/>
              <a:t>(není povinné pole, nefunguje kontrola)</a:t>
            </a:r>
            <a:endParaRPr lang="cs-CZ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Kapacita žadatele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Údaje za poslední uzavřené účetní období:</a:t>
            </a:r>
          </a:p>
          <a:p>
            <a:r>
              <a:rPr lang="cs-CZ" sz="2000" b="1" dirty="0" smtClean="0"/>
              <a:t>Počet zaměstnanců</a:t>
            </a:r>
            <a:r>
              <a:rPr lang="cs-CZ" sz="2000" dirty="0" smtClean="0"/>
              <a:t> (nejméně 1/5 vůči potřebnému minimálnímu zajištění realizačního týmu projektu – 0,25 úvazku)</a:t>
            </a:r>
          </a:p>
          <a:p>
            <a:r>
              <a:rPr lang="cs-CZ" sz="2000" b="1" dirty="0" smtClean="0"/>
              <a:t>Obrat</a:t>
            </a:r>
            <a:r>
              <a:rPr lang="cs-CZ" sz="2000" dirty="0" smtClean="0"/>
              <a:t> (nejméně 1/5 vůči celkovému rozpočtu projektu) v EUR</a:t>
            </a:r>
          </a:p>
          <a:p>
            <a:r>
              <a:rPr lang="cs-CZ" sz="2000" dirty="0" smtClean="0"/>
              <a:t>U projektů </a:t>
            </a:r>
            <a:r>
              <a:rPr lang="cs-CZ" sz="2000" b="1" dirty="0" smtClean="0"/>
              <a:t>do 2 mil. Kč celkových způsobilých výdajů</a:t>
            </a:r>
            <a:r>
              <a:rPr lang="cs-CZ" sz="2000" dirty="0" smtClean="0"/>
              <a:t> je vždy splněna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0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491200"/>
          </a:xfrm>
        </p:spPr>
        <p:txBody>
          <a:bodyPr/>
          <a:lstStyle/>
          <a:p>
            <a:r>
              <a:rPr lang="cs-CZ" b="1" dirty="0"/>
              <a:t>Partner s finančním příspěvkem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Validace přes </a:t>
            </a:r>
            <a:r>
              <a:rPr lang="cs-CZ" dirty="0" smtClean="0"/>
              <a:t>IČ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cs-CZ" dirty="0" smtClean="0"/>
              <a:t>Typ plátce DPH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Zahrnout subjekt do definice jednoho subjektu – checkbox</a:t>
            </a:r>
          </a:p>
          <a:p>
            <a:pPr lvl="1">
              <a:spcAft>
                <a:spcPts val="600"/>
              </a:spcAft>
            </a:pPr>
            <a:r>
              <a:rPr lang="pl-PL" dirty="0"/>
              <a:t>Popis zapojení partnera do jednotlivých fází </a:t>
            </a:r>
            <a:r>
              <a:rPr lang="pl-PL" dirty="0" smtClean="0"/>
              <a:t>projektu</a:t>
            </a:r>
          </a:p>
          <a:p>
            <a:pPr marL="414000" lvl="1" indent="0">
              <a:spcAft>
                <a:spcPts val="600"/>
              </a:spcAft>
              <a:buNone/>
            </a:pPr>
            <a:endParaRPr lang="cs-CZ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Partner </a:t>
            </a:r>
            <a:r>
              <a:rPr lang="cs-CZ" sz="2400" b="1" dirty="0"/>
              <a:t>bez finančního </a:t>
            </a:r>
            <a:r>
              <a:rPr lang="cs-CZ" sz="2400" b="1" dirty="0" smtClean="0"/>
              <a:t>příspěvku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Validace přes </a:t>
            </a:r>
            <a:r>
              <a:rPr lang="cs-CZ" dirty="0" smtClean="0"/>
              <a:t>IČ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cs-CZ" dirty="0"/>
              <a:t>Typ plátce </a:t>
            </a:r>
            <a:r>
              <a:rPr lang="cs-CZ" dirty="0" smtClean="0"/>
              <a:t>DPH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cs-CZ" dirty="0"/>
              <a:t>Zahrnout subjekt do definice jednoho subjektu – </a:t>
            </a:r>
            <a:r>
              <a:rPr lang="cs-CZ" dirty="0" smtClean="0"/>
              <a:t>checkbox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pl-PL" dirty="0"/>
              <a:t>Popis zapojení partnera do jednotlivých fází </a:t>
            </a:r>
            <a:r>
              <a:rPr lang="pl-PL" dirty="0" smtClean="0"/>
              <a:t>projektu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9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608512"/>
          </a:xfrm>
        </p:spPr>
        <p:txBody>
          <a:bodyPr>
            <a:normAutofit/>
          </a:bodyPr>
          <a:lstStyle/>
          <a:p>
            <a:r>
              <a:rPr lang="cs-CZ" b="1" dirty="0" smtClean="0"/>
              <a:t>CZ NACE </a:t>
            </a:r>
            <a:r>
              <a:rPr lang="cs-CZ" dirty="0" smtClean="0"/>
              <a:t>– hlavní činnost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 smtClean="0"/>
              <a:t>Adresy subjektu </a:t>
            </a:r>
            <a:r>
              <a:rPr lang="cs-CZ" dirty="0" smtClean="0"/>
              <a:t>– natahuje se z registru, pokud ne, nutno zadat adresu sídla subjektu (kontrola)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 smtClean="0"/>
              <a:t>Adresa realizace </a:t>
            </a:r>
            <a:r>
              <a:rPr lang="cs-CZ" dirty="0" smtClean="0"/>
              <a:t>– nutno zadat, musí se shodovat s adresou v anotaci v záložce Projekt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 smtClean="0"/>
              <a:t>Osoby subjektu </a:t>
            </a:r>
            <a:r>
              <a:rPr lang="cs-CZ" dirty="0" smtClean="0"/>
              <a:t>– stačí u žadatele, musí být zadán statutární zástupce (dále možnost hlavní kontaktní osoby) – jméno, příjmení, telefon, e-mail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 smtClean="0"/>
              <a:t>Účty subjektu </a:t>
            </a:r>
            <a:r>
              <a:rPr lang="cs-CZ" dirty="0" smtClean="0"/>
              <a:t>– až při tvorbě právního aktu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 smtClean="0"/>
              <a:t>Účetní období </a:t>
            </a:r>
            <a:r>
              <a:rPr lang="cs-CZ" dirty="0" smtClean="0"/>
              <a:t>– až při tvorbě právního aktu, při veřejné podpoře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 smtClean="0"/>
              <a:t>Veřejná podpora </a:t>
            </a:r>
            <a:r>
              <a:rPr lang="cs-CZ" dirty="0" smtClean="0"/>
              <a:t>– až při tvorbě právního aktu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1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údaje o projektu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98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 jednotkový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7920880" cy="4320480"/>
          </a:xfrm>
        </p:spPr>
        <p:txBody>
          <a:bodyPr/>
          <a:lstStyle/>
          <a:p>
            <a:r>
              <a:rPr lang="cs-CZ" dirty="0" smtClean="0"/>
              <a:t>Rozpočet nelze editovat.</a:t>
            </a:r>
          </a:p>
          <a:p>
            <a:pPr algn="just"/>
            <a:r>
              <a:rPr lang="cs-CZ" dirty="0" smtClean="0"/>
              <a:t>Rozpočet generován automaticky na základě údajů v záložce „</a:t>
            </a:r>
            <a:r>
              <a:rPr lang="cs-CZ" b="1" dirty="0" smtClean="0"/>
              <a:t>Aktivity</a:t>
            </a:r>
            <a:r>
              <a:rPr lang="cs-CZ" dirty="0" smtClean="0"/>
              <a:t>“ po kliknutí na tlačítko „</a:t>
            </a:r>
            <a:r>
              <a:rPr lang="cs-CZ" b="1" dirty="0" smtClean="0"/>
              <a:t>Generovat</a:t>
            </a:r>
            <a:r>
              <a:rPr lang="cs-CZ" dirty="0" smtClean="0"/>
              <a:t> aktivity do rozpočtu“.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03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zdrojů financování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448" cy="4680520"/>
          </a:xfrm>
        </p:spPr>
        <p:txBody>
          <a:bodyPr/>
          <a:lstStyle/>
          <a:p>
            <a:r>
              <a:rPr lang="cs-CZ" b="1" dirty="0"/>
              <a:t>Žadatel uvádí % spolufinancování </a:t>
            </a:r>
            <a:r>
              <a:rPr lang="cs-CZ" dirty="0" smtClean="0"/>
              <a:t>ze svých zdrojů </a:t>
            </a:r>
            <a:r>
              <a:rPr lang="cs-CZ" dirty="0"/>
              <a:t>a </a:t>
            </a:r>
            <a:r>
              <a:rPr lang="cs-CZ" dirty="0" smtClean="0"/>
              <a:t>typ zdrojů:</a:t>
            </a:r>
          </a:p>
          <a:p>
            <a:pPr lvl="1"/>
            <a:r>
              <a:rPr lang="cs-CZ" dirty="0" smtClean="0"/>
              <a:t>% pro vlastní zdroj.</a:t>
            </a:r>
          </a:p>
          <a:p>
            <a:pPr lvl="1" algn="just"/>
            <a:r>
              <a:rPr lang="cs-CZ" dirty="0" smtClean="0"/>
              <a:t>U </a:t>
            </a:r>
            <a:r>
              <a:rPr lang="cs-CZ" dirty="0"/>
              <a:t>některých právních forem je automaticky doplněno, z jaké kategorie </a:t>
            </a:r>
            <a:r>
              <a:rPr lang="cs-CZ" dirty="0" smtClean="0"/>
              <a:t>financí je </a:t>
            </a:r>
            <a:r>
              <a:rPr lang="cs-CZ" dirty="0"/>
              <a:t>vlastní zdroj (např. </a:t>
            </a:r>
            <a:r>
              <a:rPr lang="cs-CZ" dirty="0" smtClean="0"/>
              <a:t>rozpočet </a:t>
            </a:r>
            <a:r>
              <a:rPr lang="cs-CZ" dirty="0"/>
              <a:t>obce, jiné národní zdroje), u některých právních forem to nebylo možné </a:t>
            </a:r>
            <a:r>
              <a:rPr lang="cs-CZ" dirty="0" smtClean="0"/>
              <a:t>stanovit (žadatel </a:t>
            </a:r>
            <a:r>
              <a:rPr lang="cs-CZ" dirty="0"/>
              <a:t>to musí upřesnit sám</a:t>
            </a:r>
            <a:r>
              <a:rPr lang="cs-CZ" dirty="0" smtClean="0"/>
              <a:t>).</a:t>
            </a:r>
          </a:p>
          <a:p>
            <a:pPr lvl="1" algn="just"/>
            <a:endParaRPr lang="cs-CZ" dirty="0" smtClean="0"/>
          </a:p>
          <a:p>
            <a:pPr algn="just"/>
            <a:r>
              <a:rPr lang="cs-CZ" dirty="0"/>
              <a:t>Na základě % vlastního </a:t>
            </a:r>
            <a:r>
              <a:rPr lang="cs-CZ" dirty="0" smtClean="0"/>
              <a:t>zdroje se </a:t>
            </a:r>
            <a:r>
              <a:rPr lang="cs-CZ" dirty="0"/>
              <a:t>provede </a:t>
            </a:r>
            <a:r>
              <a:rPr lang="cs-CZ" b="1" dirty="0"/>
              <a:t>rozpad celkových způsobilých výdajů</a:t>
            </a:r>
            <a:r>
              <a:rPr lang="cs-CZ" dirty="0"/>
              <a:t> (z rozpočtu) na jednotlivé zdroje </a:t>
            </a:r>
            <a:r>
              <a:rPr lang="cs-CZ" dirty="0" smtClean="0"/>
              <a:t>financování.</a:t>
            </a:r>
            <a:endParaRPr lang="cs-CZ" dirty="0"/>
          </a:p>
          <a:p>
            <a:pPr lvl="1"/>
            <a:r>
              <a:rPr lang="cs-CZ" dirty="0"/>
              <a:t>Při změně celkových způsobilých výdajů v rozpočtu je nutné znovu provést rozpad (hlídá finalizační kontrola</a:t>
            </a:r>
            <a:r>
              <a:rPr lang="cs-CZ" dirty="0" smtClean="0"/>
              <a:t>).</a:t>
            </a:r>
            <a:endParaRPr lang="cs-CZ" dirty="0"/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2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plán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464" cy="5112568"/>
          </a:xfrm>
        </p:spPr>
        <p:txBody>
          <a:bodyPr/>
          <a:lstStyle/>
          <a:p>
            <a:pPr algn="just"/>
            <a:r>
              <a:rPr lang="cs-CZ" dirty="0" smtClean="0"/>
              <a:t>Obsahuje </a:t>
            </a:r>
            <a:r>
              <a:rPr lang="cs-CZ" b="1" dirty="0" smtClean="0"/>
              <a:t>tolik řádků</a:t>
            </a:r>
            <a:r>
              <a:rPr lang="cs-CZ" dirty="0" smtClean="0"/>
              <a:t>, kolik žádostí o platbu se na projektu dá předpokládat (obecně 1x za fázi vybudování/transformaci + 4 x za 6měsíční fáze projektu); případně se upraví před vydáním právního aktu či následně.</a:t>
            </a:r>
          </a:p>
          <a:p>
            <a:r>
              <a:rPr lang="cs-CZ" dirty="0" smtClean="0"/>
              <a:t>EX ANTE: pole </a:t>
            </a:r>
            <a:r>
              <a:rPr lang="cs-CZ" b="1" dirty="0" smtClean="0"/>
              <a:t>Záloha </a:t>
            </a:r>
            <a:r>
              <a:rPr lang="cs-CZ" b="1" dirty="0"/>
              <a:t>– plán pro zálohu </a:t>
            </a:r>
            <a:r>
              <a:rPr lang="cs-CZ" dirty="0"/>
              <a:t>a </a:t>
            </a:r>
            <a:r>
              <a:rPr lang="cs-CZ" b="1" dirty="0"/>
              <a:t>Vyúčtování – plán pro vyúčtování </a:t>
            </a:r>
            <a:r>
              <a:rPr lang="cs-CZ" b="1" dirty="0" smtClean="0"/>
              <a:t>zálohy</a:t>
            </a:r>
          </a:p>
          <a:p>
            <a:r>
              <a:rPr lang="cs-CZ" dirty="0" smtClean="0"/>
              <a:t>EX POST:  </a:t>
            </a:r>
            <a:r>
              <a:rPr lang="cs-CZ" dirty="0"/>
              <a:t>pole </a:t>
            </a:r>
            <a:r>
              <a:rPr lang="cs-CZ" b="1" dirty="0" smtClean="0"/>
              <a:t>Vyúčtování </a:t>
            </a:r>
            <a:r>
              <a:rPr lang="cs-CZ" b="1" dirty="0"/>
              <a:t>– </a:t>
            </a:r>
            <a:r>
              <a:rPr lang="cs-CZ" b="1" dirty="0" smtClean="0"/>
              <a:t>plán</a:t>
            </a:r>
            <a:endParaRPr lang="cs-CZ" dirty="0" smtClean="0"/>
          </a:p>
          <a:p>
            <a:r>
              <a:rPr lang="cs-CZ" dirty="0" smtClean="0"/>
              <a:t>Uvádí se </a:t>
            </a:r>
            <a:r>
              <a:rPr lang="cs-CZ" b="1" dirty="0" smtClean="0"/>
              <a:t>částky </a:t>
            </a:r>
            <a:r>
              <a:rPr lang="cs-CZ" b="1" dirty="0"/>
              <a:t>za všechny zdroje </a:t>
            </a:r>
            <a:r>
              <a:rPr lang="cs-CZ" dirty="0"/>
              <a:t>financování projektu (včetně případných vlastních zdrojů </a:t>
            </a:r>
            <a:r>
              <a:rPr lang="cs-CZ" dirty="0" smtClean="0"/>
              <a:t>žadatele)</a:t>
            </a:r>
          </a:p>
          <a:p>
            <a:r>
              <a:rPr lang="cs-CZ" b="1" dirty="0" smtClean="0"/>
              <a:t>Vzor finančního plánu – Pokyny k vyplnění žádosti v IS KP14+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6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plán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08464" cy="4896544"/>
          </a:xfrm>
        </p:spPr>
        <p:txBody>
          <a:bodyPr/>
          <a:lstStyle/>
          <a:p>
            <a:r>
              <a:rPr lang="cs-CZ" dirty="0" smtClean="0"/>
              <a:t>Uvádí se </a:t>
            </a:r>
            <a:r>
              <a:rPr lang="cs-CZ" b="1" dirty="0" smtClean="0"/>
              <a:t>datum předložení žádosti o platbu</a:t>
            </a:r>
            <a:r>
              <a:rPr lang="cs-CZ" dirty="0" smtClean="0"/>
              <a:t>: </a:t>
            </a:r>
          </a:p>
          <a:p>
            <a:pPr lvl="1" algn="just"/>
            <a:r>
              <a:rPr lang="cs-CZ" dirty="0" smtClean="0"/>
              <a:t>předkládané </a:t>
            </a:r>
            <a:r>
              <a:rPr lang="cs-CZ" dirty="0"/>
              <a:t>v průběhu realizace </a:t>
            </a:r>
            <a:r>
              <a:rPr lang="cs-CZ" dirty="0" smtClean="0"/>
              <a:t>projektu </a:t>
            </a:r>
            <a:r>
              <a:rPr lang="cs-CZ" dirty="0"/>
              <a:t>1 měsíc od </a:t>
            </a:r>
            <a:r>
              <a:rPr lang="cs-CZ" dirty="0" smtClean="0"/>
              <a:t>konce </a:t>
            </a:r>
            <a:r>
              <a:rPr lang="cs-CZ" dirty="0"/>
              <a:t>monitorovacího </a:t>
            </a:r>
            <a:r>
              <a:rPr lang="cs-CZ" dirty="0" smtClean="0"/>
              <a:t>období.</a:t>
            </a:r>
          </a:p>
          <a:p>
            <a:pPr lvl="1" algn="just"/>
            <a:r>
              <a:rPr lang="cs-CZ" dirty="0" smtClean="0"/>
              <a:t>u </a:t>
            </a:r>
            <a:r>
              <a:rPr lang="cs-CZ" dirty="0"/>
              <a:t>závěrečné žádosti o platbu pak 2 měsíce od ukončení posledního monitorovacího období, tj. od ukončení realizace </a:t>
            </a:r>
            <a:r>
              <a:rPr lang="cs-CZ" dirty="0" smtClean="0"/>
              <a:t>projektu.</a:t>
            </a:r>
          </a:p>
          <a:p>
            <a:pPr marL="414000" lvl="1" indent="0" algn="just">
              <a:buNone/>
            </a:pPr>
            <a:endParaRPr lang="cs-CZ" dirty="0"/>
          </a:p>
          <a:p>
            <a:pPr marL="432000" lvl="1" indent="-4320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Finanční </a:t>
            </a:r>
            <a:r>
              <a:rPr lang="cs-CZ" sz="2400" b="1" dirty="0"/>
              <a:t>plán </a:t>
            </a:r>
            <a:r>
              <a:rPr lang="cs-CZ" sz="2400" b="1" u="sng" dirty="0"/>
              <a:t>musí odpovídat </a:t>
            </a:r>
            <a:r>
              <a:rPr lang="cs-CZ" sz="2400" b="1" dirty="0" smtClean="0"/>
              <a:t>celkovým </a:t>
            </a:r>
            <a:r>
              <a:rPr lang="cs-CZ" sz="2400" b="1" dirty="0"/>
              <a:t>způsobilým výdajům v rozpočtu </a:t>
            </a:r>
            <a:r>
              <a:rPr lang="cs-CZ" sz="2400" dirty="0"/>
              <a:t>(hlídá finalizační kontrola)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6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ČESTNÉ PROHLÁŠENÍ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79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Čestné prohlášení </a:t>
            </a:r>
            <a:br>
              <a:rPr lang="cs-CZ" dirty="0" smtClean="0"/>
            </a:br>
            <a:r>
              <a:rPr lang="cs-CZ" dirty="0" smtClean="0"/>
              <a:t>			v žádosti o podporu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280472" cy="5040560"/>
          </a:xfrm>
        </p:spPr>
        <p:txBody>
          <a:bodyPr/>
          <a:lstStyle/>
          <a:p>
            <a:pPr algn="just"/>
            <a:r>
              <a:rPr lang="cs-CZ" b="1" dirty="0" smtClean="0"/>
              <a:t>Žadatel nemůže editovat</a:t>
            </a:r>
            <a:r>
              <a:rPr lang="cs-CZ" dirty="0" smtClean="0"/>
              <a:t>, musí potvrdit soulad s obsahem předpřipraveného prohlášení.</a:t>
            </a:r>
          </a:p>
          <a:p>
            <a:pPr algn="just"/>
            <a:r>
              <a:rPr lang="cs-CZ" b="1" dirty="0" smtClean="0"/>
              <a:t>Potvrzuje např. pravdivost </a:t>
            </a:r>
            <a:r>
              <a:rPr lang="cs-CZ" dirty="0" smtClean="0"/>
              <a:t>údajů, bezdlužnost, absenci citlivých údajů v žádosti, souhlasí s uváděním v seznamu příjemců, vylučuje dvojí financování, akceptuje, že neumožnění ex ante kontroly je důvod pro vyloučení z hodnocení, bere na vědomí závazek mít aktivní datovou schránku.</a:t>
            </a:r>
            <a:endParaRPr lang="cs-CZ" dirty="0"/>
          </a:p>
          <a:p>
            <a:pPr algn="just"/>
            <a:r>
              <a:rPr lang="cs-CZ" dirty="0" smtClean="0"/>
              <a:t>Z </a:t>
            </a:r>
            <a:r>
              <a:rPr lang="cs-CZ" dirty="0"/>
              <a:t>technických důvodů je </a:t>
            </a:r>
            <a:r>
              <a:rPr lang="cs-CZ" dirty="0" smtClean="0"/>
              <a:t>čestné </a:t>
            </a:r>
            <a:r>
              <a:rPr lang="cs-CZ" dirty="0"/>
              <a:t>prohlášení v IS KP14+ evidováno ve dvou </a:t>
            </a:r>
            <a:r>
              <a:rPr lang="cs-CZ" dirty="0" smtClean="0"/>
              <a:t>částech; žadatel </a:t>
            </a:r>
            <a:r>
              <a:rPr lang="cs-CZ" dirty="0"/>
              <a:t>musí </a:t>
            </a:r>
            <a:r>
              <a:rPr lang="cs-CZ" b="1" dirty="0"/>
              <a:t>na </a:t>
            </a:r>
            <a:r>
              <a:rPr lang="cs-CZ" b="1" dirty="0" smtClean="0"/>
              <a:t>každou část kliknout </a:t>
            </a:r>
            <a:r>
              <a:rPr lang="cs-CZ" dirty="0"/>
              <a:t>(tj. otevřít jej pro </a:t>
            </a:r>
            <a:r>
              <a:rPr lang="cs-CZ" dirty="0" smtClean="0"/>
              <a:t>editaci) a </a:t>
            </a:r>
            <a:r>
              <a:rPr lang="cs-CZ" b="1" dirty="0" smtClean="0"/>
              <a:t>potvrdit</a:t>
            </a:r>
            <a:r>
              <a:rPr lang="cs-CZ" b="1" dirty="0"/>
              <a:t>, že s čestným prohlášením souhlasí </a:t>
            </a:r>
            <a:r>
              <a:rPr lang="cs-CZ" dirty="0"/>
              <a:t>(zaškrtnutím checkboxu „Souhlasím s čestným prohlášením</a:t>
            </a:r>
            <a:r>
              <a:rPr lang="cs-CZ" dirty="0" smtClean="0"/>
              <a:t>“).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58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802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a výběru projektů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14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552" y="1772816"/>
            <a:ext cx="7704408" cy="3501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b="1" dirty="0" smtClean="0"/>
              <a:t>Kritéria formálních náležitostí:</a:t>
            </a:r>
            <a:endParaRPr lang="cs-CZ" dirty="0" smtClean="0"/>
          </a:p>
          <a:p>
            <a:pPr lvl="1"/>
            <a:r>
              <a:rPr lang="cs-CZ" dirty="0" smtClean="0"/>
              <a:t>úplnost a forma žádosti</a:t>
            </a:r>
          </a:p>
          <a:p>
            <a:pPr lvl="1"/>
            <a:r>
              <a:rPr lang="cs-CZ" dirty="0" smtClean="0"/>
              <a:t>podpis žádosti</a:t>
            </a:r>
          </a:p>
          <a:p>
            <a:pPr marL="414000" lvl="1" indent="0">
              <a:buNone/>
            </a:pPr>
            <a:endParaRPr lang="cs-CZ" dirty="0" smtClean="0"/>
          </a:p>
          <a:p>
            <a:pPr marL="414000" lvl="1" indent="0">
              <a:buNone/>
            </a:pPr>
            <a:r>
              <a:rPr lang="cs-CZ" dirty="0" smtClean="0"/>
              <a:t>V případě nedostatků bude žadatel vyzván k opravě prostřednictvím IS KP.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6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přílohy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268760"/>
            <a:ext cx="8352480" cy="5328592"/>
          </a:xfrm>
        </p:spPr>
        <p:txBody>
          <a:bodyPr/>
          <a:lstStyle/>
          <a:p>
            <a:r>
              <a:rPr lang="cs-CZ" dirty="0" smtClean="0"/>
              <a:t>Povinné přílohy výzvy na DS</a:t>
            </a:r>
          </a:p>
          <a:p>
            <a:pPr lvl="1"/>
            <a:r>
              <a:rPr lang="cs-CZ" dirty="0"/>
              <a:t>Formulář čestného prohlášení - Identifikace skutečných majitelů právnické osoby ve smyslu zákona č. 253/2008 Sb</a:t>
            </a:r>
            <a:r>
              <a:rPr lang="cs-CZ" dirty="0" smtClean="0"/>
              <a:t>.</a:t>
            </a:r>
          </a:p>
          <a:p>
            <a:r>
              <a:rPr lang="cs-CZ" smtClean="0"/>
              <a:t>Vkládání </a:t>
            </a:r>
            <a:r>
              <a:rPr lang="cs-CZ" dirty="0" smtClean="0"/>
              <a:t>dalších příloh je nepovinné, kromě případů:</a:t>
            </a:r>
          </a:p>
          <a:p>
            <a:pPr lvl="1" algn="just"/>
            <a:r>
              <a:rPr lang="cs-CZ" b="1" dirty="0" smtClean="0"/>
              <a:t>Subjekty, </a:t>
            </a:r>
            <a:r>
              <a:rPr lang="cs-CZ" b="1" dirty="0"/>
              <a:t>u kterých nelze </a:t>
            </a:r>
            <a:r>
              <a:rPr lang="cs-CZ" dirty="0"/>
              <a:t>validací či kontrolou veřejných registrů </a:t>
            </a:r>
            <a:r>
              <a:rPr lang="cs-CZ" b="1" dirty="0"/>
              <a:t>ověřit</a:t>
            </a:r>
            <a:r>
              <a:rPr lang="cs-CZ" dirty="0"/>
              <a:t> totožnost osoby uvedené jako </a:t>
            </a:r>
            <a:r>
              <a:rPr lang="cs-CZ" b="1" dirty="0"/>
              <a:t>statutární zástupce </a:t>
            </a:r>
            <a:r>
              <a:rPr lang="cs-CZ" b="1" dirty="0" smtClean="0"/>
              <a:t>žadatele</a:t>
            </a:r>
            <a:r>
              <a:rPr lang="cs-CZ" dirty="0" smtClean="0"/>
              <a:t>:</a:t>
            </a:r>
          </a:p>
          <a:p>
            <a:pPr lvl="2" algn="just"/>
            <a:r>
              <a:rPr lang="cs-CZ" sz="1800" dirty="0" smtClean="0"/>
              <a:t>sken </a:t>
            </a:r>
            <a:r>
              <a:rPr lang="cs-CZ" sz="1800" dirty="0"/>
              <a:t>zakládacího dokumentu organizace a dále sken dokumentu, na základě kterého osoba uvedená v žádosti jako statutární zástupce může jednat za osobu žadatele.</a:t>
            </a:r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9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 smtClean="0"/>
              <a:t>pravidla pro žadatele / příjemce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Obecná část pravidel pro žadatele a příjemce v OPZ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Specifická část pravidel pro žadatele a příjemce </a:t>
            </a:r>
            <a:r>
              <a:rPr lang="cs-CZ" dirty="0" smtClean="0"/>
              <a:t>v rámci OPZ pro projekty s jednotkovými náklady zaměřené na podporu zařízení péče o děti předškolního věku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141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3428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 smtClean="0"/>
              <a:t>ESF Fórum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00000"/>
            <a:ext cx="7992440" cy="432000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ESF Fórum je určeno pro :</a:t>
            </a:r>
          </a:p>
          <a:p>
            <a:pPr marL="0" indent="0">
              <a:buNone/>
            </a:pPr>
            <a:r>
              <a:rPr lang="cs-CZ" dirty="0" smtClean="0"/>
              <a:t>: dotazy + diskusi</a:t>
            </a:r>
          </a:p>
          <a:p>
            <a:pPr marL="0" indent="0">
              <a:buNone/>
            </a:pPr>
            <a:r>
              <a:rPr lang="cs-CZ" dirty="0" smtClean="0"/>
              <a:t>: FAQ, typové situace</a:t>
            </a:r>
          </a:p>
          <a:p>
            <a:pPr marL="0" indent="0">
              <a:buNone/>
            </a:pPr>
            <a:r>
              <a:rPr lang="cs-CZ" dirty="0" smtClean="0"/>
              <a:t>: kalkulačka projektu, prezentace ze seminářů apod.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>
                <a:hlinkClick r:id="rId3"/>
              </a:rPr>
              <a:t>Dětské skupiny - www.esfcr.cz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142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1178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hangingPunct="0"/>
            <a:r>
              <a:rPr lang="cs-CZ" sz="2800" b="0" dirty="0" smtClean="0"/>
              <a:t>kontakt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112568"/>
          </a:xfrm>
        </p:spPr>
        <p:txBody>
          <a:bodyPr/>
          <a:lstStyle/>
          <a:p>
            <a:pPr marL="0" indent="0" fontAlgn="base" hangingPunct="0">
              <a:buNone/>
            </a:pPr>
            <a:endParaRPr lang="cs-CZ" sz="2000" dirty="0" smtClean="0"/>
          </a:p>
          <a:p>
            <a:pPr marL="0" indent="0" fontAlgn="base" hangingPunct="0">
              <a:buNone/>
            </a:pPr>
            <a:r>
              <a:rPr lang="cs-CZ" dirty="0" smtClean="0"/>
              <a:t>Mgr. Iva Sotolářová</a:t>
            </a:r>
            <a:r>
              <a:rPr lang="cs-CZ" dirty="0"/>
              <a:t>	       </a:t>
            </a:r>
            <a:r>
              <a:rPr lang="cs-CZ" dirty="0" smtClean="0"/>
              <a:t>		</a:t>
            </a:r>
            <a:r>
              <a:rPr lang="cs-CZ" u="sng" dirty="0" smtClean="0"/>
              <a:t>iva.sotolarova@mpsv.c</a:t>
            </a:r>
            <a:r>
              <a:rPr lang="cs-CZ" dirty="0" smtClean="0"/>
              <a:t>z </a:t>
            </a:r>
            <a:endParaRPr lang="cs-CZ" dirty="0"/>
          </a:p>
          <a:p>
            <a:pPr marL="0" indent="0" fontAlgn="base" hangingPunct="0">
              <a:buNone/>
            </a:pPr>
            <a:r>
              <a:rPr lang="cs-CZ" dirty="0" smtClean="0"/>
              <a:t>Ing. Michaela Frázová	    	</a:t>
            </a:r>
            <a:r>
              <a:rPr lang="cs-CZ" u="sng" dirty="0" smtClean="0"/>
              <a:t>michaela.frazova@mpsv.cz</a:t>
            </a:r>
          </a:p>
          <a:p>
            <a:pPr marL="0" indent="0" fontAlgn="base" hangingPunct="0">
              <a:buNone/>
            </a:pPr>
            <a:r>
              <a:rPr lang="cs-CZ" dirty="0" smtClean="0"/>
              <a:t>Mgr. Linda Prokešová 		</a:t>
            </a:r>
            <a:r>
              <a:rPr lang="cs-CZ" dirty="0" smtClean="0">
                <a:hlinkClick r:id="rId3"/>
              </a:rPr>
              <a:t>linda.prokesova@mpsv.cz</a:t>
            </a:r>
            <a:endParaRPr lang="cs-CZ" dirty="0" smtClean="0"/>
          </a:p>
          <a:p>
            <a:pPr marL="0" indent="0" fontAlgn="base" hangingPunct="0">
              <a:buNone/>
            </a:pPr>
            <a:r>
              <a:rPr lang="cs-CZ" dirty="0" smtClean="0"/>
              <a:t>Ing. Hana Truncová	 	           </a:t>
            </a:r>
            <a:r>
              <a:rPr lang="cs-CZ" u="sng" dirty="0" smtClean="0"/>
              <a:t>hana.truncova@mpsv.c</a:t>
            </a:r>
            <a:r>
              <a:rPr lang="cs-CZ" dirty="0" smtClean="0"/>
              <a:t>z </a:t>
            </a:r>
          </a:p>
          <a:p>
            <a:pPr marL="0" indent="0" algn="ctr" fontAlgn="base" hangingPunct="0">
              <a:buNone/>
            </a:pPr>
            <a:r>
              <a:rPr lang="cs-CZ" sz="2800" dirty="0" smtClean="0"/>
              <a:t> </a:t>
            </a:r>
          </a:p>
          <a:p>
            <a:pPr marL="0" indent="0" algn="ctr" fontAlgn="base" hangingPunct="0">
              <a:buNone/>
            </a:pPr>
            <a:endParaRPr lang="cs-CZ" sz="2800" dirty="0"/>
          </a:p>
          <a:p>
            <a:pPr marL="0" indent="0" algn="ctr" fontAlgn="base" hangingPunct="0">
              <a:buNone/>
            </a:pPr>
            <a:r>
              <a:rPr lang="cs-CZ" sz="2800" dirty="0" smtClean="0"/>
              <a:t>Děkujeme Vám za pozornost a těšíme se</a:t>
            </a:r>
            <a:br>
              <a:rPr lang="cs-CZ" sz="2800" dirty="0" smtClean="0"/>
            </a:br>
            <a:r>
              <a:rPr lang="cs-CZ" sz="2800" dirty="0" smtClean="0"/>
              <a:t>na spolupráci</a:t>
            </a:r>
          </a:p>
          <a:p>
            <a:pPr fontAlgn="base" hangingPunct="0"/>
            <a:endParaRPr lang="cs-CZ" sz="2000" dirty="0"/>
          </a:p>
          <a:p>
            <a:pPr marL="414000" lvl="1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143</a:t>
            </a:fld>
            <a:endParaRPr lang="cs-CZ" dirty="0"/>
          </a:p>
        </p:txBody>
      </p:sp>
      <p:pic>
        <p:nvPicPr>
          <p:cNvPr id="5" name="Zástupný symbol pro 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218" y="5373216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ctrTitle"/>
          </p:nvPr>
        </p:nvSpPr>
        <p:spPr>
          <a:xfrm>
            <a:off x="685800" y="1142366"/>
            <a:ext cx="7710410" cy="3380389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Dětské skupiny</a:t>
            </a:r>
            <a:b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cs-CZ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Podnadpis 2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1705744"/>
          </a:xfrm>
        </p:spPr>
        <p:txBody>
          <a:bodyPr>
            <a:normAutofit/>
          </a:bodyPr>
          <a:lstStyle/>
          <a:p>
            <a:r>
              <a:rPr lang="cs-CZ" sz="2800" dirty="0"/>
              <a:t>Podpora implementace dětských </a:t>
            </a:r>
            <a:r>
              <a:rPr lang="cs-CZ" sz="2800" dirty="0" smtClean="0"/>
              <a:t>skupin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CZ.03.1.51/0.0/0.0/15_009/0002266</a:t>
            </a:r>
            <a:endParaRPr lang="cs-CZ" sz="2800" dirty="0"/>
          </a:p>
        </p:txBody>
      </p:sp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8396210" y="86078"/>
            <a:ext cx="576064" cy="5760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1115616" y="476672"/>
            <a:ext cx="1080120" cy="108012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8144182" y="362194"/>
            <a:ext cx="504056" cy="504056"/>
          </a:xfrm>
          <a:prstGeom prst="ellipse">
            <a:avLst/>
          </a:prstGeom>
          <a:solidFill>
            <a:srgbClr val="8FC3DD"/>
          </a:solidFill>
          <a:ln>
            <a:solidFill>
              <a:srgbClr val="8FC3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6516216" y="10356"/>
            <a:ext cx="1440160" cy="1440160"/>
          </a:xfrm>
          <a:prstGeom prst="ellipse">
            <a:avLst/>
          </a:prstGeom>
          <a:solidFill>
            <a:srgbClr val="8FC3DD"/>
          </a:solidFill>
          <a:ln>
            <a:solidFill>
              <a:srgbClr val="8FC3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323528" y="86078"/>
            <a:ext cx="1224136" cy="1224136"/>
          </a:xfrm>
          <a:prstGeom prst="ellipse">
            <a:avLst/>
          </a:prstGeom>
          <a:solidFill>
            <a:srgbClr val="8FC3DD">
              <a:alpha val="5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Tětiva 10"/>
          <p:cNvSpPr/>
          <p:nvPr/>
        </p:nvSpPr>
        <p:spPr>
          <a:xfrm rot="16200000">
            <a:off x="1426228" y="-361189"/>
            <a:ext cx="720080" cy="720080"/>
          </a:xfrm>
          <a:prstGeom prst="chord">
            <a:avLst>
              <a:gd name="adj1" fmla="val 5441031"/>
              <a:gd name="adj2" fmla="val 1620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" name="Tětiva 12"/>
          <p:cNvSpPr/>
          <p:nvPr/>
        </p:nvSpPr>
        <p:spPr>
          <a:xfrm>
            <a:off x="8468218" y="2348880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2473"/>
            <a:ext cx="936104" cy="592519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0" y="5996449"/>
            <a:ext cx="3506544" cy="784569"/>
          </a:xfrm>
          <a:prstGeom prst="rect">
            <a:avLst/>
          </a:prstGeom>
        </p:spPr>
      </p:pic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Základní </a:t>
            </a:r>
            <a:r>
              <a:rPr lang="cs-CZ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údaje</a:t>
            </a:r>
            <a:br>
              <a:rPr lang="cs-CZ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cs-CZ" sz="27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 projektu Podpory implementace dětských skupin</a:t>
            </a:r>
            <a:endParaRPr lang="cs-CZ" sz="27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Zástupný symbol pro obsah 14"/>
          <p:cNvSpPr>
            <a:spLocks noGrp="1"/>
          </p:cNvSpPr>
          <p:nvPr>
            <p:ph idx="1"/>
          </p:nvPr>
        </p:nvSpPr>
        <p:spPr>
          <a:xfrm>
            <a:off x="755576" y="1340768"/>
            <a:ext cx="7941568" cy="4608511"/>
          </a:xfrm>
        </p:spPr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  <a:defRPr/>
            </a:pPr>
            <a:r>
              <a:rPr lang="cs-CZ" altLang="cs-CZ" sz="1700" dirty="0" smtClean="0">
                <a:solidFill>
                  <a:schemeClr val="accent5">
                    <a:lumMod val="50000"/>
                  </a:schemeClr>
                </a:solidFill>
              </a:rPr>
              <a:t>Realizace </a:t>
            </a:r>
            <a:r>
              <a:rPr lang="cs-CZ" altLang="cs-CZ" sz="1700" dirty="0">
                <a:solidFill>
                  <a:schemeClr val="accent5">
                    <a:lumMod val="50000"/>
                  </a:schemeClr>
                </a:solidFill>
              </a:rPr>
              <a:t>projektu: 1. 1. 2016 - 31. 12. </a:t>
            </a:r>
            <a:r>
              <a:rPr lang="cs-CZ" altLang="cs-CZ" sz="1700" dirty="0" smtClean="0">
                <a:solidFill>
                  <a:schemeClr val="accent5">
                    <a:lumMod val="50000"/>
                  </a:schemeClr>
                </a:solidFill>
              </a:rPr>
              <a:t>2020</a:t>
            </a:r>
            <a:endParaRPr lang="cs-CZ" altLang="cs-CZ" sz="17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Projekt má 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celorepublikovou působnost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(krajští metodici)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cs-CZ" sz="17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Cíle projektu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podpora vzniku a fungování dětských skupin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 – komplexní poradenství a vzdělávání</a:t>
            </a:r>
          </a:p>
          <a:p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zakotvení systému dětských skupin a jejich kvality – standardy, značka a audity kvality</a:t>
            </a:r>
          </a:p>
          <a:p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zvýšení 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dostupnosti informací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o dětských skupinách – webové stránky, kampaň</a:t>
            </a:r>
          </a:p>
          <a:p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zvýšení důvěry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 uživatelů k dětským skupinám</a:t>
            </a:r>
          </a:p>
          <a:p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pomoc 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rodičům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 orientovat se ve službách péče o předškolní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děti</a:t>
            </a:r>
          </a:p>
          <a:p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Podpora zaměstnanosti a flexibilních forem práce</a:t>
            </a:r>
            <a:endParaRPr lang="cs-CZ" sz="17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Clr>
                <a:schemeClr val="accent5">
                  <a:lumMod val="75000"/>
                </a:schemeClr>
              </a:buClr>
              <a:buSzPct val="110000"/>
              <a:buNone/>
            </a:pPr>
            <a:endParaRPr lang="cs-CZ" sz="17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Clr>
                <a:schemeClr val="accent5">
                  <a:lumMod val="75000"/>
                </a:schemeClr>
              </a:buClr>
              <a:buSzPct val="110000"/>
              <a:buNone/>
            </a:pPr>
            <a:r>
              <a:rPr lang="cs-CZ" sz="1700" b="1" dirty="0" smtClean="0">
                <a:solidFill>
                  <a:schemeClr val="accent5">
                    <a:lumMod val="50000"/>
                  </a:schemeClr>
                </a:solidFill>
              </a:rPr>
              <a:t>Kontakty 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na krajské metodiky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naleznete na webových stránkách dětských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skupin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www.dsmpsv.cz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nebo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přímo na 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stránkách </a:t>
            </a:r>
            <a:r>
              <a:rPr lang="cs-CZ" sz="1700" b="1" dirty="0" smtClean="0">
                <a:solidFill>
                  <a:schemeClr val="accent5">
                    <a:lumMod val="50000"/>
                  </a:schemeClr>
                </a:solidFill>
              </a:rPr>
              <a:t>MPSV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https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://www.mpsv.cz/files/clanky/32415/seznam_kontaktu_IDS_MPSV_web.pdf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cs-CZ" sz="1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Clr>
                <a:schemeClr val="accent5">
                  <a:lumMod val="75000"/>
                </a:schemeClr>
              </a:buClr>
              <a:buSzPct val="110000"/>
              <a:buNone/>
            </a:pPr>
            <a:endParaRPr lang="cs-CZ" sz="17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Clr>
                <a:schemeClr val="accent5">
                  <a:lumMod val="75000"/>
                </a:schemeClr>
              </a:buClr>
              <a:buSzPct val="110000"/>
              <a:buNone/>
            </a:pPr>
            <a:r>
              <a:rPr lang="cs-CZ" sz="1800" b="1" u="sng" dirty="0">
                <a:solidFill>
                  <a:schemeClr val="accent5">
                    <a:lumMod val="50000"/>
                  </a:schemeClr>
                </a:solidFill>
              </a:rPr>
              <a:t>Konzultace jsou poskytovány ZDARMA.</a:t>
            </a:r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168092"/>
            <a:ext cx="933253" cy="59071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7" b="12587"/>
          <a:stretch/>
        </p:blipFill>
        <p:spPr>
          <a:xfrm>
            <a:off x="679930" y="6168092"/>
            <a:ext cx="3528392" cy="590714"/>
          </a:xfrm>
          <a:prstGeom prst="rect">
            <a:avLst/>
          </a:prstGeom>
        </p:spPr>
      </p:pic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Právní úprava</a:t>
            </a:r>
          </a:p>
        </p:txBody>
      </p:sp>
      <p:sp>
        <p:nvSpPr>
          <p:cNvPr id="15" name="Zástupný symbol pro obsah 14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24535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cs-CZ" sz="2400" b="1" dirty="0">
                <a:solidFill>
                  <a:schemeClr val="accent5">
                    <a:lumMod val="50000"/>
                  </a:schemeClr>
                </a:solidFill>
              </a:rPr>
              <a:t>Zákon č. 247/2014 Sb.,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o poskytování služby péče o dítě v dětské skupině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o změně souvisejících zákonů ze dne 23.9.2014 – platný, ve Sbírce zákonů zveřejněn 14.11.2014, 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účinný od 29.11.2014</a:t>
            </a:r>
          </a:p>
          <a:p>
            <a:pPr lvl="2"/>
            <a:r>
              <a:rPr lang="cs-CZ" sz="1600" b="1" dirty="0">
                <a:solidFill>
                  <a:schemeClr val="accent5">
                    <a:lumMod val="50000"/>
                  </a:schemeClr>
                </a:solidFill>
              </a:rPr>
              <a:t>Věkové rozpětí dětí: 1 </a:t>
            </a:r>
            <a:r>
              <a:rPr lang="cs-CZ" sz="1600" b="1" dirty="0" smtClean="0">
                <a:solidFill>
                  <a:schemeClr val="accent5">
                    <a:lumMod val="50000"/>
                  </a:schemeClr>
                </a:solidFill>
              </a:rPr>
              <a:t>rok – </a:t>
            </a:r>
            <a:r>
              <a:rPr lang="cs-CZ" sz="1600" b="1" dirty="0">
                <a:solidFill>
                  <a:schemeClr val="accent5">
                    <a:lumMod val="50000"/>
                  </a:schemeClr>
                </a:solidFill>
              </a:rPr>
              <a:t>zahájení povinné školní docházky</a:t>
            </a:r>
          </a:p>
          <a:p>
            <a:pPr lvl="2"/>
            <a:r>
              <a:rPr lang="cs-CZ" sz="1600" b="1" dirty="0">
                <a:solidFill>
                  <a:schemeClr val="accent5">
                    <a:lumMod val="50000"/>
                  </a:schemeClr>
                </a:solidFill>
              </a:rPr>
              <a:t>Kapacita až 24 dětí</a:t>
            </a:r>
          </a:p>
          <a:p>
            <a:pPr lvl="2"/>
            <a:r>
              <a:rPr lang="cs-CZ" sz="1600" b="1" dirty="0">
                <a:solidFill>
                  <a:schemeClr val="accent5">
                    <a:lumMod val="50000"/>
                  </a:schemeClr>
                </a:solidFill>
              </a:rPr>
              <a:t>Zákonem stanovená odborná způsobilost pečujících osob a jejich minimální počet</a:t>
            </a:r>
          </a:p>
          <a:p>
            <a:pPr lvl="2"/>
            <a:r>
              <a:rPr lang="cs-CZ" sz="1600" b="1" dirty="0">
                <a:solidFill>
                  <a:schemeClr val="accent5">
                    <a:lumMod val="50000"/>
                  </a:schemeClr>
                </a:solidFill>
              </a:rPr>
              <a:t>Povinné </a:t>
            </a:r>
            <a:r>
              <a:rPr lang="cs-CZ" sz="1600" b="1" dirty="0" smtClean="0">
                <a:solidFill>
                  <a:schemeClr val="accent5">
                    <a:lumMod val="50000"/>
                  </a:schemeClr>
                </a:solidFill>
              </a:rPr>
              <a:t>očkování</a:t>
            </a:r>
          </a:p>
          <a:p>
            <a:pPr marL="914400" lvl="2" indent="0">
              <a:buNone/>
            </a:pPr>
            <a:endParaRPr lang="cs-CZ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Vyhláška č. 281/2014 Sb.,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o hygienických požadavcích na prostory </a:t>
            </a:r>
            <a:b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a provoz dětské skupiny </a:t>
            </a:r>
            <a:r>
              <a:rPr lang="cs-CZ" sz="1700" b="1" dirty="0" smtClean="0">
                <a:solidFill>
                  <a:schemeClr val="accent5">
                    <a:lumMod val="50000"/>
                  </a:schemeClr>
                </a:solidFill>
              </a:rPr>
              <a:t>do 12 dětí</a:t>
            </a:r>
          </a:p>
          <a:p>
            <a:pPr marL="457200" lvl="1" indent="0">
              <a:buNone/>
            </a:pPr>
            <a:endParaRPr lang="cs-CZ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Vyhláška </a:t>
            </a:r>
            <a:r>
              <a:rPr lang="cs-CZ" sz="2400" b="1" dirty="0">
                <a:solidFill>
                  <a:schemeClr val="accent5">
                    <a:lumMod val="50000"/>
                  </a:schemeClr>
                </a:solidFill>
              </a:rPr>
              <a:t>č. 410/2005 Sb. ,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o hygienických požadavcích na prostory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provoz zařízení a provozoven pro výchovu a vzdělávání dětí a mladistvých, ve znění pozdějších předpisů – pro dětskou skupinu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 nad 12 dětí</a:t>
            </a:r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168092"/>
            <a:ext cx="933253" cy="59071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7" b="12587"/>
          <a:stretch/>
        </p:blipFill>
        <p:spPr>
          <a:xfrm>
            <a:off x="679930" y="6168092"/>
            <a:ext cx="3528392" cy="590714"/>
          </a:xfrm>
          <a:prstGeom prst="rect">
            <a:avLst/>
          </a:prstGeom>
        </p:spPr>
      </p:pic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Zákon č. 247/2014 Sb.</a:t>
            </a:r>
          </a:p>
        </p:txBody>
      </p:sp>
      <p:sp>
        <p:nvSpPr>
          <p:cNvPr id="15" name="Zástupný symbol pro obsah 14"/>
          <p:cNvSpPr>
            <a:spLocks noGrp="1"/>
          </p:cNvSpPr>
          <p:nvPr>
            <p:ph idx="1"/>
          </p:nvPr>
        </p:nvSpPr>
        <p:spPr>
          <a:xfrm>
            <a:off x="561400" y="1412776"/>
            <a:ext cx="8331080" cy="4608511"/>
          </a:xfrm>
        </p:spPr>
        <p:txBody>
          <a:bodyPr>
            <a:normAutofit fontScale="92500"/>
          </a:bodyPr>
          <a:lstStyle/>
          <a:p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Služba péče o dítě v dětské skupině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§2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) – </a:t>
            </a:r>
            <a:r>
              <a:rPr lang="cs-CZ" sz="1800" u="sng" dirty="0">
                <a:solidFill>
                  <a:schemeClr val="accent5">
                    <a:lumMod val="50000"/>
                  </a:schemeClr>
                </a:solidFill>
              </a:rPr>
              <a:t>pravidelná péče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o děti od jednoho roku věku do zahájení povinné školní docházky, umožňující docházku </a:t>
            </a:r>
            <a:r>
              <a:rPr lang="cs-CZ" sz="1800" u="sng" dirty="0">
                <a:solidFill>
                  <a:schemeClr val="accent5">
                    <a:lumMod val="50000"/>
                  </a:schemeClr>
                </a:solidFill>
              </a:rPr>
              <a:t>nejméně 6 hodin denně</a:t>
            </a:r>
          </a:p>
          <a:p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Poskytovatelem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§3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) může být zaměstnavatel rodiče, </a:t>
            </a:r>
            <a:r>
              <a:rPr lang="cs-CZ" sz="1800" u="sng" dirty="0">
                <a:solidFill>
                  <a:schemeClr val="accent5">
                    <a:lumMod val="50000"/>
                  </a:schemeClr>
                </a:solidFill>
              </a:rPr>
              <a:t>nezisková organizace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, PO podle zákona o církvích, územní samosprávný celek nebo jím založená PO či vysoká škola + možná dohoda zaměstnavatele s jiným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poskytovatelem </a:t>
            </a:r>
            <a:r>
              <a:rPr lang="mr-IN" sz="1800" dirty="0" smtClean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800" u="sng" dirty="0" smtClean="0">
                <a:solidFill>
                  <a:schemeClr val="accent5">
                    <a:lumMod val="50000"/>
                  </a:schemeClr>
                </a:solidFill>
              </a:rPr>
              <a:t>služba </a:t>
            </a:r>
            <a:r>
              <a:rPr lang="cs-CZ" sz="1800" b="1" u="sng" dirty="0" smtClean="0">
                <a:solidFill>
                  <a:schemeClr val="accent5">
                    <a:lumMod val="50000"/>
                  </a:schemeClr>
                </a:solidFill>
              </a:rPr>
              <a:t>VEŘEJNÁ</a:t>
            </a:r>
            <a:r>
              <a:rPr lang="cs-CZ" sz="1800" u="sng" dirty="0" smtClean="0">
                <a:solidFill>
                  <a:schemeClr val="accent5">
                    <a:lumMod val="50000"/>
                  </a:schemeClr>
                </a:solidFill>
              </a:rPr>
              <a:t> nebo </a:t>
            </a:r>
            <a:r>
              <a:rPr lang="cs-CZ" sz="1800" b="1" u="sng" dirty="0" smtClean="0">
                <a:solidFill>
                  <a:schemeClr val="accent5">
                    <a:lumMod val="50000"/>
                  </a:schemeClr>
                </a:solidFill>
              </a:rPr>
              <a:t>PODNIKOVÁ</a:t>
            </a:r>
          </a:p>
          <a:p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Oprávnění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§4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) poskytovat službu péče o dítě v DS </a:t>
            </a:r>
            <a:r>
              <a:rPr lang="cs-CZ" sz="1800" u="sng" dirty="0">
                <a:solidFill>
                  <a:schemeClr val="accent5">
                    <a:lumMod val="50000"/>
                  </a:schemeClr>
                </a:solidFill>
              </a:rPr>
              <a:t>vzniká dnem zápisu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do evidence poskytovatelů MPSV (podrobně </a:t>
            </a:r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§ 16 – 19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Podmínky pro poskytování služby péče o dítě v DS upravuje </a:t>
            </a:r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§5</a:t>
            </a:r>
          </a:p>
          <a:p>
            <a:pPr lvl="1">
              <a:buFontTx/>
              <a:buChar char="-"/>
            </a:pPr>
            <a:r>
              <a:rPr lang="cs-CZ" sz="1400" b="1" dirty="0">
                <a:solidFill>
                  <a:schemeClr val="accent5">
                    <a:lumMod val="50000"/>
                  </a:schemeClr>
                </a:solidFill>
              </a:rPr>
              <a:t>poskytovatel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: bezúhonnost, prokázání práva k užívání prostor, zajištění </a:t>
            </a:r>
            <a:r>
              <a:rPr lang="cs-CZ" sz="1400" dirty="0" err="1">
                <a:solidFill>
                  <a:schemeClr val="accent5">
                    <a:lumMod val="50000"/>
                  </a:schemeClr>
                </a:solidFill>
              </a:rPr>
              <a:t>tech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požadavků na stavby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hygienických požadavků na prostory,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svéprávnost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, věk 18 let</a:t>
            </a:r>
          </a:p>
          <a:p>
            <a:pPr lvl="1">
              <a:buFontTx/>
              <a:buChar char="-"/>
            </a:pPr>
            <a:r>
              <a:rPr lang="cs-CZ" sz="1400" b="1" dirty="0">
                <a:solidFill>
                  <a:schemeClr val="accent5">
                    <a:lumMod val="50000"/>
                  </a:schemeClr>
                </a:solidFill>
              </a:rPr>
              <a:t>pečující osoba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: bezúhonnost, pracovněprávní vztah s poskytovatelem, odbor. způsobilost, zdrav. způsobilost, věk 18 let, svéprávnost </a:t>
            </a:r>
          </a:p>
          <a:p>
            <a:pPr>
              <a:buFontTx/>
              <a:buChar char="-"/>
            </a:pPr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Úhrada za službu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§6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) – poskytování na </a:t>
            </a:r>
            <a:r>
              <a:rPr lang="cs-CZ" sz="1800" u="sng" dirty="0">
                <a:solidFill>
                  <a:schemeClr val="accent5">
                    <a:lumMod val="50000"/>
                  </a:schemeClr>
                </a:solidFill>
              </a:rPr>
              <a:t>nekomerčním základě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, poskytuje se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bez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úhrady,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s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částečnou nebo s plnou úhradou nákladů, je nutné vést oddělené účetnictví </a:t>
            </a:r>
          </a:p>
          <a:p>
            <a:endParaRPr lang="cs-CZ" sz="1800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168092"/>
            <a:ext cx="933253" cy="59071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7" b="12587"/>
          <a:stretch/>
        </p:blipFill>
        <p:spPr>
          <a:xfrm>
            <a:off x="679930" y="6168092"/>
            <a:ext cx="3528392" cy="590714"/>
          </a:xfrm>
          <a:prstGeom prst="rect">
            <a:avLst/>
          </a:prstGeom>
        </p:spPr>
      </p:pic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Zákon č. 247/2014 Sb.</a:t>
            </a:r>
          </a:p>
        </p:txBody>
      </p:sp>
      <p:sp>
        <p:nvSpPr>
          <p:cNvPr id="15" name="Zástupný symbol pro obsah 14"/>
          <p:cNvSpPr>
            <a:spLocks noGrp="1"/>
          </p:cNvSpPr>
          <p:nvPr>
            <p:ph idx="1"/>
          </p:nvPr>
        </p:nvSpPr>
        <p:spPr>
          <a:xfrm>
            <a:off x="561400" y="1412776"/>
            <a:ext cx="8331080" cy="4608511"/>
          </a:xfrm>
        </p:spPr>
        <p:txBody>
          <a:bodyPr>
            <a:normAutofit fontScale="92500" lnSpcReduction="10000"/>
          </a:bodyPr>
          <a:lstStyle/>
          <a:p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Max. počet dětí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v DS (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§7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) je 24 , možnost </a:t>
            </a:r>
            <a:r>
              <a:rPr lang="cs-CZ" sz="1700" u="sng" dirty="0">
                <a:solidFill>
                  <a:schemeClr val="accent5">
                    <a:lumMod val="50000"/>
                  </a:schemeClr>
                </a:solidFill>
              </a:rPr>
              <a:t>sdíleného místa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, důležité je zohlednit věk dětí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v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DS (hlavně u dětí mladších 2 let)</a:t>
            </a:r>
          </a:p>
          <a:p>
            <a:pPr marL="0" indent="0">
              <a:buNone/>
            </a:pPr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Počet pečujících osob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1300" dirty="0">
                <a:solidFill>
                  <a:schemeClr val="accent5">
                    <a:lumMod val="50000"/>
                  </a:schemeClr>
                </a:solidFill>
              </a:rPr>
              <a:t>do 6-ti dětí 1 osoba, od 7 – 24 dětí </a:t>
            </a:r>
            <a:r>
              <a:rPr lang="cs-CZ" sz="1300" b="1" u="sng" dirty="0">
                <a:solidFill>
                  <a:schemeClr val="accent5">
                    <a:lumMod val="50000"/>
                  </a:schemeClr>
                </a:solidFill>
              </a:rPr>
              <a:t>2 pečující osoby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1300" dirty="0">
                <a:solidFill>
                  <a:schemeClr val="accent5">
                    <a:lumMod val="50000"/>
                  </a:schemeClr>
                </a:solidFill>
              </a:rPr>
              <a:t>13 – 24 dětí pokud je v DS min. 1 dítě mladší 2 let – </a:t>
            </a:r>
            <a:r>
              <a:rPr lang="cs-CZ" sz="1300" b="1" u="sng" dirty="0">
                <a:solidFill>
                  <a:schemeClr val="accent5">
                    <a:lumMod val="50000"/>
                  </a:schemeClr>
                </a:solidFill>
              </a:rPr>
              <a:t>3 peč. osoby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Stravování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§8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) z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působ 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a úhrada nákladů na stravování je upravena ve smlouvě mezi poskytovatelem a rodičem.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Možnosti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zajištění stravy pro poskytovatele jsou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vývařovna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, přípravna a výdejna (možná i kombinace).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Poskytnutí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stravy se řídí dle potravinového práva.</a:t>
            </a:r>
          </a:p>
          <a:p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Vnitřní pravidla a plán výchovy a péče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§10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) – organizační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provozní záležitostí, vzdělávání dítěte a základní podmínky péče o dítě (nutné veřejně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přístupné + příloha ke smlouvě s rodiči)</a:t>
            </a:r>
          </a:p>
          <a:p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Evidence dětí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v DS – výčet údajů, které musí evidence povinně obsahovat upravuje 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§11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, součástí evidence je i smlouva</a:t>
            </a:r>
          </a:p>
          <a:p>
            <a:pPr marL="0" indent="0">
              <a:buNone/>
            </a:pPr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Pojištění odpovědnosti za újmu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§12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) – sjednat na celou dobu poskytování služby</a:t>
            </a:r>
          </a:p>
          <a:p>
            <a:pPr marL="0" indent="0">
              <a:buNone/>
            </a:pPr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Smlouva o poskytování služby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§13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) – poskytovatel s rodičem, písemná,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dle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Obchodního zákoníku</a:t>
            </a:r>
          </a:p>
          <a:p>
            <a:endParaRPr lang="cs-CZ" sz="17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800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168092"/>
            <a:ext cx="933253" cy="59071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7" b="12587"/>
          <a:stretch/>
        </p:blipFill>
        <p:spPr>
          <a:xfrm>
            <a:off x="679930" y="6168092"/>
            <a:ext cx="3528392" cy="590714"/>
          </a:xfrm>
          <a:prstGeom prst="rect">
            <a:avLst/>
          </a:prstGeom>
        </p:spPr>
      </p:pic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semináře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844824"/>
            <a:ext cx="7775968" cy="4320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Představení výzvy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Hodnocení a výběr projektů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Podpora implementace dětských skupin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Jednotky a jednotkové náklady</a:t>
            </a:r>
            <a:endParaRPr lang="cs-CZ" sz="18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Parametry dětské skupiny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Finanční řízení projektu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Změny projektu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Publicita a veřejná podpora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Informační systém ISKP14+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Dotazy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cs-CZ" altLang="cs-CZ" sz="4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Žádost </a:t>
            </a:r>
            <a:r>
              <a:rPr lang="cs-CZ" altLang="cs-CZ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do evidence poskytovatelů</a:t>
            </a:r>
            <a:endParaRPr lang="cs-CZ" sz="40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Zástupný symbol pro obsah 14"/>
          <p:cNvSpPr>
            <a:spLocks noGrp="1"/>
          </p:cNvSpPr>
          <p:nvPr>
            <p:ph idx="1"/>
          </p:nvPr>
        </p:nvSpPr>
        <p:spPr>
          <a:xfrm>
            <a:off x="561400" y="1412776"/>
            <a:ext cx="8259072" cy="4608511"/>
          </a:xfrm>
        </p:spPr>
        <p:txBody>
          <a:bodyPr>
            <a:normAutofit fontScale="55000" lnSpcReduction="20000"/>
          </a:bodyPr>
          <a:lstStyle/>
          <a:p>
            <a:r>
              <a:rPr lang="cs-CZ" sz="3100" b="1" dirty="0">
                <a:solidFill>
                  <a:schemeClr val="accent5">
                    <a:lumMod val="50000"/>
                  </a:schemeClr>
                </a:solidFill>
              </a:rPr>
              <a:t>Žádost o zápis se podává na </a:t>
            </a:r>
            <a:r>
              <a:rPr lang="cs-CZ" sz="3100" b="1" dirty="0" smtClean="0">
                <a:solidFill>
                  <a:schemeClr val="accent5">
                    <a:lumMod val="50000"/>
                  </a:schemeClr>
                </a:solidFill>
              </a:rPr>
              <a:t>předepsaném </a:t>
            </a:r>
            <a:r>
              <a:rPr lang="cs-CZ" sz="3100" b="1" u="sng" dirty="0" smtClean="0">
                <a:solidFill>
                  <a:schemeClr val="accent5">
                    <a:lumMod val="50000"/>
                  </a:schemeClr>
                </a:solidFill>
              </a:rPr>
              <a:t>tiskopise</a:t>
            </a:r>
            <a:r>
              <a:rPr lang="cs-CZ" sz="3100" b="1" dirty="0" smtClean="0">
                <a:solidFill>
                  <a:schemeClr val="accent5">
                    <a:lumMod val="50000"/>
                  </a:schemeClr>
                </a:solidFill>
              </a:rPr>
              <a:t> nebo prostřednictvím </a:t>
            </a:r>
            <a:r>
              <a:rPr lang="cs-CZ" sz="3100" b="1" u="sng" dirty="0" smtClean="0">
                <a:solidFill>
                  <a:schemeClr val="accent5">
                    <a:lumMod val="50000"/>
                  </a:schemeClr>
                </a:solidFill>
              </a:rPr>
              <a:t>elektronické aplikace </a:t>
            </a:r>
            <a:r>
              <a:rPr lang="cs-CZ" sz="3100" b="1" dirty="0" smtClean="0">
                <a:solidFill>
                  <a:schemeClr val="accent5">
                    <a:lumMod val="50000"/>
                  </a:schemeClr>
                </a:solidFill>
              </a:rPr>
              <a:t>MPSV</a:t>
            </a:r>
          </a:p>
          <a:p>
            <a:pPr marL="0" indent="0">
              <a:buNone/>
            </a:pPr>
            <a:endParaRPr lang="cs-CZ" sz="31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K žádosti se přikládá </a:t>
            </a:r>
            <a:r>
              <a:rPr lang="cs-CZ" sz="3100" b="1" dirty="0">
                <a:solidFill>
                  <a:schemeClr val="accent5">
                    <a:lumMod val="50000"/>
                  </a:schemeClr>
                </a:solidFill>
              </a:rPr>
              <a:t>originál</a:t>
            </a: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 nebo výstup z </a:t>
            </a:r>
            <a:r>
              <a:rPr lang="cs-CZ" sz="3100" b="1" dirty="0">
                <a:solidFill>
                  <a:schemeClr val="accent5">
                    <a:lumMod val="50000"/>
                  </a:schemeClr>
                </a:solidFill>
              </a:rPr>
              <a:t>autorizované konverze 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dokumentů: </a:t>
            </a:r>
            <a:endParaRPr lang="cs-CZ" sz="31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	1) </a:t>
            </a:r>
            <a:r>
              <a:rPr lang="cs-CZ" sz="3100" b="1" dirty="0">
                <a:solidFill>
                  <a:schemeClr val="accent5">
                    <a:lumMod val="50000"/>
                  </a:schemeClr>
                </a:solidFill>
              </a:rPr>
              <a:t>doklad o vlastnickém nebo jiném právu k objektu nebo prostorám</a:t>
            </a: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, z něhož 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vyplývá oprávnění </a:t>
            </a: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tento objekt nebo prostory užívat k poskytování služby péče o dítě v dětské 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skupině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5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	2) </a:t>
            </a:r>
            <a:r>
              <a:rPr lang="cs-CZ" sz="3100" b="1" dirty="0">
                <a:solidFill>
                  <a:schemeClr val="accent5">
                    <a:lumMod val="50000"/>
                  </a:schemeClr>
                </a:solidFill>
              </a:rPr>
              <a:t>závazné stanovisko krajské hygienické stanice </a:t>
            </a: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o splnění hygienických 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požadavků </a:t>
            </a: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na stravování, prostory a provoz, v nichž bude poskytována služba péče o 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dítě</a:t>
            </a: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, přičemž je nutná shoda kapacity zařízení v žádosti o evidenci se stanoviskem 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KHS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5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FontTx/>
              <a:buNone/>
              <a:defRPr/>
            </a:pP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	3)  </a:t>
            </a:r>
            <a:r>
              <a:rPr lang="cs-CZ" sz="3100" b="1" dirty="0">
                <a:solidFill>
                  <a:schemeClr val="accent5">
                    <a:lumMod val="50000"/>
                  </a:schemeClr>
                </a:solidFill>
              </a:rPr>
              <a:t>opis smlouvy o pojištění odpovědnosti za újmu</a:t>
            </a: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 (stačí kopie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0" indent="0" algn="just">
              <a:lnSpc>
                <a:spcPct val="100000"/>
              </a:lnSpc>
              <a:buFontTx/>
              <a:buNone/>
              <a:defRPr/>
            </a:pPr>
            <a:endParaRPr lang="cs-CZ" sz="15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FontTx/>
              <a:buNone/>
              <a:defRPr/>
            </a:pP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	4) doklad o bezúhonnosti fyzické osoby – </a:t>
            </a:r>
            <a:r>
              <a:rPr lang="cs-CZ" sz="3100" u="sng" dirty="0" smtClean="0">
                <a:solidFill>
                  <a:schemeClr val="accent5">
                    <a:lumMod val="50000"/>
                  </a:schemeClr>
                </a:solidFill>
              </a:rPr>
              <a:t>pouze u cizinců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u ostatních si MPSV 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zajistí dálkovým </a:t>
            </a: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přístupem z 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Rejstříku trestů</a:t>
            </a:r>
          </a:p>
          <a:p>
            <a:pPr marL="0" indent="0" algn="just">
              <a:lnSpc>
                <a:spcPct val="100000"/>
              </a:lnSpc>
              <a:buFontTx/>
              <a:buNone/>
              <a:defRPr/>
            </a:pPr>
            <a:endParaRPr lang="cs-CZ" sz="31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sz="3100" b="1" dirty="0">
                <a:solidFill>
                  <a:schemeClr val="accent5">
                    <a:lumMod val="50000"/>
                  </a:schemeClr>
                </a:solidFill>
              </a:rPr>
              <a:t>Písemné rozhodnutí o zápisu se ze zákona o dětské skupině nevydává, zápis </a:t>
            </a:r>
            <a:r>
              <a:rPr lang="cs-CZ" sz="3100" b="1" dirty="0" smtClean="0">
                <a:solidFill>
                  <a:schemeClr val="accent5">
                    <a:lumMod val="50000"/>
                  </a:schemeClr>
                </a:solidFill>
              </a:rPr>
              <a:t>je zveřejněn na </a:t>
            </a:r>
            <a:r>
              <a:rPr lang="cs-CZ" sz="3100" b="1" dirty="0">
                <a:solidFill>
                  <a:schemeClr val="accent5">
                    <a:lumMod val="50000"/>
                  </a:schemeClr>
                </a:solidFill>
              </a:rPr>
              <a:t>webových stránkách </a:t>
            </a:r>
            <a:r>
              <a:rPr lang="cs-CZ" sz="3100" b="1" dirty="0" smtClean="0">
                <a:solidFill>
                  <a:schemeClr val="accent5">
                    <a:lumMod val="50000"/>
                  </a:schemeClr>
                </a:solidFill>
              </a:rPr>
              <a:t>ministerstva 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(pouze </a:t>
            </a:r>
            <a:r>
              <a:rPr lang="cs-CZ" sz="3100" dirty="0" err="1" smtClean="0">
                <a:solidFill>
                  <a:schemeClr val="accent5">
                    <a:lumMod val="50000"/>
                  </a:schemeClr>
                </a:solidFill>
              </a:rPr>
              <a:t>info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 do mailu).</a:t>
            </a:r>
            <a:endParaRPr lang="cs-CZ" sz="31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10000"/>
            </a:pPr>
            <a:endParaRPr lang="cs-CZ" dirty="0" smtClean="0"/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168092"/>
            <a:ext cx="933253" cy="59071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7" b="12587"/>
          <a:stretch/>
        </p:blipFill>
        <p:spPr>
          <a:xfrm>
            <a:off x="679930" y="6168092"/>
            <a:ext cx="3528392" cy="590714"/>
          </a:xfrm>
          <a:prstGeom prst="rect">
            <a:avLst/>
          </a:prstGeom>
        </p:spPr>
      </p:pic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Informace o zápisu do evidence poskytovatelů služby péče o dítě v dětské skupině na webu MPSV, </a:t>
            </a:r>
            <a:br>
              <a:rPr lang="cs-CZ" sz="2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cs-CZ" sz="2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  <a:hlinkClick r:id="rId3"/>
              </a:rPr>
              <a:t>https://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  <a:hlinkClick r:id="rId3"/>
              </a:rPr>
              <a:t>www.mpsv.cz/cs/19908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cs-CZ" sz="20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168092"/>
            <a:ext cx="933253" cy="59071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7" b="12587"/>
          <a:stretch/>
        </p:blipFill>
        <p:spPr>
          <a:xfrm>
            <a:off x="679930" y="6168092"/>
            <a:ext cx="3528392" cy="590714"/>
          </a:xfrm>
          <a:prstGeom prst="rect">
            <a:avLst/>
          </a:prstGeom>
        </p:spPr>
      </p:pic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24046" t="11769" r="25838" b="19818"/>
          <a:stretch/>
        </p:blipFill>
        <p:spPr>
          <a:xfrm>
            <a:off x="1327890" y="1268761"/>
            <a:ext cx="6175402" cy="47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/>
          <p:cNvSpPr/>
          <p:nvPr/>
        </p:nvSpPr>
        <p:spPr>
          <a:xfrm>
            <a:off x="2253368" y="1359455"/>
            <a:ext cx="4608512" cy="4608512"/>
          </a:xfrm>
          <a:prstGeom prst="ellipse">
            <a:avLst/>
          </a:prstGeom>
          <a:solidFill>
            <a:srgbClr val="8FC3DD">
              <a:alpha val="35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24" y="6107542"/>
            <a:ext cx="864096" cy="54694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91558"/>
            <a:ext cx="3528392" cy="78945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109352" y="2320785"/>
            <a:ext cx="48965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4BACC6">
                    <a:lumMod val="50000"/>
                  </a:srgbClr>
                </a:solidFill>
                <a:latin typeface="Calibri Light" panose="020F0302020204030204" pitchFamily="34" charset="0"/>
              </a:rPr>
              <a:t>Děkuji za pozornost</a:t>
            </a:r>
          </a:p>
          <a:p>
            <a:pPr algn="ctr"/>
            <a:endParaRPr lang="cs-CZ" sz="4400" dirty="0" smtClean="0">
              <a:solidFill>
                <a:srgbClr val="4BACC6">
                  <a:lumMod val="50000"/>
                </a:srgbClr>
              </a:solidFill>
              <a:latin typeface="Calibri Light" panose="020F0302020204030204" pitchFamily="34" charset="0"/>
            </a:endParaRPr>
          </a:p>
          <a:p>
            <a:pPr algn="ctr">
              <a:defRPr/>
            </a:pPr>
            <a:r>
              <a:rPr lang="cs-CZ" sz="3200" b="1" dirty="0" smtClean="0">
                <a:solidFill>
                  <a:prstClr val="black"/>
                </a:solidFill>
                <a:hlinkClick r:id="rId5"/>
              </a:rPr>
              <a:t>www.dsmpsv.cz</a:t>
            </a:r>
            <a:endParaRPr lang="cs-CZ" sz="32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cs-CZ" sz="32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cs-CZ" sz="3200" b="1" dirty="0" smtClean="0">
                <a:solidFill>
                  <a:prstClr val="black"/>
                </a:solidFill>
              </a:rPr>
              <a:t> </a:t>
            </a:r>
            <a:endParaRPr lang="cs-CZ" sz="2400" dirty="0" smtClean="0">
              <a:solidFill>
                <a:srgbClr val="4BACC6">
                  <a:lumMod val="50000"/>
                </a:srgbClr>
              </a:solidFill>
            </a:endParaRPr>
          </a:p>
          <a:p>
            <a:pPr algn="ctr"/>
            <a:endParaRPr lang="cs-CZ" sz="44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Ovál 17"/>
          <p:cNvSpPr/>
          <p:nvPr/>
        </p:nvSpPr>
        <p:spPr>
          <a:xfrm>
            <a:off x="7380312" y="5018134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4" name="Tětiva 23"/>
          <p:cNvSpPr/>
          <p:nvPr/>
        </p:nvSpPr>
        <p:spPr>
          <a:xfrm>
            <a:off x="8459924" y="260648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6" name="Ovál 25"/>
          <p:cNvSpPr/>
          <p:nvPr/>
        </p:nvSpPr>
        <p:spPr>
          <a:xfrm>
            <a:off x="179512" y="174823"/>
            <a:ext cx="576064" cy="5760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5" name="Ovál 24"/>
          <p:cNvSpPr/>
          <p:nvPr/>
        </p:nvSpPr>
        <p:spPr>
          <a:xfrm>
            <a:off x="467544" y="512676"/>
            <a:ext cx="504056" cy="504056"/>
          </a:xfrm>
          <a:prstGeom prst="ellipse">
            <a:avLst/>
          </a:prstGeom>
          <a:solidFill>
            <a:srgbClr val="8FC3DD"/>
          </a:solidFill>
          <a:ln>
            <a:solidFill>
              <a:srgbClr val="8FC3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Dotazy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	             poté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	10 minut  přestávka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6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344816" cy="1440160"/>
          </a:xfrm>
        </p:spPr>
        <p:txBody>
          <a:bodyPr/>
          <a:lstStyle/>
          <a:p>
            <a:pPr algn="ctr"/>
            <a:r>
              <a:rPr lang="cs-CZ" dirty="0" smtClean="0"/>
              <a:t>Jednotky a jednotkové náklady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0096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 smtClean="0"/>
              <a:t>Jednotky a jednotkové náklady</a:t>
            </a:r>
            <a:endParaRPr lang="cs-CZ" sz="2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25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6876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84A8B"/>
                </a:solidFill>
              </a:rPr>
              <a:t>Přehled jednotek </a:t>
            </a:r>
            <a:r>
              <a:rPr lang="cs-CZ" sz="2800" b="1" dirty="0" smtClean="0">
                <a:solidFill>
                  <a:srgbClr val="084A8B"/>
                </a:solidFill>
              </a:rPr>
              <a:t>na </a:t>
            </a:r>
            <a:r>
              <a:rPr lang="cs-CZ" sz="2800" b="1" dirty="0">
                <a:solidFill>
                  <a:srgbClr val="084A8B"/>
                </a:solidFill>
              </a:rPr>
              <a:t>podporu zařízení péče o děti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292040"/>
              </p:ext>
            </p:extLst>
          </p:nvPr>
        </p:nvGraphicFramePr>
        <p:xfrm>
          <a:off x="514417" y="2222867"/>
          <a:ext cx="8115166" cy="4158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2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9808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Název jednotky</a:t>
                      </a:r>
                      <a:endParaRPr lang="cs-CZ" sz="2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Fáze projektu</a:t>
                      </a:r>
                      <a:endParaRPr lang="cs-CZ" sz="2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Vytvořené místo v zařízení péče o děti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</a:rPr>
                        <a:t>Vybudování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Transformované místo v dětské skupině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</a:rPr>
                        <a:t>Transformace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Obsazenost zařízení péče o děti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 smtClean="0">
                          <a:effectLst/>
                        </a:rPr>
                        <a:t>Provoz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Kvalifikovaná pečující osoba	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Nájemné prostor zařízení péče o děti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4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/>
              <a:t>Jednotky a jednotkové </a:t>
            </a:r>
            <a:r>
              <a:rPr lang="cs-CZ" sz="2800" b="0" dirty="0" smtClean="0"/>
              <a:t>náklady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5040560"/>
          </a:xfrm>
        </p:spPr>
        <p:txBody>
          <a:bodyPr/>
          <a:lstStyle/>
          <a:p>
            <a:r>
              <a:rPr lang="cs-CZ" sz="2400" b="1" dirty="0" smtClean="0"/>
              <a:t>Vytvořené místo v dětské skupině (DS)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 smtClean="0"/>
              <a:t>pouze na vybudování nového zařízení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 smtClean="0"/>
              <a:t>pro zařízení provozována mimo režim školského zákona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 smtClean="0"/>
              <a:t>doba vybudování se předpokládá v délce 4 měsíců (max. 12 měsíců)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/>
              <a:t>v</a:t>
            </a:r>
            <a:r>
              <a:rPr lang="cs-CZ" sz="1600" dirty="0" smtClean="0"/>
              <a:t>ytvořená místa tvoří kapacitu zařízení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 smtClean="0"/>
          </a:p>
          <a:p>
            <a:r>
              <a:rPr lang="cs-CZ" sz="2000" b="1" dirty="0" smtClean="0"/>
              <a:t>Na tuto fázi projektu jsou navázány jednotky: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 smtClean="0"/>
              <a:t>„Vytvořené místo v zařízení péče o děti“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 smtClean="0"/>
              <a:t/>
            </a:r>
            <a:br>
              <a:rPr lang="cs-CZ" sz="1400" dirty="0" smtClean="0"/>
            </a:br>
            <a:endParaRPr lang="cs-CZ" sz="1400" dirty="0" smtClean="0"/>
          </a:p>
          <a:p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26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/>
              <a:t>Jednotky a jednotkové náklady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08912" cy="5184576"/>
          </a:xfrm>
        </p:spPr>
        <p:txBody>
          <a:bodyPr>
            <a:normAutofit/>
          </a:bodyPr>
          <a:lstStyle/>
          <a:p>
            <a:r>
              <a:rPr lang="cs-CZ" b="1" dirty="0"/>
              <a:t>Se vznikem místa v zařízení péče o děti </a:t>
            </a:r>
            <a:r>
              <a:rPr lang="cs-CZ" b="1" dirty="0" smtClean="0"/>
              <a:t>souvisí: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/>
              <a:t>náklady na stavební úpravy prostor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/>
              <a:t>pořízení vybavení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/>
              <a:t>pořízení výukových pomůcek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/>
              <a:t>řízení projektové fáze zaměřené na vybudování </a:t>
            </a:r>
            <a:r>
              <a:rPr lang="cs-CZ" sz="1600" dirty="0" smtClean="0"/>
              <a:t>zařízení</a:t>
            </a:r>
            <a:r>
              <a:rPr lang="cs-CZ" sz="1400" dirty="0" smtClean="0"/>
              <a:t/>
            </a:r>
            <a:br>
              <a:rPr lang="cs-CZ" sz="1400" dirty="0" smtClean="0"/>
            </a:b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Po skončení fáze vybudování je třeba doložit: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 smtClean="0"/>
              <a:t>zápis </a:t>
            </a:r>
            <a:r>
              <a:rPr lang="cs-CZ" sz="1600" dirty="0"/>
              <a:t>do evidence poskytovatelů služby péče o dítě v dětské skupině dle zákona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č</a:t>
            </a:r>
            <a:r>
              <a:rPr lang="cs-CZ" sz="1600" dirty="0"/>
              <a:t>. 247/2014 Sb., o poskytování služby péče o děti v dětské </a:t>
            </a:r>
            <a:r>
              <a:rPr lang="cs-CZ" sz="1600" dirty="0" smtClean="0"/>
              <a:t>skupině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 smtClean="0"/>
              <a:t>Pro </a:t>
            </a:r>
            <a:r>
              <a:rPr lang="cs-CZ" sz="1800" dirty="0"/>
              <a:t>každé místo musí existovat </a:t>
            </a:r>
            <a:r>
              <a:rPr lang="cs-CZ" sz="1800" dirty="0">
                <a:solidFill>
                  <a:schemeClr val="accent3">
                    <a:lumMod val="50000"/>
                  </a:schemeClr>
                </a:solidFill>
              </a:rPr>
              <a:t>židle, prostor pro práci u stolu, postel/lehátko</a:t>
            </a:r>
            <a:r>
              <a:rPr lang="cs-CZ" sz="18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 smtClean="0"/>
              <a:t>Kapacita uvedená v žádosti musí odpovídat kapacitě uvedené v </a:t>
            </a:r>
            <a:r>
              <a:rPr lang="cs-CZ" sz="1800" dirty="0"/>
              <a:t>e</a:t>
            </a:r>
            <a:r>
              <a:rPr lang="cs-CZ" sz="1800" dirty="0" smtClean="0"/>
              <a:t>videnci dětských skupin.</a:t>
            </a:r>
            <a:endParaRPr lang="cs-CZ" sz="1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27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581328"/>
          </a:xfrm>
        </p:spPr>
        <p:txBody>
          <a:bodyPr>
            <a:normAutofit/>
          </a:bodyPr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Transformované místo v dětské </a:t>
            </a:r>
            <a:r>
              <a:rPr lang="cs-CZ" sz="2400" b="1" dirty="0" smtClean="0"/>
              <a:t>skupině (DS)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700" dirty="0" smtClean="0"/>
              <a:t>pro provozovatele zařízení, které není registrovanou dětskou skupinou dle zákona č. 247/2014 Sb., o poskytování služby péče o děti v dětské skupině (bez ohledu na stávající kapacitu)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700" dirty="0" smtClean="0"/>
              <a:t>doba transformace </a:t>
            </a:r>
            <a:r>
              <a:rPr lang="cs-CZ" sz="1700" dirty="0"/>
              <a:t>se předpokládá </a:t>
            </a:r>
            <a:r>
              <a:rPr lang="cs-CZ" sz="1700" dirty="0" smtClean="0"/>
              <a:t>v délce 4 měsíců </a:t>
            </a:r>
            <a:r>
              <a:rPr lang="cs-CZ" sz="1700" dirty="0"/>
              <a:t>(max. 12 měsíců</a:t>
            </a:r>
            <a:r>
              <a:rPr lang="cs-CZ" sz="1700" dirty="0" smtClean="0"/>
              <a:t>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700" dirty="0" smtClean="0"/>
              <a:t>transformovaná </a:t>
            </a:r>
            <a:r>
              <a:rPr lang="cs-CZ" sz="1700" dirty="0"/>
              <a:t>místa tvoří kapacitu zařízení</a:t>
            </a:r>
            <a:r>
              <a:rPr lang="cs-CZ" sz="1800" dirty="0"/>
              <a:t> </a:t>
            </a:r>
            <a:endParaRPr lang="cs-CZ" sz="1800" dirty="0" smtClean="0"/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700" dirty="0" smtClean="0"/>
              <a:t>transformovat </a:t>
            </a:r>
            <a:r>
              <a:rPr lang="cs-CZ" sz="1700" dirty="0"/>
              <a:t>se nemohou živnosti, mateřské školy, zařízení již podpořená z OP </a:t>
            </a:r>
            <a:r>
              <a:rPr lang="cs-CZ" sz="1700" dirty="0" smtClean="0"/>
              <a:t>LZZ a OPZ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600" dirty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b="1" dirty="0"/>
              <a:t>Na tuto fázi projektu jsou navázány jednotky: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700" dirty="0"/>
              <a:t>„Transformované místo v dětské skupině“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2400" b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28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424936" cy="5112568"/>
          </a:xfrm>
        </p:spPr>
        <p:txBody>
          <a:bodyPr>
            <a:normAutofit/>
          </a:bodyPr>
          <a:lstStyle/>
          <a:p>
            <a:r>
              <a:rPr lang="cs-CZ" b="1" dirty="0"/>
              <a:t>S transformací zařízení péče o děti na dětskou skupinu souvisí: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900" dirty="0"/>
              <a:t>náklady na stavební úpravy prostor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900" dirty="0"/>
              <a:t>pořízení vybavení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900" dirty="0"/>
              <a:t>pořízení výukových pomůcek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900" dirty="0"/>
              <a:t>řízení projektové fáze zaměřené na transformaci </a:t>
            </a:r>
            <a:r>
              <a:rPr lang="cs-CZ" sz="1900" dirty="0" smtClean="0"/>
              <a:t>zařízení</a:t>
            </a:r>
            <a:endParaRPr lang="cs-CZ" sz="3200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Po skončení fáze transformace je třeba doložit: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900" dirty="0" smtClean="0"/>
              <a:t>zápis </a:t>
            </a:r>
            <a:r>
              <a:rPr lang="cs-CZ" sz="1900" dirty="0"/>
              <a:t>do evidence poskytovatelů služby péče o dítě v dětské skupině dle zákona </a:t>
            </a:r>
            <a:r>
              <a:rPr lang="cs-CZ" sz="1900" dirty="0" smtClean="0"/>
              <a:t>č</a:t>
            </a:r>
            <a:r>
              <a:rPr lang="cs-CZ" sz="1900" dirty="0"/>
              <a:t>. 247/2014 Sb., o poskytování služby péče o děti v dětské </a:t>
            </a:r>
            <a:r>
              <a:rPr lang="cs-CZ" sz="1900" dirty="0" smtClean="0"/>
              <a:t>skupině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9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900" dirty="0"/>
              <a:t>Pro každé místo musí existovat </a:t>
            </a:r>
            <a:r>
              <a:rPr lang="cs-CZ" sz="1900" dirty="0">
                <a:solidFill>
                  <a:schemeClr val="accent3">
                    <a:lumMod val="50000"/>
                  </a:schemeClr>
                </a:solidFill>
              </a:rPr>
              <a:t>židle, prostor pro práci u stolu, postel/lehátko</a:t>
            </a:r>
            <a:r>
              <a:rPr lang="cs-CZ" sz="19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900" dirty="0" smtClean="0"/>
              <a:t>Kapacita </a:t>
            </a:r>
            <a:r>
              <a:rPr lang="cs-CZ" sz="1900" dirty="0"/>
              <a:t>uvedená v žádosti musí odpovídat kapacitě uvedené v </a:t>
            </a:r>
            <a:r>
              <a:rPr lang="cs-CZ" sz="1900" dirty="0" smtClean="0"/>
              <a:t>evidenci </a:t>
            </a:r>
            <a:r>
              <a:rPr lang="cs-CZ" sz="1900" dirty="0"/>
              <a:t>dětských skupin. </a:t>
            </a:r>
            <a:endParaRPr lang="cs-CZ" sz="19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29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PŘEDSTAVENÍ </a:t>
            </a:r>
            <a:r>
              <a:rPr lang="cs-CZ" dirty="0" err="1" smtClean="0"/>
              <a:t>VÝZvy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1360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08016" cy="5112568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Obsazenost zařízení péče o děti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každá  fáze provozu  trvá 6 měsíců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obsazenost </a:t>
            </a:r>
            <a:r>
              <a:rPr lang="cs-CZ" sz="1600" dirty="0"/>
              <a:t>je kalkulována na úrovni zařízení jako celku </a:t>
            </a:r>
            <a:r>
              <a:rPr lang="cs-CZ" sz="1600" dirty="0" smtClean="0"/>
              <a:t>(výpočet dle kapacity zařízení)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obsazenost je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smtClean="0"/>
              <a:t>počítána za celou projektovou fázi, tj. 6 měsíců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</a:t>
            </a:r>
            <a:r>
              <a:rPr lang="cs-CZ" sz="1600" dirty="0" smtClean="0"/>
              <a:t>ovinnost vést řádné záznamy o přesné </a:t>
            </a:r>
            <a:r>
              <a:rPr lang="cs-CZ" sz="1600" dirty="0"/>
              <a:t>docházce dětí v konkrétní dny v elektronickém docházkovém </a:t>
            </a:r>
            <a:r>
              <a:rPr lang="cs-CZ" sz="1600" dirty="0" smtClean="0"/>
              <a:t>systému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jako </a:t>
            </a:r>
            <a:r>
              <a:rPr lang="cs-CZ" sz="1600" dirty="0"/>
              <a:t>obvyklá míra docházky byla stanovena hranice 75 %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pokud bude zařízení využito </a:t>
            </a:r>
            <a:r>
              <a:rPr lang="cs-CZ" sz="1600" dirty="0" smtClean="0"/>
              <a:t>z min. 75 </a:t>
            </a:r>
            <a:r>
              <a:rPr lang="cs-CZ" sz="1600" dirty="0"/>
              <a:t>% </a:t>
            </a:r>
            <a:r>
              <a:rPr lang="cs-CZ" sz="1600" dirty="0" smtClean="0"/>
              <a:t>své </a:t>
            </a:r>
            <a:r>
              <a:rPr lang="cs-CZ" sz="1600" dirty="0"/>
              <a:t>kapacity </a:t>
            </a:r>
            <a:r>
              <a:rPr lang="cs-CZ" sz="1600" dirty="0" smtClean="0"/>
              <a:t>je považováno za </a:t>
            </a:r>
            <a:r>
              <a:rPr lang="cs-CZ" sz="1600" dirty="0"/>
              <a:t>plně </a:t>
            </a:r>
            <a:r>
              <a:rPr lang="cs-CZ" sz="1600" dirty="0" smtClean="0"/>
              <a:t>obsazené</a:t>
            </a:r>
            <a:endParaRPr lang="cs-CZ" sz="1600" dirty="0"/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v případě, že obsazenost zařízení nebude využita alespoň </a:t>
            </a:r>
            <a:r>
              <a:rPr lang="cs-CZ" sz="1600" dirty="0" smtClean="0"/>
              <a:t>z 20 </a:t>
            </a:r>
            <a:r>
              <a:rPr lang="cs-CZ" sz="1600" dirty="0"/>
              <a:t>% - není nárok na jednotkový </a:t>
            </a:r>
            <a:r>
              <a:rPr lang="cs-CZ" sz="1600" dirty="0" smtClean="0"/>
              <a:t>náklad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marL="504000" lvl="4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30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328592"/>
          </a:xfrm>
        </p:spPr>
        <p:txBody>
          <a:bodyPr numCol="2"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Výpočet </a:t>
            </a:r>
            <a:r>
              <a:rPr lang="cs-CZ" sz="1800" b="1" dirty="0"/>
              <a:t>tzv. půldnů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/>
              <a:t>zohledňují se „půldny“ 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 smtClean="0"/>
              <a:t>1 půlden = dítě je v </a:t>
            </a:r>
            <a:r>
              <a:rPr lang="cs-CZ" sz="1400" dirty="0"/>
              <a:t>zařízení </a:t>
            </a:r>
            <a:r>
              <a:rPr lang="cs-CZ" sz="1400" dirty="0" smtClean="0"/>
              <a:t>přítomné</a:t>
            </a:r>
            <a:br>
              <a:rPr lang="cs-CZ" sz="1400" dirty="0" smtClean="0"/>
            </a:br>
            <a:r>
              <a:rPr lang="cs-CZ" sz="1400" dirty="0" smtClean="0"/>
              <a:t>alespoň </a:t>
            </a:r>
            <a:r>
              <a:rPr lang="cs-CZ" sz="1400" dirty="0"/>
              <a:t>3 hodiny, ale méně než 6 hodin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 smtClean="0"/>
              <a:t>2 půldny = dítě </a:t>
            </a:r>
            <a:r>
              <a:rPr lang="cs-CZ" sz="1400" dirty="0"/>
              <a:t>je v zařízení hlídané alespoň 6 hodin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každý pracovní den </a:t>
            </a:r>
            <a:r>
              <a:rPr lang="cs-CZ" sz="1400" dirty="0"/>
              <a:t>znamená 2 </a:t>
            </a:r>
            <a:r>
              <a:rPr lang="cs-CZ" sz="1400" dirty="0" smtClean="0"/>
              <a:t>půldny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0" smtClean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Výpočet hodnoty jednotky </a:t>
            </a:r>
            <a:r>
              <a:rPr lang="cs-CZ" sz="1800" b="1" dirty="0"/>
              <a:t>„Obsazenost zařízení péče o děti“ </a:t>
            </a:r>
          </a:p>
          <a:p>
            <a:pPr marL="504000" lvl="4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Obsazenost se vypočte jako poměr půldenních přítomností dětí v zařízení a celkového počtu půldnů v pracovní dny násobených kapacitou zařízení (oboje stanoveno za vymezené </a:t>
            </a:r>
            <a:r>
              <a:rPr lang="cs-CZ" sz="1400" dirty="0" smtClean="0"/>
              <a:t>období   </a:t>
            </a:r>
            <a:r>
              <a:rPr lang="cs-CZ" sz="1400" dirty="0"/>
              <a:t>6 kalendářních měsíců), který se dále násobí 100. </a:t>
            </a: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b="1" dirty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b="1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b="1" dirty="0" smtClean="0"/>
              <a:t>Obsazenost </a:t>
            </a:r>
            <a:r>
              <a:rPr lang="cs-CZ" sz="1400" b="1" dirty="0"/>
              <a:t>zařízení péče o děti se tedy vypočítá podle následujícího vzorce: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</a:rPr>
              <a:t>            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A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O = 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---------------- x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100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     (B x 2 )  x C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 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O….obsazenost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A…..počet dosažených půldnů všech přítomných dětí za 6 měsíců provozu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B…..počet pracovních dní za 6 měsíců provozu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C…..kapacita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 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Výše podpory za jednotku „Obsazenost zařízení péče o děti“ za jednu fázi provozu se vypočítá následovně: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</a:rPr>
              <a:t>očet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</a:rPr>
              <a:t>míst v zařízení x dosažená obsazenost zařízení péče o děti x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</a:rPr>
              <a:t>jednotka</a:t>
            </a:r>
            <a:endParaRPr lang="cs-CZ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31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14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725344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Kvalifikovaná pečující osoba</a:t>
            </a:r>
          </a:p>
          <a:p>
            <a:pPr marL="936000" lvl="4" indent="-4320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/>
              <a:t>zajištění kvalifikace pečujících osob v zařízeních péče o děti </a:t>
            </a:r>
            <a:endParaRPr lang="cs-CZ" sz="1800" dirty="0" smtClean="0"/>
          </a:p>
          <a:p>
            <a:pPr marL="936000" lvl="4" indent="-4320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/>
              <a:t>u</a:t>
            </a:r>
            <a:r>
              <a:rPr lang="cs-CZ" sz="1800" dirty="0" smtClean="0"/>
              <a:t>rčeno pro </a:t>
            </a:r>
            <a:r>
              <a:rPr lang="cs-CZ" sz="1800" dirty="0"/>
              <a:t>pečující </a:t>
            </a:r>
            <a:r>
              <a:rPr lang="cs-CZ" sz="1800" dirty="0" smtClean="0"/>
              <a:t>osoby, </a:t>
            </a:r>
            <a:r>
              <a:rPr lang="cs-CZ" sz="1800" dirty="0"/>
              <a:t>které před svým zapojením do projektu nesplňují požadavky na kvalifikaci pečující osoby dle zákona č. 247/2014 Sb., resp. dle zákona č. 455/1991 Sb</a:t>
            </a:r>
            <a:r>
              <a:rPr lang="cs-CZ" sz="1800" dirty="0" smtClean="0"/>
              <a:t>.</a:t>
            </a:r>
          </a:p>
          <a:p>
            <a:pPr marL="936000" lvl="4" indent="-4320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/>
              <a:t>p</a:t>
            </a:r>
            <a:r>
              <a:rPr lang="cs-CZ" sz="1800" dirty="0" smtClean="0"/>
              <a:t>ožadavky na kvalifikaci musí pečující osoba splnit v den zahájení činnosti v zařízení péče o děti</a:t>
            </a:r>
          </a:p>
          <a:p>
            <a:pPr marL="936000" lvl="4" indent="-4320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/>
              <a:t>j</a:t>
            </a:r>
            <a:r>
              <a:rPr lang="cs-CZ" sz="1800" dirty="0" smtClean="0"/>
              <a:t>ednotkový náklad zahrnuje </a:t>
            </a:r>
            <a:r>
              <a:rPr lang="cs-CZ" sz="1800" dirty="0">
                <a:solidFill>
                  <a:schemeClr val="accent3">
                    <a:lumMod val="50000"/>
                  </a:schemeClr>
                </a:solidFill>
              </a:rPr>
              <a:t>náklady na kurz</a:t>
            </a:r>
            <a:r>
              <a:rPr lang="cs-CZ" sz="1800" dirty="0"/>
              <a:t> a</a:t>
            </a:r>
            <a:r>
              <a:rPr lang="cs-CZ" sz="1800" dirty="0">
                <a:solidFill>
                  <a:schemeClr val="accent3">
                    <a:lumMod val="50000"/>
                  </a:schemeClr>
                </a:solidFill>
              </a:rPr>
              <a:t> zkoušku </a:t>
            </a:r>
            <a:r>
              <a:rPr lang="cs-CZ" sz="1800" dirty="0" smtClean="0"/>
              <a:t>pro získání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smtClean="0"/>
              <a:t>kvalifikace chůvy pro děti do zahájení povinné školní docházky</a:t>
            </a:r>
          </a:p>
          <a:p>
            <a:pPr marL="936000" lvl="4" indent="-4320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/>
              <a:t>ž</a:t>
            </a:r>
            <a:r>
              <a:rPr lang="cs-CZ" sz="1800" dirty="0" smtClean="0"/>
              <a:t>adatel má nárok na tolik jednotek, kolik je minimální počet </a:t>
            </a:r>
            <a:r>
              <a:rPr lang="cs-CZ" sz="1800" dirty="0"/>
              <a:t>potřebných pečujících osob dle kapacity zařízení (tj. jedna, dvě či tři)</a:t>
            </a:r>
            <a:endParaRPr lang="cs-CZ" sz="1800" dirty="0" smtClean="0"/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32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5040560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Pro </a:t>
            </a:r>
            <a:r>
              <a:rPr lang="cs-CZ" sz="2400" b="1" dirty="0"/>
              <a:t>splnění jednotky je potřeba doložit:</a:t>
            </a:r>
          </a:p>
          <a:p>
            <a:pPr marL="936000" lvl="4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osvědčení </a:t>
            </a:r>
            <a:r>
              <a:rPr lang="cs-CZ" dirty="0"/>
              <a:t>pečující osoby o získání profesní kvalifikace chůvy </a:t>
            </a:r>
            <a:r>
              <a:rPr lang="cs-CZ" dirty="0" smtClean="0"/>
              <a:t>získané </a:t>
            </a:r>
            <a:r>
              <a:rPr lang="cs-CZ" dirty="0"/>
              <a:t>v době realizace </a:t>
            </a:r>
            <a:r>
              <a:rPr lang="cs-CZ" dirty="0" smtClean="0"/>
              <a:t>projektu</a:t>
            </a:r>
          </a:p>
          <a:p>
            <a:pPr marL="936000" lvl="4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doložení </a:t>
            </a:r>
            <a:r>
              <a:rPr lang="cs-CZ" dirty="0"/>
              <a:t>pracovněprávního vztahu pečující osoby s provozovatelem zařízení péče o děti </a:t>
            </a:r>
            <a:r>
              <a:rPr lang="cs-CZ" dirty="0" smtClean="0"/>
              <a:t>alespoň na dobu 6 měsíců </a:t>
            </a:r>
          </a:p>
          <a:p>
            <a:pPr marL="936000" lvl="4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/>
              <a:t>údaj z elektronického docházkového systému – </a:t>
            </a:r>
            <a:r>
              <a:rPr lang="cs-CZ" b="1" dirty="0"/>
              <a:t>nutno prokázat šestiměsíční pracovní  působení v zařízení péče o děti </a:t>
            </a:r>
            <a:r>
              <a:rPr lang="cs-CZ" b="1" dirty="0" smtClean="0"/>
              <a:t>(125 odpracovaných dní)</a:t>
            </a:r>
          </a:p>
          <a:p>
            <a:pPr marL="2485800" lvl="6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do </a:t>
            </a:r>
            <a:r>
              <a:rPr lang="cs-CZ" dirty="0"/>
              <a:t>6 měsíců fyzické přítomnosti se započítává doba nemoci, která nepřesáhne 5 po sobě </a:t>
            </a:r>
            <a:r>
              <a:rPr lang="cs-CZ" dirty="0" smtClean="0"/>
              <a:t>jdoucích dní</a:t>
            </a:r>
          </a:p>
          <a:p>
            <a:pPr marL="2485800" lvl="6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započítává </a:t>
            </a:r>
            <a:r>
              <a:rPr lang="cs-CZ" dirty="0"/>
              <a:t>se také doba zákonného nároku na </a:t>
            </a:r>
            <a:r>
              <a:rPr lang="cs-CZ" dirty="0" smtClean="0"/>
              <a:t>dovolenou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33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16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</a:t>
            </a:r>
            <a:r>
              <a:rPr lang="cs-CZ" b="0" dirty="0" smtClean="0"/>
              <a:t>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63890"/>
            <a:ext cx="8064000" cy="4745430"/>
          </a:xfrm>
        </p:spPr>
        <p:txBody>
          <a:bodyPr/>
          <a:lstStyle/>
          <a:p>
            <a:pPr lvl="0"/>
            <a:r>
              <a:rPr lang="cs-CZ" sz="2400" b="1" dirty="0" smtClean="0"/>
              <a:t>Nájemné zařízení péče o děti</a:t>
            </a:r>
          </a:p>
          <a:p>
            <a:pPr lvl="2"/>
            <a:r>
              <a:rPr lang="cs-CZ" sz="1800" dirty="0"/>
              <a:t>p</a:t>
            </a:r>
            <a:r>
              <a:rPr lang="cs-CZ" sz="1800" dirty="0" smtClean="0"/>
              <a:t>očet jednotek je navázán na obsazenost zařízení za období 6 měsíců </a:t>
            </a:r>
          </a:p>
          <a:p>
            <a:pPr marL="666000" lvl="2" indent="0">
              <a:buNone/>
            </a:pPr>
            <a:endParaRPr lang="cs-CZ" sz="1400" b="1" dirty="0" smtClean="0"/>
          </a:p>
          <a:p>
            <a:pPr lvl="0"/>
            <a:r>
              <a:rPr lang="cs-CZ" sz="2200" b="1" dirty="0" smtClean="0"/>
              <a:t>Možno získat pouze za splnění těchto podmínek:</a:t>
            </a:r>
          </a:p>
          <a:p>
            <a:pPr lvl="2">
              <a:spcBef>
                <a:spcPts val="1200"/>
              </a:spcBef>
            </a:pPr>
            <a:r>
              <a:rPr lang="cs-CZ" sz="1800" dirty="0" smtClean="0"/>
              <a:t>prostory zařízení péče o děti jsou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smtClean="0"/>
              <a:t>pronajímány za úplatu</a:t>
            </a:r>
          </a:p>
          <a:p>
            <a:pPr lvl="2">
              <a:spcBef>
                <a:spcPts val="1200"/>
              </a:spcBef>
            </a:pPr>
            <a:r>
              <a:rPr lang="cs-CZ" sz="1800" dirty="0" smtClean="0"/>
              <a:t>za šestiměsíční fázi provozu dosáhla obsazenost alespoň 20 % </a:t>
            </a:r>
          </a:p>
          <a:p>
            <a:pPr lvl="2">
              <a:spcBef>
                <a:spcPts val="1200"/>
              </a:spcBef>
            </a:pPr>
            <a:r>
              <a:rPr lang="cs-CZ" sz="1800" dirty="0" smtClean="0"/>
              <a:t>nutno doložit nájemní smlouvu a dokumentaci pro jednotku obsazenosti</a:t>
            </a:r>
          </a:p>
          <a:p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34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Jednotky a jednotkové náklady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35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09660" y="134076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84A8B"/>
                </a:solidFill>
              </a:rPr>
              <a:t>Přehled výše jednotkových nákladů</a:t>
            </a:r>
            <a:endParaRPr lang="cs-CZ" sz="2800" dirty="0">
              <a:solidFill>
                <a:srgbClr val="084A8B"/>
              </a:solidFill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966091"/>
              </p:ext>
            </p:extLst>
          </p:nvPr>
        </p:nvGraphicFramePr>
        <p:xfrm>
          <a:off x="413538" y="2204864"/>
          <a:ext cx="8244916" cy="4248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3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66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4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361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Jednotka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Výše jednotkového nákladu </a:t>
                      </a: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(</a:t>
                      </a:r>
                      <a:r>
                        <a:rPr lang="cs-CZ" sz="1600" dirty="0">
                          <a:effectLst/>
                        </a:rPr>
                        <a:t>na jedno místo v zařízení péče o děti)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361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Vytvořené místo v zařízení péče o děti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17 451 Kč </a:t>
                      </a:r>
                      <a:r>
                        <a:rPr lang="cs-CZ" sz="1400" b="1" dirty="0">
                          <a:effectLst/>
                        </a:rPr>
                        <a:t>bez DPH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smtClean="0">
                          <a:effectLst/>
                        </a:rPr>
                        <a:t>20 544 Kč </a:t>
                      </a:r>
                      <a:r>
                        <a:rPr lang="cs-CZ" sz="1400" b="1" dirty="0">
                          <a:effectLst/>
                        </a:rPr>
                        <a:t>vč. DPH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361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361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Transformované místo v dětské skupině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8 642 Kč </a:t>
                      </a:r>
                      <a:r>
                        <a:rPr lang="cs-CZ" sz="1400" b="1" dirty="0">
                          <a:effectLst/>
                        </a:rPr>
                        <a:t>bez DPH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9 891  </a:t>
                      </a:r>
                      <a:r>
                        <a:rPr lang="cs-CZ" sz="1400" b="1" dirty="0">
                          <a:effectLst/>
                        </a:rPr>
                        <a:t>Kč vč. DPH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361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80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Obsazenost zařízení péče o děti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730 Kč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80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Kvalifikovaná pečující osoba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</a:rPr>
                        <a:t>14 </a:t>
                      </a:r>
                      <a:r>
                        <a:rPr lang="cs-CZ" sz="1400" b="1" dirty="0" smtClean="0">
                          <a:effectLst/>
                        </a:rPr>
                        <a:t>760 </a:t>
                      </a:r>
                      <a:r>
                        <a:rPr lang="cs-CZ" sz="1400" b="1" dirty="0">
                          <a:effectLst/>
                        </a:rPr>
                        <a:t>Kč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680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Nájemné zařízení péče o děti</a:t>
                      </a: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</a:t>
                      </a:r>
                      <a:r>
                        <a:rPr lang="cs-CZ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Kč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690688" y="2970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 smtClean="0">
                <a:solidFill>
                  <a:srgbClr val="084A8B"/>
                </a:solidFill>
                <a:cs typeface="Arial" pitchFamily="34" charset="0"/>
              </a:rPr>
              <a:t/>
            </a:r>
            <a:br>
              <a:rPr lang="cs-CZ" altLang="cs-CZ" dirty="0" smtClean="0">
                <a:solidFill>
                  <a:srgbClr val="084A8B"/>
                </a:solidFill>
                <a:cs typeface="Arial" pitchFamily="34" charset="0"/>
              </a:rPr>
            </a:br>
            <a:endParaRPr lang="cs-CZ" altLang="cs-CZ" dirty="0" smtClean="0">
              <a:solidFill>
                <a:srgbClr val="084A8B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Jednotky a jednotkové náklady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448" cy="4536504"/>
          </a:xfrm>
        </p:spPr>
        <p:txBody>
          <a:bodyPr/>
          <a:lstStyle/>
          <a:p>
            <a:pPr marL="0" lvl="2" indent="0" algn="ctr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2400" b="1" dirty="0"/>
              <a:t>Pravidlo týkající se minima způsobilých nákladů na obsazenost </a:t>
            </a:r>
            <a:r>
              <a:rPr lang="cs-CZ" sz="2400" b="1" dirty="0" smtClean="0"/>
              <a:t>zařízení</a:t>
            </a:r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p</a:t>
            </a:r>
            <a:r>
              <a:rPr lang="cs-CZ" dirty="0" smtClean="0"/>
              <a:t>okud </a:t>
            </a:r>
            <a:r>
              <a:rPr lang="cs-CZ" dirty="0"/>
              <a:t>by nedostatečná obsazenost zařízení nebo předčasné ukončení provozu vybudovaného/transformovaného zařízení způsobilo, že částka celkových způsobilých výdajů na vybudování/transformaci je vyšší než celkové způsobilé výdaje čerpané v rámci provozu, pak je příjemce povinen vrátit všechny prostředky, které mu byly </a:t>
            </a:r>
            <a:r>
              <a:rPr lang="cs-CZ" dirty="0" smtClean="0"/>
              <a:t>poskytnuty</a:t>
            </a:r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ve fázi provozu – nutno minimálně ve dvou monitorovacích obdobích dosáhnout nenulového počtu jednotek „Obsazenost zařízení péče o děti“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36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592288"/>
          </a:xfrm>
        </p:spPr>
        <p:txBody>
          <a:bodyPr/>
          <a:lstStyle/>
          <a:p>
            <a:pPr algn="ctr"/>
            <a:r>
              <a:rPr lang="cs-CZ" dirty="0" smtClean="0"/>
              <a:t>Parametry</a:t>
            </a:r>
            <a:r>
              <a:rPr lang="cs-CZ" baseline="0" dirty="0" smtClean="0"/>
              <a:t> </a:t>
            </a:r>
            <a:r>
              <a:rPr lang="cs-CZ" dirty="0" smtClean="0"/>
              <a:t>dětských skupin</a:t>
            </a:r>
            <a:r>
              <a:rPr lang="cs-CZ" baseline="0" dirty="0" smtClean="0"/>
              <a:t> podpořených z </a:t>
            </a:r>
            <a:r>
              <a:rPr lang="cs-CZ" baseline="0" dirty="0" err="1" smtClean="0"/>
              <a:t>opz</a:t>
            </a:r>
            <a:r>
              <a:rPr lang="cs-CZ" baseline="0" dirty="0" smtClean="0"/>
              <a:t> </a:t>
            </a:r>
            <a:br>
              <a:rPr lang="cs-CZ" baseline="0" dirty="0" smtClean="0"/>
            </a:br>
            <a:r>
              <a:rPr lang="cs-CZ" sz="3200" b="0" baseline="0" dirty="0" smtClean="0"/>
              <a:t>(jednotkové náklady)</a:t>
            </a: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29479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Žadatel &amp;  projektoví partneři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Žadatelem</a:t>
            </a:r>
            <a:r>
              <a:rPr lang="cs-CZ" baseline="0" dirty="0" smtClean="0"/>
              <a:t> o podporu z OPZ může být POUZE ten, kdo bude dětskou skupinu přímo provozovat</a:t>
            </a:r>
          </a:p>
          <a:p>
            <a:r>
              <a:rPr lang="cs-CZ" baseline="0" dirty="0" smtClean="0"/>
              <a:t>Projektové partnerství - bez omezení počtu partnerů</a:t>
            </a:r>
          </a:p>
          <a:p>
            <a:r>
              <a:rPr lang="cs-CZ" baseline="0" dirty="0" smtClean="0"/>
              <a:t>Závazek součinnosti partnera: </a:t>
            </a:r>
          </a:p>
          <a:p>
            <a:pPr lvl="6"/>
            <a:r>
              <a:rPr lang="cs-CZ" dirty="0"/>
              <a:t>p</a:t>
            </a:r>
            <a:r>
              <a:rPr lang="cs-CZ" baseline="0" dirty="0" smtClean="0"/>
              <a:t>ísemně</a:t>
            </a:r>
            <a:r>
              <a:rPr lang="cs-CZ" dirty="0" smtClean="0"/>
              <a:t>!</a:t>
            </a:r>
            <a:endParaRPr lang="cs-CZ" baseline="0" dirty="0" smtClean="0"/>
          </a:p>
          <a:p>
            <a:pPr lvl="6"/>
            <a:r>
              <a:rPr lang="cs-CZ" baseline="0" dirty="0" smtClean="0"/>
              <a:t>součást dokumentace předložené před vydáním právního aktu</a:t>
            </a:r>
          </a:p>
          <a:p>
            <a:pPr lvl="6"/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162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00000"/>
            <a:ext cx="8640960" cy="4320000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smtClean="0"/>
              <a:t>Projekty mohou obsahovat</a:t>
            </a:r>
            <a:r>
              <a:rPr lang="cs-CZ" b="1" baseline="0" dirty="0" smtClean="0"/>
              <a:t> tyto fáze:</a:t>
            </a:r>
          </a:p>
          <a:p>
            <a:pPr lvl="0"/>
            <a:r>
              <a:rPr lang="cs-CZ" dirty="0" smtClean="0"/>
              <a:t>Fáze vybudování dětské skupiny dle zákona č.247/2014 Sb</a:t>
            </a:r>
            <a:r>
              <a:rPr lang="cs-CZ" dirty="0"/>
              <a:t>.</a:t>
            </a:r>
            <a:r>
              <a:rPr lang="cs-CZ" dirty="0" smtClean="0"/>
              <a:t> + fáze provozu</a:t>
            </a:r>
          </a:p>
          <a:p>
            <a:pPr lvl="0"/>
            <a:r>
              <a:rPr lang="cs-CZ" dirty="0" smtClean="0"/>
              <a:t>Fáze</a:t>
            </a:r>
            <a:r>
              <a:rPr lang="cs-CZ" baseline="0" dirty="0" smtClean="0"/>
              <a:t> transformace zařízení na dětskou skupinu dle zákona č.247/2014 Sb. +  fáze provozu</a:t>
            </a:r>
          </a:p>
          <a:p>
            <a:pPr lvl="0"/>
            <a:r>
              <a:rPr lang="cs-CZ" smtClean="0"/>
              <a:t>Fáze provozu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96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hangingPunct="0"/>
            <a:r>
              <a:rPr lang="pl-PL" sz="2800" b="0" dirty="0"/>
              <a:t>Představení </a:t>
            </a:r>
            <a:r>
              <a:rPr lang="pl-PL" sz="2800" b="0" dirty="0" smtClean="0"/>
              <a:t>výzVY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08912" cy="5400600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b="1" dirty="0" smtClean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Podpora vzniku a provozu dětských skupin pro </a:t>
            </a:r>
            <a:r>
              <a:rPr lang="cs-CZ" sz="2400" dirty="0" smtClean="0"/>
              <a:t>podniky v hlavním městě Praze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dirty="0" smtClean="0"/>
              <a:t>Číslo výzvy: 03_19_133</a:t>
            </a:r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Alokace: </a:t>
            </a:r>
            <a:r>
              <a:rPr lang="cs-CZ" dirty="0" smtClean="0">
                <a:solidFill>
                  <a:srgbClr val="FF0000"/>
                </a:solidFill>
              </a:rPr>
              <a:t>42 000 </a:t>
            </a:r>
            <a:r>
              <a:rPr lang="cs-CZ" dirty="0">
                <a:solidFill>
                  <a:srgbClr val="FF0000"/>
                </a:solidFill>
              </a:rPr>
              <a:t>000 </a:t>
            </a:r>
            <a:r>
              <a:rPr lang="cs-CZ" dirty="0" smtClean="0">
                <a:solidFill>
                  <a:srgbClr val="FF0000"/>
                </a:solidFill>
              </a:rPr>
              <a:t>Kč</a:t>
            </a: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dirty="0" smtClean="0"/>
          </a:p>
          <a:p>
            <a:pPr marL="0" indent="0" fontAlgn="base" hangingPunct="0">
              <a:buNone/>
            </a:pPr>
            <a:endParaRPr lang="cs-CZ" sz="2000" dirty="0" smtClean="0"/>
          </a:p>
          <a:p>
            <a:pPr marL="0" indent="0" fontAlgn="base" hangingPunct="0">
              <a:buNone/>
            </a:pPr>
            <a:r>
              <a:rPr lang="cs-CZ" sz="2000" dirty="0" smtClean="0"/>
              <a:t> </a:t>
            </a:r>
          </a:p>
          <a:p>
            <a:pPr marL="0" indent="0" fontAlgn="base" hangingPunct="0">
              <a:buNone/>
            </a:pPr>
            <a:r>
              <a:rPr lang="cs-CZ" sz="2000" dirty="0" smtClean="0"/>
              <a:t> </a:t>
            </a:r>
          </a:p>
          <a:p>
            <a:pPr fontAlgn="base" hangingPunct="0"/>
            <a:endParaRPr lang="cs-CZ" sz="2000" dirty="0"/>
          </a:p>
          <a:p>
            <a:pPr marL="414000" lvl="1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7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poskytování</a:t>
            </a:r>
            <a:r>
              <a:rPr lang="cs-CZ" baseline="0" dirty="0" smtClean="0"/>
              <a:t>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7992440" cy="4653336"/>
          </a:xfrm>
        </p:spPr>
        <p:txBody>
          <a:bodyPr/>
          <a:lstStyle/>
          <a:p>
            <a:pPr rtl="0" eaLnBrk="1" latinLnBrk="0" hangingPunct="1"/>
            <a:r>
              <a:rPr lang="cs-CZ" sz="24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Jednotlivé fáze na sebe musí navazovat</a:t>
            </a:r>
            <a:endParaRPr lang="cs-CZ" dirty="0" smtClean="0">
              <a:effectLst/>
            </a:endParaRPr>
          </a:p>
          <a:p>
            <a:pPr rtl="0" eaLnBrk="1" latinLnBrk="0" hangingPunct="1"/>
            <a:r>
              <a:rPr lang="cs-CZ" sz="24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Nelze dělat přestávky v průběhu realizace projektu</a:t>
            </a:r>
          </a:p>
          <a:p>
            <a:pPr rtl="0" eaLnBrk="1" latinLnBrk="0" hangingPunct="1"/>
            <a:r>
              <a:rPr lang="cs-CZ" sz="24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Žádat o podporu z OPZ je možné:</a:t>
            </a:r>
          </a:p>
          <a:p>
            <a:pPr lvl="4" rtl="0" eaLnBrk="1" latinLnBrk="0" hangingPunct="1"/>
            <a:r>
              <a:rPr lang="cs-CZ" sz="20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POUZE JEDNOU na:</a:t>
            </a:r>
          </a:p>
          <a:p>
            <a:pPr lvl="5" rtl="0" eaLnBrk="1" latinLnBrk="0" hangingPunct="1">
              <a:spcBef>
                <a:spcPts val="1200"/>
              </a:spcBef>
            </a:pPr>
            <a:r>
              <a:rPr lang="cs-CZ" sz="18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vybudování nového zařízení na určité adrese</a:t>
            </a:r>
          </a:p>
          <a:p>
            <a:pPr lvl="5">
              <a:spcBef>
                <a:spcPts val="1200"/>
              </a:spcBef>
            </a:pPr>
            <a:r>
              <a:rPr lang="cs-CZ" sz="18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transformaci zařízení na dětskou skupinu dle zák</a:t>
            </a:r>
            <a:r>
              <a:rPr lang="cs-CZ" sz="1800" dirty="0" smtClean="0"/>
              <a:t>ona</a:t>
            </a:r>
            <a:r>
              <a:rPr lang="cs-CZ" sz="18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č. 247/2014 Sb.,</a:t>
            </a:r>
            <a:r>
              <a:rPr lang="cs-CZ" sz="1800" dirty="0"/>
              <a:t> o poskytování služby péče o děti v dětské skupině</a:t>
            </a:r>
            <a:endParaRPr lang="cs-CZ" sz="18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5" rtl="0" eaLnBrk="1" latinLnBrk="0" hangingPunct="1"/>
            <a:endParaRPr lang="cs-CZ" sz="16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348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služby hlídání a péče o dítě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55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Vymezení služby hlídání a péče o dítě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896544"/>
          </a:xfrm>
        </p:spPr>
        <p:txBody>
          <a:bodyPr/>
          <a:lstStyle/>
          <a:p>
            <a:pPr marL="0" indent="0">
              <a:buNone/>
            </a:pPr>
            <a:r>
              <a:rPr lang="cs-CZ" b="0" kern="1200" dirty="0" smtClean="0">
                <a:solidFill>
                  <a:schemeClr val="tx1"/>
                </a:solidFill>
                <a:effectLst/>
              </a:rPr>
              <a:t>Provozovatel zařízení péče o děti, které bylo podpořeno z OPZ, je povinen:</a:t>
            </a:r>
          </a:p>
          <a:p>
            <a:pPr>
              <a:spcBef>
                <a:spcPts val="1200"/>
              </a:spcBef>
            </a:pP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před zahájením poskytování služby péče o dítě uzavřít s rodičem </a:t>
            </a:r>
            <a:r>
              <a:rPr lang="cs-CZ" sz="1800" b="1" kern="1200" dirty="0" smtClean="0">
                <a:solidFill>
                  <a:schemeClr val="tx1"/>
                </a:solidFill>
                <a:effectLst/>
              </a:rPr>
              <a:t>písemnou smlouvu</a:t>
            </a: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 o poskytování služby péče o dítě (náležitosti smlouvy v § 13 zákona č. 247/2014 Sb.)</a:t>
            </a:r>
          </a:p>
          <a:p>
            <a:pPr>
              <a:spcBef>
                <a:spcPts val="1200"/>
              </a:spcBef>
            </a:pPr>
            <a:r>
              <a:rPr lang="cs-CZ" sz="1800" dirty="0" smtClean="0"/>
              <a:t>zajistit </a:t>
            </a:r>
            <a:r>
              <a:rPr lang="cs-CZ" sz="1800" b="1" dirty="0" smtClean="0"/>
              <a:t>hygienické podmínky zařízení </a:t>
            </a:r>
            <a:r>
              <a:rPr lang="cs-CZ" sz="1800" dirty="0" smtClean="0"/>
              <a:t>v souladu s vyhláškou č. 281/2014 Sb. (DS do 12 dětí), resp. s vyhláškou č. 410/2005 Sb. (provoz DS nad 12 dětí)</a:t>
            </a:r>
          </a:p>
          <a:p>
            <a:pPr>
              <a:spcBef>
                <a:spcPts val="1200"/>
              </a:spcBef>
            </a:pP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zajistit péči o dítě </a:t>
            </a:r>
            <a:r>
              <a:rPr lang="cs-CZ" sz="1800" b="1" kern="1200" dirty="0" smtClean="0">
                <a:solidFill>
                  <a:schemeClr val="tx1"/>
                </a:solidFill>
                <a:effectLst/>
              </a:rPr>
              <a:t>odborně způsobilou pečující osobou</a:t>
            </a:r>
          </a:p>
          <a:p>
            <a:pPr>
              <a:spcBef>
                <a:spcPts val="1200"/>
              </a:spcBef>
            </a:pPr>
            <a:r>
              <a:rPr lang="cs-CZ" sz="1800" dirty="0" smtClean="0"/>
              <a:t>zajistit péči o dítě </a:t>
            </a:r>
            <a:r>
              <a:rPr lang="cs-CZ" sz="1800" b="1" dirty="0" smtClean="0"/>
              <a:t>v předepsaném počtu pečujících osob</a:t>
            </a:r>
            <a:endParaRPr lang="cs-CZ" sz="1800" b="1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443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Pečující osoba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510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cs-CZ" dirty="0" smtClean="0">
                <a:effectLst/>
              </a:rPr>
              <a:t>Pečující</a:t>
            </a:r>
            <a:r>
              <a:rPr lang="cs-CZ" baseline="0" dirty="0" smtClean="0">
                <a:effectLst/>
              </a:rPr>
              <a:t> osoba musí splňovat: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08912" cy="5544616"/>
          </a:xfrm>
        </p:spPr>
        <p:txBody>
          <a:bodyPr/>
          <a:lstStyle/>
          <a:p>
            <a:pPr lvl="0"/>
            <a:r>
              <a:rPr lang="cs-CZ" sz="2000" b="1" dirty="0" smtClean="0"/>
              <a:t>Pečující osoba musí mít pracovněprávní vztah k </a:t>
            </a:r>
            <a:r>
              <a:rPr lang="cs-CZ" sz="2000" b="1" dirty="0"/>
              <a:t>provozovateli (pracovní smlouva, DPČ, DPP</a:t>
            </a:r>
            <a:r>
              <a:rPr lang="cs-CZ" sz="2000" b="1" dirty="0" smtClean="0"/>
              <a:t>)</a:t>
            </a:r>
            <a:endParaRPr lang="cs-CZ" sz="2000" b="1" baseline="0" dirty="0" smtClean="0">
              <a:effectLst/>
            </a:endParaRPr>
          </a:p>
          <a:p>
            <a:pPr lvl="0" rtl="0" eaLnBrk="1" latinLnBrk="0" hangingPunct="1"/>
            <a:r>
              <a:rPr lang="cs-CZ" b="1" dirty="0" smtClean="0"/>
              <a:t>Plnou svéprávnost</a:t>
            </a:r>
            <a:endParaRPr lang="cs-CZ" b="1" baseline="0" dirty="0" smtClean="0">
              <a:effectLst/>
            </a:endParaRPr>
          </a:p>
          <a:p>
            <a:pPr lvl="0" rtl="0" eaLnBrk="1" latinLnBrk="0" hangingPunct="1"/>
            <a:r>
              <a:rPr lang="cs-CZ" b="1" baseline="0" dirty="0" smtClean="0">
                <a:effectLst/>
              </a:rPr>
              <a:t>Zdravotní způsobilost k výkonu práce péče o dítě</a:t>
            </a:r>
          </a:p>
          <a:p>
            <a:pPr lvl="4" rtl="0" eaLnBrk="1" latinLnBrk="0" hangingPunct="1"/>
            <a:r>
              <a:rPr lang="cs-CZ" baseline="0" dirty="0" smtClean="0">
                <a:effectLst/>
              </a:rPr>
              <a:t>Lékařský posudek </a:t>
            </a:r>
          </a:p>
          <a:p>
            <a:pPr lvl="0" rtl="0" eaLnBrk="1" latinLnBrk="0" hangingPunct="1"/>
            <a:r>
              <a:rPr lang="cs-CZ" b="1" baseline="0" dirty="0" smtClean="0">
                <a:effectLst/>
              </a:rPr>
              <a:t>Bezúhonnost</a:t>
            </a:r>
          </a:p>
          <a:p>
            <a:pPr lvl="4" rtl="0" eaLnBrk="1" latinLnBrk="0" hangingPunct="1"/>
            <a:r>
              <a:rPr lang="cs-CZ" baseline="0" dirty="0" smtClean="0">
                <a:effectLst/>
              </a:rPr>
              <a:t>Výpis z rejstříku trestů</a:t>
            </a:r>
          </a:p>
          <a:p>
            <a:pPr lvl="0" rtl="0" eaLnBrk="1" latinLnBrk="0" hangingPunct="1"/>
            <a:r>
              <a:rPr lang="cs-CZ" b="1" baseline="0" dirty="0" smtClean="0">
                <a:effectLst/>
              </a:rPr>
              <a:t>Odbornou způsobilost</a:t>
            </a:r>
          </a:p>
          <a:p>
            <a:pPr lvl="4" rtl="0" eaLnBrk="1" latinLnBrk="0" hangingPunct="1"/>
            <a:r>
              <a:rPr lang="cs-CZ" baseline="0" dirty="0" smtClean="0">
                <a:effectLst/>
              </a:rPr>
              <a:t>Provozovatel zařízení péče o děti je POVINNEN ověřit odbornou způsobilost nejpozději v den zahájení činnosti pečující osoby</a:t>
            </a:r>
          </a:p>
          <a:p>
            <a:pPr lvl="4" rtl="0" eaLnBrk="1" latinLnBrk="0" hangingPunct="1"/>
            <a:r>
              <a:rPr lang="cs-CZ" baseline="0" dirty="0" smtClean="0">
                <a:effectLst/>
              </a:rPr>
              <a:t>Doklad o dosaženém vzdělání/kvalifikaci</a:t>
            </a:r>
          </a:p>
          <a:p>
            <a:pPr marL="1170000" lvl="4" indent="0" rtl="0" eaLnBrk="1" latinLnBrk="0" hangingPunct="1">
              <a:buNone/>
            </a:pPr>
            <a:endParaRPr lang="cs-CZ" baseline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445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792088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cap="all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Odborná způsobilost </a:t>
            </a:r>
            <a:br>
              <a:rPr lang="cs-CZ" sz="3200" b="1" kern="0" cap="all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cs-CZ" sz="3200" b="1" kern="0" cap="all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			- Zákon č. 247/2014 Sb.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8965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2000" b="1" dirty="0" smtClean="0">
                <a:effectLst/>
              </a:rPr>
              <a:t>Pečující osoba musí splňovat alespoň jednu z odborných způsobilostí:</a:t>
            </a:r>
            <a:br>
              <a:rPr lang="cs-CZ" sz="2000" b="1" dirty="0" smtClean="0">
                <a:effectLst/>
              </a:rPr>
            </a:br>
            <a:endParaRPr lang="cs-CZ" sz="2000" b="1" dirty="0" smtClean="0">
              <a:effectLst/>
            </a:endParaRPr>
          </a:p>
          <a:p>
            <a:pPr marL="1422000" marR="0" lvl="4" indent="-43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tabLst/>
              <a:defRPr/>
            </a:pPr>
            <a:r>
              <a:rPr lang="cs-CZ" sz="1800" dirty="0" smtClean="0">
                <a:effectLst/>
              </a:rPr>
              <a:t>vzdělání všeobecné sestry, zdravotnického asistenta, ošetřovatele, porodní asistentky, zdravotně-sociálního pracovníka, zdravotnického záchranáře, psychologa ve zdravotnictví nebo specializovaná způsobilost k výkonu povolání klinického psychologa podle zvláštního právního předpisu, </a:t>
            </a:r>
          </a:p>
          <a:p>
            <a:pPr marL="1422000" marR="0" lvl="4" indent="-43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tabLst/>
              <a:defRPr/>
            </a:pPr>
            <a:r>
              <a:rPr lang="cs-CZ" sz="1800" dirty="0" smtClean="0">
                <a:effectLst/>
              </a:rPr>
              <a:t>vzdělání sociálního pracovníka nebo pracovníka v sociálních službách podle zvláštního právního předpisu, </a:t>
            </a:r>
          </a:p>
          <a:p>
            <a:pPr marL="1422000" marR="0" lvl="4" indent="-43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tabLst/>
              <a:defRPr/>
            </a:pPr>
            <a:r>
              <a:rPr lang="cs-CZ" sz="1800" dirty="0" smtClean="0">
                <a:effectLst/>
              </a:rPr>
              <a:t>vzdělání učitele mateřské školy, učitele prvního stupně základní školy nebo vychovatele podle zvláštního právního předpisu, </a:t>
            </a:r>
          </a:p>
          <a:p>
            <a:pPr marL="1422000" marR="0" lvl="4" indent="-43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tabLst/>
              <a:defRPr/>
            </a:pPr>
            <a:r>
              <a:rPr lang="cs-CZ" sz="1800" dirty="0" smtClean="0">
                <a:effectLst/>
              </a:rPr>
              <a:t>profesní kvalifikace chůvy pro děti do zahájení povinné školní docházky podle zvláštního právního předpisu, </a:t>
            </a:r>
          </a:p>
          <a:p>
            <a:pPr marL="1422000" marR="0" lvl="4" indent="-43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tabLst/>
              <a:defRPr/>
            </a:pPr>
            <a:r>
              <a:rPr lang="cs-CZ" sz="1800" dirty="0" smtClean="0">
                <a:effectLst/>
              </a:rPr>
              <a:t>odborná způsobilost k výkonu lékaře.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20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Počet dětí a množství pečujících osob I.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424488" cy="4320480"/>
          </a:xfrm>
        </p:spPr>
        <p:txBody>
          <a:bodyPr>
            <a:normAutofit/>
          </a:bodyPr>
          <a:lstStyle/>
          <a:p>
            <a:pPr marL="432000" indent="-432000"/>
            <a:r>
              <a:rPr lang="cs-CZ" sz="1800" b="1" dirty="0" smtClean="0"/>
              <a:t>Pro</a:t>
            </a:r>
            <a:r>
              <a:rPr lang="cs-CZ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podporovaná zařízení platí, že:</a:t>
            </a:r>
          </a:p>
          <a:p>
            <a:pPr lvl="4"/>
            <a:r>
              <a:rPr lang="cs-CZ" sz="1800" kern="1200" dirty="0" smtClean="0">
                <a:effectLst/>
                <a:latin typeface="+mn-lt"/>
                <a:ea typeface="+mn-ea"/>
                <a:cs typeface="+mn-cs"/>
              </a:rPr>
              <a:t>o</a:t>
            </a:r>
            <a:r>
              <a:rPr lang="cs-CZ" sz="18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nejvíce 6 dětí současně pečuje nejméně 1 pečující osoba, </a:t>
            </a:r>
          </a:p>
          <a:p>
            <a:pPr lvl="4"/>
            <a:r>
              <a:rPr lang="cs-CZ" sz="1800" dirty="0"/>
              <a:t>o</a:t>
            </a:r>
            <a:r>
              <a:rPr lang="cs-CZ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až 12 dětí současně pečují nejméně 2 pečující osoby a </a:t>
            </a:r>
          </a:p>
          <a:p>
            <a:pPr lvl="4"/>
            <a:r>
              <a:rPr lang="cs-CZ" sz="1800" dirty="0"/>
              <a:t>o</a:t>
            </a:r>
            <a:r>
              <a:rPr lang="cs-CZ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 až 24 dětí pečují v zařízení péče o děti nejméně 3 pečující osoby.</a:t>
            </a:r>
          </a:p>
          <a:p>
            <a:pPr marL="1170000" lvl="4" indent="0">
              <a:buNone/>
            </a:pPr>
            <a:endParaRPr lang="cs-CZ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800" kern="1200" dirty="0" smtClean="0">
                <a:solidFill>
                  <a:schemeClr val="tx1"/>
                </a:solidFill>
                <a:effectLst/>
              </a:rPr>
              <a:t>V jednom zařízení péče o děti může být </a:t>
            </a:r>
            <a:r>
              <a:rPr lang="cs-CZ" sz="1800" b="1" kern="1200" dirty="0" smtClean="0">
                <a:solidFill>
                  <a:schemeClr val="tx1"/>
                </a:solidFill>
                <a:effectLst/>
              </a:rPr>
              <a:t>maximálně 24 dětí</a:t>
            </a:r>
            <a:r>
              <a:rPr lang="cs-CZ" sz="1800" kern="1200" dirty="0" smtClean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cs-CZ" sz="1800" kern="1200" dirty="0" smtClean="0">
                <a:solidFill>
                  <a:schemeClr val="tx1"/>
                </a:solidFill>
                <a:effectLst/>
              </a:rPr>
              <a:t>Podpora z OPZ je pouze pro zařízení s </a:t>
            </a:r>
            <a:r>
              <a:rPr lang="cs-CZ" sz="1800" b="1" kern="1200" dirty="0" smtClean="0">
                <a:solidFill>
                  <a:schemeClr val="tx1"/>
                </a:solidFill>
                <a:effectLst/>
              </a:rPr>
              <a:t>minimální kapacitou 5 dětí a maximální kapacitou 24 dětí. </a:t>
            </a:r>
            <a:endParaRPr lang="cs-CZ" sz="1600" b="1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7293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Počet dětí a množství pečujících osob II.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896544"/>
          </a:xfrm>
        </p:spPr>
        <p:txBody>
          <a:bodyPr/>
          <a:lstStyle/>
          <a:p>
            <a:pPr marL="72000">
              <a:lnSpc>
                <a:spcPct val="100000"/>
              </a:lnSpc>
              <a:spcBef>
                <a:spcPts val="1800"/>
              </a:spcBef>
            </a:pPr>
            <a:r>
              <a:rPr lang="cs-CZ" sz="1800" b="1" kern="1200" dirty="0" smtClean="0">
                <a:effectLst/>
              </a:rPr>
              <a:t>Počet fyzicky přítomných pečujících osob může být v rozhodný okamžik nižší </a:t>
            </a:r>
            <a:r>
              <a:rPr lang="cs-CZ" sz="1800" b="0" kern="1200" dirty="0" smtClean="0">
                <a:effectLst/>
              </a:rPr>
              <a:t>než počet odpovídající kapacitě zařízení péče o děti </a:t>
            </a:r>
            <a:r>
              <a:rPr lang="cs-CZ" sz="1800" dirty="0" smtClean="0"/>
              <a:t>za </a:t>
            </a:r>
            <a:r>
              <a:rPr lang="cs-CZ" sz="1800" b="0" kern="1200" dirty="0" smtClean="0">
                <a:effectLst/>
              </a:rPr>
              <a:t>dodržení zákonných požadavků na počet pečujících osob k počtu aktuálně přítomných dětí.</a:t>
            </a:r>
          </a:p>
          <a:p>
            <a:pPr marL="72000">
              <a:lnSpc>
                <a:spcPct val="100000"/>
              </a:lnSpc>
              <a:spcBef>
                <a:spcPts val="1800"/>
              </a:spcBef>
            </a:pP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Provozovatel zařízení je povinen </a:t>
            </a:r>
            <a:r>
              <a:rPr lang="cs-CZ" sz="1800" b="1" kern="1200" dirty="0" smtClean="0">
                <a:solidFill>
                  <a:schemeClr val="tx1"/>
                </a:solidFill>
                <a:effectLst/>
              </a:rPr>
              <a:t>evidovat záznamy o docházce pečujících </a:t>
            </a: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osob v </a:t>
            </a:r>
            <a:r>
              <a:rPr lang="cs-CZ" sz="1800" b="1" u="sng" kern="1200" dirty="0" smtClean="0">
                <a:solidFill>
                  <a:schemeClr val="tx1"/>
                </a:solidFill>
                <a:effectLst/>
              </a:rPr>
              <a:t>elektronickém docházkovém systému</a:t>
            </a: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, který využívá docházkové čtečky. </a:t>
            </a:r>
          </a:p>
          <a:p>
            <a:pPr marL="72000">
              <a:lnSpc>
                <a:spcPct val="100000"/>
              </a:lnSpc>
              <a:spcBef>
                <a:spcPts val="1800"/>
              </a:spcBef>
            </a:pPr>
            <a:r>
              <a:rPr lang="cs-CZ" sz="1800" b="1" kern="1200" dirty="0" smtClean="0">
                <a:solidFill>
                  <a:schemeClr val="tx1"/>
                </a:solidFill>
                <a:effectLst/>
              </a:rPr>
              <a:t>Elektronický docházkový systém musí umožňovat export dat </a:t>
            </a: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do formátu.xls nebo .</a:t>
            </a:r>
            <a:r>
              <a:rPr lang="cs-CZ" sz="1800" b="0" kern="1200" dirty="0" err="1" smtClean="0">
                <a:solidFill>
                  <a:schemeClr val="tx1"/>
                </a:solidFill>
                <a:effectLst/>
              </a:rPr>
              <a:t>xlsx</a:t>
            </a: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 pro přenos údajů do evidence.</a:t>
            </a:r>
          </a:p>
          <a:p>
            <a:pPr marL="72000">
              <a:lnSpc>
                <a:spcPct val="100000"/>
              </a:lnSpc>
              <a:spcBef>
                <a:spcPts val="1800"/>
              </a:spcBef>
            </a:pP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Příjemci, kteří si nárokují jednotky na podporu kvalifikace pečujících osob, musí doložit údaje z docházkového systému alespoň za </a:t>
            </a:r>
            <a:r>
              <a:rPr lang="cs-CZ" sz="1800" b="1" u="sng" kern="1200" dirty="0" smtClean="0">
                <a:solidFill>
                  <a:schemeClr val="tx1"/>
                </a:solidFill>
                <a:effectLst/>
              </a:rPr>
              <a:t>šestiměsíční pracovní působení rekvalifikované osoby v zařízení</a:t>
            </a: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.</a:t>
            </a:r>
          </a:p>
          <a:p>
            <a:pPr marL="72000">
              <a:lnSpc>
                <a:spcPct val="100000"/>
              </a:lnSpc>
              <a:spcBef>
                <a:spcPts val="1800"/>
              </a:spcBef>
            </a:pP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Dodržení minimálního počtu pečujících osob je ověřováno jak při kontrole zprávy o realizaci projektu, tak při kontrole na místě</a:t>
            </a:r>
            <a:r>
              <a:rPr lang="cs-CZ" sz="1200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2722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Počet dětí a množství pečujících osob III.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12776"/>
            <a:ext cx="7992888" cy="4968552"/>
          </a:xfrm>
        </p:spPr>
        <p:txBody>
          <a:bodyPr/>
          <a:lstStyle/>
          <a:p>
            <a:pPr marL="0" lvl="0" indent="0">
              <a:buNone/>
            </a:pPr>
            <a:r>
              <a:rPr lang="cs-CZ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případě nenadálých případů nemoci pečujících osob platí:</a:t>
            </a:r>
          </a:p>
          <a:p>
            <a:pPr marL="558000" lvl="2">
              <a:lnSpc>
                <a:spcPct val="100000"/>
              </a:lnSpc>
              <a:spcBef>
                <a:spcPts val="1800"/>
              </a:spcBef>
            </a:pPr>
            <a:r>
              <a:rPr lang="cs-CZ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 </a:t>
            </a:r>
            <a:r>
              <a:rPr lang="cs-CZ" sz="1800" dirty="0" smtClean="0"/>
              <a:t>musí být dodržen </a:t>
            </a:r>
            <a:r>
              <a:rPr lang="cs-CZ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odpovídající počet pečujících osob k počtu aktuálně přítomných dětí,</a:t>
            </a:r>
            <a:endParaRPr lang="cs-CZ" sz="18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558000" lvl="2">
              <a:lnSpc>
                <a:spcPct val="100000"/>
              </a:lnSpc>
              <a:spcBef>
                <a:spcPts val="1800"/>
              </a:spcBef>
            </a:pPr>
            <a:r>
              <a:rPr lang="cs-CZ" sz="1800" dirty="0" smtClean="0"/>
              <a:t>do </a:t>
            </a:r>
            <a:r>
              <a:rPr lang="cs-CZ" sz="1800" dirty="0"/>
              <a:t>6 </a:t>
            </a:r>
            <a:r>
              <a:rPr lang="cs-CZ" sz="1800" dirty="0" smtClean="0"/>
              <a:t>měsíců, tj. alespoň 125 </a:t>
            </a:r>
            <a:r>
              <a:rPr lang="cs-CZ" sz="1800" dirty="0"/>
              <a:t>odpracovaných </a:t>
            </a:r>
            <a:r>
              <a:rPr lang="cs-CZ" sz="1800" dirty="0" smtClean="0"/>
              <a:t>dní </a:t>
            </a:r>
            <a:r>
              <a:rPr lang="cs-CZ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fyzické přítomnosti se započítává doba nemoci, která nepřesáhne 5 po sobě jdoucích dní, </a:t>
            </a:r>
          </a:p>
          <a:p>
            <a:pPr marL="558000" lvl="2">
              <a:lnSpc>
                <a:spcPct val="100000"/>
              </a:lnSpc>
              <a:spcBef>
                <a:spcPts val="1800"/>
              </a:spcBef>
            </a:pPr>
            <a:r>
              <a:rPr lang="cs-CZ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započítává se také doba zákonného nároku na dovolenou na zotavenou.</a:t>
            </a:r>
          </a:p>
          <a:p>
            <a:pPr lvl="1"/>
            <a:endParaRPr lang="cs-CZ" sz="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10944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Hygienické požadavky na prostor a provoz  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stravování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536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4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080000"/>
          </a:xfrm>
        </p:spPr>
        <p:txBody>
          <a:bodyPr/>
          <a:lstStyle/>
          <a:p>
            <a:r>
              <a:rPr lang="pl-PL" sz="2800" b="0" dirty="0"/>
              <a:t>Představení výzVY</a:t>
            </a:r>
            <a:endParaRPr lang="cs-CZ" sz="2800" b="0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544616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/>
              <a:t>Prioritní osa 1: </a:t>
            </a:r>
            <a:r>
              <a:rPr lang="cs-CZ" sz="2000" dirty="0" smtClean="0"/>
              <a:t>Podpora zaměstnanosti a adaptability pracovní síly.</a:t>
            </a:r>
          </a:p>
          <a:p>
            <a:pPr marL="0" indent="0">
              <a:buNone/>
            </a:pPr>
            <a:r>
              <a:rPr lang="cs-CZ" sz="2000" b="1" dirty="0" smtClean="0"/>
              <a:t>Investiční priorita 1.2: </a:t>
            </a:r>
            <a:r>
              <a:rPr lang="cs-CZ" sz="2000" dirty="0" smtClean="0"/>
              <a:t>Rovnost žen a mužů ve všech oblastech, a to i pokud jde o přístup k zaměstnání a kariérní postup, sladění pracovního a soukromého života a podpora stejné odměny za stejnou práci.</a:t>
            </a:r>
          </a:p>
          <a:p>
            <a:pPr marL="0" indent="0">
              <a:buNone/>
            </a:pPr>
            <a:r>
              <a:rPr lang="cs-CZ" sz="2000" b="1" dirty="0" smtClean="0"/>
              <a:t>Vyhlašovatel výzvy: </a:t>
            </a:r>
            <a:r>
              <a:rPr lang="cs-CZ" sz="2000" dirty="0" smtClean="0"/>
              <a:t>MPSV, odbor realizace programů ESF – adaptabilita a rovné příležitosti.</a:t>
            </a:r>
          </a:p>
          <a:p>
            <a:pPr marL="0" indent="0">
              <a:buNone/>
            </a:pPr>
            <a:r>
              <a:rPr lang="cs-CZ" sz="2000" b="1" dirty="0" smtClean="0"/>
              <a:t>Vyhlášení výzvy: </a:t>
            </a:r>
            <a:r>
              <a:rPr lang="cs-CZ" sz="2000" dirty="0" smtClean="0">
                <a:solidFill>
                  <a:srgbClr val="FF0000"/>
                </a:solidFill>
              </a:rPr>
              <a:t>17. 6. 2019</a:t>
            </a:r>
          </a:p>
          <a:p>
            <a:pPr marL="0" indent="0">
              <a:buNone/>
            </a:pPr>
            <a:r>
              <a:rPr lang="cs-CZ" sz="2000" b="1" dirty="0" smtClean="0"/>
              <a:t>Příjem projektových žádostí od: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17. 6. 2019</a:t>
            </a: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b="1" dirty="0" smtClean="0"/>
              <a:t>Ukončení příjmu projektových žádostí: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21. 8. 2019</a:t>
            </a:r>
          </a:p>
          <a:p>
            <a:pPr marL="0" indent="0" fontAlgn="base">
              <a:buNone/>
            </a:pPr>
            <a:r>
              <a:rPr lang="cs-CZ" sz="2000" b="1" dirty="0"/>
              <a:t>Maximální délka, na kterou je žadatel oprávněn projekt naplánovat: </a:t>
            </a:r>
            <a:r>
              <a:rPr lang="cs-CZ" sz="2000" dirty="0"/>
              <a:t>36 měsíců </a:t>
            </a:r>
            <a:r>
              <a:rPr lang="cs-CZ" sz="2000" dirty="0" smtClean="0"/>
              <a:t>(vybudování/transformace + </a:t>
            </a:r>
            <a:r>
              <a:rPr lang="cs-CZ" sz="2000" dirty="0" smtClean="0">
                <a:solidFill>
                  <a:srgbClr val="FF0000"/>
                </a:solidFill>
              </a:rPr>
              <a:t>provoz).</a:t>
            </a:r>
            <a:endParaRPr lang="cs-CZ" sz="2000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cs-CZ" sz="2000" b="1" dirty="0"/>
              <a:t>Nejzazší datum pro ukončení fyzické realizace projektu: </a:t>
            </a:r>
            <a:r>
              <a:rPr lang="cs-CZ" sz="2000" dirty="0"/>
              <a:t>30. </a:t>
            </a:r>
            <a:r>
              <a:rPr lang="cs-CZ" sz="2000" dirty="0" smtClean="0"/>
              <a:t>6. 2022</a:t>
            </a:r>
            <a:endParaRPr lang="cs-CZ" sz="2000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5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Hygienické požadavky na prostor a provoz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cs-CZ" sz="2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Hygienické požadavky na prostory a provoz </a:t>
            </a:r>
            <a:r>
              <a:rPr lang="cs-CZ" sz="2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dětské skupiny do 12 dětí</a:t>
            </a:r>
            <a:r>
              <a:rPr lang="cs-CZ" sz="2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provozované dle Zákona upravuje vyhláška č. 281/2014 Sb., o hygienických požadavcích na prostory a provoz dětské skupiny do 12 dětí.</a:t>
            </a:r>
          </a:p>
          <a:p>
            <a:pPr>
              <a:spcBef>
                <a:spcPts val="1800"/>
              </a:spcBef>
            </a:pPr>
            <a:r>
              <a:rPr lang="cs-CZ" sz="2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Parametry pro </a:t>
            </a:r>
            <a:r>
              <a:rPr lang="cs-CZ" sz="2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dětské skupiny </a:t>
            </a:r>
            <a:r>
              <a:rPr lang="cs-CZ" sz="2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dle Zákona </a:t>
            </a:r>
            <a:r>
              <a:rPr lang="cs-CZ" sz="2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 kapacitou nad 12 dětí</a:t>
            </a:r>
            <a:r>
              <a:rPr lang="cs-CZ" sz="2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stanovuje vyhláška č. 410/2005 Sb., o hygienických požadavcích na prostory a provoz zařízení a provozoven pro výchovu a vzdělávání dětí a mladistvých.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359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Hygienické požadavky na prostor a provoz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5328592"/>
          </a:xfrm>
        </p:spPr>
        <p:txBody>
          <a:bodyPr/>
          <a:lstStyle/>
          <a:p>
            <a:pPr marL="0" indent="0">
              <a:buNone/>
            </a:pPr>
            <a:r>
              <a:rPr lang="cs-CZ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Řídící orgán stanovil obecné parametry pro realizaci projektu bez ohledu na právní formu poskytovatele: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Služba hlídání a péče o dítě musí být poskytována v bytě, obytné nebo pobytové  místnosti.</a:t>
            </a:r>
            <a:r>
              <a:rPr lang="cs-CZ" sz="1800" b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sz="18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Místnosti musí být umístěny tak, aby byla zajištěna jejich dostupnost, odpovídající osvětlení a mikroklimatické podmínky.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všech místnostech musí být zajištěn odpovídající denní úklid.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 dispozici musí být lékárnička k ošetření drobných poranění.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Provozovatel musí zajistit možnost pobytu a her dětí na veřejném hřišti či v přírodě, v případě dětské skupiny pro více než 12 dětí je povinné zajistit vlastní venkovní prostor pro hru dětí.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55504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Hygienické požadavky na prostor a provoz III.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000" cy="547260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Vybavení musí odpovídat požadavkům a potřebám dětí </a:t>
            </a:r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dle jejich věku a počtu.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 smtClean="0"/>
              <a:t>M</a:t>
            </a:r>
            <a:r>
              <a:rPr lang="cs-CZ" sz="2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ístnosti musí být zařízeny tak, aby se dalo co nejvíce </a:t>
            </a:r>
            <a:r>
              <a:rPr lang="cs-CZ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předcházet úrazům a poraněním </a:t>
            </a:r>
            <a:r>
              <a:rPr lang="cs-CZ" sz="2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újmám na zdraví.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Splnění hygienických požadavků na prostorové a provozní podmínky při zahájení provozu zařízení se dokládá:</a:t>
            </a:r>
          </a:p>
          <a:p>
            <a:pPr lvl="4"/>
            <a:r>
              <a:rPr lang="cs-CZ" sz="1800" dirty="0" smtClean="0"/>
              <a:t>zápisem do evidence dětských skupin (ověřuje se nahlédnutím </a:t>
            </a:r>
            <a:r>
              <a:rPr lang="cs-CZ" sz="1800" dirty="0"/>
              <a:t>do </a:t>
            </a:r>
            <a:r>
              <a:rPr lang="cs-CZ" sz="1800" dirty="0" smtClean="0"/>
              <a:t>evidence).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Doložení podkladů se ověřuje: </a:t>
            </a:r>
          </a:p>
          <a:p>
            <a:pPr lvl="4">
              <a:lnSpc>
                <a:spcPct val="100000"/>
              </a:lnSpc>
            </a:pP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při kontrole zprávy o realizaci projektu,</a:t>
            </a:r>
          </a:p>
          <a:p>
            <a:pPr lvl="4">
              <a:lnSpc>
                <a:spcPct val="100000"/>
              </a:lnSpc>
            </a:pP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při kontrole na místě.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/>
              <a:t>Dodržování plnění hygienických požadavků na prostory a provoz </a:t>
            </a:r>
            <a:r>
              <a:rPr lang="cs-CZ" sz="2000" dirty="0" smtClean="0"/>
              <a:t>následně kontrolují </a:t>
            </a:r>
            <a:r>
              <a:rPr lang="cs-CZ" sz="2000" dirty="0"/>
              <a:t>krajské hygienické </a:t>
            </a:r>
            <a:r>
              <a:rPr lang="cs-CZ" sz="2000" dirty="0" smtClean="0"/>
              <a:t>stanice.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4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44744"/>
            <a:ext cx="8424000" cy="1080000"/>
          </a:xfrm>
        </p:spPr>
        <p:txBody>
          <a:bodyPr/>
          <a:lstStyle/>
          <a:p>
            <a:r>
              <a:rPr lang="cs-CZ" dirty="0" smtClean="0"/>
              <a:t>Stravování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475252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Stravování dětí je zajišťováno provozovatelem zařízení: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sz="2000" dirty="0" smtClean="0"/>
              <a:t>na základě </a:t>
            </a:r>
            <a:r>
              <a:rPr lang="cs-CZ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smlouvy mezi provozovatelem zařízení péče o děti a rodičem dítěte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sz="2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provozovatel musí zajistit odpovídající </a:t>
            </a:r>
            <a:r>
              <a:rPr lang="cs-CZ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pitný režim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individuální stravování, </a:t>
            </a:r>
            <a:r>
              <a:rPr lang="cs-CZ" sz="2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 stravu donáší rodič dítěte, zajistí provozovatel uchování, případný ohřev a podávání stravy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sz="2000" dirty="0" smtClean="0"/>
              <a:t>pokud </a:t>
            </a:r>
            <a:r>
              <a:rPr lang="cs-CZ" sz="2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zajišťuje stravování dětí provozovatel, tak výroba, příprava, rozvoz, přeprava, značení, skladování a uvádění pokrmů do oběhu, včetně zmrazených a zchlazených pokrmů, musí bý</a:t>
            </a:r>
            <a:r>
              <a:rPr lang="cs-CZ" sz="2000" dirty="0" smtClean="0"/>
              <a:t>t </a:t>
            </a:r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souladu s </a:t>
            </a:r>
            <a:r>
              <a:rPr lang="cs-CZ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požadavky potravinového práva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3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Stravování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256584"/>
          </a:xfrm>
        </p:spPr>
        <p:txBody>
          <a:bodyPr/>
          <a:lstStyle/>
          <a:p>
            <a:r>
              <a:rPr lang="cs-CZ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Splnění hygienických požadavků na stravování </a:t>
            </a:r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zahájení provozu zařízení je </a:t>
            </a:r>
            <a:r>
              <a:rPr lang="cs-CZ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doloženo zápisem do evidence dětských skupin</a:t>
            </a:r>
          </a:p>
          <a:p>
            <a:pPr lvl="1"/>
            <a:r>
              <a:rPr lang="cs-CZ" dirty="0" smtClean="0"/>
              <a:t>ŘO ověřuje nahlédnutím do evidence. </a:t>
            </a:r>
          </a:p>
          <a:p>
            <a:pPr lvl="0"/>
            <a:r>
              <a:rPr lang="cs-CZ" sz="2000" b="1" dirty="0" smtClean="0"/>
              <a:t>Splnění </a:t>
            </a:r>
            <a:r>
              <a:rPr lang="cs-CZ" sz="2000" b="1" dirty="0"/>
              <a:t>požadavků na stravování se ověřuje:</a:t>
            </a:r>
            <a:r>
              <a:rPr lang="cs-CZ" sz="2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cs-CZ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kontrole zprávy o realizaci projektu,</a:t>
            </a:r>
          </a:p>
          <a:p>
            <a:pPr lvl="1"/>
            <a:r>
              <a:rPr lang="cs-CZ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při kontrole na místě.</a:t>
            </a:r>
          </a:p>
          <a:p>
            <a:pPr lvl="0"/>
            <a:r>
              <a:rPr lang="cs-CZ" sz="2000" b="1" kern="1200" dirty="0" smtClean="0">
                <a:solidFill>
                  <a:schemeClr val="tx1"/>
                </a:solidFill>
                <a:effectLst/>
              </a:rPr>
              <a:t>Dodržování plnění hygienických požadavků na stravování následně kontrolují krajské hygienické stanice.</a:t>
            </a:r>
            <a:endParaRPr lang="cs-CZ" sz="2000" b="1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17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547664" y="1587724"/>
            <a:ext cx="7272000" cy="4865612"/>
          </a:xfrm>
        </p:spPr>
        <p:txBody>
          <a:bodyPr/>
          <a:lstStyle/>
          <a:p>
            <a:r>
              <a:rPr lang="cs-CZ" sz="3200" dirty="0" smtClean="0"/>
              <a:t>Evidence dětí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omezení týkající se rodičů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kapacita </a:t>
            </a:r>
            <a:r>
              <a:rPr lang="cs-CZ" sz="3200" dirty="0"/>
              <a:t>zařízení, vnitřní pravidla zařízení a plán výchovy a </a:t>
            </a:r>
            <a:r>
              <a:rPr lang="cs-CZ" sz="3200" dirty="0" smtClean="0"/>
              <a:t>péče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další </a:t>
            </a:r>
            <a:r>
              <a:rPr lang="cs-CZ" sz="3200" dirty="0"/>
              <a:t>pravidla a povinnosti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613" y="1628800"/>
            <a:ext cx="540000" cy="5400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8" y="5517231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88" y="3581400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88" y="2576513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9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Evidence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5040560"/>
          </a:xfrm>
        </p:spPr>
        <p:txBody>
          <a:bodyPr/>
          <a:lstStyle/>
          <a:p>
            <a:r>
              <a:rPr lang="cs-CZ" b="1" dirty="0" smtClean="0"/>
              <a:t>Provozovatel </a:t>
            </a:r>
            <a:r>
              <a:rPr lang="cs-CZ" b="1" dirty="0"/>
              <a:t>je povinen vést evidenci dětí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endParaRPr lang="cs-CZ" sz="1000" b="1" dirty="0" smtClean="0"/>
          </a:p>
          <a:p>
            <a:r>
              <a:rPr lang="cs-CZ" b="1" dirty="0" smtClean="0"/>
              <a:t>Evidence musí obsahovat:</a:t>
            </a:r>
          </a:p>
          <a:p>
            <a:pPr marL="414000" lvl="1" indent="0">
              <a:lnSpc>
                <a:spcPct val="100000"/>
              </a:lnSpc>
              <a:buNone/>
            </a:pPr>
            <a:r>
              <a:rPr lang="cs-CZ" sz="1800" b="1" dirty="0" smtClean="0"/>
              <a:t>U dětí: </a:t>
            </a:r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jméno </a:t>
            </a:r>
            <a:r>
              <a:rPr lang="cs-CZ" sz="1800" dirty="0"/>
              <a:t>a </a:t>
            </a:r>
            <a:r>
              <a:rPr lang="cs-CZ" sz="1800" dirty="0" smtClean="0"/>
              <a:t>příjmení, datum </a:t>
            </a:r>
            <a:r>
              <a:rPr lang="cs-CZ" sz="1800" dirty="0"/>
              <a:t>narození a </a:t>
            </a:r>
            <a:r>
              <a:rPr lang="cs-CZ" sz="1800" dirty="0" smtClean="0"/>
              <a:t>adresu místa pobytu</a:t>
            </a:r>
          </a:p>
          <a:p>
            <a:pPr marL="414000" lvl="1" indent="0">
              <a:lnSpc>
                <a:spcPct val="100000"/>
              </a:lnSpc>
              <a:buNone/>
            </a:pPr>
            <a:endParaRPr lang="cs-CZ" sz="1800" dirty="0" smtClean="0"/>
          </a:p>
          <a:p>
            <a:pPr marL="414000" lvl="1" indent="0">
              <a:lnSpc>
                <a:spcPct val="100000"/>
              </a:lnSpc>
              <a:buNone/>
            </a:pPr>
            <a:r>
              <a:rPr lang="cs-CZ" sz="1800" b="1" dirty="0" smtClean="0"/>
              <a:t>Alespoň u jednoho z rodičů </a:t>
            </a:r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jméno a příjmení, adresu </a:t>
            </a:r>
            <a:r>
              <a:rPr lang="cs-CZ" sz="1800" dirty="0"/>
              <a:t>místa </a:t>
            </a:r>
            <a:r>
              <a:rPr lang="cs-CZ" sz="1800" dirty="0" smtClean="0"/>
              <a:t>pobytu, </a:t>
            </a:r>
            <a:r>
              <a:rPr lang="cs-CZ" sz="1800" dirty="0"/>
              <a:t>liší-li se od adresy místa pobytu </a:t>
            </a:r>
            <a:r>
              <a:rPr lang="cs-CZ" sz="1800" dirty="0" smtClean="0"/>
              <a:t>dítěte</a:t>
            </a:r>
          </a:p>
          <a:p>
            <a:pPr lvl="1">
              <a:lnSpc>
                <a:spcPct val="100000"/>
              </a:lnSpc>
            </a:pPr>
            <a:endParaRPr lang="cs-CZ" sz="1800" dirty="0"/>
          </a:p>
          <a:p>
            <a:pPr marL="414000" lvl="1" indent="0">
              <a:lnSpc>
                <a:spcPct val="100000"/>
              </a:lnSpc>
              <a:buNone/>
            </a:pPr>
            <a:r>
              <a:rPr lang="cs-CZ" sz="1800" b="1" dirty="0" smtClean="0"/>
              <a:t>U pověřené </a:t>
            </a:r>
            <a:r>
              <a:rPr lang="cs-CZ" sz="1800" b="1" dirty="0"/>
              <a:t>osoby </a:t>
            </a:r>
            <a:r>
              <a:rPr lang="cs-CZ" sz="1800" b="1" dirty="0" smtClean="0"/>
              <a:t>(která může </a:t>
            </a:r>
            <a:r>
              <a:rPr lang="cs-CZ" sz="1800" b="1" dirty="0"/>
              <a:t>pro dítě </a:t>
            </a:r>
            <a:r>
              <a:rPr lang="cs-CZ" sz="1800" b="1" dirty="0" smtClean="0"/>
              <a:t>docházet) </a:t>
            </a:r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jméno a příjmení, adresu </a:t>
            </a:r>
            <a:r>
              <a:rPr lang="cs-CZ" sz="1800" dirty="0"/>
              <a:t>místa </a:t>
            </a:r>
            <a:r>
              <a:rPr lang="cs-CZ" sz="1800" dirty="0" smtClean="0"/>
              <a:t>pobytu 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2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Evidence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268760"/>
            <a:ext cx="8064000" cy="5328592"/>
          </a:xfrm>
        </p:spPr>
        <p:txBody>
          <a:bodyPr/>
          <a:lstStyle/>
          <a:p>
            <a:pPr lvl="1">
              <a:lnSpc>
                <a:spcPct val="100000"/>
              </a:lnSpc>
            </a:pPr>
            <a:endParaRPr lang="cs-CZ" sz="1700" dirty="0" smtClean="0"/>
          </a:p>
          <a:p>
            <a:pPr lvl="0">
              <a:buClr>
                <a:srgbClr val="5FBBF5"/>
              </a:buClr>
            </a:pPr>
            <a:r>
              <a:rPr lang="cs-CZ" b="1" dirty="0">
                <a:solidFill>
                  <a:srgbClr val="084A8B"/>
                </a:solidFill>
              </a:rPr>
              <a:t>Evidence musí obsahovat:</a:t>
            </a:r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dny </a:t>
            </a:r>
            <a:r>
              <a:rPr lang="cs-CZ" sz="1800" dirty="0"/>
              <a:t>v týdnu a </a:t>
            </a:r>
            <a:r>
              <a:rPr lang="cs-CZ" sz="1800" dirty="0" smtClean="0"/>
              <a:t>dobu </a:t>
            </a:r>
            <a:r>
              <a:rPr lang="cs-CZ" sz="1800" dirty="0"/>
              <a:t>v průběhu dne, po kterou dítě v dětské skupině </a:t>
            </a:r>
            <a:r>
              <a:rPr lang="cs-CZ" sz="1800" dirty="0" smtClean="0"/>
              <a:t>pobývá (příchod/odchod dítěte)</a:t>
            </a:r>
            <a:endParaRPr lang="cs-CZ" sz="1800" dirty="0"/>
          </a:p>
          <a:p>
            <a:pPr lvl="1">
              <a:lnSpc>
                <a:spcPct val="100000"/>
              </a:lnSpc>
            </a:pPr>
            <a:r>
              <a:rPr lang="cs-CZ" sz="1800" dirty="0"/>
              <a:t>údaj týkající se úhrady nákladů za službu péče o dítě v dětské skupině</a:t>
            </a:r>
          </a:p>
          <a:p>
            <a:pPr lvl="1">
              <a:lnSpc>
                <a:spcPct val="100000"/>
              </a:lnSpc>
            </a:pPr>
            <a:r>
              <a:rPr lang="cs-CZ" sz="1800" dirty="0"/>
              <a:t>údaj o zdravotní pojišťovně dítěte</a:t>
            </a:r>
          </a:p>
          <a:p>
            <a:pPr lvl="1">
              <a:lnSpc>
                <a:spcPct val="100000"/>
              </a:lnSpc>
            </a:pPr>
            <a:r>
              <a:rPr lang="cs-CZ" sz="1800" dirty="0"/>
              <a:t>telefonní, popřípadě jiný kontakt na rodiče a na „pověřenou osobu“</a:t>
            </a:r>
          </a:p>
          <a:p>
            <a:pPr lvl="1">
              <a:lnSpc>
                <a:spcPct val="100000"/>
              </a:lnSpc>
            </a:pPr>
            <a:r>
              <a:rPr lang="cs-CZ" sz="1800" dirty="0"/>
              <a:t>údaj o zdravotním stavu dítěte a o případných omezeních z něho vyplývajících, které by mohly mít vliv na poskytování služby péče o dítě v dětské skupině </a:t>
            </a:r>
          </a:p>
          <a:p>
            <a:pPr lvl="1">
              <a:lnSpc>
                <a:spcPct val="100000"/>
              </a:lnSpc>
            </a:pPr>
            <a:r>
              <a:rPr lang="cs-CZ" sz="1800" dirty="0"/>
              <a:t>údaj o tom, že se dítě podrobilo stanoveným pravidelným </a:t>
            </a:r>
            <a:r>
              <a:rPr lang="cs-CZ" sz="1800" dirty="0" smtClean="0"/>
              <a:t>očkováním, </a:t>
            </a:r>
            <a:r>
              <a:rPr lang="cs-CZ" sz="1800" dirty="0"/>
              <a:t>nebo že je proti nákaze </a:t>
            </a:r>
            <a:r>
              <a:rPr lang="cs-CZ" sz="1800" dirty="0" smtClean="0"/>
              <a:t>imunní, </a:t>
            </a:r>
            <a:r>
              <a:rPr lang="cs-CZ" sz="1800" dirty="0"/>
              <a:t>anebo že se nemůže očkování podrobit pro trvalou kontraindikaci</a:t>
            </a:r>
          </a:p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Evidence docházky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16832"/>
            <a:ext cx="8064000" cy="3933256"/>
          </a:xfrm>
        </p:spPr>
        <p:txBody>
          <a:bodyPr/>
          <a:lstStyle/>
          <a:p>
            <a:r>
              <a:rPr lang="cs-CZ" b="1" dirty="0" smtClean="0"/>
              <a:t>Provozovatel je povinen vést a uchovávat záznamy o přesné docházce dětí v konkrétní dny.</a:t>
            </a:r>
          </a:p>
          <a:p>
            <a:endParaRPr lang="cs-CZ" b="1" dirty="0" smtClean="0"/>
          </a:p>
          <a:p>
            <a:r>
              <a:rPr lang="cs-CZ" dirty="0"/>
              <a:t>Záznamy o docházce dětí musí být evidovány </a:t>
            </a:r>
            <a:r>
              <a:rPr lang="cs-CZ" b="1" dirty="0"/>
              <a:t>v elektronickém docházkovém systému</a:t>
            </a:r>
            <a:r>
              <a:rPr lang="cs-CZ" dirty="0"/>
              <a:t>.</a:t>
            </a:r>
          </a:p>
          <a:p>
            <a:pPr lvl="2"/>
            <a:r>
              <a:rPr lang="cs-CZ" dirty="0"/>
              <a:t>Docházkový systém musí umožňovat export dat do formátu .</a:t>
            </a:r>
            <a:r>
              <a:rPr lang="cs-CZ" dirty="0" err="1"/>
              <a:t>xls</a:t>
            </a:r>
            <a:r>
              <a:rPr lang="cs-CZ" dirty="0"/>
              <a:t> nebo .</a:t>
            </a:r>
            <a:r>
              <a:rPr lang="cs-CZ" dirty="0" err="1"/>
              <a:t>xlsx</a:t>
            </a:r>
            <a:r>
              <a:rPr lang="cs-CZ" dirty="0"/>
              <a:t>, který slouží pro kontrolu ze strany ŘO</a:t>
            </a:r>
            <a:r>
              <a:rPr lang="cs-CZ" dirty="0" smtClean="0"/>
              <a:t>. </a:t>
            </a: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57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Omezení </a:t>
            </a:r>
            <a:r>
              <a:rPr lang="cs-CZ" dirty="0"/>
              <a:t>týkající se rodičů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Do zařízení smí docházet pouze děti příjemce a příp. projektových partnerů, kteří jsou v zaměstnaneckém poměru</a:t>
            </a:r>
            <a:endParaRPr lang="cs-CZ" dirty="0" smtClean="0"/>
          </a:p>
          <a:p>
            <a:r>
              <a:rPr lang="cs-CZ" b="1" dirty="0" smtClean="0"/>
              <a:t>Podmínka </a:t>
            </a:r>
            <a:r>
              <a:rPr lang="cs-CZ" b="1" dirty="0"/>
              <a:t>musí být splněna po celou dobu docházky dítěte do </a:t>
            </a:r>
            <a:r>
              <a:rPr lang="cs-CZ" b="1" dirty="0" smtClean="0"/>
              <a:t>dětské skupiny. 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8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hangingPunct="0"/>
            <a:r>
              <a:rPr lang="pl-PL" sz="2800" b="0" dirty="0"/>
              <a:t>Představení výzVY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00600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Základní vymezení služby hlídání a péče o dítě</a:t>
            </a:r>
          </a:p>
          <a:p>
            <a:pPr lvl="1"/>
            <a:r>
              <a:rPr lang="cs-CZ" dirty="0" smtClean="0"/>
              <a:t>Vznik a provoz zařízení poskytujících pravidelnou péči o dítě od 1 roku věku do zahájení povinné školní docházky za účelem zapojení rodičů do pracovního procesu.</a:t>
            </a:r>
          </a:p>
          <a:p>
            <a:pPr lvl="1"/>
            <a:r>
              <a:rPr lang="cs-CZ" dirty="0" smtClean="0"/>
              <a:t>Služba </a:t>
            </a:r>
            <a:r>
              <a:rPr lang="cs-CZ" dirty="0"/>
              <a:t>hlídání a péče o </a:t>
            </a:r>
            <a:r>
              <a:rPr lang="cs-CZ" dirty="0" smtClean="0"/>
              <a:t>dítě:</a:t>
            </a:r>
          </a:p>
          <a:p>
            <a:pPr lvl="3"/>
            <a:r>
              <a:rPr lang="cs-CZ" dirty="0"/>
              <a:t>j</a:t>
            </a:r>
            <a:r>
              <a:rPr lang="cs-CZ" dirty="0" smtClean="0"/>
              <a:t>e poskytována v </a:t>
            </a:r>
            <a:r>
              <a:rPr lang="cs-CZ" dirty="0"/>
              <a:t>rozsahu nejméně 6 hodin </a:t>
            </a:r>
            <a:r>
              <a:rPr lang="cs-CZ" dirty="0" smtClean="0"/>
              <a:t>denně,</a:t>
            </a:r>
            <a:endParaRPr lang="cs-CZ" dirty="0"/>
          </a:p>
          <a:p>
            <a:pPr lvl="3"/>
            <a:r>
              <a:rPr lang="cs-CZ" dirty="0"/>
              <a:t>j</a:t>
            </a:r>
            <a:r>
              <a:rPr lang="cs-CZ" dirty="0" smtClean="0"/>
              <a:t>e poskytována </a:t>
            </a:r>
            <a:r>
              <a:rPr lang="cs-CZ" dirty="0"/>
              <a:t>v kolektivu dětí mimo domácnost </a:t>
            </a:r>
            <a:r>
              <a:rPr lang="cs-CZ" dirty="0" smtClean="0"/>
              <a:t>dítěte,</a:t>
            </a:r>
          </a:p>
          <a:p>
            <a:pPr lvl="3"/>
            <a:r>
              <a:rPr lang="cs-CZ" dirty="0" smtClean="0"/>
              <a:t>zahrnuje zajištění potřeb dítěte a výchovu, rozvoj schopností a kulturních i hygienických návyků dítěte.</a:t>
            </a:r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Podporována </a:t>
            </a:r>
            <a:r>
              <a:rPr lang="cs-CZ" sz="2400" b="1" dirty="0"/>
              <a:t>budou </a:t>
            </a:r>
            <a:r>
              <a:rPr lang="cs-CZ" sz="2400" b="1" dirty="0" smtClean="0"/>
              <a:t>pouze zařízení </a:t>
            </a:r>
            <a:r>
              <a:rPr lang="cs-CZ" sz="2400" b="1" dirty="0"/>
              <a:t>pro zaměstnance </a:t>
            </a:r>
          </a:p>
          <a:p>
            <a:pPr marL="414000" lvl="1" indent="0">
              <a:buNone/>
            </a:pPr>
            <a:r>
              <a:rPr lang="cs-CZ" dirty="0" smtClean="0"/>
              <a:t>Podniková </a:t>
            </a:r>
            <a:r>
              <a:rPr lang="cs-CZ" dirty="0"/>
              <a:t>dětská skupina, zřízená a provozovaná zaměstnavatelem pro své zaměstnance, a příp. zaměstnance partnera</a:t>
            </a:r>
          </a:p>
          <a:p>
            <a:pPr marL="414000" lvl="1" indent="0">
              <a:buNone/>
            </a:pPr>
            <a:endParaRPr lang="cs-CZ" dirty="0" smtClean="0"/>
          </a:p>
          <a:p>
            <a:pPr lvl="2"/>
            <a:endParaRPr lang="cs-CZ" dirty="0" smtClean="0"/>
          </a:p>
          <a:p>
            <a:pPr lvl="2"/>
            <a:endParaRPr lang="cs-CZ" dirty="0"/>
          </a:p>
          <a:p>
            <a:pPr marL="0" indent="0" fontAlgn="base" hangingPunct="0">
              <a:buNone/>
            </a:pPr>
            <a:endParaRPr lang="cs-CZ" sz="2000" dirty="0" smtClean="0"/>
          </a:p>
          <a:p>
            <a:pPr marL="0" indent="0" fontAlgn="base" hangingPunct="0">
              <a:buNone/>
            </a:pPr>
            <a:r>
              <a:rPr lang="cs-CZ" sz="2000" dirty="0" smtClean="0"/>
              <a:t> </a:t>
            </a:r>
          </a:p>
          <a:p>
            <a:pPr marL="0" indent="0" fontAlgn="base" hangingPunct="0">
              <a:buNone/>
            </a:pPr>
            <a:r>
              <a:rPr lang="cs-CZ" sz="2000" dirty="0" smtClean="0"/>
              <a:t> </a:t>
            </a:r>
          </a:p>
          <a:p>
            <a:pPr fontAlgn="base" hangingPunct="0"/>
            <a:endParaRPr lang="cs-CZ" sz="2000" dirty="0"/>
          </a:p>
          <a:p>
            <a:pPr marL="414000" lvl="1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4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064000" cy="4176464"/>
          </a:xfrm>
        </p:spPr>
        <p:txBody>
          <a:bodyPr/>
          <a:lstStyle/>
          <a:p>
            <a:r>
              <a:rPr lang="cs-CZ" b="1" dirty="0" smtClean="0"/>
              <a:t>A) podniková dětská skupina </a:t>
            </a:r>
          </a:p>
          <a:p>
            <a:pPr lvl="1"/>
            <a:r>
              <a:rPr lang="cs-CZ" b="1" dirty="0" smtClean="0"/>
              <a:t>provozovatelem je </a:t>
            </a:r>
            <a:r>
              <a:rPr lang="cs-CZ" b="1" dirty="0"/>
              <a:t>zaměstnavatel </a:t>
            </a:r>
            <a:r>
              <a:rPr lang="cs-CZ" b="1" dirty="0" smtClean="0"/>
              <a:t>rodiče: </a:t>
            </a:r>
            <a:r>
              <a:rPr lang="cs-CZ" dirty="0" smtClean="0"/>
              <a:t>dokladem </a:t>
            </a:r>
            <a:r>
              <a:rPr lang="cs-CZ" dirty="0"/>
              <a:t>je dokument dokládající pracovněprávní vztah rodiče </a:t>
            </a:r>
            <a:r>
              <a:rPr lang="cs-CZ" dirty="0" smtClean="0"/>
              <a:t>(pracovní </a:t>
            </a:r>
            <a:r>
              <a:rPr lang="cs-CZ" dirty="0"/>
              <a:t>smlouva, </a:t>
            </a:r>
            <a:r>
              <a:rPr lang="cs-CZ" dirty="0" smtClean="0"/>
              <a:t>dohoda </a:t>
            </a:r>
            <a:r>
              <a:rPr lang="cs-CZ" dirty="0"/>
              <a:t>o pracovní </a:t>
            </a:r>
            <a:r>
              <a:rPr lang="cs-CZ" dirty="0" smtClean="0"/>
              <a:t>činnosti, dohoda </a:t>
            </a:r>
            <a:r>
              <a:rPr lang="cs-CZ" dirty="0"/>
              <a:t>o provedení práce</a:t>
            </a:r>
            <a:r>
              <a:rPr lang="cs-CZ" dirty="0" smtClean="0"/>
              <a:t>).</a:t>
            </a:r>
          </a:p>
          <a:p>
            <a:pPr marL="414000" lvl="1" indent="0">
              <a:buNone/>
            </a:pPr>
            <a:endParaRPr lang="cs-CZ" dirty="0" smtClean="0"/>
          </a:p>
          <a:p>
            <a:pPr lvl="1"/>
            <a:r>
              <a:rPr lang="cs-CZ" b="1" dirty="0" smtClean="0"/>
              <a:t>provozovatel poskytuje službu na </a:t>
            </a:r>
            <a:r>
              <a:rPr lang="cs-CZ" b="1" dirty="0"/>
              <a:t>základě </a:t>
            </a:r>
            <a:r>
              <a:rPr lang="cs-CZ" b="1" dirty="0" smtClean="0"/>
              <a:t>partnerství </a:t>
            </a:r>
            <a:r>
              <a:rPr lang="cs-CZ" b="1" dirty="0"/>
              <a:t>uzavřené se </a:t>
            </a:r>
            <a:r>
              <a:rPr lang="cs-CZ" b="1" dirty="0" smtClean="0"/>
              <a:t>zaměstnavatelem rodiče, kde je uveden: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dirty="0" smtClean="0"/>
              <a:t>souhlas s </a:t>
            </a:r>
            <a:r>
              <a:rPr lang="cs-CZ" dirty="0"/>
              <a:t>poskytováním služby péče o dítě v dětské </a:t>
            </a:r>
            <a:r>
              <a:rPr lang="cs-CZ" dirty="0" smtClean="0"/>
              <a:t>skupině,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dirty="0" smtClean="0"/>
              <a:t>informace o pracovněprávním vztahu </a:t>
            </a:r>
            <a:r>
              <a:rPr lang="cs-CZ" dirty="0"/>
              <a:t>rodiče k danému </a:t>
            </a:r>
            <a:r>
              <a:rPr lang="cs-CZ" dirty="0" smtClean="0"/>
              <a:t>zaměstnavateli.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60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Omezení </a:t>
            </a:r>
            <a:r>
              <a:rPr lang="cs-CZ" dirty="0"/>
              <a:t>týkající se rodičů</a:t>
            </a:r>
          </a:p>
        </p:txBody>
      </p:sp>
    </p:spTree>
    <p:extLst>
      <p:ext uri="{BB962C8B-B14F-4D97-AF65-F5344CB8AC3E}">
        <p14:creationId xmlns:p14="http://schemas.microsoft.com/office/powerpoint/2010/main" val="29988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</a:t>
            </a:r>
            <a:r>
              <a:rPr lang="cs-CZ" dirty="0"/>
              <a:t>kapacity </a:t>
            </a:r>
            <a:r>
              <a:rPr lang="cs-CZ" dirty="0" smtClean="0"/>
              <a:t>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5184576"/>
          </a:xfrm>
        </p:spPr>
        <p:txBody>
          <a:bodyPr/>
          <a:lstStyle/>
          <a:p>
            <a:r>
              <a:rPr lang="cs-CZ" sz="2000" b="1" dirty="0"/>
              <a:t>Kapacita zařízení je </a:t>
            </a:r>
            <a:r>
              <a:rPr lang="cs-CZ" sz="2000" b="1" dirty="0" smtClean="0"/>
              <a:t>doložena: </a:t>
            </a:r>
          </a:p>
          <a:p>
            <a:pPr lvl="1"/>
            <a:r>
              <a:rPr lang="cs-CZ" dirty="0" smtClean="0"/>
              <a:t>zápisem </a:t>
            </a:r>
            <a:r>
              <a:rPr lang="cs-CZ" dirty="0"/>
              <a:t>do evidence dětských skupin (ŘO ověřuje nahlédnutím do evidence</a:t>
            </a:r>
            <a:r>
              <a:rPr lang="cs-CZ" dirty="0" smtClean="0"/>
              <a:t>).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Možnost </a:t>
            </a:r>
            <a:r>
              <a:rPr lang="cs-CZ" sz="2000" dirty="0"/>
              <a:t>snížit počet disponibilních míst oproti žádosti, je pouze ve fázi vybudování či transformace, nikoliv ve fázi provozu.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Provozovatel zařízení nesmí překročit kapacitu zařízení. </a:t>
            </a:r>
            <a:endParaRPr lang="cs-CZ" sz="2000" dirty="0" smtClean="0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Celkový počet zapsaných dětí sice může být vyšší, než kolik je kapacita zařízení, musí však být zajištěno, že v rámci každého časového okamžiku bude přítomno maximálně tolik dětí, kolik činí kapacita zařízení</a:t>
            </a:r>
            <a:r>
              <a:rPr lang="cs-CZ" dirty="0" smtClean="0"/>
              <a:t>.</a:t>
            </a:r>
            <a:endParaRPr lang="cs-CZ" sz="2000" b="1" dirty="0"/>
          </a:p>
          <a:p>
            <a:pPr marL="180000" lvl="0" indent="0">
              <a:buNone/>
            </a:pPr>
            <a:endParaRPr lang="cs-CZ" sz="22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8169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268760"/>
            <a:ext cx="8352480" cy="5400600"/>
          </a:xfrm>
        </p:spPr>
        <p:txBody>
          <a:bodyPr/>
          <a:lstStyle/>
          <a:p>
            <a:r>
              <a:rPr lang="cs-CZ" sz="2000" b="1" dirty="0"/>
              <a:t>Každý provozovatel je povinen mít zpracována </a:t>
            </a:r>
            <a:r>
              <a:rPr lang="cs-CZ" sz="2000" b="1" dirty="0" smtClean="0"/>
              <a:t>vnitřní </a:t>
            </a:r>
            <a:r>
              <a:rPr lang="cs-CZ" sz="2000" b="1" dirty="0"/>
              <a:t>pravidla </a:t>
            </a:r>
            <a:r>
              <a:rPr lang="cs-CZ" sz="2000" b="1" dirty="0" smtClean="0"/>
              <a:t>(tzv. provozní řád) </a:t>
            </a:r>
            <a:r>
              <a:rPr lang="cs-CZ" sz="2000" b="1" dirty="0"/>
              <a:t>a </a:t>
            </a:r>
            <a:r>
              <a:rPr lang="cs-CZ" sz="2000" b="1" dirty="0" smtClean="0"/>
              <a:t>ta dodržovat </a:t>
            </a:r>
          </a:p>
          <a:p>
            <a:r>
              <a:rPr lang="cs-CZ" sz="2000" dirty="0" smtClean="0"/>
              <a:t>Náležitosti vnitřních pravidel:</a:t>
            </a:r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identifikace provozovatele,</a:t>
            </a:r>
            <a:endParaRPr lang="cs-CZ" sz="1800" dirty="0"/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označení zařízení péče o děti a </a:t>
            </a:r>
            <a:r>
              <a:rPr lang="cs-CZ" sz="1800" dirty="0"/>
              <a:t>údaj o počtu </a:t>
            </a:r>
            <a:r>
              <a:rPr lang="cs-CZ" sz="1800" dirty="0" smtClean="0"/>
              <a:t>dětí,</a:t>
            </a:r>
            <a:endParaRPr lang="cs-CZ" sz="1800" dirty="0"/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adresa </a:t>
            </a:r>
            <a:r>
              <a:rPr lang="cs-CZ" sz="1800" dirty="0"/>
              <a:t>místa poskytování služby péče o </a:t>
            </a:r>
            <a:r>
              <a:rPr lang="cs-CZ" sz="1800" dirty="0" smtClean="0"/>
              <a:t>dítě,</a:t>
            </a:r>
            <a:endParaRPr lang="cs-CZ" sz="1800" dirty="0"/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den </a:t>
            </a:r>
            <a:r>
              <a:rPr lang="cs-CZ" sz="1800" dirty="0"/>
              <a:t>započetí poskytování služby péče o </a:t>
            </a:r>
            <a:r>
              <a:rPr lang="cs-CZ" sz="1800" dirty="0" smtClean="0"/>
              <a:t>dítě,</a:t>
            </a:r>
            <a:endParaRPr lang="cs-CZ" sz="1800" dirty="0"/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podmínky </a:t>
            </a:r>
            <a:r>
              <a:rPr lang="cs-CZ" sz="1800" dirty="0"/>
              <a:t>poskytování služby péče o dítě včetně </a:t>
            </a:r>
            <a:r>
              <a:rPr lang="cs-CZ" sz="1800" dirty="0" smtClean="0"/>
              <a:t>určení</a:t>
            </a:r>
            <a:r>
              <a:rPr lang="cs-CZ" sz="1800" dirty="0"/>
              <a:t>, zda službu péče o dítě provozovatel poskytuje bez úhrady </a:t>
            </a:r>
            <a:r>
              <a:rPr lang="cs-CZ" sz="1800" dirty="0" smtClean="0"/>
              <a:t>nákladů, </a:t>
            </a:r>
            <a:r>
              <a:rPr lang="cs-CZ" sz="1800" dirty="0"/>
              <a:t>nebo s </a:t>
            </a:r>
            <a:r>
              <a:rPr lang="cs-CZ" sz="1800" dirty="0" smtClean="0"/>
              <a:t>částečnou, </a:t>
            </a:r>
            <a:r>
              <a:rPr lang="cs-CZ" sz="1800" dirty="0"/>
              <a:t>anebo plnou úhradou </a:t>
            </a:r>
            <a:r>
              <a:rPr lang="cs-CZ" sz="1800" dirty="0" smtClean="0"/>
              <a:t>nákladů.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Ve vnitřních pravidlech musí být vymezena také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</a:rPr>
              <a:t>provozní doba zařízení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vnitřní </a:t>
            </a:r>
            <a:r>
              <a:rPr lang="cs-CZ" dirty="0"/>
              <a:t>pravidla zařízení </a:t>
            </a:r>
            <a:r>
              <a:rPr lang="cs-CZ" dirty="0" smtClean="0"/>
              <a:t>a </a:t>
            </a:r>
            <a:r>
              <a:rPr lang="cs-CZ" dirty="0"/>
              <a:t>plán výchovy a péče</a:t>
            </a:r>
          </a:p>
        </p:txBody>
      </p:sp>
    </p:spTree>
    <p:extLst>
      <p:ext uri="{BB962C8B-B14F-4D97-AF65-F5344CB8AC3E}">
        <p14:creationId xmlns:p14="http://schemas.microsoft.com/office/powerpoint/2010/main" val="27248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5040560"/>
          </a:xfrm>
        </p:spPr>
        <p:txBody>
          <a:bodyPr/>
          <a:lstStyle/>
          <a:p>
            <a:r>
              <a:rPr lang="cs-CZ" b="1" dirty="0"/>
              <a:t>Kapacita zařízení dle provozního řádu musí být v  souladu s počtem míst vzniklých </a:t>
            </a:r>
            <a:r>
              <a:rPr lang="cs-CZ" b="1" dirty="0" smtClean="0"/>
              <a:t>v </a:t>
            </a:r>
            <a:r>
              <a:rPr lang="cs-CZ" b="1" dirty="0"/>
              <a:t>rámci fáze vybudování nového zařízení nebo transformace zařízení na </a:t>
            </a:r>
            <a:r>
              <a:rPr lang="cs-CZ" b="1" dirty="0" smtClean="0"/>
              <a:t>DS</a:t>
            </a:r>
          </a:p>
          <a:p>
            <a:r>
              <a:rPr lang="cs-CZ" b="1" dirty="0" smtClean="0"/>
              <a:t>Provozovatel </a:t>
            </a:r>
            <a:r>
              <a:rPr lang="cs-CZ" b="1" dirty="0"/>
              <a:t>je povinen mít </a:t>
            </a:r>
            <a:r>
              <a:rPr lang="cs-CZ" b="1" dirty="0" smtClean="0"/>
              <a:t> zpracován </a:t>
            </a:r>
            <a:r>
              <a:rPr lang="cs-CZ" b="1" dirty="0"/>
              <a:t>a dodržovat plán výchovy a </a:t>
            </a:r>
            <a:r>
              <a:rPr lang="cs-CZ" b="1" dirty="0" smtClean="0"/>
              <a:t>péče.</a:t>
            </a:r>
          </a:p>
          <a:p>
            <a:pPr lvl="1"/>
            <a:r>
              <a:rPr lang="cs-CZ" sz="1800" dirty="0" smtClean="0"/>
              <a:t>Dle § </a:t>
            </a:r>
            <a:r>
              <a:rPr lang="cs-CZ" sz="1800" dirty="0"/>
              <a:t>10 zákona č. 247/2014 </a:t>
            </a:r>
            <a:r>
              <a:rPr lang="cs-CZ" sz="1800" dirty="0" smtClean="0"/>
              <a:t>Sb.</a:t>
            </a:r>
          </a:p>
          <a:p>
            <a:pPr lvl="1"/>
            <a:r>
              <a:rPr lang="cs-CZ" sz="1800" dirty="0" smtClean="0"/>
              <a:t>Výchova, péče, rozvoj </a:t>
            </a:r>
            <a:r>
              <a:rPr lang="cs-CZ" sz="1800" dirty="0"/>
              <a:t>schopností, kulturních a hygienických </a:t>
            </a:r>
            <a:r>
              <a:rPr lang="cs-CZ" sz="1800" dirty="0" smtClean="0"/>
              <a:t>návyků, formování osobnosti, fyzický </a:t>
            </a:r>
            <a:r>
              <a:rPr lang="cs-CZ" sz="1800" dirty="0"/>
              <a:t>a psychický </a:t>
            </a:r>
            <a:r>
              <a:rPr lang="cs-CZ" sz="1800" dirty="0" smtClean="0"/>
              <a:t>vývoj.</a:t>
            </a:r>
          </a:p>
          <a:p>
            <a:r>
              <a:rPr lang="cs-CZ" sz="2200" b="1" dirty="0" smtClean="0"/>
              <a:t>Provozní řád, plán </a:t>
            </a:r>
            <a:r>
              <a:rPr lang="cs-CZ" sz="2200" b="1" dirty="0"/>
              <a:t>výchovy a péče </a:t>
            </a:r>
            <a:r>
              <a:rPr lang="cs-CZ" sz="2200" dirty="0"/>
              <a:t>je provozovatel zařízení povinen zpracovat nejpozději před zahájením provozu zařízení péče o děti.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63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pravidla zařízení a plán výchovy a péče</a:t>
            </a:r>
          </a:p>
        </p:txBody>
      </p:sp>
    </p:spTree>
    <p:extLst>
      <p:ext uri="{BB962C8B-B14F-4D97-AF65-F5344CB8AC3E}">
        <p14:creationId xmlns:p14="http://schemas.microsoft.com/office/powerpoint/2010/main" val="34593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Pravidla a povinnosti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53285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dirty="0" smtClean="0"/>
              <a:t>Příjemce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</a:rPr>
              <a:t>není</a:t>
            </a:r>
            <a:r>
              <a:rPr lang="cs-CZ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</a:rPr>
              <a:t>oprávněn čerpat</a:t>
            </a:r>
            <a:r>
              <a:rPr lang="cs-CZ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000" dirty="0"/>
              <a:t>na aktivity projektu prostředky z jiných finančních nástrojů EU, národních programů či programů územních </a:t>
            </a:r>
            <a:r>
              <a:rPr lang="cs-CZ" sz="2000" dirty="0" smtClean="0"/>
              <a:t>samospráv (zákaz dvojího financování).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dirty="0"/>
              <a:t>Příjemce podpory musí po celou dobu udržet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</a:rPr>
              <a:t>plnou kontrolu nad řízením a realizací projektu</a:t>
            </a:r>
            <a:r>
              <a:rPr lang="cs-CZ" sz="2000" dirty="0"/>
              <a:t>. </a:t>
            </a:r>
            <a:r>
              <a:rPr lang="cs-CZ" sz="2000" dirty="0" smtClean="0"/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Celková odpovědnost </a:t>
            </a:r>
            <a:r>
              <a:rPr lang="cs-CZ" sz="2000" dirty="0" smtClean="0"/>
              <a:t>za provoz zařízení a zejména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zodpovědnost za děti</a:t>
            </a:r>
            <a:r>
              <a:rPr lang="cs-CZ" sz="2000" b="1" dirty="0" smtClean="0"/>
              <a:t> </a:t>
            </a:r>
            <a:r>
              <a:rPr lang="cs-CZ" sz="2000" dirty="0" smtClean="0"/>
              <a:t>musí zůstat na příjemci podpory.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dirty="0" smtClean="0"/>
              <a:t>Podpora </a:t>
            </a:r>
            <a:r>
              <a:rPr lang="cs-CZ" sz="2000" dirty="0"/>
              <a:t>z OPZ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</a:rPr>
              <a:t>není určena pro mateřské školy</a:t>
            </a:r>
            <a:r>
              <a:rPr lang="cs-CZ" sz="2000" b="1" dirty="0"/>
              <a:t>, </a:t>
            </a:r>
            <a:r>
              <a:rPr lang="cs-CZ" sz="2000" dirty="0"/>
              <a:t>které jsou zapsané v rejstříku škol a školských zařízení existujícím v návaznosti na školský </a:t>
            </a:r>
            <a:r>
              <a:rPr lang="cs-CZ" sz="2000" dirty="0" smtClean="0"/>
              <a:t>zákon.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dirty="0"/>
              <a:t>Provozovatel je povinen uzavřít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</a:rPr>
              <a:t>pojistnou smlouvu </a:t>
            </a:r>
            <a:r>
              <a:rPr lang="cs-CZ" sz="2000" dirty="0"/>
              <a:t>pro případ odpovědnosti za újmu způsobenou při poskytování služby hlídání a péče o dítě před započetím poskytování služby. Pojištění musí být sjednáno po celou dobu. 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92733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Finanční řízení projektů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41797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</a:t>
            </a:r>
            <a:r>
              <a:rPr lang="cs-CZ" dirty="0"/>
              <a:t>jednotkových </a:t>
            </a:r>
            <a:r>
              <a:rPr lang="cs-CZ" dirty="0" smtClean="0"/>
              <a:t>cen a  Účetnictví </a:t>
            </a:r>
            <a:r>
              <a:rPr lang="cs-CZ" dirty="0"/>
              <a:t>projektu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000" cy="4680520"/>
          </a:xfrm>
        </p:spPr>
        <p:txBody>
          <a:bodyPr/>
          <a:lstStyle/>
          <a:p>
            <a:r>
              <a:rPr lang="cs-CZ" dirty="0" smtClean="0"/>
              <a:t>Způsobilé výdaje </a:t>
            </a:r>
            <a:r>
              <a:rPr lang="cs-CZ" b="1" dirty="0" smtClean="0"/>
              <a:t>nejsou</a:t>
            </a:r>
            <a:r>
              <a:rPr lang="cs-CZ" dirty="0" smtClean="0"/>
              <a:t> zakládány, ani dokladovány účetními doklady.</a:t>
            </a:r>
          </a:p>
          <a:p>
            <a:r>
              <a:rPr lang="cs-CZ" dirty="0" smtClean="0"/>
              <a:t>Avšak v účetnictví pro DS dle zákona musí být jednoznačná vazba výdajů na projekt.</a:t>
            </a:r>
          </a:p>
          <a:p>
            <a:r>
              <a:rPr lang="cs-CZ" dirty="0" smtClean="0"/>
              <a:t>Není potřeba samostatného bankovního účtu.</a:t>
            </a:r>
          </a:p>
          <a:p>
            <a:r>
              <a:rPr lang="cs-CZ" dirty="0"/>
              <a:t>Výše způsobilých výdajů se počítá na základě počtu dosažených jednotek a </a:t>
            </a:r>
            <a:r>
              <a:rPr lang="cs-CZ" dirty="0" smtClean="0"/>
              <a:t>k </a:t>
            </a:r>
            <a:r>
              <a:rPr lang="cs-CZ" dirty="0"/>
              <a:t>nim stanovených jednotkových </a:t>
            </a:r>
            <a:r>
              <a:rPr lang="cs-CZ" dirty="0" smtClean="0"/>
              <a:t>nákladů.</a:t>
            </a:r>
          </a:p>
          <a:p>
            <a:r>
              <a:rPr lang="cs-CZ" dirty="0"/>
              <a:t>Pokud </a:t>
            </a:r>
            <a:r>
              <a:rPr lang="cs-CZ" dirty="0" smtClean="0"/>
              <a:t>bylo jednotek dosaženo v </a:t>
            </a:r>
            <a:r>
              <a:rPr lang="cs-CZ" dirty="0"/>
              <a:t>době realizace projektu, má se za to, že také výdaje jsou z hlediska času </a:t>
            </a:r>
            <a:r>
              <a:rPr lang="cs-CZ" dirty="0" smtClean="0"/>
              <a:t>způsobilé.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63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67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341597"/>
              </p:ext>
            </p:extLst>
          </p:nvPr>
        </p:nvGraphicFramePr>
        <p:xfrm>
          <a:off x="467544" y="1484783"/>
          <a:ext cx="8496944" cy="338437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908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3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2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19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347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Název jednotky</a:t>
                      </a:r>
                      <a:endParaRPr lang="cs-CZ" sz="14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Jednotková cena</a:t>
                      </a:r>
                      <a:endParaRPr lang="cs-CZ" sz="14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Počet jednotek</a:t>
                      </a:r>
                      <a:endParaRPr lang="cs-CZ" sz="14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Celkem</a:t>
                      </a:r>
                      <a:endParaRPr lang="cs-CZ" sz="14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47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</a:rPr>
                        <a:t>Vybudování zařízení péče o děti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3484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</a:rPr>
                        <a:t>Transformace zařízení na dětskou skupinu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3484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</a:rPr>
                        <a:t>Provoz zařízení péče o děti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3484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</a:rPr>
                        <a:t>Zajištění kvalifikace pečujících osob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3484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</a:rPr>
                        <a:t>Pronájem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3484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Celkové způsobilé výdaje</a:t>
                      </a:r>
                      <a:endParaRPr lang="cs-CZ" sz="14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979712" y="530120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Kalkulačka - zařízení péče o děti</a:t>
            </a:r>
          </a:p>
          <a:p>
            <a:r>
              <a:rPr lang="cs-CZ" dirty="0">
                <a:hlinkClick r:id="rId2"/>
              </a:rPr>
              <a:t> uvedena   na https://</a:t>
            </a:r>
            <a:r>
              <a:rPr lang="cs-CZ" dirty="0" smtClean="0">
                <a:hlinkClick r:id="rId2"/>
              </a:rPr>
              <a:t>www.esfcr.cz/vyzva-133-opz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5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04864"/>
            <a:ext cx="8064000" cy="3384376"/>
          </a:xfrm>
        </p:spPr>
        <p:txBody>
          <a:bodyPr/>
          <a:lstStyle/>
          <a:p>
            <a:r>
              <a:rPr lang="cs-CZ" b="1" dirty="0" smtClean="0"/>
              <a:t>Příjmy </a:t>
            </a:r>
            <a:r>
              <a:rPr lang="cs-CZ" b="1" dirty="0"/>
              <a:t>nesnižují podporu z </a:t>
            </a:r>
            <a:r>
              <a:rPr lang="cs-CZ" b="1" dirty="0" smtClean="0"/>
              <a:t>OPZ.</a:t>
            </a:r>
            <a:endParaRPr lang="cs-CZ" b="1" dirty="0"/>
          </a:p>
          <a:p>
            <a:r>
              <a:rPr lang="cs-CZ" dirty="0" smtClean="0"/>
              <a:t>Byly zohledněny předem při kalkulaci jednotkových cen.</a:t>
            </a:r>
          </a:p>
          <a:p>
            <a:r>
              <a:rPr lang="cs-CZ" dirty="0"/>
              <a:t>Nejsou sledovány, příjemce je </a:t>
            </a:r>
            <a:r>
              <a:rPr lang="cs-CZ" dirty="0" smtClean="0"/>
              <a:t>nedokladuje. </a:t>
            </a:r>
            <a:endParaRPr lang="cs-CZ" dirty="0"/>
          </a:p>
          <a:p>
            <a:r>
              <a:rPr lang="cs-CZ" dirty="0"/>
              <a:t>V účetnictví </a:t>
            </a:r>
            <a:r>
              <a:rPr lang="cs-CZ" dirty="0" smtClean="0"/>
              <a:t>nemusí </a:t>
            </a:r>
            <a:r>
              <a:rPr lang="cs-CZ" dirty="0"/>
              <a:t>být vedeny s jednoznačnou vazbou na </a:t>
            </a:r>
            <a:r>
              <a:rPr lang="cs-CZ" dirty="0" smtClean="0"/>
              <a:t>projekt.</a:t>
            </a:r>
          </a:p>
          <a:p>
            <a:r>
              <a:rPr lang="cs-CZ" dirty="0" smtClean="0"/>
              <a:t>Dětská skupina nesmí dle zákona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r>
              <a:rPr lang="cs-CZ" dirty="0" smtClean="0"/>
              <a:t>tvořit zisk.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7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Zálohové financování (ex ante)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000" cy="3744416"/>
          </a:xfrm>
        </p:spPr>
        <p:txBody>
          <a:bodyPr/>
          <a:lstStyle/>
          <a:p>
            <a:r>
              <a:rPr lang="cs-CZ" dirty="0" smtClean="0"/>
              <a:t>Netýká se organizačních složek státu a jejich příspěvkových organizací.</a:t>
            </a:r>
          </a:p>
          <a:p>
            <a:r>
              <a:rPr lang="cs-CZ" dirty="0" smtClean="0"/>
              <a:t>Vypláceny dle dále uvedeného harmonogramu.</a:t>
            </a:r>
          </a:p>
          <a:p>
            <a:r>
              <a:rPr lang="cs-CZ" b="1" dirty="0" smtClean="0"/>
              <a:t>Nelze vyplácet mimořádné platby.</a:t>
            </a:r>
          </a:p>
          <a:p>
            <a:r>
              <a:rPr lang="cs-CZ" dirty="0" smtClean="0"/>
              <a:t>Až do výše 100 % podpory z OPZ.</a:t>
            </a:r>
          </a:p>
          <a:p>
            <a:r>
              <a:rPr lang="cs-CZ" dirty="0" smtClean="0"/>
              <a:t>Výše zálohových plateb vychází z počtu jednotek a příslušné jednotkové ceny po odečtení spolufinancování.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7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hangingPunct="0"/>
            <a:r>
              <a:rPr lang="pl-PL" sz="2800" b="0" dirty="0"/>
              <a:t>Představení výzVY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00600"/>
          </a:xfrm>
        </p:spPr>
        <p:txBody>
          <a:bodyPr/>
          <a:lstStyle/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/>
              <a:t>	Podporován </a:t>
            </a:r>
            <a:r>
              <a:rPr lang="cs-CZ" b="1" dirty="0">
                <a:solidFill>
                  <a:srgbClr val="FF0000"/>
                </a:solidFill>
              </a:rPr>
              <a:t>nebude</a:t>
            </a:r>
            <a:r>
              <a:rPr lang="cs-CZ" b="1" dirty="0"/>
              <a:t> </a:t>
            </a:r>
            <a:r>
              <a:rPr lang="cs-CZ" b="1" dirty="0" smtClean="0"/>
              <a:t>:</a:t>
            </a:r>
            <a:endParaRPr lang="cs-CZ" dirty="0"/>
          </a:p>
          <a:p>
            <a:pPr lvl="0"/>
            <a:r>
              <a:rPr lang="cs-CZ" dirty="0" smtClean="0"/>
              <a:t>Provoz </a:t>
            </a:r>
            <a:r>
              <a:rPr lang="cs-CZ" dirty="0"/>
              <a:t>dětských skupin, provozovaných dle zákona č. 247/2014 Sb., o poskytování služby péče o děti v dětské skupině, které již obdržely podporu z Operačního programu Zaměstnanost v některé z předchozích výzev </a:t>
            </a:r>
            <a:endParaRPr lang="cs-CZ" sz="1800" dirty="0"/>
          </a:p>
          <a:p>
            <a:pPr lvl="0"/>
            <a:r>
              <a:rPr lang="cs-CZ" dirty="0"/>
              <a:t>provoz dětských skupin, zapsaných do evidence při MPSV nejpozději k datu  31. 12. 2018. </a:t>
            </a:r>
            <a:endParaRPr lang="cs-CZ" dirty="0" smtClean="0"/>
          </a:p>
          <a:p>
            <a:r>
              <a:rPr lang="cs-CZ" dirty="0"/>
              <a:t>Vznik/transformace a provoz veřejných dětských skupin</a:t>
            </a:r>
          </a:p>
          <a:p>
            <a:pPr marL="414000" lvl="1" indent="0">
              <a:buNone/>
            </a:pPr>
            <a:endParaRPr lang="cs-CZ" dirty="0" smtClean="0"/>
          </a:p>
          <a:p>
            <a:pPr lvl="2"/>
            <a:endParaRPr lang="cs-CZ" dirty="0" smtClean="0"/>
          </a:p>
          <a:p>
            <a:pPr lvl="2"/>
            <a:endParaRPr lang="cs-CZ" dirty="0"/>
          </a:p>
          <a:p>
            <a:pPr marL="0" indent="0" fontAlgn="base" hangingPunct="0">
              <a:buNone/>
            </a:pPr>
            <a:endParaRPr lang="cs-CZ" sz="2000" dirty="0" smtClean="0"/>
          </a:p>
          <a:p>
            <a:pPr marL="0" indent="0" fontAlgn="base" hangingPunct="0">
              <a:buNone/>
            </a:pPr>
            <a:r>
              <a:rPr lang="cs-CZ" sz="2000" dirty="0" smtClean="0"/>
              <a:t> </a:t>
            </a:r>
          </a:p>
          <a:p>
            <a:pPr marL="0" indent="0" fontAlgn="base" hangingPunct="0">
              <a:buNone/>
            </a:pPr>
            <a:r>
              <a:rPr lang="cs-CZ" sz="2000" dirty="0" smtClean="0"/>
              <a:t> </a:t>
            </a:r>
          </a:p>
          <a:p>
            <a:pPr fontAlgn="base" hangingPunct="0"/>
            <a:endParaRPr lang="cs-CZ" sz="2000" dirty="0"/>
          </a:p>
          <a:p>
            <a:pPr marL="414000" lvl="1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9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symboly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70</a:t>
            </a:fld>
            <a:endParaRPr lang="cs-CZ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55" y="4653136"/>
            <a:ext cx="722968" cy="72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2968" cy="72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79" y="2654180"/>
            <a:ext cx="502993" cy="71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55" y="3631364"/>
            <a:ext cx="722968" cy="80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051720" y="180561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Vybudování / transformace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027212" y="2825905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Provoz (obsazenost zařízení)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051720" y="3849572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Nájem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051720" y="4829954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Kvalifikovaná pečující osoba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1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„vybudování </a:t>
            </a:r>
            <a:r>
              <a:rPr lang="cs-CZ" sz="2800" dirty="0"/>
              <a:t>/ </a:t>
            </a:r>
            <a:r>
              <a:rPr lang="cs-CZ" sz="2800" dirty="0" smtClean="0"/>
              <a:t>transformace ex-ante“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66755" y="6460707"/>
            <a:ext cx="468000" cy="215444"/>
          </a:xfr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/>
          <a:p>
            <a:fld id="{479BF083-4774-43B1-9AB0-5CC1AC5DD8EE}" type="slidenum">
              <a:rPr lang="cs-CZ" sz="1400"/>
              <a:pPr/>
              <a:t>71</a:t>
            </a:fld>
            <a:endParaRPr lang="cs-CZ" sz="1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34" y="2351694"/>
            <a:ext cx="526814" cy="52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7" y="2407055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75" y="2308282"/>
            <a:ext cx="394328" cy="5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83" y="2335703"/>
            <a:ext cx="452179" cy="5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1309149" y="2564030"/>
            <a:ext cx="64807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3613405" y="2597615"/>
            <a:ext cx="64807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93" y="2363124"/>
            <a:ext cx="394328" cy="5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49" y="2363124"/>
            <a:ext cx="452179" cy="5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33" y="2379685"/>
            <a:ext cx="394328" cy="5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89" y="2379685"/>
            <a:ext cx="452179" cy="5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15"/>
          <p:cNvSpPr/>
          <p:nvPr/>
        </p:nvSpPr>
        <p:spPr>
          <a:xfrm>
            <a:off x="5361728" y="2597615"/>
            <a:ext cx="64807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7158880" y="2569692"/>
            <a:ext cx="64807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37" y="2396709"/>
            <a:ext cx="394328" cy="5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593" y="2396709"/>
            <a:ext cx="452179" cy="5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363488" y="1390691"/>
            <a:ext cx="1400200" cy="523220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Vybudování / transformace </a:t>
            </a:r>
            <a:endParaRPr lang="cs-CZ" sz="14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251636" y="1606134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</a:t>
            </a:r>
            <a:endParaRPr lang="cs-CZ" sz="14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092854" y="1596718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II</a:t>
            </a:r>
            <a:endParaRPr lang="cs-CZ" sz="14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874194" y="1596718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III</a:t>
            </a:r>
            <a:endParaRPr lang="cs-CZ" sz="14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729258" y="1596717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IV</a:t>
            </a:r>
            <a:endParaRPr lang="cs-CZ" sz="14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9516" y="3712749"/>
            <a:ext cx="1115617" cy="307777"/>
          </a:xfrm>
          <a:prstGeom prst="rect">
            <a:avLst/>
          </a:prstGeom>
          <a:solidFill>
            <a:schemeClr val="bg1">
              <a:lumMod val="9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Záloha </a:t>
            </a:r>
          </a:p>
        </p:txBody>
      </p:sp>
      <p:cxnSp>
        <p:nvCxnSpPr>
          <p:cNvPr id="32" name="Přímá spojnice se šipkou 31"/>
          <p:cNvCxnSpPr>
            <a:stCxn id="26" idx="0"/>
          </p:cNvCxnSpPr>
          <p:nvPr/>
        </p:nvCxnSpPr>
        <p:spPr>
          <a:xfrm flipH="1" flipV="1">
            <a:off x="558019" y="2754599"/>
            <a:ext cx="49306" cy="958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51" idx="0"/>
          </p:cNvCxnSpPr>
          <p:nvPr/>
        </p:nvCxnSpPr>
        <p:spPr>
          <a:xfrm flipV="1">
            <a:off x="2003795" y="2697364"/>
            <a:ext cx="89093" cy="1015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3613405" y="2754599"/>
            <a:ext cx="648073" cy="9523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59" idx="0"/>
          </p:cNvCxnSpPr>
          <p:nvPr/>
        </p:nvCxnSpPr>
        <p:spPr>
          <a:xfrm flipV="1">
            <a:off x="5232003" y="2754599"/>
            <a:ext cx="893333" cy="951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49516" y="4539693"/>
            <a:ext cx="111561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V plné výši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69957" y="5750182"/>
            <a:ext cx="1115617" cy="523220"/>
          </a:xfrm>
          <a:prstGeom prst="rect">
            <a:avLst/>
          </a:prstGeo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Po vydání rozhodnutí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1445986" y="3712749"/>
            <a:ext cx="1115617" cy="307777"/>
          </a:xfrm>
          <a:prstGeom prst="rect">
            <a:avLst/>
          </a:prstGeom>
          <a:solidFill>
            <a:schemeClr val="bg1">
              <a:lumMod val="9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Záloha 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1445986" y="4539693"/>
            <a:ext cx="111561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V plné výši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1445986" y="5750182"/>
            <a:ext cx="1315452" cy="523220"/>
          </a:xfrm>
          <a:prstGeom prst="rect">
            <a:avLst/>
          </a:prstGeo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Po schválení MZ 1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3051154" y="3712749"/>
            <a:ext cx="1210324" cy="307777"/>
          </a:xfrm>
          <a:prstGeom prst="rect">
            <a:avLst/>
          </a:prstGeom>
          <a:solidFill>
            <a:schemeClr val="bg1">
              <a:lumMod val="9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Záloha 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3051154" y="4539693"/>
            <a:ext cx="121032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Ve výši předchozího vyúčtování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3051153" y="5750182"/>
            <a:ext cx="1210325" cy="523220"/>
          </a:xfrm>
          <a:prstGeom prst="rect">
            <a:avLst/>
          </a:prstGeo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Po schválení MZ 2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4626841" y="3705836"/>
            <a:ext cx="1210324" cy="307777"/>
          </a:xfrm>
          <a:prstGeom prst="rect">
            <a:avLst/>
          </a:prstGeom>
          <a:solidFill>
            <a:schemeClr val="bg1">
              <a:lumMod val="9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Záloha 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4626841" y="4532780"/>
            <a:ext cx="121032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Ve výši předchozího vyúčtování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4626840" y="5743269"/>
            <a:ext cx="1210325" cy="523220"/>
          </a:xfrm>
          <a:prstGeom prst="rect">
            <a:avLst/>
          </a:prstGeo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Po schválení MZ 3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6311815" y="5750182"/>
            <a:ext cx="1210325" cy="523220"/>
          </a:xfrm>
          <a:prstGeom prst="rect">
            <a:avLst/>
          </a:prstGeo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Po schválení MZ 4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7824431" y="3712749"/>
            <a:ext cx="1210324" cy="738664"/>
          </a:xfrm>
          <a:prstGeom prst="rect">
            <a:avLst/>
          </a:prstGeom>
          <a:solidFill>
            <a:schemeClr val="bg1">
              <a:lumMod val="9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Závěrečná platba /  vratka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7824431" y="4532780"/>
            <a:ext cx="121032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Vyúčtované – proplacené prostředky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7824409" y="5750182"/>
            <a:ext cx="1210325" cy="523220"/>
          </a:xfrm>
          <a:prstGeom prst="rect">
            <a:avLst/>
          </a:prstGeo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Po schválení ZMZ</a:t>
            </a:r>
          </a:p>
        </p:txBody>
      </p:sp>
      <p:cxnSp>
        <p:nvCxnSpPr>
          <p:cNvPr id="74" name="Přímá spojnice se šipkou 73"/>
          <p:cNvCxnSpPr>
            <a:stCxn id="70" idx="0"/>
          </p:cNvCxnSpPr>
          <p:nvPr/>
        </p:nvCxnSpPr>
        <p:spPr>
          <a:xfrm flipV="1">
            <a:off x="8429593" y="2721014"/>
            <a:ext cx="452179" cy="991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/>
          <p:nvPr/>
        </p:nvCxnSpPr>
        <p:spPr>
          <a:xfrm flipH="1" flipV="1">
            <a:off x="692272" y="2900663"/>
            <a:ext cx="931117" cy="805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89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3" grpId="0" animBg="1"/>
      <p:bldP spid="44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5" grpId="0" animBg="1"/>
      <p:bldP spid="70" grpId="0" animBg="1"/>
      <p:bldP spid="71" grpId="0" animBg="1"/>
      <p:bldP spid="7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Příklad (vybudování, 5 míst, ex- ante)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66755" y="6460707"/>
            <a:ext cx="468000" cy="215444"/>
          </a:xfr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/>
          <a:p>
            <a:fld id="{479BF083-4774-43B1-9AB0-5CC1AC5DD8EE}" type="slidenum">
              <a:rPr lang="cs-CZ" sz="1400">
                <a:solidFill>
                  <a:srgbClr val="084A8B"/>
                </a:solidFill>
              </a:rPr>
              <a:pPr/>
              <a:t>72</a:t>
            </a:fld>
            <a:endParaRPr lang="cs-CZ" sz="1400" dirty="0">
              <a:solidFill>
                <a:srgbClr val="084A8B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" y="2049165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04" y="205440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38" y="200055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15"/>
          <p:cNvSpPr/>
          <p:nvPr/>
        </p:nvSpPr>
        <p:spPr>
          <a:xfrm>
            <a:off x="5763789" y="2597615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32985" y="1559965"/>
            <a:ext cx="1400200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84A8B"/>
                </a:solidFill>
              </a:rPr>
              <a:t>Vybudování</a:t>
            </a:r>
            <a:endParaRPr lang="cs-CZ" sz="1400" b="1" dirty="0">
              <a:solidFill>
                <a:srgbClr val="084A8B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342027" y="1559967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84A8B"/>
                </a:solidFill>
              </a:rPr>
              <a:t>Provoz I</a:t>
            </a:r>
            <a:endParaRPr lang="cs-CZ" sz="1400" b="1" dirty="0">
              <a:solidFill>
                <a:srgbClr val="084A8B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092852" y="1559966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84A8B"/>
                </a:solidFill>
              </a:rPr>
              <a:t>Provoz II</a:t>
            </a:r>
            <a:endParaRPr lang="cs-CZ" sz="1400" b="1" dirty="0">
              <a:solidFill>
                <a:srgbClr val="084A8B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874194" y="1596718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84A8B"/>
                </a:solidFill>
              </a:rPr>
              <a:t>Provoz III</a:t>
            </a:r>
            <a:endParaRPr lang="cs-CZ" sz="1400" b="1" dirty="0">
              <a:solidFill>
                <a:srgbClr val="084A8B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7729258" y="1596717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84A8B"/>
                </a:solidFill>
              </a:rPr>
              <a:t>Provoz IV</a:t>
            </a:r>
            <a:endParaRPr lang="cs-CZ" sz="1400" b="1" dirty="0">
              <a:solidFill>
                <a:srgbClr val="084A8B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2206509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 smtClean="0">
                <a:solidFill>
                  <a:srgbClr val="084A8B"/>
                </a:solidFill>
              </a:rPr>
              <a:t>Docházka 60 %</a:t>
            </a:r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4305641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>
                <a:solidFill>
                  <a:srgbClr val="084A8B"/>
                </a:solidFill>
              </a:rPr>
              <a:t>Docházka </a:t>
            </a:r>
            <a:r>
              <a:rPr lang="cs-CZ" dirty="0" smtClean="0">
                <a:solidFill>
                  <a:srgbClr val="084A8B"/>
                </a:solidFill>
              </a:rPr>
              <a:t>80 </a:t>
            </a:r>
            <a:r>
              <a:rPr lang="cs-CZ" dirty="0">
                <a:solidFill>
                  <a:srgbClr val="084A8B"/>
                </a:solidFill>
              </a:rPr>
              <a:t>%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6288637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>
                <a:solidFill>
                  <a:srgbClr val="084A8B"/>
                </a:solidFill>
              </a:rPr>
              <a:t>Docházka </a:t>
            </a:r>
            <a:r>
              <a:rPr lang="cs-CZ" dirty="0" smtClean="0">
                <a:solidFill>
                  <a:srgbClr val="084A8B"/>
                </a:solidFill>
              </a:rPr>
              <a:t>70 </a:t>
            </a:r>
            <a:r>
              <a:rPr lang="cs-CZ" dirty="0">
                <a:solidFill>
                  <a:srgbClr val="084A8B"/>
                </a:solidFill>
              </a:rPr>
              <a:t>%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7832903" y="3301269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 smtClean="0">
                <a:solidFill>
                  <a:srgbClr val="084A8B"/>
                </a:solidFill>
              </a:rPr>
              <a:t>Docházka 80 %</a:t>
            </a:r>
            <a:endParaRPr lang="cs-CZ" dirty="0">
              <a:solidFill>
                <a:srgbClr val="084A8B"/>
              </a:solidFill>
            </a:endParaRPr>
          </a:p>
        </p:txBody>
      </p:sp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3" y="2057304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16" y="2049165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3" y="2485311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3" y="2495869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04" y="205440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04" y="238647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04" y="2348078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04" y="2682434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38" y="2631607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38" y="230922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46" y="200055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72" y="2298895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0" y="214381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4" y="2089957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20" y="214381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0" y="247588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20" y="243748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0" y="2771841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4" y="272101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4" y="2398633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10" y="2074359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36" y="237270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Šipka doprava 101"/>
          <p:cNvSpPr/>
          <p:nvPr/>
        </p:nvSpPr>
        <p:spPr>
          <a:xfrm>
            <a:off x="7399995" y="2567168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103" name="Šipka doprava 102"/>
          <p:cNvSpPr/>
          <p:nvPr/>
        </p:nvSpPr>
        <p:spPr>
          <a:xfrm>
            <a:off x="3883838" y="2596930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104" name="Šipka doprava 103"/>
          <p:cNvSpPr/>
          <p:nvPr/>
        </p:nvSpPr>
        <p:spPr>
          <a:xfrm>
            <a:off x="1214985" y="2631379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pic>
        <p:nvPicPr>
          <p:cNvPr id="10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17739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72" y="217739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509467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72" y="247107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805426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22822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22" y="222822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560294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22" y="2521897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85625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13802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769081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44670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74" y="213802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00" y="2436369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16879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799853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477472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368" y="216879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994" y="2467141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TextovéPole 136"/>
          <p:cNvSpPr txBox="1"/>
          <p:nvPr/>
        </p:nvSpPr>
        <p:spPr>
          <a:xfrm>
            <a:off x="46412" y="4401978"/>
            <a:ext cx="1187845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>
                <a:solidFill>
                  <a:srgbClr val="084A8B"/>
                </a:solidFill>
              </a:rPr>
              <a:t>5 x </a:t>
            </a:r>
            <a:r>
              <a:rPr lang="cs-CZ" sz="1200" dirty="0" smtClean="0">
                <a:solidFill>
                  <a:srgbClr val="FF0000"/>
                </a:solidFill>
              </a:rPr>
              <a:t>17 451</a:t>
            </a:r>
            <a:r>
              <a:rPr lang="cs-CZ" sz="1200" dirty="0" smtClean="0">
                <a:solidFill>
                  <a:srgbClr val="084A8B"/>
                </a:solidFill>
              </a:rPr>
              <a:t> (plátce DPH) </a:t>
            </a:r>
          </a:p>
          <a:p>
            <a:r>
              <a:rPr lang="cs-CZ" sz="1200" dirty="0" smtClean="0">
                <a:solidFill>
                  <a:srgbClr val="084A8B"/>
                </a:solidFill>
              </a:rPr>
              <a:t>87 255</a:t>
            </a:r>
            <a:endParaRPr lang="cs-CZ" sz="1200" dirty="0">
              <a:solidFill>
                <a:srgbClr val="084A8B"/>
              </a:solidFill>
            </a:endParaRPr>
          </a:p>
        </p:txBody>
      </p:sp>
      <p:sp>
        <p:nvSpPr>
          <p:cNvPr id="138" name="TextovéPole 137"/>
          <p:cNvSpPr txBox="1"/>
          <p:nvPr/>
        </p:nvSpPr>
        <p:spPr>
          <a:xfrm>
            <a:off x="27140" y="6020351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>
                <a:solidFill>
                  <a:srgbClr val="084A8B"/>
                </a:solidFill>
              </a:rPr>
              <a:t>87 255 </a:t>
            </a:r>
            <a:r>
              <a:rPr lang="cs-CZ" sz="1200" b="1" dirty="0" smtClean="0">
                <a:solidFill>
                  <a:srgbClr val="084A8B"/>
                </a:solidFill>
              </a:rPr>
              <a:t>Kč</a:t>
            </a:r>
            <a:endParaRPr lang="cs-CZ" sz="1200" b="1" dirty="0">
              <a:solidFill>
                <a:srgbClr val="084A8B"/>
              </a:solidFill>
            </a:endParaRPr>
          </a:p>
        </p:txBody>
      </p:sp>
      <p:sp>
        <p:nvSpPr>
          <p:cNvPr id="139" name="TextovéPole 138"/>
          <p:cNvSpPr txBox="1"/>
          <p:nvPr/>
        </p:nvSpPr>
        <p:spPr>
          <a:xfrm>
            <a:off x="687777" y="4935394"/>
            <a:ext cx="1379124" cy="830997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>
                <a:solidFill>
                  <a:srgbClr val="084A8B"/>
                </a:solidFill>
              </a:rPr>
              <a:t>5 x 75x </a:t>
            </a:r>
            <a:r>
              <a:rPr lang="cs-CZ" sz="1200" dirty="0" smtClean="0">
                <a:solidFill>
                  <a:srgbClr val="FF0000"/>
                </a:solidFill>
              </a:rPr>
              <a:t>730 </a:t>
            </a:r>
            <a:r>
              <a:rPr lang="cs-CZ" sz="1200" dirty="0" smtClean="0">
                <a:solidFill>
                  <a:srgbClr val="084A8B"/>
                </a:solidFill>
              </a:rPr>
              <a:t>+ </a:t>
            </a:r>
          </a:p>
          <a:p>
            <a:r>
              <a:rPr lang="cs-CZ" sz="1200" dirty="0" smtClean="0">
                <a:solidFill>
                  <a:srgbClr val="084A8B"/>
                </a:solidFill>
              </a:rPr>
              <a:t>5 x 75 x </a:t>
            </a:r>
            <a:r>
              <a:rPr lang="cs-CZ" sz="1200" dirty="0" smtClean="0">
                <a:solidFill>
                  <a:srgbClr val="FF0000"/>
                </a:solidFill>
              </a:rPr>
              <a:t>64</a:t>
            </a:r>
            <a:r>
              <a:rPr lang="cs-CZ" sz="1200" dirty="0" smtClean="0">
                <a:solidFill>
                  <a:srgbClr val="084A8B"/>
                </a:solidFill>
              </a:rPr>
              <a:t> +</a:t>
            </a:r>
          </a:p>
          <a:p>
            <a:r>
              <a:rPr lang="cs-CZ" sz="1200" u="sng" dirty="0" smtClean="0">
                <a:solidFill>
                  <a:srgbClr val="084A8B"/>
                </a:solidFill>
              </a:rPr>
              <a:t>1 x </a:t>
            </a:r>
            <a:r>
              <a:rPr lang="cs-CZ" sz="1200" u="sng" dirty="0" smtClean="0">
                <a:solidFill>
                  <a:srgbClr val="FF0000"/>
                </a:solidFill>
              </a:rPr>
              <a:t>14 760</a:t>
            </a:r>
          </a:p>
          <a:p>
            <a:r>
              <a:rPr lang="cs-CZ" sz="1200" dirty="0">
                <a:solidFill>
                  <a:srgbClr val="084A8B"/>
                </a:solidFill>
              </a:rPr>
              <a:t>312 510</a:t>
            </a:r>
          </a:p>
        </p:txBody>
      </p:sp>
      <p:sp>
        <p:nvSpPr>
          <p:cNvPr id="141" name="TextovéPole 140"/>
          <p:cNvSpPr txBox="1"/>
          <p:nvPr/>
        </p:nvSpPr>
        <p:spPr>
          <a:xfrm>
            <a:off x="3131170" y="4385780"/>
            <a:ext cx="1379124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>
                <a:solidFill>
                  <a:srgbClr val="084A8B"/>
                </a:solidFill>
              </a:rPr>
              <a:t>5 x 60x 730 + </a:t>
            </a:r>
          </a:p>
          <a:p>
            <a:r>
              <a:rPr lang="cs-CZ" sz="1200" u="sng" dirty="0" smtClean="0">
                <a:solidFill>
                  <a:srgbClr val="084A8B"/>
                </a:solidFill>
              </a:rPr>
              <a:t>5 x 60 x 64</a:t>
            </a:r>
          </a:p>
          <a:p>
            <a:r>
              <a:rPr lang="cs-CZ" sz="1200" dirty="0" smtClean="0">
                <a:solidFill>
                  <a:srgbClr val="084A8B"/>
                </a:solidFill>
              </a:rPr>
              <a:t>238 200</a:t>
            </a:r>
          </a:p>
        </p:txBody>
      </p:sp>
      <p:cxnSp>
        <p:nvCxnSpPr>
          <p:cNvPr id="9" name="Přímá spojnice se šipkou 8"/>
          <p:cNvCxnSpPr>
            <a:stCxn id="137" idx="0"/>
          </p:cNvCxnSpPr>
          <p:nvPr/>
        </p:nvCxnSpPr>
        <p:spPr>
          <a:xfrm flipH="1" flipV="1">
            <a:off x="96093" y="2894778"/>
            <a:ext cx="544242" cy="150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 flipV="1">
            <a:off x="1763428" y="2771841"/>
            <a:ext cx="280714" cy="1576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141" idx="0"/>
          </p:cNvCxnSpPr>
          <p:nvPr/>
        </p:nvCxnSpPr>
        <p:spPr>
          <a:xfrm flipV="1">
            <a:off x="3820732" y="2783898"/>
            <a:ext cx="0" cy="1601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ovéPole 141"/>
          <p:cNvSpPr txBox="1"/>
          <p:nvPr/>
        </p:nvSpPr>
        <p:spPr>
          <a:xfrm>
            <a:off x="2456308" y="6020351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>
                <a:solidFill>
                  <a:srgbClr val="084A8B"/>
                </a:solidFill>
              </a:rPr>
              <a:t> 238 200 Kč</a:t>
            </a:r>
            <a:endParaRPr lang="cs-CZ" sz="1200" b="1" dirty="0">
              <a:solidFill>
                <a:srgbClr val="084A8B"/>
              </a:solidFill>
            </a:endParaRPr>
          </a:p>
        </p:txBody>
      </p:sp>
      <p:sp>
        <p:nvSpPr>
          <p:cNvPr id="143" name="TextovéPole 142"/>
          <p:cNvSpPr txBox="1"/>
          <p:nvPr/>
        </p:nvSpPr>
        <p:spPr>
          <a:xfrm>
            <a:off x="4251294" y="5999395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>
                <a:solidFill>
                  <a:srgbClr val="084A8B"/>
                </a:solidFill>
              </a:rPr>
              <a:t> 297 750 Kč</a:t>
            </a:r>
            <a:endParaRPr lang="cs-CZ" sz="1200" b="1" dirty="0">
              <a:solidFill>
                <a:srgbClr val="084A8B"/>
              </a:solidFill>
            </a:endParaRPr>
          </a:p>
        </p:txBody>
      </p:sp>
      <p:sp>
        <p:nvSpPr>
          <p:cNvPr id="144" name="TextovéPole 143"/>
          <p:cNvSpPr txBox="1"/>
          <p:nvPr/>
        </p:nvSpPr>
        <p:spPr>
          <a:xfrm>
            <a:off x="4741042" y="4401978"/>
            <a:ext cx="1379124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>
                <a:solidFill>
                  <a:srgbClr val="084A8B"/>
                </a:solidFill>
              </a:rPr>
              <a:t>5 x 75x 730 + </a:t>
            </a:r>
          </a:p>
          <a:p>
            <a:r>
              <a:rPr lang="cs-CZ" sz="1200" u="sng" dirty="0" smtClean="0">
                <a:solidFill>
                  <a:srgbClr val="084A8B"/>
                </a:solidFill>
              </a:rPr>
              <a:t>5 x 75 x 64</a:t>
            </a:r>
          </a:p>
          <a:p>
            <a:r>
              <a:rPr lang="cs-CZ" sz="1200" dirty="0" smtClean="0">
                <a:solidFill>
                  <a:srgbClr val="084A8B"/>
                </a:solidFill>
              </a:rPr>
              <a:t>297 750</a:t>
            </a:r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2911365" y="4365683"/>
            <a:ext cx="238560" cy="1613615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Přímá spojnice se šipkou 144"/>
          <p:cNvCxnSpPr/>
          <p:nvPr/>
        </p:nvCxnSpPr>
        <p:spPr>
          <a:xfrm flipH="1">
            <a:off x="4572000" y="3789995"/>
            <a:ext cx="266420" cy="2189303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ovéPole 145"/>
          <p:cNvSpPr txBox="1"/>
          <p:nvPr/>
        </p:nvSpPr>
        <p:spPr>
          <a:xfrm>
            <a:off x="1714522" y="4401977"/>
            <a:ext cx="1379124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>
                <a:solidFill>
                  <a:srgbClr val="084A8B"/>
                </a:solidFill>
              </a:rPr>
              <a:t>5 x </a:t>
            </a:r>
            <a:r>
              <a:rPr lang="cs-CZ" sz="1200" dirty="0" smtClean="0">
                <a:solidFill>
                  <a:srgbClr val="084A8B"/>
                </a:solidFill>
              </a:rPr>
              <a:t>75x </a:t>
            </a:r>
            <a:r>
              <a:rPr lang="cs-CZ" sz="1200" dirty="0" smtClean="0">
                <a:solidFill>
                  <a:srgbClr val="084A8B"/>
                </a:solidFill>
              </a:rPr>
              <a:t>730 + </a:t>
            </a:r>
          </a:p>
          <a:p>
            <a:r>
              <a:rPr lang="cs-CZ" sz="1200" u="sng" dirty="0" smtClean="0">
                <a:solidFill>
                  <a:srgbClr val="084A8B"/>
                </a:solidFill>
              </a:rPr>
              <a:t>5 x </a:t>
            </a:r>
            <a:r>
              <a:rPr lang="cs-CZ" sz="1200" u="sng" dirty="0" smtClean="0">
                <a:solidFill>
                  <a:srgbClr val="084A8B"/>
                </a:solidFill>
              </a:rPr>
              <a:t>75 </a:t>
            </a:r>
            <a:r>
              <a:rPr lang="cs-CZ" sz="1200" u="sng" dirty="0" smtClean="0">
                <a:solidFill>
                  <a:srgbClr val="084A8B"/>
                </a:solidFill>
              </a:rPr>
              <a:t>x 64 </a:t>
            </a:r>
          </a:p>
          <a:p>
            <a:r>
              <a:rPr lang="cs-CZ" sz="1200" smtClean="0">
                <a:solidFill>
                  <a:srgbClr val="084A8B"/>
                </a:solidFill>
              </a:rPr>
              <a:t>312 510</a:t>
            </a:r>
            <a:endParaRPr lang="cs-CZ" sz="1200" dirty="0" smtClean="0">
              <a:solidFill>
                <a:srgbClr val="084A8B"/>
              </a:solidFill>
            </a:endParaRPr>
          </a:p>
        </p:txBody>
      </p:sp>
      <p:cxnSp>
        <p:nvCxnSpPr>
          <p:cNvPr id="147" name="Přímá spojnice se šipkou 146"/>
          <p:cNvCxnSpPr/>
          <p:nvPr/>
        </p:nvCxnSpPr>
        <p:spPr>
          <a:xfrm flipV="1">
            <a:off x="5430604" y="2724152"/>
            <a:ext cx="275856" cy="1696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ovéPole 147"/>
          <p:cNvSpPr txBox="1"/>
          <p:nvPr/>
        </p:nvSpPr>
        <p:spPr>
          <a:xfrm>
            <a:off x="6160165" y="5999395"/>
            <a:ext cx="1187845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>
                <a:solidFill>
                  <a:srgbClr val="084A8B"/>
                </a:solidFill>
              </a:rPr>
              <a:t> </a:t>
            </a:r>
            <a:r>
              <a:rPr lang="cs-CZ" sz="1200" dirty="0" smtClean="0">
                <a:solidFill>
                  <a:srgbClr val="084A8B"/>
                </a:solidFill>
              </a:rPr>
              <a:t>277 900 </a:t>
            </a:r>
          </a:p>
          <a:p>
            <a:r>
              <a:rPr lang="cs-CZ" sz="1200" u="sng" dirty="0">
                <a:solidFill>
                  <a:srgbClr val="084A8B"/>
                </a:solidFill>
              </a:rPr>
              <a:t>+</a:t>
            </a:r>
            <a:r>
              <a:rPr lang="cs-CZ" sz="1200" u="sng" dirty="0">
                <a:solidFill>
                  <a:srgbClr val="FF0000"/>
                </a:solidFill>
              </a:rPr>
              <a:t>14 </a:t>
            </a:r>
            <a:r>
              <a:rPr lang="cs-CZ" sz="1200" u="sng" dirty="0" smtClean="0">
                <a:solidFill>
                  <a:srgbClr val="FF0000"/>
                </a:solidFill>
              </a:rPr>
              <a:t>760</a:t>
            </a:r>
          </a:p>
          <a:p>
            <a:r>
              <a:rPr lang="cs-CZ" sz="1200" b="1" dirty="0">
                <a:solidFill>
                  <a:srgbClr val="084A8B"/>
                </a:solidFill>
              </a:rPr>
              <a:t>292 660 Kč</a:t>
            </a:r>
          </a:p>
        </p:txBody>
      </p:sp>
      <p:cxnSp>
        <p:nvCxnSpPr>
          <p:cNvPr id="149" name="Přímá spojnice se šipkou 148"/>
          <p:cNvCxnSpPr>
            <a:endCxn id="148" idx="0"/>
          </p:cNvCxnSpPr>
          <p:nvPr/>
        </p:nvCxnSpPr>
        <p:spPr>
          <a:xfrm flipH="1">
            <a:off x="6754088" y="3824489"/>
            <a:ext cx="139712" cy="2174906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ovéPole 150"/>
          <p:cNvSpPr txBox="1"/>
          <p:nvPr/>
        </p:nvSpPr>
        <p:spPr>
          <a:xfrm>
            <a:off x="7683045" y="5994171"/>
            <a:ext cx="1379124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>
                <a:solidFill>
                  <a:srgbClr val="084A8B"/>
                </a:solidFill>
              </a:rPr>
              <a:t>(5 x 75 x 730</a:t>
            </a:r>
          </a:p>
          <a:p>
            <a:r>
              <a:rPr lang="cs-CZ" sz="1200" u="sng" dirty="0" smtClean="0">
                <a:solidFill>
                  <a:srgbClr val="084A8B"/>
                </a:solidFill>
              </a:rPr>
              <a:t>5 x 75 x 64)</a:t>
            </a:r>
          </a:p>
          <a:p>
            <a:r>
              <a:rPr lang="cs-CZ" sz="1200" dirty="0" smtClean="0">
                <a:solidFill>
                  <a:srgbClr val="084A8B"/>
                </a:solidFill>
              </a:rPr>
              <a:t>297 750</a:t>
            </a:r>
          </a:p>
        </p:txBody>
      </p:sp>
      <p:cxnSp>
        <p:nvCxnSpPr>
          <p:cNvPr id="153" name="Přímá spojnice se šipkou 152"/>
          <p:cNvCxnSpPr/>
          <p:nvPr/>
        </p:nvCxnSpPr>
        <p:spPr>
          <a:xfrm>
            <a:off x="8447410" y="3843021"/>
            <a:ext cx="239405" cy="2161481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83" y="2764315"/>
            <a:ext cx="295599" cy="2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ovéPole 105"/>
          <p:cNvSpPr txBox="1"/>
          <p:nvPr/>
        </p:nvSpPr>
        <p:spPr>
          <a:xfrm>
            <a:off x="33826" y="5722396"/>
            <a:ext cx="1174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i="1" dirty="0" smtClean="0">
                <a:solidFill>
                  <a:srgbClr val="084A8B"/>
                </a:solidFill>
              </a:rPr>
              <a:t>vyúčtování</a:t>
            </a:r>
            <a:endParaRPr lang="cs-CZ" sz="1200" b="1" i="1" dirty="0">
              <a:solidFill>
                <a:srgbClr val="084A8B"/>
              </a:solidFill>
            </a:endParaRPr>
          </a:p>
        </p:txBody>
      </p:sp>
      <p:sp>
        <p:nvSpPr>
          <p:cNvPr id="111" name="TextovéPole 110"/>
          <p:cNvSpPr txBox="1"/>
          <p:nvPr/>
        </p:nvSpPr>
        <p:spPr>
          <a:xfrm>
            <a:off x="-10093" y="4108781"/>
            <a:ext cx="1174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i="1" dirty="0" smtClean="0">
                <a:solidFill>
                  <a:srgbClr val="084A8B"/>
                </a:solidFill>
              </a:rPr>
              <a:t>zálohy</a:t>
            </a:r>
            <a:endParaRPr lang="cs-CZ" sz="1200" b="1" i="1" dirty="0">
              <a:solidFill>
                <a:srgbClr val="084A8B"/>
              </a:solidFill>
            </a:endParaRPr>
          </a:p>
        </p:txBody>
      </p:sp>
      <p:cxnSp>
        <p:nvCxnSpPr>
          <p:cNvPr id="87" name="Přímá spojnice se šipkou 86"/>
          <p:cNvCxnSpPr/>
          <p:nvPr/>
        </p:nvCxnSpPr>
        <p:spPr>
          <a:xfrm flipH="1" flipV="1">
            <a:off x="360000" y="2908034"/>
            <a:ext cx="996969" cy="2175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48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57" grpId="0" animBg="1"/>
      <p:bldP spid="60" grpId="0" animBg="1"/>
      <p:bldP spid="64" grpId="0" animBg="1"/>
      <p:bldP spid="71" grpId="0" animBg="1"/>
      <p:bldP spid="102" grpId="0" animBg="1"/>
      <p:bldP spid="103" grpId="0" animBg="1"/>
      <p:bldP spid="104" grpId="0" animBg="1"/>
      <p:bldP spid="137" grpId="0" animBg="1"/>
      <p:bldP spid="138" grpId="0" animBg="1"/>
      <p:bldP spid="139" grpId="0" animBg="1"/>
      <p:bldP spid="141" grpId="0" animBg="1"/>
      <p:bldP spid="142" grpId="0" animBg="1"/>
      <p:bldP spid="143" grpId="0" animBg="1"/>
      <p:bldP spid="144" grpId="0" animBg="1"/>
      <p:bldP spid="146" grpId="0" animBg="1"/>
      <p:bldP spid="148" grpId="0" animBg="1"/>
      <p:bldP spid="15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neZálohové</a:t>
            </a:r>
            <a:r>
              <a:rPr lang="cs-CZ" dirty="0" smtClean="0"/>
              <a:t> financování (ex post)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352032" cy="4752528"/>
          </a:xfrm>
        </p:spPr>
        <p:txBody>
          <a:bodyPr/>
          <a:lstStyle/>
          <a:p>
            <a:pPr marL="0" indent="0">
              <a:buNone/>
            </a:pPr>
            <a:r>
              <a:rPr lang="cs-CZ" sz="2200" b="1" dirty="0" smtClean="0"/>
              <a:t>Pro organizační složky státu a jejich příspěvkové organizace:</a:t>
            </a:r>
          </a:p>
          <a:p>
            <a:pPr>
              <a:spcAft>
                <a:spcPts val="0"/>
              </a:spcAft>
            </a:pPr>
            <a:r>
              <a:rPr lang="cs-CZ" sz="1800" dirty="0" smtClean="0"/>
              <a:t>Schválení </a:t>
            </a:r>
            <a:r>
              <a:rPr lang="cs-CZ" sz="1800" dirty="0" err="1" smtClean="0"/>
              <a:t>ŽoP</a:t>
            </a:r>
            <a:r>
              <a:rPr lang="cs-CZ" sz="1800" dirty="0" smtClean="0"/>
              <a:t> neiniciuje platbu.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</a:p>
          <a:p>
            <a:pPr>
              <a:spcAft>
                <a:spcPts val="0"/>
              </a:spcAft>
            </a:pPr>
            <a:r>
              <a:rPr lang="cs-CZ" sz="1800" dirty="0" smtClean="0"/>
              <a:t>Prostředky na předfinancování a spolufinancování si příjemce zajistí </a:t>
            </a:r>
            <a:r>
              <a:rPr lang="cs-CZ" sz="1800" b="1" dirty="0" smtClean="0"/>
              <a:t>sám</a:t>
            </a:r>
            <a:r>
              <a:rPr lang="cs-CZ" sz="1800" dirty="0" smtClean="0"/>
              <a:t> ze státního rozpočtu.</a:t>
            </a:r>
          </a:p>
          <a:p>
            <a:pPr>
              <a:spcAft>
                <a:spcPts val="0"/>
              </a:spcAft>
            </a:pPr>
            <a:r>
              <a:rPr lang="cs-CZ" sz="1800" dirty="0" smtClean="0"/>
              <a:t>Prostředky za EU podíl poskytne PCO na základě zaúčtované souhrnné žádosti.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cs-CZ" sz="2200" b="1" dirty="0" smtClean="0"/>
              <a:t>Mimo OSS a PO OSS (pouze státní fondy):</a:t>
            </a:r>
          </a:p>
          <a:p>
            <a:pPr>
              <a:spcAft>
                <a:spcPts val="0"/>
              </a:spcAft>
            </a:pPr>
            <a:r>
              <a:rPr lang="cs-CZ" sz="2000" dirty="0" smtClean="0"/>
              <a:t>Prostředky jsou propláceny po schválení </a:t>
            </a:r>
            <a:r>
              <a:rPr lang="cs-CZ" sz="2000" dirty="0" err="1" smtClean="0"/>
              <a:t>ZoR</a:t>
            </a:r>
            <a:r>
              <a:rPr lang="cs-CZ" sz="2000" dirty="0" smtClean="0"/>
              <a:t> vždy za příslušnou fázi projektu (na základě dosažených jednotek).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9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3429000"/>
            <a:ext cx="6768752" cy="936104"/>
          </a:xfrm>
        </p:spPr>
        <p:txBody>
          <a:bodyPr/>
          <a:lstStyle/>
          <a:p>
            <a:pPr algn="ctr"/>
            <a:r>
              <a:rPr lang="cs-CZ" dirty="0"/>
              <a:t>Změny projektu</a:t>
            </a:r>
          </a:p>
        </p:txBody>
      </p:sp>
    </p:spTree>
    <p:extLst>
      <p:ext uri="{BB962C8B-B14F-4D97-AF65-F5344CB8AC3E}">
        <p14:creationId xmlns:p14="http://schemas.microsoft.com/office/powerpoint/2010/main" val="23259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 smtClean="0"/>
              <a:t>Změny projektu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491200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Nepodstatné </a:t>
            </a:r>
            <a:r>
              <a:rPr lang="cs-CZ" sz="2400" b="1" dirty="0" smtClean="0"/>
              <a:t>změny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není nutný </a:t>
            </a:r>
            <a:r>
              <a:rPr lang="cs-CZ" dirty="0"/>
              <a:t>souhlas </a:t>
            </a:r>
            <a:r>
              <a:rPr lang="cs-CZ" dirty="0" smtClean="0"/>
              <a:t>ŘO před provedením změny</a:t>
            </a:r>
          </a:p>
          <a:p>
            <a:pPr marL="414000" lvl="1" indent="0">
              <a:lnSpc>
                <a:spcPct val="150000"/>
              </a:lnSpc>
              <a:buNone/>
            </a:pPr>
            <a:endParaRPr lang="cs-CZ" dirty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Podstatné změny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nutný </a:t>
            </a:r>
            <a:r>
              <a:rPr lang="cs-CZ" dirty="0"/>
              <a:t>souhlas ŘO před provedením změny</a:t>
            </a:r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 smtClean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Změny </a:t>
            </a:r>
            <a:r>
              <a:rPr lang="cs-CZ" sz="2400" b="1" dirty="0"/>
              <a:t>v osobě příjemce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nutné </a:t>
            </a:r>
            <a:r>
              <a:rPr lang="cs-CZ" dirty="0"/>
              <a:t>rozlišit dle </a:t>
            </a:r>
            <a:r>
              <a:rPr lang="cs-CZ" dirty="0" smtClean="0"/>
              <a:t>konkrétního druhu změny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2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896544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Informovat </a:t>
            </a:r>
            <a:r>
              <a:rPr lang="cs-CZ" sz="2400" b="1" dirty="0"/>
              <a:t>ŘO bez zbytečného prodlení od data provedení </a:t>
            </a:r>
            <a:r>
              <a:rPr lang="cs-CZ" sz="2400" b="1" dirty="0" smtClean="0"/>
              <a:t>změny</a:t>
            </a:r>
          </a:p>
          <a:p>
            <a:pPr lvl="1"/>
            <a:r>
              <a:rPr lang="cs-CZ" dirty="0" smtClean="0"/>
              <a:t>kontaktní osoby projektu či adresy pro doručení,</a:t>
            </a:r>
          </a:p>
          <a:p>
            <a:pPr lvl="1"/>
            <a:r>
              <a:rPr lang="cs-CZ" dirty="0" smtClean="0"/>
              <a:t>sídla </a:t>
            </a:r>
            <a:r>
              <a:rPr lang="cs-CZ" dirty="0"/>
              <a:t>příjemce </a:t>
            </a:r>
            <a:r>
              <a:rPr lang="cs-CZ" dirty="0" smtClean="0"/>
              <a:t>podpory, </a:t>
            </a:r>
          </a:p>
          <a:p>
            <a:pPr lvl="1"/>
            <a:r>
              <a:rPr lang="cs-CZ" dirty="0" smtClean="0"/>
              <a:t>osob statutárního </a:t>
            </a:r>
            <a:r>
              <a:rPr lang="cs-CZ" dirty="0"/>
              <a:t>orgánu </a:t>
            </a:r>
            <a:r>
              <a:rPr lang="cs-CZ" dirty="0" smtClean="0"/>
              <a:t>příjemce,</a:t>
            </a:r>
          </a:p>
          <a:p>
            <a:pPr lvl="1"/>
            <a:r>
              <a:rPr lang="cs-CZ" dirty="0" smtClean="0"/>
              <a:t>názvu příjemce (součástí nesmí být převod/přechod práv </a:t>
            </a:r>
            <a:r>
              <a:rPr lang="cs-CZ" dirty="0"/>
              <a:t>a povinností </a:t>
            </a:r>
            <a:r>
              <a:rPr lang="cs-CZ" dirty="0" smtClean="0"/>
              <a:t>příjemce z </a:t>
            </a:r>
            <a:r>
              <a:rPr lang="cs-CZ" dirty="0"/>
              <a:t>právního </a:t>
            </a:r>
            <a:r>
              <a:rPr lang="cs-CZ" dirty="0" smtClean="0"/>
              <a:t>aktu).</a:t>
            </a:r>
          </a:p>
          <a:p>
            <a:pPr marL="414000" lvl="1" indent="0">
              <a:buNone/>
            </a:pPr>
            <a:endParaRPr lang="cs-CZ" dirty="0" smtClean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Informovat </a:t>
            </a:r>
            <a:r>
              <a:rPr lang="cs-CZ" sz="2400" b="1" dirty="0"/>
              <a:t>ŘO </a:t>
            </a:r>
            <a:r>
              <a:rPr lang="cs-CZ" sz="2400" b="1" dirty="0" smtClean="0"/>
              <a:t>spolu se </a:t>
            </a:r>
            <a:r>
              <a:rPr lang="cs-CZ" sz="2400" b="1" dirty="0"/>
              <a:t>zprávou o realizaci projektu </a:t>
            </a:r>
          </a:p>
          <a:p>
            <a:pPr lvl="1"/>
            <a:r>
              <a:rPr lang="cs-CZ" dirty="0" smtClean="0"/>
              <a:t>úprava </a:t>
            </a:r>
            <a:r>
              <a:rPr lang="cs-CZ" dirty="0"/>
              <a:t>realizace klíčové aktivity, která neovlivní cíle </a:t>
            </a:r>
            <a:r>
              <a:rPr lang="cs-CZ" dirty="0" smtClean="0"/>
              <a:t>projektu,</a:t>
            </a:r>
            <a:endParaRPr lang="cs-CZ" dirty="0"/>
          </a:p>
          <a:p>
            <a:pPr lvl="1"/>
            <a:r>
              <a:rPr lang="cs-CZ" dirty="0"/>
              <a:t>z</a:t>
            </a:r>
            <a:r>
              <a:rPr lang="cs-CZ" dirty="0" smtClean="0"/>
              <a:t>měna plátcovství </a:t>
            </a:r>
            <a:r>
              <a:rPr lang="cs-CZ" dirty="0"/>
              <a:t>daně z přidané hodnoty </a:t>
            </a:r>
            <a:r>
              <a:rPr lang="cs-CZ" dirty="0" smtClean="0"/>
              <a:t>příjemce (podmínka),</a:t>
            </a:r>
          </a:p>
          <a:p>
            <a:pPr lvl="1"/>
            <a:r>
              <a:rPr lang="cs-CZ" dirty="0" smtClean="0"/>
              <a:t>smluv o partnerství, </a:t>
            </a:r>
            <a:r>
              <a:rPr lang="cs-CZ" dirty="0"/>
              <a:t>vypuštění </a:t>
            </a:r>
            <a:r>
              <a:rPr lang="cs-CZ" dirty="0" smtClean="0"/>
              <a:t>zaniklého partnera (podmínka).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76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b="0" dirty="0" smtClean="0"/>
              <a:t>Nepodstatné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6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N</a:t>
            </a:r>
            <a:r>
              <a:rPr lang="cs-CZ" sz="2400" b="1" dirty="0" smtClean="0"/>
              <a:t>evyžadující </a:t>
            </a:r>
            <a:r>
              <a:rPr lang="cs-CZ" sz="2400" b="1" dirty="0"/>
              <a:t>vydání změnového právního aktu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dirty="0"/>
              <a:t>změna bankovního účtu </a:t>
            </a:r>
            <a:r>
              <a:rPr lang="cs-CZ" dirty="0" smtClean="0"/>
              <a:t>projektu,</a:t>
            </a:r>
            <a:endParaRPr lang="cs-CZ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dirty="0"/>
              <a:t>změna adresy realizace (při čerpání na vybudování zařízení, nebo na transformaci zařízení na dětskou skupinu).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432000" lvl="2" indent="-432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V</a:t>
            </a:r>
            <a:r>
              <a:rPr lang="cs-CZ" sz="2400" b="1" dirty="0" smtClean="0"/>
              <a:t>yžadující </a:t>
            </a:r>
            <a:r>
              <a:rPr lang="cs-CZ" sz="2400" b="1" dirty="0"/>
              <a:t>vydání změnového právního </a:t>
            </a:r>
            <a:r>
              <a:rPr lang="cs-CZ" sz="2400" b="1" dirty="0" smtClean="0"/>
              <a:t>aktu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dirty="0"/>
              <a:t>změna </a:t>
            </a:r>
            <a:r>
              <a:rPr lang="cs-CZ" dirty="0" smtClean="0"/>
              <a:t>délky fáze vybudování </a:t>
            </a:r>
            <a:r>
              <a:rPr lang="cs-CZ" dirty="0"/>
              <a:t>zařízení, </a:t>
            </a:r>
            <a:r>
              <a:rPr lang="cs-CZ" dirty="0" smtClean="0"/>
              <a:t>nebo fáze transformace,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dirty="0" smtClean="0"/>
              <a:t>změna </a:t>
            </a:r>
            <a:r>
              <a:rPr lang="cs-CZ" dirty="0"/>
              <a:t>termínu ukončení realizace </a:t>
            </a:r>
            <a:r>
              <a:rPr lang="cs-CZ" dirty="0" smtClean="0"/>
              <a:t>projektu (podmínka),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dirty="0"/>
              <a:t>snížení </a:t>
            </a:r>
            <a:r>
              <a:rPr lang="cs-CZ" dirty="0" smtClean="0"/>
              <a:t>kapacity zařízení (pouze </a:t>
            </a:r>
            <a:r>
              <a:rPr lang="cs-CZ" dirty="0"/>
              <a:t>ve fázi vybudování </a:t>
            </a:r>
            <a:r>
              <a:rPr lang="cs-CZ" dirty="0" smtClean="0"/>
              <a:t>zařízení</a:t>
            </a:r>
            <a:r>
              <a:rPr lang="cs-CZ" dirty="0"/>
              <a:t>, nebo ve fázi </a:t>
            </a:r>
            <a:r>
              <a:rPr lang="cs-CZ" dirty="0" smtClean="0"/>
              <a:t>transformace),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dirty="0"/>
              <a:t>změna plátcovství daně z přidané hodnoty příjemce (podmínka</a:t>
            </a:r>
            <a:r>
              <a:rPr lang="cs-CZ" dirty="0" smtClean="0"/>
              <a:t>).</a:t>
            </a:r>
            <a:endParaRPr lang="cs-CZ" dirty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77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b="0" dirty="0" smtClean="0"/>
              <a:t>Podstatné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9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429000"/>
            <a:ext cx="8496944" cy="1512168"/>
          </a:xfrm>
        </p:spPr>
        <p:txBody>
          <a:bodyPr/>
          <a:lstStyle/>
          <a:p>
            <a:pPr algn="ctr"/>
            <a:r>
              <a:rPr lang="cs-CZ" dirty="0" smtClean="0"/>
              <a:t>Publicita, veřejná podpora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0649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Povinný plakát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000" cy="4320000"/>
          </a:xfrm>
        </p:spPr>
        <p:txBody>
          <a:bodyPr/>
          <a:lstStyle/>
          <a:p>
            <a:r>
              <a:rPr lang="cs-CZ" dirty="0" smtClean="0"/>
              <a:t>Alespoň </a:t>
            </a:r>
            <a:r>
              <a:rPr lang="cs-CZ" dirty="0"/>
              <a:t>1 povinný plakát </a:t>
            </a:r>
            <a:r>
              <a:rPr lang="cs-CZ" dirty="0" smtClean="0"/>
              <a:t>min. </a:t>
            </a:r>
            <a:r>
              <a:rPr lang="cs-CZ" dirty="0"/>
              <a:t>A3 s informacemi o projektu </a:t>
            </a:r>
            <a:r>
              <a:rPr lang="cs-CZ" dirty="0" smtClean="0"/>
              <a:t>– využít je třeba el. šablonu z </a:t>
            </a:r>
            <a:r>
              <a:rPr lang="cs-CZ" dirty="0" smtClean="0">
                <a:hlinkClick r:id="rId2"/>
              </a:rPr>
              <a:t>www.esfcr.cz</a:t>
            </a:r>
            <a:r>
              <a:rPr lang="cs-CZ" dirty="0" smtClean="0"/>
              <a:t>. </a:t>
            </a:r>
          </a:p>
          <a:p>
            <a:r>
              <a:rPr lang="cs-CZ" dirty="0"/>
              <a:t>Po celou dobu realizace </a:t>
            </a:r>
            <a:r>
              <a:rPr lang="cs-CZ" dirty="0" smtClean="0"/>
              <a:t>projektu.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místě realizace </a:t>
            </a:r>
            <a:r>
              <a:rPr lang="cs-CZ" dirty="0" smtClean="0"/>
              <a:t>projektu </a:t>
            </a:r>
            <a:r>
              <a:rPr lang="cs-CZ" dirty="0"/>
              <a:t>snadno viditelném pro veřejnost, jako jsou vstupní prostory </a:t>
            </a:r>
            <a:r>
              <a:rPr lang="cs-CZ" dirty="0" smtClean="0"/>
              <a:t>budovy: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je projekt realizován na více místech, </a:t>
            </a:r>
            <a:r>
              <a:rPr lang="cs-CZ" dirty="0" smtClean="0"/>
              <a:t>bude umístěn </a:t>
            </a:r>
            <a:r>
              <a:rPr lang="cs-CZ" dirty="0"/>
              <a:t>na všech těchto </a:t>
            </a:r>
            <a:r>
              <a:rPr lang="cs-CZ" dirty="0" smtClean="0"/>
              <a:t>místech.</a:t>
            </a:r>
          </a:p>
          <a:p>
            <a:pPr lvl="1"/>
            <a:r>
              <a:rPr lang="cs-CZ" dirty="0" smtClean="0"/>
              <a:t>Pokud nelze umístit </a:t>
            </a:r>
            <a:r>
              <a:rPr lang="cs-CZ" dirty="0"/>
              <a:t>plakát v místě realizace projektu, bude umístěn v sídle </a:t>
            </a:r>
            <a:r>
              <a:rPr lang="cs-CZ" dirty="0" smtClean="0"/>
              <a:t>příjemce.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příjemce realizuje více projektů </a:t>
            </a:r>
            <a:r>
              <a:rPr lang="cs-CZ" dirty="0" smtClean="0"/>
              <a:t>OPZ v </a:t>
            </a:r>
            <a:r>
              <a:rPr lang="cs-CZ" dirty="0"/>
              <a:t>jednom místě, je možné </a:t>
            </a:r>
            <a:r>
              <a:rPr lang="cs-CZ" dirty="0" smtClean="0"/>
              <a:t>pro všechny </a:t>
            </a:r>
            <a:r>
              <a:rPr lang="cs-CZ" dirty="0"/>
              <a:t>tyto projekty umístit pouze jeden </a:t>
            </a:r>
            <a:r>
              <a:rPr lang="cs-CZ" dirty="0" smtClean="0"/>
              <a:t>plakát.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79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0" dirty="0"/>
              <a:t>Představení výzVY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000" cy="5112568"/>
          </a:xfrm>
        </p:spPr>
        <p:txBody>
          <a:bodyPr numCol="2"/>
          <a:lstStyle/>
          <a:p>
            <a:r>
              <a:rPr lang="cs-CZ" b="1" dirty="0" smtClean="0"/>
              <a:t>Oprávnění žadatelé</a:t>
            </a:r>
          </a:p>
          <a:p>
            <a:pPr lvl="1"/>
            <a:r>
              <a:rPr lang="cs-CZ" sz="1700" dirty="0" smtClean="0"/>
              <a:t>obchodní </a:t>
            </a:r>
            <a:r>
              <a:rPr lang="cs-CZ" sz="1700" dirty="0"/>
              <a:t>korporace</a:t>
            </a:r>
          </a:p>
          <a:p>
            <a:pPr lvl="1"/>
            <a:r>
              <a:rPr lang="cs-CZ" sz="1700" dirty="0"/>
              <a:t>OSVČ</a:t>
            </a:r>
          </a:p>
          <a:p>
            <a:pPr lvl="1"/>
            <a:r>
              <a:rPr lang="cs-CZ" sz="1700" dirty="0"/>
              <a:t>státní podnik</a:t>
            </a:r>
          </a:p>
          <a:p>
            <a:pPr lvl="1"/>
            <a:r>
              <a:rPr lang="cs-CZ" sz="1700" dirty="0"/>
              <a:t>NNO</a:t>
            </a:r>
          </a:p>
          <a:p>
            <a:pPr lvl="1"/>
            <a:r>
              <a:rPr lang="cs-CZ" sz="1700" dirty="0"/>
              <a:t>profesní a podnikatelská sdružení</a:t>
            </a:r>
          </a:p>
          <a:p>
            <a:pPr lvl="1"/>
            <a:r>
              <a:rPr lang="cs-CZ" sz="1700" dirty="0"/>
              <a:t>poradenské a vzdělávací </a:t>
            </a:r>
            <a:r>
              <a:rPr lang="cs-CZ" sz="1700" dirty="0" smtClean="0"/>
              <a:t>instituce </a:t>
            </a:r>
            <a:r>
              <a:rPr lang="cs-CZ" sz="1600" dirty="0">
                <a:solidFill>
                  <a:srgbClr val="FF0000"/>
                </a:solidFill>
              </a:rPr>
              <a:t>(kromě příspěvkových organizací městských částí a hl. města Prahy)</a:t>
            </a:r>
          </a:p>
          <a:p>
            <a:pPr lvl="1"/>
            <a:r>
              <a:rPr lang="cs-CZ" sz="1700" dirty="0"/>
              <a:t>vysoké školy</a:t>
            </a:r>
          </a:p>
          <a:p>
            <a:pPr lvl="1"/>
            <a:r>
              <a:rPr lang="cs-CZ" sz="1700" dirty="0"/>
              <a:t>veřejné výzkumné instituce</a:t>
            </a:r>
          </a:p>
          <a:p>
            <a:pPr lvl="1"/>
            <a:r>
              <a:rPr lang="cs-CZ" sz="1700" dirty="0" smtClean="0"/>
              <a:t>sociální </a:t>
            </a:r>
            <a:r>
              <a:rPr lang="cs-CZ" sz="1700" dirty="0"/>
              <a:t>partneři</a:t>
            </a:r>
          </a:p>
          <a:p>
            <a:pPr lvl="1"/>
            <a:r>
              <a:rPr lang="cs-CZ" sz="1700" dirty="0"/>
              <a:t>organizační složky státu</a:t>
            </a:r>
          </a:p>
          <a:p>
            <a:pPr lvl="1"/>
            <a:r>
              <a:rPr lang="cs-CZ" sz="1700" dirty="0"/>
              <a:t>příspěvkové organizace zřízené organizačními složkami státu</a:t>
            </a:r>
          </a:p>
          <a:p>
            <a:pPr lvl="1"/>
            <a:r>
              <a:rPr lang="cs-CZ" sz="1700" dirty="0"/>
              <a:t>právnické osoby vykonávající podnikatelskou činnost zřízené zvláštním </a:t>
            </a:r>
            <a:r>
              <a:rPr lang="cs-CZ" sz="1700" dirty="0" smtClean="0"/>
              <a:t>zákonem</a:t>
            </a:r>
          </a:p>
          <a:p>
            <a:pPr marL="414000" lvl="1" indent="0">
              <a:buNone/>
            </a:pPr>
            <a:endParaRPr lang="cs-CZ" sz="1700" dirty="0"/>
          </a:p>
          <a:p>
            <a:pPr marL="414000" lvl="1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6461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VIZUÁLNÍ IDENTITA - použití</a:t>
            </a:r>
            <a:endParaRPr lang="cs-CZ" b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69708" y="1548278"/>
            <a:ext cx="4434340" cy="519309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povinný plakát, </a:t>
            </a:r>
            <a:r>
              <a:rPr lang="cs-CZ" sz="1400" dirty="0" smtClean="0"/>
              <a:t>dočasná/stálá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smtClean="0"/>
              <a:t>deska nebo billboard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 smtClean="0"/>
              <a:t>weby, </a:t>
            </a:r>
            <a:r>
              <a:rPr lang="cs-CZ" sz="1400" dirty="0"/>
              <a:t>microsity, sociální média </a:t>
            </a:r>
            <a:r>
              <a:rPr lang="cs-CZ" sz="1400" dirty="0" smtClean="0"/>
              <a:t>projektu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propagační tiskoviny (brožury, letáky, plakáty, publikace, školicí materiály</a:t>
            </a:r>
            <a:r>
              <a:rPr lang="cs-CZ" sz="1400" dirty="0" smtClean="0"/>
              <a:t>) a </a:t>
            </a:r>
            <a:r>
              <a:rPr lang="cs-CZ" sz="1400" dirty="0"/>
              <a:t>propagační </a:t>
            </a:r>
            <a:r>
              <a:rPr lang="cs-CZ" sz="1400" dirty="0" smtClean="0"/>
              <a:t>předměty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propagační audiovizuální materiály (reklamní spoty, product placement, sponzorské vzkazy, reportáže, pořady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inzerce (internet, tisk, outdoor</a:t>
            </a:r>
            <a:r>
              <a:rPr lang="cs-CZ" sz="1400" dirty="0" smtClean="0"/>
              <a:t>) 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soutěže (s výjimkou cen do soutěží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komunikační akce (semináře, workshopy, konference, tiskové konference, výstavy, </a:t>
            </a:r>
            <a:r>
              <a:rPr lang="cs-CZ" sz="1400" dirty="0" smtClean="0"/>
              <a:t>veletrhy)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 výstupy při jejich distribuci (tiskové zprávy, informace pro média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dokumenty </a:t>
            </a:r>
            <a:r>
              <a:rPr lang="cs-CZ" sz="1400" dirty="0" smtClean="0"/>
              <a:t>pro </a:t>
            </a:r>
            <a:r>
              <a:rPr lang="cs-CZ" sz="1400" dirty="0"/>
              <a:t>veřejnost či cílové </a:t>
            </a:r>
            <a:r>
              <a:rPr lang="cs-CZ" sz="1400" dirty="0" smtClean="0"/>
              <a:t>skupiny (vstupní</a:t>
            </a:r>
            <a:r>
              <a:rPr lang="cs-CZ" sz="1400" dirty="0"/>
              <a:t>, výstupní/závěrečné zprávy, analýzy, certifikáty, prezenční listiny apod</a:t>
            </a:r>
            <a:r>
              <a:rPr lang="cs-CZ" sz="1400" dirty="0" smtClean="0"/>
              <a:t>.)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výzva k podání nabídek/zadávací dokumentace </a:t>
            </a:r>
            <a:r>
              <a:rPr lang="cs-CZ" sz="1400" dirty="0" smtClean="0"/>
              <a:t>zakázek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80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3"/>
          </p:nvPr>
        </p:nvSpPr>
        <p:spPr>
          <a:xfrm>
            <a:off x="5076056" y="1569616"/>
            <a:ext cx="3743968" cy="495572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interní </a:t>
            </a:r>
            <a:r>
              <a:rPr lang="cs-CZ" sz="1400" dirty="0" smtClean="0"/>
              <a:t>dokumenty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archivační </a:t>
            </a:r>
            <a:r>
              <a:rPr lang="cs-CZ" sz="1400" dirty="0" smtClean="0"/>
              <a:t>šanony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elektronická i listinná </a:t>
            </a:r>
            <a:r>
              <a:rPr lang="cs-CZ" sz="1400" dirty="0" smtClean="0"/>
              <a:t>komunikace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pracovní smlouvy, smlouvy s dodavateli, dalšími příjemci, partnery apod</a:t>
            </a:r>
            <a:r>
              <a:rPr lang="cs-CZ" sz="1400" dirty="0" smtClean="0"/>
              <a:t>.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účetní doklady </a:t>
            </a:r>
            <a:r>
              <a:rPr lang="cs-CZ" sz="1400" dirty="0" smtClean="0"/>
              <a:t>vztahující se </a:t>
            </a:r>
            <a:r>
              <a:rPr lang="cs-CZ" sz="1400" dirty="0"/>
              <a:t>k výdajům </a:t>
            </a:r>
            <a:r>
              <a:rPr lang="cs-CZ" sz="1400" dirty="0" smtClean="0"/>
              <a:t>projektu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vybavení pořízené z prostředků projektu (s výjimkou propagačních předmětů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neplacené PR články a převzaté PR výstupy (např. médii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ceny do </a:t>
            </a:r>
            <a:r>
              <a:rPr lang="cs-CZ" sz="1400" dirty="0" smtClean="0"/>
              <a:t>soutěží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výstupy, kde to není technicky možné (např. strojově generované objednávky, faktury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1203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84A8B"/>
                </a:solidFill>
              </a:rPr>
              <a:t>ANO</a:t>
            </a:r>
            <a:endParaRPr lang="cs-CZ" b="1" dirty="0">
              <a:solidFill>
                <a:srgbClr val="084A8B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76056" y="12165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84A8B"/>
                </a:solidFill>
              </a:rPr>
              <a:t>NE</a:t>
            </a:r>
            <a:endParaRPr lang="cs-CZ" b="1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Veřejná podpora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81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611560" y="1556792"/>
            <a:ext cx="7992440" cy="4680520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Informace o podmínkách veřejné </a:t>
            </a:r>
            <a:r>
              <a:rPr lang="cs-CZ" sz="2400" b="1" dirty="0" smtClean="0"/>
              <a:t>podpory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4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dirty="0" smtClean="0"/>
              <a:t>Poskytnutí podpory z OPZ pro projekty na základě této výzvy může zakládat jen podporu de </a:t>
            </a:r>
            <a:r>
              <a:rPr lang="cs-CZ" dirty="0" err="1" smtClean="0"/>
              <a:t>minimis</a:t>
            </a:r>
            <a:r>
              <a:rPr lang="cs-CZ" dirty="0" smtClean="0"/>
              <a:t>.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dirty="0" smtClean="0"/>
              <a:t>Pouze u podnikových mimo OSS.</a:t>
            </a:r>
            <a:endParaRPr lang="cs-CZ" sz="28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dirty="0" smtClean="0"/>
              <a:t>Informace o veřejné podpoře (včetně podpory de </a:t>
            </a:r>
            <a:r>
              <a:rPr lang="cs-CZ" dirty="0" err="1" smtClean="0"/>
              <a:t>minimis</a:t>
            </a:r>
            <a:r>
              <a:rPr lang="cs-CZ" dirty="0" smtClean="0"/>
              <a:t>) jsou k dispozici v Obecné části pravidel pro žadatele a příjemce v rámci Operačního programu Zaměstnanost.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4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440160"/>
          </a:xfrm>
        </p:spPr>
        <p:txBody>
          <a:bodyPr/>
          <a:lstStyle/>
          <a:p>
            <a:pPr algn="ctr"/>
            <a:r>
              <a:rPr lang="cs-CZ" dirty="0"/>
              <a:t>Informační systém konečného příjemce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5336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podávání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Zřízení elektronického podpisu a datové </a:t>
            </a:r>
            <a:r>
              <a:rPr lang="cs-CZ" dirty="0" smtClean="0"/>
              <a:t>schránky</a:t>
            </a:r>
            <a:endParaRPr lang="cs-CZ" dirty="0"/>
          </a:p>
          <a:p>
            <a:r>
              <a:rPr lang="cs-CZ" dirty="0"/>
              <a:t>Registrace do systému </a:t>
            </a:r>
            <a:r>
              <a:rPr lang="cs-CZ" dirty="0" smtClean="0"/>
              <a:t>IS KP2014</a:t>
            </a:r>
            <a:r>
              <a:rPr lang="cs-CZ" dirty="0"/>
              <a:t>+ </a:t>
            </a:r>
            <a:r>
              <a:rPr lang="cs-CZ" dirty="0">
                <a:hlinkClick r:id="rId2"/>
              </a:rPr>
              <a:t>https://mseu.mssf.cz/</a:t>
            </a:r>
            <a:endParaRPr lang="cs-CZ" dirty="0"/>
          </a:p>
          <a:p>
            <a:r>
              <a:rPr lang="cs-CZ" dirty="0"/>
              <a:t>Vyplnění elektronické verze </a:t>
            </a:r>
            <a:r>
              <a:rPr lang="cs-CZ" dirty="0" smtClean="0"/>
              <a:t>žádosti</a:t>
            </a:r>
            <a:endParaRPr lang="cs-CZ" dirty="0"/>
          </a:p>
          <a:p>
            <a:r>
              <a:rPr lang="cs-CZ" dirty="0"/>
              <a:t>Finalizace elektronické verze </a:t>
            </a:r>
            <a:r>
              <a:rPr lang="cs-CZ" dirty="0" smtClean="0"/>
              <a:t>žádosti</a:t>
            </a:r>
            <a:endParaRPr lang="cs-CZ" dirty="0"/>
          </a:p>
          <a:p>
            <a:r>
              <a:rPr lang="cs-CZ" dirty="0"/>
              <a:t>Odeslání elektronické verze </a:t>
            </a:r>
            <a:r>
              <a:rPr lang="cs-CZ" dirty="0" smtClean="0"/>
              <a:t>žádosti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4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podávání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POZOR! Veškeré žádosti se zasílají jen v elektronické podobě prostřednictvím </a:t>
            </a:r>
            <a:r>
              <a:rPr lang="cs-CZ" dirty="0" smtClean="0"/>
              <a:t>IS KP2014+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84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24944"/>
            <a:ext cx="3366120" cy="33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Elektronický podpis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Elektronický podpis pro účely MPSV = kvalifikovaný </a:t>
            </a:r>
            <a:r>
              <a:rPr lang="cs-CZ" dirty="0" smtClean="0"/>
              <a:t>certifikát</a:t>
            </a:r>
            <a:endParaRPr lang="cs-CZ" dirty="0"/>
          </a:p>
          <a:p>
            <a:r>
              <a:rPr lang="cs-CZ" dirty="0"/>
              <a:t>Platnost 1 </a:t>
            </a:r>
            <a:r>
              <a:rPr lang="cs-CZ" dirty="0" smtClean="0"/>
              <a:t>rok</a:t>
            </a:r>
            <a:endParaRPr lang="cs-CZ" dirty="0"/>
          </a:p>
          <a:p>
            <a:r>
              <a:rPr lang="cs-CZ" dirty="0"/>
              <a:t>Poskytovatelé:</a:t>
            </a:r>
          </a:p>
          <a:p>
            <a:pPr lvl="1"/>
            <a:r>
              <a:rPr lang="cs-CZ" dirty="0" err="1"/>
              <a:t>PostSignum</a:t>
            </a:r>
            <a:r>
              <a:rPr lang="cs-CZ" dirty="0"/>
              <a:t> České pošty (Czech Point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První certifikační </a:t>
            </a:r>
            <a:r>
              <a:rPr lang="cs-CZ" dirty="0" smtClean="0"/>
              <a:t>autorita</a:t>
            </a:r>
            <a:endParaRPr lang="cs-CZ" dirty="0"/>
          </a:p>
          <a:p>
            <a:pPr lvl="1"/>
            <a:r>
              <a:rPr lang="cs-CZ" dirty="0" err="1" smtClean="0"/>
              <a:t>eIdentity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7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Elektronický podpis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45304"/>
            <a:ext cx="8064000" cy="4320000"/>
          </a:xfrm>
        </p:spPr>
        <p:txBody>
          <a:bodyPr/>
          <a:lstStyle/>
          <a:p>
            <a:r>
              <a:rPr lang="cs-CZ" dirty="0"/>
              <a:t>Co mám požadovat?</a:t>
            </a:r>
          </a:p>
          <a:p>
            <a:pPr lvl="1"/>
            <a:r>
              <a:rPr lang="cs-CZ" dirty="0"/>
              <a:t>Kvalifikovaný osobní </a:t>
            </a:r>
            <a:r>
              <a:rPr lang="cs-CZ" dirty="0" smtClean="0"/>
              <a:t>certifikát:</a:t>
            </a:r>
            <a:endParaRPr lang="cs-CZ" dirty="0"/>
          </a:p>
          <a:p>
            <a:pPr lvl="2"/>
            <a:r>
              <a:rPr lang="cs-CZ" dirty="0"/>
              <a:t>Slouží zejména pro komunikaci se státní </a:t>
            </a:r>
            <a:r>
              <a:rPr lang="cs-CZ" dirty="0" smtClean="0"/>
              <a:t>správou.</a:t>
            </a:r>
            <a:endParaRPr lang="cs-CZ" dirty="0"/>
          </a:p>
          <a:p>
            <a:pPr lvl="1"/>
            <a:r>
              <a:rPr lang="cs-CZ" dirty="0"/>
              <a:t>Identifikátor klienta </a:t>
            </a:r>
            <a:r>
              <a:rPr lang="cs-CZ" dirty="0" smtClean="0"/>
              <a:t>MPSV:</a:t>
            </a:r>
            <a:endParaRPr lang="cs-CZ" dirty="0"/>
          </a:p>
          <a:p>
            <a:pPr lvl="2"/>
            <a:r>
              <a:rPr lang="cs-CZ" dirty="0"/>
              <a:t>Jedná se o číslo přidělované MPSV, které jednoznačně identifikuje osobu.</a:t>
            </a:r>
          </a:p>
          <a:p>
            <a:pPr lvl="1"/>
            <a:r>
              <a:rPr lang="cs-CZ" dirty="0"/>
              <a:t>Zveřejnění </a:t>
            </a:r>
            <a:r>
              <a:rPr lang="cs-CZ" dirty="0" smtClean="0"/>
              <a:t>certifikátu:</a:t>
            </a:r>
            <a:endParaRPr lang="cs-CZ" dirty="0"/>
          </a:p>
          <a:p>
            <a:pPr lvl="2"/>
            <a:r>
              <a:rPr lang="cs-CZ" dirty="0"/>
              <a:t>Veřejná část certifikátu bude přístupná uživatelům ke stažení ze stránek </a:t>
            </a:r>
            <a:r>
              <a:rPr lang="cs-CZ" dirty="0" err="1"/>
              <a:t>PostSignum</a:t>
            </a:r>
            <a:r>
              <a:rPr lang="cs-CZ" dirty="0"/>
              <a:t>, např. z důvodu ověření.</a:t>
            </a:r>
          </a:p>
          <a:p>
            <a:pPr lvl="1"/>
            <a:r>
              <a:rPr lang="cs-CZ" dirty="0"/>
              <a:t>Uzavření na dobu </a:t>
            </a:r>
            <a:r>
              <a:rPr lang="cs-CZ" dirty="0" smtClean="0"/>
              <a:t>neurčitou:</a:t>
            </a:r>
            <a:endParaRPr lang="cs-CZ" dirty="0"/>
          </a:p>
          <a:p>
            <a:pPr lvl="2"/>
            <a:r>
              <a:rPr lang="cs-CZ" dirty="0"/>
              <a:t>Certifikát bude třeba i při komunikaci s MPSV z pozice příjemce </a:t>
            </a:r>
            <a:r>
              <a:rPr lang="cs-CZ" dirty="0" smtClean="0"/>
              <a:t>dotace.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8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is</a:t>
            </a:r>
            <a:r>
              <a:rPr lang="cs-CZ" dirty="0" smtClean="0"/>
              <a:t> kp14+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94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KP14+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Součást monitorovacího systému pro využívání Evropských strukturálních a investičních fondů v ČR v programovém období 2014-2020</a:t>
            </a:r>
          </a:p>
          <a:p>
            <a:r>
              <a:rPr lang="cs-CZ" dirty="0"/>
              <a:t>Systémové </a:t>
            </a:r>
            <a:r>
              <a:rPr lang="cs-CZ" dirty="0" smtClean="0"/>
              <a:t>požadavky:</a:t>
            </a:r>
            <a:endParaRPr lang="cs-CZ" dirty="0"/>
          </a:p>
          <a:p>
            <a:pPr lvl="1"/>
            <a:r>
              <a:rPr lang="cs-CZ" dirty="0"/>
              <a:t>Nejnovější verze </a:t>
            </a:r>
            <a:r>
              <a:rPr lang="cs-CZ" dirty="0" smtClean="0"/>
              <a:t>prohlížečů:</a:t>
            </a:r>
            <a:endParaRPr lang="cs-CZ" dirty="0"/>
          </a:p>
          <a:p>
            <a:pPr lvl="2"/>
            <a:r>
              <a:rPr lang="cs-CZ" dirty="0"/>
              <a:t>Internet </a:t>
            </a:r>
            <a:r>
              <a:rPr lang="cs-CZ" dirty="0" smtClean="0"/>
              <a:t>Explorer</a:t>
            </a:r>
            <a:endParaRPr lang="cs-CZ" dirty="0"/>
          </a:p>
          <a:p>
            <a:pPr lvl="2"/>
            <a:r>
              <a:rPr lang="cs-CZ" dirty="0" err="1" smtClean="0"/>
              <a:t>Mozilla</a:t>
            </a:r>
            <a:r>
              <a:rPr lang="cs-CZ" dirty="0" smtClean="0"/>
              <a:t> </a:t>
            </a:r>
            <a:r>
              <a:rPr lang="cs-CZ" dirty="0" err="1" smtClean="0"/>
              <a:t>Firefox</a:t>
            </a:r>
            <a:endParaRPr lang="cs-CZ" dirty="0"/>
          </a:p>
          <a:p>
            <a:pPr lvl="1"/>
            <a:r>
              <a:rPr lang="cs-CZ" dirty="0" smtClean="0"/>
              <a:t>Zapnutý </a:t>
            </a:r>
            <a:r>
              <a:rPr lang="cs-CZ" dirty="0" err="1" smtClean="0"/>
              <a:t>JavaScript</a:t>
            </a:r>
            <a:endParaRPr lang="cs-CZ" dirty="0" smtClean="0"/>
          </a:p>
          <a:p>
            <a:pPr lvl="1"/>
            <a:r>
              <a:rPr lang="cs-CZ" dirty="0">
                <a:solidFill>
                  <a:srgbClr val="FF0000"/>
                </a:solidFill>
              </a:rPr>
              <a:t>Instalovaný </a:t>
            </a:r>
            <a:r>
              <a:rPr lang="cs-CZ" dirty="0" err="1">
                <a:solidFill>
                  <a:srgbClr val="FF0000"/>
                </a:solidFill>
              </a:rPr>
              <a:t>Crypto</a:t>
            </a:r>
            <a:r>
              <a:rPr lang="cs-CZ" dirty="0">
                <a:solidFill>
                  <a:srgbClr val="FF0000"/>
                </a:solidFill>
              </a:rPr>
              <a:t> Web </a:t>
            </a:r>
            <a:r>
              <a:rPr lang="cs-CZ" dirty="0" err="1">
                <a:solidFill>
                  <a:srgbClr val="FF0000"/>
                </a:solidFill>
              </a:rPr>
              <a:t>Extension</a:t>
            </a:r>
            <a:r>
              <a:rPr lang="cs-CZ" dirty="0">
                <a:solidFill>
                  <a:srgbClr val="FF0000"/>
                </a:solidFill>
              </a:rPr>
              <a:t>  ne  </a:t>
            </a:r>
            <a:r>
              <a:rPr lang="cs-CZ" dirty="0">
                <a:solidFill>
                  <a:srgbClr val="002060"/>
                </a:solidFill>
              </a:rPr>
              <a:t>Silver </a:t>
            </a:r>
            <a:r>
              <a:rPr lang="cs-CZ" dirty="0" err="1">
                <a:solidFill>
                  <a:srgbClr val="002060"/>
                </a:solidFill>
              </a:rPr>
              <a:t>light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 smtClean="0"/>
              <a:t>Dostupnost </a:t>
            </a:r>
            <a:r>
              <a:rPr lang="cs-CZ" dirty="0"/>
              <a:t>– 365 dní v roce v době 4:00 – 24:00 </a:t>
            </a:r>
            <a:r>
              <a:rPr lang="cs-CZ" dirty="0" smtClean="0"/>
              <a:t>hod.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8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KP14+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On-line aplikace:</a:t>
            </a:r>
          </a:p>
          <a:p>
            <a:pPr lvl="1"/>
            <a:r>
              <a:rPr lang="cs-CZ" dirty="0"/>
              <a:t>Nevyžaduje instalaci do </a:t>
            </a:r>
            <a:r>
              <a:rPr lang="cs-CZ" dirty="0" smtClean="0"/>
              <a:t>PC.</a:t>
            </a:r>
            <a:endParaRPr lang="cs-CZ" dirty="0"/>
          </a:p>
          <a:p>
            <a:pPr lvl="1"/>
            <a:r>
              <a:rPr lang="cs-CZ" dirty="0"/>
              <a:t>Vyžaduje registraci s platnou e-mailovou adresou a telefonním číslem. Ověřování může trvat až 2 hodiny.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9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0" dirty="0"/>
              <a:t>Představení výzVY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5112568"/>
          </a:xfrm>
        </p:spPr>
        <p:txBody>
          <a:bodyPr/>
          <a:lstStyle/>
          <a:p>
            <a:pPr marL="0" indent="0" defTabSz="180000">
              <a:lnSpc>
                <a:spcPct val="100000"/>
              </a:lnSpc>
              <a:buNone/>
            </a:pPr>
            <a:r>
              <a:rPr lang="cs-CZ" b="1" dirty="0"/>
              <a:t>Počet míst v </a:t>
            </a:r>
            <a:r>
              <a:rPr lang="cs-CZ" b="1" dirty="0" smtClean="0"/>
              <a:t>zařízení: </a:t>
            </a:r>
            <a:r>
              <a:rPr lang="cs-CZ" dirty="0" smtClean="0"/>
              <a:t>			</a:t>
            </a:r>
            <a:r>
              <a:rPr lang="cs-CZ" sz="2000" dirty="0" smtClean="0"/>
              <a:t>min</a:t>
            </a:r>
            <a:r>
              <a:rPr lang="cs-CZ" sz="2000" dirty="0"/>
              <a:t>. 5, max. 24</a:t>
            </a:r>
          </a:p>
          <a:p>
            <a:pPr marL="0" indent="0" defTabSz="180000">
              <a:lnSpc>
                <a:spcPct val="100000"/>
              </a:lnSpc>
              <a:buNone/>
            </a:pPr>
            <a:r>
              <a:rPr lang="cs-CZ" b="1" dirty="0"/>
              <a:t>Cílová skupina:	</a:t>
            </a:r>
            <a:r>
              <a:rPr lang="cs-CZ" dirty="0" smtClean="0"/>
              <a:t>							</a:t>
            </a:r>
            <a:r>
              <a:rPr lang="cs-CZ" sz="2000" dirty="0" smtClean="0"/>
              <a:t>rodiče </a:t>
            </a:r>
            <a:r>
              <a:rPr lang="cs-CZ" sz="2000" dirty="0"/>
              <a:t>s dětmi </a:t>
            </a:r>
            <a:r>
              <a:rPr lang="cs-CZ" sz="2000" dirty="0" smtClean="0"/>
              <a:t>mladšími 15 </a:t>
            </a:r>
            <a:r>
              <a:rPr lang="cs-CZ" sz="2000" dirty="0"/>
              <a:t>let</a:t>
            </a:r>
          </a:p>
          <a:p>
            <a:pPr marL="0" indent="0" defTabSz="180000">
              <a:lnSpc>
                <a:spcPct val="100000"/>
              </a:lnSpc>
              <a:buNone/>
            </a:pPr>
            <a:r>
              <a:rPr lang="cs-CZ" b="1" dirty="0"/>
              <a:t>Forma financování: 	</a:t>
            </a:r>
            <a:r>
              <a:rPr lang="cs-CZ" dirty="0" smtClean="0"/>
              <a:t>			</a:t>
            </a:r>
            <a:r>
              <a:rPr lang="cs-CZ" sz="2000" dirty="0" smtClean="0"/>
              <a:t>ex-ante, ex </a:t>
            </a:r>
            <a:r>
              <a:rPr lang="cs-CZ" sz="2000" dirty="0"/>
              <a:t>post </a:t>
            </a:r>
            <a:r>
              <a:rPr lang="cs-CZ" sz="1400" dirty="0" smtClean="0"/>
              <a:t>(pouze pro organizační složky </a:t>
            </a:r>
            <a:r>
              <a:rPr lang="cs-CZ" sz="1400" dirty="0"/>
              <a:t>státu</a:t>
            </a:r>
            <a:r>
              <a:rPr lang="cs-CZ" sz="1400" dirty="0" smtClean="0"/>
              <a:t>)</a:t>
            </a:r>
            <a:endParaRPr lang="cs-CZ" sz="2000" dirty="0"/>
          </a:p>
          <a:p>
            <a:pPr marL="0" indent="0" defTabSz="180000">
              <a:lnSpc>
                <a:spcPct val="100000"/>
              </a:lnSpc>
              <a:buNone/>
            </a:pPr>
            <a:r>
              <a:rPr lang="cs-CZ" b="1" dirty="0"/>
              <a:t>Partnerství: </a:t>
            </a:r>
            <a:r>
              <a:rPr lang="cs-CZ" dirty="0" smtClean="0"/>
              <a:t>											</a:t>
            </a:r>
            <a:r>
              <a:rPr lang="cs-CZ" sz="2000" dirty="0" smtClean="0"/>
              <a:t>počet </a:t>
            </a:r>
            <a:r>
              <a:rPr lang="cs-CZ" sz="2000" dirty="0"/>
              <a:t>partnerů </a:t>
            </a:r>
            <a:r>
              <a:rPr lang="cs-CZ" sz="2000" dirty="0" smtClean="0"/>
              <a:t>není omezen</a:t>
            </a:r>
          </a:p>
          <a:p>
            <a:pPr marL="0" indent="0" defTabSz="180000">
              <a:lnSpc>
                <a:spcPct val="100000"/>
              </a:lnSpc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b="1" dirty="0"/>
              <a:t>Režim financování	</a:t>
            </a:r>
            <a:r>
              <a:rPr lang="cs-CZ" b="1" dirty="0" smtClean="0"/>
              <a:t>:</a:t>
            </a:r>
            <a:r>
              <a:rPr lang="cs-CZ" sz="2000" dirty="0" smtClean="0"/>
              <a:t>		</a:t>
            </a:r>
            <a:endParaRPr lang="cs-CZ" sz="2000" dirty="0"/>
          </a:p>
          <a:p>
            <a:pPr lvl="1"/>
            <a:r>
              <a:rPr lang="cs-CZ" dirty="0"/>
              <a:t>zjednodušené vykazování způsobilých </a:t>
            </a:r>
            <a:r>
              <a:rPr lang="cs-CZ" dirty="0" smtClean="0"/>
              <a:t>výdajů na </a:t>
            </a:r>
            <a:r>
              <a:rPr lang="cs-CZ" dirty="0"/>
              <a:t>základě </a:t>
            </a:r>
            <a:r>
              <a:rPr lang="cs-CZ" dirty="0" smtClean="0"/>
              <a:t>dosažených jednotek </a:t>
            </a:r>
          </a:p>
          <a:p>
            <a:pPr lvl="1"/>
            <a:r>
              <a:rPr lang="cs-CZ" dirty="0" smtClean="0"/>
              <a:t>ŘO definoval jednotky </a:t>
            </a:r>
            <a:r>
              <a:rPr lang="cs-CZ" dirty="0"/>
              <a:t>a k nim odpovídající jednotkové náklady</a:t>
            </a:r>
          </a:p>
          <a:p>
            <a:pPr lvl="1"/>
            <a:r>
              <a:rPr lang="cs-CZ" dirty="0" smtClean="0"/>
              <a:t>podle </a:t>
            </a:r>
            <a:r>
              <a:rPr lang="cs-CZ" dirty="0"/>
              <a:t>počtu dosažených jednotek je vypočtena výše </a:t>
            </a:r>
            <a:r>
              <a:rPr lang="cs-CZ" dirty="0" smtClean="0"/>
              <a:t>dotace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399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 KP14+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Pokyny </a:t>
            </a:r>
            <a:r>
              <a:rPr lang="cs-CZ" dirty="0"/>
              <a:t>k vyplnění žádosti v IS KP14</a:t>
            </a:r>
            <a:r>
              <a:rPr lang="cs-CZ" dirty="0" smtClean="0"/>
              <a:t>+: </a:t>
            </a:r>
            <a:r>
              <a:rPr lang="cs-CZ" dirty="0" smtClean="0">
                <a:hlinkClick r:id="rId2"/>
              </a:rPr>
              <a:t>Formuláře a pokyny potřebné v rámci přípravy žádosti o podporu - www.esfcr.cz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71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uživatelů ms2014+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136456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Žadatel/příjemce: </a:t>
            </a:r>
            <a:r>
              <a:rPr lang="cs-CZ" i="1" dirty="0" smtClean="0">
                <a:hlinkClick r:id="rId2"/>
              </a:rPr>
              <a:t>Pokyny k vyplnění žádosti </a:t>
            </a:r>
            <a:endParaRPr lang="cs-CZ" i="1" dirty="0"/>
          </a:p>
          <a:p>
            <a:pPr lvl="1"/>
            <a:r>
              <a:rPr lang="cs-CZ" dirty="0" smtClean="0"/>
              <a:t>Podpora při registraci: zajišťuje MMR skrze </a:t>
            </a:r>
            <a:r>
              <a:rPr lang="cs-CZ" dirty="0"/>
              <a:t>webový formulář na registrační stránce IS KP14</a:t>
            </a:r>
            <a:r>
              <a:rPr lang="cs-CZ" dirty="0" smtClean="0"/>
              <a:t>+ </a:t>
            </a:r>
          </a:p>
          <a:p>
            <a:pPr lvl="1"/>
            <a:r>
              <a:rPr lang="cs-CZ" dirty="0" smtClean="0"/>
              <a:t>Podpora při práci s formuláři navázanými na výzvy OPZ: </a:t>
            </a:r>
            <a:r>
              <a:rPr lang="cs-CZ" dirty="0" err="1" smtClean="0"/>
              <a:t>hotline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iskp@mpsv.cz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(dotazy k rozpracovaným žádostem identifikovat s </a:t>
            </a:r>
            <a:r>
              <a:rPr lang="cs-CZ" dirty="0">
                <a:solidFill>
                  <a:srgbClr val="FF0000"/>
                </a:solidFill>
              </a:rPr>
              <a:t>využitím tzv. HASH </a:t>
            </a:r>
            <a:r>
              <a:rPr lang="cs-CZ" dirty="0"/>
              <a:t>kódu, který </a:t>
            </a:r>
            <a:r>
              <a:rPr lang="cs-CZ" dirty="0" smtClean="0"/>
              <a:t>je </a:t>
            </a:r>
            <a:r>
              <a:rPr lang="cs-CZ" dirty="0"/>
              <a:t>na záložce Identifikace </a:t>
            </a:r>
            <a:r>
              <a:rPr lang="cs-CZ" dirty="0" smtClean="0"/>
              <a:t>operace)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8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Registrace uživatelů is kp14+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136456" cy="4752528"/>
          </a:xfrm>
        </p:spPr>
        <p:txBody>
          <a:bodyPr/>
          <a:lstStyle/>
          <a:p>
            <a:r>
              <a:rPr lang="cs-CZ" b="1" dirty="0"/>
              <a:t>https://</a:t>
            </a:r>
            <a:r>
              <a:rPr lang="cs-CZ" b="1" dirty="0" smtClean="0"/>
              <a:t>mseu.mssf.cz</a:t>
            </a:r>
            <a:endParaRPr lang="cs-CZ" dirty="0" smtClean="0"/>
          </a:p>
          <a:p>
            <a:r>
              <a:rPr lang="cs-CZ" dirty="0" smtClean="0"/>
              <a:t>Vyplnění: Jméno, Příjmení, Datum narození, E-mail, Telefon, Heslo.</a:t>
            </a:r>
          </a:p>
          <a:p>
            <a:r>
              <a:rPr lang="cs-CZ" dirty="0" smtClean="0"/>
              <a:t>Systém zašle kód na zadané telefonní číslo.</a:t>
            </a:r>
          </a:p>
          <a:p>
            <a:r>
              <a:rPr lang="cs-CZ" dirty="0" smtClean="0"/>
              <a:t>Po zadání kódu z SMS zprávy do registračního formuláře v IS KP14+ dochází k zaslání aktivačního linku na e-mail.</a:t>
            </a:r>
          </a:p>
          <a:p>
            <a:r>
              <a:rPr lang="cs-CZ" dirty="0" smtClean="0"/>
              <a:t>Po kliknutí na aktivační link zasílá systém na email uživatelské jméno (vychází z jména a příjmení).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5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v MS2014+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136456" cy="5040560"/>
          </a:xfrm>
        </p:spPr>
        <p:txBody>
          <a:bodyPr/>
          <a:lstStyle/>
          <a:p>
            <a:r>
              <a:rPr lang="cs-CZ" dirty="0" smtClean="0"/>
              <a:t>Poznámky – pouze pro osoby s právy k dané žádosti.</a:t>
            </a:r>
          </a:p>
          <a:p>
            <a:r>
              <a:rPr lang="cs-CZ" dirty="0" smtClean="0"/>
              <a:t>Upozornění – pouze zprávy vygenerované automaticky systémem (např. o odstávce).</a:t>
            </a:r>
          </a:p>
          <a:p>
            <a:r>
              <a:rPr lang="cs-CZ" dirty="0" smtClean="0"/>
              <a:t>Depeše – komunikace mezi uživateli MS2014+ (např. mezi ŘO a žadatelem/příjemcem):</a:t>
            </a:r>
          </a:p>
          <a:p>
            <a:pPr lvl="1"/>
            <a:r>
              <a:rPr lang="cs-CZ" dirty="0" smtClean="0"/>
              <a:t>Depeše nelze smazat, MS2014+ garantuje auditní stopu.</a:t>
            </a:r>
          </a:p>
          <a:p>
            <a:r>
              <a:rPr lang="cs-CZ" dirty="0" smtClean="0"/>
              <a:t>Lze nastavit tzv. notifikace, tj. systém pošle e-mail nebo SMS o tom, že dorazila depeše nebo upozornění </a:t>
            </a:r>
            <a:r>
              <a:rPr lang="cs-CZ" sz="2800" dirty="0"/>
              <a:t>(</a:t>
            </a:r>
            <a:r>
              <a:rPr lang="cs-CZ" dirty="0" smtClean="0"/>
              <a:t>na </a:t>
            </a:r>
            <a:r>
              <a:rPr lang="cs-CZ" dirty="0"/>
              <a:t>profilu uživatele v Kontaktní údaje</a:t>
            </a:r>
            <a:r>
              <a:rPr lang="cs-CZ" dirty="0" smtClean="0"/>
              <a:t>):</a:t>
            </a:r>
          </a:p>
          <a:p>
            <a:pPr lvl="1"/>
            <a:r>
              <a:rPr lang="cs-CZ" dirty="0" smtClean="0"/>
              <a:t>notifikace neidentifikuje projekt, vazba na projekt se pozná až v IS KP14+.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3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Formulář žádosti o podporu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5184576"/>
          </a:xfrm>
        </p:spPr>
        <p:txBody>
          <a:bodyPr/>
          <a:lstStyle/>
          <a:p>
            <a:r>
              <a:rPr lang="cs-CZ" dirty="0" smtClean="0"/>
              <a:t>Pole v IS KP14+:</a:t>
            </a:r>
          </a:p>
          <a:p>
            <a:pPr lvl="1"/>
            <a:r>
              <a:rPr lang="cs-CZ" dirty="0" smtClean="0"/>
              <a:t>Žlutá pole = povinná,</a:t>
            </a:r>
          </a:p>
          <a:p>
            <a:pPr lvl="1"/>
            <a:r>
              <a:rPr lang="cs-CZ" dirty="0" smtClean="0"/>
              <a:t>šedá pole = nepovinná,</a:t>
            </a:r>
          </a:p>
          <a:p>
            <a:pPr lvl="1"/>
            <a:r>
              <a:rPr lang="cs-CZ" dirty="0"/>
              <a:t>b</a:t>
            </a:r>
            <a:r>
              <a:rPr lang="cs-CZ" dirty="0" smtClean="0"/>
              <a:t>ílá pole = plní se automaticky,</a:t>
            </a:r>
          </a:p>
          <a:p>
            <a:pPr lvl="1"/>
            <a:r>
              <a:rPr lang="cs-CZ" dirty="0" smtClean="0"/>
              <a:t>Neplatí absolutně, může být finalizační kontrola na pole, které není žluté.</a:t>
            </a:r>
          </a:p>
          <a:p>
            <a:pPr lvl="1" algn="just"/>
            <a:r>
              <a:rPr lang="cs-CZ" dirty="0" smtClean="0"/>
              <a:t>Pořadí vyplňování záložek není zcela individuální, u některých je nejprve nutné </a:t>
            </a:r>
            <a:r>
              <a:rPr lang="cs-CZ" dirty="0"/>
              <a:t>vyplnit </a:t>
            </a:r>
            <a:r>
              <a:rPr lang="cs-CZ" dirty="0" smtClean="0"/>
              <a:t>nadřazený </a:t>
            </a:r>
            <a:r>
              <a:rPr lang="cs-CZ" dirty="0"/>
              <a:t>údaj v jiné části žádosti o podporu </a:t>
            </a:r>
            <a:r>
              <a:rPr lang="cs-CZ" dirty="0" smtClean="0"/>
              <a:t>(do té doby je záložka šedě podbarvená).</a:t>
            </a:r>
          </a:p>
          <a:p>
            <a:pPr algn="just"/>
            <a:r>
              <a:rPr lang="cs-CZ" sz="2000" dirty="0" smtClean="0"/>
              <a:t>Nápověda: Existuje v systému, ale to je nápověda zpracovaná univerzálně MMR, nemá vazbu na OPZ; doporučeno vždy také ověřovat v </a:t>
            </a:r>
            <a:r>
              <a:rPr lang="cs-CZ" sz="2000" i="1" dirty="0" smtClean="0"/>
              <a:t>Pokynech k </a:t>
            </a:r>
            <a:r>
              <a:rPr lang="cs-CZ" sz="2000" i="1" dirty="0"/>
              <a:t>vyplnění </a:t>
            </a:r>
            <a:r>
              <a:rPr lang="cs-CZ" sz="2000" i="1" dirty="0" smtClean="0"/>
              <a:t>žádosti.</a:t>
            </a:r>
            <a:endParaRPr lang="cs-CZ" sz="20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19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Formulář žádosti o podporu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80920" cy="5328592"/>
          </a:xfrm>
        </p:spPr>
        <p:txBody>
          <a:bodyPr/>
          <a:lstStyle/>
          <a:p>
            <a:r>
              <a:rPr lang="cs-CZ" dirty="0" smtClean="0"/>
              <a:t>V číselnících lze vybírat s pomocí filtru: do horního řádku se uvádí hledaný výraz.</a:t>
            </a:r>
          </a:p>
          <a:p>
            <a:r>
              <a:rPr lang="cs-CZ" dirty="0" smtClean="0"/>
              <a:t>Role uživatelů IS KP14+ ve vztahu k projektu:</a:t>
            </a:r>
          </a:p>
          <a:p>
            <a:pPr lvl="1"/>
            <a:r>
              <a:rPr lang="cs-CZ" u="sng" dirty="0" smtClean="0"/>
              <a:t>Správce</a:t>
            </a:r>
            <a:r>
              <a:rPr lang="cs-CZ" dirty="0" smtClean="0"/>
              <a:t> – vždy ten, kdo žádost založí, nebo komu byla přidělena práva správce,</a:t>
            </a:r>
          </a:p>
          <a:p>
            <a:pPr lvl="1"/>
            <a:r>
              <a:rPr lang="cs-CZ" u="sng" dirty="0" smtClean="0"/>
              <a:t>Editor,</a:t>
            </a:r>
          </a:p>
          <a:p>
            <a:pPr lvl="1"/>
            <a:r>
              <a:rPr lang="cs-CZ" u="sng" dirty="0" smtClean="0"/>
              <a:t>Čtenář,</a:t>
            </a:r>
          </a:p>
          <a:p>
            <a:pPr lvl="1"/>
            <a:r>
              <a:rPr lang="cs-CZ" u="sng" dirty="0" smtClean="0"/>
              <a:t>Signatář</a:t>
            </a:r>
            <a:r>
              <a:rPr lang="cs-CZ" dirty="0" smtClean="0"/>
              <a:t> (vždy minimálně 1 osoba s touto rolí; pořadí signatářů se specifikuje v datech žádosti, pořadí je třeba dodržet při každém podepisování).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Není </a:t>
            </a:r>
            <a:r>
              <a:rPr lang="cs-CZ" sz="2400" dirty="0"/>
              <a:t>možné přidělit přístup někomu, kdo pro IS KP14+ </a:t>
            </a:r>
            <a:r>
              <a:rPr lang="cs-CZ" sz="2400" dirty="0" smtClean="0"/>
              <a:t>neexistuje, každá osoba se musí registrovat.</a:t>
            </a:r>
            <a:endParaRPr lang="cs-CZ" sz="2400" dirty="0"/>
          </a:p>
          <a:p>
            <a:r>
              <a:rPr lang="cs-CZ" dirty="0" smtClean="0"/>
              <a:t>Správce přístupů vždy jedním z editorů.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4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Formulář žádosti o podporu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136456" cy="489654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Zmocnění osoby k podpisu </a:t>
            </a:r>
          </a:p>
          <a:p>
            <a:pPr lvl="1"/>
            <a:r>
              <a:rPr lang="cs-CZ" dirty="0" smtClean="0"/>
              <a:t>Nutné podepsat zmocnění v IS KP14+ nebo vložit sken listiny se zmocněním (plná moc)</a:t>
            </a:r>
          </a:p>
          <a:p>
            <a:pPr lvl="2"/>
            <a:r>
              <a:rPr lang="cs-CZ" dirty="0"/>
              <a:t>Listinnou plnou mocí mohou být také vnitřní předpisy organizace, ze kterých vyplývá, že organizaci je oprávněn zastupovat např. řídící pracovník na určité pozici, avšak i vnitřní předpisy musí být </a:t>
            </a:r>
            <a:r>
              <a:rPr lang="cs-CZ" dirty="0" smtClean="0"/>
              <a:t>podepsány.</a:t>
            </a:r>
          </a:p>
          <a:p>
            <a:pPr lvl="2"/>
            <a:r>
              <a:rPr lang="cs-CZ" dirty="0" smtClean="0"/>
              <a:t>Elektronickou PM podepisují osoby (zmocnitel, zmocněnec) jen tehdy, jsou-li obě registrovány v IS KP14+ a obě mají platný elektronický podpis. I u elektronické PM je třeba vložit dokument PM.</a:t>
            </a:r>
          </a:p>
          <a:p>
            <a:pPr lvl="2"/>
            <a:r>
              <a:rPr lang="cs-CZ" dirty="0" smtClean="0"/>
              <a:t>Listinnou PM vkládá zmocnitel a zmocněný připojí elektronický podpis.</a:t>
            </a:r>
          </a:p>
          <a:p>
            <a:pPr lvl="1"/>
            <a:r>
              <a:rPr lang="cs-CZ" dirty="0" smtClean="0"/>
              <a:t>Uvádí se platnost plné moci </a:t>
            </a:r>
            <a:r>
              <a:rPr lang="cs-CZ" b="1" dirty="0" smtClean="0"/>
              <a:t>od – do.</a:t>
            </a:r>
          </a:p>
          <a:p>
            <a:pPr lvl="1"/>
            <a:r>
              <a:rPr lang="cs-CZ" dirty="0" smtClean="0"/>
              <a:t>Nutné nastavit, pro jaké činnosti je plná moc platná (zda jen pro žádost o podporu, nebo i další úkony).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9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Formulář žádosti o podporu 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456" cy="5184576"/>
          </a:xfrm>
        </p:spPr>
        <p:txBody>
          <a:bodyPr/>
          <a:lstStyle/>
          <a:p>
            <a:r>
              <a:rPr lang="cs-CZ" dirty="0" smtClean="0"/>
              <a:t>Kopírovat žádost</a:t>
            </a:r>
          </a:p>
          <a:p>
            <a:pPr lvl="1"/>
            <a:r>
              <a:rPr lang="cs-CZ" dirty="0" smtClean="0"/>
              <a:t>IS KP14+ nedokáže žádost zkopírovat do všech detailů, obecně je </a:t>
            </a:r>
            <a:r>
              <a:rPr lang="cs-CZ" dirty="0"/>
              <a:t>možné kopírovat</a:t>
            </a:r>
            <a:r>
              <a:rPr lang="cs-CZ" dirty="0" smtClean="0"/>
              <a:t> textová pole, ostatní pole zpravidla ne (tj. např. rozpočet, výběry z číselníků)</a:t>
            </a:r>
          </a:p>
          <a:p>
            <a:r>
              <a:rPr lang="cs-CZ" dirty="0" smtClean="0"/>
              <a:t>Finalizační kontrola</a:t>
            </a:r>
          </a:p>
          <a:p>
            <a:pPr lvl="1"/>
            <a:r>
              <a:rPr lang="cs-CZ" dirty="0" smtClean="0"/>
              <a:t>Ověřuje povinnost vyplnění polí, soulady částek (např. rozpočet a finanční plán) aj.</a:t>
            </a:r>
          </a:p>
          <a:p>
            <a:pPr lvl="1"/>
            <a:r>
              <a:rPr lang="cs-CZ" dirty="0" smtClean="0"/>
              <a:t>Vyhovění všem kontrolním podmínkám je nutný předpoklad k podpisu žádosti (resp. k finalizaci a následnému podpisu)</a:t>
            </a:r>
          </a:p>
          <a:p>
            <a:r>
              <a:rPr lang="cs-CZ" dirty="0" smtClean="0"/>
              <a:t>Finalizace a storno finalizace</a:t>
            </a:r>
          </a:p>
          <a:p>
            <a:r>
              <a:rPr lang="cs-CZ" dirty="0" smtClean="0"/>
              <a:t>Tisk </a:t>
            </a:r>
          </a:p>
          <a:p>
            <a:pPr lvl="1"/>
            <a:r>
              <a:rPr lang="cs-CZ" dirty="0" smtClean="0"/>
              <a:t>Podpis se připojuje k tiskové sestavě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05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informace o projektu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95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Identifikace Operace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Zkrácený název projektu </a:t>
            </a:r>
            <a:r>
              <a:rPr lang="cs-CZ" dirty="0" smtClean="0"/>
              <a:t>– Identifikační údaj sloužící k základní orientaci v systému</a:t>
            </a:r>
            <a:endParaRPr lang="cs-CZ" dirty="0"/>
          </a:p>
          <a:p>
            <a:r>
              <a:rPr lang="cs-CZ" b="1" dirty="0" smtClean="0"/>
              <a:t>Typ podání </a:t>
            </a:r>
            <a:r>
              <a:rPr lang="cs-CZ" dirty="0" smtClean="0"/>
              <a:t>– Automatické x Ruční</a:t>
            </a:r>
          </a:p>
          <a:p>
            <a:pPr lvl="1"/>
            <a:r>
              <a:rPr lang="cs-CZ" dirty="0" smtClean="0"/>
              <a:t>Automatické – automaticky po podpisu signatáře/ů</a:t>
            </a:r>
          </a:p>
          <a:p>
            <a:pPr lvl="1"/>
            <a:r>
              <a:rPr lang="cs-CZ" dirty="0" smtClean="0"/>
              <a:t>Ruční – aktivní účast žadatele přes tlačítko </a:t>
            </a:r>
            <a:r>
              <a:rPr lang="pl-PL" dirty="0"/>
              <a:t>Podat žádost, které se </a:t>
            </a:r>
            <a:r>
              <a:rPr lang="pl-PL" dirty="0" smtClean="0"/>
              <a:t>vygeneruje po podpisu žádosti </a:t>
            </a:r>
            <a:endParaRPr lang="cs-CZ" dirty="0"/>
          </a:p>
          <a:p>
            <a:r>
              <a:rPr lang="cs-CZ" b="1" dirty="0"/>
              <a:t>Způsob jednání</a:t>
            </a:r>
            <a:r>
              <a:rPr lang="cs-CZ" dirty="0" smtClean="0"/>
              <a:t> – nastavení pravidla pro podpis žádosti, provazba se záložkou Přístup k projektu (určení rolí)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6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91D2CAF791D449809C1371BC5FAF2A" ma:contentTypeVersion="1" ma:contentTypeDescription="Vytvoří nový dokument" ma:contentTypeScope="" ma:versionID="26fd20a5b6d8decbe06b7f1b12531c89">
  <xsd:schema xmlns:xsd="http://www.w3.org/2001/XMLSchema" xmlns:xs="http://www.w3.org/2001/XMLSchema" xmlns:p="http://schemas.microsoft.com/office/2006/metadata/properties" xmlns:ns2="7c48c8a8-2045-474d-b0fb-3ee17ecadba0" targetNamespace="http://schemas.microsoft.com/office/2006/metadata/properties" ma:root="true" ma:fieldsID="ff450026467c3fdb36efcce3adb619a7" ns2:_="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8c8a8-2045-474d-b0fb-3ee17ecadba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7c48c8a8-2045-474d-b0fb-3ee17ecadba0">U:\1_2_ROVNOST_ŽEN_A_MUŽŮ\Nová struktura W\VÝZVA 132\02 Semináře\01 Seminář pro žadatele\Prezentace pro žadatele_dětské skupiny.pptx</AC_OriginalFileName>
  </documentManagement>
</p:properties>
</file>

<file path=customXml/itemProps1.xml><?xml version="1.0" encoding="utf-8"?>
<ds:datastoreItem xmlns:ds="http://schemas.openxmlformats.org/officeDocument/2006/customXml" ds:itemID="{68696541-4363-4ED3-B093-3ABD44CEF3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EC42F5-B675-4650-8149-E974E20E5E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DE78A6-FD5F-48AF-B39B-04CD3FC26AD6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7c48c8a8-2045-474d-b0fb-3ee17ecadba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0</TotalTime>
  <Words>6607</Words>
  <Application>Microsoft Office PowerPoint</Application>
  <PresentationFormat>Předvádění na obrazovce (4:3)</PresentationFormat>
  <Paragraphs>1185</Paragraphs>
  <Slides>143</Slides>
  <Notes>28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143</vt:i4>
      </vt:variant>
    </vt:vector>
  </HeadingPairs>
  <TitlesOfParts>
    <vt:vector size="146" baseType="lpstr">
      <vt:lpstr>prezentace</vt:lpstr>
      <vt:lpstr>Motiv systému Office</vt:lpstr>
      <vt:lpstr>1_prezentace</vt:lpstr>
      <vt:lpstr>Podpora vzniku a provozu dětských skupin pro podniky v hlavním městě praze  Seminář pro žadatele</vt:lpstr>
      <vt:lpstr>Program semináře</vt:lpstr>
      <vt:lpstr>PŘEDSTAVENÍ VÝZvy</vt:lpstr>
      <vt:lpstr>Představení výzVY</vt:lpstr>
      <vt:lpstr>Představení výzVY</vt:lpstr>
      <vt:lpstr>Představení výzVY</vt:lpstr>
      <vt:lpstr>Představení výzVY</vt:lpstr>
      <vt:lpstr>Představení výzVY</vt:lpstr>
      <vt:lpstr>Představení výzVY</vt:lpstr>
      <vt:lpstr>Hodnocení a výběr projektů</vt:lpstr>
      <vt:lpstr>Proces hodnocení a výběru projektů</vt:lpstr>
      <vt:lpstr>Proces hodnocení a výběru projektů</vt:lpstr>
      <vt:lpstr>Kapacita žadatele</vt:lpstr>
      <vt:lpstr>Proces hodnocení a výběru projektů</vt:lpstr>
      <vt:lpstr> Dětské skupiny </vt:lpstr>
      <vt:lpstr>Základní údaje o projektu Podpory implementace dětských skupin</vt:lpstr>
      <vt:lpstr>Právní úprava</vt:lpstr>
      <vt:lpstr>Zákon č. 247/2014 Sb.</vt:lpstr>
      <vt:lpstr>Zákon č. 247/2014 Sb.</vt:lpstr>
      <vt:lpstr>Žádost do evidence poskytovatelů</vt:lpstr>
      <vt:lpstr>Informace o zápisu do evidence poskytovatelů služby péče o dítě v dětské skupině na webu MPSV,  https://www.mpsv.cz/cs/19908 </vt:lpstr>
      <vt:lpstr>Prezentace aplikace PowerPoint</vt:lpstr>
      <vt:lpstr>  Dotazy 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Parametry dětských skupin podpořených z opz  (jednotkové náklady) </vt:lpstr>
      <vt:lpstr>Žadatel &amp;  projektoví partneři</vt:lpstr>
      <vt:lpstr>Fáze projektu</vt:lpstr>
      <vt:lpstr>podmínky poskytování podpory</vt:lpstr>
      <vt:lpstr>vymezení služby hlídání a péče o dítě</vt:lpstr>
      <vt:lpstr>Vymezení služby hlídání a péče o dítě</vt:lpstr>
      <vt:lpstr>Pečující osoba</vt:lpstr>
      <vt:lpstr>Pečující osoba musí splňovat:</vt:lpstr>
      <vt:lpstr>Odborná způsobilost      - Zákon č. 247/2014 Sb.</vt:lpstr>
      <vt:lpstr>Počet dětí a množství pečujících osob I.</vt:lpstr>
      <vt:lpstr>Počet dětí a množství pečujících osob II.</vt:lpstr>
      <vt:lpstr>Počet dětí a množství pečujících osob III.</vt:lpstr>
      <vt:lpstr>Hygienické požadavky na prostor a provoz    stravování</vt:lpstr>
      <vt:lpstr>Hygienické požadavky na prostor a provoz I.</vt:lpstr>
      <vt:lpstr>Hygienické požadavky na prostor a provoz II.</vt:lpstr>
      <vt:lpstr>Hygienické požadavky na prostor a provoz III.</vt:lpstr>
      <vt:lpstr>Stravování I.</vt:lpstr>
      <vt:lpstr>Stravování II.</vt:lpstr>
      <vt:lpstr>Evidence dětí  omezení týkající se rodičů  kapacita zařízení, vnitřní pravidla zařízení a plán výchovy a péče  další pravidla a povinnosti  </vt:lpstr>
      <vt:lpstr>Evidence dětí</vt:lpstr>
      <vt:lpstr>Evidence dětí</vt:lpstr>
      <vt:lpstr>Evidence docházky</vt:lpstr>
      <vt:lpstr>Omezení týkající se rodičů</vt:lpstr>
      <vt:lpstr>Omezení týkající se rodičů</vt:lpstr>
      <vt:lpstr>Vymezení kapacity zařízení</vt:lpstr>
      <vt:lpstr>vnitřní pravidla zařízení a plán výchovy a péče</vt:lpstr>
      <vt:lpstr>vnitřní pravidla zařízení a plán výchovy a péče</vt:lpstr>
      <vt:lpstr>Další Pravidla a povinnosti</vt:lpstr>
      <vt:lpstr>Finanční řízení projektů</vt:lpstr>
      <vt:lpstr>princip jednotkových cen a  Účetnictví projektu </vt:lpstr>
      <vt:lpstr>Rozpočet</vt:lpstr>
      <vt:lpstr>příjmy</vt:lpstr>
      <vt:lpstr>Zálohové financování (ex ante)</vt:lpstr>
      <vt:lpstr>Použité symboly</vt:lpstr>
      <vt:lpstr>„vybudování / transformace ex-ante“</vt:lpstr>
      <vt:lpstr>Příklad (vybudování, 5 míst, ex- ante)</vt:lpstr>
      <vt:lpstr>neZálohové financování (ex post)</vt:lpstr>
      <vt:lpstr>Změny projektu</vt:lpstr>
      <vt:lpstr>Změny projektu</vt:lpstr>
      <vt:lpstr>Nepodstatné změny</vt:lpstr>
      <vt:lpstr>Podstatné Změny</vt:lpstr>
      <vt:lpstr>Publicita, veřejná podpora</vt:lpstr>
      <vt:lpstr>Povinný plakát</vt:lpstr>
      <vt:lpstr>VIZUÁLNÍ IDENTITA - použití</vt:lpstr>
      <vt:lpstr>Veřejná podpora</vt:lpstr>
      <vt:lpstr>Informační systém konečného příjemce</vt:lpstr>
      <vt:lpstr>Postup při podávání žádosti</vt:lpstr>
      <vt:lpstr>Postup při podávání žádosti</vt:lpstr>
      <vt:lpstr>Elektronický podpis</vt:lpstr>
      <vt:lpstr>Elektronický podpis</vt:lpstr>
      <vt:lpstr>is kp14+</vt:lpstr>
      <vt:lpstr>IS KP14+</vt:lpstr>
      <vt:lpstr>IS KP14+</vt:lpstr>
      <vt:lpstr>IS KP14+</vt:lpstr>
      <vt:lpstr>Podpora uživatelů ms2014+</vt:lpstr>
      <vt:lpstr>Registrace uživatelů is kp14+</vt:lpstr>
      <vt:lpstr>Komunikace v MS2014+</vt:lpstr>
      <vt:lpstr>Formulář žádosti o podporu I</vt:lpstr>
      <vt:lpstr>Formulář žádosti o podporu II</vt:lpstr>
      <vt:lpstr>Formulář žádosti o podporu III</vt:lpstr>
      <vt:lpstr>Formulář žádosti o podporu IV</vt:lpstr>
      <vt:lpstr>Základní informace o projektu</vt:lpstr>
      <vt:lpstr>Identifikace Operace</vt:lpstr>
      <vt:lpstr>PROJEKT I</vt:lpstr>
      <vt:lpstr>PROJEKT I – Anotace projektu</vt:lpstr>
      <vt:lpstr>PROJEKT I – Anotace projektu</vt:lpstr>
      <vt:lpstr>PROJEKT II</vt:lpstr>
      <vt:lpstr>Specifické cíle</vt:lpstr>
      <vt:lpstr>indikátory</vt:lpstr>
      <vt:lpstr>Indikátory I </vt:lpstr>
      <vt:lpstr>Indikátory I </vt:lpstr>
      <vt:lpstr>Indikátory II</vt:lpstr>
      <vt:lpstr>Stanovení cílových hodnot</vt:lpstr>
      <vt:lpstr>Popis hodnoty</vt:lpstr>
      <vt:lpstr>Horizontální principy</vt:lpstr>
      <vt:lpstr>Horizontální principy</vt:lpstr>
      <vt:lpstr>AKTIVITY</vt:lpstr>
      <vt:lpstr>aktivity</vt:lpstr>
      <vt:lpstr>Vybudování</vt:lpstr>
      <vt:lpstr>Transformace</vt:lpstr>
      <vt:lpstr>Provoz</vt:lpstr>
      <vt:lpstr>Pronájem</vt:lpstr>
      <vt:lpstr>Kvalifikace</vt:lpstr>
      <vt:lpstr>Rozpočet</vt:lpstr>
      <vt:lpstr>CÍLOVÁ SKUPINA</vt:lpstr>
      <vt:lpstr>Cílová skupina</vt:lpstr>
      <vt:lpstr>UMÍSTĚNÍ</vt:lpstr>
      <vt:lpstr>umístění</vt:lpstr>
      <vt:lpstr>SUBJEKTY PROJEKTU</vt:lpstr>
      <vt:lpstr>Subjekty I</vt:lpstr>
      <vt:lpstr>Subjekty II</vt:lpstr>
      <vt:lpstr>Subjekty II - upozornění</vt:lpstr>
      <vt:lpstr>Subjekty III</vt:lpstr>
      <vt:lpstr>Subjekty IV</vt:lpstr>
      <vt:lpstr>Subjekty V</vt:lpstr>
      <vt:lpstr>Finanční údaje o projektu</vt:lpstr>
      <vt:lpstr>Rozpočet jednotkový</vt:lpstr>
      <vt:lpstr>Přehled zdrojů financování I</vt:lpstr>
      <vt:lpstr>Finanční plán I</vt:lpstr>
      <vt:lpstr>Finanční plán II</vt:lpstr>
      <vt:lpstr>ČESTNÉ PROHLÁŠENÍ</vt:lpstr>
      <vt:lpstr>Čestné prohlášení     v žádosti o podporu</vt:lpstr>
      <vt:lpstr>dokumenty</vt:lpstr>
      <vt:lpstr>přílohy</vt:lpstr>
      <vt:lpstr>pravidla pro žadatele / příjemce</vt:lpstr>
      <vt:lpstr>ESF Fórum</vt:lpstr>
      <vt:lpstr>kontakt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2019-06-17T17:12:31Z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0x010100F291D2CAF791D449809C1371BC5FAF2A</vt:lpwstr>
  </property>
</Properties>
</file>