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lrMru>
    <a:srgbClr val="005BAA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 horzBarState="maximized">
    <p:restoredLeft sz="14995" autoAdjust="false"/>
    <p:restoredTop sz="94660"/>
  </p:normalViewPr>
  <p:slideViewPr>
    <p:cSldViewPr snapToGrid="false">
      <p:cViewPr varScale="true">
        <p:scale>
          <a:sx n="84" d="100"/>
          <a:sy n="84" d="100"/>
        </p:scale>
        <p:origin x="138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theme/theme1.xml" Type="http://schemas.openxmlformats.org/officeDocument/2006/relationships/theme" Id="rId13"/>
    <Relationship Target="slides/slide2.xml" Type="http://schemas.openxmlformats.org/officeDocument/2006/relationships/slide" Id="rId3"/>
    <Relationship Target="slides/slide6.xml" Type="http://schemas.openxmlformats.org/officeDocument/2006/relationships/slide" Id="rId7"/>
    <Relationship Target="viewProps.xml" Type="http://schemas.openxmlformats.org/officeDocument/2006/relationships/viewProps" Id="rId12"/>
    <Relationship Target="../customXml/item3.xml" Type="http://schemas.openxmlformats.org/officeDocument/2006/relationships/customXml" Id="rId17"/>
    <Relationship Target="slides/slide1.xml" Type="http://schemas.openxmlformats.org/officeDocument/2006/relationships/slide" Id="rId2"/>
    <Relationship Target="../customXml/item2.xml" Type="http://schemas.openxmlformats.org/officeDocument/2006/relationships/customXml" Id="rId16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presProps.xml" Type="http://schemas.openxmlformats.org/officeDocument/2006/relationships/presProps" Id="rId11"/>
    <Relationship Target="slides/slide4.xml" Type="http://schemas.openxmlformats.org/officeDocument/2006/relationships/slide" Id="rId5"/>
    <Relationship Target="../customXml/item1.xml" Type="http://schemas.openxmlformats.org/officeDocument/2006/relationships/customXml" Id="rId15"/>
    <Relationship Target="slides/slide9.xml" Type="http://schemas.openxmlformats.org/officeDocument/2006/relationships/slide" Id="rId10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tableStyles.xml" Type="http://schemas.openxmlformats.org/officeDocument/2006/relationships/tableStyles" Id="rId14"/>
</Relationships>

</file>

<file path=ppt/slideLayouts/_rels/slideLayout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Subtitle 2"/>
          <p:cNvSpPr>
            <a:spLocks noGrp="true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false"/>
              <a:t>Kliknutím můžete upravit styl předlohy.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383671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x" preserve="true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5852611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itleAndTx" preserve="true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true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639995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681380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secHead" preserve="true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false"/>
              <a:t>Upravte styly předlohy textu.</a:t>
            </a:r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6154369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Obj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3289253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TxTwoObj" preserve="true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 smtClean="false"/>
              <a:t>Upravte styly předlohy textu.</a:t>
            </a:r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5" name="Text Placeholder 4"/>
          <p:cNvSpPr>
            <a:spLocks noGrp="true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 smtClean="false"/>
              <a:t>Upravte styly předlohy textu.</a:t>
            </a:r>
          </a:p>
        </p:txBody>
      </p:sp>
      <p:sp>
        <p:nvSpPr>
          <p:cNvPr id="6" name="Content Placeholder 5"/>
          <p:cNvSpPr>
            <a:spLocks noGrp="true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7" name="Date Placeholder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8" name="Footer Placeholder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6188078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Only" preserve="true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Date Placeholder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4" name="Footer Placeholder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8559377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3" name="Footer Placeholder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124690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Tx" preserve="true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false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380150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picTx" preserve="true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Picture Placeholder 2"/>
          <p:cNvSpPr>
            <a:spLocks noGrp="true" noChangeAspect="true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false"/>
              <a:t>Kliknutím na ikonu přidáte obrázek.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false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587254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media/image1.jpg" Type="http://schemas.openxmlformats.org/officeDocument/2006/relationships/image" Id="rId13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theme/theme1.xml" Type="http://schemas.openxmlformats.org/officeDocument/2006/relationships/theme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Pr>
        <a:blipFill dpi="0" rotWithShape="true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true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false" anchor="ctr">
            <a:normAutofit/>
          </a:bodyPr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02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false" eaLnBrk="true" latinLnBrk="false" hangingPunct="true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false" eaLnBrk="true" latinLnBrk="false" hangingPunct="true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2.xml" Type="http://schemas.openxmlformats.org/officeDocument/2006/relationships/slideLayout" Id="rId1"/>
    <Relationship Target="../media/image4.jpeg" Type="http://schemas.openxmlformats.org/officeDocument/2006/relationships/image" Id="rId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Přímá spojnice 5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 flipH="true">
            <a:off x="1197410" y="5492405"/>
            <a:ext cx="6744807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true"/>
          <p:nvPr/>
        </p:nvSpPr>
        <p:spPr>
          <a:xfrm>
            <a:off x="1088572" y="5513083"/>
            <a:ext cx="6853644" cy="253916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sz="1050" dirty="false" smtClean="false">
                <a:latin typeface="Trebuchet MS" panose="020B0603020202020204" pitchFamily="34" charset="0"/>
              </a:rPr>
              <a:t>Zpracování případových studií projektů financovaných z OP Zaměstnanost ve výzvách Místních akčních skupin</a:t>
            </a:r>
            <a:endParaRPr lang="cs-CZ" sz="1050" dirty="false">
              <a:latin typeface="Trebuchet MS" panose="020B0603020202020204" pitchFamily="34" charset="0"/>
            </a:endParaRPr>
          </a:p>
        </p:txBody>
      </p:sp>
      <p:sp>
        <p:nvSpPr>
          <p:cNvPr id="9" name="Nadpis 1"/>
          <p:cNvSpPr txBox="true">
            <a:spLocks/>
          </p:cNvSpPr>
          <p:nvPr/>
        </p:nvSpPr>
        <p:spPr>
          <a:xfrm>
            <a:off x="1219200" y="372595"/>
            <a:ext cx="6727065" cy="2876655"/>
          </a:xfrm>
          <a:prstGeom prst="rect">
            <a:avLst/>
          </a:prstGeom>
        </p:spPr>
        <p:txBody>
          <a:bodyPr vert="horz" lIns="91440" tIns="45720" rIns="91440" bIns="45720" rtlCol="false" anchor="b">
            <a:noAutofit/>
          </a:bodyPr>
          <a:lstStyle>
            <a:lvl1pPr algn="ctr" defTabSz="914400" rtl="false" eaLnBrk="true" latinLnBrk="false" hangingPunct="true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30000"/>
              </a:lnSpc>
            </a:pPr>
            <a:r>
              <a:rPr lang="cs-CZ" sz="44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Krámek s </a:t>
            </a:r>
            <a:r>
              <a:rPr lang="cs-CZ" sz="4400" b="true" dirty="false" err="true" smtClean="false">
                <a:solidFill>
                  <a:srgbClr val="005BAA"/>
                </a:solidFill>
                <a:latin typeface="Trebuchet MS" panose="020B0603020202020204" pitchFamily="34" charset="0"/>
              </a:rPr>
              <a:t>DOBROtaMy</a:t>
            </a:r>
            <a:endParaRPr lang="cs-CZ" sz="4400" b="true" dirty="false" smtClean="false">
              <a:solidFill>
                <a:srgbClr val="005BAA"/>
              </a:solidFill>
              <a:latin typeface="Trebuchet MS" panose="020B0603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Případová studie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Podnadpis 2"/>
          <p:cNvSpPr txBox="true">
            <a:spLocks/>
          </p:cNvSpPr>
          <p:nvPr/>
        </p:nvSpPr>
        <p:spPr>
          <a:xfrm>
            <a:off x="1219200" y="4178300"/>
            <a:ext cx="6723016" cy="1206499"/>
          </a:xfrm>
          <a:prstGeom prst="rect">
            <a:avLst/>
          </a:prstGeom>
        </p:spPr>
        <p:txBody>
          <a:bodyPr vert="horz" lIns="91440" tIns="45720" rIns="91440" bIns="45720" rtlCol="false">
            <a:noAutofit/>
          </a:bodyPr>
          <a:lstStyle>
            <a:lvl1pPr marL="0" indent="0" algn="ctr" defTabSz="914400" rtl="false" eaLnBrk="true" latinLnBrk="false" hangingPunct="true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sz="1600" b="true" dirty="false" smtClean="false"/>
              <a:t>Martin Pělucha</a:t>
            </a:r>
          </a:p>
          <a:p>
            <a:pPr algn="r"/>
            <a:r>
              <a:rPr lang="cs-CZ" sz="1600" b="true" dirty="false" smtClean="false"/>
              <a:t>IREAS centrum, s.r.o.</a:t>
            </a:r>
            <a:endParaRPr lang="cs-CZ" sz="1600" b="true" dirty="false"/>
          </a:p>
          <a:p>
            <a:pPr algn="r"/>
            <a:endParaRPr lang="cs-CZ" sz="1600" b="true" dirty="false"/>
          </a:p>
        </p:txBody>
      </p:sp>
      <p:cxnSp>
        <p:nvCxnSpPr>
          <p:cNvPr id="14" name="Přímá spojnice 13"/>
          <p:cNvCxnSpPr/>
          <p:nvPr/>
        </p:nvCxnSpPr>
        <p:spPr>
          <a:xfrm flipV="true">
            <a:off x="894738" y="3"/>
            <a:ext cx="0" cy="1053734"/>
          </a:xfrm>
          <a:prstGeom prst="line">
            <a:avLst/>
          </a:prstGeom>
          <a:ln w="257175" cap="rnd">
            <a:gradFill>
              <a:gsLst>
                <a:gs pos="88000">
                  <a:schemeClr val="accent1">
                    <a:lumMod val="5000"/>
                    <a:lumOff val="95000"/>
                  </a:schemeClr>
                </a:gs>
                <a:gs pos="0">
                  <a:srgbClr val="005BAA"/>
                </a:gs>
              </a:gsLst>
              <a:lin ang="5400000" scaled="true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ázek 9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Obrázek 10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104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O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54330"/>
            <a:ext cx="6740435" cy="3803469"/>
          </a:xfrm>
        </p:spPr>
        <p:txBody>
          <a:bodyPr>
            <a:normAutofit fontScale="92500"/>
          </a:bodyPr>
          <a:lstStyle/>
          <a:p>
            <a:pPr algn="l">
              <a:lnSpc>
                <a:spcPct val="15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Název: </a:t>
            </a:r>
            <a:r>
              <a:rPr lang="cs-CZ" b="true" smtClean="false">
                <a:solidFill>
                  <a:srgbClr val="005BAA"/>
                </a:solidFill>
              </a:rPr>
              <a:t>		Krámek </a:t>
            </a:r>
            <a:r>
              <a:rPr lang="cs-CZ" b="true" dirty="false">
                <a:solidFill>
                  <a:srgbClr val="005BAA"/>
                </a:solidFill>
              </a:rPr>
              <a:t>s </a:t>
            </a:r>
            <a:r>
              <a:rPr lang="cs-CZ" b="true" dirty="false" err="true">
                <a:solidFill>
                  <a:srgbClr val="005BAA"/>
                </a:solidFill>
              </a:rPr>
              <a:t>DOBROtaMy</a:t>
            </a:r>
            <a:endParaRPr lang="cs-CZ" b="true" dirty="false" smtClean="false">
              <a:solidFill>
                <a:srgbClr val="005BAA"/>
              </a:solidFill>
            </a:endParaRPr>
          </a:p>
          <a:p>
            <a:pPr algn="l">
              <a:lnSpc>
                <a:spcPct val="150000"/>
              </a:lnSpc>
            </a:pPr>
            <a:r>
              <a:rPr lang="cs-CZ" b="true" dirty="false">
                <a:solidFill>
                  <a:srgbClr val="005BAA"/>
                </a:solidFill>
              </a:rPr>
              <a:t>Realizátor: </a:t>
            </a:r>
            <a:r>
              <a:rPr lang="cs-CZ" b="true" dirty="false" smtClean="false">
                <a:solidFill>
                  <a:srgbClr val="005BAA"/>
                </a:solidFill>
              </a:rPr>
              <a:t>	Hana Nováková</a:t>
            </a:r>
          </a:p>
          <a:p>
            <a:pPr algn="l">
              <a:lnSpc>
                <a:spcPct val="15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Termín:		1. 6. 2018 – 31. </a:t>
            </a:r>
            <a:r>
              <a:rPr lang="cs-CZ" b="true" dirty="false">
                <a:solidFill>
                  <a:srgbClr val="005BAA"/>
                </a:solidFill>
              </a:rPr>
              <a:t>5</a:t>
            </a:r>
            <a:r>
              <a:rPr lang="cs-CZ" b="true" dirty="false" smtClean="false">
                <a:solidFill>
                  <a:srgbClr val="005BAA"/>
                </a:solidFill>
              </a:rPr>
              <a:t>. 2020</a:t>
            </a:r>
          </a:p>
          <a:p>
            <a:pPr marL="1882775" indent="-1882775" algn="l">
              <a:lnSpc>
                <a:spcPct val="15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Výzva:	</a:t>
            </a:r>
            <a:r>
              <a:rPr lang="cs-CZ" b="true" dirty="false">
                <a:solidFill>
                  <a:srgbClr val="005BAA"/>
                </a:solidFill>
              </a:rPr>
              <a:t>Strategie komunitně vedeného místního rozvoje </a:t>
            </a:r>
            <a:r>
              <a:rPr lang="cs-CZ" b="true" dirty="false" smtClean="false">
                <a:solidFill>
                  <a:srgbClr val="005BAA"/>
                </a:solidFill>
              </a:rPr>
              <a:t>MAS </a:t>
            </a:r>
            <a:r>
              <a:rPr lang="cs-CZ" b="true" dirty="false">
                <a:solidFill>
                  <a:srgbClr val="005BAA"/>
                </a:solidFill>
              </a:rPr>
              <a:t>- Sociální podnikání - I </a:t>
            </a:r>
            <a:endParaRPr lang="cs-CZ" b="true" dirty="false" smtClean="false">
              <a:solidFill>
                <a:srgbClr val="005BAA"/>
              </a:solidFill>
            </a:endParaRPr>
          </a:p>
          <a:p>
            <a:pPr marL="1882775" indent="-1882775" algn="l">
              <a:lnSpc>
                <a:spcPct val="15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Vyhlašovatel:	MAS </a:t>
            </a:r>
            <a:r>
              <a:rPr lang="cs-CZ" b="true" dirty="false">
                <a:solidFill>
                  <a:srgbClr val="005BAA"/>
                </a:solidFill>
              </a:rPr>
              <a:t>Podhůří Železných hor o.p.s.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579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Cíle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54330"/>
            <a:ext cx="6740435" cy="4328707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0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Vytvořit </a:t>
            </a:r>
            <a:r>
              <a:rPr lang="cs-CZ" b="true" dirty="false">
                <a:solidFill>
                  <a:srgbClr val="005BAA"/>
                </a:solidFill>
              </a:rPr>
              <a:t>podmínky pro ekonomicky stabilní sociální podnik s udržitelnými pracovními místy pro osoby z cílových skupin. </a:t>
            </a:r>
            <a:endParaRPr lang="cs-CZ" b="true" dirty="false" smtClean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Součástí </a:t>
            </a:r>
            <a:r>
              <a:rPr lang="cs-CZ" b="true" dirty="false">
                <a:solidFill>
                  <a:srgbClr val="005BAA"/>
                </a:solidFill>
              </a:rPr>
              <a:t>aktivit je profesní rozvoj zaměstnankyň, vytvoření prostoru pro mezigenerační setkávání a posílení místního komunitního života v obci, sdílení informací, propagace zdravého životního stylu a vytvoření zázemí pro občerstvení obyvatel obce a turistů. </a:t>
            </a:r>
            <a:endParaRPr lang="cs-CZ" b="true" dirty="false" smtClean="false">
              <a:solidFill>
                <a:srgbClr val="005BAA"/>
              </a:solidFill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b="true" dirty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V rámci projektu vznikla tři nová pracovní místa pro osobu dlouhodobě nezaměstnanou a pro osobu pečující o osobu </a:t>
            </a:r>
            <a:r>
              <a:rPr lang="cs-CZ" b="true" dirty="false" smtClean="false">
                <a:solidFill>
                  <a:srgbClr val="005BAA"/>
                </a:solidFill>
              </a:rPr>
              <a:t>blízkou, </a:t>
            </a:r>
            <a:r>
              <a:rPr lang="cs-CZ" b="true" dirty="false">
                <a:solidFill>
                  <a:srgbClr val="005BAA"/>
                </a:solidFill>
              </a:rPr>
              <a:t>a třetí pracovní poměr pro osobu se zdravotním </a:t>
            </a:r>
            <a:r>
              <a:rPr lang="cs-CZ" b="true" dirty="false" smtClean="false">
                <a:solidFill>
                  <a:srgbClr val="005BAA"/>
                </a:solidFill>
              </a:rPr>
              <a:t>postižením.</a:t>
            </a:r>
            <a:endParaRPr lang="cs-CZ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080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Aktivity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180938" y="1765227"/>
            <a:ext cx="6200574" cy="3474286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Vytvoření pracovních míst pro zaměstnance z cílových skupin 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Vzdělávání zaměstnanců 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Provoz sociálního podniku 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Marketing sociálního podniku 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842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Přínos spolupráce s MAS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296538"/>
            <a:ext cx="6740435" cy="4486500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Od </a:t>
            </a:r>
            <a:r>
              <a:rPr lang="cs-CZ" b="true" dirty="false">
                <a:solidFill>
                  <a:srgbClr val="005BAA"/>
                </a:solidFill>
              </a:rPr>
              <a:t>počátku velmi důležitá podpora projektu ze strany MAS, jejíž zástupkyně identifikovala potenciál pro realizaci podpory sociálního podnikání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Zástupci MAS umožnili </a:t>
            </a:r>
            <a:r>
              <a:rPr lang="cs-CZ" b="true" dirty="false">
                <a:solidFill>
                  <a:srgbClr val="005BAA"/>
                </a:solidFill>
              </a:rPr>
              <a:t>prezentovat potenciál projektu před starosty členských obcí v dané MAS, aby projekt získal </a:t>
            </a:r>
            <a:r>
              <a:rPr lang="cs-CZ" b="true" dirty="false" smtClean="false">
                <a:solidFill>
                  <a:srgbClr val="005BAA"/>
                </a:solidFill>
              </a:rPr>
              <a:t>podporu </a:t>
            </a:r>
            <a:r>
              <a:rPr lang="cs-CZ" b="true" dirty="false">
                <a:solidFill>
                  <a:srgbClr val="005BAA"/>
                </a:solidFill>
              </a:rPr>
              <a:t>ze strany MAS 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Záměr </a:t>
            </a:r>
            <a:r>
              <a:rPr lang="cs-CZ" b="true" dirty="false">
                <a:solidFill>
                  <a:srgbClr val="005BAA"/>
                </a:solidFill>
              </a:rPr>
              <a:t>projektu je velmi komplexní a má výrazný přesah i mimo aktivity v dané obci, což bylo naprosto ideální pro podporu v rámci CLLD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276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Spolupráce s partnery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310185"/>
            <a:ext cx="6740435" cy="4675613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endParaRPr lang="cs-CZ" b="true" dirty="false" smtClean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Oficiální partneři projektu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Nezisková organizace </a:t>
            </a:r>
            <a:r>
              <a:rPr lang="cs-CZ" b="true" dirty="false" err="true" smtClean="false">
                <a:solidFill>
                  <a:srgbClr val="005BAA"/>
                </a:solidFill>
              </a:rPr>
              <a:t>Benediktus</a:t>
            </a:r>
            <a:endParaRPr lang="cs-CZ" b="true" dirty="false" smtClean="false">
              <a:solidFill>
                <a:srgbClr val="005BAA"/>
              </a:solidFill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FOKUS </a:t>
            </a:r>
            <a:r>
              <a:rPr lang="cs-CZ" b="true" dirty="false">
                <a:solidFill>
                  <a:srgbClr val="005BAA"/>
                </a:solidFill>
              </a:rPr>
              <a:t>Vysočina, </a:t>
            </a:r>
            <a:r>
              <a:rPr lang="cs-CZ" b="true" dirty="false" err="true">
                <a:solidFill>
                  <a:srgbClr val="005BAA"/>
                </a:solidFill>
              </a:rPr>
              <a:t>z.ú</a:t>
            </a:r>
            <a:r>
              <a:rPr lang="cs-CZ" b="true" dirty="false">
                <a:solidFill>
                  <a:srgbClr val="005BAA"/>
                </a:solidFill>
              </a:rPr>
              <a:t>.</a:t>
            </a:r>
          </a:p>
          <a:p>
            <a:pPr algn="l">
              <a:lnSpc>
                <a:spcPct val="100000"/>
              </a:lnSpc>
            </a:pPr>
            <a:endParaRPr lang="cs-CZ" b="true" dirty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Neoficiální partneři projektu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MAS </a:t>
            </a:r>
            <a:r>
              <a:rPr lang="cs-CZ" b="true" dirty="false">
                <a:solidFill>
                  <a:srgbClr val="005BAA"/>
                </a:solidFill>
              </a:rPr>
              <a:t>Podhůří Železných </a:t>
            </a:r>
            <a:r>
              <a:rPr lang="cs-CZ" b="true" dirty="false" smtClean="false">
                <a:solidFill>
                  <a:srgbClr val="005BAA"/>
                </a:solidFill>
              </a:rPr>
              <a:t>hor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Obce v regionu</a:t>
            </a:r>
            <a:endParaRPr lang="cs-CZ" b="true" dirty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endParaRPr lang="cs-CZ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799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err="true" smtClean="false">
                <a:solidFill>
                  <a:srgbClr val="005BAA"/>
                </a:solidFill>
                <a:latin typeface="Trebuchet MS" panose="020B0603020202020204" pitchFamily="34" charset="0"/>
              </a:rPr>
              <a:t>Integrovanost</a:t>
            </a:r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73958"/>
            <a:ext cx="6740435" cy="4162568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Projekt </a:t>
            </a:r>
            <a:r>
              <a:rPr lang="cs-CZ" b="true" dirty="false">
                <a:solidFill>
                  <a:srgbClr val="005BAA"/>
                </a:solidFill>
              </a:rPr>
              <a:t>Krámek s </a:t>
            </a:r>
            <a:r>
              <a:rPr lang="cs-CZ" b="true" dirty="false" err="true" smtClean="false">
                <a:solidFill>
                  <a:srgbClr val="005BAA"/>
                </a:solidFill>
              </a:rPr>
              <a:t>DOBROtaMy</a:t>
            </a:r>
            <a:r>
              <a:rPr lang="cs-CZ" b="true" dirty="false" smtClean="false">
                <a:solidFill>
                  <a:srgbClr val="005BAA"/>
                </a:solidFill>
              </a:rPr>
              <a:t> synergicky spolupůsobí v území s dalšími aktivitami. Vzhledem k tomu, že tento sociální podnik </a:t>
            </a:r>
            <a:r>
              <a:rPr lang="cs-CZ" b="true" dirty="false">
                <a:solidFill>
                  <a:srgbClr val="005BAA"/>
                </a:solidFill>
              </a:rPr>
              <a:t>funguje v periferní venkovské </a:t>
            </a:r>
            <a:r>
              <a:rPr lang="cs-CZ" b="true" dirty="false" smtClean="false">
                <a:solidFill>
                  <a:srgbClr val="005BAA"/>
                </a:solidFill>
              </a:rPr>
              <a:t>obci, tak realizátorka projektu se snaží zejména o: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rozšiřování spektra </a:t>
            </a:r>
            <a:r>
              <a:rPr lang="cs-CZ" b="true" dirty="false">
                <a:solidFill>
                  <a:srgbClr val="005BAA"/>
                </a:solidFill>
              </a:rPr>
              <a:t>aktivit či nabízeného zboží či </a:t>
            </a:r>
            <a:r>
              <a:rPr lang="cs-CZ" b="true" dirty="false" smtClean="false">
                <a:solidFill>
                  <a:srgbClr val="005BAA"/>
                </a:solidFill>
              </a:rPr>
              <a:t>výrobků (např. provoz nejen samotné prodejny, </a:t>
            </a:r>
            <a:r>
              <a:rPr lang="cs-CZ" b="true" dirty="false">
                <a:solidFill>
                  <a:srgbClr val="005BAA"/>
                </a:solidFill>
              </a:rPr>
              <a:t>ale také </a:t>
            </a:r>
            <a:r>
              <a:rPr lang="cs-CZ" b="true" dirty="false" smtClean="false">
                <a:solidFill>
                  <a:srgbClr val="005BAA"/>
                </a:solidFill>
              </a:rPr>
              <a:t>výrobny cukrářských výrobků),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prodejna je doplněna o místnost </a:t>
            </a:r>
            <a:r>
              <a:rPr lang="cs-CZ" b="true" dirty="false">
                <a:solidFill>
                  <a:srgbClr val="005BAA"/>
                </a:solidFill>
              </a:rPr>
              <a:t>s možností posezení nejen pro místní obyvatele, ale také pro návštěvníky obce a turisty (zejména cyklisty). </a:t>
            </a:r>
            <a:endParaRPr lang="cs-CZ" b="true" dirty="false" smtClean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088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Inovativnost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228299"/>
            <a:ext cx="6740435" cy="4757500"/>
          </a:xfrm>
        </p:spPr>
        <p:txBody>
          <a:bodyPr>
            <a:normAutofit fontScale="92500"/>
          </a:bodyPr>
          <a:lstStyle/>
          <a:p>
            <a:pPr algn="l">
              <a:lnSpc>
                <a:spcPct val="10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Projekt podpořil celý komplex inovativních aktivit, např.: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b</a:t>
            </a:r>
            <a:r>
              <a:rPr lang="cs-CZ" b="true" dirty="false" smtClean="false">
                <a:solidFill>
                  <a:srgbClr val="005BAA"/>
                </a:solidFill>
              </a:rPr>
              <a:t>ezobalový </a:t>
            </a:r>
            <a:r>
              <a:rPr lang="cs-CZ" b="true" dirty="false">
                <a:solidFill>
                  <a:srgbClr val="005BAA"/>
                </a:solidFill>
              </a:rPr>
              <a:t>prodej, </a:t>
            </a:r>
            <a:endParaRPr lang="cs-CZ" b="true" dirty="false" smtClean="false">
              <a:solidFill>
                <a:srgbClr val="005BAA"/>
              </a:solidFill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zaměstnávání </a:t>
            </a:r>
            <a:r>
              <a:rPr lang="cs-CZ" b="true" dirty="false">
                <a:solidFill>
                  <a:srgbClr val="005BAA"/>
                </a:solidFill>
              </a:rPr>
              <a:t>znevýhodněných skupin obyvatel v periferní venkovské obci, </a:t>
            </a:r>
            <a:endParaRPr lang="cs-CZ" b="true" dirty="false" smtClean="false">
              <a:solidFill>
                <a:srgbClr val="005BAA"/>
              </a:solidFill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propojení </a:t>
            </a:r>
            <a:r>
              <a:rPr lang="cs-CZ" b="true" dirty="false">
                <a:solidFill>
                  <a:srgbClr val="005BAA"/>
                </a:solidFill>
              </a:rPr>
              <a:t>obchodu s vlastní výrobou cukrářských výrobků, na které navazuje vytvoření zcela nového prostředí pro komunitní život a setkávání, </a:t>
            </a:r>
            <a:endParaRPr lang="cs-CZ" b="true" dirty="false" smtClean="false">
              <a:solidFill>
                <a:srgbClr val="005BAA"/>
              </a:solidFill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propagaci </a:t>
            </a:r>
            <a:r>
              <a:rPr lang="cs-CZ" b="true" dirty="false">
                <a:solidFill>
                  <a:srgbClr val="005BAA"/>
                </a:solidFill>
              </a:rPr>
              <a:t>zdravého životního stylu, </a:t>
            </a:r>
            <a:endParaRPr lang="cs-CZ" b="true" dirty="false" smtClean="false">
              <a:solidFill>
                <a:srgbClr val="005BAA"/>
              </a:solidFill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plán </a:t>
            </a:r>
            <a:r>
              <a:rPr lang="cs-CZ" b="true" dirty="false">
                <a:solidFill>
                  <a:srgbClr val="005BAA"/>
                </a:solidFill>
              </a:rPr>
              <a:t>informačních a vzdělávacích aktivit, které by se bez podpory tohoto projektu v obci nerealizovaly.</a:t>
            </a:r>
            <a:endParaRPr lang="cs-CZ" b="true" dirty="false" smtClean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557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 dirty="false"/>
          </a:p>
        </p:txBody>
      </p:sp>
      <p:pic>
        <p:nvPicPr>
          <p:cNvPr id="7" name="Obrázek 6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ázek 7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9" name="Obrázek 8"/>
          <p:cNvPicPr/>
          <p:nvPr/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35241"/>
            <a:ext cx="7708392" cy="4160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53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 xsi:nil="true"/>
  </documentManagement>
</p:properties>
</file>

<file path=customXml/itemProps1.xml><?xml version="1.0" encoding="utf-8"?>
<ds:datastoreItem xmlns:ds="http://schemas.openxmlformats.org/officeDocument/2006/customXml" ds:itemID="{37CE4347-FB03-4F5B-B894-52EF1B9C077D}"/>
</file>

<file path=customXml/itemProps2.xml><?xml version="1.0" encoding="utf-8"?>
<ds:datastoreItem xmlns:ds="http://schemas.openxmlformats.org/officeDocument/2006/customXml" ds:itemID="{6BA56602-958D-46C5-BC56-BE0455F93ADE}"/>
</file>

<file path=customXml/itemProps3.xml><?xml version="1.0" encoding="utf-8"?>
<ds:datastoreItem xmlns:ds="http://schemas.openxmlformats.org/officeDocument/2006/customXml" ds:itemID="{79C6A5F0-A64E-4C44-AB44-7153FDF2A821}"/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Office Theme</properties:Template>
  <properties:Words>375</properties:Words>
  <properties:PresentationFormat>Předvádění na obrazovce (4:3)</properties:PresentationFormat>
  <properties:Paragraphs>45</properties:Paragraphs>
  <properties:Slides>9</properties:Slides>
  <properties:Notes>0</properties:Notes>
  <properties:TotalTime>335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properties:HeadingPairs>
  <properties:TitlesOfParts>
    <vt:vector baseType="lpstr" size="14">
      <vt:lpstr>Arial</vt:lpstr>
      <vt:lpstr>Calibri</vt:lpstr>
      <vt:lpstr>Calibri Light</vt:lpstr>
      <vt:lpstr>Trebuchet MS</vt:lpstr>
      <vt:lpstr>Motiv Office</vt:lpstr>
      <vt:lpstr>Prezentace aplikace PowerPoint</vt:lpstr>
      <vt:lpstr>O projektu</vt:lpstr>
      <vt:lpstr>Cíle projektu</vt:lpstr>
      <vt:lpstr>Aktivity projektu</vt:lpstr>
      <vt:lpstr>Přínos spolupráce s MAS</vt:lpstr>
      <vt:lpstr>Spolupráce s partnery</vt:lpstr>
      <vt:lpstr>Integrovanost projektu</vt:lpstr>
      <vt:lpstr>Inovativnost projektu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2018-06-04T07:32:03Z</dcterms:created>
  <dc:creator/>
  <cp:lastModifiedBy/>
  <dcterms:modified xmlns:xsi="http://www.w3.org/2001/XMLSchema-instance" xsi:type="dcterms:W3CDTF">2019-09-02T16:34:14Z</dcterms:modified>
  <cp:revision>27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