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lrMru>
    <a:srgbClr val="005BAA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 horzBarState="maximized">
    <p:restoredLeft sz="14995" autoAdjust="false"/>
    <p:restoredTop sz="94660"/>
  </p:normalViewPr>
  <p:slideViewPr>
    <p:cSldViewPr snapToGrid="false">
      <p:cViewPr varScale="true">
        <p:scale>
          <a:sx n="84" d="100"/>
          <a:sy n="84" d="100"/>
        </p:scale>
        <p:origin x="1382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theme/theme1.xml" Type="http://schemas.openxmlformats.org/officeDocument/2006/relationships/theme" Id="rId13"/>
    <Relationship Target="slides/slide2.xml" Type="http://schemas.openxmlformats.org/officeDocument/2006/relationships/slide" Id="rId3"/>
    <Relationship Target="slides/slide6.xml" Type="http://schemas.openxmlformats.org/officeDocument/2006/relationships/slide" Id="rId7"/>
    <Relationship Target="viewProps.xml" Type="http://schemas.openxmlformats.org/officeDocument/2006/relationships/viewProps" Id="rId12"/>
    <Relationship Target="../customXml/item3.xml" Type="http://schemas.openxmlformats.org/officeDocument/2006/relationships/customXml" Id="rId17"/>
    <Relationship Target="slides/slide1.xml" Type="http://schemas.openxmlformats.org/officeDocument/2006/relationships/slide" Id="rId2"/>
    <Relationship Target="../customXml/item2.xml" Type="http://schemas.openxmlformats.org/officeDocument/2006/relationships/customXml" Id="rId16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presProps.xml" Type="http://schemas.openxmlformats.org/officeDocument/2006/relationships/presProps" Id="rId11"/>
    <Relationship Target="slides/slide4.xml" Type="http://schemas.openxmlformats.org/officeDocument/2006/relationships/slide" Id="rId5"/>
    <Relationship Target="../customXml/item1.xml" Type="http://schemas.openxmlformats.org/officeDocument/2006/relationships/customXml" Id="rId15"/>
    <Relationship Target="slides/slide9.xml" Type="http://schemas.openxmlformats.org/officeDocument/2006/relationships/slide" Id="rId10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tableStyles.xml" Type="http://schemas.openxmlformats.org/officeDocument/2006/relationships/tableStyles" Id="rId14"/>
</Relationships>
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Subtitle 2"/>
          <p:cNvSpPr>
            <a:spLocks noGrp="true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false"/>
              <a:t>Kliknutím můžete upravit styl předlohy.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02.09.2019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383671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02.09.2019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5852611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true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02.09.2019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8639995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02.09.2019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8681380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02.09.2019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6154369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02.09.2019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3289253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5" name="Text Placeholder 4"/>
          <p:cNvSpPr>
            <a:spLocks noGrp="true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6" name="Content Placeholder 5"/>
          <p:cNvSpPr>
            <a:spLocks noGrp="true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7" name="Date Placeholder 6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02.09.2019</a:t>
            </a:fld>
            <a:endParaRPr lang="cs-CZ"/>
          </a:p>
        </p:txBody>
      </p:sp>
      <p:sp>
        <p:nvSpPr>
          <p:cNvPr id="8" name="Footer Placeholder 7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6188078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Date Placeholder 2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02.09.2019</a:t>
            </a:fld>
            <a:endParaRPr lang="cs-CZ"/>
          </a:p>
        </p:txBody>
      </p:sp>
      <p:sp>
        <p:nvSpPr>
          <p:cNvPr id="4" name="Footer Placeholder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559377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02.09.2019</a:t>
            </a:fld>
            <a:endParaRPr lang="cs-CZ"/>
          </a:p>
        </p:txBody>
      </p:sp>
      <p:sp>
        <p:nvSpPr>
          <p:cNvPr id="3" name="Footer Placeholder 2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7124690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02.09.2019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380150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Picture Placeholder 2"/>
          <p:cNvSpPr>
            <a:spLocks noGrp="true" noChangeAspect="true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false"/>
              <a:t>Kliknutím na ikonu přidáte obrázek.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02.09.2019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7587254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media/image1.jpg" Type="http://schemas.openxmlformats.org/officeDocument/2006/relationships/image" Id="rId13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Pr>
        <a:blipFill dpi="0" rotWithShape="true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true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211BB-4969-46F3-AB9A-3A498B8F4F0C}" type="datetimeFigureOut">
              <a:rPr lang="cs-CZ" smtClean="false"/>
              <a:t>02.09.2019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9024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false" eaLnBrk="true" latinLnBrk="false" hangingPunct="true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false" eaLnBrk="true" latinLnBrk="false" hangingPunct="true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4.jpeg" Type="http://schemas.openxmlformats.org/officeDocument/2006/relationships/image" Id="rId4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Přímá spojnice 5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 flipH="true">
            <a:off x="1197410" y="5492405"/>
            <a:ext cx="6744807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true"/>
          <p:nvPr/>
        </p:nvSpPr>
        <p:spPr>
          <a:xfrm>
            <a:off x="1088572" y="5513083"/>
            <a:ext cx="6853644" cy="253916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dirty="false" smtClean="false">
                <a:latin typeface="Trebuchet MS" panose="020B0603020202020204" pitchFamily="34" charset="0"/>
              </a:rPr>
              <a:t>Zpracování případových studií projektů financovaných z OP Zaměstnanost ve výzvách Místních akčních skupin</a:t>
            </a:r>
            <a:endParaRPr lang="cs-CZ" sz="1050" dirty="false">
              <a:latin typeface="Trebuchet MS" panose="020B0603020202020204" pitchFamily="34" charset="0"/>
            </a:endParaRPr>
          </a:p>
        </p:txBody>
      </p:sp>
      <p:sp>
        <p:nvSpPr>
          <p:cNvPr id="9" name="Nadpis 1"/>
          <p:cNvSpPr txBox="true">
            <a:spLocks/>
          </p:cNvSpPr>
          <p:nvPr/>
        </p:nvSpPr>
        <p:spPr>
          <a:xfrm>
            <a:off x="1219200" y="372595"/>
            <a:ext cx="6727065" cy="2876655"/>
          </a:xfrm>
          <a:prstGeom prst="rect">
            <a:avLst/>
          </a:prstGeom>
        </p:spPr>
        <p:txBody>
          <a:bodyPr vert="horz" lIns="91440" tIns="45720" rIns="91440" bIns="45720" rtlCol="false" anchor="b">
            <a:noAutofit/>
          </a:bodyPr>
          <a:lstStyle>
            <a:lvl1pPr algn="ctr" defTabSz="914400" rtl="false" eaLnBrk="true" latinLnBrk="false" hangingPunct="true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pl-PL" sz="44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Farma u Tří sluncí </a:t>
            </a:r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Případová studie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Podnadpis 2"/>
          <p:cNvSpPr txBox="true">
            <a:spLocks/>
          </p:cNvSpPr>
          <p:nvPr/>
        </p:nvSpPr>
        <p:spPr>
          <a:xfrm>
            <a:off x="1219200" y="4178300"/>
            <a:ext cx="6723016" cy="1206499"/>
          </a:xfrm>
          <a:prstGeom prst="rect">
            <a:avLst/>
          </a:prstGeom>
        </p:spPr>
        <p:txBody>
          <a:bodyPr vert="horz" lIns="91440" tIns="45720" rIns="91440" bIns="45720" rtlCol="false">
            <a:noAutofit/>
          </a:bodyPr>
          <a:lstStyle>
            <a:lvl1pPr marL="0" indent="0" algn="ctr" defTabSz="914400" rtl="false" eaLnBrk="true" latinLnBrk="false" hangingPunct="tru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sz="1600" b="true" dirty="false" smtClean="false"/>
              <a:t>Martin Pělucha</a:t>
            </a:r>
          </a:p>
          <a:p>
            <a:pPr algn="r"/>
            <a:r>
              <a:rPr lang="cs-CZ" sz="1600" b="true" dirty="false" smtClean="false"/>
              <a:t>IREAS </a:t>
            </a:r>
            <a:r>
              <a:rPr lang="cs-CZ" sz="1600" b="true" dirty="false" smtClean="false"/>
              <a:t>centrum</a:t>
            </a:r>
            <a:r>
              <a:rPr lang="cs-CZ" sz="1600" b="true" dirty="false" smtClean="false"/>
              <a:t>, s.r.o.</a:t>
            </a:r>
            <a:endParaRPr lang="cs-CZ" sz="1600" b="true" dirty="false"/>
          </a:p>
          <a:p>
            <a:pPr algn="r"/>
            <a:endParaRPr lang="cs-CZ" sz="1600" b="true" dirty="false"/>
          </a:p>
        </p:txBody>
      </p:sp>
      <p:cxnSp>
        <p:nvCxnSpPr>
          <p:cNvPr id="14" name="Přímá spojnice 13"/>
          <p:cNvCxnSpPr/>
          <p:nvPr/>
        </p:nvCxnSpPr>
        <p:spPr>
          <a:xfrm flipV="true">
            <a:off x="894738" y="3"/>
            <a:ext cx="0" cy="1053734"/>
          </a:xfrm>
          <a:prstGeom prst="line">
            <a:avLst/>
          </a:prstGeom>
          <a:ln w="257175" cap="rnd">
            <a:gradFill>
              <a:gsLst>
                <a:gs pos="88000">
                  <a:schemeClr val="accent1">
                    <a:lumMod val="5000"/>
                    <a:lumOff val="95000"/>
                  </a:schemeClr>
                </a:gs>
                <a:gs pos="0">
                  <a:srgbClr val="005BAA"/>
                </a:gs>
              </a:gsLst>
              <a:lin ang="5400000" scaled="true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ázek 10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104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O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939218" y="1454330"/>
            <a:ext cx="7711006" cy="3803469"/>
          </a:xfrm>
        </p:spPr>
        <p:txBody>
          <a:bodyPr>
            <a:normAutofit fontScale="92500"/>
          </a:bodyPr>
          <a:lstStyle/>
          <a:p>
            <a:pPr algn="l">
              <a:lnSpc>
                <a:spcPct val="15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Název: 	</a:t>
            </a:r>
            <a:r>
              <a:rPr lang="pl-PL" b="true" dirty="false">
                <a:solidFill>
                  <a:srgbClr val="005BAA"/>
                </a:solidFill>
              </a:rPr>
              <a:t>Farma u Tří sluncí podporuje zaměstnanost v </a:t>
            </a:r>
            <a:r>
              <a:rPr lang="pl-PL" b="true" dirty="false" smtClean="false">
                <a:solidFill>
                  <a:srgbClr val="005BAA"/>
                </a:solidFill>
              </a:rPr>
              <a:t>regionu</a:t>
            </a:r>
          </a:p>
          <a:p>
            <a:pPr algn="l">
              <a:lnSpc>
                <a:spcPct val="15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Realizátor</a:t>
            </a:r>
            <a:r>
              <a:rPr lang="cs-CZ" b="true" dirty="false">
                <a:solidFill>
                  <a:srgbClr val="005BAA"/>
                </a:solidFill>
              </a:rPr>
              <a:t>: </a:t>
            </a:r>
            <a:r>
              <a:rPr lang="cs-CZ" b="true" dirty="false" smtClean="false">
                <a:solidFill>
                  <a:srgbClr val="005BAA"/>
                </a:solidFill>
              </a:rPr>
              <a:t>	Alena Samková</a:t>
            </a:r>
          </a:p>
          <a:p>
            <a:pPr algn="l">
              <a:lnSpc>
                <a:spcPct val="15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Termín:		1. 6. 2018 – 30. 11. 2019</a:t>
            </a:r>
          </a:p>
          <a:p>
            <a:pPr marL="1882775" indent="-1882775" algn="l">
              <a:lnSpc>
                <a:spcPct val="15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Výzva:	Investiční priorita </a:t>
            </a:r>
            <a:r>
              <a:rPr lang="cs-CZ" b="true" dirty="false">
                <a:solidFill>
                  <a:srgbClr val="005BAA"/>
                </a:solidFill>
              </a:rPr>
              <a:t>(IP) 2.3 Strategie komunitně vedeného místního </a:t>
            </a:r>
            <a:r>
              <a:rPr lang="cs-CZ" b="true" dirty="false" smtClean="false">
                <a:solidFill>
                  <a:srgbClr val="005BAA"/>
                </a:solidFill>
              </a:rPr>
              <a:t>rozvoje</a:t>
            </a:r>
          </a:p>
          <a:p>
            <a:pPr marL="1882775" indent="-1882775" algn="l">
              <a:lnSpc>
                <a:spcPct val="15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Vyhlašovatel:	MAS </a:t>
            </a:r>
            <a:r>
              <a:rPr lang="cs-CZ" b="true" dirty="false" err="true">
                <a:solidFill>
                  <a:srgbClr val="005BAA"/>
                </a:solidFill>
              </a:rPr>
              <a:t>Skutečsko</a:t>
            </a:r>
            <a:r>
              <a:rPr lang="cs-CZ" b="true" dirty="false">
                <a:solidFill>
                  <a:srgbClr val="005BAA"/>
                </a:solidFill>
              </a:rPr>
              <a:t>, </a:t>
            </a:r>
            <a:r>
              <a:rPr lang="cs-CZ" b="true" dirty="false" err="true">
                <a:solidFill>
                  <a:srgbClr val="005BAA"/>
                </a:solidFill>
              </a:rPr>
              <a:t>Košumbersko</a:t>
            </a:r>
            <a:r>
              <a:rPr lang="cs-CZ" b="true" dirty="false">
                <a:solidFill>
                  <a:srgbClr val="005BAA"/>
                </a:solidFill>
              </a:rPr>
              <a:t> a </a:t>
            </a:r>
            <a:r>
              <a:rPr lang="cs-CZ" b="true" dirty="false" err="true">
                <a:solidFill>
                  <a:srgbClr val="005BAA"/>
                </a:solidFill>
              </a:rPr>
              <a:t>Chrastecko</a:t>
            </a:r>
            <a:r>
              <a:rPr lang="cs-CZ" b="true" dirty="false">
                <a:solidFill>
                  <a:srgbClr val="005BAA"/>
                </a:solidFill>
              </a:rPr>
              <a:t>, </a:t>
            </a:r>
            <a:r>
              <a:rPr lang="cs-CZ" b="true" dirty="false" err="true">
                <a:solidFill>
                  <a:srgbClr val="005BAA"/>
                </a:solidFill>
              </a:rPr>
              <a:t>z.s</a:t>
            </a:r>
            <a:r>
              <a:rPr lang="cs-CZ" b="true" dirty="false">
                <a:solidFill>
                  <a:srgbClr val="005BAA"/>
                </a:solidFill>
              </a:rPr>
              <a:t>. </a:t>
            </a: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579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Cíle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54330"/>
            <a:ext cx="6740435" cy="4328707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Cílem projektu je zvýšit pracovní uplatnění osob ohrožených na trhu práce prostřednictvím dvou nových pracovních míst na kozí farmě. </a:t>
            </a:r>
          </a:p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Projekt se zaměřuje na podporu osob, které jsou nezaměstnané a jsou obtížně zaměstnatelné na otevřeném trhu </a:t>
            </a:r>
            <a:r>
              <a:rPr lang="cs-CZ" b="true" dirty="false" smtClean="false">
                <a:solidFill>
                  <a:srgbClr val="005BAA"/>
                </a:solidFill>
              </a:rPr>
              <a:t>práce.</a:t>
            </a:r>
            <a:endParaRPr lang="cs-CZ" b="true" dirty="false">
              <a:solidFill>
                <a:srgbClr val="005BAA"/>
              </a:solidFill>
            </a:endParaRPr>
          </a:p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Součástí aktivit projektu je rovněž rozvoj základních kompetencí nově zaměstnaných osob a poskytnutí odpovídající psychosociální podpory. </a:t>
            </a: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080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Aktivity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54330"/>
            <a:ext cx="6740435" cy="3638877"/>
          </a:xfrm>
        </p:spPr>
        <p:txBody>
          <a:bodyPr>
            <a:normAutofit fontScale="92500"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Zaškolení nových zaměstnanců z cílové </a:t>
            </a:r>
            <a:r>
              <a:rPr lang="cs-CZ" b="true" dirty="false" smtClean="false">
                <a:solidFill>
                  <a:srgbClr val="005BAA"/>
                </a:solidFill>
              </a:rPr>
              <a:t>skupiny </a:t>
            </a:r>
            <a:r>
              <a:rPr lang="cs-CZ" b="true" dirty="false">
                <a:solidFill>
                  <a:srgbClr val="005BAA"/>
                </a:solidFill>
              </a:rPr>
              <a:t>a jejich průběžná odborná a psychosociální </a:t>
            </a:r>
            <a:r>
              <a:rPr lang="cs-CZ" b="true" dirty="false" smtClean="false">
                <a:solidFill>
                  <a:srgbClr val="005BAA"/>
                </a:solidFill>
              </a:rPr>
              <a:t>podpora.</a:t>
            </a:r>
          </a:p>
          <a:p>
            <a:pPr algn="l">
              <a:lnSpc>
                <a:spcPct val="150000"/>
              </a:lnSpc>
            </a:pPr>
            <a:endParaRPr lang="cs-CZ" b="true" dirty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Zaměstnávání osob z cílové skupiny </a:t>
            </a:r>
            <a:r>
              <a:rPr lang="cs-CZ" b="true" dirty="false" smtClean="false">
                <a:solidFill>
                  <a:srgbClr val="005BAA"/>
                </a:solidFill>
              </a:rPr>
              <a:t>(tj. </a:t>
            </a:r>
            <a:r>
              <a:rPr lang="cs-CZ" b="true" dirty="false">
                <a:solidFill>
                  <a:srgbClr val="005BAA"/>
                </a:solidFill>
              </a:rPr>
              <a:t>zejména rodiče, kteří se starají o malé děti, s kombinací </a:t>
            </a:r>
            <a:r>
              <a:rPr lang="cs-CZ" b="true" dirty="false" smtClean="false">
                <a:solidFill>
                  <a:srgbClr val="005BAA"/>
                </a:solidFill>
              </a:rPr>
              <a:t>znevýhodnění).</a:t>
            </a: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842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Přínos spolupráce s MAS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167873" y="1945762"/>
            <a:ext cx="6740435" cy="2461646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Projekt reaguje na potřeby a potenciál zemědělsky zaměřeného mikroregionu MAS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b="true" dirty="false" smtClean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Společný dialog </a:t>
            </a:r>
            <a:r>
              <a:rPr lang="cs-CZ" b="true" dirty="false">
                <a:solidFill>
                  <a:srgbClr val="005BAA"/>
                </a:solidFill>
              </a:rPr>
              <a:t>postupně </a:t>
            </a:r>
            <a:r>
              <a:rPr lang="cs-CZ" b="true" dirty="false" smtClean="false">
                <a:solidFill>
                  <a:srgbClr val="005BAA"/>
                </a:solidFill>
              </a:rPr>
              <a:t>vedl ke koncepčnímu formování projektového záměru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276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Spolupráce s partnery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694233"/>
            <a:ext cx="6740435" cy="4675613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Oficiální partneři projektu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Nezisková </a:t>
            </a:r>
            <a:r>
              <a:rPr lang="cs-CZ" b="true" dirty="false">
                <a:solidFill>
                  <a:srgbClr val="005BAA"/>
                </a:solidFill>
              </a:rPr>
              <a:t>organizace </a:t>
            </a:r>
            <a:r>
              <a:rPr lang="cs-CZ" b="true" dirty="false" err="true">
                <a:solidFill>
                  <a:srgbClr val="005BAA"/>
                </a:solidFill>
              </a:rPr>
              <a:t>Romodrom</a:t>
            </a:r>
            <a:endParaRPr lang="cs-CZ" b="true" dirty="false">
              <a:solidFill>
                <a:srgbClr val="005BAA"/>
              </a:solidFill>
            </a:endParaRPr>
          </a:p>
          <a:p>
            <a:pPr algn="l">
              <a:lnSpc>
                <a:spcPct val="100000"/>
              </a:lnSpc>
            </a:pPr>
            <a:endParaRPr lang="cs-CZ" b="true" dirty="false">
              <a:solidFill>
                <a:srgbClr val="005BAA"/>
              </a:solidFill>
            </a:endParaRPr>
          </a:p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Neoficiální partneři projektu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MAS </a:t>
            </a:r>
            <a:r>
              <a:rPr lang="cs-CZ" b="true" dirty="false" err="true">
                <a:solidFill>
                  <a:srgbClr val="005BAA"/>
                </a:solidFill>
              </a:rPr>
              <a:t>Skutečsko</a:t>
            </a:r>
            <a:r>
              <a:rPr lang="cs-CZ" b="true" dirty="false">
                <a:solidFill>
                  <a:srgbClr val="005BAA"/>
                </a:solidFill>
              </a:rPr>
              <a:t>, </a:t>
            </a:r>
            <a:r>
              <a:rPr lang="cs-CZ" b="true" dirty="false" err="true">
                <a:solidFill>
                  <a:srgbClr val="005BAA"/>
                </a:solidFill>
              </a:rPr>
              <a:t>Košumbersko</a:t>
            </a:r>
            <a:r>
              <a:rPr lang="cs-CZ" b="true" dirty="false">
                <a:solidFill>
                  <a:srgbClr val="005BAA"/>
                </a:solidFill>
              </a:rPr>
              <a:t> a </a:t>
            </a:r>
            <a:r>
              <a:rPr lang="cs-CZ" b="true" dirty="false" err="true">
                <a:solidFill>
                  <a:srgbClr val="005BAA"/>
                </a:solidFill>
              </a:rPr>
              <a:t>Chrastecko</a:t>
            </a:r>
            <a:endParaRPr lang="cs-CZ" b="true" dirty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Obecní úřad Hroubovice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Úřad práce ČR</a:t>
            </a: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799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err="true" smtClean="false">
                <a:solidFill>
                  <a:srgbClr val="005BAA"/>
                </a:solidFill>
                <a:latin typeface="Trebuchet MS" panose="020B0603020202020204" pitchFamily="34" charset="0"/>
              </a:rPr>
              <a:t>Integrovanost</a:t>
            </a:r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73958"/>
            <a:ext cx="6740435" cy="4162568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Projekt Farma u Tří sluncí synergicky spolupůsobí v území s dalšími aktivitami, zejména: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Vznik zaměstnaneckého zázemí na farmě umožnil </a:t>
            </a:r>
            <a:r>
              <a:rPr lang="cs-CZ" b="true" dirty="false" smtClean="false">
                <a:solidFill>
                  <a:srgbClr val="005BAA"/>
                </a:solidFill>
              </a:rPr>
              <a:t>vytvořit </a:t>
            </a:r>
            <a:r>
              <a:rPr lang="cs-CZ" b="true" dirty="false">
                <a:solidFill>
                  <a:srgbClr val="005BAA"/>
                </a:solidFill>
              </a:rPr>
              <a:t>prostor pro komunitní život a propagaci zdravého životního </a:t>
            </a:r>
            <a:r>
              <a:rPr lang="cs-CZ" b="true" dirty="false" smtClean="false">
                <a:solidFill>
                  <a:srgbClr val="005BAA"/>
                </a:solidFill>
              </a:rPr>
              <a:t>stylu prostřednictvím </a:t>
            </a:r>
            <a:r>
              <a:rPr lang="cs-CZ" b="true" dirty="false">
                <a:solidFill>
                  <a:srgbClr val="005BAA"/>
                </a:solidFill>
              </a:rPr>
              <a:t>tematicky zaměřených přednášek přímo na kozí </a:t>
            </a:r>
            <a:r>
              <a:rPr lang="cs-CZ" b="true" dirty="false" smtClean="false">
                <a:solidFill>
                  <a:srgbClr val="005BAA"/>
                </a:solidFill>
              </a:rPr>
              <a:t>farmě;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Vytvoření zázemí </a:t>
            </a:r>
            <a:r>
              <a:rPr lang="cs-CZ" b="true" dirty="false">
                <a:solidFill>
                  <a:srgbClr val="005BAA"/>
                </a:solidFill>
              </a:rPr>
              <a:t>pro ubytovací kapacity a malé </a:t>
            </a:r>
            <a:r>
              <a:rPr lang="cs-CZ" b="true" dirty="false" err="true">
                <a:solidFill>
                  <a:srgbClr val="005BAA"/>
                </a:solidFill>
              </a:rPr>
              <a:t>wellness</a:t>
            </a:r>
            <a:r>
              <a:rPr lang="cs-CZ" b="true" dirty="false">
                <a:solidFill>
                  <a:srgbClr val="005BAA"/>
                </a:solidFill>
              </a:rPr>
              <a:t> centrum, což přinese pozitivní efekty v rozvoji cestovního ruchu a mělo by napomoci udržení vytvořených pracovních míst. </a:t>
            </a:r>
            <a:endParaRPr lang="cs-CZ" b="true" dirty="false" smtClean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088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Inovativnost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228299"/>
            <a:ext cx="6740435" cy="475750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Inovativní znaky projektu lze spatřovat v: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kombinaci zemědělsko-podnikatelského záměru, který plně zapadá do strategie MAS s podporou zdravého životního stylu a integračního zaměstnávání osob z ohrožené cílové </a:t>
            </a:r>
            <a:r>
              <a:rPr lang="cs-CZ" b="true" dirty="false" smtClean="false">
                <a:solidFill>
                  <a:srgbClr val="005BAA"/>
                </a:solidFill>
              </a:rPr>
              <a:t>skupiny;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a</a:t>
            </a:r>
            <a:r>
              <a:rPr lang="cs-CZ" b="true" dirty="false" smtClean="false">
                <a:solidFill>
                  <a:srgbClr val="005BAA"/>
                </a:solidFill>
              </a:rPr>
              <a:t>ktivní práci s </a:t>
            </a:r>
            <a:r>
              <a:rPr lang="cs-CZ" b="true" dirty="false">
                <a:solidFill>
                  <a:srgbClr val="005BAA"/>
                </a:solidFill>
              </a:rPr>
              <a:t>komunitou a v komunitě, </a:t>
            </a:r>
            <a:r>
              <a:rPr lang="cs-CZ" b="true" dirty="false" smtClean="false">
                <a:solidFill>
                  <a:srgbClr val="005BAA"/>
                </a:solidFill>
              </a:rPr>
              <a:t>blízké spolupráci </a:t>
            </a:r>
            <a:r>
              <a:rPr lang="cs-CZ" b="true" dirty="false">
                <a:solidFill>
                  <a:srgbClr val="005BAA"/>
                </a:solidFill>
              </a:rPr>
              <a:t>s cílovou skupinou na přípravě projektu a motivační finanční ohodnocení zaměstnankyň z cílové skupiny, které je ve srovnání se mzdovou úrovní na obdobných pozicích v rámci kraje </a:t>
            </a:r>
            <a:r>
              <a:rPr lang="cs-CZ" b="true" dirty="false" smtClean="false">
                <a:solidFill>
                  <a:srgbClr val="005BAA"/>
                </a:solidFill>
              </a:rPr>
              <a:t>vyšší.</a:t>
            </a: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557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 dirty="false"/>
          </a:p>
        </p:txBody>
      </p:sp>
      <p:pic>
        <p:nvPicPr>
          <p:cNvPr id="7" name="Obrázek 6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" name="Obrázek 8"/>
          <p:cNvPicPr/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8939"/>
            <a:ext cx="8202168" cy="434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53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 xsi:nil="true"/>
  </documentManagement>
</p:properties>
</file>

<file path=customXml/itemProps1.xml><?xml version="1.0" encoding="utf-8"?>
<ds:datastoreItem xmlns:ds="http://schemas.openxmlformats.org/officeDocument/2006/customXml" ds:itemID="{D06F2D03-07AE-4CB5-9C08-CE80976F95E6}"/>
</file>

<file path=customXml/itemProps2.xml><?xml version="1.0" encoding="utf-8"?>
<ds:datastoreItem xmlns:ds="http://schemas.openxmlformats.org/officeDocument/2006/customXml" ds:itemID="{DDB6DC64-25AB-4DEC-9005-244F85FA47F2}"/>
</file>

<file path=customXml/itemProps3.xml><?xml version="1.0" encoding="utf-8"?>
<ds:datastoreItem xmlns:ds="http://schemas.openxmlformats.org/officeDocument/2006/customXml" ds:itemID="{3CD1FFC6-25A7-4ADF-84DE-B5546D2DE08D}"/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Office Theme</properties:Template>
  <properties:Words>316</properties:Words>
  <properties:PresentationFormat>Předvádění na obrazovce (4:3)</properties:PresentationFormat>
  <properties:Paragraphs>38</properties:Paragraphs>
  <properties:Slides>9</properties:Slides>
  <properties:Notes>0</properties:Notes>
  <properties:TotalTime>326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properties:HeadingPairs>
  <properties:TitlesOfParts>
    <vt:vector baseType="lpstr" size="14">
      <vt:lpstr>Arial</vt:lpstr>
      <vt:lpstr>Calibri</vt:lpstr>
      <vt:lpstr>Calibri Light</vt:lpstr>
      <vt:lpstr>Trebuchet MS</vt:lpstr>
      <vt:lpstr>Motiv Office</vt:lpstr>
      <vt:lpstr>Prezentace aplikace PowerPoint</vt:lpstr>
      <vt:lpstr>O projektu</vt:lpstr>
      <vt:lpstr>Cíle projektu</vt:lpstr>
      <vt:lpstr>Aktivity projektu</vt:lpstr>
      <vt:lpstr>Přínos spolupráce s MAS</vt:lpstr>
      <vt:lpstr>Spolupráce s partnery</vt:lpstr>
      <vt:lpstr>Integrovanost projektu</vt:lpstr>
      <vt:lpstr>Inovativnost projektu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2018-06-04T07:32:03Z</dcterms:created>
  <dc:creator/>
  <cp:lastModifiedBy/>
  <dcterms:modified xmlns:xsi="http://www.w3.org/2001/XMLSchema-instance" xsi:type="dcterms:W3CDTF">2019-09-02T16:37:33Z</dcterms:modified>
  <cp:revision>27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