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horzBarState="maximized">
    <p:restoredLeft sz="14995" autoAdjust="false"/>
    <p:restoredTop sz="94660"/>
  </p:normalViewPr>
  <p:slideViewPr>
    <p:cSldViewPr snapToGrid="false">
      <p:cViewPr varScale="true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heme/theme1.xml" Type="http://schemas.openxmlformats.org/officeDocument/2006/relationships/theme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viewProps.xml" Type="http://schemas.openxmlformats.org/officeDocument/2006/relationships/viewProps" Id="rId12"/>
    <Relationship Target="../customXml/item3.xml" Type="http://schemas.openxmlformats.org/officeDocument/2006/relationships/customXml" Id="rId17"/>
    <Relationship Target="slides/slide1.xml" Type="http://schemas.openxmlformats.org/officeDocument/2006/relationships/slide" Id="rId2"/>
    <Relationship Target="../customXml/item2.xml" Type="http://schemas.openxmlformats.org/officeDocument/2006/relationships/customXml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presProps.xml" Type="http://schemas.openxmlformats.org/officeDocument/2006/relationships/presProps" Id="rId11"/>
    <Relationship Target="slides/slide4.xml" Type="http://schemas.openxmlformats.org/officeDocument/2006/relationships/slide" Id="rId5"/>
    <Relationship Target="../customXml/item1.xml" Type="http://schemas.openxmlformats.org/officeDocument/2006/relationships/customXml" Id="rId15"/>
    <Relationship Target="slides/slide9.xml" Type="http://schemas.openxmlformats.org/officeDocument/2006/relationships/slide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tableStyles.xml" Type="http://schemas.openxmlformats.org/officeDocument/2006/relationships/tableStyles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false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false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02.09.2019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e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 smtClean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  <a:endParaRPr lang="cs-CZ" sz="1050" dirty="false">
              <a:latin typeface="Trebuchet MS" panose="020B0603020202020204" pitchFamily="34" charset="0"/>
            </a:endParaRP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pl-PL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Farma u Tří sluncí </a:t>
            </a: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 smtClean="false"/>
              <a:t>Martin Pělucha</a:t>
            </a:r>
          </a:p>
          <a:p>
            <a:pPr algn="r"/>
            <a:r>
              <a:rPr lang="cs-CZ" sz="1600" b="true" dirty="false" smtClean="false"/>
              <a:t>IREAS </a:t>
            </a:r>
            <a:r>
              <a:rPr lang="cs-CZ" sz="1600" b="true" dirty="false" smtClean="false"/>
              <a:t>centrum</a:t>
            </a:r>
            <a:r>
              <a:rPr lang="cs-CZ" sz="1600" b="true" dirty="false" smtClean="false"/>
              <a:t>, s.r.o.</a:t>
            </a:r>
            <a:endParaRPr lang="cs-CZ" sz="1600" b="true" dirty="false"/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939218" y="1454330"/>
            <a:ext cx="7711006" cy="3803469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Název: 	</a:t>
            </a:r>
            <a:r>
              <a:rPr lang="pl-PL" b="true" dirty="false">
                <a:solidFill>
                  <a:srgbClr val="005BAA"/>
                </a:solidFill>
              </a:rPr>
              <a:t>Farma u Tří sluncí podporuje zaměstnanost v </a:t>
            </a:r>
            <a:r>
              <a:rPr lang="pl-PL" b="true" dirty="false" smtClean="false">
                <a:solidFill>
                  <a:srgbClr val="005BAA"/>
                </a:solidFill>
              </a:rPr>
              <a:t>regionu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Realizátor</a:t>
            </a:r>
            <a:r>
              <a:rPr lang="cs-CZ" b="true" dirty="false">
                <a:solidFill>
                  <a:srgbClr val="005BAA"/>
                </a:solidFill>
              </a:rPr>
              <a:t>: </a:t>
            </a:r>
            <a:r>
              <a:rPr lang="cs-CZ" b="true" dirty="false" smtClean="false">
                <a:solidFill>
                  <a:srgbClr val="005BAA"/>
                </a:solidFill>
              </a:rPr>
              <a:t>	Alena Samková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Termín:		1. 6. 2018 – 30. 11. 2019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Výzva:	Investiční priorita </a:t>
            </a:r>
            <a:r>
              <a:rPr lang="cs-CZ" b="true" dirty="false">
                <a:solidFill>
                  <a:srgbClr val="005BAA"/>
                </a:solidFill>
              </a:rPr>
              <a:t>(IP) 2.3 Strategie komunitně vedeného místního </a:t>
            </a:r>
            <a:r>
              <a:rPr lang="cs-CZ" b="true" dirty="false" smtClean="false">
                <a:solidFill>
                  <a:srgbClr val="005BAA"/>
                </a:solidFill>
              </a:rPr>
              <a:t>rozvoje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Vyhlašovatel:	MAS </a:t>
            </a:r>
            <a:r>
              <a:rPr lang="cs-CZ" b="true" dirty="false" err="true">
                <a:solidFill>
                  <a:srgbClr val="005BAA"/>
                </a:solidFill>
              </a:rPr>
              <a:t>Skutečsko</a:t>
            </a:r>
            <a:r>
              <a:rPr lang="cs-CZ" b="true" dirty="false">
                <a:solidFill>
                  <a:srgbClr val="005BAA"/>
                </a:solidFill>
              </a:rPr>
              <a:t>, </a:t>
            </a:r>
            <a:r>
              <a:rPr lang="cs-CZ" b="true" dirty="false" err="true">
                <a:solidFill>
                  <a:srgbClr val="005BAA"/>
                </a:solidFill>
              </a:rPr>
              <a:t>Košumbersko</a:t>
            </a:r>
            <a:r>
              <a:rPr lang="cs-CZ" b="true" dirty="false">
                <a:solidFill>
                  <a:srgbClr val="005BAA"/>
                </a:solidFill>
              </a:rPr>
              <a:t> a </a:t>
            </a:r>
            <a:r>
              <a:rPr lang="cs-CZ" b="true" dirty="false" err="true">
                <a:solidFill>
                  <a:srgbClr val="005BAA"/>
                </a:solidFill>
              </a:rPr>
              <a:t>Chrastecko</a:t>
            </a:r>
            <a:r>
              <a:rPr lang="cs-CZ" b="true" dirty="false">
                <a:solidFill>
                  <a:srgbClr val="005BAA"/>
                </a:solidFill>
              </a:rPr>
              <a:t>, </a:t>
            </a:r>
            <a:r>
              <a:rPr lang="cs-CZ" b="true" dirty="false" err="true">
                <a:solidFill>
                  <a:srgbClr val="005BAA"/>
                </a:solidFill>
              </a:rPr>
              <a:t>z.s</a:t>
            </a:r>
            <a:r>
              <a:rPr lang="cs-CZ" b="true" dirty="false">
                <a:solidFill>
                  <a:srgbClr val="005BAA"/>
                </a:solidFill>
              </a:rPr>
              <a:t>. 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Cílem projektu je zvýšit pracovní uplatnění osob ohrožených na trhu práce prostřednictvím dvou nových pracovních míst na kozí farmě. </a:t>
            </a: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se zaměřuje na podporu osob, které jsou nezaměstnané a jsou obtížně zaměstnatelné na otevřeném trhu </a:t>
            </a:r>
            <a:r>
              <a:rPr lang="cs-CZ" b="true" dirty="false" smtClean="false">
                <a:solidFill>
                  <a:srgbClr val="005BAA"/>
                </a:solidFill>
              </a:rPr>
              <a:t>práce.</a:t>
            </a: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Součástí aktivit projektu je rovněž rozvoj základních kompetencí nově zaměstnaných osob a poskytnutí odpovídající psychosociální podpory. 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638877"/>
          </a:xfrm>
        </p:spPr>
        <p:txBody>
          <a:bodyPr>
            <a:normAutofit fontScale="92500"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Zaškolení nových zaměstnanců z cílové </a:t>
            </a:r>
            <a:r>
              <a:rPr lang="cs-CZ" b="true" dirty="false" smtClean="false">
                <a:solidFill>
                  <a:srgbClr val="005BAA"/>
                </a:solidFill>
              </a:rPr>
              <a:t>skupiny </a:t>
            </a:r>
            <a:r>
              <a:rPr lang="cs-CZ" b="true" dirty="false">
                <a:solidFill>
                  <a:srgbClr val="005BAA"/>
                </a:solidFill>
              </a:rPr>
              <a:t>a jejich průběžná odborná a psychosociální </a:t>
            </a:r>
            <a:r>
              <a:rPr lang="cs-CZ" b="true" dirty="false" smtClean="false">
                <a:solidFill>
                  <a:srgbClr val="005BAA"/>
                </a:solidFill>
              </a:rPr>
              <a:t>podpora.</a:t>
            </a:r>
          </a:p>
          <a:p>
            <a:pPr algn="l">
              <a:lnSpc>
                <a:spcPct val="15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Zaměstnávání osob z cílové skupiny </a:t>
            </a:r>
            <a:r>
              <a:rPr lang="cs-CZ" b="true" dirty="false" smtClean="false">
                <a:solidFill>
                  <a:srgbClr val="005BAA"/>
                </a:solidFill>
              </a:rPr>
              <a:t>(tj. </a:t>
            </a:r>
            <a:r>
              <a:rPr lang="cs-CZ" b="true" dirty="false">
                <a:solidFill>
                  <a:srgbClr val="005BAA"/>
                </a:solidFill>
              </a:rPr>
              <a:t>zejména rodiče, kteří se starají o malé děti, s kombinací </a:t>
            </a:r>
            <a:r>
              <a:rPr lang="cs-CZ" b="true" dirty="false" smtClean="false">
                <a:solidFill>
                  <a:srgbClr val="005BAA"/>
                </a:solidFill>
              </a:rPr>
              <a:t>znevýhodnění).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167873" y="1945762"/>
            <a:ext cx="6740435" cy="246164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Projekt reaguje na potřeby a potenciál zemědělsky zaměřeného mikroregionu 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Společný dialog </a:t>
            </a:r>
            <a:r>
              <a:rPr lang="cs-CZ" b="true" dirty="false">
                <a:solidFill>
                  <a:srgbClr val="005BAA"/>
                </a:solidFill>
              </a:rPr>
              <a:t>postupně </a:t>
            </a:r>
            <a:r>
              <a:rPr lang="cs-CZ" b="true" dirty="false" smtClean="false">
                <a:solidFill>
                  <a:srgbClr val="005BAA"/>
                </a:solidFill>
              </a:rPr>
              <a:t>vedl ke koncepčnímu formování projektového záměru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694233"/>
            <a:ext cx="6740435" cy="467561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Nezisková </a:t>
            </a:r>
            <a:r>
              <a:rPr lang="cs-CZ" b="true" dirty="false">
                <a:solidFill>
                  <a:srgbClr val="005BAA"/>
                </a:solidFill>
              </a:rPr>
              <a:t>organizace </a:t>
            </a:r>
            <a:r>
              <a:rPr lang="cs-CZ" b="true" dirty="false" err="true">
                <a:solidFill>
                  <a:srgbClr val="005BAA"/>
                </a:solidFill>
              </a:rPr>
              <a:t>Romodrom</a:t>
            </a: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Neoficiální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</a:t>
            </a:r>
            <a:r>
              <a:rPr lang="cs-CZ" b="true" dirty="false" err="true">
                <a:solidFill>
                  <a:srgbClr val="005BAA"/>
                </a:solidFill>
              </a:rPr>
              <a:t>Skutečsko</a:t>
            </a:r>
            <a:r>
              <a:rPr lang="cs-CZ" b="true" dirty="false">
                <a:solidFill>
                  <a:srgbClr val="005BAA"/>
                </a:solidFill>
              </a:rPr>
              <a:t>, </a:t>
            </a:r>
            <a:r>
              <a:rPr lang="cs-CZ" b="true" dirty="false" err="true">
                <a:solidFill>
                  <a:srgbClr val="005BAA"/>
                </a:solidFill>
              </a:rPr>
              <a:t>Košumbersko</a:t>
            </a:r>
            <a:r>
              <a:rPr lang="cs-CZ" b="true" dirty="false">
                <a:solidFill>
                  <a:srgbClr val="005BAA"/>
                </a:solidFill>
              </a:rPr>
              <a:t> a </a:t>
            </a:r>
            <a:r>
              <a:rPr lang="cs-CZ" b="true" dirty="false" err="true">
                <a:solidFill>
                  <a:srgbClr val="005BAA"/>
                </a:solidFill>
              </a:rPr>
              <a:t>Chrastecko</a:t>
            </a: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Obecní úřad Hroubovice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Úřad práce ČR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Farma u Tří sluncí synergicky spolupůsobí v území s dalšími aktivitami, zejména: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Vznik zaměstnaneckého zázemí na farmě umožnil </a:t>
            </a:r>
            <a:r>
              <a:rPr lang="cs-CZ" b="true" dirty="false" smtClean="false">
                <a:solidFill>
                  <a:srgbClr val="005BAA"/>
                </a:solidFill>
              </a:rPr>
              <a:t>vytvořit </a:t>
            </a:r>
            <a:r>
              <a:rPr lang="cs-CZ" b="true" dirty="false">
                <a:solidFill>
                  <a:srgbClr val="005BAA"/>
                </a:solidFill>
              </a:rPr>
              <a:t>prostor pro komunitní život a propagaci zdravého životního </a:t>
            </a:r>
            <a:r>
              <a:rPr lang="cs-CZ" b="true" dirty="false" smtClean="false">
                <a:solidFill>
                  <a:srgbClr val="005BAA"/>
                </a:solidFill>
              </a:rPr>
              <a:t>stylu prostřednictvím </a:t>
            </a:r>
            <a:r>
              <a:rPr lang="cs-CZ" b="true" dirty="false">
                <a:solidFill>
                  <a:srgbClr val="005BAA"/>
                </a:solidFill>
              </a:rPr>
              <a:t>tematicky zaměřených přednášek přímo na kozí </a:t>
            </a:r>
            <a:r>
              <a:rPr lang="cs-CZ" b="true" dirty="false" smtClean="false">
                <a:solidFill>
                  <a:srgbClr val="005BAA"/>
                </a:solidFill>
              </a:rPr>
              <a:t>farmě;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Vytvoření zázemí </a:t>
            </a:r>
            <a:r>
              <a:rPr lang="cs-CZ" b="true" dirty="false">
                <a:solidFill>
                  <a:srgbClr val="005BAA"/>
                </a:solidFill>
              </a:rPr>
              <a:t>pro ubytovací kapacity a malé </a:t>
            </a:r>
            <a:r>
              <a:rPr lang="cs-CZ" b="true" dirty="false" err="true">
                <a:solidFill>
                  <a:srgbClr val="005BAA"/>
                </a:solidFill>
              </a:rPr>
              <a:t>wellness</a:t>
            </a:r>
            <a:r>
              <a:rPr lang="cs-CZ" b="true" dirty="false">
                <a:solidFill>
                  <a:srgbClr val="005BAA"/>
                </a:solidFill>
              </a:rPr>
              <a:t> centrum, což přinese pozitivní efekty v rozvoji cestovního ruchu a mělo by napomoci udržení vytvořených pracovních míst. </a:t>
            </a: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Inovativní znaky projektu lze spatřovat v: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kombinaci zemědělsko-podnikatelského záměru, který plně zapadá do strategie MAS s podporou zdravého životního stylu a integračního zaměstnávání osob z ohrožené cílové </a:t>
            </a:r>
            <a:r>
              <a:rPr lang="cs-CZ" b="true" dirty="false" smtClean="false">
                <a:solidFill>
                  <a:srgbClr val="005BAA"/>
                </a:solidFill>
              </a:rPr>
              <a:t>skupiny;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a</a:t>
            </a:r>
            <a:r>
              <a:rPr lang="cs-CZ" b="true" dirty="false" smtClean="false">
                <a:solidFill>
                  <a:srgbClr val="005BAA"/>
                </a:solidFill>
              </a:rPr>
              <a:t>ktivní práci s </a:t>
            </a:r>
            <a:r>
              <a:rPr lang="cs-CZ" b="true" dirty="false">
                <a:solidFill>
                  <a:srgbClr val="005BAA"/>
                </a:solidFill>
              </a:rPr>
              <a:t>komunitou a v komunitě, </a:t>
            </a:r>
            <a:r>
              <a:rPr lang="cs-CZ" b="true" dirty="false" smtClean="false">
                <a:solidFill>
                  <a:srgbClr val="005BAA"/>
                </a:solidFill>
              </a:rPr>
              <a:t>blízké spolupráci </a:t>
            </a:r>
            <a:r>
              <a:rPr lang="cs-CZ" b="true" dirty="false">
                <a:solidFill>
                  <a:srgbClr val="005BAA"/>
                </a:solidFill>
              </a:rPr>
              <a:t>s cílovou skupinou na přípravě projektu a motivační finanční ohodnocení zaměstnankyň z cílové skupiny, které je ve srovnání se mzdovou úrovní na obdobných pozicích v rámci kraje </a:t>
            </a:r>
            <a:r>
              <a:rPr lang="cs-CZ" b="true" dirty="false" smtClean="false">
                <a:solidFill>
                  <a:srgbClr val="005BAA"/>
                </a:solidFill>
              </a:rPr>
              <a:t>vyšší.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9" name="Obrázek 8"/>
          <p:cNvPicPr/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8939"/>
            <a:ext cx="8202168" cy="43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D06F2D03-07AE-4CB5-9C08-CE80976F95E6}"/>
</file>

<file path=customXml/itemProps2.xml><?xml version="1.0" encoding="utf-8"?>
<ds:datastoreItem xmlns:ds="http://schemas.openxmlformats.org/officeDocument/2006/customXml" ds:itemID="{DDB6DC64-25AB-4DEC-9005-244F85FA47F2}"/>
</file>

<file path=customXml/itemProps3.xml><?xml version="1.0" encoding="utf-8"?>
<ds:datastoreItem xmlns:ds="http://schemas.openxmlformats.org/officeDocument/2006/customXml" ds:itemID="{3CD1FFC6-25A7-4ADF-84DE-B5546D2DE08D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316</properties:Words>
  <properties:PresentationFormat>Předvádění na obrazovce (4:3)</properties:PresentationFormat>
  <properties:Paragraphs>38</properties:Paragraphs>
  <properties:Slides>9</properties:Slides>
  <properties:Notes>0</properties:Notes>
  <properties:TotalTime>326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4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2019-09-02T16:37:33Z</dcterms:modified>
  <cp:revision>27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