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A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 horzBarState="maximized">
    <p:restoredLeft sz="14995" autoAdjust="false"/>
    <p:restoredTop sz="94660"/>
  </p:normalViewPr>
  <p:slideViewPr>
    <p:cSldViewPr snapToGrid="false">
      <p:cViewPr varScale="true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tableStyles.xml" Type="http://schemas.openxmlformats.org/officeDocument/2006/relationships/tableStyles" Id="rId13"/>
    <Relationship Target="slides/slide2.xml" Type="http://schemas.openxmlformats.org/officeDocument/2006/relationships/slide" Id="rId3"/>
    <Relationship Target="slides/slide6.xml" Type="http://schemas.openxmlformats.org/officeDocument/2006/relationships/slide" Id="rId7"/>
    <Relationship Target="theme/theme1.xml" Type="http://schemas.openxmlformats.org/officeDocument/2006/relationships/theme" Id="rId12"/>
    <Relationship Target="slides/slide1.xml" Type="http://schemas.openxmlformats.org/officeDocument/2006/relationships/slide" Id="rId2"/>
    <Relationship Target="../customXml/item3.xml" Type="http://schemas.openxmlformats.org/officeDocument/2006/relationships/customXml" Id="rId16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viewProps.xml" Type="http://schemas.openxmlformats.org/officeDocument/2006/relationships/viewProps" Id="rId11"/>
    <Relationship Target="slides/slide4.xml" Type="http://schemas.openxmlformats.org/officeDocument/2006/relationships/slide" Id="rId5"/>
    <Relationship Target="../customXml/item2.xml" Type="http://schemas.openxmlformats.org/officeDocument/2006/relationships/customXml" Id="rId15"/>
    <Relationship Target="presProps.xml" Type="http://schemas.openxmlformats.org/officeDocument/2006/relationships/presProps" Id="rId10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../customXml/item1.xml" Type="http://schemas.openxmlformats.org/officeDocument/2006/relationships/customXml" Id="rId14"/>
</Relationships>
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Subtitle 2"/>
          <p:cNvSpPr>
            <a:spLocks noGrp="true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false"/>
              <a:t>Kliknutím můžete upravit styl předlohy.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83671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852611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true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Vertical Text Placeholder 2"/>
          <p:cNvSpPr>
            <a:spLocks noGrp="true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639995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81380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154369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8925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4" name="Content Placeholder 3"/>
          <p:cNvSpPr>
            <a:spLocks noGrp="true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5" name="Text Placeholder 4"/>
          <p:cNvSpPr>
            <a:spLocks noGrp="true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6" name="Content Placeholder 5"/>
          <p:cNvSpPr>
            <a:spLocks noGrp="true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7" name="Date Placeholder 6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8" name="Footer Placeholder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188078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Date Placeholder 2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4" name="Footer Placeholder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593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3" name="Footer Placeholder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712469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Content Placeholder 2"/>
          <p:cNvSpPr>
            <a:spLocks noGrp="true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80150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true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Picture Placeholder 2"/>
          <p:cNvSpPr>
            <a:spLocks noGrp="true" noChangeAspect="true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false"/>
              <a:t>Kliknutím na ikonu přidáte obrázek.</a:t>
            </a:r>
            <a:endParaRPr lang="en-US" dirty="false"/>
          </a:p>
        </p:txBody>
      </p:sp>
      <p:sp>
        <p:nvSpPr>
          <p:cNvPr id="4" name="Text Placeholder 3"/>
          <p:cNvSpPr>
            <a:spLocks noGrp="true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false"/>
              <a:t>Upravte styly předlohy textu.</a:t>
            </a:r>
          </a:p>
        </p:txBody>
      </p:sp>
      <p:sp>
        <p:nvSpPr>
          <p:cNvPr id="5" name="Date Placeholder 4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6" name="Footer Placeholder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587254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media/image1.jpg" Type="http://schemas.openxmlformats.org/officeDocument/2006/relationships/imag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theme/theme1.xml" Type="http://schemas.openxmlformats.org/officeDocument/2006/relationships/theme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true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true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false" anchor="ctr">
            <a:normAutofit/>
          </a:bodyPr>
          <a:lstStyle/>
          <a:p>
            <a:r>
              <a:rPr lang="cs-CZ" smtClean="false"/>
              <a:t>Kliknutím lze upravit styl.</a:t>
            </a:r>
            <a:endParaRPr lang="en-US" dirty="false"/>
          </a:p>
        </p:txBody>
      </p:sp>
      <p:sp>
        <p:nvSpPr>
          <p:cNvPr id="3" name="Text Placeholder 2"/>
          <p:cNvSpPr>
            <a:spLocks noGrp="true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false">
            <a:normAutofit/>
          </a:bodyPr>
          <a:lstStyle/>
          <a:p>
            <a:pPr lvl="0"/>
            <a:r>
              <a:rPr lang="cs-CZ" smtClean="false"/>
              <a:t>Upravte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en-US" dirty="false"/>
          </a:p>
        </p:txBody>
      </p:sp>
      <p:sp>
        <p:nvSpPr>
          <p:cNvPr id="4" name="Date Placeholder 3"/>
          <p:cNvSpPr>
            <a:spLocks noGrp="true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211BB-4969-46F3-AB9A-3A498B8F4F0C}" type="datetimeFigureOut">
              <a:rPr lang="cs-CZ" smtClean="false"/>
              <a:t>16.09.2019</a:t>
            </a:fld>
            <a:endParaRPr lang="cs-CZ"/>
          </a:p>
        </p:txBody>
      </p:sp>
      <p:sp>
        <p:nvSpPr>
          <p:cNvPr id="5" name="Footer Placeholder 4"/>
          <p:cNvSpPr>
            <a:spLocks noGrp="true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true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false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1E16C-530E-4273-BDF3-3929923EEF1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02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false" eaLnBrk="true" latinLnBrk="false" hangingPunct="true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false" eaLnBrk="true" latinLnBrk="false" hangingPunct="true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3"/>
    <Relationship Target="../media/image2.emf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Přímá spojnice 5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true">
            <a:off x="1197410" y="5492405"/>
            <a:ext cx="6744807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true"/>
          <p:nvPr/>
        </p:nvSpPr>
        <p:spPr>
          <a:xfrm>
            <a:off x="1088572" y="5513083"/>
            <a:ext cx="6853644" cy="25391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1050" dirty="false" smtClean="false">
                <a:latin typeface="Trebuchet MS" panose="020B0603020202020204" pitchFamily="34" charset="0"/>
              </a:rPr>
              <a:t>Zpracování případových studií projektů financovaných z OP Zaměstnanost ve výzvách Místních akčních skupin</a:t>
            </a:r>
            <a:endParaRPr lang="cs-CZ" sz="1050" dirty="false">
              <a:latin typeface="Trebuchet MS" panose="020B0603020202020204" pitchFamily="34" charset="0"/>
            </a:endParaRPr>
          </a:p>
        </p:txBody>
      </p:sp>
      <p:sp>
        <p:nvSpPr>
          <p:cNvPr id="9" name="Nadpis 1"/>
          <p:cNvSpPr txBox="true">
            <a:spLocks/>
          </p:cNvSpPr>
          <p:nvPr/>
        </p:nvSpPr>
        <p:spPr>
          <a:xfrm>
            <a:off x="1151861" y="908304"/>
            <a:ext cx="6727065" cy="2876655"/>
          </a:xfrm>
          <a:prstGeom prst="rect">
            <a:avLst/>
          </a:prstGeom>
        </p:spPr>
        <p:txBody>
          <a:bodyPr vert="horz" lIns="91440" tIns="45720" rIns="91440" bIns="45720" rtlCol="false" anchor="b">
            <a:noAutofit/>
          </a:bodyPr>
          <a:lstStyle>
            <a:lvl1pPr algn="ctr" defTabSz="914400" rtl="false" eaLnBrk="true" latinLnBrk="false" hangingPunct="true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cs-CZ" sz="4400" b="true" dirty="false">
                <a:solidFill>
                  <a:srgbClr val="005BAA"/>
                </a:solidFill>
                <a:latin typeface="Trebuchet MS" panose="020B0603020202020204" pitchFamily="34" charset="0"/>
              </a:rPr>
              <a:t>Spolu-pracujeme, spolu se </a:t>
            </a:r>
            <a:r>
              <a:rPr lang="cs-CZ" sz="4400" b="true" dirty="false" err="true" smtClean="false">
                <a:solidFill>
                  <a:srgbClr val="005BAA"/>
                </a:solidFill>
                <a:latin typeface="Trebuchet MS" panose="020B0603020202020204" pitchFamily="34" charset="0"/>
              </a:rPr>
              <a:t>SPLAVem</a:t>
            </a:r>
            <a:endParaRPr lang="cs-CZ" sz="4400" b="true" dirty="false" smtClean="false">
              <a:solidFill>
                <a:srgbClr val="005BAA"/>
              </a:solidFill>
              <a:latin typeface="Trebuchet MS" panose="020B0603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Případová studie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Podnadpis 2"/>
          <p:cNvSpPr txBox="true">
            <a:spLocks/>
          </p:cNvSpPr>
          <p:nvPr/>
        </p:nvSpPr>
        <p:spPr>
          <a:xfrm>
            <a:off x="1219200" y="4178300"/>
            <a:ext cx="6723016" cy="1206499"/>
          </a:xfrm>
          <a:prstGeom prst="rect">
            <a:avLst/>
          </a:prstGeom>
        </p:spPr>
        <p:txBody>
          <a:bodyPr vert="horz" lIns="91440" tIns="45720" rIns="91440" bIns="45720" rtlCol="false">
            <a:noAutofit/>
          </a:bodyPr>
          <a:lstStyle>
            <a:lvl1pPr marL="0" indent="0" algn="ctr" defTabSz="914400" rtl="false" eaLnBrk="true" latinLnBrk="false" hangingPunct="true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false" eaLnBrk="true" latinLnBrk="false" hangingPunct="true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1600" b="true" dirty="false" smtClean="false"/>
              <a:t>Martin Špaček</a:t>
            </a:r>
            <a:endParaRPr lang="cs-CZ" sz="1600" b="true" dirty="false" smtClean="false"/>
          </a:p>
          <a:p>
            <a:pPr algn="r"/>
            <a:r>
              <a:rPr lang="cs-CZ" sz="1600" b="true" dirty="false" smtClean="false"/>
              <a:t>IREAS Centrum, s.r.o.</a:t>
            </a:r>
            <a:endParaRPr lang="cs-CZ" sz="1600" b="true" dirty="false"/>
          </a:p>
          <a:p>
            <a:pPr algn="r"/>
            <a:endParaRPr lang="cs-CZ" sz="1600" b="true" dirty="false"/>
          </a:p>
        </p:txBody>
      </p:sp>
      <p:cxnSp>
        <p:nvCxnSpPr>
          <p:cNvPr id="14" name="Přímá spojnice 13"/>
          <p:cNvCxnSpPr/>
          <p:nvPr/>
        </p:nvCxnSpPr>
        <p:spPr>
          <a:xfrm flipV="true">
            <a:off x="894738" y="3"/>
            <a:ext cx="0" cy="1053734"/>
          </a:xfrm>
          <a:prstGeom prst="line">
            <a:avLst/>
          </a:prstGeom>
          <a:ln w="257175" cap="rnd">
            <a:gradFill>
              <a:gsLst>
                <a:gs pos="88000">
                  <a:schemeClr val="accent1">
                    <a:lumMod val="5000"/>
                    <a:lumOff val="95000"/>
                  </a:schemeClr>
                </a:gs>
                <a:gs pos="0">
                  <a:srgbClr val="005BAA"/>
                </a:gs>
              </a:gsLst>
              <a:lin ang="5400000" scaled="true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ázek 9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Obrázek 10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10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O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3803469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cs-CZ" b="true" dirty="false">
                <a:solidFill>
                  <a:srgbClr val="005BAA"/>
                </a:solidFill>
              </a:rPr>
              <a:t>Název: 	</a:t>
            </a:r>
            <a:r>
              <a:rPr lang="cs-CZ" b="true" dirty="false" smtClean="false">
                <a:solidFill>
                  <a:srgbClr val="005BAA"/>
                </a:solidFill>
              </a:rPr>
              <a:t>	Spolu-pracujeme</a:t>
            </a:r>
            <a:r>
              <a:rPr lang="cs-CZ" b="true" dirty="false">
                <a:solidFill>
                  <a:srgbClr val="005BAA"/>
                </a:solidFill>
              </a:rPr>
              <a:t>, spolu se </a:t>
            </a:r>
            <a:r>
              <a:rPr lang="cs-CZ" b="true" dirty="false" err="true" smtClean="false">
                <a:solidFill>
                  <a:srgbClr val="005BAA"/>
                </a:solidFill>
              </a:rPr>
              <a:t>SPLAVem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Realizátor</a:t>
            </a:r>
            <a:r>
              <a:rPr lang="cs-CZ" b="true" dirty="false">
                <a:solidFill>
                  <a:srgbClr val="005BAA"/>
                </a:solidFill>
              </a:rPr>
              <a:t>: </a:t>
            </a:r>
            <a:r>
              <a:rPr lang="cs-CZ" b="true" dirty="false" smtClean="false">
                <a:solidFill>
                  <a:srgbClr val="005BAA"/>
                </a:solidFill>
              </a:rPr>
              <a:t>	</a:t>
            </a:r>
            <a:r>
              <a:rPr lang="cs-CZ" b="true" dirty="false">
                <a:solidFill>
                  <a:srgbClr val="005BAA"/>
                </a:solidFill>
              </a:rPr>
              <a:t>Sdružení SPLAV, </a:t>
            </a:r>
            <a:r>
              <a:rPr lang="cs-CZ" b="true" dirty="false" err="true">
                <a:solidFill>
                  <a:srgbClr val="005BAA"/>
                </a:solidFill>
              </a:rPr>
              <a:t>z.s</a:t>
            </a:r>
            <a:r>
              <a:rPr lang="cs-CZ" b="true" dirty="false">
                <a:solidFill>
                  <a:srgbClr val="005BAA"/>
                </a:solidFill>
              </a:rPr>
              <a:t>.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Termín:	</a:t>
            </a:r>
            <a:r>
              <a:rPr lang="cs-CZ" b="true" dirty="false" smtClean="false">
                <a:solidFill>
                  <a:srgbClr val="005BAA"/>
                </a:solidFill>
              </a:rPr>
              <a:t>	</a:t>
            </a:r>
            <a:r>
              <a:rPr lang="cs-CZ" b="true" dirty="false" smtClean="false">
                <a:solidFill>
                  <a:srgbClr val="005BAA"/>
                </a:solidFill>
              </a:rPr>
              <a:t>3/2018 </a:t>
            </a:r>
            <a:r>
              <a:rPr lang="cs-CZ" b="true" dirty="false">
                <a:solidFill>
                  <a:srgbClr val="005BAA"/>
                </a:solidFill>
              </a:rPr>
              <a:t>- </a:t>
            </a:r>
            <a:r>
              <a:rPr lang="cs-CZ" b="true" dirty="false" smtClean="false">
                <a:solidFill>
                  <a:srgbClr val="005BAA"/>
                </a:solidFill>
              </a:rPr>
              <a:t>2/2020</a:t>
            </a: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Výzva</a:t>
            </a:r>
            <a:r>
              <a:rPr lang="cs-CZ" b="true" dirty="false">
                <a:solidFill>
                  <a:srgbClr val="005BAA"/>
                </a:solidFill>
              </a:rPr>
              <a:t>:	</a:t>
            </a:r>
            <a:r>
              <a:rPr lang="cs-CZ" b="true" dirty="false" smtClean="false">
                <a:solidFill>
                  <a:srgbClr val="005BAA"/>
                </a:solidFill>
              </a:rPr>
              <a:t>	Sdružení </a:t>
            </a:r>
            <a:r>
              <a:rPr lang="cs-CZ" b="true" dirty="false">
                <a:solidFill>
                  <a:srgbClr val="005BAA"/>
                </a:solidFill>
              </a:rPr>
              <a:t>SPLAV – Sociální služby a </a:t>
            </a:r>
            <a:r>
              <a:rPr lang="cs-CZ" b="true" dirty="false" smtClean="false">
                <a:solidFill>
                  <a:srgbClr val="005BAA"/>
                </a:solidFill>
              </a:rPr>
              <a:t>			komunity – </a:t>
            </a:r>
            <a:r>
              <a:rPr lang="cs-CZ" b="true" dirty="false" err="true" smtClean="false">
                <a:solidFill>
                  <a:srgbClr val="005BAA"/>
                </a:solidFill>
              </a:rPr>
              <a:t>neinvestice</a:t>
            </a:r>
            <a:r>
              <a:rPr lang="cs-CZ" b="true" dirty="false" smtClean="false">
                <a:solidFill>
                  <a:srgbClr val="005BAA"/>
                </a:solidFill>
              </a:rPr>
              <a:t> </a:t>
            </a:r>
            <a:r>
              <a:rPr lang="cs-CZ" b="true" dirty="false">
                <a:solidFill>
                  <a:srgbClr val="005BAA"/>
                </a:solidFill>
              </a:rPr>
              <a:t>(</a:t>
            </a:r>
            <a:r>
              <a:rPr lang="cs-CZ" b="true" dirty="false" smtClean="false">
                <a:solidFill>
                  <a:srgbClr val="005BAA"/>
                </a:solidFill>
              </a:rPr>
              <a:t>I.)</a:t>
            </a:r>
          </a:p>
          <a:p>
            <a:pPr algn="l">
              <a:lnSpc>
                <a:spcPct val="15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Vyhlašovatel:	MAS </a:t>
            </a:r>
            <a:r>
              <a:rPr lang="cs-CZ" b="true" dirty="false" smtClean="false">
                <a:solidFill>
                  <a:srgbClr val="005BAA"/>
                </a:solidFill>
              </a:rPr>
              <a:t>Sdružení SPLAV, </a:t>
            </a:r>
            <a:r>
              <a:rPr lang="cs-CZ" b="true" dirty="false" err="true" smtClean="false">
                <a:solidFill>
                  <a:srgbClr val="005BAA"/>
                </a:solidFill>
              </a:rPr>
              <a:t>z.s</a:t>
            </a:r>
            <a:r>
              <a:rPr lang="cs-CZ" b="true" dirty="false" smtClean="false">
                <a:solidFill>
                  <a:srgbClr val="005BAA"/>
                </a:solidFill>
              </a:rPr>
              <a:t>.</a:t>
            </a: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57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Cíle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54330"/>
            <a:ext cx="6740435" cy="4328707"/>
          </a:xfrm>
        </p:spPr>
        <p:txBody>
          <a:bodyPr>
            <a:normAutofit fontScale="92500"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využít </a:t>
            </a:r>
            <a:r>
              <a:rPr lang="cs-CZ" b="true" dirty="false">
                <a:solidFill>
                  <a:srgbClr val="005BAA"/>
                </a:solidFill>
              </a:rPr>
              <a:t>zázemí komunitní zahrady v Doudlebách nad Orlicí a zkušeností </a:t>
            </a:r>
            <a:r>
              <a:rPr lang="cs-CZ" b="true" dirty="false" smtClean="false">
                <a:solidFill>
                  <a:srgbClr val="005BAA"/>
                </a:solidFill>
              </a:rPr>
              <a:t>ve </a:t>
            </a:r>
            <a:r>
              <a:rPr lang="cs-CZ" b="true" dirty="false">
                <a:solidFill>
                  <a:srgbClr val="005BAA"/>
                </a:solidFill>
              </a:rPr>
              <a:t>prospěch osob sociálně </a:t>
            </a:r>
            <a:r>
              <a:rPr lang="cs-CZ" b="true" dirty="false" smtClean="false">
                <a:solidFill>
                  <a:srgbClr val="005BAA"/>
                </a:solidFill>
              </a:rPr>
              <a:t>ohrožených (osob </a:t>
            </a:r>
            <a:r>
              <a:rPr lang="cs-CZ" b="true" dirty="false">
                <a:solidFill>
                  <a:srgbClr val="005BAA"/>
                </a:solidFill>
              </a:rPr>
              <a:t>se zdravotním hendikepem a osob pečující o osoby </a:t>
            </a:r>
            <a:r>
              <a:rPr lang="cs-CZ" b="true" dirty="false" smtClean="false">
                <a:solidFill>
                  <a:srgbClr val="005BAA"/>
                </a:solidFill>
              </a:rPr>
              <a:t>blízké) </a:t>
            </a:r>
            <a:r>
              <a:rPr lang="cs-CZ" b="true" dirty="false">
                <a:solidFill>
                  <a:srgbClr val="005BAA"/>
                </a:solidFill>
              </a:rPr>
              <a:t>pro jejich integraci do společnosti a uplatnění v pracovním </a:t>
            </a:r>
            <a:r>
              <a:rPr lang="cs-CZ" b="true" dirty="false" smtClean="false">
                <a:solidFill>
                  <a:srgbClr val="005BAA"/>
                </a:solidFill>
              </a:rPr>
              <a:t>životě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zvýšit </a:t>
            </a:r>
            <a:r>
              <a:rPr lang="cs-CZ" b="true" dirty="false">
                <a:solidFill>
                  <a:srgbClr val="005BAA"/>
                </a:solidFill>
              </a:rPr>
              <a:t>povědomí o možnostech uplatnění a potřebách cílové skupiny pomocí osvětové kampaně mezi širší veřejností a potenciálními </a:t>
            </a:r>
            <a:r>
              <a:rPr lang="cs-CZ" b="true" dirty="false" smtClean="false">
                <a:solidFill>
                  <a:srgbClr val="005BAA"/>
                </a:solidFill>
              </a:rPr>
              <a:t>zaměstnavateli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vytvořit síť </a:t>
            </a:r>
            <a:r>
              <a:rPr lang="cs-CZ" b="true" dirty="false">
                <a:solidFill>
                  <a:srgbClr val="005BAA"/>
                </a:solidFill>
              </a:rPr>
              <a:t>vzájemně informovaných, koordinovaných a spolupracujících organizací působících v oblasti sociálního začleňování na </a:t>
            </a:r>
            <a:r>
              <a:rPr lang="cs-CZ" b="true" dirty="false" smtClean="false">
                <a:solidFill>
                  <a:srgbClr val="005BAA"/>
                </a:solidFill>
              </a:rPr>
              <a:t>Rychnovsku</a:t>
            </a: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080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Aktivity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180937" y="1291335"/>
            <a:ext cx="7046291" cy="4328707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40000"/>
              </a:lnSpc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cs-CZ" sz="1800" b="true" dirty="false">
                <a:solidFill>
                  <a:srgbClr val="005BAA"/>
                </a:solidFill>
              </a:rPr>
              <a:t>Společný měsíční motivační program pro cílovou skupinu </a:t>
            </a:r>
            <a:r>
              <a:rPr lang="cs-CZ" sz="1800" dirty="false" smtClean="false">
                <a:solidFill>
                  <a:srgbClr val="005BAA"/>
                </a:solidFill>
              </a:rPr>
              <a:t>- osm odborných </a:t>
            </a:r>
            <a:r>
              <a:rPr lang="cs-CZ" sz="1800" dirty="false">
                <a:solidFill>
                  <a:srgbClr val="005BAA"/>
                </a:solidFill>
              </a:rPr>
              <a:t>seminářů </a:t>
            </a:r>
            <a:r>
              <a:rPr lang="cs-CZ" sz="1800" dirty="false" smtClean="false">
                <a:solidFill>
                  <a:srgbClr val="005BAA"/>
                </a:solidFill>
              </a:rPr>
              <a:t>a </a:t>
            </a:r>
            <a:r>
              <a:rPr lang="cs-CZ" sz="1800" dirty="false">
                <a:solidFill>
                  <a:srgbClr val="005BAA"/>
                </a:solidFill>
              </a:rPr>
              <a:t>pracovní terapie v komunitní zahradě </a:t>
            </a:r>
            <a:endParaRPr lang="cs-CZ" sz="1800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40000"/>
              </a:lnSpc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cs-CZ" sz="1800" b="true" dirty="false" smtClean="false">
                <a:solidFill>
                  <a:srgbClr val="005BAA"/>
                </a:solidFill>
              </a:rPr>
              <a:t>Individuální </a:t>
            </a:r>
            <a:r>
              <a:rPr lang="cs-CZ" sz="1800" b="true" dirty="false">
                <a:solidFill>
                  <a:srgbClr val="005BAA"/>
                </a:solidFill>
              </a:rPr>
              <a:t>pracovně-diagnostický program pro každého </a:t>
            </a:r>
            <a:r>
              <a:rPr lang="cs-CZ" sz="1800" b="true" dirty="false" smtClean="false">
                <a:solidFill>
                  <a:srgbClr val="005BAA"/>
                </a:solidFill>
              </a:rPr>
              <a:t>účastníka </a:t>
            </a:r>
            <a:r>
              <a:rPr lang="cs-CZ" sz="1800" dirty="false" smtClean="false">
                <a:solidFill>
                  <a:srgbClr val="005BAA"/>
                </a:solidFill>
              </a:rPr>
              <a:t>- konzultace </a:t>
            </a:r>
            <a:r>
              <a:rPr lang="cs-CZ" sz="1800" dirty="false">
                <a:solidFill>
                  <a:srgbClr val="005BAA"/>
                </a:solidFill>
              </a:rPr>
              <a:t>s odborníky a kouči, </a:t>
            </a:r>
            <a:r>
              <a:rPr lang="cs-CZ" sz="1800" dirty="false" smtClean="false">
                <a:solidFill>
                  <a:srgbClr val="005BAA"/>
                </a:solidFill>
              </a:rPr>
              <a:t>terapie </a:t>
            </a:r>
            <a:r>
              <a:rPr lang="cs-CZ" sz="1800" dirty="false">
                <a:solidFill>
                  <a:srgbClr val="005BAA"/>
                </a:solidFill>
              </a:rPr>
              <a:t>biofeedback a zahradní </a:t>
            </a:r>
            <a:r>
              <a:rPr lang="cs-CZ" sz="1800" dirty="false" smtClean="false">
                <a:solidFill>
                  <a:srgbClr val="005BAA"/>
                </a:solidFill>
              </a:rPr>
              <a:t>terapie</a:t>
            </a:r>
          </a:p>
          <a:p>
            <a:pPr marL="342900" indent="-342900" algn="l">
              <a:lnSpc>
                <a:spcPct val="140000"/>
              </a:lnSpc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cs-CZ" sz="1800" b="true" dirty="false" smtClean="false">
                <a:solidFill>
                  <a:srgbClr val="005BAA"/>
                </a:solidFill>
              </a:rPr>
              <a:t>Práce </a:t>
            </a:r>
            <a:r>
              <a:rPr lang="cs-CZ" sz="1800" b="true" dirty="false">
                <a:solidFill>
                  <a:srgbClr val="005BAA"/>
                </a:solidFill>
              </a:rPr>
              <a:t>na zkoušku pro vybrané </a:t>
            </a:r>
            <a:r>
              <a:rPr lang="cs-CZ" sz="1800" b="true" dirty="false" smtClean="false">
                <a:solidFill>
                  <a:srgbClr val="005BAA"/>
                </a:solidFill>
              </a:rPr>
              <a:t>klienty </a:t>
            </a:r>
            <a:r>
              <a:rPr lang="cs-CZ" sz="1800" dirty="false" smtClean="false">
                <a:solidFill>
                  <a:srgbClr val="005BAA"/>
                </a:solidFill>
              </a:rPr>
              <a:t>- tříměsíční </a:t>
            </a:r>
            <a:r>
              <a:rPr lang="cs-CZ" sz="1800" dirty="false">
                <a:solidFill>
                  <a:srgbClr val="005BAA"/>
                </a:solidFill>
              </a:rPr>
              <a:t>zaměstnání </a:t>
            </a:r>
            <a:r>
              <a:rPr lang="cs-CZ" sz="1800" dirty="false" smtClean="false">
                <a:solidFill>
                  <a:srgbClr val="005BAA"/>
                </a:solidFill>
              </a:rPr>
              <a:t>u zaměstnavatelů </a:t>
            </a:r>
            <a:r>
              <a:rPr lang="cs-CZ" sz="1800" dirty="false">
                <a:solidFill>
                  <a:srgbClr val="005BAA"/>
                </a:solidFill>
              </a:rPr>
              <a:t>v regionu </a:t>
            </a:r>
            <a:endParaRPr lang="cs-CZ" sz="1800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40000"/>
              </a:lnSpc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cs-CZ" sz="1800" b="true" dirty="false" smtClean="false">
                <a:solidFill>
                  <a:srgbClr val="005BAA"/>
                </a:solidFill>
              </a:rPr>
              <a:t>Antidiskriminační kampaň </a:t>
            </a:r>
            <a:r>
              <a:rPr lang="cs-CZ" sz="1800" dirty="false" smtClean="false">
                <a:solidFill>
                  <a:srgbClr val="005BAA"/>
                </a:solidFill>
              </a:rPr>
              <a:t>- akce </a:t>
            </a:r>
            <a:r>
              <a:rPr lang="cs-CZ" sz="1800" dirty="false">
                <a:solidFill>
                  <a:srgbClr val="005BAA"/>
                </a:solidFill>
              </a:rPr>
              <a:t>pro veřejnost </a:t>
            </a:r>
            <a:r>
              <a:rPr lang="cs-CZ" sz="1800" dirty="false" smtClean="false">
                <a:solidFill>
                  <a:srgbClr val="005BAA"/>
                </a:solidFill>
              </a:rPr>
              <a:t>v </a:t>
            </a:r>
            <a:r>
              <a:rPr lang="cs-CZ" sz="1800" dirty="false">
                <a:solidFill>
                  <a:srgbClr val="005BAA"/>
                </a:solidFill>
              </a:rPr>
              <a:t>komunitní zahradě,  happeningy v sídlech spolupracujících </a:t>
            </a:r>
            <a:r>
              <a:rPr lang="cs-CZ" sz="1800" dirty="false" smtClean="false">
                <a:solidFill>
                  <a:srgbClr val="005BAA"/>
                </a:solidFill>
              </a:rPr>
              <a:t>sociálních organizací </a:t>
            </a:r>
          </a:p>
          <a:p>
            <a:pPr marL="342900" indent="-342900" algn="l">
              <a:lnSpc>
                <a:spcPct val="140000"/>
              </a:lnSpc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cs-CZ" sz="1800" b="true" dirty="false" smtClean="false">
                <a:solidFill>
                  <a:srgbClr val="005BAA"/>
                </a:solidFill>
              </a:rPr>
              <a:t>Síťování </a:t>
            </a:r>
            <a:r>
              <a:rPr lang="cs-CZ" sz="1800" b="true" dirty="false">
                <a:solidFill>
                  <a:srgbClr val="005BAA"/>
                </a:solidFill>
              </a:rPr>
              <a:t>organizací působících v oblasti sociálního </a:t>
            </a:r>
            <a:r>
              <a:rPr lang="cs-CZ" sz="1800" b="true" dirty="false" smtClean="false">
                <a:solidFill>
                  <a:srgbClr val="005BAA"/>
                </a:solidFill>
              </a:rPr>
              <a:t>začleňování</a:t>
            </a:r>
            <a:endParaRPr lang="cs-CZ" sz="1800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842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Přínos spolupráce s MAS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96538"/>
            <a:ext cx="6740435" cy="4486500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MAS Sdružení SPLAV je přímo realizátorem projektu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využití </a:t>
            </a:r>
            <a:r>
              <a:rPr lang="cs-CZ" b="true" dirty="false">
                <a:solidFill>
                  <a:srgbClr val="005BAA"/>
                </a:solidFill>
              </a:rPr>
              <a:t>dobrého jména a postavení MAS v regionu 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provázání klíčových organizací zabývajících </a:t>
            </a:r>
            <a:r>
              <a:rPr lang="cs-CZ" b="true" dirty="false">
                <a:solidFill>
                  <a:srgbClr val="005BAA"/>
                </a:solidFill>
              </a:rPr>
              <a:t>se řešenou </a:t>
            </a:r>
            <a:r>
              <a:rPr lang="cs-CZ" b="true" dirty="false" smtClean="false">
                <a:solidFill>
                  <a:srgbClr val="005BAA"/>
                </a:solidFill>
              </a:rPr>
              <a:t>problematikou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konzultace </a:t>
            </a:r>
            <a:r>
              <a:rPr lang="cs-CZ" b="true" dirty="false">
                <a:solidFill>
                  <a:srgbClr val="005BAA"/>
                </a:solidFill>
              </a:rPr>
              <a:t>s různými představiteli </a:t>
            </a:r>
            <a:r>
              <a:rPr lang="cs-CZ" b="true" dirty="false" smtClean="false">
                <a:solidFill>
                  <a:srgbClr val="005BAA"/>
                </a:solidFill>
              </a:rPr>
              <a:t>organizací (organizacemi </a:t>
            </a:r>
            <a:r>
              <a:rPr lang="cs-CZ" b="true" dirty="false">
                <a:solidFill>
                  <a:srgbClr val="005BAA"/>
                </a:solidFill>
              </a:rPr>
              <a:t>působícími v oblasti sociálního začleňování, Úřadem práce a Městským úřadem v Rychnově nad </a:t>
            </a:r>
            <a:r>
              <a:rPr lang="cs-CZ" b="true" dirty="false" smtClean="false">
                <a:solidFill>
                  <a:srgbClr val="005BAA"/>
                </a:solidFill>
              </a:rPr>
              <a:t>Kněžnou)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velmi </a:t>
            </a:r>
            <a:r>
              <a:rPr lang="cs-CZ" b="true" dirty="false">
                <a:solidFill>
                  <a:srgbClr val="005BAA"/>
                </a:solidFill>
              </a:rPr>
              <a:t>důležitá pro přípravu projektu byla proaktivní role zástupců MAS. 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role </a:t>
            </a:r>
            <a:r>
              <a:rPr lang="cs-CZ" b="true" dirty="false">
                <a:solidFill>
                  <a:srgbClr val="005BAA"/>
                </a:solidFill>
              </a:rPr>
              <a:t>MAS </a:t>
            </a:r>
            <a:r>
              <a:rPr lang="cs-CZ" b="true" dirty="false" smtClean="false">
                <a:solidFill>
                  <a:srgbClr val="005BAA"/>
                </a:solidFill>
              </a:rPr>
              <a:t>jako </a:t>
            </a:r>
            <a:r>
              <a:rPr lang="cs-CZ" b="true" dirty="false">
                <a:solidFill>
                  <a:srgbClr val="005BAA"/>
                </a:solidFill>
              </a:rPr>
              <a:t>prostředníka k propojování různých aktérů v regionu a vzájemnému předávání </a:t>
            </a:r>
            <a:r>
              <a:rPr lang="cs-CZ" b="true" dirty="false" smtClean="false">
                <a:solidFill>
                  <a:srgbClr val="005BAA"/>
                </a:solidFill>
              </a:rPr>
              <a:t>informací</a:t>
            </a:r>
            <a:endParaRPr lang="cs-CZ" b="true" dirty="false" smtClean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276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Spolupráce s partnery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310185"/>
            <a:ext cx="7545054" cy="4675613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Projekt nemá oficiální </a:t>
            </a:r>
            <a:r>
              <a:rPr lang="cs-CZ" b="true" dirty="false" smtClean="false">
                <a:solidFill>
                  <a:srgbClr val="005BAA"/>
                </a:solidFill>
              </a:rPr>
              <a:t>partnery, avšak nastavena úzká spolupráce s dalšími organizacemi</a:t>
            </a: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endParaRPr lang="cs-CZ" b="true" dirty="false" smtClean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Spolupracující organizace v oblasti sociálního začleňování: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err="true">
                <a:solidFill>
                  <a:srgbClr val="005BAA"/>
                </a:solidFill>
              </a:rPr>
              <a:t>Pferda</a:t>
            </a:r>
            <a:r>
              <a:rPr lang="cs-CZ" b="true" dirty="false">
                <a:solidFill>
                  <a:srgbClr val="005BAA"/>
                </a:solidFill>
              </a:rPr>
              <a:t>, </a:t>
            </a:r>
            <a:r>
              <a:rPr lang="cs-CZ" b="true" dirty="false" err="true">
                <a:solidFill>
                  <a:srgbClr val="005BAA"/>
                </a:solidFill>
              </a:rPr>
              <a:t>z.ú</a:t>
            </a:r>
            <a:r>
              <a:rPr lang="cs-CZ" b="true" dirty="false">
                <a:solidFill>
                  <a:srgbClr val="005BAA"/>
                </a:solidFill>
              </a:rPr>
              <a:t>., 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Centrum Orion, </a:t>
            </a:r>
            <a:r>
              <a:rPr lang="cs-CZ" b="true" dirty="false" err="true">
                <a:solidFill>
                  <a:srgbClr val="005BAA"/>
                </a:solidFill>
              </a:rPr>
              <a:t>z.s</a:t>
            </a:r>
            <a:r>
              <a:rPr lang="cs-CZ" b="true" dirty="false">
                <a:solidFill>
                  <a:srgbClr val="005BAA"/>
                </a:solidFill>
              </a:rPr>
              <a:t>., 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Centrum Péče o duševní zdraví, o.p.s., 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Centrum 5KA, </a:t>
            </a:r>
            <a:r>
              <a:rPr lang="cs-CZ" b="true" dirty="false" err="true">
                <a:solidFill>
                  <a:srgbClr val="005BAA"/>
                </a:solidFill>
              </a:rPr>
              <a:t>z.s</a:t>
            </a:r>
            <a:r>
              <a:rPr lang="cs-CZ" b="true" dirty="false">
                <a:solidFill>
                  <a:srgbClr val="005BAA"/>
                </a:solidFill>
              </a:rPr>
              <a:t>., 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Domácí </a:t>
            </a:r>
            <a:r>
              <a:rPr lang="cs-CZ" b="true" dirty="false">
                <a:solidFill>
                  <a:srgbClr val="005BAA"/>
                </a:solidFill>
              </a:rPr>
              <a:t>Hospic Setkání, o.p.s., 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Dialyzační </a:t>
            </a:r>
            <a:r>
              <a:rPr lang="cs-CZ" b="true" dirty="false">
                <a:solidFill>
                  <a:srgbClr val="005BAA"/>
                </a:solidFill>
              </a:rPr>
              <a:t>středisko </a:t>
            </a:r>
            <a:r>
              <a:rPr lang="cs-CZ" b="true" dirty="false" err="true">
                <a:solidFill>
                  <a:srgbClr val="005BAA"/>
                </a:solidFill>
              </a:rPr>
              <a:t>Dialcorp</a:t>
            </a:r>
            <a:r>
              <a:rPr lang="cs-CZ" b="true" dirty="false">
                <a:solidFill>
                  <a:srgbClr val="005BAA"/>
                </a:solidFill>
              </a:rPr>
              <a:t> s.r.o., 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Farní Charita Rychnov nad Kněžnou,  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solidFill>
                  <a:srgbClr val="005BAA"/>
                </a:solidFill>
              </a:rPr>
              <a:t>Sdružení Neratov, </a:t>
            </a:r>
            <a:r>
              <a:rPr lang="cs-CZ" b="true" dirty="false" err="true">
                <a:solidFill>
                  <a:srgbClr val="005BAA"/>
                </a:solidFill>
              </a:rPr>
              <a:t>z.s</a:t>
            </a:r>
            <a:r>
              <a:rPr lang="cs-CZ" b="true" dirty="false">
                <a:solidFill>
                  <a:srgbClr val="005BAA"/>
                </a:solidFill>
              </a:rPr>
              <a:t>. </a:t>
            </a:r>
            <a:endParaRPr lang="cs-CZ" b="true" dirty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799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err="tru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Integrovanost</a:t>
            </a:r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473958"/>
            <a:ext cx="6740435" cy="4162568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>
                <a:solidFill>
                  <a:srgbClr val="005BAA"/>
                </a:solidFill>
              </a:rPr>
              <a:t>Realizace projektu přímo </a:t>
            </a:r>
            <a:r>
              <a:rPr lang="cs-CZ" b="true" dirty="false" smtClean="false">
                <a:solidFill>
                  <a:srgbClr val="005BAA"/>
                </a:solidFill>
              </a:rPr>
              <a:t>MAS =  výhoda možnosti </a:t>
            </a:r>
            <a:r>
              <a:rPr lang="cs-CZ" b="true" dirty="false">
                <a:solidFill>
                  <a:srgbClr val="005BAA"/>
                </a:solidFill>
              </a:rPr>
              <a:t>využívání celé sítě kontaktů v rámci </a:t>
            </a:r>
            <a:r>
              <a:rPr lang="cs-CZ" b="true" dirty="false" smtClean="false">
                <a:solidFill>
                  <a:srgbClr val="005BAA"/>
                </a:solidFill>
              </a:rPr>
              <a:t>regionu: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komplexní řešení situace jednotlivých účastníků programů (včetně </a:t>
            </a:r>
            <a:r>
              <a:rPr lang="cs-CZ" b="true" dirty="false">
                <a:solidFill>
                  <a:srgbClr val="005BAA"/>
                </a:solidFill>
              </a:rPr>
              <a:t>bydlení, finanční situace, apod</a:t>
            </a:r>
            <a:r>
              <a:rPr lang="cs-CZ" b="true" dirty="false" smtClean="false">
                <a:solidFill>
                  <a:srgbClr val="005BAA"/>
                </a:solidFill>
              </a:rPr>
              <a:t>.)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přehled </a:t>
            </a:r>
            <a:r>
              <a:rPr lang="cs-CZ" b="true" dirty="false">
                <a:solidFill>
                  <a:srgbClr val="005BAA"/>
                </a:solidFill>
              </a:rPr>
              <a:t>o celém spektru projektů realizovaných v území </a:t>
            </a:r>
            <a:r>
              <a:rPr lang="cs-CZ" b="true" dirty="false" smtClean="false">
                <a:solidFill>
                  <a:srgbClr val="005BAA"/>
                </a:solidFill>
              </a:rPr>
              <a:t>a jejich propojování a doplňování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Možnost hledání </a:t>
            </a:r>
            <a:r>
              <a:rPr lang="cs-CZ" b="true" dirty="false">
                <a:solidFill>
                  <a:srgbClr val="005BAA"/>
                </a:solidFill>
              </a:rPr>
              <a:t>co nejvhodnějšího zaměstnání pro účastníky kurzů. </a:t>
            </a:r>
          </a:p>
          <a:p>
            <a:pPr algn="l">
              <a:lnSpc>
                <a:spcPct val="100000"/>
              </a:lnSpc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Pomocí </a:t>
            </a:r>
            <a:r>
              <a:rPr lang="cs-CZ" b="true" dirty="false">
                <a:solidFill>
                  <a:srgbClr val="005BAA"/>
                </a:solidFill>
              </a:rPr>
              <a:t>realizovaných aktivit </a:t>
            </a:r>
            <a:r>
              <a:rPr lang="cs-CZ" b="true" dirty="false" smtClean="false">
                <a:solidFill>
                  <a:srgbClr val="005BAA"/>
                </a:solidFill>
              </a:rPr>
              <a:t>je posilována </a:t>
            </a:r>
            <a:r>
              <a:rPr lang="cs-CZ" b="true" dirty="false">
                <a:solidFill>
                  <a:srgbClr val="005BAA"/>
                </a:solidFill>
              </a:rPr>
              <a:t>soudržnost komunity a komunitní život v rámci </a:t>
            </a:r>
            <a:r>
              <a:rPr lang="cs-CZ" b="true" dirty="false" smtClean="false">
                <a:solidFill>
                  <a:srgbClr val="005BAA"/>
                </a:solidFill>
              </a:rPr>
              <a:t>MAS </a:t>
            </a:r>
            <a:endParaRPr lang="cs-CZ" b="true" dirty="false" smtClean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08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Přímá spojnice 9"/>
          <p:cNvCxnSpPr/>
          <p:nvPr/>
        </p:nvCxnSpPr>
        <p:spPr>
          <a:xfrm flipH="true">
            <a:off x="1180937" y="5783037"/>
            <a:ext cx="6761280" cy="0"/>
          </a:xfrm>
          <a:prstGeom prst="line">
            <a:avLst/>
          </a:prstGeom>
          <a:ln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Nadpis 1"/>
          <p:cNvSpPr>
            <a:spLocks noGrp="true"/>
          </p:cNvSpPr>
          <p:nvPr>
            <p:ph type="ctrTitle"/>
          </p:nvPr>
        </p:nvSpPr>
        <p:spPr>
          <a:xfrm>
            <a:off x="1201782" y="296093"/>
            <a:ext cx="6740435" cy="792481"/>
          </a:xfrm>
        </p:spPr>
        <p:txBody>
          <a:bodyPr>
            <a:normAutofit/>
          </a:bodyPr>
          <a:lstStyle/>
          <a:p>
            <a:pPr algn="l"/>
            <a:r>
              <a:rPr lang="cs-CZ" sz="3200" b="true" dirty="false" smtClean="false">
                <a:solidFill>
                  <a:srgbClr val="005BAA"/>
                </a:solidFill>
                <a:latin typeface="Trebuchet MS" panose="020B0603020202020204" pitchFamily="34" charset="0"/>
              </a:rPr>
              <a:t>Inovativnost projektu</a:t>
            </a:r>
            <a:endParaRPr lang="cs-CZ" sz="3200" b="true" dirty="false">
              <a:solidFill>
                <a:srgbClr val="005BAA"/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Podnadpis 2"/>
          <p:cNvSpPr>
            <a:spLocks noGrp="true"/>
          </p:cNvSpPr>
          <p:nvPr>
            <p:ph type="subTitle" idx="1"/>
          </p:nvPr>
        </p:nvSpPr>
        <p:spPr>
          <a:xfrm>
            <a:off x="1201782" y="1228299"/>
            <a:ext cx="6740435" cy="4757500"/>
          </a:xfrm>
        </p:spPr>
        <p:txBody>
          <a:bodyPr>
            <a:normAutofit fontScale="92500" lnSpcReduction="20000"/>
          </a:bodyPr>
          <a:lstStyle/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Inovativní znaky projektu lze spatřovat v: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individuálním </a:t>
            </a:r>
            <a:r>
              <a:rPr lang="cs-CZ" b="true" dirty="false">
                <a:solidFill>
                  <a:srgbClr val="005BAA"/>
                </a:solidFill>
              </a:rPr>
              <a:t>přístupu ke každému účastníkovi kurzu a provázanosti jednotlivých aktivit </a:t>
            </a:r>
            <a:r>
              <a:rPr lang="cs-CZ" b="true" dirty="false" smtClean="false">
                <a:solidFill>
                  <a:srgbClr val="005BAA"/>
                </a:solidFill>
              </a:rPr>
              <a:t>projektu (od aktivizační fází</a:t>
            </a:r>
            <a:r>
              <a:rPr lang="cs-CZ" b="true" dirty="false">
                <a:solidFill>
                  <a:srgbClr val="005BAA"/>
                </a:solidFill>
              </a:rPr>
              <a:t> </a:t>
            </a:r>
            <a:r>
              <a:rPr lang="cs-CZ" b="true" dirty="false" smtClean="false">
                <a:solidFill>
                  <a:srgbClr val="005BAA"/>
                </a:solidFill>
              </a:rPr>
              <a:t>po pracovní pozici </a:t>
            </a:r>
            <a:r>
              <a:rPr lang="cs-CZ" b="true" dirty="false">
                <a:solidFill>
                  <a:srgbClr val="005BAA"/>
                </a:solidFill>
              </a:rPr>
              <a:t>na </a:t>
            </a:r>
            <a:r>
              <a:rPr lang="cs-CZ" b="true" dirty="false" smtClean="false">
                <a:solidFill>
                  <a:srgbClr val="005BAA"/>
                </a:solidFill>
              </a:rPr>
              <a:t>míru)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aplikaci </a:t>
            </a:r>
            <a:r>
              <a:rPr lang="cs-CZ" b="true" dirty="false">
                <a:solidFill>
                  <a:srgbClr val="005BAA"/>
                </a:solidFill>
              </a:rPr>
              <a:t>inovativní terapie EEG </a:t>
            </a:r>
            <a:r>
              <a:rPr lang="cs-CZ" b="true" dirty="false" smtClean="false">
                <a:solidFill>
                  <a:srgbClr val="005BAA"/>
                </a:solidFill>
              </a:rPr>
              <a:t>biofeedback</a:t>
            </a:r>
            <a:endParaRPr lang="cs-CZ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spolupráce </a:t>
            </a:r>
            <a:r>
              <a:rPr lang="cs-CZ" b="true" dirty="false">
                <a:solidFill>
                  <a:srgbClr val="005BAA"/>
                </a:solidFill>
              </a:rPr>
              <a:t>v rámci platformy k sociálnímu začleňování mezi zainteresovanými </a:t>
            </a:r>
            <a:r>
              <a:rPr lang="cs-CZ" b="true" dirty="false" smtClean="false">
                <a:solidFill>
                  <a:srgbClr val="005BAA"/>
                </a:solidFill>
              </a:rPr>
              <a:t>organizacemi</a:t>
            </a:r>
            <a:endParaRPr lang="cs-CZ" b="true" dirty="false">
              <a:solidFill>
                <a:srgbClr val="005BAA"/>
              </a:solidFill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b="true" dirty="false" smtClean="false">
                <a:solidFill>
                  <a:srgbClr val="005BAA"/>
                </a:solidFill>
              </a:rPr>
              <a:t>využívání </a:t>
            </a:r>
            <a:r>
              <a:rPr lang="cs-CZ" b="true" dirty="false">
                <a:solidFill>
                  <a:srgbClr val="005BAA"/>
                </a:solidFill>
              </a:rPr>
              <a:t>komunitní zahrady pro zahradní terapii v rámci aktivizační fáze </a:t>
            </a:r>
            <a:r>
              <a:rPr lang="cs-CZ" b="true" dirty="false" smtClean="false">
                <a:solidFill>
                  <a:srgbClr val="005BAA"/>
                </a:solidFill>
              </a:rPr>
              <a:t>projektu a osvětě </a:t>
            </a:r>
            <a:r>
              <a:rPr lang="cs-CZ" b="true" dirty="false">
                <a:solidFill>
                  <a:srgbClr val="005BAA"/>
                </a:solidFill>
              </a:rPr>
              <a:t>mezi širší veřejností i </a:t>
            </a:r>
            <a:r>
              <a:rPr lang="cs-CZ" b="true" dirty="false" smtClean="false">
                <a:solidFill>
                  <a:srgbClr val="005BAA"/>
                </a:solidFill>
              </a:rPr>
              <a:t>zaměstnavateli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>
              <a:solidFill>
                <a:srgbClr val="005BAA"/>
              </a:solidFill>
            </a:endParaRPr>
          </a:p>
          <a:p>
            <a:pPr algn="l">
              <a:lnSpc>
                <a:spcPct val="100000"/>
              </a:lnSpc>
            </a:pPr>
            <a:r>
              <a:rPr lang="cs-CZ" b="true" dirty="false" smtClean="false">
                <a:solidFill>
                  <a:srgbClr val="005BAA"/>
                </a:solidFill>
              </a:rPr>
              <a:t>Pozvolnějším </a:t>
            </a:r>
            <a:r>
              <a:rPr lang="cs-CZ" b="true" dirty="false">
                <a:solidFill>
                  <a:srgbClr val="005BAA"/>
                </a:solidFill>
              </a:rPr>
              <a:t>přechod na trh práce v kombinaci s poskytovanou individuální podporou zvyšují uplatnitelnost znevýhodněných osob na trhu práce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b="true" dirty="false" smtClean="false">
              <a:solidFill>
                <a:srgbClr val="005BAA"/>
              </a:solidFill>
            </a:endParaRPr>
          </a:p>
        </p:txBody>
      </p:sp>
      <p:cxnSp>
        <p:nvCxnSpPr>
          <p:cNvPr id="15" name="Přímá spojnice 14"/>
          <p:cNvCxnSpPr/>
          <p:nvPr/>
        </p:nvCxnSpPr>
        <p:spPr>
          <a:xfrm flipH="true">
            <a:off x="2" y="1088574"/>
            <a:ext cx="3518261" cy="0"/>
          </a:xfrm>
          <a:prstGeom prst="line">
            <a:avLst/>
          </a:prstGeom>
          <a:ln w="19050">
            <a:solidFill>
              <a:srgbClr val="005B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/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937" y="5985799"/>
            <a:ext cx="2981325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Obrázek 16" descr="logoMPSV-m-sm"/>
          <p:cNvPicPr/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511" y="5985799"/>
            <a:ext cx="560705" cy="57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57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 xsi:nil="true"/>
  </documentManagement>
</p:properties>
</file>

<file path=customXml/itemProps1.xml><?xml version="1.0" encoding="utf-8"?>
<ds:datastoreItem xmlns:ds="http://schemas.openxmlformats.org/officeDocument/2006/customXml" ds:itemID="{718EF7FA-C3E2-427F-9F6A-161DE394D1D1}"/>
</file>

<file path=customXml/itemProps2.xml><?xml version="1.0" encoding="utf-8"?>
<ds:datastoreItem xmlns:ds="http://schemas.openxmlformats.org/officeDocument/2006/customXml" ds:itemID="{4F83F68A-02D4-4A53-AAC4-19CB676AF5EB}"/>
</file>

<file path=customXml/itemProps3.xml><?xml version="1.0" encoding="utf-8"?>
<ds:datastoreItem xmlns:ds="http://schemas.openxmlformats.org/officeDocument/2006/customXml" ds:itemID="{85B2BFDA-60FD-4ED4-B33A-E0F2A353D103}"/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Office Theme</properties:Template>
  <properties:Words>175</properties:Words>
  <properties:PresentationFormat>Předvádění na obrazovce (4:3)</properties:PresentationFormat>
  <properties:Paragraphs>56</properties:Paragraphs>
  <properties:Slides>8</properties:Slides>
  <properties:Notes>0</properties:Notes>
  <properties:TotalTime>396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properties:HeadingPairs>
  <properties:TitlesOfParts>
    <vt:vector baseType="lpstr" size="13">
      <vt:lpstr>Arial</vt:lpstr>
      <vt:lpstr>Calibri</vt:lpstr>
      <vt:lpstr>Calibri Light</vt:lpstr>
      <vt:lpstr>Trebuchet MS</vt:lpstr>
      <vt:lpstr>Motiv Office</vt:lpstr>
      <vt:lpstr>Prezentace aplikace PowerPoint</vt:lpstr>
      <vt:lpstr>O projektu</vt:lpstr>
      <vt:lpstr>Cíle projektu</vt:lpstr>
      <vt:lpstr>Aktivity projektu</vt:lpstr>
      <vt:lpstr>Přínos spolupráce s MAS</vt:lpstr>
      <vt:lpstr>Spolupráce s partnery</vt:lpstr>
      <vt:lpstr>Integrovanost projektu</vt:lpstr>
      <vt:lpstr>Inovativnost projektu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2018-06-04T07:32:03Z</dcterms:created>
  <dc:creator/>
  <cp:lastModifiedBy/>
  <dcterms:modified xmlns:xsi="http://www.w3.org/2001/XMLSchema-instance" xsi:type="dcterms:W3CDTF">2019-09-16T21:13:50Z</dcterms:modified>
  <cp:revision>30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