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4"/>
  </p:sldMasterIdLst>
  <p:notesMasterIdLst>
    <p:notesMasterId r:id="rId19"/>
  </p:notesMasterIdLst>
  <p:sldIdLst>
    <p:sldId id="256" r:id="rId5"/>
    <p:sldId id="306" r:id="rId6"/>
    <p:sldId id="332" r:id="rId7"/>
    <p:sldId id="313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77858" autoAdjust="0"/>
  </p:normalViewPr>
  <p:slideViewPr>
    <p:cSldViewPr showGuides="1">
      <p:cViewPr varScale="1">
        <p:scale>
          <a:sx n="73" d="100"/>
          <a:sy n="73" d="100"/>
        </p:scale>
        <p:origin x="1038" y="7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sablony-a-vzory-pro-vizualni-identitu-op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esfcr.cz/sablony-a-vzory-pro-vizualni-identitu-op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vyzva-110-op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269121" y="2150896"/>
            <a:ext cx="7920880" cy="1224000"/>
          </a:xfrm>
        </p:spPr>
        <p:txBody>
          <a:bodyPr/>
          <a:lstStyle/>
          <a:p>
            <a:r>
              <a:rPr lang="cs-CZ" sz="3600" dirty="0"/>
              <a:t>Vybraná pravidla ze Specifické části pravidel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pro </a:t>
            </a:r>
            <a:r>
              <a:rPr lang="cs-CZ" sz="3600" dirty="0"/>
              <a:t>jednotkové projekty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53" y="270892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Publicita – informování o podpoře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928488" cy="5283224"/>
          </a:xfrm>
        </p:spPr>
        <p:txBody>
          <a:bodyPr/>
          <a:lstStyle/>
          <a:p>
            <a:r>
              <a:rPr lang="cs-CZ" dirty="0" smtClean="0"/>
              <a:t>Na internetových stránkách příjemce</a:t>
            </a:r>
          </a:p>
          <a:p>
            <a:pPr lvl="1"/>
            <a:r>
              <a:rPr lang="cs-CZ" dirty="0" smtClean="0"/>
              <a:t>stručný popis projektu včetně cílů a výsledků; informace, že je na projekt poskytována finanční podpora EU</a:t>
            </a:r>
          </a:p>
          <a:p>
            <a:pPr lvl="1"/>
            <a:r>
              <a:rPr lang="cs-CZ" dirty="0" smtClean="0"/>
              <a:t>barevný logotyp viditelný při otevření stránky bez nutnosti rolovat dolů</a:t>
            </a:r>
          </a:p>
          <a:p>
            <a:pPr lvl="1"/>
            <a:r>
              <a:rPr lang="cs-CZ" dirty="0" smtClean="0"/>
              <a:t>při zahájení realizace projektu</a:t>
            </a:r>
          </a:p>
          <a:p>
            <a:pPr marL="414000" lvl="1" indent="0">
              <a:buNone/>
            </a:pPr>
            <a:endParaRPr lang="cs-CZ" dirty="0" smtClean="0"/>
          </a:p>
          <a:p>
            <a:pPr marL="414000" lvl="1" indent="0">
              <a:buNone/>
            </a:pPr>
            <a:endParaRPr lang="cs-CZ" dirty="0" smtClean="0"/>
          </a:p>
          <a:p>
            <a:r>
              <a:rPr lang="cs-CZ" dirty="0" smtClean="0"/>
              <a:t>Plakát min. A3 s informacemi o projektu</a:t>
            </a:r>
          </a:p>
          <a:p>
            <a:pPr lvl="1"/>
            <a:r>
              <a:rPr lang="cs-CZ" dirty="0" smtClean="0"/>
              <a:t>od zahájení do dokončení realizace projektu</a:t>
            </a:r>
          </a:p>
          <a:p>
            <a:pPr lvl="1"/>
            <a:r>
              <a:rPr lang="cs-CZ" dirty="0" smtClean="0"/>
              <a:t>vytvoření plakátu – elektronická šablona na </a:t>
            </a:r>
            <a:r>
              <a:rPr lang="cs-CZ" dirty="0" smtClean="0">
                <a:hlinkClick r:id="rId2"/>
              </a:rPr>
              <a:t>www.esfcr.cz</a:t>
            </a:r>
            <a:endParaRPr lang="cs-CZ" dirty="0" smtClean="0"/>
          </a:p>
          <a:p>
            <a:pPr lvl="1"/>
            <a:r>
              <a:rPr lang="cs-CZ" dirty="0" smtClean="0"/>
              <a:t>v </a:t>
            </a:r>
            <a:r>
              <a:rPr lang="cs-CZ" dirty="0"/>
              <a:t>místě realizace projektu </a:t>
            </a:r>
            <a:r>
              <a:rPr lang="cs-CZ" dirty="0" smtClean="0"/>
              <a:t>snadno </a:t>
            </a:r>
            <a:r>
              <a:rPr lang="cs-CZ" dirty="0"/>
              <a:t>viditelném pro </a:t>
            </a:r>
            <a:r>
              <a:rPr lang="cs-CZ" dirty="0" smtClean="0"/>
              <a:t>veřejnost</a:t>
            </a:r>
          </a:p>
          <a:p>
            <a:pPr lvl="2"/>
            <a:r>
              <a:rPr lang="cs-CZ" dirty="0" smtClean="0"/>
              <a:t>při realizaci na více místech umístění na všech</a:t>
            </a:r>
          </a:p>
          <a:p>
            <a:pPr lvl="2"/>
            <a:r>
              <a:rPr lang="cs-CZ" dirty="0" smtClean="0"/>
              <a:t>nelze-li umístit v místě realizace, umístění v sídle příjemce</a:t>
            </a:r>
          </a:p>
          <a:p>
            <a:pPr lvl="1"/>
            <a:endParaRPr lang="cs-CZ" dirty="0"/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3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Publicita – použití vizuální identity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54750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ANO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154750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</a:t>
            </a:r>
            <a:endParaRPr lang="cs-CZ" b="1" dirty="0"/>
          </a:p>
        </p:txBody>
      </p:sp>
      <p:sp>
        <p:nvSpPr>
          <p:cNvPr id="8" name="Zástupný symbol pro obsah 5"/>
          <p:cNvSpPr>
            <a:spLocks noGrp="1"/>
          </p:cNvSpPr>
          <p:nvPr>
            <p:ph idx="1"/>
          </p:nvPr>
        </p:nvSpPr>
        <p:spPr>
          <a:xfrm>
            <a:off x="540000" y="2061328"/>
            <a:ext cx="3960000" cy="432000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0"/>
              <a:t>povinný plakát, </a:t>
            </a:r>
            <a:r>
              <a:rPr lang="cs-CZ" sz="1200" dirty="0" smtClean="0"/>
              <a:t>dočasná/stála deska nebo billboard</a:t>
            </a:r>
            <a:endParaRPr lang="cs-CZ" sz="12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weby, </a:t>
            </a:r>
            <a:r>
              <a:rPr lang="cs-CZ" sz="1200" dirty="0" err="1"/>
              <a:t>microsity</a:t>
            </a:r>
            <a:r>
              <a:rPr lang="cs-CZ" sz="1200" dirty="0"/>
              <a:t>, sociální média </a:t>
            </a:r>
            <a:r>
              <a:rPr lang="cs-CZ" sz="1200" dirty="0" smtClean="0"/>
              <a:t>projektu</a:t>
            </a:r>
            <a:endParaRPr lang="cs-CZ" sz="12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0"/>
              <a:t>propagační </a:t>
            </a:r>
            <a:r>
              <a:rPr lang="cs-CZ" sz="1200" dirty="0" smtClean="0"/>
              <a:t>tiskoviny (brožury, letáky, plakáty, publikace)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0"/>
              <a:t>š</a:t>
            </a:r>
            <a:r>
              <a:rPr lang="cs-CZ" sz="1200" dirty="0" smtClean="0"/>
              <a:t>kolicí materiály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propagační předměty</a:t>
            </a:r>
            <a:endParaRPr lang="cs-CZ" sz="12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0"/>
              <a:t>propagační audiovizuální </a:t>
            </a:r>
            <a:r>
              <a:rPr lang="cs-CZ" sz="1200" dirty="0" smtClean="0"/>
              <a:t>materiály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inzerce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0"/>
              <a:t>s</a:t>
            </a:r>
            <a:r>
              <a:rPr lang="cs-CZ" sz="1200" dirty="0" smtClean="0"/>
              <a:t>outěže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komunikační akce (semináře, workshopy…)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PR </a:t>
            </a:r>
            <a:r>
              <a:rPr lang="cs-CZ" sz="1200" dirty="0"/>
              <a:t>výstupy při jejich </a:t>
            </a:r>
            <a:r>
              <a:rPr lang="cs-CZ" sz="1200" dirty="0" smtClean="0"/>
              <a:t>distribuci (tiskové zprávy…)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dokumenty pro </a:t>
            </a:r>
            <a:r>
              <a:rPr lang="cs-CZ" sz="1200" dirty="0"/>
              <a:t>veřejnost či cílové </a:t>
            </a:r>
            <a:r>
              <a:rPr lang="cs-CZ" sz="1200" dirty="0" smtClean="0"/>
              <a:t>skupiny (analýzy, certifikáty, prezenční listiny apod.)</a:t>
            </a:r>
          </a:p>
        </p:txBody>
      </p:sp>
      <p:sp>
        <p:nvSpPr>
          <p:cNvPr id="9" name="Zástupný symbol pro obsah 6"/>
          <p:cNvSpPr txBox="1">
            <a:spLocks/>
          </p:cNvSpPr>
          <p:nvPr/>
        </p:nvSpPr>
        <p:spPr>
          <a:xfrm>
            <a:off x="4644000" y="1988840"/>
            <a:ext cx="3960000" cy="4320000"/>
          </a:xfrm>
          <a:prstGeom prst="rect">
            <a:avLst/>
          </a:prstGeom>
        </p:spPr>
        <p:txBody>
          <a:bodyPr/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interní dokumenty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archivační šanony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elektronická i listinná komunikace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pracovní smlouvy, smlouvy s dodavateli, dalšími příjemci, partnery apod.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účetní doklady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vybavení pořízené z prostředků projektu (s výjimkou propagačních předmětů)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neplacené PR články a převzaté PR výstupy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ceny do soutěží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0" smtClean="0"/>
              <a:t>výstupy, kde to není technicky možné (strojově generované objednávky, faktury)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07772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Publicita - Vizuální identita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320000"/>
          </a:xfrm>
        </p:spPr>
        <p:txBody>
          <a:bodyPr/>
          <a:lstStyle/>
          <a:p>
            <a:r>
              <a:rPr lang="cs-CZ" dirty="0" smtClean="0"/>
              <a:t>Základní zobrazení loga a povinných odkazů:</a:t>
            </a:r>
          </a:p>
          <a:p>
            <a:pPr marL="0" indent="0">
              <a:buNone/>
            </a:pPr>
            <a:r>
              <a:rPr lang="cs-CZ" sz="900" dirty="0" smtClean="0"/>
              <a:t> </a:t>
            </a:r>
            <a:endParaRPr lang="cs-CZ" sz="800" dirty="0" smtClean="0"/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 Malé propagační předměty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hlinkClick r:id="rId2"/>
              </a:rPr>
              <a:t>https://www.esfcr.cz/sablony-a-vzory-pro-vizualni-identitu-opz</a:t>
            </a:r>
            <a:r>
              <a:rPr lang="cs-CZ" dirty="0" smtClean="0"/>
              <a:t>  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38" y="2204864"/>
            <a:ext cx="3821324" cy="79208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2204864"/>
            <a:ext cx="3850181" cy="79208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548" y="3789040"/>
            <a:ext cx="742493" cy="64807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804135"/>
            <a:ext cx="756594" cy="65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9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Publicita – použití Vizuální identity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320000"/>
          </a:xfrm>
        </p:spPr>
        <p:txBody>
          <a:bodyPr/>
          <a:lstStyle/>
          <a:p>
            <a:r>
              <a:rPr lang="cs-CZ" dirty="0" smtClean="0"/>
              <a:t>Používání logotypu EU</a:t>
            </a:r>
          </a:p>
          <a:p>
            <a:pPr lvl="1"/>
            <a:r>
              <a:rPr lang="cs-CZ" dirty="0" smtClean="0"/>
              <a:t>zřetelně viditelné umístění</a:t>
            </a:r>
          </a:p>
          <a:p>
            <a:pPr lvl="1"/>
            <a:r>
              <a:rPr lang="cs-CZ" dirty="0" smtClean="0"/>
              <a:t>barevná verze kdykoli je to možné</a:t>
            </a:r>
          </a:p>
          <a:p>
            <a:pPr lvl="1"/>
            <a:r>
              <a:rPr lang="cs-CZ" dirty="0" smtClean="0"/>
              <a:t>jednobarevná verze v</a:t>
            </a:r>
            <a:r>
              <a:rPr lang="cs-CZ" dirty="0"/>
              <a:t> odůvodněných případech </a:t>
            </a:r>
            <a:r>
              <a:rPr lang="cs-CZ" dirty="0" smtClean="0"/>
              <a:t>(např. tisk </a:t>
            </a:r>
            <a:r>
              <a:rPr lang="cs-CZ" dirty="0"/>
              <a:t>na běžných </a:t>
            </a:r>
            <a:r>
              <a:rPr lang="cs-CZ" dirty="0" smtClean="0"/>
              <a:t>tiskárnách, pokud je barevná verze nehospodárná)</a:t>
            </a:r>
          </a:p>
          <a:p>
            <a:pPr lvl="1"/>
            <a:r>
              <a:rPr lang="cs-CZ" dirty="0" smtClean="0"/>
              <a:t>nedodržení pravidel publicity nepředstavuje černobílá </a:t>
            </a:r>
            <a:r>
              <a:rPr lang="cs-CZ" dirty="0"/>
              <a:t>kopie barevného </a:t>
            </a:r>
            <a:r>
              <a:rPr lang="cs-CZ" dirty="0" smtClean="0"/>
              <a:t>originálu </a:t>
            </a:r>
          </a:p>
          <a:p>
            <a:r>
              <a:rPr lang="cs-CZ" dirty="0" smtClean="0"/>
              <a:t>Velikost loga EU</a:t>
            </a:r>
          </a:p>
          <a:p>
            <a:pPr lvl="1"/>
            <a:r>
              <a:rPr lang="cs-CZ" dirty="0" smtClean="0"/>
              <a:t>znak </a:t>
            </a:r>
            <a:r>
              <a:rPr lang="cs-CZ" dirty="0"/>
              <a:t>EU a povinné </a:t>
            </a:r>
            <a:r>
              <a:rPr lang="cs-CZ" dirty="0" smtClean="0"/>
              <a:t>odkazy umístěné zřetelně viditelné</a:t>
            </a:r>
          </a:p>
          <a:p>
            <a:pPr lvl="1"/>
            <a:r>
              <a:rPr lang="cs-CZ" dirty="0" smtClean="0"/>
              <a:t>velikost loga úměrná </a:t>
            </a:r>
            <a:r>
              <a:rPr lang="cs-CZ" dirty="0"/>
              <a:t>rozměrům použitého </a:t>
            </a:r>
            <a:r>
              <a:rPr lang="cs-CZ" dirty="0" smtClean="0"/>
              <a:t>materiálu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0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Vizuální identita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60000" y="1298164"/>
            <a:ext cx="8424000" cy="4320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Použití dalších log</a:t>
            </a:r>
          </a:p>
          <a:p>
            <a:pPr lvl="1"/>
            <a:r>
              <a:rPr lang="cs-CZ" dirty="0" smtClean="0"/>
              <a:t>lze použít logo příjemce</a:t>
            </a:r>
            <a:r>
              <a:rPr lang="cs-CZ" dirty="0"/>
              <a:t>, </a:t>
            </a:r>
            <a:r>
              <a:rPr lang="cs-CZ" dirty="0" smtClean="0"/>
              <a:t>projektu, apod. (kromě povinného plakátu, dočasná/stálé desky/billboardu – povinné elektronické šablony)</a:t>
            </a:r>
          </a:p>
          <a:p>
            <a:pPr lvl="1"/>
            <a:r>
              <a:rPr lang="cs-CZ" dirty="0" smtClean="0"/>
              <a:t>znak EU musí mít nejméně stejnou velikost a bude vždy na 1. místě zleva / ve vertikálním řazení bude na nejvyšší pozici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6" name="Picture 2" descr="C:\Users\michala.trlicikova\Desktop\logo_spatne_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81" y="4869160"/>
            <a:ext cx="2437428" cy="61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michala.trlicikova\Desktop\logo_spatne_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84984"/>
            <a:ext cx="2579316" cy="62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michala.trlicikova\Desktop\loga_dobr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91" y="5661248"/>
            <a:ext cx="4007391" cy="70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michala.trlicikova\Desktop\logo_spatne_0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00" y="4077072"/>
            <a:ext cx="2589590" cy="65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michala.trlicikova\Desktop\logo_dobre_0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013176"/>
            <a:ext cx="3256209" cy="1252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Users\michala.trlicikova\Desktop\logo_spatne_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573016"/>
            <a:ext cx="2239617" cy="105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C:\Users\michala.trlicikova\Desktop\logo_spatne_0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646" y="3501008"/>
            <a:ext cx="1940796" cy="122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93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320000"/>
          </a:xfrm>
        </p:spPr>
        <p:txBody>
          <a:bodyPr/>
          <a:lstStyle/>
          <a:p>
            <a:r>
              <a:rPr lang="cs-CZ" b="1" dirty="0"/>
              <a:t>Podporované vzdělávání </a:t>
            </a:r>
            <a:r>
              <a:rPr lang="cs-CZ" dirty="0"/>
              <a:t>= prezenční  vzdělávání s přesně vymezenou dobou výuky (jednoznačně odlišitelnou od běžného výkonu pracovních povinností) v učebně nebo na pracovišti za účasti </a:t>
            </a:r>
            <a:r>
              <a:rPr lang="cs-CZ" dirty="0" smtClean="0"/>
              <a:t>lektora</a:t>
            </a:r>
          </a:p>
          <a:p>
            <a:endParaRPr lang="cs-CZ" dirty="0"/>
          </a:p>
          <a:p>
            <a:r>
              <a:rPr lang="cs-CZ" b="1" dirty="0" smtClean="0"/>
              <a:t>Nepodporované </a:t>
            </a:r>
            <a:r>
              <a:rPr lang="cs-CZ" b="1" dirty="0"/>
              <a:t>vzdělávání </a:t>
            </a:r>
            <a:r>
              <a:rPr lang="cs-CZ" dirty="0"/>
              <a:t>= dálkový přístup, e-</a:t>
            </a:r>
            <a:r>
              <a:rPr lang="cs-CZ" dirty="0" err="1"/>
              <a:t>learning</a:t>
            </a:r>
            <a:r>
              <a:rPr lang="cs-CZ" dirty="0"/>
              <a:t>, samostudium, stáž, </a:t>
            </a:r>
            <a:r>
              <a:rPr lang="cs-CZ" dirty="0" smtClean="0"/>
              <a:t>hodnocení </a:t>
            </a:r>
            <a:r>
              <a:rPr lang="cs-CZ" dirty="0"/>
              <a:t>a </a:t>
            </a:r>
            <a:r>
              <a:rPr lang="cs-CZ" dirty="0" err="1"/>
              <a:t>mentoring</a:t>
            </a:r>
            <a:r>
              <a:rPr lang="cs-CZ" dirty="0"/>
              <a:t> </a:t>
            </a:r>
            <a:r>
              <a:rPr lang="cs-CZ" dirty="0" smtClean="0"/>
              <a:t>zaměstnanců</a:t>
            </a:r>
          </a:p>
          <a:p>
            <a:endParaRPr lang="cs-CZ" dirty="0"/>
          </a:p>
          <a:p>
            <a:r>
              <a:rPr lang="cs-CZ" b="1" dirty="0" smtClean="0"/>
              <a:t>Typy </a:t>
            </a:r>
            <a:r>
              <a:rPr lang="cs-CZ" b="1" dirty="0"/>
              <a:t>kurzů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uzavřené – na míru jen pro cílovou skupinu</a:t>
            </a:r>
          </a:p>
          <a:p>
            <a:pPr lvl="1"/>
            <a:r>
              <a:rPr lang="cs-CZ" dirty="0"/>
              <a:t>otevřené – nabízený na trhu i mimo cílovou </a:t>
            </a:r>
            <a:r>
              <a:rPr lang="cs-CZ" dirty="0" smtClean="0"/>
              <a:t>skupinu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14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Časová dotace </a:t>
            </a:r>
            <a:r>
              <a:rPr lang="cs-CZ" dirty="0" smtClean="0"/>
              <a:t>= počet hodin výuky daného kurzu dle dokumentace k obsahu vzdělávacího kurzu</a:t>
            </a:r>
          </a:p>
          <a:p>
            <a:endParaRPr lang="cs-CZ" dirty="0"/>
          </a:p>
          <a:p>
            <a:r>
              <a:rPr lang="cs-CZ" b="1" dirty="0" smtClean="0"/>
              <a:t>Délka kurzu </a:t>
            </a:r>
            <a:r>
              <a:rPr lang="cs-CZ" dirty="0" smtClean="0"/>
              <a:t>= vyjádření časové dotace v přepočtu na hodiny v délce 60 minut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572897"/>
              </p:ext>
            </p:extLst>
          </p:nvPr>
        </p:nvGraphicFramePr>
        <p:xfrm>
          <a:off x="683568" y="4221088"/>
          <a:ext cx="7920432" cy="1670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20560586"/>
                    </a:ext>
                  </a:extLst>
                </a:gridCol>
                <a:gridCol w="3624104">
                  <a:extLst>
                    <a:ext uri="{9D8B030D-6E8A-4147-A177-3AD203B41FA5}">
                      <a16:colId xmlns:a16="http://schemas.microsoft.com/office/drawing/2014/main" val="2791232572"/>
                    </a:ext>
                  </a:extLst>
                </a:gridCol>
                <a:gridCol w="2640144">
                  <a:extLst>
                    <a:ext uri="{9D8B030D-6E8A-4147-A177-3AD203B41FA5}">
                      <a16:colId xmlns:a16="http://schemas.microsoft.com/office/drawing/2014/main" val="1849631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 kurzu</a:t>
                      </a:r>
                      <a:endParaRPr lang="cs-CZ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Časová dotace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Délka kurzu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0527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hodin po 60 minutách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8041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hodin po 45 minutách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4136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hodin po 45 minutách</a:t>
                      </a:r>
                      <a:b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hodin po 60 minutách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5175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29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Zařazení kurzu do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Rozhodující </a:t>
            </a:r>
            <a:r>
              <a:rPr lang="cs-CZ" b="1" dirty="0" smtClean="0"/>
              <a:t>obsah</a:t>
            </a:r>
            <a:r>
              <a:rPr lang="cs-CZ" dirty="0" smtClean="0"/>
              <a:t>, nikoliv </a:t>
            </a:r>
            <a:r>
              <a:rPr lang="cs-CZ" dirty="0" smtClean="0"/>
              <a:t>název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 případě kombinace aktivit    zařazení do aktivity, jejíž témata časově převládají</a:t>
            </a:r>
          </a:p>
          <a:p>
            <a:endParaRPr lang="cs-CZ" dirty="0"/>
          </a:p>
          <a:p>
            <a:r>
              <a:rPr lang="cs-CZ" b="1" dirty="0" smtClean="0"/>
              <a:t>Jasná a vypovídající dokumentace </a:t>
            </a:r>
            <a:r>
              <a:rPr lang="cs-CZ" dirty="0" smtClean="0"/>
              <a:t>k obsahu vzdělávacího kurzu!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788024" y="249289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19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Prokazování dosažených jednotek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cs-CZ" sz="2000" b="1" dirty="0"/>
              <a:t>Prezenční listiny (</a:t>
            </a:r>
            <a:r>
              <a:rPr lang="cs-CZ" sz="2000" b="1" dirty="0" err="1"/>
              <a:t>skeny</a:t>
            </a:r>
            <a:r>
              <a:rPr lang="cs-CZ" sz="2000" b="1" dirty="0"/>
              <a:t>)</a:t>
            </a:r>
            <a:endParaRPr lang="cs-CZ" sz="2000" dirty="0"/>
          </a:p>
          <a:p>
            <a:pPr fontAlgn="t"/>
            <a:r>
              <a:rPr lang="cs-CZ" sz="2000" b="1" dirty="0"/>
              <a:t>Prezenční listiny (originály)</a:t>
            </a:r>
            <a:endParaRPr lang="cs-CZ" sz="2000" dirty="0"/>
          </a:p>
          <a:p>
            <a:pPr fontAlgn="t"/>
            <a:r>
              <a:rPr lang="cs-CZ" sz="2000" dirty="0"/>
              <a:t>Doklady o absolvování (</a:t>
            </a:r>
            <a:r>
              <a:rPr lang="cs-CZ" sz="2000" dirty="0" err="1"/>
              <a:t>skeny</a:t>
            </a:r>
            <a:r>
              <a:rPr lang="cs-CZ" sz="2000" dirty="0"/>
              <a:t>)</a:t>
            </a:r>
          </a:p>
          <a:p>
            <a:pPr fontAlgn="t"/>
            <a:r>
              <a:rPr lang="cs-CZ" sz="2000" dirty="0"/>
              <a:t>Doklady o absolvování (kopie/originály)</a:t>
            </a:r>
          </a:p>
          <a:p>
            <a:pPr fontAlgn="t"/>
            <a:r>
              <a:rPr lang="cs-CZ" sz="2000" dirty="0"/>
              <a:t>Dokumentace k obsahu vzdělávacího kurzu (originály)</a:t>
            </a:r>
          </a:p>
          <a:p>
            <a:pPr fontAlgn="t"/>
            <a:r>
              <a:rPr lang="cs-CZ" sz="2000" dirty="0"/>
              <a:t>Školicí (výukové) materiály a pomůcky</a:t>
            </a:r>
          </a:p>
          <a:p>
            <a:pPr fontAlgn="t"/>
            <a:r>
              <a:rPr lang="cs-CZ" sz="2000" dirty="0"/>
              <a:t>Doklady prokazující, že podpořené osoby jsou zaměstnanci – PS/DPČ</a:t>
            </a:r>
            <a:r>
              <a:rPr lang="cs-CZ" sz="2000" dirty="0" smtClean="0"/>
              <a:t>/…(</a:t>
            </a:r>
            <a:r>
              <a:rPr lang="cs-CZ" sz="2000" dirty="0"/>
              <a:t>kopie/originály)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768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Dokumentace k obsahu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39987"/>
            <a:ext cx="8064000" cy="4320000"/>
          </a:xfrm>
        </p:spPr>
        <p:txBody>
          <a:bodyPr/>
          <a:lstStyle/>
          <a:p>
            <a:r>
              <a:rPr lang="cs-CZ" sz="1200" dirty="0"/>
              <a:t>Důležitá pro zařazení do aktivity a určení základních parametrů kurzu</a:t>
            </a:r>
          </a:p>
          <a:p>
            <a:r>
              <a:rPr lang="cs-CZ" sz="1200" dirty="0"/>
              <a:t>Povinně ke každému kurzu</a:t>
            </a:r>
          </a:p>
          <a:p>
            <a:r>
              <a:rPr lang="cs-CZ" sz="1200" dirty="0"/>
              <a:t>U více opakování (běhů) kurzu, stačí mít jedenkrát</a:t>
            </a:r>
          </a:p>
          <a:p>
            <a:r>
              <a:rPr lang="cs-CZ" sz="1200" dirty="0"/>
              <a:t>Musí být před zahájením realizace kurzu</a:t>
            </a:r>
          </a:p>
          <a:p>
            <a:r>
              <a:rPr lang="cs-CZ" sz="1200" dirty="0"/>
              <a:t>Neexistence dokumentace či chybějící povinné náležitosti zakládají nezpůsobilé výdaje</a:t>
            </a:r>
          </a:p>
          <a:p>
            <a:r>
              <a:rPr lang="cs-CZ" sz="1200" dirty="0"/>
              <a:t>Název vzdělávacího kurzu</a:t>
            </a:r>
          </a:p>
          <a:p>
            <a:r>
              <a:rPr lang="cs-CZ" sz="1200" dirty="0"/>
              <a:t>Název a IČ vzdělávacího subjektu</a:t>
            </a:r>
          </a:p>
          <a:p>
            <a:r>
              <a:rPr lang="cs-CZ" sz="1200" dirty="0"/>
              <a:t>Typ kurzu (otevřený x uzavřený</a:t>
            </a:r>
            <a:r>
              <a:rPr lang="cs-CZ" sz="1200" dirty="0" smtClean="0"/>
              <a:t>)</a:t>
            </a: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0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Dokumentace k obsahu kurzu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56876" y="1412776"/>
            <a:ext cx="8283123" cy="4320000"/>
          </a:xfrm>
        </p:spPr>
        <p:txBody>
          <a:bodyPr/>
          <a:lstStyle/>
          <a:p>
            <a:r>
              <a:rPr lang="cs-CZ" sz="1200" dirty="0" smtClean="0"/>
              <a:t>U </a:t>
            </a:r>
            <a:r>
              <a:rPr lang="cs-CZ" sz="1200" dirty="0"/>
              <a:t>kurzů akreditovaných číslo a platnost akreditace</a:t>
            </a:r>
          </a:p>
          <a:p>
            <a:r>
              <a:rPr lang="cs-CZ" sz="1200" dirty="0"/>
              <a:t>Obsahová struktura kurzu / počet hodin výuky jednotlivých témat</a:t>
            </a:r>
          </a:p>
          <a:p>
            <a:r>
              <a:rPr lang="cs-CZ" sz="1200" dirty="0"/>
              <a:t>Časová dotace, tj. počet hodiny výuky a délka jedné hodiny výuky (60 / 45 min.)</a:t>
            </a:r>
          </a:p>
          <a:p>
            <a:r>
              <a:rPr lang="cs-CZ" sz="1200" dirty="0"/>
              <a:t>Využívané formy vzdělávání a jejich časová dotace</a:t>
            </a:r>
          </a:p>
          <a:p>
            <a:r>
              <a:rPr lang="cs-CZ" sz="1200" dirty="0"/>
              <a:t>Procento minimální povinné docházky (je-li větší než 70 %)</a:t>
            </a:r>
          </a:p>
          <a:p>
            <a:r>
              <a:rPr lang="cs-CZ" sz="1200" dirty="0"/>
              <a:t>Výčet školicích (výukových) materiálů a pomůcek</a:t>
            </a:r>
          </a:p>
          <a:p>
            <a:r>
              <a:rPr lang="cs-CZ" sz="1200" dirty="0"/>
              <a:t>Způsob ověření znalostí/dovedností</a:t>
            </a:r>
          </a:p>
          <a:p>
            <a:r>
              <a:rPr lang="cs-CZ" sz="1200" dirty="0"/>
              <a:t>Vzor dokladu o absolvování </a:t>
            </a:r>
          </a:p>
          <a:p>
            <a:r>
              <a:rPr lang="cs-CZ" sz="1200" dirty="0"/>
              <a:t>Jméno, příjmení a podpis statutárního zástupce příjemce a externího vzdělávacího subjekt, resp. osob oprávněných jednat za tyto subjekty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83339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Prezenční listina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781128"/>
          </a:xfrm>
        </p:spPr>
        <p:txBody>
          <a:bodyPr/>
          <a:lstStyle/>
          <a:p>
            <a:r>
              <a:rPr lang="cs-CZ" dirty="0" smtClean="0"/>
              <a:t>Slouží k dokladování počtu absolvovaných </a:t>
            </a:r>
            <a:r>
              <a:rPr lang="cs-CZ" dirty="0" err="1" smtClean="0"/>
              <a:t>osobohodin</a:t>
            </a:r>
            <a:r>
              <a:rPr lang="cs-CZ" dirty="0" smtClean="0"/>
              <a:t> / jednotek podporovaného vzdělávání</a:t>
            </a:r>
          </a:p>
          <a:p>
            <a:r>
              <a:rPr lang="cs-CZ" dirty="0" smtClean="0"/>
              <a:t>Dokladuje </a:t>
            </a:r>
            <a:r>
              <a:rPr lang="cs-CZ" dirty="0"/>
              <a:t>celou délku </a:t>
            </a:r>
            <a:r>
              <a:rPr lang="cs-CZ" dirty="0" smtClean="0"/>
              <a:t>kurzu z důvodu prokázání splnění docházky (nejen délku k proplacení)</a:t>
            </a:r>
            <a:endParaRPr lang="cs-CZ" dirty="0"/>
          </a:p>
          <a:p>
            <a:r>
              <a:rPr lang="cs-CZ" dirty="0" smtClean="0"/>
              <a:t>Údaje</a:t>
            </a:r>
            <a:r>
              <a:rPr lang="cs-CZ" sz="2400" dirty="0" smtClean="0"/>
              <a:t> v PL musí </a:t>
            </a:r>
            <a:r>
              <a:rPr lang="cs-CZ" sz="2400" dirty="0"/>
              <a:t>být v souladu s </a:t>
            </a:r>
            <a:r>
              <a:rPr lang="cs-CZ" sz="2400" dirty="0" smtClean="0"/>
              <a:t>dokumentací </a:t>
            </a:r>
            <a:r>
              <a:rPr lang="cs-CZ" sz="2400" dirty="0"/>
              <a:t>k obsahu </a:t>
            </a:r>
            <a:r>
              <a:rPr lang="cs-CZ" sz="2400" dirty="0" smtClean="0"/>
              <a:t>kurzu, doklady o absolvování a souhrnnou evidencí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8548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 o absolvování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76633" y="1556792"/>
            <a:ext cx="7920432" cy="4959208"/>
          </a:xfrm>
        </p:spPr>
        <p:txBody>
          <a:bodyPr/>
          <a:lstStyle/>
          <a:p>
            <a:r>
              <a:rPr lang="cs-CZ" dirty="0"/>
              <a:t>Osvědčení (popř. jiný doklad o </a:t>
            </a:r>
            <a:r>
              <a:rPr lang="cs-CZ" dirty="0" smtClean="0"/>
              <a:t>absolvování </a:t>
            </a:r>
            <a:r>
              <a:rPr lang="cs-CZ" dirty="0"/>
              <a:t>aktivity</a:t>
            </a:r>
            <a:r>
              <a:rPr lang="cs-CZ" dirty="0" smtClean="0"/>
              <a:t>)</a:t>
            </a:r>
          </a:p>
          <a:p>
            <a:pPr lvl="2"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u </a:t>
            </a:r>
            <a:r>
              <a:rPr lang="cs-CZ" dirty="0"/>
              <a:t>kurzů akreditovaných či podle zvláštních </a:t>
            </a:r>
            <a:r>
              <a:rPr lang="cs-CZ" dirty="0" smtClean="0"/>
              <a:t>předpisů</a:t>
            </a:r>
          </a:p>
          <a:p>
            <a:pPr lvl="2"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podmínky </a:t>
            </a:r>
            <a:r>
              <a:rPr lang="cs-CZ" dirty="0"/>
              <a:t>pro vydání osvědčení nestanovuje ŘO, vyplývají </a:t>
            </a:r>
            <a:r>
              <a:rPr lang="cs-CZ" dirty="0" smtClean="0"/>
              <a:t>z </a:t>
            </a:r>
            <a:r>
              <a:rPr lang="cs-CZ" dirty="0"/>
              <a:t>akreditace, resp. </a:t>
            </a:r>
            <a:r>
              <a:rPr lang="cs-CZ" dirty="0" smtClean="0"/>
              <a:t>předpisu</a:t>
            </a:r>
          </a:p>
          <a:p>
            <a:pPr marL="666000" lvl="2" indent="0">
              <a:buSzPct val="100000"/>
              <a:buNone/>
            </a:pPr>
            <a:endParaRPr lang="cs-CZ" dirty="0" smtClean="0"/>
          </a:p>
          <a:p>
            <a:pPr marL="666000" lvl="2" indent="0">
              <a:buSzPct val="100000"/>
              <a:buNone/>
            </a:pPr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Potvrzení o absolvování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u ostatních kurzů neuvedených výše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vzor </a:t>
            </a:r>
            <a:r>
              <a:rPr lang="cs-CZ" dirty="0"/>
              <a:t>potvrzení umístěn na </a:t>
            </a:r>
            <a:r>
              <a:rPr lang="cs-CZ" dirty="0" smtClean="0">
                <a:hlinkClick r:id="rId2"/>
              </a:rPr>
              <a:t>https://www.esfcr.cz/vyzva-110-opz</a:t>
            </a:r>
            <a:endParaRPr lang="cs-CZ" dirty="0" smtClean="0"/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vzor je nezávazný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údaje na potvrzení musí </a:t>
            </a:r>
            <a:r>
              <a:rPr lang="cs-CZ" dirty="0"/>
              <a:t>být v souladu s </a:t>
            </a:r>
            <a:r>
              <a:rPr lang="cs-CZ" dirty="0" smtClean="0"/>
              <a:t>prezenční listinou, dokumentací </a:t>
            </a:r>
            <a:r>
              <a:rPr lang="cs-CZ" dirty="0"/>
              <a:t>k obsahu </a:t>
            </a:r>
            <a:r>
              <a:rPr lang="cs-CZ" dirty="0" smtClean="0"/>
              <a:t>kurzu a souhrnnou evidencí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15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7c48c8a8-2045-474d-b0fb-3ee17ecadba0">U:\1_3_POMOC_PRAC_PODNIKŮM_A_PODNIKATELŮM\VYZVA_060_SOUTEZNI\01_PŘÍPRAVA\Semináře 2017\Praha 15_5_2017\Prezentace\Podstatné a nepodstatné změny projektu.pptx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91D2CAF791D449809C1371BC5FAF2A" ma:contentTypeVersion="1" ma:contentTypeDescription="Vytvoří nový dokument" ma:contentTypeScope="" ma:versionID="26fd20a5b6d8decbe06b7f1b12531c89">
  <xsd:schema xmlns:xsd="http://www.w3.org/2001/XMLSchema" xmlns:xs="http://www.w3.org/2001/XMLSchema" xmlns:p="http://schemas.microsoft.com/office/2006/metadata/properties" xmlns:ns2="7c48c8a8-2045-474d-b0fb-3ee17ecadba0" targetNamespace="http://schemas.microsoft.com/office/2006/metadata/properties" ma:root="true" ma:fieldsID="ff450026467c3fdb36efcce3adb619a7" ns2:_="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8c8a8-2045-474d-b0fb-3ee17ecadba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9C31EF-2023-47A1-B485-BB432D849BE5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7c48c8a8-2045-474d-b0fb-3ee17ecadba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FF0EEF5-784F-401F-B0B0-96C8932FFB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30E78B-22E8-42CB-9F35-201313AA6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752</Words>
  <Application>Microsoft Office PowerPoint</Application>
  <PresentationFormat>Předvádění na obrazovce (4:3)</PresentationFormat>
  <Paragraphs>145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Wingdings 3</vt:lpstr>
      <vt:lpstr>prezentace</vt:lpstr>
      <vt:lpstr>Vybraná pravidla ze Specifické části pravidel  pro jednotkové projekty</vt:lpstr>
      <vt:lpstr>Podporované aktivity</vt:lpstr>
      <vt:lpstr>Podporované aktivity</vt:lpstr>
      <vt:lpstr>Zařazení kurzu do aktivity</vt:lpstr>
      <vt:lpstr>Prokazování dosažených jednotek</vt:lpstr>
      <vt:lpstr>Dokumentace k obsahu kurzu</vt:lpstr>
      <vt:lpstr>Dokumentace k obsahu kurzu</vt:lpstr>
      <vt:lpstr>Prezenční listina</vt:lpstr>
      <vt:lpstr>Doklad o absolvování</vt:lpstr>
      <vt:lpstr>Publicita – informování o podpoře</vt:lpstr>
      <vt:lpstr>Publicita – použití vizuální identity</vt:lpstr>
      <vt:lpstr>Publicita - Vizuální identita</vt:lpstr>
      <vt:lpstr>Publicita – použití Vizuální identity</vt:lpstr>
      <vt:lpstr>Vizuální identita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2019-12-23T14:08:05Z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0x010100F291D2CAF791D449809C1371BC5FAF2A</vt:lpwstr>
  </property>
</Properties>
</file>