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openxmlformats-officedocument.presentationml.commentAuthors+xml" PartName="/ppt/commentAuthors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core.xml" Type="http://schemas.openxmlformats.org/package/2006/relationships/metadata/core-properties" Id="rId3"/>
    <Relationship Target="docProps/thumbnail.jpeg" Type="http://schemas.openxmlformats.org/package/2006/relationships/metadata/thumbnail" Id="rId2"/>
    <Relationship Target="ppt/presentation.xml" Type="http://schemas.openxmlformats.org/officeDocument/2006/relationships/officeDocument" Id="rId1"/>
    <Relationship Target="docProps/custom.xml" Type="http://schemas.openxmlformats.org/officeDocument/2006/relationships/custom-properties" Id="rId5"/>
    <Relationship Target="docProps/app.xml" Type="http://schemas.openxmlformats.org/officeDocument/2006/relationships/extended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aveSubsetFonts="true">
  <p:sldMasterIdLst>
    <p:sldMasterId id="2147483660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mAuthor id="0" name="Alzbeta" initials="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showPr showNarration="true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BAA"/>
    <a:srgbClr val="00B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normalViewPr>
    <p:restoredLeft sz="14995" autoAdjust="false"/>
    <p:restoredTop sz="93059" autoAdjust="false"/>
  </p:normalViewPr>
  <p:slideViewPr>
    <p:cSldViewPr snapToGrid="false">
      <p:cViewPr varScale="true">
        <p:scale>
          <a:sx n="62" d="100"/>
          <a:sy n="62" d="100"/>
        </p:scale>
        <p:origin x="1424" y="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7.xml" Type="http://schemas.openxmlformats.org/officeDocument/2006/relationships/slide" Id="rId8"/>
    <Relationship Target="presProps.xml" Type="http://schemas.openxmlformats.org/officeDocument/2006/relationships/presProps" Id="rId13"/>
    <Relationship Target="../customXml/item2.xml" Type="http://schemas.openxmlformats.org/officeDocument/2006/relationships/customXml" Id="rId18"/>
    <Relationship Target="slides/slide2.xml" Type="http://schemas.openxmlformats.org/officeDocument/2006/relationships/slide" Id="rId3"/>
    <Relationship Target="slides/slide6.xml" Type="http://schemas.openxmlformats.org/officeDocument/2006/relationships/slide" Id="rId7"/>
    <Relationship Target="commentAuthors.xml" Type="http://schemas.openxmlformats.org/officeDocument/2006/relationships/commentAuthors" Id="rId12"/>
    <Relationship Target="../customXml/item1.xml" Type="http://schemas.openxmlformats.org/officeDocument/2006/relationships/customXml" Id="rId17"/>
    <Relationship Target="slides/slide1.xml" Type="http://schemas.openxmlformats.org/officeDocument/2006/relationships/slide" Id="rId2"/>
    <Relationship Target="tableStyles.xml" Type="http://schemas.openxmlformats.org/officeDocument/2006/relationships/tableStyles" Id="rId16"/>
    <Relationship Target="slideMasters/slideMaster1.xml" Type="http://schemas.openxmlformats.org/officeDocument/2006/relationships/slideMaster" Id="rId1"/>
    <Relationship Target="slides/slide5.xml" Type="http://schemas.openxmlformats.org/officeDocument/2006/relationships/slide" Id="rId6"/>
    <Relationship Target="notesMasters/notesMaster1.xml" Type="http://schemas.openxmlformats.org/officeDocument/2006/relationships/notesMaster" Id="rId11"/>
    <Relationship Target="slides/slide4.xml" Type="http://schemas.openxmlformats.org/officeDocument/2006/relationships/slide" Id="rId5"/>
    <Relationship Target="theme/theme1.xml" Type="http://schemas.openxmlformats.org/officeDocument/2006/relationships/theme" Id="rId15"/>
    <Relationship Target="slides/slide9.xml" Type="http://schemas.openxmlformats.org/officeDocument/2006/relationships/slide" Id="rId10"/>
    <Relationship Target="../customXml/item3.xml" Type="http://schemas.openxmlformats.org/officeDocument/2006/relationships/customXml" Id="rId19"/>
    <Relationship Target="slides/slide3.xml" Type="http://schemas.openxmlformats.org/officeDocument/2006/relationships/slide" Id="rId4"/>
    <Relationship Target="slides/slide8.xml" Type="http://schemas.openxmlformats.org/officeDocument/2006/relationships/slide" Id="rId9"/>
    <Relationship Target="viewProps.xml" Type="http://schemas.openxmlformats.org/officeDocument/2006/relationships/viewProps" Id="rId14"/>
</Relationships>

</file>

<file path=ppt/notesMasters/_rels/notesMaster1.xml.rels><?xml version="1.0" encoding="UTF-8" standalone="yes"?>
<Relationships xmlns="http://schemas.openxmlformats.org/package/2006/relationships">
    <Relationship Target="../theme/theme2.xml" Type="http://schemas.openxmlformats.org/officeDocument/2006/relationships/theme" Id="rId1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Date Placeholder 2"/>
          <p:cNvSpPr>
            <a:spLocks noGrp="true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r">
              <a:defRPr sz="1200"/>
            </a:lvl1pPr>
          </a:lstStyle>
          <a:p>
            <a:fld id="{168379A9-353E-44C8-A007-E3F7DD41EE79}" type="datetimeFigureOut">
              <a:rPr lang="sk-SK" smtClean="false"/>
              <a:t>27. 1. 2020</a:t>
            </a:fld>
            <a:endParaRPr lang="sk-SK"/>
          </a:p>
        </p:txBody>
      </p:sp>
      <p:sp>
        <p:nvSpPr>
          <p:cNvPr id="4" name="Slide Image Placeholder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false" anchor="ctr"/>
          <a:lstStyle/>
          <a:p>
            <a:endParaRPr lang="sk-SK"/>
          </a:p>
        </p:txBody>
      </p:sp>
      <p:sp>
        <p:nvSpPr>
          <p:cNvPr id="5" name="Notes Placeholder 4"/>
          <p:cNvSpPr>
            <a:spLocks noGrp="true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false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/>
          </a:p>
        </p:txBody>
      </p:sp>
      <p:sp>
        <p:nvSpPr>
          <p:cNvPr id="6" name="Footer Placeholder 5"/>
          <p:cNvSpPr>
            <a:spLocks noGrp="true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Slide Number Placeholder 6"/>
          <p:cNvSpPr>
            <a:spLocks noGrp="true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r">
              <a:defRPr sz="1200"/>
            </a:lvl1pPr>
          </a:lstStyle>
          <a:p>
            <a:fld id="{3D3F24CD-89B0-4F22-9F5F-AAC0B0538A55}" type="slidenum">
              <a:rPr lang="sk-SK" smtClean="false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5690036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
    <Relationship Target="../slides/slide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sk-SK" dirty="false"/>
          </a:p>
        </p:txBody>
      </p:sp>
      <p:sp>
        <p:nvSpPr>
          <p:cNvPr id="4" name="Slide Number Placeholder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3D3F24CD-89B0-4F22-9F5F-AAC0B0538A55}" type="slidenum">
              <a:rPr lang="sk-SK" smtClean="false"/>
              <a:t>5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967298725"/>
      </p:ext>
    </p:extLst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1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itle" preserve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false"/>
          </a:p>
        </p:txBody>
      </p:sp>
      <p:sp>
        <p:nvSpPr>
          <p:cNvPr id="3" name="Subtitle 2"/>
          <p:cNvSpPr>
            <a:spLocks noGrp="true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false"/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27.01.2020</a:t>
            </a:fld>
            <a:endParaRPr lang="cs-CZ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3836719"/>
      </p:ext>
    </p:extLst>
  </p:cSld>
  <p:clrMapOvr>
    <a:masterClrMapping/>
  </p:clrMapOvr>
</p:sldLayout>
</file>

<file path=ppt/slideLayouts/slideLayout1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vertTx" preserve="true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false"/>
          </a:p>
        </p:txBody>
      </p:sp>
      <p:sp>
        <p:nvSpPr>
          <p:cNvPr id="3" name="Vertical Text Placeholder 2"/>
          <p:cNvSpPr>
            <a:spLocks noGrp="true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false"/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27.01.2020</a:t>
            </a:fld>
            <a:endParaRPr lang="cs-CZ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5852611"/>
      </p:ext>
    </p:extLst>
  </p:cSld>
  <p:clrMapOvr>
    <a:masterClrMapping/>
  </p:clrMapOvr>
</p:sldLayout>
</file>

<file path=ppt/slideLayouts/slideLayout1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vertTitleAndTx" preserve="true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true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false"/>
          </a:p>
        </p:txBody>
      </p:sp>
      <p:sp>
        <p:nvSpPr>
          <p:cNvPr id="3" name="Vertical Text Placeholder 2"/>
          <p:cNvSpPr>
            <a:spLocks noGrp="true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false"/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27.01.2020</a:t>
            </a:fld>
            <a:endParaRPr lang="cs-CZ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8639995"/>
      </p:ext>
    </p:extLst>
  </p:cSld>
  <p:clrMapOvr>
    <a:masterClrMapping/>
  </p:clrMapOvr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false"/>
          </a:p>
        </p:txBody>
      </p:sp>
      <p:sp>
        <p:nvSpPr>
          <p:cNvPr id="3" name="Content Placeholder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false"/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27.01.2020</a:t>
            </a:fld>
            <a:endParaRPr lang="cs-CZ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8681380"/>
      </p:ext>
    </p:extLst>
  </p:cSld>
  <p:clrMapOvr>
    <a:masterClrMapping/>
  </p:clrMapOvr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secHead" preserve="true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false"/>
          </a:p>
        </p:txBody>
      </p:sp>
      <p:sp>
        <p:nvSpPr>
          <p:cNvPr id="3" name="Text Placeholder 2"/>
          <p:cNvSpPr>
            <a:spLocks noGrp="true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27.01.2020</a:t>
            </a:fld>
            <a:endParaRPr lang="cs-CZ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6154369"/>
      </p:ext>
    </p:extLst>
  </p:cSld>
  <p:clrMapOvr>
    <a:masterClrMapping/>
  </p:clrMapOvr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woObj" preserve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false"/>
          </a:p>
        </p:txBody>
      </p:sp>
      <p:sp>
        <p:nvSpPr>
          <p:cNvPr id="3" name="Content Placeholder 2"/>
          <p:cNvSpPr>
            <a:spLocks noGrp="true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false"/>
          </a:p>
        </p:txBody>
      </p:sp>
      <p:sp>
        <p:nvSpPr>
          <p:cNvPr id="4" name="Content Placeholder 3"/>
          <p:cNvSpPr>
            <a:spLocks noGrp="true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false"/>
          </a:p>
        </p:txBody>
      </p:sp>
      <p:sp>
        <p:nvSpPr>
          <p:cNvPr id="5" name="Date Placeholder 4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27.01.2020</a:t>
            </a:fld>
            <a:endParaRPr lang="cs-CZ"/>
          </a:p>
        </p:txBody>
      </p:sp>
      <p:sp>
        <p:nvSpPr>
          <p:cNvPr id="6" name="Footer Placeholder 5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3289253"/>
      </p:ext>
    </p:extLst>
  </p:cSld>
  <p:clrMapOvr>
    <a:masterClrMapping/>
  </p:clrMapOvr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woTxTwoObj" preserve="true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false"/>
          </a:p>
        </p:txBody>
      </p:sp>
      <p:sp>
        <p:nvSpPr>
          <p:cNvPr id="3" name="Text Placeholder 2"/>
          <p:cNvSpPr>
            <a:spLocks noGrp="true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true"/>
            </a:lvl1pPr>
            <a:lvl2pPr marL="457200" indent="0">
              <a:buNone/>
              <a:defRPr sz="2000" b="true"/>
            </a:lvl2pPr>
            <a:lvl3pPr marL="914400" indent="0">
              <a:buNone/>
              <a:defRPr sz="1800" b="true"/>
            </a:lvl3pPr>
            <a:lvl4pPr marL="1371600" indent="0">
              <a:buNone/>
              <a:defRPr sz="1600" b="true"/>
            </a:lvl4pPr>
            <a:lvl5pPr marL="1828800" indent="0">
              <a:buNone/>
              <a:defRPr sz="1600" b="true"/>
            </a:lvl5pPr>
            <a:lvl6pPr marL="2286000" indent="0">
              <a:buNone/>
              <a:defRPr sz="1600" b="true"/>
            </a:lvl6pPr>
            <a:lvl7pPr marL="2743200" indent="0">
              <a:buNone/>
              <a:defRPr sz="1600" b="true"/>
            </a:lvl7pPr>
            <a:lvl8pPr marL="3200400" indent="0">
              <a:buNone/>
              <a:defRPr sz="1600" b="true"/>
            </a:lvl8pPr>
            <a:lvl9pPr marL="3657600" indent="0">
              <a:buNone/>
              <a:defRPr sz="1600" b="true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true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false"/>
          </a:p>
        </p:txBody>
      </p:sp>
      <p:sp>
        <p:nvSpPr>
          <p:cNvPr id="5" name="Text Placeholder 4"/>
          <p:cNvSpPr>
            <a:spLocks noGrp="true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true"/>
            </a:lvl1pPr>
            <a:lvl2pPr marL="457200" indent="0">
              <a:buNone/>
              <a:defRPr sz="2000" b="true"/>
            </a:lvl2pPr>
            <a:lvl3pPr marL="914400" indent="0">
              <a:buNone/>
              <a:defRPr sz="1800" b="true"/>
            </a:lvl3pPr>
            <a:lvl4pPr marL="1371600" indent="0">
              <a:buNone/>
              <a:defRPr sz="1600" b="true"/>
            </a:lvl4pPr>
            <a:lvl5pPr marL="1828800" indent="0">
              <a:buNone/>
              <a:defRPr sz="1600" b="true"/>
            </a:lvl5pPr>
            <a:lvl6pPr marL="2286000" indent="0">
              <a:buNone/>
              <a:defRPr sz="1600" b="true"/>
            </a:lvl6pPr>
            <a:lvl7pPr marL="2743200" indent="0">
              <a:buNone/>
              <a:defRPr sz="1600" b="true"/>
            </a:lvl7pPr>
            <a:lvl8pPr marL="3200400" indent="0">
              <a:buNone/>
              <a:defRPr sz="1600" b="true"/>
            </a:lvl8pPr>
            <a:lvl9pPr marL="3657600" indent="0">
              <a:buNone/>
              <a:defRPr sz="1600" b="true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true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false"/>
          </a:p>
        </p:txBody>
      </p:sp>
      <p:sp>
        <p:nvSpPr>
          <p:cNvPr id="7" name="Date Placeholder 6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27.01.2020</a:t>
            </a:fld>
            <a:endParaRPr lang="cs-CZ"/>
          </a:p>
        </p:txBody>
      </p:sp>
      <p:sp>
        <p:nvSpPr>
          <p:cNvPr id="8" name="Footer Placeholder 7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6188078"/>
      </p:ext>
    </p:extLst>
  </p:cSld>
  <p:clrMapOvr>
    <a:masterClrMapping/>
  </p:clrMapOvr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itleOnly" preserve="true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false"/>
          </a:p>
        </p:txBody>
      </p:sp>
      <p:sp>
        <p:nvSpPr>
          <p:cNvPr id="3" name="Date Placeholder 2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27.01.2020</a:t>
            </a:fld>
            <a:endParaRPr lang="cs-CZ"/>
          </a:p>
        </p:txBody>
      </p:sp>
      <p:sp>
        <p:nvSpPr>
          <p:cNvPr id="4" name="Footer Placeholder 3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8559377"/>
      </p:ext>
    </p:extLst>
  </p:cSld>
  <p:clrMapOvr>
    <a:masterClrMapping/>
  </p:clrMapOvr>
</p:sldLayout>
</file>

<file path=ppt/slideLayouts/slideLayout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blank" preserve="true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27.01.2020</a:t>
            </a:fld>
            <a:endParaRPr lang="cs-CZ"/>
          </a:p>
        </p:txBody>
      </p:sp>
      <p:sp>
        <p:nvSpPr>
          <p:cNvPr id="3" name="Footer Placeholder 2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7124690"/>
      </p:ext>
    </p:extLst>
  </p:cSld>
  <p:clrMapOvr>
    <a:masterClrMapping/>
  </p:clrMapOvr>
</p:sldLayout>
</file>

<file path=ppt/slideLayouts/slideLayout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Tx" preserve="true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false"/>
          </a:p>
        </p:txBody>
      </p:sp>
      <p:sp>
        <p:nvSpPr>
          <p:cNvPr id="3" name="Content Placeholder 2"/>
          <p:cNvSpPr>
            <a:spLocks noGrp="true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false"/>
          </a:p>
        </p:txBody>
      </p:sp>
      <p:sp>
        <p:nvSpPr>
          <p:cNvPr id="4" name="Text Placeholder 3"/>
          <p:cNvSpPr>
            <a:spLocks noGrp="true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27.01.2020</a:t>
            </a:fld>
            <a:endParaRPr lang="cs-CZ"/>
          </a:p>
        </p:txBody>
      </p:sp>
      <p:sp>
        <p:nvSpPr>
          <p:cNvPr id="6" name="Footer Placeholder 5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380150"/>
      </p:ext>
    </p:extLst>
  </p:cSld>
  <p:clrMapOvr>
    <a:masterClrMapping/>
  </p:clrMapOvr>
</p:sldLayout>
</file>

<file path=ppt/slideLayouts/slideLayout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picTx" preserve="true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false"/>
          </a:p>
        </p:txBody>
      </p:sp>
      <p:sp>
        <p:nvSpPr>
          <p:cNvPr id="3" name="Picture Placeholder 2"/>
          <p:cNvSpPr>
            <a:spLocks noGrp="true" noChangeAspect="true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false"/>
          </a:p>
        </p:txBody>
      </p:sp>
      <p:sp>
        <p:nvSpPr>
          <p:cNvPr id="4" name="Text Placeholder 3"/>
          <p:cNvSpPr>
            <a:spLocks noGrp="true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27.01.2020</a:t>
            </a:fld>
            <a:endParaRPr lang="cs-CZ"/>
          </a:p>
        </p:txBody>
      </p:sp>
      <p:sp>
        <p:nvSpPr>
          <p:cNvPr id="6" name="Footer Placeholder 5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7587254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media/image1.jpg" Type="http://schemas.openxmlformats.org/officeDocument/2006/relationships/image" Id="rId13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theme/theme1.xml" Type="http://schemas.openxmlformats.org/officeDocument/2006/relationships/theme" Id="rId12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slideLayouts/slideLayout11.xml" Type="http://schemas.openxmlformats.org/officeDocument/2006/relationships/slideLayout" Id="rId11"/>
    <Relationship Target="../slideLayouts/slideLayout5.xml" Type="http://schemas.openxmlformats.org/officeDocument/2006/relationships/slideLayout" Id="rId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>
  <p:cSld>
    <p:bg>
      <p:bgPr>
        <a:blipFill dpi="0" rotWithShape="true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true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false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false"/>
          </a:p>
        </p:txBody>
      </p:sp>
      <p:sp>
        <p:nvSpPr>
          <p:cNvPr id="3" name="Text Placeholder 2"/>
          <p:cNvSpPr>
            <a:spLocks noGrp="true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false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false"/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211BB-4969-46F3-AB9A-3A498B8F4F0C}" type="datetimeFigureOut">
              <a:rPr lang="cs-CZ" smtClean="false"/>
              <a:t>27.01.2020</a:t>
            </a:fld>
            <a:endParaRPr lang="cs-CZ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9024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false" eaLnBrk="true" latinLnBrk="false" hangingPunct="true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false" eaLnBrk="true" latinLnBrk="false" hangingPunct="true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media/image3.jpeg" Type="http://schemas.openxmlformats.org/officeDocument/2006/relationships/image" Id="rId3"/>
    <Relationship Target="../media/image2.emf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2.xml.rels><?xml version="1.0" encoding="UTF-8" standalone="yes"?>
<Relationships xmlns="http://schemas.openxmlformats.org/package/2006/relationships">
    <Relationship Target="../media/image3.jpeg" Type="http://schemas.openxmlformats.org/officeDocument/2006/relationships/image" Id="rId3"/>
    <Relationship Target="../media/image2.emf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="../media/image3.jpeg" Type="http://schemas.openxmlformats.org/officeDocument/2006/relationships/image" Id="rId3"/>
    <Relationship Target="../media/image2.emf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="../media/image3.jpeg" Type="http://schemas.openxmlformats.org/officeDocument/2006/relationships/image" Id="rId3"/>
    <Relationship Target="../media/image2.emf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="../media/image2.emf" Type="http://schemas.openxmlformats.org/officeDocument/2006/relationships/image" Id="rId3"/>
    <Relationship Target="../notesSlides/notesSlide1.xml" Type="http://schemas.openxmlformats.org/officeDocument/2006/relationships/notesSlide" Id="rId2"/>
    <Relationship Target="../slideLayouts/slideLayout1.xml" Type="http://schemas.openxmlformats.org/officeDocument/2006/relationships/slideLayout" Id="rId1"/>
    <Relationship Target="../media/image3.jpeg" Type="http://schemas.openxmlformats.org/officeDocument/2006/relationships/image" Id="rId4"/>
</Relationships>

</file>

<file path=ppt/slides/_rels/slide6.xml.rels><?xml version="1.0" encoding="UTF-8" standalone="yes"?>
<Relationships xmlns="http://schemas.openxmlformats.org/package/2006/relationships">
    <Relationship Target="../media/image3.jpeg" Type="http://schemas.openxmlformats.org/officeDocument/2006/relationships/image" Id="rId3"/>
    <Relationship Target="../media/image2.emf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7.xml.rels><?xml version="1.0" encoding="UTF-8" standalone="yes"?>
<Relationships xmlns="http://schemas.openxmlformats.org/package/2006/relationships">
    <Relationship Target="../media/image3.jpeg" Type="http://schemas.openxmlformats.org/officeDocument/2006/relationships/image" Id="rId3"/>
    <Relationship Target="../media/image2.emf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8.xml.rels><?xml version="1.0" encoding="UTF-8" standalone="yes"?>
<Relationships xmlns="http://schemas.openxmlformats.org/package/2006/relationships">
    <Relationship Target="../media/image3.jpeg" Type="http://schemas.openxmlformats.org/officeDocument/2006/relationships/image" Id="rId3"/>
    <Relationship Target="../media/image2.emf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9.xml.rels><?xml version="1.0" encoding="UTF-8" standalone="yes"?>
<Relationships xmlns="http://schemas.openxmlformats.org/package/2006/relationships">
    <Relationship Target="../media/image3.jpeg" Type="http://schemas.openxmlformats.org/officeDocument/2006/relationships/image" Id="rId3"/>
    <Relationship Target="../media/image2.emf" Type="http://schemas.openxmlformats.org/officeDocument/2006/relationships/image" Id="rId2"/>
    <Relationship Target="../slideLayouts/slideLayout2.xml" Type="http://schemas.openxmlformats.org/officeDocument/2006/relationships/slideLayout" Id="rId1"/>
    <Relationship Target="../media/image4.jpeg" Type="http://schemas.openxmlformats.org/officeDocument/2006/relationships/image" Id="rId4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Přímá spojnice 5"/>
          <p:cNvCxnSpPr/>
          <p:nvPr/>
        </p:nvCxnSpPr>
        <p:spPr>
          <a:xfrm flipH="true">
            <a:off x="1180937" y="5783037"/>
            <a:ext cx="6761280" cy="0"/>
          </a:xfrm>
          <a:prstGeom prst="line">
            <a:avLst/>
          </a:prstGeom>
          <a:ln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6"/>
          <p:cNvCxnSpPr/>
          <p:nvPr/>
        </p:nvCxnSpPr>
        <p:spPr>
          <a:xfrm flipH="true">
            <a:off x="1197410" y="5492405"/>
            <a:ext cx="6744807" cy="0"/>
          </a:xfrm>
          <a:prstGeom prst="line">
            <a:avLst/>
          </a:prstGeom>
          <a:ln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ovéPole 7"/>
          <p:cNvSpPr txBox="true"/>
          <p:nvPr/>
        </p:nvSpPr>
        <p:spPr>
          <a:xfrm>
            <a:off x="1088572" y="5513083"/>
            <a:ext cx="6853644" cy="253916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r>
              <a:rPr lang="cs-CZ" sz="1050" dirty="false">
                <a:latin typeface="Trebuchet MS" panose="020B0603020202020204" pitchFamily="34" charset="0"/>
              </a:rPr>
              <a:t>Zpracování případových studií projektů financovaných z OP Zaměstnanost ve výzvách Místních akčních skupin</a:t>
            </a:r>
          </a:p>
        </p:txBody>
      </p:sp>
      <p:sp>
        <p:nvSpPr>
          <p:cNvPr id="9" name="Nadpis 1"/>
          <p:cNvSpPr txBox="true">
            <a:spLocks/>
          </p:cNvSpPr>
          <p:nvPr/>
        </p:nvSpPr>
        <p:spPr>
          <a:xfrm>
            <a:off x="1219200" y="372595"/>
            <a:ext cx="6727065" cy="3515074"/>
          </a:xfrm>
          <a:prstGeom prst="rect">
            <a:avLst/>
          </a:prstGeom>
        </p:spPr>
        <p:txBody>
          <a:bodyPr vert="horz" lIns="91440" tIns="45720" rIns="91440" bIns="45720" rtlCol="false" anchor="b">
            <a:noAutofit/>
          </a:bodyPr>
          <a:lstStyle>
            <a:lvl1pPr algn="ctr" defTabSz="914400" rtl="false" eaLnBrk="true" latinLnBrk="false" hangingPunct="true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cs-CZ" sz="4400" b="true" dirty="false">
                <a:solidFill>
                  <a:srgbClr val="005BAA"/>
                </a:solidFill>
                <a:latin typeface="Trebuchet MS" panose="020B0603020202020204" pitchFamily="34" charset="0"/>
              </a:rPr>
              <a:t>Komunitní centrum </a:t>
            </a:r>
          </a:p>
          <a:p>
            <a:pPr>
              <a:lnSpc>
                <a:spcPct val="130000"/>
              </a:lnSpc>
            </a:pPr>
            <a:r>
              <a:rPr lang="cs-CZ" sz="4400" b="true" dirty="false">
                <a:solidFill>
                  <a:srgbClr val="005BAA"/>
                </a:solidFill>
                <a:latin typeface="Trebuchet MS" panose="020B0603020202020204" pitchFamily="34" charset="0"/>
              </a:rPr>
              <a:t>Nové Hrady</a:t>
            </a:r>
          </a:p>
          <a:p>
            <a:pPr>
              <a:lnSpc>
                <a:spcPct val="130000"/>
              </a:lnSpc>
            </a:pPr>
            <a:endParaRPr lang="cs-CZ" sz="4400" b="true" dirty="false">
              <a:solidFill>
                <a:srgbClr val="005BAA"/>
              </a:solidFill>
              <a:latin typeface="Trebuchet MS" panose="020B0603020202020204" pitchFamily="34" charset="0"/>
            </a:endParaRPr>
          </a:p>
          <a:p>
            <a:pPr>
              <a:lnSpc>
                <a:spcPct val="130000"/>
              </a:lnSpc>
            </a:pPr>
            <a:r>
              <a:rPr lang="cs-CZ" sz="3200" b="true" dirty="false">
                <a:solidFill>
                  <a:srgbClr val="005BAA"/>
                </a:solidFill>
                <a:latin typeface="Trebuchet MS" panose="020B0603020202020204" pitchFamily="34" charset="0"/>
              </a:rPr>
              <a:t>Případová studie projektu</a:t>
            </a:r>
          </a:p>
        </p:txBody>
      </p:sp>
      <p:sp>
        <p:nvSpPr>
          <p:cNvPr id="13" name="Podnadpis 2"/>
          <p:cNvSpPr txBox="true">
            <a:spLocks/>
          </p:cNvSpPr>
          <p:nvPr/>
        </p:nvSpPr>
        <p:spPr>
          <a:xfrm>
            <a:off x="1219200" y="4178300"/>
            <a:ext cx="6723016" cy="1206499"/>
          </a:xfrm>
          <a:prstGeom prst="rect">
            <a:avLst/>
          </a:prstGeom>
        </p:spPr>
        <p:txBody>
          <a:bodyPr vert="horz" lIns="91440" tIns="45720" rIns="91440" bIns="45720" rtlCol="false">
            <a:noAutofit/>
          </a:bodyPr>
          <a:lstStyle>
            <a:lvl1pPr marL="0" indent="0" algn="ctr" defTabSz="914400" rtl="false" eaLnBrk="true" latinLnBrk="false" hangingPunct="true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cs-CZ" sz="1600" b="true" dirty="false"/>
              <a:t>Petr Fanta</a:t>
            </a:r>
          </a:p>
          <a:p>
            <a:pPr algn="r"/>
            <a:r>
              <a:rPr lang="cs-CZ" sz="1600" b="true" dirty="false"/>
              <a:t>IREAS Centrum, s.r.o.</a:t>
            </a:r>
          </a:p>
          <a:p>
            <a:pPr algn="r"/>
            <a:endParaRPr lang="cs-CZ" sz="1600" b="true" dirty="false"/>
          </a:p>
        </p:txBody>
      </p:sp>
      <p:cxnSp>
        <p:nvCxnSpPr>
          <p:cNvPr id="14" name="Přímá spojnice 13"/>
          <p:cNvCxnSpPr/>
          <p:nvPr/>
        </p:nvCxnSpPr>
        <p:spPr>
          <a:xfrm flipV="true">
            <a:off x="894738" y="3"/>
            <a:ext cx="0" cy="1053734"/>
          </a:xfrm>
          <a:prstGeom prst="line">
            <a:avLst/>
          </a:prstGeom>
          <a:ln w="257175" cap="rnd">
            <a:gradFill>
              <a:gsLst>
                <a:gs pos="88000">
                  <a:schemeClr val="accent1">
                    <a:lumMod val="5000"/>
                    <a:lumOff val="95000"/>
                  </a:schemeClr>
                </a:gs>
                <a:gs pos="0">
                  <a:srgbClr val="005BAA"/>
                </a:gs>
              </a:gsLst>
              <a:lin ang="5400000" scaled="true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937" y="5985799"/>
            <a:ext cx="2981325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Obrázek 10" descr="logoMPSV-m-sm"/>
          <p:cNvPicPr/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511" y="5985799"/>
            <a:ext cx="560705" cy="577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210401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Přímá spojnice 9"/>
          <p:cNvCxnSpPr/>
          <p:nvPr/>
        </p:nvCxnSpPr>
        <p:spPr>
          <a:xfrm flipH="true">
            <a:off x="1180937" y="5783037"/>
            <a:ext cx="6761280" cy="0"/>
          </a:xfrm>
          <a:prstGeom prst="line">
            <a:avLst/>
          </a:prstGeom>
          <a:ln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Nadpis 1"/>
          <p:cNvSpPr>
            <a:spLocks noGrp="true"/>
          </p:cNvSpPr>
          <p:nvPr>
            <p:ph type="ctrTitle"/>
          </p:nvPr>
        </p:nvSpPr>
        <p:spPr>
          <a:xfrm>
            <a:off x="1201782" y="296093"/>
            <a:ext cx="6740435" cy="792481"/>
          </a:xfrm>
        </p:spPr>
        <p:txBody>
          <a:bodyPr>
            <a:normAutofit/>
          </a:bodyPr>
          <a:lstStyle/>
          <a:p>
            <a:pPr algn="l"/>
            <a:r>
              <a:rPr lang="cs-CZ" sz="3200" b="true" dirty="false">
                <a:solidFill>
                  <a:srgbClr val="005BAA"/>
                </a:solidFill>
                <a:latin typeface="Trebuchet MS" panose="020B0603020202020204" pitchFamily="34" charset="0"/>
              </a:rPr>
              <a:t>O projektu</a:t>
            </a:r>
          </a:p>
        </p:txBody>
      </p:sp>
      <p:sp>
        <p:nvSpPr>
          <p:cNvPr id="14" name="Podnadpis 2"/>
          <p:cNvSpPr>
            <a:spLocks noGrp="true"/>
          </p:cNvSpPr>
          <p:nvPr>
            <p:ph type="subTitle" idx="1"/>
          </p:nvPr>
        </p:nvSpPr>
        <p:spPr>
          <a:xfrm>
            <a:off x="1201782" y="1454330"/>
            <a:ext cx="6740435" cy="4125945"/>
          </a:xfrm>
        </p:spPr>
        <p:txBody>
          <a:bodyPr>
            <a:normAutofit fontScale="92500"/>
          </a:bodyPr>
          <a:lstStyle/>
          <a:p>
            <a:pPr algn="l">
              <a:lnSpc>
                <a:spcPct val="150000"/>
              </a:lnSpc>
            </a:pPr>
            <a:r>
              <a:rPr lang="cs-CZ" b="true" dirty="false">
                <a:solidFill>
                  <a:srgbClr val="005BAA"/>
                </a:solidFill>
              </a:rPr>
              <a:t>Název: 		Komunitní centrum Nové Hrady</a:t>
            </a:r>
          </a:p>
          <a:p>
            <a:pPr algn="l">
              <a:lnSpc>
                <a:spcPct val="150000"/>
              </a:lnSpc>
            </a:pPr>
            <a:r>
              <a:rPr lang="cs-CZ" b="true" dirty="false">
                <a:solidFill>
                  <a:srgbClr val="005BAA"/>
                </a:solidFill>
              </a:rPr>
              <a:t>Realizátor: 	město Nové Hrady</a:t>
            </a:r>
          </a:p>
          <a:p>
            <a:pPr algn="l">
              <a:lnSpc>
                <a:spcPct val="150000"/>
              </a:lnSpc>
            </a:pPr>
            <a:r>
              <a:rPr lang="cs-CZ" b="true" dirty="false">
                <a:solidFill>
                  <a:srgbClr val="005BAA"/>
                </a:solidFill>
              </a:rPr>
              <a:t>Termín:		1. 8. 2018 – 31. 1. 2020</a:t>
            </a:r>
          </a:p>
          <a:p>
            <a:pPr marL="1882775" indent="-1882775" algn="l">
              <a:lnSpc>
                <a:spcPct val="150000"/>
              </a:lnSpc>
            </a:pPr>
            <a:r>
              <a:rPr lang="cs-CZ" b="true" dirty="false">
                <a:solidFill>
                  <a:srgbClr val="005BAA"/>
                </a:solidFill>
              </a:rPr>
              <a:t>Výzva:	CLLD – Podpora rozvoje a činnosti komunitních center a programů sociálního začleňování III</a:t>
            </a:r>
          </a:p>
          <a:p>
            <a:pPr algn="l">
              <a:lnSpc>
                <a:spcPct val="150000"/>
              </a:lnSpc>
            </a:pPr>
            <a:r>
              <a:rPr lang="cs-CZ" b="true" dirty="false">
                <a:solidFill>
                  <a:srgbClr val="005BAA"/>
                </a:solidFill>
              </a:rPr>
              <a:t>Vyhlašovatel:	MAS Sdružení růže, o.p.s.</a:t>
            </a:r>
          </a:p>
        </p:txBody>
      </p:sp>
      <p:cxnSp>
        <p:nvCxnSpPr>
          <p:cNvPr id="15" name="Přímá spojnice 14"/>
          <p:cNvCxnSpPr/>
          <p:nvPr/>
        </p:nvCxnSpPr>
        <p:spPr>
          <a:xfrm flipH="true">
            <a:off x="2" y="1088574"/>
            <a:ext cx="3518261" cy="0"/>
          </a:xfrm>
          <a:prstGeom prst="line">
            <a:avLst/>
          </a:prstGeom>
          <a:ln w="19050"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Obrázek 15"/>
          <p:cNvPicPr/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937" y="5985799"/>
            <a:ext cx="2981325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Obrázek 16" descr="logoMPSV-m-sm"/>
          <p:cNvPicPr/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511" y="5985799"/>
            <a:ext cx="560705" cy="577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157945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Přímá spojnice 9"/>
          <p:cNvCxnSpPr/>
          <p:nvPr/>
        </p:nvCxnSpPr>
        <p:spPr>
          <a:xfrm flipH="true">
            <a:off x="1180937" y="5783037"/>
            <a:ext cx="6761280" cy="0"/>
          </a:xfrm>
          <a:prstGeom prst="line">
            <a:avLst/>
          </a:prstGeom>
          <a:ln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Nadpis 1"/>
          <p:cNvSpPr>
            <a:spLocks noGrp="true"/>
          </p:cNvSpPr>
          <p:nvPr>
            <p:ph type="ctrTitle"/>
          </p:nvPr>
        </p:nvSpPr>
        <p:spPr>
          <a:xfrm>
            <a:off x="1201782" y="296093"/>
            <a:ext cx="6740435" cy="792481"/>
          </a:xfrm>
        </p:spPr>
        <p:txBody>
          <a:bodyPr>
            <a:normAutofit/>
          </a:bodyPr>
          <a:lstStyle/>
          <a:p>
            <a:pPr algn="l"/>
            <a:r>
              <a:rPr lang="cs-CZ" sz="3200" b="true" dirty="false">
                <a:solidFill>
                  <a:srgbClr val="005BAA"/>
                </a:solidFill>
                <a:latin typeface="Trebuchet MS" panose="020B0603020202020204" pitchFamily="34" charset="0"/>
              </a:rPr>
              <a:t>Cíle projektu</a:t>
            </a:r>
          </a:p>
        </p:txBody>
      </p:sp>
      <p:sp>
        <p:nvSpPr>
          <p:cNvPr id="14" name="Podnadpis 2"/>
          <p:cNvSpPr>
            <a:spLocks noGrp="true"/>
          </p:cNvSpPr>
          <p:nvPr>
            <p:ph type="subTitle" idx="1"/>
          </p:nvPr>
        </p:nvSpPr>
        <p:spPr>
          <a:xfrm>
            <a:off x="1201782" y="1454330"/>
            <a:ext cx="6740435" cy="4328707"/>
          </a:xfrm>
        </p:spPr>
        <p:txBody>
          <a:bodyPr>
            <a:normAutofit lnSpcReduction="10000"/>
          </a:bodyPr>
          <a:lstStyle/>
          <a:p>
            <a:pPr algn="l">
              <a:lnSpc>
                <a:spcPct val="100000"/>
              </a:lnSpc>
            </a:pPr>
            <a:r>
              <a:rPr lang="cs-CZ" b="true" dirty="false">
                <a:solidFill>
                  <a:srgbClr val="005BAA"/>
                </a:solidFill>
              </a:rPr>
              <a:t>Hlavním cílem projektu je prostřednictvím realizovaných komunitních aktivit přispět k boji proti chudobě a sociálnímu vyloučení v regionu Nových Hradů.</a:t>
            </a:r>
          </a:p>
          <a:p>
            <a:pPr algn="l">
              <a:lnSpc>
                <a:spcPct val="100000"/>
              </a:lnSpc>
            </a:pPr>
            <a:r>
              <a:rPr lang="cs-CZ" b="true" dirty="false">
                <a:solidFill>
                  <a:srgbClr val="005BAA"/>
                </a:solidFill>
              </a:rPr>
              <a:t>Dílčí cíle: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>
                <a:solidFill>
                  <a:srgbClr val="005BAA"/>
                </a:solidFill>
              </a:rPr>
              <a:t>Vytvoření podmínek pro sociální začleňování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>
                <a:solidFill>
                  <a:srgbClr val="005BAA"/>
                </a:solidFill>
              </a:rPr>
              <a:t>Realizace komunitní sociální práce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>
                <a:solidFill>
                  <a:srgbClr val="005BAA"/>
                </a:solidFill>
              </a:rPr>
              <a:t>Realizace dlouhodobých aktivit zaměřených na setkávání obyvatel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>
                <a:solidFill>
                  <a:srgbClr val="005BAA"/>
                </a:solidFill>
              </a:rPr>
              <a:t>Koncepční práce s cílovými skupinami</a:t>
            </a:r>
          </a:p>
        </p:txBody>
      </p:sp>
      <p:cxnSp>
        <p:nvCxnSpPr>
          <p:cNvPr id="15" name="Přímá spojnice 14"/>
          <p:cNvCxnSpPr/>
          <p:nvPr/>
        </p:nvCxnSpPr>
        <p:spPr>
          <a:xfrm flipH="true">
            <a:off x="2" y="1088574"/>
            <a:ext cx="3518261" cy="0"/>
          </a:xfrm>
          <a:prstGeom prst="line">
            <a:avLst/>
          </a:prstGeom>
          <a:ln w="19050"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Obrázek 15"/>
          <p:cNvPicPr/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937" y="5985799"/>
            <a:ext cx="2981325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Obrázek 16" descr="logoMPSV-m-sm"/>
          <p:cNvPicPr/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511" y="5985799"/>
            <a:ext cx="560705" cy="577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308048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Přímá spojnice 9"/>
          <p:cNvCxnSpPr/>
          <p:nvPr/>
        </p:nvCxnSpPr>
        <p:spPr>
          <a:xfrm flipH="true">
            <a:off x="1180937" y="5783037"/>
            <a:ext cx="6761280" cy="0"/>
          </a:xfrm>
          <a:prstGeom prst="line">
            <a:avLst/>
          </a:prstGeom>
          <a:ln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Nadpis 1"/>
          <p:cNvSpPr>
            <a:spLocks noGrp="true"/>
          </p:cNvSpPr>
          <p:nvPr>
            <p:ph type="ctrTitle"/>
          </p:nvPr>
        </p:nvSpPr>
        <p:spPr>
          <a:xfrm>
            <a:off x="1201782" y="296093"/>
            <a:ext cx="6740435" cy="792481"/>
          </a:xfrm>
        </p:spPr>
        <p:txBody>
          <a:bodyPr>
            <a:normAutofit/>
          </a:bodyPr>
          <a:lstStyle/>
          <a:p>
            <a:pPr algn="l"/>
            <a:r>
              <a:rPr lang="cs-CZ" sz="3200" b="true" dirty="false">
                <a:solidFill>
                  <a:srgbClr val="005BAA"/>
                </a:solidFill>
                <a:latin typeface="Trebuchet MS" panose="020B0603020202020204" pitchFamily="34" charset="0"/>
              </a:rPr>
              <a:t>Aktivity projektu</a:t>
            </a:r>
          </a:p>
        </p:txBody>
      </p:sp>
      <p:sp>
        <p:nvSpPr>
          <p:cNvPr id="14" name="Podnadpis 2"/>
          <p:cNvSpPr>
            <a:spLocks noGrp="true"/>
          </p:cNvSpPr>
          <p:nvPr>
            <p:ph type="subTitle" idx="1"/>
          </p:nvPr>
        </p:nvSpPr>
        <p:spPr>
          <a:xfrm>
            <a:off x="1180937" y="1479118"/>
            <a:ext cx="6740435" cy="4419248"/>
          </a:xfrm>
        </p:spPr>
        <p:txBody>
          <a:bodyPr>
            <a:noAutofit/>
          </a:bodyPr>
          <a:lstStyle/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200" b="true" dirty="false">
                <a:solidFill>
                  <a:srgbClr val="005BAA"/>
                </a:solidFill>
              </a:rPr>
              <a:t>Komunitní </a:t>
            </a:r>
            <a:r>
              <a:rPr lang="cs-CZ" sz="2200" b="true" dirty="false" err="true">
                <a:solidFill>
                  <a:srgbClr val="005BAA"/>
                </a:solidFill>
              </a:rPr>
              <a:t>klubík</a:t>
            </a:r>
            <a:r>
              <a:rPr lang="cs-CZ" sz="2200" b="true" dirty="false">
                <a:solidFill>
                  <a:srgbClr val="005BAA"/>
                </a:solidFill>
              </a:rPr>
              <a:t> – programy pro rodiče s dětmi, kde se setkávají a socializují děti zdravé s dětmi s určitým omezením. Dochází i k setkávání generací.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2200" b="true" dirty="false">
              <a:solidFill>
                <a:srgbClr val="005BAA"/>
              </a:solidFill>
            </a:endParaRP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200" b="true" dirty="false">
                <a:solidFill>
                  <a:srgbClr val="005BAA"/>
                </a:solidFill>
              </a:rPr>
              <a:t>Kurzy získávání nových dovedností – zaměřené na širokou dospělou veřejnost. Např. kurzy keramiky, zahradničení, vaření, domácích prací, apod.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sz="2200" b="true" dirty="false">
              <a:solidFill>
                <a:srgbClr val="005BAA"/>
              </a:solidFill>
            </a:endParaRP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200" b="true" dirty="false">
                <a:solidFill>
                  <a:srgbClr val="005BAA"/>
                </a:solidFill>
              </a:rPr>
              <a:t>Komunitní kulturní aktivity – filmový a divadelní kroužek.</a:t>
            </a:r>
          </a:p>
        </p:txBody>
      </p:sp>
      <p:cxnSp>
        <p:nvCxnSpPr>
          <p:cNvPr id="15" name="Přímá spojnice 14"/>
          <p:cNvCxnSpPr/>
          <p:nvPr/>
        </p:nvCxnSpPr>
        <p:spPr>
          <a:xfrm flipH="true">
            <a:off x="2" y="1088574"/>
            <a:ext cx="3518261" cy="0"/>
          </a:xfrm>
          <a:prstGeom prst="line">
            <a:avLst/>
          </a:prstGeom>
          <a:ln w="19050"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Obrázek 15"/>
          <p:cNvPicPr/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937" y="5985799"/>
            <a:ext cx="2981325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Obrázek 16" descr="logoMPSV-m-sm"/>
          <p:cNvPicPr/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511" y="5985799"/>
            <a:ext cx="560705" cy="577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184285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Přímá spojnice 9"/>
          <p:cNvCxnSpPr/>
          <p:nvPr/>
        </p:nvCxnSpPr>
        <p:spPr>
          <a:xfrm flipH="true">
            <a:off x="1180937" y="5783037"/>
            <a:ext cx="6761280" cy="0"/>
          </a:xfrm>
          <a:prstGeom prst="line">
            <a:avLst/>
          </a:prstGeom>
          <a:ln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Nadpis 1"/>
          <p:cNvSpPr>
            <a:spLocks noGrp="true"/>
          </p:cNvSpPr>
          <p:nvPr>
            <p:ph type="ctrTitle"/>
          </p:nvPr>
        </p:nvSpPr>
        <p:spPr>
          <a:xfrm>
            <a:off x="1201782" y="296093"/>
            <a:ext cx="6740435" cy="792481"/>
          </a:xfrm>
        </p:spPr>
        <p:txBody>
          <a:bodyPr>
            <a:normAutofit/>
          </a:bodyPr>
          <a:lstStyle/>
          <a:p>
            <a:pPr algn="l"/>
            <a:r>
              <a:rPr lang="cs-CZ" sz="3200" b="true" dirty="false">
                <a:solidFill>
                  <a:srgbClr val="005BAA"/>
                </a:solidFill>
                <a:latin typeface="Trebuchet MS" panose="020B0603020202020204" pitchFamily="34" charset="0"/>
              </a:rPr>
              <a:t>Přínos spolupráce s MAS</a:t>
            </a:r>
          </a:p>
        </p:txBody>
      </p:sp>
      <p:sp>
        <p:nvSpPr>
          <p:cNvPr id="14" name="Podnadpis 2"/>
          <p:cNvSpPr>
            <a:spLocks noGrp="true"/>
          </p:cNvSpPr>
          <p:nvPr>
            <p:ph type="subTitle" idx="1"/>
          </p:nvPr>
        </p:nvSpPr>
        <p:spPr>
          <a:xfrm>
            <a:off x="1201782" y="1296538"/>
            <a:ext cx="6740435" cy="4486500"/>
          </a:xfrm>
        </p:spPr>
        <p:txBody>
          <a:bodyPr>
            <a:normAutofit/>
          </a:bodyPr>
          <a:lstStyle/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600" b="true" dirty="false">
                <a:solidFill>
                  <a:srgbClr val="005BAA"/>
                </a:solidFill>
              </a:rPr>
              <a:t>Dobré kontakty s MAS díky předchozímu zapojení realizátora do přípravy strategie SCLLD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600" b="true" dirty="false">
                <a:solidFill>
                  <a:srgbClr val="005BAA"/>
                </a:solidFill>
              </a:rPr>
              <a:t>Dlouhodobé plánování a zahrnutí projektu Komunitního centra již do SCLLD MAS Sdružení růže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600" b="true" dirty="false">
                <a:solidFill>
                  <a:srgbClr val="005BAA"/>
                </a:solidFill>
              </a:rPr>
              <a:t>Lepší koordinace regionálních aktivit díky činnosti a přehledu MAS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600" b="true" dirty="false">
                <a:solidFill>
                  <a:srgbClr val="005BAA"/>
                </a:solidFill>
              </a:rPr>
              <a:t>Využití kontaktů MAS při oživování Komunitního centra</a:t>
            </a:r>
          </a:p>
        </p:txBody>
      </p:sp>
      <p:cxnSp>
        <p:nvCxnSpPr>
          <p:cNvPr id="15" name="Přímá spojnice 14"/>
          <p:cNvCxnSpPr/>
          <p:nvPr/>
        </p:nvCxnSpPr>
        <p:spPr>
          <a:xfrm flipH="true">
            <a:off x="2" y="1088574"/>
            <a:ext cx="3518261" cy="0"/>
          </a:xfrm>
          <a:prstGeom prst="line">
            <a:avLst/>
          </a:prstGeom>
          <a:ln w="19050"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Obrázek 15"/>
          <p:cNvPicPr/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937" y="5985799"/>
            <a:ext cx="2981325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Obrázek 16" descr="logoMPSV-m-sm"/>
          <p:cNvPicPr/>
          <p:nvPr/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511" y="5985799"/>
            <a:ext cx="560705" cy="577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527637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Přímá spojnice 9"/>
          <p:cNvCxnSpPr/>
          <p:nvPr/>
        </p:nvCxnSpPr>
        <p:spPr>
          <a:xfrm flipH="true">
            <a:off x="1180937" y="5783037"/>
            <a:ext cx="6761280" cy="0"/>
          </a:xfrm>
          <a:prstGeom prst="line">
            <a:avLst/>
          </a:prstGeom>
          <a:ln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Nadpis 1"/>
          <p:cNvSpPr>
            <a:spLocks noGrp="true"/>
          </p:cNvSpPr>
          <p:nvPr>
            <p:ph type="ctrTitle"/>
          </p:nvPr>
        </p:nvSpPr>
        <p:spPr>
          <a:xfrm>
            <a:off x="1201782" y="296093"/>
            <a:ext cx="6740435" cy="792481"/>
          </a:xfrm>
        </p:spPr>
        <p:txBody>
          <a:bodyPr>
            <a:normAutofit/>
          </a:bodyPr>
          <a:lstStyle/>
          <a:p>
            <a:pPr algn="l"/>
            <a:r>
              <a:rPr lang="cs-CZ" sz="3200" b="true" dirty="false">
                <a:solidFill>
                  <a:srgbClr val="005BAA"/>
                </a:solidFill>
                <a:latin typeface="Trebuchet MS" panose="020B0603020202020204" pitchFamily="34" charset="0"/>
              </a:rPr>
              <a:t>Spolupráce s partnery</a:t>
            </a:r>
          </a:p>
        </p:txBody>
      </p:sp>
      <p:sp>
        <p:nvSpPr>
          <p:cNvPr id="14" name="Podnadpis 2"/>
          <p:cNvSpPr>
            <a:spLocks noGrp="true"/>
          </p:cNvSpPr>
          <p:nvPr>
            <p:ph type="subTitle" idx="1"/>
          </p:nvPr>
        </p:nvSpPr>
        <p:spPr>
          <a:xfrm>
            <a:off x="1201782" y="1310185"/>
            <a:ext cx="6740435" cy="4675613"/>
          </a:xfrm>
        </p:spPr>
        <p:txBody>
          <a:bodyPr>
            <a:normAutofit lnSpcReduction="10000"/>
          </a:bodyPr>
          <a:lstStyle/>
          <a:p>
            <a:pPr algn="l">
              <a:lnSpc>
                <a:spcPct val="100000"/>
              </a:lnSpc>
            </a:pPr>
            <a:r>
              <a:rPr lang="cs-CZ" b="true" dirty="false">
                <a:solidFill>
                  <a:srgbClr val="005BAA"/>
                </a:solidFill>
              </a:rPr>
              <a:t>Projekt nemá oficiální partnery</a:t>
            </a:r>
          </a:p>
          <a:p>
            <a:pPr algn="l">
              <a:lnSpc>
                <a:spcPct val="100000"/>
              </a:lnSpc>
            </a:pPr>
            <a:endParaRPr lang="cs-CZ" b="true" dirty="false">
              <a:solidFill>
                <a:srgbClr val="005BAA"/>
              </a:solidFill>
            </a:endParaRPr>
          </a:p>
          <a:p>
            <a:pPr algn="l">
              <a:lnSpc>
                <a:spcPct val="100000"/>
              </a:lnSpc>
            </a:pPr>
            <a:r>
              <a:rPr lang="cs-CZ" b="true" dirty="false">
                <a:solidFill>
                  <a:srgbClr val="005BAA"/>
                </a:solidFill>
              </a:rPr>
              <a:t>Spolupracující subjekty: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>
                <a:solidFill>
                  <a:srgbClr val="005BAA"/>
                </a:solidFill>
              </a:rPr>
              <a:t>MAS Sdružení růže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>
                <a:solidFill>
                  <a:srgbClr val="005BAA"/>
                </a:solidFill>
              </a:rPr>
              <a:t>Dům seniorů Nové Hrady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>
                <a:solidFill>
                  <a:srgbClr val="005BAA"/>
                </a:solidFill>
              </a:rPr>
              <a:t>Škola a školka Nové Hrady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>
                <a:solidFill>
                  <a:srgbClr val="005BAA"/>
                </a:solidFill>
              </a:rPr>
              <a:t>Další neziskové organizace poskytující sociální služby v regionu 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>
                <a:solidFill>
                  <a:srgbClr val="005BAA"/>
                </a:solidFill>
              </a:rPr>
              <a:t>OSPOD Trhové Sviny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>
                <a:solidFill>
                  <a:srgbClr val="005BAA"/>
                </a:solidFill>
              </a:rPr>
              <a:t>A další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b="true" dirty="false">
              <a:solidFill>
                <a:srgbClr val="005BAA"/>
              </a:solidFill>
            </a:endParaRPr>
          </a:p>
        </p:txBody>
      </p:sp>
      <p:cxnSp>
        <p:nvCxnSpPr>
          <p:cNvPr id="15" name="Přímá spojnice 14"/>
          <p:cNvCxnSpPr/>
          <p:nvPr/>
        </p:nvCxnSpPr>
        <p:spPr>
          <a:xfrm flipH="true">
            <a:off x="2" y="1088574"/>
            <a:ext cx="3518261" cy="0"/>
          </a:xfrm>
          <a:prstGeom prst="line">
            <a:avLst/>
          </a:prstGeom>
          <a:ln w="19050"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Obrázek 15"/>
          <p:cNvPicPr/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937" y="5985799"/>
            <a:ext cx="2981325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Obrázek 16" descr="logoMPSV-m-sm"/>
          <p:cNvPicPr/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511" y="5985799"/>
            <a:ext cx="560705" cy="577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079992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Přímá spojnice 9"/>
          <p:cNvCxnSpPr/>
          <p:nvPr/>
        </p:nvCxnSpPr>
        <p:spPr>
          <a:xfrm flipH="true">
            <a:off x="1180937" y="5783037"/>
            <a:ext cx="6761280" cy="0"/>
          </a:xfrm>
          <a:prstGeom prst="line">
            <a:avLst/>
          </a:prstGeom>
          <a:ln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Nadpis 1"/>
          <p:cNvSpPr>
            <a:spLocks noGrp="true"/>
          </p:cNvSpPr>
          <p:nvPr>
            <p:ph type="ctrTitle"/>
          </p:nvPr>
        </p:nvSpPr>
        <p:spPr>
          <a:xfrm>
            <a:off x="1201782" y="296093"/>
            <a:ext cx="6740435" cy="792481"/>
          </a:xfrm>
        </p:spPr>
        <p:txBody>
          <a:bodyPr>
            <a:normAutofit/>
          </a:bodyPr>
          <a:lstStyle/>
          <a:p>
            <a:pPr algn="l"/>
            <a:r>
              <a:rPr lang="cs-CZ" sz="3200" b="true" dirty="false" err="true">
                <a:solidFill>
                  <a:srgbClr val="005BAA"/>
                </a:solidFill>
                <a:latin typeface="Trebuchet MS" panose="020B0603020202020204" pitchFamily="34" charset="0"/>
              </a:rPr>
              <a:t>Integrovanost</a:t>
            </a:r>
            <a:r>
              <a:rPr lang="cs-CZ" sz="3200" b="true" dirty="false">
                <a:solidFill>
                  <a:srgbClr val="005BAA"/>
                </a:solidFill>
                <a:latin typeface="Trebuchet MS" panose="020B0603020202020204" pitchFamily="34" charset="0"/>
              </a:rPr>
              <a:t> projektu</a:t>
            </a:r>
          </a:p>
        </p:txBody>
      </p:sp>
      <p:sp>
        <p:nvSpPr>
          <p:cNvPr id="14" name="Podnadpis 2"/>
          <p:cNvSpPr>
            <a:spLocks noGrp="true"/>
          </p:cNvSpPr>
          <p:nvPr>
            <p:ph type="subTitle" idx="1"/>
          </p:nvPr>
        </p:nvSpPr>
        <p:spPr>
          <a:xfrm>
            <a:off x="1201782" y="1473958"/>
            <a:ext cx="6740435" cy="4162568"/>
          </a:xfrm>
        </p:spPr>
        <p:txBody>
          <a:bodyPr>
            <a:normAutofit fontScale="92500"/>
          </a:bodyPr>
          <a:lstStyle/>
          <a:p>
            <a:pPr algn="l">
              <a:lnSpc>
                <a:spcPct val="100000"/>
              </a:lnSpc>
            </a:pPr>
            <a:r>
              <a:rPr lang="cs-CZ" b="true" dirty="false">
                <a:solidFill>
                  <a:srgbClr val="005BAA"/>
                </a:solidFill>
              </a:rPr>
              <a:t>Projekt Komunitního centra Nové Hrady byl od začátku promyšlen jako integrující prvek v životě města: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>
                <a:solidFill>
                  <a:srgbClr val="005BAA"/>
                </a:solidFill>
              </a:rPr>
              <a:t>Integrace do té doby roztříštěných služeb do jednoho vhodného místa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>
                <a:solidFill>
                  <a:srgbClr val="005BAA"/>
                </a:solidFill>
              </a:rPr>
              <a:t>Integrace investičního projektu na vybudování KC Nové Hrady s projektem OPZ na oživení objektu do jednoho funkčního a společně plánovaného celku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>
                <a:solidFill>
                  <a:srgbClr val="005BAA"/>
                </a:solidFill>
              </a:rPr>
              <a:t>Spolupráce a návaznost na projekty jiných organizací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>
                <a:solidFill>
                  <a:srgbClr val="005BAA"/>
                </a:solidFill>
              </a:rPr>
              <a:t>Aktivity se zaměřují na celkovou integraci společnosti bez ohledu na věk, sociální postavení, či hendikepy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b="true" dirty="false">
              <a:solidFill>
                <a:srgbClr val="005BAA"/>
              </a:solidFill>
            </a:endParaRPr>
          </a:p>
        </p:txBody>
      </p:sp>
      <p:cxnSp>
        <p:nvCxnSpPr>
          <p:cNvPr id="15" name="Přímá spojnice 14"/>
          <p:cNvCxnSpPr/>
          <p:nvPr/>
        </p:nvCxnSpPr>
        <p:spPr>
          <a:xfrm flipH="true">
            <a:off x="2" y="1088574"/>
            <a:ext cx="3518261" cy="0"/>
          </a:xfrm>
          <a:prstGeom prst="line">
            <a:avLst/>
          </a:prstGeom>
          <a:ln w="19050"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Obrázek 15"/>
          <p:cNvPicPr/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937" y="5985799"/>
            <a:ext cx="2981325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Obrázek 16" descr="logoMPSV-m-sm"/>
          <p:cNvPicPr/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511" y="5985799"/>
            <a:ext cx="560705" cy="577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608810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Přímá spojnice 9"/>
          <p:cNvCxnSpPr/>
          <p:nvPr/>
        </p:nvCxnSpPr>
        <p:spPr>
          <a:xfrm flipH="true">
            <a:off x="1180937" y="5783037"/>
            <a:ext cx="6761280" cy="0"/>
          </a:xfrm>
          <a:prstGeom prst="line">
            <a:avLst/>
          </a:prstGeom>
          <a:ln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Nadpis 1"/>
          <p:cNvSpPr>
            <a:spLocks noGrp="true"/>
          </p:cNvSpPr>
          <p:nvPr>
            <p:ph type="ctrTitle"/>
          </p:nvPr>
        </p:nvSpPr>
        <p:spPr>
          <a:xfrm>
            <a:off x="1201782" y="296093"/>
            <a:ext cx="6740435" cy="792481"/>
          </a:xfrm>
        </p:spPr>
        <p:txBody>
          <a:bodyPr>
            <a:normAutofit/>
          </a:bodyPr>
          <a:lstStyle/>
          <a:p>
            <a:pPr algn="l"/>
            <a:r>
              <a:rPr lang="cs-CZ" sz="3200" b="true" dirty="false">
                <a:solidFill>
                  <a:srgbClr val="005BAA"/>
                </a:solidFill>
                <a:latin typeface="Trebuchet MS" panose="020B0603020202020204" pitchFamily="34" charset="0"/>
              </a:rPr>
              <a:t>Inovativnost projektu</a:t>
            </a:r>
          </a:p>
        </p:txBody>
      </p:sp>
      <p:sp>
        <p:nvSpPr>
          <p:cNvPr id="14" name="Podnadpis 2"/>
          <p:cNvSpPr>
            <a:spLocks noGrp="true"/>
          </p:cNvSpPr>
          <p:nvPr>
            <p:ph type="subTitle" idx="1"/>
          </p:nvPr>
        </p:nvSpPr>
        <p:spPr>
          <a:xfrm>
            <a:off x="1201782" y="1228299"/>
            <a:ext cx="6740435" cy="4757500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cs-CZ" b="true" dirty="false">
                <a:solidFill>
                  <a:srgbClr val="005BAA"/>
                </a:solidFill>
              </a:rPr>
              <a:t>Inovativní znaky projektu lze spatřovat v: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>
                <a:solidFill>
                  <a:srgbClr val="005BAA"/>
                </a:solidFill>
              </a:rPr>
              <a:t>Umožnění realizace aktivit, které ve městě do té doby nebyly možné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>
                <a:solidFill>
                  <a:srgbClr val="005BAA"/>
                </a:solidFill>
              </a:rPr>
              <a:t>Vzájemné propojení a doplňování se jednotlivých aktivit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>
                <a:solidFill>
                  <a:srgbClr val="005BAA"/>
                </a:solidFill>
              </a:rPr>
              <a:t>Výraznější a hlubší vtažení obyvatel do formování komunitního života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>
                <a:solidFill>
                  <a:srgbClr val="005BAA"/>
                </a:solidFill>
              </a:rPr>
              <a:t>Multiplikace aktivit a nabalování neorganizovaných aktivit na aktivity organizované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b="true" dirty="false">
              <a:solidFill>
                <a:srgbClr val="005BAA"/>
              </a:solidFill>
            </a:endParaRPr>
          </a:p>
        </p:txBody>
      </p:sp>
      <p:cxnSp>
        <p:nvCxnSpPr>
          <p:cNvPr id="15" name="Přímá spojnice 14"/>
          <p:cNvCxnSpPr/>
          <p:nvPr/>
        </p:nvCxnSpPr>
        <p:spPr>
          <a:xfrm flipH="true">
            <a:off x="2" y="1088574"/>
            <a:ext cx="3518261" cy="0"/>
          </a:xfrm>
          <a:prstGeom prst="line">
            <a:avLst/>
          </a:prstGeom>
          <a:ln w="19050"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Obrázek 15"/>
          <p:cNvPicPr/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937" y="5985799"/>
            <a:ext cx="2981325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Obrázek 16" descr="logoMPSV-m-sm"/>
          <p:cNvPicPr/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511" y="5985799"/>
            <a:ext cx="560705" cy="577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355732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endParaRPr lang="cs-CZ" dirty="false"/>
          </a:p>
        </p:txBody>
      </p:sp>
      <p:pic>
        <p:nvPicPr>
          <p:cNvPr id="7" name="Obrázek 6"/>
          <p:cNvPicPr/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937" y="5985799"/>
            <a:ext cx="2981325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ázek 7" descr="logoMPSV-m-sm"/>
          <p:cNvPicPr/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511" y="5985799"/>
            <a:ext cx="560705" cy="57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Zástupný obsah 9">
            <a:extLst>
              <a:ext uri="{FF2B5EF4-FFF2-40B4-BE49-F238E27FC236}">
                <a16:creationId xmlns:a16="http://schemas.microsoft.com/office/drawing/2014/main" id="{2BDE842E-882A-47E5-8B85-C93C37735F68}"/>
              </a:ext>
            </a:extLst>
          </p:cNvPr>
          <p:cNvPicPr>
            <a:picLocks noGrp="true"/>
          </p:cNvPicPr>
          <p:nvPr>
            <p:ph idx="1"/>
          </p:nvPr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222" y="554805"/>
            <a:ext cx="7284377" cy="538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538830"/>
      </p:ext>
    </p:extLst>
  </p:cSld>
  <p:clrMapOvr>
    <a:masterClrMapping/>
  </p:clrMapOvr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true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false"/>
        </a:gradFill>
        <a:gradFill rotWithShape="true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false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false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true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false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id="{62F939B6-93AF-4DB8-9C6B-D6C7DFDC589F}" name="Office Theme" vid="{4A3C46E8-61CC-4603-A589-7422A47A8E4A}"/>
    </a:ext>
  </a:extLst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
<Relationships xmlns="http://schemas.openxmlformats.org/package/2006/relationships">
    <Relationship Target="itemProps1.xml" Type="http://schemas.openxmlformats.org/officeDocument/2006/relationships/customXmlProps" Id="rId1"/>
</Relationships>

</file>

<file path=customXml/_rels/item2.xml.rels><?xml version="1.0" encoding="UTF-8" standalone="yes"?>
<Relationships xmlns="http://schemas.openxmlformats.org/package/2006/relationships">
    <Relationship Target="itemProps2.xml" Type="http://schemas.openxmlformats.org/officeDocument/2006/relationships/customXmlProps" Id="rId1"/>
</Relationships>

</file>

<file path=customXml/_rels/item3.xml.rels><?xml version="1.0" encoding="UTF-8" standalone="yes"?>
<Relationships xmlns="http://schemas.openxmlformats.org/package/2006/relationships">
    <Relationship Target="itemProps3.xml" Type="http://schemas.openxmlformats.org/officeDocument/2006/relationships/customXmlProps" Id="rId1"/>
</Relationships>
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Description="Vytvoří nový dokument" ma:contentTypeID="0x010100A2FCF9BCABF3854AAB137087829D63AA" ma:contentTypeName="Dokument" ma:contentTypeScope="" ma:contentTypeVersion="7" ma:versionID="f6f03f5b008ce72686bbcf691a7be2e8">
  <xsd:schema xmlns:xsd="http://www.w3.org/2001/XMLSchema" xmlns:ns2="dfed548f-0517-4d39-90e3-3947398480c0" xmlns:p="http://schemas.microsoft.com/office/2006/metadata/properties" xmlns:xs="http://www.w3.org/2001/XMLSchema" ma:fieldsID="a9a9eb159e242e6dec8d2b5b6c497589" ma:root="true" ns2:_="" targetNamespace="http://schemas.microsoft.com/office/2006/metadata/properties">
    <xsd:import namespace="dfed548f-0517-4d39-90e3-3947398480c0"/>
    <xsd:element name="properties">
      <xsd:complexType>
        <xsd:sequence>
          <xsd:element name="documentManagement">
            <xsd:complexType>
              <xsd:all>
                <xsd:element minOccurs="0" ref="ns2:AC_OriginalFileName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xmlns:pc="http://schemas.microsoft.com/office/infopath/2007/PartnerControls" xmlns:xs="http://www.w3.org/2001/XMLSchema" elementFormDefault="qualified" targetNamespace="dfed548f-0517-4d39-90e3-3947398480c0">
    <xsd:import namespace="http://schemas.microsoft.com/office/2006/documentManagement/types"/>
    <xsd:import namespace="http://schemas.microsoft.com/office/infopath/2007/PartnerControls"/>
    <xsd:element ma:displayName="Original File Name" ma:index="8" ma:internalName="AC_OriginalFileName" name="AC_OriginalFileName" nillable="true">
      <xsd:simpleType>
        <xsd:restriction base="dms:Note">
          <xsd:maxLength value="255"/>
        </xsd:restriction>
      </xsd:simpleType>
    </xsd:element>
  </xsd:schema>
  <xsd:schema xmlns:xsd="http://www.w3.org/2001/XMLSchema" xmlns="http://schemas.openxmlformats.org/package/2006/metadata/core-properties" xmlns:dc="http://purl.org/dc/elements/1.1/" xmlns:dcterms="http://purl.org/dc/terms/" xmlns:odoc="http://schemas.microsoft.com/internal/obd" xmlns:xsi="http://www.w3.org/2001/XMLSchema-instance" attributeFormDefault="unqualified" blockDefault="#all" elementFormDefault="qualified" targetNamespace="http://schemas.openxmlformats.org/package/2006/metadata/core-properties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maxOccurs="1" minOccurs="0" ref="dc:creator"/>
        <xsd:element maxOccurs="1" minOccurs="0" ref="dcterms:created"/>
        <xsd:element maxOccurs="1" minOccurs="0" ref="dc:identifier"/>
        <xsd:element ma:displayName="Typ obsahu" ma:index="0" maxOccurs="1" minOccurs="0" name="contentType" type="xsd:string"/>
        <xsd:element ma:displayName="Nadpis" ma:index="4" maxOccurs="1" minOccurs="0" ref="dc:title"/>
        <xsd:element maxOccurs="1" minOccurs="0" ref="dc:subject"/>
        <xsd:element maxOccurs="1" minOccurs="0" ref="dc:description"/>
        <xsd:element maxOccurs="1" minOccurs="0" name="keywords" type="xsd:string"/>
        <xsd:element maxOccurs="1" minOccurs="0" ref="dc:language"/>
        <xsd:element maxOccurs="1" minOccurs="0" name="category" type="xsd:string"/>
        <xsd:element maxOccurs="1" minOccurs="0" name="version" type="xsd:string"/>
        <xsd:element maxOccurs="1" minOccurs="0" name="revision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maxOccurs="1" minOccurs="0" name="lastModifiedBy" type="xsd:string"/>
        <xsd:element maxOccurs="1" minOccurs="0" ref="dcterms:modified"/>
        <xsd:element maxOccurs="1" minOccurs="0" name="contentStatus" type="xsd:string"/>
      </xsd:all>
    </xsd:complexType>
  </xsd:schema>
  <xs:schema xmlns:xs="http://www.w3.org/2001/XMLSchema" xmlns:pc="http://schemas.microsoft.com/office/infopath/2007/PartnerControls" attributeFormDefault="unqualified" elementFormDefault="qualified" targetNamespace="http://schemas.microsoft.com/office/infopath/2007/PartnerControls">
    <xs:element name="Person">
      <xs:complexType>
        <xs:sequence>
          <xs:element minOccurs="0" ref="pc:DisplayName"/>
          <xs:element minOccurs="0" ref="pc:AccountId"/>
          <xs:element minOccurs="0" ref="pc:AccountType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maxOccurs="unbounded" minOccurs="0" ref="pc:BDCEntity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minOccurs="0" ref="pc:EntityDisplayName"/>
          <xs:element minOccurs="0" ref="pc:EntityInstanceReference"/>
          <xs:element minOccurs="0" ref="pc:EntityId1"/>
          <xs:element minOccurs="0" ref="pc:EntityId2"/>
          <xs:element minOccurs="0" ref="pc:EntityId3"/>
          <xs:element minOccurs="0" ref="pc:EntityId4"/>
          <xs:element minOccurs="0" ref="pc:EntityId5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maxOccurs="unbounded" minOccurs="0" ref="pc:TermInfo"/>
        </xs:sequence>
      </xs:complexType>
    </xs:element>
    <xs:element name="TermInfo">
      <xs:complexType>
        <xs:sequence>
          <xs:element minOccurs="0" ref="pc:TermName"/>
          <xs:element minOccurs="0" ref="pc:TermId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pc="http://schemas.microsoft.com/office/infopath/2007/PartnerControls" xmlns:xsi="http://www.w3.org/2001/XMLSchema-instance">
  <documentManagement>
    <AC_OriginalFileName xmlns="dfed548f-0517-4d39-90e3-3947398480c0" xsi:nil="true"/>
  </documentManagement>
</p:properties>
</file>

<file path=customXml/itemProps1.xml><?xml version="1.0" encoding="utf-8"?>
<ds:datastoreItem xmlns:ds="http://schemas.openxmlformats.org/officeDocument/2006/customXml" ds:itemID="{665927E3-12FF-4096-8FEB-619F7BD5DFCD}"/>
</file>

<file path=customXml/itemProps2.xml><?xml version="1.0" encoding="utf-8"?>
<ds:datastoreItem xmlns:ds="http://schemas.openxmlformats.org/officeDocument/2006/customXml" ds:itemID="{EA172FD2-3834-440E-981B-2BE77542CA88}"/>
</file>

<file path=customXml/itemProps3.xml><?xml version="1.0" encoding="utf-8"?>
<ds:datastoreItem xmlns:ds="http://schemas.openxmlformats.org/officeDocument/2006/customXml" ds:itemID="{BB426851-76D9-448C-9913-9DE029AA639E}"/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Template>Office Theme</properties:Template>
  <properties:Words>402</properties:Words>
  <properties:PresentationFormat>Předvádění na obrazovce (4:3)</properties:PresentationFormat>
  <properties:Paragraphs>54</properties:Paragraphs>
  <properties:Slides>9</properties:Slides>
  <properties:Notes>1</properties:Notes>
  <properties:TotalTime>819</properties:TotalTime>
  <properties:HiddenSlides>0</properties:HiddenSlides>
  <properties:MMClips>0</properties:MMClips>
  <properties:ScaleCrop>false</properties:ScaleCrop>
  <properties:HeadingPairs>
    <vt:vector baseType="variant" size="6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properties:HeadingPairs>
  <properties:TitlesOfParts>
    <vt:vector baseType="lpstr" size="14">
      <vt:lpstr>Arial</vt:lpstr>
      <vt:lpstr>Calibri</vt:lpstr>
      <vt:lpstr>Calibri Light</vt:lpstr>
      <vt:lpstr>Trebuchet MS</vt:lpstr>
      <vt:lpstr>Motiv Office</vt:lpstr>
      <vt:lpstr>Prezentace aplikace PowerPoint</vt:lpstr>
      <vt:lpstr>O projektu</vt:lpstr>
      <vt:lpstr>Cíle projektu</vt:lpstr>
      <vt:lpstr>Aktivity projektu</vt:lpstr>
      <vt:lpstr>Přínos spolupráce s MAS</vt:lpstr>
      <vt:lpstr>Spolupráce s partnery</vt:lpstr>
      <vt:lpstr>Integrovanost projektu</vt:lpstr>
      <vt:lpstr>Inovativnost projektu</vt:lpstr>
      <vt:lpstr>Prezentace aplikace PowerPoint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16.0000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2018-06-04T07:32:03Z</dcterms:created>
  <dc:creator/>
  <cp:lastModifiedBy/>
  <dcterms:modified xmlns:xsi="http://www.w3.org/2001/XMLSchema-instance" xsi:type="dcterms:W3CDTF">2020-01-27T10:19:19Z</dcterms:modified>
  <cp:revision>41</cp:revision>
  <dc:title>Prezentace aplikace PowerPoint</dc:title>
</cp:coreProperties>
</file>

<file path=docProps/custom.xml><?xml version="1.0" encoding="utf-8"?>
<prop:Properties xmlns:vt="http://schemas.openxmlformats.org/officeDocument/2006/docPropsVTypes" xmlns:prop="http://schemas.openxmlformats.org/officeDocument/2006/custom-properties">
  <prop:property fmtid="{D5CDD505-2E9C-101B-9397-08002B2CF9AE}" pid="2" name="ContentTypeId">
    <vt:lpwstr>0x010100A2FCF9BCABF3854AAB137087829D63AA</vt:lpwstr>
  </prop:property>
</prop:Properties>
</file>