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 horzBarState="maximized">
    <p:restoredLeft sz="14995" autoAdjust="false"/>
    <p:restoredTop sz="94660"/>
  </p:normalViewPr>
  <p:slideViewPr>
    <p:cSldViewPr snapToGrid="false">
      <p:cViewPr varScale="true">
        <p:scale>
          <a:sx n="67" d="100"/>
          <a:sy n="67" d="100"/>
        </p:scale>
        <p:origin x="56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theme/theme1.xml" Type="http://schemas.openxmlformats.org/officeDocument/2006/relationships/theme" Id="rId13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viewProps.xml" Type="http://schemas.openxmlformats.org/officeDocument/2006/relationships/viewProps" Id="rId12"/>
    <Relationship Target="../customXml/item3.xml" Type="http://schemas.openxmlformats.org/officeDocument/2006/relationships/customXml" Id="rId17"/>
    <Relationship Target="slides/slide1.xml" Type="http://schemas.openxmlformats.org/officeDocument/2006/relationships/slide" Id="rId2"/>
    <Relationship Target="../customXml/item2.xml" Type="http://schemas.openxmlformats.org/officeDocument/2006/relationships/customXml" Id="rId16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presProps.xml" Type="http://schemas.openxmlformats.org/officeDocument/2006/relationships/presProps" Id="rId11"/>
    <Relationship Target="slides/slide4.xml" Type="http://schemas.openxmlformats.org/officeDocument/2006/relationships/slide" Id="rId5"/>
    <Relationship Target="../customXml/item1.xml" Type="http://schemas.openxmlformats.org/officeDocument/2006/relationships/customXml" Id="rId15"/>
    <Relationship Target="slides/slide9.xml" Type="http://schemas.openxmlformats.org/officeDocument/2006/relationships/slide" Id="rId10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tableStyles.xml" Type="http://schemas.openxmlformats.org/officeDocument/2006/relationships/tableStyles" Id="rId14"/>
</Relationships>
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83671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852611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639995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681380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154369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289253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188078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55937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124690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80150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Picture Placeholder 2"/>
          <p:cNvSpPr>
            <a:spLocks noGrp="true" noChangeAspect="true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587254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media/image1.jpg" Type="http://schemas.openxmlformats.org/officeDocument/2006/relationships/imag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true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true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211BB-4969-46F3-AB9A-3A498B8F4F0C}" type="datetimeFigureOut">
              <a:rPr lang="cs-CZ" smtClean="false"/>
              <a:t>22.01.2020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02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2.xml" Type="http://schemas.openxmlformats.org/officeDocument/2006/relationships/slideLayout" Id="rId1"/>
    <Relationship Target="../media/image4.jpeg" Type="http://schemas.openxmlformats.org/officeDocument/2006/relationships/image" Id="rId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Přímá spojnice 5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 flipH="true">
            <a:off x="1197410" y="5492405"/>
            <a:ext cx="6744807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true"/>
          <p:nvPr/>
        </p:nvSpPr>
        <p:spPr>
          <a:xfrm>
            <a:off x="1088572" y="5513083"/>
            <a:ext cx="6853644" cy="25391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1050" dirty="false">
                <a:latin typeface="Trebuchet MS" panose="020B0603020202020204" pitchFamily="34" charset="0"/>
              </a:rPr>
              <a:t>Zpracování případových studií projektů financovaných z OP Zaměstnanost ve výzvách Místních akčních skupin</a:t>
            </a:r>
          </a:p>
        </p:txBody>
      </p:sp>
      <p:sp>
        <p:nvSpPr>
          <p:cNvPr id="9" name="Nadpis 1"/>
          <p:cNvSpPr txBox="true">
            <a:spLocks/>
          </p:cNvSpPr>
          <p:nvPr/>
        </p:nvSpPr>
        <p:spPr>
          <a:xfrm>
            <a:off x="1219200" y="372595"/>
            <a:ext cx="6727065" cy="2876655"/>
          </a:xfrm>
          <a:prstGeom prst="rect">
            <a:avLst/>
          </a:prstGeom>
        </p:spPr>
        <p:txBody>
          <a:bodyPr vert="horz" lIns="91440" tIns="45720" rIns="91440" bIns="45720" rtlCol="false" anchor="b">
            <a:noAutofit/>
          </a:bodyPr>
          <a:lstStyle>
            <a:lvl1pPr algn="ctr" defTabSz="914400" rtl="false" eaLnBrk="true" latinLnBrk="false" hangingPunct="true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Koordinace sociální práce: mikroregion CHOPOS</a:t>
            </a:r>
          </a:p>
          <a:p>
            <a:pPr>
              <a:lnSpc>
                <a:spcPct val="130000"/>
              </a:lnSpc>
            </a:pPr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Případová studie projektu</a:t>
            </a:r>
          </a:p>
        </p:txBody>
      </p:sp>
      <p:sp>
        <p:nvSpPr>
          <p:cNvPr id="13" name="Podnadpis 2"/>
          <p:cNvSpPr txBox="true">
            <a:spLocks/>
          </p:cNvSpPr>
          <p:nvPr/>
        </p:nvSpPr>
        <p:spPr>
          <a:xfrm>
            <a:off x="1219200" y="4178300"/>
            <a:ext cx="6723016" cy="1206499"/>
          </a:xfrm>
          <a:prstGeom prst="rect">
            <a:avLst/>
          </a:prstGeom>
        </p:spPr>
        <p:txBody>
          <a:bodyPr vert="horz" lIns="91440" tIns="45720" rIns="91440" bIns="45720" rtlCol="false">
            <a:noAutofit/>
          </a:bodyPr>
          <a:lstStyle>
            <a:lvl1pPr marL="0" indent="0" algn="ctr" defTabSz="914400" rtl="false" eaLnBrk="true" latinLnBrk="false" hangingPunct="true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1600" b="true" dirty="false"/>
              <a:t>Viktor Květoň</a:t>
            </a:r>
          </a:p>
          <a:p>
            <a:pPr algn="r"/>
            <a:r>
              <a:rPr lang="cs-CZ" sz="1600" b="true" dirty="false"/>
              <a:t>IREAS Centrum, s.r.o.</a:t>
            </a:r>
          </a:p>
          <a:p>
            <a:pPr algn="r"/>
            <a:endParaRPr lang="cs-CZ" sz="1600" b="true" dirty="false"/>
          </a:p>
        </p:txBody>
      </p:sp>
      <p:cxnSp>
        <p:nvCxnSpPr>
          <p:cNvPr id="14" name="Přímá spojnice 13"/>
          <p:cNvCxnSpPr/>
          <p:nvPr/>
        </p:nvCxnSpPr>
        <p:spPr>
          <a:xfrm flipV="true">
            <a:off x="894738" y="3"/>
            <a:ext cx="0" cy="1053734"/>
          </a:xfrm>
          <a:prstGeom prst="line">
            <a:avLst/>
          </a:prstGeom>
          <a:ln w="257175" cap="rnd">
            <a:gradFill>
              <a:gsLst>
                <a:gs pos="88000">
                  <a:schemeClr val="accent1">
                    <a:lumMod val="5000"/>
                    <a:lumOff val="95000"/>
                  </a:schemeClr>
                </a:gs>
                <a:gs pos="0">
                  <a:srgbClr val="005BAA"/>
                </a:gs>
              </a:gsLst>
              <a:lin ang="5400000" scaled="true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Obrázek 10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1040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O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3803469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Název: 		Koordinace sociální práce v 				mikroregionu CHOPOS</a:t>
            </a:r>
          </a:p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Realizátor: 	CHOPOS Dobrovolný svazek obcí</a:t>
            </a:r>
          </a:p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Termín:		1. 6. 2019 – 31. 5. 2022</a:t>
            </a:r>
          </a:p>
          <a:p>
            <a:pPr marL="1882775" indent="-1882775"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Výzva:	</a:t>
            </a:r>
            <a:r>
              <a:rPr lang="pt-BR" b="true" dirty="false">
                <a:solidFill>
                  <a:srgbClr val="005BAA"/>
                </a:solidFill>
              </a:rPr>
              <a:t>MAS Posázaví - Sociální a komunitní práce-I.</a:t>
            </a: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Vyhlašovatel:	MAS Posázaví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579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Cíle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4328707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Cílem projektu je vytvoření systému koordinace sociální práce na území mikroregionu CHOPOS. 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Smyslem projektu je vytvořit podmínky pro práci koordinátora v podobě zřízení kontaktního místa a zajistit dostatečnou propagaci nově vzniklé služby v regionu.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Dlouhodobým cílem a záměrem je nově zřízenou službu udržet i po ukončení dotačně podpořeného projektu. 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0804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Aktivity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4328707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Vykonávat sociální práce na území mikroregionu se zaměřením na řešení potřeb osob v nepříznivých sociálních situacích.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Poskytovat poradenství pro obce v oblasti sociální práce.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Vytvořit a nastavit efektivní systém síťové komunikace na poli sociální práce na území mikroregionu CHOPOS s propojením na příslušné ORP, poskytovatele sociálních služeb a další aktéry.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428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Přínos spolupráce s MAS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96538"/>
            <a:ext cx="6740435" cy="4486500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Spolupráce MAS v přípravě projektu i dalších aktivitách s realizátorem projektu byla a je velmi intenzivní.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MAS sehrála roli „zprostředkovatele“, kdy díky intenzivní komunikaci se starosty, zástupci mikroregionů a dalšími aktéry zjistila,  že poptávka v území existuje a identifikovala tento záměr jako nosný.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MAS podpořila záměr metodicky i koordinačně 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Zástupci MAS zprostředkovali konzultaci na MPSV.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MAS si vybrala téma koordinace sociální práce na malých obcích jako nosné pro svou strategii v oblasti podpory OPZ.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2763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Spolupráce s partnery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310185"/>
            <a:ext cx="6740435" cy="467561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Projekt nemá oficiální partnery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Neoficiální partneři projektu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MAS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Zástupci věcně příslušných odborů na ORP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Poskytovatelé sociálních služeb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7999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err="true">
                <a:solidFill>
                  <a:srgbClr val="005BAA"/>
                </a:solidFill>
                <a:latin typeface="Trebuchet MS" panose="020B0603020202020204" pitchFamily="34" charset="0"/>
              </a:rPr>
              <a:t>Integrovanost</a:t>
            </a:r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73958"/>
            <a:ext cx="6740435" cy="4162568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Díky impulsu a aktivitám v rámci tohoto projektu je plánováno pokrytí sociální prací a službami v rámci celého území MAS, a nejen jednoho mikroregionu.</a:t>
            </a: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Pro úspěšné plánování a integraci projektových záměrů je klíčové komunitní plánování a to je v tomto území velmi rozvinuté.</a:t>
            </a: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Díky pravidelné diskusi, komunitnímu plánování a uvažování o integrovaných záměrech je možné uvažovat o synergických aktivitách a projektech.</a:t>
            </a: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V současné době se dohodly čtyři projekty, které pokryjí téměř celé území MAS sociálními pracemi a službami.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0881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Inovativnost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28299"/>
            <a:ext cx="6740435" cy="47575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Inovativní znaky projektu lze spatřovat v: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Sjednocení komunikace a koordinace s ORP Benešov a ORP Vlašim.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Zřízením služby koordinátora sociální práce došlo na území mikroregionu CHOPOS k výrazně vyšší efektivitě práce v oblasti sociální práce.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573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ek 8" descr="Obsah obrázku text, kniha&#10;&#10;Popis byl vytvořen automaticky">
            <a:extLst>
              <a:ext uri="{FF2B5EF4-FFF2-40B4-BE49-F238E27FC236}">
                <a16:creationId xmlns:a16="http://schemas.microsoft.com/office/drawing/2014/main" id="{052D1EEF-2703-47BA-B363-ACE219FB2E6F}"/>
              </a:ext>
            </a:extLst>
          </p:cNvPr>
          <p:cNvPicPr/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774" y="0"/>
            <a:ext cx="5646737" cy="584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538830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 xsi:nil="true"/>
  </documentManagement>
</p:properties>
</file>

<file path=customXml/itemProps1.xml><?xml version="1.0" encoding="utf-8"?>
<ds:datastoreItem xmlns:ds="http://schemas.openxmlformats.org/officeDocument/2006/customXml" ds:itemID="{86974A03-8E48-4517-8031-280CA00E5607}"/>
</file>

<file path=customXml/itemProps2.xml><?xml version="1.0" encoding="utf-8"?>
<ds:datastoreItem xmlns:ds="http://schemas.openxmlformats.org/officeDocument/2006/customXml" ds:itemID="{65FFA9C3-540A-472C-9A70-01138C59ADDA}"/>
</file>

<file path=customXml/itemProps3.xml><?xml version="1.0" encoding="utf-8"?>
<ds:datastoreItem xmlns:ds="http://schemas.openxmlformats.org/officeDocument/2006/customXml" ds:itemID="{118B3D60-455A-4A92-BBEC-94D4B8D48724}"/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Office Theme</properties:Template>
  <properties:Words>431</properties:Words>
  <properties:PresentationFormat>Předvádění na obrazovce (4:3)</properties:PresentationFormat>
  <properties:Paragraphs>43</properties:Paragraphs>
  <properties:Slides>9</properties:Slides>
  <properties:Notes>0</properties:Notes>
  <properties:TotalTime>386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properties:HeadingPairs>
  <properties:TitlesOfParts>
    <vt:vector baseType="lpstr" size="14">
      <vt:lpstr>Arial</vt:lpstr>
      <vt:lpstr>Calibri</vt:lpstr>
      <vt:lpstr>Calibri Light</vt:lpstr>
      <vt:lpstr>Trebuchet MS</vt:lpstr>
      <vt:lpstr>Motiv Office</vt:lpstr>
      <vt:lpstr>Prezentace aplikace PowerPoint</vt:lpstr>
      <vt:lpstr>O projektu</vt:lpstr>
      <vt:lpstr>Cíle projektu</vt:lpstr>
      <vt:lpstr>Aktivity projektu</vt:lpstr>
      <vt:lpstr>Přínos spolupráce s MAS</vt:lpstr>
      <vt:lpstr>Spolupráce s partnery</vt:lpstr>
      <vt:lpstr>Integrovanost projektu</vt:lpstr>
      <vt:lpstr>Inovativnost projektu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2018-06-04T07:32:03Z</dcterms:created>
  <dc:creator/>
  <cp:lastModifiedBy/>
  <dcterms:modified xmlns:xsi="http://www.w3.org/2001/XMLSchema-instance" xsi:type="dcterms:W3CDTF">2020-01-22T19:36:48Z</dcterms:modified>
  <cp:revision>29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