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mAuthor id="0" name="Alzbeta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A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14995" autoAdjust="false"/>
    <p:restoredTop sz="93059" autoAdjust="false"/>
  </p:normalViewPr>
  <p:slideViewPr>
    <p:cSldViewPr snapToGrid="false">
      <p:cViewPr varScale="true">
        <p:scale>
          <a:sx n="62" d="100"/>
          <a:sy n="62" d="100"/>
        </p:scale>
        <p:origin x="1424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presProps.xml" Type="http://schemas.openxmlformats.org/officeDocument/2006/relationships/presProps" Id="rId13"/>
    <Relationship Target="../customXml/item2.xml" Type="http://schemas.openxmlformats.org/officeDocument/2006/relationships/customXml" Id="rId18"/>
    <Relationship Target="slides/slide2.xml" Type="http://schemas.openxmlformats.org/officeDocument/2006/relationships/slide" Id="rId3"/>
    <Relationship Target="slides/slide6.xml" Type="http://schemas.openxmlformats.org/officeDocument/2006/relationships/slide" Id="rId7"/>
    <Relationship Target="commentAuthors.xml" Type="http://schemas.openxmlformats.org/officeDocument/2006/relationships/commentAuthors" Id="rId12"/>
    <Relationship Target="../customXml/item1.xml" Type="http://schemas.openxmlformats.org/officeDocument/2006/relationships/customXml" Id="rId17"/>
    <Relationship Target="slides/slide1.xml" Type="http://schemas.openxmlformats.org/officeDocument/2006/relationships/slide" Id="rId2"/>
    <Relationship Target="tableStyles.xml" Type="http://schemas.openxmlformats.org/officeDocument/2006/relationships/tableStyles" Id="rId16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notesMasters/notesMaster1.xml" Type="http://schemas.openxmlformats.org/officeDocument/2006/relationships/notesMaster" Id="rId11"/>
    <Relationship Target="slides/slide4.xml" Type="http://schemas.openxmlformats.org/officeDocument/2006/relationships/slide" Id="rId5"/>
    <Relationship Target="theme/theme1.xml" Type="http://schemas.openxmlformats.org/officeDocument/2006/relationships/theme" Id="rId15"/>
    <Relationship Target="slides/slide9.xml" Type="http://schemas.openxmlformats.org/officeDocument/2006/relationships/slide" Id="rId10"/>
    <Relationship Target="../customXml/item3.xml" Type="http://schemas.openxmlformats.org/officeDocument/2006/relationships/customXml" Id="rId19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viewProps.xml" Type="http://schemas.openxmlformats.org/officeDocument/2006/relationships/viewProps" Id="rId14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168379A9-353E-44C8-A007-E3F7DD41EE79}" type="datetimeFigureOut">
              <a:rPr lang="sk-SK" smtClean="false"/>
              <a:t>27. 1. 2020</a:t>
            </a:fld>
            <a:endParaRPr lang="sk-SK"/>
          </a:p>
        </p:txBody>
      </p:sp>
      <p:sp>
        <p:nvSpPr>
          <p:cNvPr id="4" name="Slide Image Placeholder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3D3F24CD-89B0-4F22-9F5F-AAC0B0538A55}" type="slidenum">
              <a:rPr lang="sk-SK" smtClean="false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900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sk-SK" dirty="false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3D3F24CD-89B0-4F22-9F5F-AAC0B0538A55}" type="slidenum">
              <a:rPr lang="sk-SK" smtClean="false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7298725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Subtitle 2"/>
          <p:cNvSpPr>
            <a:spLocks noGrp="true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27.01.2020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83671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x" preserve="true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27.01.2020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852611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itleAndTx" preserve="true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true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27.01.2020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639995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27.01.2020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681380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secHead" preserve="true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27.01.2020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154369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Obj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27.01.2020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289253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TxTwoObj" preserve="true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5" name="Text Placeholder 4"/>
          <p:cNvSpPr>
            <a:spLocks noGrp="true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true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7" name="Date Placeholder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27.01.2020</a:t>
            </a:fld>
            <a:endParaRPr lang="cs-CZ"/>
          </a:p>
        </p:txBody>
      </p:sp>
      <p:sp>
        <p:nvSpPr>
          <p:cNvPr id="8" name="Footer Placeholder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188078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Only" preserve="true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Date Placeholder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27.01.2020</a:t>
            </a:fld>
            <a:endParaRPr lang="cs-CZ"/>
          </a:p>
        </p:txBody>
      </p:sp>
      <p:sp>
        <p:nvSpPr>
          <p:cNvPr id="4" name="Footer Placeholder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559377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blank" preserve="true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27.01.2020</a:t>
            </a:fld>
            <a:endParaRPr lang="cs-CZ"/>
          </a:p>
        </p:txBody>
      </p:sp>
      <p:sp>
        <p:nvSpPr>
          <p:cNvPr id="3" name="Footer Placeholder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124690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Tx" preserve="true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27.01.2020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80150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picTx" preserve="true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Picture Placeholder 2"/>
          <p:cNvSpPr>
            <a:spLocks noGrp="true" noChangeAspect="true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false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27.01.2020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587254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media/image1.jpg" Type="http://schemas.openxmlformats.org/officeDocument/2006/relationships/image" Id="rId13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theme/theme1.xml" Type="http://schemas.openxmlformats.org/officeDocument/2006/relationships/theme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>
  <p:cSld>
    <p:bg>
      <p:bgPr>
        <a:blipFill dpi="0" rotWithShape="true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true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211BB-4969-46F3-AB9A-3A498B8F4F0C}" type="datetimeFigureOut">
              <a:rPr lang="cs-CZ" smtClean="false"/>
              <a:t>27.01.2020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02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false" eaLnBrk="true" latinLnBrk="false" hangingPunct="true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false" eaLnBrk="true" latinLnBrk="false" hangingPunct="true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media/image2.emf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3.jpeg" Type="http://schemas.openxmlformats.org/officeDocument/2006/relationships/image" Id="rId4"/>
</Relationships>

</file>

<file path=ppt/slides/_rels/slide6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2.xml" Type="http://schemas.openxmlformats.org/officeDocument/2006/relationships/slideLayout" Id="rId1"/>
    <Relationship Target="../media/image4.jpg" Type="http://schemas.openxmlformats.org/officeDocument/2006/relationships/image" Id="rId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true">
            <a:off x="1197410" y="5492405"/>
            <a:ext cx="6744807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true"/>
          <p:nvPr/>
        </p:nvSpPr>
        <p:spPr>
          <a:xfrm>
            <a:off x="1088572" y="5513083"/>
            <a:ext cx="6853644" cy="253916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cs-CZ" sz="1050" dirty="false">
                <a:latin typeface="Trebuchet MS" panose="020B0603020202020204" pitchFamily="34" charset="0"/>
              </a:rPr>
              <a:t>Zpracování případových studií projektů financovaných z OP Zaměstnanost ve výzvách Místních akčních skupin</a:t>
            </a:r>
          </a:p>
        </p:txBody>
      </p:sp>
      <p:sp>
        <p:nvSpPr>
          <p:cNvPr id="9" name="Nadpis 1"/>
          <p:cNvSpPr txBox="true">
            <a:spLocks/>
          </p:cNvSpPr>
          <p:nvPr/>
        </p:nvSpPr>
        <p:spPr>
          <a:xfrm>
            <a:off x="1219200" y="372595"/>
            <a:ext cx="6727065" cy="2876655"/>
          </a:xfrm>
          <a:prstGeom prst="rect">
            <a:avLst/>
          </a:prstGeom>
        </p:spPr>
        <p:txBody>
          <a:bodyPr vert="horz" lIns="91440" tIns="45720" rIns="91440" bIns="45720" rtlCol="false" anchor="b">
            <a:noAutofit/>
          </a:bodyPr>
          <a:lstStyle>
            <a:lvl1pPr algn="ctr" defTabSz="914400" rtl="false" eaLnBrk="true" latinLnBrk="false" hangingPunct="true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cs-CZ" sz="44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Letní příměstské tábory  s ČÁPEM</a:t>
            </a:r>
          </a:p>
          <a:p>
            <a:pPr>
              <a:lnSpc>
                <a:spcPct val="130000"/>
              </a:lnSpc>
            </a:pPr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Případová studie projektu</a:t>
            </a:r>
          </a:p>
        </p:txBody>
      </p:sp>
      <p:sp>
        <p:nvSpPr>
          <p:cNvPr id="13" name="Podnadpis 2"/>
          <p:cNvSpPr txBox="true">
            <a:spLocks/>
          </p:cNvSpPr>
          <p:nvPr/>
        </p:nvSpPr>
        <p:spPr>
          <a:xfrm>
            <a:off x="1219200" y="4178300"/>
            <a:ext cx="6723016" cy="1206499"/>
          </a:xfrm>
          <a:prstGeom prst="rect">
            <a:avLst/>
          </a:prstGeom>
        </p:spPr>
        <p:txBody>
          <a:bodyPr vert="horz" lIns="91440" tIns="45720" rIns="91440" bIns="45720" rtlCol="false">
            <a:noAutofit/>
          </a:bodyPr>
          <a:lstStyle>
            <a:lvl1pPr marL="0" indent="0" algn="ctr" defTabSz="914400" rtl="false" eaLnBrk="true" latinLnBrk="false" hangingPunct="true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1600" b="true" dirty="false"/>
              <a:t>Petr Fanta</a:t>
            </a:r>
          </a:p>
          <a:p>
            <a:pPr algn="r"/>
            <a:r>
              <a:rPr lang="cs-CZ" sz="1600" b="true" dirty="false"/>
              <a:t>Alžbeta </a:t>
            </a:r>
            <a:r>
              <a:rPr lang="cs-CZ" sz="1600" b="true" dirty="false" err="true"/>
              <a:t>Katonová</a:t>
            </a:r>
            <a:endParaRPr lang="cs-CZ" sz="1600" b="true" dirty="false"/>
          </a:p>
          <a:p>
            <a:pPr algn="r"/>
            <a:r>
              <a:rPr lang="cs-CZ" sz="1600" b="true" dirty="false"/>
              <a:t>IREAS Centrum, s.r.o.</a:t>
            </a:r>
          </a:p>
          <a:p>
            <a:pPr algn="r"/>
            <a:endParaRPr lang="cs-CZ" sz="1600" b="true" dirty="false"/>
          </a:p>
        </p:txBody>
      </p:sp>
      <p:cxnSp>
        <p:nvCxnSpPr>
          <p:cNvPr id="14" name="Přímá spojnice 13"/>
          <p:cNvCxnSpPr/>
          <p:nvPr/>
        </p:nvCxnSpPr>
        <p:spPr>
          <a:xfrm flipV="true">
            <a:off x="894738" y="3"/>
            <a:ext cx="0" cy="1053734"/>
          </a:xfrm>
          <a:prstGeom prst="line">
            <a:avLst/>
          </a:prstGeom>
          <a:ln w="257175" cap="rnd">
            <a:gradFill>
              <a:gsLst>
                <a:gs pos="88000">
                  <a:schemeClr val="accent1">
                    <a:lumMod val="5000"/>
                    <a:lumOff val="95000"/>
                  </a:schemeClr>
                </a:gs>
                <a:gs pos="0">
                  <a:srgbClr val="005BAA"/>
                </a:gs>
              </a:gsLst>
              <a:lin ang="5400000" scaled="true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1040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O projektu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54330"/>
            <a:ext cx="6740435" cy="3803469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b="true" dirty="false">
                <a:solidFill>
                  <a:srgbClr val="005BAA"/>
                </a:solidFill>
              </a:rPr>
              <a:t>Název: 	Letní příměstské tábory s ČÁPEM</a:t>
            </a:r>
          </a:p>
          <a:p>
            <a:pPr algn="l">
              <a:lnSpc>
                <a:spcPct val="150000"/>
              </a:lnSpc>
            </a:pPr>
            <a:r>
              <a:rPr lang="cs-CZ" b="true" dirty="false">
                <a:solidFill>
                  <a:srgbClr val="005BAA"/>
                </a:solidFill>
              </a:rPr>
              <a:t>Realizátor: 	ČAP, o.p.s.</a:t>
            </a:r>
          </a:p>
          <a:p>
            <a:pPr algn="l">
              <a:lnSpc>
                <a:spcPct val="150000"/>
              </a:lnSpc>
            </a:pPr>
            <a:r>
              <a:rPr lang="cs-CZ" b="true" dirty="false">
                <a:solidFill>
                  <a:srgbClr val="005BAA"/>
                </a:solidFill>
              </a:rPr>
              <a:t>Termín:	1. 4. 2018 – 30. 9. 2020</a:t>
            </a:r>
          </a:p>
          <a:p>
            <a:pPr marL="1882775" indent="-1882775" algn="l">
              <a:lnSpc>
                <a:spcPct val="150000"/>
              </a:lnSpc>
            </a:pPr>
            <a:r>
              <a:rPr lang="cs-CZ" b="true" dirty="false">
                <a:solidFill>
                  <a:srgbClr val="005BAA"/>
                </a:solidFill>
              </a:rPr>
              <a:t>Výzva:	CLLD – Prorodinná opatření</a:t>
            </a:r>
          </a:p>
          <a:p>
            <a:pPr algn="l">
              <a:lnSpc>
                <a:spcPct val="150000"/>
              </a:lnSpc>
            </a:pPr>
            <a:r>
              <a:rPr lang="cs-CZ" b="true" dirty="false">
                <a:solidFill>
                  <a:srgbClr val="005BAA"/>
                </a:solidFill>
              </a:rPr>
              <a:t>Vyhlašovatel:	MAS Brdy-Vltava, o.p.s. 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579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Cíle projektu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54330"/>
            <a:ext cx="6740435" cy="4328707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Sladit rodinný a pracovní život rodičů prostřednictvím realizace nepobytových táborů pro děti do 15 let v období letních prázdnin.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b="true" dirty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Celkem budou každý rok v průběhu 3 let organizovány 3 týdenní běhy v období letních prázdnin.</a:t>
            </a:r>
          </a:p>
          <a:p>
            <a:pPr algn="l">
              <a:lnSpc>
                <a:spcPct val="100000"/>
              </a:lnSpc>
            </a:pPr>
            <a:endParaRPr lang="cs-CZ" b="true" dirty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Každý týdenní běh je plánován pro 30 dětí. Cílem je podpořit 90 rodin, kterým bude zajištěna péče o děti v období letních prázdnin.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0804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Aktivity projektu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180937" y="1479118"/>
            <a:ext cx="6740435" cy="4419248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true" dirty="false">
                <a:solidFill>
                  <a:srgbClr val="005BAA"/>
                </a:solidFill>
              </a:rPr>
              <a:t>Tematicky zaměřené týdenní turnusy pro 30 dětí pod vedením kvalifikovaných vedoucích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true" dirty="false">
                <a:solidFill>
                  <a:srgbClr val="005BAA"/>
                </a:solidFill>
              </a:rPr>
              <a:t>Sladění provozní doby tábora s pracovní dobou rodičů dojíždějících do zaměstnání od 7:30 do 17:00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true" dirty="false">
                <a:solidFill>
                  <a:srgbClr val="005BAA"/>
                </a:solidFill>
              </a:rPr>
              <a:t>Vytvoření poutavého programu, který zaujme všechny děti bez rozdílu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true" dirty="false">
                <a:solidFill>
                  <a:srgbClr val="005BAA"/>
                </a:solidFill>
              </a:rPr>
              <a:t>Inkluze dětí se zdravotním postižením do kolektivu zdravých vrstevníků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true" dirty="false">
                <a:solidFill>
                  <a:srgbClr val="005BAA"/>
                </a:solidFill>
              </a:rPr>
              <a:t>Spolupráce s organizacemi pracujícími s dětmi s hendikepem a přijímání hendikepovaných dětí na tábory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8428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Přínos spolupráce s MAS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296538"/>
            <a:ext cx="6740435" cy="4486500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600" b="true" dirty="false">
                <a:solidFill>
                  <a:srgbClr val="005BAA"/>
                </a:solidFill>
              </a:rPr>
              <a:t>Dobré kontakty s MAS díky předchozímu zapojení realizátora do přípravy strategie SCLLD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600" b="true" dirty="false">
                <a:solidFill>
                  <a:srgbClr val="005BAA"/>
                </a:solidFill>
              </a:rPr>
              <a:t>Partnerský vztah MAS s realizátorem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600" b="true" dirty="false">
                <a:solidFill>
                  <a:srgbClr val="005BAA"/>
                </a:solidFill>
              </a:rPr>
              <a:t>Poskytnutí maximální pomoci a podrobných konzultací při přípravě žádosti 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600" b="true" dirty="false">
                <a:solidFill>
                  <a:srgbClr val="005BAA"/>
                </a:solidFill>
              </a:rPr>
              <a:t>Perfektní znalost kraje, která byla pro žadatele klíčovým zdrojem regionálních analýz a podkladů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2763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Spolupráce s partnery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310185"/>
            <a:ext cx="6740435" cy="4675613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Projekt nemá oficiální partnery</a:t>
            </a:r>
          </a:p>
          <a:p>
            <a:pPr algn="l">
              <a:lnSpc>
                <a:spcPct val="100000"/>
              </a:lnSpc>
            </a:pPr>
            <a:endParaRPr lang="cs-CZ" b="true" dirty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Neoficiální partneři projektu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MAS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Dej mi šanci (organizace pomáhájící lidem se zdravotními hendikepy a jejich rodinám)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Další organizace při realizaci tematických turnusů příměstských táborů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b="true" dirty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7999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err="true">
                <a:solidFill>
                  <a:srgbClr val="005BAA"/>
                </a:solidFill>
                <a:latin typeface="Trebuchet MS" panose="020B0603020202020204" pitchFamily="34" charset="0"/>
              </a:rPr>
              <a:t>Integrovanost</a:t>
            </a:r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 projektu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73958"/>
            <a:ext cx="6740435" cy="4162568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Projekt Příměstské tábory s ČÁPEM je součástí širšího a zároveň hlubšího konceptu společensky prospěšných komunitních aktivit: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Spolupráce se ZŠ Trnka –  finančním příspěvkem z pronájmu realizátor plánovitě pomáhá při realizaci dalšího projektu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Provozování komunitní zahrady a realizace workcampů pro mladistvé s mentálním postižením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Vybudování dětského hřiště v Budínku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Vygenerování nového projektu odbytové sítě lokálních produktů navázané na rodiče využívající nabídky ČÁPA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b="true" dirty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0881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Inovativnost projektu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228299"/>
            <a:ext cx="6740435" cy="475750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Inovativní znaky projektu lze spatřovat v: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Tematickém zaměření táborů a využití spolupráce s odpovídajícími partnery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Organizace táborů i pro hendikepované děti – integrace děti se zdravotním znevýhodněním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Vytvoření heterogenní věkové skupiny tábora dětí od předškolního věku až do 15 let, takže rodiče můžou umístit sourozence různého věku v rámci jednoho turnusu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Propojení sociálního a environmentálního aspektu tábora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b="true" dirty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5573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 dirty="false"/>
          </a:p>
        </p:txBody>
      </p:sp>
      <p:pic>
        <p:nvPicPr>
          <p:cNvPr id="7" name="Obrázek 6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937" y="387178"/>
            <a:ext cx="7032187" cy="553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538830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false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 xsi:nil="true"/>
  </documentManagement>
</p:properties>
</file>

<file path=customXml/itemProps1.xml><?xml version="1.0" encoding="utf-8"?>
<ds:datastoreItem xmlns:ds="http://schemas.openxmlformats.org/officeDocument/2006/customXml" ds:itemID="{A7F8EEAF-1745-4E24-BDDD-3B8488C7FBDD}"/>
</file>

<file path=customXml/itemProps2.xml><?xml version="1.0" encoding="utf-8"?>
<ds:datastoreItem xmlns:ds="http://schemas.openxmlformats.org/officeDocument/2006/customXml" ds:itemID="{C536978E-3B0A-4866-9847-0E586226DA58}"/>
</file>

<file path=customXml/itemProps3.xml><?xml version="1.0" encoding="utf-8"?>
<ds:datastoreItem xmlns:ds="http://schemas.openxmlformats.org/officeDocument/2006/customXml" ds:itemID="{1E96704B-2EA1-4ABB-8C0C-1F87AFEDA1F6}"/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Office Theme</properties:Template>
  <properties:Words>417</properties:Words>
  <properties:PresentationFormat>Předvádění na obrazovce (4:3)</properties:PresentationFormat>
  <properties:Paragraphs>49</properties:Paragraphs>
  <properties:Slides>9</properties:Slides>
  <properties:Notes>1</properties:Notes>
  <properties:TotalTime>783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properties:HeadingPairs>
  <properties:TitlesOfParts>
    <vt:vector baseType="lpstr" size="14">
      <vt:lpstr>Arial</vt:lpstr>
      <vt:lpstr>Calibri</vt:lpstr>
      <vt:lpstr>Calibri Light</vt:lpstr>
      <vt:lpstr>Trebuchet MS</vt:lpstr>
      <vt:lpstr>Motiv Office</vt:lpstr>
      <vt:lpstr>Prezentace aplikace PowerPoint</vt:lpstr>
      <vt:lpstr>O projektu</vt:lpstr>
      <vt:lpstr>Cíle projektu</vt:lpstr>
      <vt:lpstr>Aktivity projektu</vt:lpstr>
      <vt:lpstr>Přínos spolupráce s MAS</vt:lpstr>
      <vt:lpstr>Spolupráce s partnery</vt:lpstr>
      <vt:lpstr>Integrovanost projektu</vt:lpstr>
      <vt:lpstr>Inovativnost projektu</vt:lpstr>
      <vt:lpstr>Prezentace aplikace PowerPoint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2018-06-04T07:32:03Z</dcterms:created>
  <dc:creator/>
  <cp:lastModifiedBy/>
  <dcterms:modified xmlns:xsi="http://www.w3.org/2001/XMLSchema-instance" xsi:type="dcterms:W3CDTF">2020-01-27T09:32:47Z</dcterms:modified>
  <cp:revision>36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