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4"/>
  </p:sldMasterIdLst>
  <p:notesMasterIdLst>
    <p:notesMasterId r:id="rId34"/>
  </p:notesMasterIdLst>
  <p:sldIdLst>
    <p:sldId id="256" r:id="rId5"/>
    <p:sldId id="382" r:id="rId6"/>
    <p:sldId id="383" r:id="rId7"/>
    <p:sldId id="435" r:id="rId8"/>
    <p:sldId id="436" r:id="rId9"/>
    <p:sldId id="437" r:id="rId10"/>
    <p:sldId id="438" r:id="rId11"/>
    <p:sldId id="406" r:id="rId12"/>
    <p:sldId id="378" r:id="rId13"/>
    <p:sldId id="385" r:id="rId14"/>
    <p:sldId id="413" r:id="rId15"/>
    <p:sldId id="414" r:id="rId16"/>
    <p:sldId id="415" r:id="rId17"/>
    <p:sldId id="416" r:id="rId18"/>
    <p:sldId id="417" r:id="rId19"/>
    <p:sldId id="418" r:id="rId20"/>
    <p:sldId id="419" r:id="rId21"/>
    <p:sldId id="420" r:id="rId22"/>
    <p:sldId id="421" r:id="rId23"/>
    <p:sldId id="422" r:id="rId24"/>
    <p:sldId id="423" r:id="rId25"/>
    <p:sldId id="424" r:id="rId26"/>
    <p:sldId id="426" r:id="rId27"/>
    <p:sldId id="427" r:id="rId28"/>
    <p:sldId id="428" r:id="rId29"/>
    <p:sldId id="429" r:id="rId30"/>
    <p:sldId id="431" r:id="rId31"/>
    <p:sldId id="432" r:id="rId32"/>
    <p:sldId id="439" r:id="rId33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vertBarState="maximized">
    <p:restoredLeft sz="34587" autoAdjust="false"/>
    <p:restoredTop sz="87078" autoAdjust="false"/>
  </p:normalViewPr>
  <p:slideViewPr>
    <p:cSldViewPr showGuides="true">
      <p:cViewPr varScale="true">
        <p:scale>
          <a:sx n="99" d="100"/>
          <a:sy n="99" d="100"/>
        </p:scale>
        <p:origin x="1542" y="84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slides/slide17.xml" Type="http://schemas.openxmlformats.org/officeDocument/2006/relationships/slide" Id="rId21"/>
    <Relationship Target="notesMasters/notesMaster1.xml" Type="http://schemas.openxmlformats.org/officeDocument/2006/relationships/notesMaster" Id="rId34"/>
    <Relationship Target="slides/slide3.xml" Type="http://schemas.openxmlformats.org/officeDocument/2006/relationships/slide" Id="rId7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tableStyles.xml" Type="http://schemas.openxmlformats.org/officeDocument/2006/relationships/tableStyles" Id="rId38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16.xml" Type="http://schemas.openxmlformats.org/officeDocument/2006/relationships/slide" Id="rId20"/>
    <Relationship Target="slides/slide25.xml" Type="http://schemas.openxmlformats.org/officeDocument/2006/relationships/slide" Id="rId29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theme/theme1.xml" Type="http://schemas.openxmlformats.org/officeDocument/2006/relationships/theme" Id="rId37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viewProps.xml" Type="http://schemas.openxmlformats.org/officeDocument/2006/relationships/viewProps" Id="rId36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s/slide27.xml" Type="http://schemas.openxmlformats.org/officeDocument/2006/relationships/slide" Id="rId31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presProps.xml" Type="http://schemas.openxmlformats.org/officeDocument/2006/relationships/presProps" Id="rId35"/>
    <Relationship Target="slides/slide4.xml" Type="http://schemas.openxmlformats.org/officeDocument/2006/relationships/slide" Id="rId8"/>
    <Relationship Target="../customXml/item3.xml" Type="http://schemas.openxmlformats.org/officeDocument/2006/relationships/customXml" Id="rId3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15.06.2021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781948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016267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501415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306498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244943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999856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992351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false" i="false" u="none" strike="noStrike" kern="1200" baseline="0" dirty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147555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494656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348047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38278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947863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992607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733373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481434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true" dirty="false"/>
              <a:t>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41293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75891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44973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84562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07076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034215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833516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67893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57211741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4.png" Type="http://schemas.openxmlformats.org/officeDocument/2006/relationships/image" Id="rId5"/>
    <Relationship Target="../media/image3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Mode="External" Target="https://www.esfcr.cz/pravidla-pro-zadatele-a-prijemce-opz/-/dokument/797894" Type="http://schemas.openxmlformats.org/officeDocument/2006/relationships/hyperlink" Id="rId3"/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obvykle-ceny-a-mzdy-platy-opz/-/dokument/799359" Type="http://schemas.openxmlformats.org/officeDocument/2006/relationships/hyperlink" Id="rId4"/>
</Relationships>

</file>

<file path=ppt/slides/_rels/slide15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Mode="External" Target="https://www.esfcr.cz/obvykle-ceny-a-mzdy-platy-opz" Type="http://schemas.openxmlformats.org/officeDocument/2006/relationships/hyperlink" Id="rId3"/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mpsv.cz/ISPV.php" Type="http://schemas.openxmlformats.org/officeDocument/2006/relationships/hyperlink" Id="rId4"/>
</Relationships>

</file>

<file path=ppt/slides/_rels/slide18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slideLayouts/slideLayout6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Mode="External" Target="https://www.esfcr.cz/dokumenty-opz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Mode="External" Target="https://www.esfcr.cz/documents/21802/798871/Pokyny+pro+evidenci+rozsahu+a+typu+podpory+jednotliv%C3%BDm+podpo%C5%99en%C3%BDm+osob%C3%A1m/47844036-98d0-4c08-befa-ba98b55480bb" Type="http://schemas.openxmlformats.org/officeDocument/2006/relationships/hyperlink" Id="rId3"/>
    <Relationship TargetMode="External" Target="https://www.esfcr.cz/pokyny-k-vyplneni-zpravy-o-realizaci-zadosti-o-platbu-a-zadosti-o-zmenu-opz/-/dokument/809712" Type="http://schemas.openxmlformats.org/officeDocument/2006/relationships/hyperlink" Id="rId2"/>
    <Relationship Target="../slideLayouts/slideLayout2.xml" Type="http://schemas.openxmlformats.org/officeDocument/2006/relationships/slideLayout" Id="rId1"/>
    <Relationship TargetMode="External" Target="https://www.esfcr.cz/technicka-podpora" Type="http://schemas.openxmlformats.org/officeDocument/2006/relationships/hyperlink" Id="rId4"/>
</Relationships>

</file>

<file path=ppt/slides/_rels/slide6.xml.rels><?xml version="1.0" encoding="UTF-8" standalone="yes"?>
<Relationships xmlns="http://schemas.openxmlformats.org/package/2006/relationships">
    <Relationship Target="../media/image5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media/image6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971600" y="1628800"/>
            <a:ext cx="7776864" cy="2304256"/>
          </a:xfrm>
        </p:spPr>
        <p:txBody>
          <a:bodyPr/>
          <a:lstStyle/>
          <a:p>
            <a:r>
              <a:rPr lang="cs-CZ" dirty="false"/>
              <a:t>seminář pro příjemce</a:t>
            </a:r>
            <a:br>
              <a:rPr lang="cs-CZ" dirty="false"/>
            </a:br>
            <a:br>
              <a:rPr lang="cs-CZ" dirty="false"/>
            </a:br>
            <a:r>
              <a:rPr lang="cs-CZ" sz="3200" dirty="false" err="true"/>
              <a:t>VýzvY</a:t>
            </a:r>
            <a:r>
              <a:rPr lang="cs-CZ" sz="3200" dirty="false"/>
              <a:t> 03_19_109 a 03_19_120</a:t>
            </a:r>
            <a:br>
              <a:rPr lang="cs-CZ" sz="3200" dirty="false"/>
            </a:br>
            <a:r>
              <a:rPr lang="cs-CZ" sz="3200" dirty="false"/>
              <a:t>Pravidla realizace projektů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971600" y="4089600"/>
            <a:ext cx="7811699" cy="923576"/>
          </a:xfrm>
        </p:spPr>
        <p:txBody>
          <a:bodyPr/>
          <a:lstStyle/>
          <a:p>
            <a:r>
              <a:rPr lang="cs-CZ" dirty="false"/>
              <a:t>Oddělení projektů veřejné správy II (832)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971600" y="5013176"/>
            <a:ext cx="7920072" cy="1008112"/>
          </a:xfrm>
        </p:spPr>
        <p:txBody>
          <a:bodyPr/>
          <a:lstStyle/>
          <a:p>
            <a:endParaRPr lang="cs-CZ" dirty="false"/>
          </a:p>
          <a:p>
            <a:r>
              <a:rPr lang="cs-CZ" dirty="false"/>
              <a:t>22. 6. 2021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636912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733256"/>
            <a:ext cx="540000" cy="540000"/>
          </a:xfrm>
        </p:spPr>
      </p:pic>
      <p:pic>
        <p:nvPicPr>
          <p:cNvPr id="9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504" y="4077072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Podstatné změny projektu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1800" dirty="false"/>
          </a:p>
          <a:p>
            <a:pPr algn="just">
              <a:lnSpc>
                <a:spcPct val="100000"/>
              </a:lnSpc>
            </a:pPr>
            <a:r>
              <a:rPr lang="cs-CZ" sz="1800" b="true" dirty="false"/>
              <a:t>Podstatné změny </a:t>
            </a:r>
            <a:r>
              <a:rPr lang="cs-CZ" sz="1800" dirty="false"/>
              <a:t>nesmí být provedeny před schválením ze strany ŘO, resp. před vydáním změnového právního aktu, pokud je jeho vydání dle následujícího nutné (lhůta pro ŘO na posouzení – minimálně 20 pracovních dnů).</a:t>
            </a:r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400" dirty="false"/>
              <a:t>1)</a:t>
            </a:r>
            <a:r>
              <a:rPr lang="cs-CZ" sz="1400" b="true" dirty="false"/>
              <a:t> Podstatné změny, které nevyžadují vydání změnového právního aktu</a:t>
            </a:r>
            <a:r>
              <a:rPr lang="cs-CZ" sz="1400" dirty="false"/>
              <a:t>: např. změny KA, kdy nejde o nepodstatnou změnu, přidání či zrušení KA, nová CS, přesun prostředků mezi jednotlivými kapitolami rozpočtu vyšší než 20 % celkových způsobilých výdajů projektu v režimu financování skutečně prokazovaných výdajů (z přímých nákladů), změna bankovního účtu, změna vymezení monitorovacího období atd.).  </a:t>
            </a:r>
            <a:r>
              <a:rPr lang="cs-CZ" sz="1400" b="true" dirty="false"/>
              <a:t> </a:t>
            </a:r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400" dirty="false"/>
              <a:t>2)</a:t>
            </a:r>
            <a:r>
              <a:rPr lang="cs-CZ" sz="1400" b="true" dirty="false"/>
              <a:t> Podstatné změny, které vyžadují vydání změnového právního aktu</a:t>
            </a:r>
            <a:r>
              <a:rPr lang="cs-CZ" sz="1400" dirty="false"/>
              <a:t>: např. změna cílových hodnot indikátorů (ne překročení a nedosažení), změna termínu ukončení realizace, vypuštění partnera z projektu atd. </a:t>
            </a:r>
            <a:r>
              <a:rPr lang="cs-CZ" sz="1400" b="true" dirty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Výčet změn uveden ve Specifické části pravidel.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99255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Zálohová platba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Zálohová platba - vyplacena </a:t>
            </a:r>
            <a:r>
              <a:rPr lang="cs-CZ" sz="1800" b="true" dirty="false"/>
              <a:t>bez žádosti o platbu ze strany příjemce</a:t>
            </a:r>
            <a:r>
              <a:rPr lang="cs-CZ" sz="1800" dirty="false"/>
              <a:t>, na základě právního aktu, žádost o platbu vytváří ŘO.  </a:t>
            </a:r>
            <a:endParaRPr lang="cs-CZ" sz="1800" b="true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Zálohová platba – poskytnuta </a:t>
            </a:r>
            <a:r>
              <a:rPr lang="cs-CZ" sz="1800" b="true" dirty="false"/>
              <a:t>do 20 pracovních dnů od akceptace vydaného právního aktu</a:t>
            </a:r>
            <a:r>
              <a:rPr lang="cs-CZ" sz="1800" dirty="false"/>
              <a:t> ze strany příjemce. Projekt, který bude zahájen později než 1 měsíc od akceptace vydaného právního aktu – záloha vyplacena nejpozději </a:t>
            </a:r>
            <a:r>
              <a:rPr lang="cs-CZ" sz="1800" b="true" dirty="false"/>
              <a:t>k datu zahájení projektu</a:t>
            </a:r>
            <a:r>
              <a:rPr lang="cs-CZ" sz="1800" dirty="false"/>
              <a:t>. </a:t>
            </a:r>
            <a:endParaRPr lang="cs-CZ" sz="1800" b="true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Výše zálohové platby – </a:t>
            </a:r>
            <a:r>
              <a:rPr lang="cs-CZ" sz="1800" b="true" dirty="false"/>
              <a:t>30% z částky dotace dle právního aktu bez spolufinancování (95%).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15371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Projekty s nepřímými náklady I.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392488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cs-CZ" sz="1800" b="true" dirty="false"/>
              <a:t>Celkové způsobilé náklady projektu = přímé + nepřímé náklady </a:t>
            </a:r>
            <a:endParaRPr lang="cs-CZ" sz="1800" dirty="false"/>
          </a:p>
          <a:p>
            <a:pPr marL="486000" lvl="2" indent="0" algn="just">
              <a:lnSpc>
                <a:spcPct val="100000"/>
              </a:lnSpc>
              <a:buNone/>
            </a:pPr>
            <a:r>
              <a:rPr lang="cs-CZ" sz="1800" dirty="false"/>
              <a:t>Nepřímé náklady příjemce prokazuje procentuálním poměrem vůči skutečně vynaloženým způsobilým přímým nákladům, a to v rámci předložené Zprávy o realizaci projektu (</a:t>
            </a:r>
            <a:r>
              <a:rPr lang="cs-CZ" sz="1800" dirty="false" err="true"/>
              <a:t>ZoR</a:t>
            </a:r>
            <a:r>
              <a:rPr lang="cs-CZ" sz="1800" dirty="false"/>
              <a:t>) s žádostí o platbu.</a:t>
            </a:r>
            <a:endParaRPr lang="cs-CZ" sz="1800" b="true" dirty="false"/>
          </a:p>
          <a:p>
            <a:r>
              <a:rPr lang="cs-CZ" sz="1800" b="true" dirty="false"/>
              <a:t>Pomůcka k identifikaci přímých a nepřímých nákladů: </a:t>
            </a:r>
            <a:r>
              <a:rPr lang="cs-CZ" sz="1800" dirty="false"/>
              <a:t>na www.esfcr.cz: </a:t>
            </a:r>
            <a:r>
              <a:rPr lang="cs-CZ" sz="1600" b="true" dirty="false">
                <a:hlinkClick r:id="rId3"/>
              </a:rPr>
              <a:t>https://www.esfcr.cz/pravidla-pro-zadatele-a-prijemce-opz/-/dokument/797894</a:t>
            </a:r>
            <a:r>
              <a:rPr lang="cs-CZ" sz="1600" b="true" dirty="false"/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800" dirty="false"/>
              <a:t>Nepřímé náklady mohou dosahovat maximálně 25 % přímých způsobilých nákladů projektu. Pro projekty, u nichž podstatná většina nákladů vznikne formou nákupu služeb, jsou procenta nepřímých nákladů snížena. </a:t>
            </a:r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sz="1800" dirty="false"/>
              <a:t>Pokud podíl nákupu služeb na celkových přímých způsobilých nákladech projektu činí v</a:t>
            </a:r>
            <a:r>
              <a:rPr lang="pt-BR" sz="1800" dirty="false"/>
              <a:t>íce než 60 % a méně než 90 %</a:t>
            </a:r>
            <a:r>
              <a:rPr lang="cs-CZ" sz="1800" dirty="false"/>
              <a:t>,</a:t>
            </a:r>
            <a:r>
              <a:rPr lang="pt-BR" sz="1800" dirty="false"/>
              <a:t> </a:t>
            </a:r>
            <a:r>
              <a:rPr lang="cs-CZ" sz="1800" dirty="false"/>
              <a:t>je procento nepřímých nákladů sníženo na 15%. Pokud podíl nákupu služeb na celkových přímých způsobilých nákladech projektu činí 90% a výše, je procento nepřímých nákladů sníženo na 5 %.</a:t>
            </a:r>
          </a:p>
          <a:p>
            <a:pPr>
              <a:lnSpc>
                <a:spcPct val="100000"/>
              </a:lnSpc>
            </a:pPr>
            <a:endParaRPr lang="cs-CZ" sz="1800" dirty="false"/>
          </a:p>
          <a:p>
            <a:pPr>
              <a:lnSpc>
                <a:spcPct val="100000"/>
              </a:lnSpc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29473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23528" y="-99392"/>
            <a:ext cx="8424000" cy="1080000"/>
          </a:xfrm>
        </p:spPr>
        <p:txBody>
          <a:bodyPr/>
          <a:lstStyle/>
          <a:p>
            <a:pPr algn="ctr"/>
            <a:r>
              <a:rPr lang="cs-CZ" sz="2800" dirty="false"/>
              <a:t>Projekty s nepřímými náklady II.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32000" lvl="2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sz="1800" dirty="false"/>
              <a:t>Ke změně podílu přímých nákladů a nepřímých nákladů může dojít na základě provedení podstatné změny rozpočtu, nebo na základě závěrečného vyúčtování projektu, a to pouze směrem dolů (snížení procenta nepřímých nákladů).</a:t>
            </a:r>
          </a:p>
          <a:p>
            <a:pPr marL="432000" lvl="2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sz="1800" dirty="false"/>
              <a:t>Prostředky na nepřímé náklady jsou poskytovány průběžně, vždy společně s prostředky na způsobilé přímé náklady:</a:t>
            </a:r>
          </a:p>
          <a:p>
            <a:pPr marL="486000" lvl="2" indent="-225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cs-CZ" sz="1800" b="true" dirty="false"/>
              <a:t> Platba příjemci = prostředky na přímé náklady + nepřímé náklady </a:t>
            </a:r>
          </a:p>
          <a:p>
            <a:pPr marL="486000" lvl="2" indent="-225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cs-CZ" sz="1800" dirty="false"/>
              <a:t>(v poměru stanoveném právním aktem).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800" dirty="false"/>
              <a:t>Využití nepřímých nákladů není předmětem kontrol ze strany Řídicího orgánu (administrativních ani kontrol na místě).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7450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Charakteristika</a:t>
            </a:r>
            <a:r>
              <a:rPr lang="cs-CZ" dirty="false"/>
              <a:t> </a:t>
            </a:r>
            <a:r>
              <a:rPr lang="cs-CZ" sz="2800" dirty="false"/>
              <a:t>způsobilého </a:t>
            </a:r>
            <a:br>
              <a:rPr lang="cs-CZ" sz="2800" dirty="false"/>
            </a:br>
            <a:r>
              <a:rPr lang="cs-CZ" sz="2800" dirty="false"/>
              <a:t>výdaje I.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39248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Podpora z OPZ je určena výhradně na způsobilé výdaje. Řídící orgán je oprávněn vyžádat si od příjemce jakýkoliv dokument nezbytný pro ověření způsobilosti výdajů v rámci projektu (může jít i o dokument, který vznikl v době před zahájením realizace projektu).</a:t>
            </a:r>
            <a:endParaRPr lang="cs-CZ" sz="1800" b="true" u="sng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Způsobilý výdaj musí být v souladu s </a:t>
            </a:r>
            <a:r>
              <a:rPr lang="cs-CZ" sz="1800" b="true" dirty="false"/>
              <a:t>právními předpisy</a:t>
            </a:r>
            <a:r>
              <a:rPr lang="cs-CZ" sz="1800" dirty="false"/>
              <a:t>, v souladu s </a:t>
            </a:r>
            <a:r>
              <a:rPr lang="cs-CZ" sz="1800" b="true" dirty="false"/>
              <a:t>pravidly programu OPZ </a:t>
            </a:r>
            <a:r>
              <a:rPr lang="cs-CZ" sz="1800" dirty="false"/>
              <a:t>a s </a:t>
            </a:r>
            <a:r>
              <a:rPr lang="cs-CZ" sz="1800" b="true" dirty="false"/>
              <a:t>podmínkami poskytnutí podpory</a:t>
            </a:r>
            <a:r>
              <a:rPr lang="cs-CZ" sz="1800" dirty="false"/>
              <a:t>, musí být přiměřený, vznikl v době realizace, splňuje podmínky územní způsobilosti, je řádně identifikovaný, prokazatelný a doložitelný, je nezbytný pro dosažení cílů projektu. </a:t>
            </a:r>
            <a:r>
              <a:rPr lang="cs-CZ" sz="1800" b="true" dirty="false"/>
              <a:t>Podmínky musí být splněny zároveň</a:t>
            </a:r>
            <a:r>
              <a:rPr lang="cs-CZ" sz="1800" dirty="false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r>
              <a:rPr lang="cs-CZ" altLang="cs-CZ" sz="1800" b="true" u="sng" dirty="false"/>
              <a:t>Přiměřenost výdaje </a:t>
            </a:r>
            <a:r>
              <a:rPr lang="cs-CZ" altLang="cs-CZ" sz="1800" b="true" dirty="false"/>
              <a:t>= dosažení optimálního vztahu mezi:</a:t>
            </a:r>
          </a:p>
          <a:p>
            <a:pPr lvl="1"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altLang="cs-CZ" sz="1400" b="true" dirty="false"/>
              <a:t>Hospodárností,</a:t>
            </a:r>
            <a:r>
              <a:rPr lang="cs-CZ" altLang="cs-CZ" sz="1400" dirty="false"/>
              <a:t> tj. zajištěním kvalitně dosažených úkolů s co nejnižším vynaložením veřejných prostředků – informace k obvyklým cenám na stránkách </a:t>
            </a:r>
            <a:r>
              <a:rPr lang="cs-CZ" altLang="cs-CZ" sz="1400" dirty="false">
                <a:hlinkClick r:id="rId3"/>
              </a:rPr>
              <a:t>www.esfcr.cz</a:t>
            </a:r>
            <a:r>
              <a:rPr lang="cs-CZ" altLang="cs-CZ" sz="1400" dirty="false"/>
              <a:t>: </a:t>
            </a:r>
          </a:p>
          <a:p>
            <a:pPr marL="486000" lvl="2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r>
              <a:rPr lang="cs-CZ" altLang="cs-CZ" sz="1600" b="true" dirty="false">
                <a:hlinkClick r:id="rId4"/>
              </a:rPr>
              <a:t>https://www.esfcr.cz/obvykle-ceny-a-mzdy-platy-opz/-/dokument/799359</a:t>
            </a:r>
            <a:endParaRPr lang="cs-CZ" altLang="cs-CZ" sz="1600" b="true" dirty="false"/>
          </a:p>
          <a:p>
            <a:pPr marL="486000" lvl="2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endParaRPr lang="cs-CZ" altLang="cs-CZ" sz="16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0085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Charakteristika ZpůsobiléHO</a:t>
            </a:r>
            <a:br>
              <a:rPr lang="cs-CZ" sz="2800" dirty="false"/>
            </a:br>
            <a:r>
              <a:rPr lang="cs-CZ" sz="2800" dirty="false"/>
              <a:t> výdaje II.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779232"/>
          </a:xfrm>
        </p:spPr>
        <p:txBody>
          <a:bodyPr/>
          <a:lstStyle/>
          <a:p>
            <a:pPr lv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1600" b="true" dirty="false"/>
              <a:t>Účelností, </a:t>
            </a:r>
            <a:r>
              <a:rPr lang="cs-CZ" altLang="cs-CZ" sz="1400" dirty="false"/>
              <a:t>tj. využitím veřejných prostředků k zajištění optimální míry dosažení cílů.</a:t>
            </a:r>
            <a:endParaRPr lang="cs-CZ" altLang="cs-CZ" sz="1400" b="true" dirty="false"/>
          </a:p>
          <a:p>
            <a:pPr lv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1600" b="true" dirty="false"/>
              <a:t>Efektivností, tj. </a:t>
            </a:r>
            <a:r>
              <a:rPr lang="cs-CZ" altLang="cs-CZ" sz="1400" dirty="false"/>
              <a:t>vynaložením veřejných prostředků tak, aby se ve srovnání s jejich objemem dosáhlo maximálního rozsahu, kvality a přínosu.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cs-CZ" altLang="cs-CZ" sz="1800" dirty="false"/>
              <a:t>Pokud výdaje vykazované příjemcem nejsou přiměřené, ŘO je oprávněn výdaj jako způsobilý neschválit, nebo jej schválit pouze do určité výše.</a:t>
            </a:r>
            <a:endParaRPr lang="cs-CZ" sz="2000" b="true" u="sng" dirty="false"/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cs-CZ" sz="1800" b="true" u="sng" dirty="false"/>
              <a:t>Časová způsobilost výdaje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sz="1800" dirty="false"/>
              <a:t>Výdaj vznikl v době realizace projektu. Tato podmínka musí být ověřitelná,  např. datem vzniku nákladu na příslušném účetním dokladu.</a:t>
            </a:r>
            <a:endParaRPr lang="cs-CZ" sz="2000" b="true" u="sng" dirty="false"/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sz="1800" b="true" u="sng" dirty="false"/>
              <a:t>Úhrada výdaje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sz="1800" dirty="false"/>
              <a:t>Podmínkou způsobilosti je, že výdaj musí být ze strany příjemce, příp. jeho partnerů, skutečně zaplacen, tj. úhrada musí být doložena bankovními výpisy či výdajovými pokladními doklady. 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endParaRPr lang="cs-CZ" sz="1800" dirty="false"/>
          </a:p>
          <a:p>
            <a:pPr marL="0" indent="0">
              <a:buNone/>
            </a:pPr>
            <a:endParaRPr lang="cs-CZ" sz="2000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057022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náklady I.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707224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cs-CZ" altLang="cs-CZ" sz="1800" b="true" u="sng" dirty="false"/>
              <a:t>Způsobilé výdaje - Osobní náklady členů RT</a:t>
            </a:r>
            <a:r>
              <a:rPr lang="cs-CZ" altLang="cs-CZ" sz="1800" b="true" dirty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altLang="cs-CZ" sz="1600" dirty="false"/>
              <a:t>Mzdy a platy zaměstnanců příjemce nebo partnera s finančním příspěvkem pracujících výhradně pro projekt.</a:t>
            </a:r>
          </a:p>
          <a:p>
            <a:pPr algn="just">
              <a:lnSpc>
                <a:spcPct val="100000"/>
              </a:lnSpc>
            </a:pPr>
            <a:r>
              <a:rPr lang="cs-CZ" altLang="cs-CZ" sz="1600" dirty="false"/>
              <a:t>Příslušná část mezd nebo platů zaměstnanců příjemce nebo partnera s finančním příspěvkem podílejících se na projektu pouze částí svého úvazku.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Ostatní osobní náklady na zaměstnance příjemce nebo partnera s finančním příspěvkem, kteří jsou v rámci projektu zaměstnáni na dohodu o pracovní činnosti nebo dohodu o provedení práce</a:t>
            </a:r>
            <a:endParaRPr lang="cs-CZ" altLang="cs-CZ" sz="16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/>
              <a:t>Osobní náklady pracovníků příjemce nebo partnera s finančním příspěvkem (členů RT), kteří vykonávají pro projekt činnosti, které patří na základě vymezení nepřímých nákladů mezi nepřímé náklady, patří do nepřímých nákladů. </a:t>
            </a:r>
            <a:endParaRPr lang="cs-CZ" altLang="cs-CZ" sz="1800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40500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II.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sz="1800" dirty="false"/>
              <a:t>Způsobilé osobní náklady - součet hrubé mzdy/platu/odměny z dohody a odvodů na sociální a zdravotní pojištění hrazených zaměstnavatelem a případně dalších výdajů na zaměstnance, které je zaměstnavatel povinen hradit na základě platných právních předpisů (např. odvody do FKSP, zákonné pojištění odpovědnosti zaměstnavatele za škodu při pracovním úrazu nebo nemoci z povolání apod.).</a:t>
            </a:r>
            <a:endParaRPr lang="cs-CZ" altLang="cs-CZ" sz="1800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1800" dirty="false"/>
              <a:t>Způsobilé osobní náklady by měly respektovat obvyklou výši v daném místě, čase a oboru. V případě nárokování vyšších mzdových sazeb - nutné odůvodnění.</a:t>
            </a:r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altLang="cs-CZ" sz="1800" dirty="false"/>
              <a:t>Informace k obvyklých mzdám a platům: </a:t>
            </a:r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altLang="cs-CZ" sz="1600" dirty="false"/>
              <a:t>Na stránkách ww.esfcr.cz:</a:t>
            </a:r>
            <a:r>
              <a:rPr lang="cs-CZ" altLang="cs-CZ" sz="1400" dirty="false"/>
              <a:t>   </a:t>
            </a:r>
            <a:r>
              <a:rPr lang="cs-CZ" altLang="cs-CZ" sz="1600" b="true" dirty="false">
                <a:hlinkClick r:id="rId3"/>
              </a:rPr>
              <a:t>https://www.esfcr.cz/obvykle-ceny-a-mzdy-platy-opz</a:t>
            </a:r>
            <a:endParaRPr lang="cs-CZ" altLang="cs-CZ" sz="1600" b="true" dirty="false"/>
          </a:p>
          <a:p>
            <a:pPr marL="486000" lvl="2" indent="0">
              <a:lnSpc>
                <a:spcPct val="100000"/>
              </a:lnSpc>
              <a:buNone/>
              <a:defRPr/>
            </a:pPr>
            <a:r>
              <a:rPr lang="cs-CZ" sz="1600" dirty="false"/>
              <a:t>Na stránkách www.mpsv.cz:  Informační systém o průměrném výdělku (ISPV): </a:t>
            </a:r>
            <a:r>
              <a:rPr lang="cs-CZ" sz="1600" b="true" dirty="false">
                <a:hlinkClick r:id="rId4"/>
              </a:rPr>
              <a:t>www.mpsv.cz/ISPV.php</a:t>
            </a:r>
            <a:endParaRPr lang="cs-CZ" altLang="cs-CZ" sz="1600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59498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náklady III.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altLang="cs-CZ" sz="1800" dirty="false"/>
              <a:t>Pracovní smlouvy a dohody o pracích konaných mimo pracovní poměr (DPP/DPČ) musí být v souladu se zákoníkem práce.</a:t>
            </a:r>
            <a:endParaRPr lang="cs-CZ" sz="1800" dirty="false"/>
          </a:p>
          <a:p>
            <a:pPr algn="just">
              <a:lnSpc>
                <a:spcPct val="100000"/>
              </a:lnSpc>
              <a:defRPr/>
            </a:pPr>
            <a:r>
              <a:rPr lang="cs-CZ" sz="1800" dirty="false"/>
              <a:t>DPČ - týdenní rozsah nesmí v průměru překračovat 20 hodin, maximálně za dobu 52 týdnů.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800" dirty="false"/>
              <a:t>DPP - rozsah práce nesmí překročit 300 hodin v kalendářním roce u jednoho zaměstnavatele. </a:t>
            </a:r>
          </a:p>
          <a:p>
            <a:pPr marL="504000" lvl="3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cs-CZ" sz="1600" dirty="false"/>
              <a:t>Odvody na zdravotní a sociální pojištění se hradí, pokud odměna DPP v  měsíci přesáhne 10.000 Kč. </a:t>
            </a:r>
          </a:p>
          <a:p>
            <a:pPr marL="504000" lvl="3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altLang="cs-CZ" sz="1600" dirty="false"/>
              <a:t>Pokud má zaměstnanec více DPP u jednoho zaměstnavatele a součet zúčtovaných příjmů z těchto dohod přesáhne v měsíci 10.000 Kč, pak se hradí odvody na zdravotní </a:t>
            </a:r>
            <a:r>
              <a:rPr lang="cs-CZ" sz="1600" dirty="false"/>
              <a:t>a sociální </a:t>
            </a:r>
            <a:r>
              <a:rPr lang="cs-CZ" altLang="cs-CZ" sz="1600" dirty="false"/>
              <a:t>pojištění. </a:t>
            </a:r>
          </a:p>
          <a:p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012532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náklady IV.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064000" cy="5256584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1200" u="sng" dirty="false"/>
              <a:t> </a:t>
            </a:r>
            <a:r>
              <a:rPr lang="cs-CZ" sz="1800" b="true" u="sng" dirty="false"/>
              <a:t>Povinné náležitosti pracovních smluv, DPČ a DPP v OPZ</a:t>
            </a:r>
            <a:r>
              <a:rPr lang="cs-CZ" sz="1800" dirty="false"/>
              <a:t>: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Identifikace projektu (název či registrační číslo),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P</a:t>
            </a:r>
            <a:r>
              <a:rPr lang="cs-CZ" sz="1800" dirty="false"/>
              <a:t>opis pracovní činnosti,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Rozsah činnosti, tzn. úvazek nebo  počet hodin za časovou jednotku,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Výše odměny.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cs-CZ" altLang="cs-CZ" sz="1800" b="true" u="sng" dirty="false"/>
              <a:t>Úvazek 1,0</a:t>
            </a:r>
          </a:p>
          <a:p>
            <a:pPr marL="0" indent="0" algn="just">
              <a:lnSpc>
                <a:spcPct val="100000"/>
              </a:lnSpc>
              <a:buNone/>
              <a:defRPr/>
            </a:pPr>
            <a:r>
              <a:rPr lang="cs-CZ" altLang="cs-CZ" sz="1800" dirty="false"/>
              <a:t>Úvazek pracovníka zapojeného do realizace projektu OPZ může být maximálně 1,0 dohromady u všech subjektů (příjemce a partneři) zapojených do daného projektu, a to po celou dobu zapojení daného pracovníka do realizace projektu OPZ. 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b="true" dirty="false"/>
              <a:t>Výpočet úvazku pro projekt: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b="true" dirty="false"/>
              <a:t>Úvazek 1,0 = neprojektové úvazky + projektový úvazek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dirty="false"/>
              <a:t>Příklad:  Pracovník má pracovní smlouvu s úvazkem 0,8 mimo projekt,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dirty="false"/>
              <a:t>              Maximální úvazek pro projekt je možný ve výši 0,2. </a:t>
            </a:r>
          </a:p>
          <a:p>
            <a:pPr marL="0" lvl="0" indent="0" algn="just">
              <a:lnSpc>
                <a:spcPct val="100000"/>
              </a:lnSpc>
              <a:buNone/>
            </a:pPr>
            <a:endParaRPr lang="cs-CZ" sz="1600" dirty="false"/>
          </a:p>
          <a:p>
            <a:pPr marL="0" lvl="0" indent="0" algn="just">
              <a:lnSpc>
                <a:spcPct val="100000"/>
              </a:lnSpc>
              <a:buNone/>
            </a:pPr>
            <a:endParaRPr lang="cs-CZ" sz="1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87911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Obsah semináře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47525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endParaRPr lang="cs-CZ" sz="1800" b="true" u="sng" dirty="false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800" b="true" u="sng" dirty="false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cs-CZ" dirty="false"/>
              <a:t>Rozhodnutí o poskytnutí dotace</a:t>
            </a:r>
          </a:p>
          <a:p>
            <a:pPr>
              <a:lnSpc>
                <a:spcPct val="100000"/>
              </a:lnSpc>
            </a:pPr>
            <a:r>
              <a:rPr lang="cs-CZ" dirty="false"/>
              <a:t>Změny v projektu</a:t>
            </a:r>
          </a:p>
          <a:p>
            <a:pPr>
              <a:lnSpc>
                <a:spcPct val="100000"/>
              </a:lnSpc>
            </a:pPr>
            <a:r>
              <a:rPr lang="cs-CZ" dirty="false"/>
              <a:t>Zdroje informací</a:t>
            </a:r>
          </a:p>
          <a:p>
            <a:pPr>
              <a:lnSpc>
                <a:spcPct val="100000"/>
              </a:lnSpc>
            </a:pPr>
            <a:r>
              <a:rPr lang="cs-CZ" dirty="false"/>
              <a:t>Zálohová platba</a:t>
            </a:r>
          </a:p>
          <a:p>
            <a:pPr>
              <a:lnSpc>
                <a:spcPct val="100000"/>
              </a:lnSpc>
            </a:pPr>
            <a:r>
              <a:rPr lang="cs-CZ" dirty="false"/>
              <a:t>Finanční část – ne/způsobilé výdaje, PN/NN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141407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V.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b="true" u="sng" dirty="false"/>
              <a:t>Odvody zaměstnavatele na sociální a zdravotní pojištění</a:t>
            </a:r>
            <a:r>
              <a:rPr lang="cs-CZ" sz="1800" b="true" dirty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Způsobilé jsou odvody na sociální a zdravotní pojištění</a:t>
            </a:r>
            <a:r>
              <a:rPr lang="cs-CZ" sz="1800" b="true" dirty="false"/>
              <a:t> </a:t>
            </a:r>
            <a:r>
              <a:rPr lang="cs-CZ" sz="1800" dirty="false"/>
              <a:t>spojené se zaměstnancem hrazené zaměstnavatelem povinně na základě právních předpisů. </a:t>
            </a:r>
          </a:p>
          <a:p>
            <a:pPr marL="0" indent="0" algn="just">
              <a:buNone/>
            </a:pPr>
            <a:r>
              <a:rPr lang="cs-CZ" sz="1800" b="true" u="sng" dirty="false"/>
              <a:t>Odměny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Způsobilé jsou odměny za splnění mimořádného nebo zvlášť významného úkolu apod. </a:t>
            </a:r>
            <a:r>
              <a:rPr lang="cs-CZ" sz="1800" dirty="false"/>
              <a:t>Zdůvodnění vyplacených odměn je nezbytnou podmínkou jejich způsobilosti. </a:t>
            </a:r>
            <a:r>
              <a:rPr lang="cs-CZ" altLang="cs-CZ" sz="1800" dirty="false"/>
              <a:t>Příjemce stanoví kritéria, při jejichž splnění lze odměny zaměstnanci poskytnout.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false"/>
              <a:t>Způsobilé jsou odměny, které nepřekročí 25 % ročního úhrnu nejvyššího platového tarifu a nejvýše přípustného osobního příplatku v příslušné platové třídě, nebo roční mzdy/odměny z dohody, kdy se vychází z částky dle poslední platné verze pracovní smlouvy/dohody o pracovní činnosti/dohody o provedení práce.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666673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VI.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1800" b="true" u="sng" dirty="false"/>
              <a:t>Náhrady za dovolenou 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Náhrady za dovolenou jsou způsobilé pouze v rozsahu, v jakém odpovídají míře zapojení zaměstnance (=úvazek dle pracovní smlouvy, DPČ, DPP v projektu) do realizace projektu v měsíci, v němž je dovolená čerpána.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Způsobilým výdajem je náhrada mzdy nebo platu za dovolenou v rozsahu, který zaměstnavatel musí zaměstnanci poskytnout na základě platného právního předpisu, kolektivní smlouvy nebo vnitřního předpisu zaměstnavatele.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altLang="cs-CZ" sz="1800" b="true" u="sng" dirty="false"/>
              <a:t>F</a:t>
            </a:r>
            <a:r>
              <a:rPr lang="pt-BR" altLang="cs-CZ" sz="1800" b="true" u="sng" dirty="false"/>
              <a:t>ond kulturních a sociálních potřeb</a:t>
            </a:r>
            <a:endParaRPr lang="cs-CZ" sz="1800" b="true" u="sng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FKSP je způsobilým nákladem u organizací, které musí povinně tvořit FKSP dle zákona.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altLang="cs-CZ" sz="1800" dirty="false"/>
          </a:p>
          <a:p>
            <a:pPr algn="just">
              <a:lnSpc>
                <a:spcPct val="100000"/>
              </a:lnSpc>
            </a:pPr>
            <a:endParaRPr lang="cs-CZ" altLang="cs-CZ" sz="1800" dirty="false"/>
          </a:p>
          <a:p>
            <a:pPr algn="just">
              <a:lnSpc>
                <a:spcPct val="100000"/>
              </a:lnSpc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576396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</a:t>
            </a:r>
            <a:r>
              <a:rPr lang="cs-CZ" sz="2800" dirty="false" err="true"/>
              <a:t>VIi</a:t>
            </a:r>
            <a:r>
              <a:rPr lang="cs-CZ" sz="2800" dirty="false"/>
              <a:t>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b="true" u="sng" dirty="false"/>
              <a:t>Pracovní neschopnost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Způsobilým výdajem je náhrada mzdy nebo platu, nebo odměny z dohody (resp. poměrná část) za dny dočasné pracovní neschopnosti nebo nařízené karantény</a:t>
            </a:r>
            <a:r>
              <a:rPr lang="cs-CZ" sz="1800" b="true" dirty="false"/>
              <a:t> </a:t>
            </a:r>
            <a:r>
              <a:rPr lang="cs-CZ" sz="1800" dirty="false"/>
              <a:t>ve výši a trvání, ve kterých je zaměstnavatel povinen tuto náhradu mzdy, nebo platu, nebo odměny z dohody poskytovat podle platných právních předpisů, podle kolektivní smlouvy nebo vnitřního předpisu zaměstnavatele.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/>
              <a:t>Další překážky v práci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Způsobilá je také </a:t>
            </a:r>
            <a:r>
              <a:rPr lang="cs-CZ" sz="1800" b="true" dirty="false"/>
              <a:t>náhrada mzdy nebo platu </a:t>
            </a:r>
            <a:r>
              <a:rPr lang="cs-CZ" sz="1800" dirty="false"/>
              <a:t>(resp. poměrná část) </a:t>
            </a:r>
            <a:r>
              <a:rPr lang="cs-CZ" sz="1800" b="true" dirty="false"/>
              <a:t>v případě dalších překážek v práci</a:t>
            </a:r>
            <a:r>
              <a:rPr lang="cs-CZ" sz="1800" dirty="false"/>
              <a:t>, za které v souladu se zákoníkem práce nebo s kolektivní smlouvou nebo s vnitřním předpisem zaměstnavatele přísluší zaměstnanci náhrada mzdy/platu hrazená zaměstnavatelem (např. svatba, narození dítěte, studijní volno, promoce, překážky na straně zaměstnavatele apod.).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1100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Způsobilé výdaje – nákup zařízení </a:t>
            </a:r>
            <a:br>
              <a:rPr lang="cs-CZ" dirty="false"/>
            </a:br>
            <a:r>
              <a:rPr lang="cs-CZ" dirty="false"/>
              <a:t>a vybavení I.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82453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altLang="cs-CZ" sz="1800" dirty="false"/>
              <a:t>Investiční výdaje - odpisovaný hmotný majetek (pořizovací hodnota vyšší než 40 tis. Kč) a nehmotný majetek (pořizovací cena vyšší než 60 tis. Kč).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Neinvestiční výdaje – neodpisovaný hmotný majetek (pořizovací hodnota nepřesáhne 40 tis. Kč) a nehmotný majetek (pořizovací cena nepřesáhne 60 tis. Kč).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Pro nákup zařízení a vybavení pro RT platí, že nárokovat a proplácet lze pouze takovou výši nákladů na zařízení a vybavení, která odpovídá předpokládané výši úvazku člena RT ve vztahu k jeho zapojení do projektu, např. </a:t>
            </a:r>
            <a:r>
              <a:rPr lang="cs-CZ" altLang="cs-CZ" sz="1800" dirty="false"/>
              <a:t>0,3 úvazek pro projekt = max. 0,3 ks zařízení a vybavení. Úvazky </a:t>
            </a:r>
            <a:r>
              <a:rPr lang="cs-CZ" sz="1800" dirty="false"/>
              <a:t>členů RT je možné sčítat, např. </a:t>
            </a:r>
            <a:r>
              <a:rPr lang="cs-CZ" altLang="cs-CZ" sz="1800" dirty="false"/>
              <a:t>2 pracovníci RT na 0,5 úvazek pro projekt = max.1 ks  zařízení a vybavení </a:t>
            </a:r>
            <a:r>
              <a:rPr lang="cs-CZ" sz="1800" dirty="false"/>
              <a:t>(kontroluje se vůči poslednímu platnému právnímu aktu nebo poslednímu ŘO schválenému rozpočtu v době nákupu zařízení a vybavení).</a:t>
            </a:r>
            <a:r>
              <a:rPr lang="cs-CZ" altLang="cs-CZ" sz="1800" dirty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Zařízení a vybavení pro cílovou skupinu patří do přímých nákladů a </a:t>
            </a:r>
            <a:r>
              <a:rPr lang="cs-CZ" altLang="cs-CZ" sz="1800" u="sng" dirty="false"/>
              <a:t>nekrátí se dle úvazku členů RT.</a:t>
            </a:r>
            <a:endParaRPr lang="cs-CZ" u="sng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838049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Způsobilé výdaje – nákup zařízení </a:t>
            </a:r>
            <a:br>
              <a:rPr lang="cs-CZ" dirty="false"/>
            </a:br>
            <a:r>
              <a:rPr lang="cs-CZ" dirty="false"/>
              <a:t>a vybavení II.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844824"/>
            <a:ext cx="8064000" cy="43200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Nárokovat lze jeden druh výpočetní techniky (pokud je zakoupen např. stolní počítač, není možné koupit pro daného pracovníka ještě notebook apod.).  </a:t>
            </a:r>
          </a:p>
          <a:p>
            <a:pPr algn="just">
              <a:lnSpc>
                <a:spcPct val="100000"/>
              </a:lnSpc>
            </a:pPr>
            <a:r>
              <a:rPr lang="cs-CZ" sz="1800" b="true" u="sng" dirty="false"/>
              <a:t>Do nepřímých nákladů patří: </a:t>
            </a:r>
            <a:r>
              <a:rPr lang="cs-CZ" sz="1800" dirty="false"/>
              <a:t>např. nákup zařízení a vybavení určených pro administraci projektu, nákup </a:t>
            </a:r>
            <a:r>
              <a:rPr lang="cs-CZ" altLang="cs-CZ" sz="1800" dirty="false"/>
              <a:t>zařízení a vybavení pro pracovníky, jejichž mzdy jsou hrazené z nepřímých nákladů, </a:t>
            </a:r>
            <a:r>
              <a:rPr lang="cs-CZ" sz="1800" dirty="false"/>
              <a:t>nosiče pro záznam dat (</a:t>
            </a:r>
            <a:r>
              <a:rPr lang="cs-CZ" sz="1800" dirty="false" err="true"/>
              <a:t>flashdisk</a:t>
            </a:r>
            <a:r>
              <a:rPr lang="cs-CZ" sz="1800" dirty="false"/>
              <a:t> aj.), spotřební materiál – podrobně viz. Příručka Specifická část pravidel pro žadatele a příjemce v rámci OPZ pro projekty se skutečně vzniklými výdaji a případně také s nepřímými náklady </a:t>
            </a:r>
            <a:endParaRPr lang="cs-CZ" altLang="cs-CZ" sz="1800" dirty="false"/>
          </a:p>
          <a:p>
            <a:pPr marL="0" indent="0">
              <a:lnSpc>
                <a:spcPct val="100000"/>
              </a:lnSpc>
              <a:buNone/>
            </a:pPr>
            <a:endParaRPr lang="cs-CZ" alt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080506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 – Nákup služeb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Dodání služby musí být nezbytné k realizaci projektu a musí vytvářet novou hodnotu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Předmětem nákupu služeb mohou být zejména: zpracování analýz, průzkumů, studií, lektorské služby, školení a kurzy, vytvoření nových publikací, školicích materiálů nebo manuálů, pronájem prostor pro práci s cílovou skupinou (např. pronájem učebny) apod.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/>
              <a:t>Způsobilými výdaji nejsou výdaje na nákup lektorských služeb/školení/kurzů, na které má příjemce či partner platnou akreditaci. 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Při výběru dodavatele je nutné postupovat v souladu s příručkou </a:t>
            </a:r>
            <a:r>
              <a:rPr lang="cs-CZ" sz="1800" dirty="false"/>
              <a:t>Obecná část pravidel pro žadatele a příjemce v rámci OPZ, část Pravidla pro zadávání zakázek</a:t>
            </a:r>
            <a:r>
              <a:rPr lang="cs-CZ" dirty="false"/>
              <a:t>. 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altLang="cs-CZ" dirty="false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743467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 – přímá podpora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endParaRPr lang="cs-CZ" sz="1600" b="true" u="sng" dirty="false"/>
          </a:p>
          <a:p>
            <a:pPr algn="just">
              <a:lnSpc>
                <a:spcPct val="100000"/>
              </a:lnSpc>
            </a:pPr>
            <a:r>
              <a:rPr lang="cs-CZ" altLang="cs-CZ" sz="1600" dirty="false"/>
              <a:t>Lze hradit především mzdové příspěvky účastníků školení, a to až do výše 100 % mzdových nákladů (maximálně však do výše trojnásobku minimální mzdy –  k 1. 1. 2020 = 261,90 Kč/hod). Mzdové příspěvky se poskytují na náhradu mzdových nákladů na zaměstnance zaměstnavateli za dobu účasti zaměstnance na dalším vzdělávání. </a:t>
            </a:r>
            <a:endParaRPr lang="cs-CZ" sz="1600" b="true" u="sng" dirty="false"/>
          </a:p>
          <a:p>
            <a:pPr algn="just">
              <a:lnSpc>
                <a:spcPct val="100000"/>
              </a:lnSpc>
            </a:pPr>
            <a:r>
              <a:rPr lang="cs-CZ" sz="1600" b="true" u="sng" dirty="false"/>
              <a:t>Náklady na jízdní výdaje a ubytování cílové skupiny v rámci ČR </a:t>
            </a:r>
          </a:p>
          <a:p>
            <a:pPr marL="771750" lvl="2" indent="-285750" algn="just">
              <a:lnSpc>
                <a:spcPct val="100000"/>
              </a:lnSpc>
            </a:pPr>
            <a:r>
              <a:rPr lang="cs-CZ" sz="1400" dirty="false"/>
              <a:t>Cestovní náhrady (jízdní výdaje a ubytování) cílové skupiny, která je zaměstnancem příjemce nebo partnera s finančním příspěvkem a její zapojení do projektu probíhá v rámci pracovní cesty této osoby v režimu dle zákona č. 262/2006 Sb., zákoník práce. </a:t>
            </a:r>
          </a:p>
          <a:p>
            <a:pPr marL="771750" lvl="2" indent="-285750" algn="just">
              <a:lnSpc>
                <a:spcPct val="100000"/>
              </a:lnSpc>
            </a:pPr>
            <a:r>
              <a:rPr lang="cs-CZ" sz="1400" dirty="false"/>
              <a:t>Jízdní výdaje a ubytování pro cílovou skupinu – účastníky, kteří nejsou zaměstnanci příjemce nebo partnera s finančním příspěvkem (ubytování lze hradit v cenách místně obvyklých - max. do limitu </a:t>
            </a:r>
            <a:r>
              <a:rPr lang="pl-PL" sz="1400" dirty="false"/>
              <a:t>1.000 Kč za noc).</a:t>
            </a:r>
          </a:p>
          <a:p>
            <a:pPr marL="771750" lvl="2" indent="-285750" algn="just">
              <a:lnSpc>
                <a:spcPct val="100000"/>
              </a:lnSpc>
            </a:pPr>
            <a:endParaRPr lang="pl-PL" sz="1400" dirty="false"/>
          </a:p>
          <a:p>
            <a:pPr marL="771750" lvl="2" indent="-285750" algn="just">
              <a:lnSpc>
                <a:spcPct val="100000"/>
              </a:lnSpc>
            </a:pPr>
            <a:r>
              <a:rPr lang="pl-PL" sz="1400" b="true" dirty="false"/>
              <a:t>Tuzemské stravné je vždy nepřímý náklad. </a:t>
            </a:r>
          </a:p>
          <a:p>
            <a:pPr marL="771750" lvl="2" indent="-285750" algn="just">
              <a:lnSpc>
                <a:spcPct val="100000"/>
              </a:lnSpc>
            </a:pPr>
            <a:endParaRPr lang="pl-PL" sz="1600" dirty="false"/>
          </a:p>
          <a:p>
            <a:pPr marL="771750" lvl="2" indent="-285750" algn="just">
              <a:lnSpc>
                <a:spcPct val="100000"/>
              </a:lnSpc>
            </a:pPr>
            <a:endParaRPr lang="pl-PL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231499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2800" dirty="false"/>
              <a:t>Dokladování výdajů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altLang="cs-CZ" sz="1800" dirty="false"/>
              <a:t>Všechny způsobilé výdaje spadající do přímých nákladů musí být příjemce schopný doložit. Na Řídící orgán se dokládají </a:t>
            </a:r>
            <a:r>
              <a:rPr lang="cs-CZ" altLang="cs-CZ" sz="1800" dirty="false" err="true"/>
              <a:t>skeny</a:t>
            </a:r>
            <a:r>
              <a:rPr lang="cs-CZ" altLang="cs-CZ" sz="1800" dirty="false"/>
              <a:t> dokladů v systému IS KP14+, originály archivuje příjemce.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altLang="cs-CZ" sz="1800" b="true" dirty="false"/>
              <a:t>Příjemce je povinen zajistit označení každého originálu účetního dokladu, který dokládá přímý způsobilý výdaj projektu, registračním číslem daného projektu. </a:t>
            </a:r>
            <a:r>
              <a:rPr lang="cs-CZ" sz="1800" dirty="false"/>
              <a:t>Označení může provést vepsáním textu, razítkem apod. Pravidla pro zadávání zakázek nad rámec toho stanovují, že příjemce má povinnost zavázat dodavatele k tomu, aby k proplacení předkládal pouze </a:t>
            </a:r>
            <a:r>
              <a:rPr lang="cs-CZ" sz="1800" b="true" dirty="false"/>
              <a:t>faktury, které obsahují název a číslo projektu</a:t>
            </a:r>
            <a:r>
              <a:rPr lang="cs-CZ" sz="1800" dirty="false"/>
              <a:t>. V odůvodněných případech je příjemci umožněno, aby faktury označil názvem a číslem projektu sám před jejich uplatněním v žádosti o platbu. </a:t>
            </a:r>
            <a:endParaRPr lang="cs-CZ" altLang="cs-CZ" sz="1800" b="true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1800" b="true" dirty="false"/>
              <a:t>K žádosti o platbu je nutné do IS KP14+ naskenovat účetní doklad v tom případě, pokud částka, která je z něj nárokována v žádosti o platbu, jako výdaj projektu, přesahuje 10.000 Kč. </a:t>
            </a:r>
            <a:r>
              <a:rPr lang="cs-CZ" sz="1800" dirty="false"/>
              <a:t>Doklady, z nichž je do projektu nárokována menší částka, není třeba do IS KP14+ jako přílohu soupisky dokladů v rámci žádosti o platbu skenovat. </a:t>
            </a:r>
            <a:endParaRPr lang="cs-CZ" altLang="cs-CZ" sz="1800" b="true" dirty="false"/>
          </a:p>
          <a:p>
            <a:pPr marL="0" indent="0" algn="just">
              <a:lnSpc>
                <a:spcPct val="100000"/>
              </a:lnSpc>
              <a:spcAft>
                <a:spcPts val="1000"/>
              </a:spcAft>
              <a:buNone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800545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2800" dirty="false"/>
              <a:t>Dokladování výdajů II.</a:t>
            </a:r>
            <a:br>
              <a:rPr lang="cs-CZ" altLang="cs-CZ" sz="2800" dirty="false"/>
            </a:br>
            <a:r>
              <a:rPr lang="cs-CZ" altLang="cs-CZ" sz="2800" dirty="false"/>
              <a:t> Bankovní účet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89654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altLang="cs-CZ" sz="1800" dirty="false"/>
              <a:t>Pravidla pro dokladování výdajů v rámci žádosti o platbu a při kontrole na místě – </a:t>
            </a:r>
            <a:r>
              <a:rPr lang="cs-CZ" sz="1800" dirty="false"/>
              <a:t>Tab. č. 8 v příručce </a:t>
            </a:r>
            <a:r>
              <a:rPr lang="cs-CZ" altLang="cs-CZ" sz="1800" dirty="false"/>
              <a:t>Specifická část pravidel pro žadatele a příjemce v rámci OPZ pro projekty se skutečně vzniklými výdaji a případně také s nepřímými náklady, kapitola </a:t>
            </a:r>
            <a:r>
              <a:rPr lang="cs-CZ" sz="1800" dirty="false"/>
              <a:t>6.3 Dokladování výdajů.</a:t>
            </a:r>
            <a:endParaRPr lang="cs-CZ" altLang="cs-CZ" sz="1800" dirty="false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dirty="false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true" u="sng" dirty="false"/>
              <a:t>Bankovní účet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false"/>
              <a:t>Podmínkou podpory z OPZ není samostatný bankovní účet pro projekt. Řídící orgán poskytuje prostředky podpory na bankovní účet, který mu příjemce nahlásí. Výdaje projektu mohou být hrazeny z libovolného bankovního účtu příjemce. Úhrada se prokazuje kopií výpisu toho bankovního účtu, ze kterého byla platba skutečně provedena. Přitom musí být z výpisu zřejmé, že se jedná o bankovní účet příjemce.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sz="1800" dirty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false"/>
              <a:t>Příjemce musí mít zřízený bankovní účet u ČNB, na který mu bude dotace zasílána.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false"/>
              <a:t>V případě obcí jde dotace přes nadřízený kraj (kraj vystupuje jako zřizovatel – nadřízený kraj).</a:t>
            </a:r>
          </a:p>
          <a:p>
            <a:pPr marL="0" indent="0">
              <a:buNone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  <p:sp>
        <p:nvSpPr>
          <p:cNvPr id="5" name="Obdélník 4"/>
          <p:cNvSpPr/>
          <p:nvPr/>
        </p:nvSpPr>
        <p:spPr>
          <a:xfrm>
            <a:off x="2286000" y="206708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0000"/>
              </a:lnSpc>
              <a:defRPr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828880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rázek 2"/>
          <p:cNvSpPr>
            <a:spLocks noGrp="true"/>
          </p:cNvSpPr>
          <p:nvPr>
            <p:ph type="title"/>
          </p:nvPr>
        </p:nvSpPr>
        <p:spPr>
          <a:xfrm>
            <a:off x="900113" y="2205039"/>
            <a:ext cx="7560319" cy="575890"/>
          </a:xfrm>
        </p:spPr>
        <p:txBody>
          <a:bodyPr/>
          <a:lstStyle/>
          <a:p>
            <a:r>
              <a:rPr lang="cs-CZ" altLang="cs-CZ" sz="3200" dirty="false">
                <a:solidFill>
                  <a:srgbClr val="14407E"/>
                </a:solidFill>
              </a:rPr>
              <a:t>Děkujeme Vám za pozornost!</a:t>
            </a:r>
            <a:br>
              <a:rPr lang="cs-CZ" altLang="cs-CZ" sz="3200" dirty="false">
                <a:solidFill>
                  <a:srgbClr val="14407E"/>
                </a:solidFill>
              </a:rPr>
            </a:br>
            <a:br>
              <a:rPr lang="cs-CZ" altLang="cs-CZ" sz="3200" dirty="false">
                <a:solidFill>
                  <a:srgbClr val="14407E"/>
                </a:solidFill>
              </a:rPr>
            </a:br>
            <a:endParaRPr lang="cs-CZ" sz="1800" dirty="false"/>
          </a:p>
        </p:txBody>
      </p:sp>
      <p:sp>
        <p:nvSpPr>
          <p:cNvPr id="6" name="TextovéPole 5"/>
          <p:cNvSpPr txBox="true"/>
          <p:nvPr/>
        </p:nvSpPr>
        <p:spPr>
          <a:xfrm>
            <a:off x="868577" y="3140968"/>
            <a:ext cx="8064896" cy="1615827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false"/>
              <a:t>Ing. Martina Tomová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false"/>
              <a:t>PhDr. David Příhoda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false"/>
              <a:t>Mgr. </a:t>
            </a:r>
            <a:r>
              <a:rPr lang="cs-CZ"/>
              <a:t>Petr Krejčí</a:t>
            </a:r>
            <a:endParaRPr lang="cs-CZ" dirty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66319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ROZHODNUTÍ O POSKYTNUTÍ DOTACE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72534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Akceptováním textu právního aktu o poskytnutí podpory (Rozhodnutí o poskytnutí dotace) - po předchozím podpisu ŘO - žadatel se stává příjemcem podpory.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Pouze v elektronické podobě </a:t>
            </a:r>
            <a:r>
              <a:rPr lang="cs-CZ" sz="2000" dirty="false"/>
              <a:t>v IS KP14+.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S textem právního aktu je potřeba se podrobně seznámit.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Účel dotace nelze měnit!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ROD upravuje</a:t>
            </a:r>
            <a:r>
              <a:rPr lang="cs-CZ" sz="2000" dirty="false"/>
              <a:t>: finanční rámec a platební podmínky, účel dotace, zahájení a ukončení realizace, obecné a specifické povinnosti příjemce, sankce a přílohu, ve které jsou uvedeny informace o projektu (CS, KA, Rozpočet, Indikátory, FP) a další.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Po podpisu ROD ŘO jsou zaslány registrační údaje do IS ESF.</a:t>
            </a:r>
          </a:p>
          <a:p>
            <a:pPr marL="0" indent="0" algn="just">
              <a:buNone/>
            </a:pPr>
            <a:endParaRPr lang="cs-CZ" dirty="false"/>
          </a:p>
          <a:p>
            <a:pPr marL="0" indent="0" algn="just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9952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ODKAZY NA UŽITEČNÉ INFORMACE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cs-CZ" dirty="false"/>
          </a:p>
          <a:p>
            <a:r>
              <a:rPr lang="cs-CZ" dirty="false"/>
              <a:t>Dokumenty pro žadatele a příjemce jsou uloženy na </a:t>
            </a:r>
            <a:r>
              <a:rPr lang="cs-CZ" u="sng" dirty="false">
                <a:hlinkClick r:id="rId2"/>
              </a:rPr>
              <a:t>https://www.esfcr.cz/dokumenty-opz</a:t>
            </a:r>
            <a:endParaRPr lang="cs-CZ" u="sng" dirty="false"/>
          </a:p>
          <a:p>
            <a:pPr marL="0" indent="0">
              <a:buNone/>
            </a:pPr>
            <a:endParaRPr lang="cs-CZ" u="sng" dirty="false"/>
          </a:p>
          <a:p>
            <a:pPr marL="0" indent="0">
              <a:buNone/>
            </a:pPr>
            <a:endParaRPr lang="cs-CZ" u="sng" dirty="false"/>
          </a:p>
          <a:p>
            <a:endParaRPr lang="cs-CZ" u="sng" dirty="false"/>
          </a:p>
          <a:p>
            <a:pPr marL="0" indent="0">
              <a:buNone/>
            </a:pPr>
            <a:endParaRPr lang="cs-CZ" u="sng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51065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UŽITEČNÉ ODKAZY Pro Zor a ŽOP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136456" cy="5256584"/>
          </a:xfrm>
        </p:spPr>
        <p:txBody>
          <a:bodyPr/>
          <a:lstStyle/>
          <a:p>
            <a:endParaRPr lang="cs-CZ" sz="1600" u="sng" dirty="false">
              <a:hlinkClick r:id="rId2"/>
            </a:endParaRPr>
          </a:p>
          <a:p>
            <a:r>
              <a:rPr lang="cs-CZ" sz="1600" u="sng" dirty="false">
                <a:hlinkClick r:id="rId2"/>
              </a:rPr>
              <a:t>https://www.esfcr.cz/pokyny-k-vyplneni-zpravy-o-realizaci-zadosti-o-platbu-a-zadosti-o-zmenu-opz</a:t>
            </a:r>
          </a:p>
          <a:p>
            <a:r>
              <a:rPr lang="cs-CZ" sz="1600" u="sng" dirty="false">
                <a:hlinkClick r:id="rId2"/>
              </a:rPr>
              <a:t>h</a:t>
            </a:r>
            <a:r>
              <a:rPr lang="cs-CZ" sz="1600" u="sng" dirty="false">
                <a:hlinkClick r:id="rId3"/>
              </a:rPr>
              <a:t>ttps://www.esfcr.cz/documents/21802/798871/Pokyny+pro+evidenci+rozsahu+a+typu+podpory+jednotliv%C3%BDm+podpo%C5%99en%C3%BDm+osob%C3%A1m/47844036-98d0-4c08-befa-ba98b55480bb</a:t>
            </a:r>
            <a:r>
              <a:rPr lang="cs-CZ" sz="1600" dirty="false"/>
              <a:t> </a:t>
            </a:r>
          </a:p>
          <a:p>
            <a:r>
              <a:rPr lang="cs-CZ" sz="1600" u="sng" dirty="false">
                <a:hlinkClick r:id="rId4"/>
              </a:rPr>
              <a:t>https://www.esfcr.cz/technicka-podpora</a:t>
            </a:r>
            <a:endParaRPr lang="cs-CZ" sz="1600" dirty="false"/>
          </a:p>
          <a:p>
            <a:pPr marL="0" indent="0">
              <a:buNone/>
            </a:pP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43298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www.esfcr.cz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  <p:pic>
        <p:nvPicPr>
          <p:cNvPr id="7" name="Zástupný symbol pro obsah 6"/>
          <p:cNvPicPr>
            <a:picLocks noGrp="true" noChangeAspect="true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8"/>
            <a:ext cx="6696744" cy="5299666"/>
          </a:xfrm>
        </p:spPr>
      </p:pic>
    </p:spTree>
    <p:extLst>
      <p:ext uri="{BB962C8B-B14F-4D97-AF65-F5344CB8AC3E}">
        <p14:creationId xmlns:p14="http://schemas.microsoft.com/office/powerpoint/2010/main" val="3387712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www.esfcr.cz</a:t>
            </a:r>
          </a:p>
        </p:txBody>
      </p:sp>
      <p:pic>
        <p:nvPicPr>
          <p:cNvPr id="5" name="Zástupný symbol pro obsah 4"/>
          <p:cNvPicPr>
            <a:picLocks noGrp="true" noChangeAspect="true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8" y="1556792"/>
            <a:ext cx="9000045" cy="4778000"/>
          </a:xfrm>
        </p:spPr>
      </p:pic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30243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Změny v projektu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Všechny změny jsou administrovány v MS2014+ prostřednictvím formuláře žádosti o změnu (elektronicky s elektronickým podpisem oprávněné osoby), </a:t>
            </a:r>
            <a:r>
              <a:rPr lang="cs-CZ" sz="2000" b="true" dirty="false"/>
              <a:t>změnu zadává příjemce v systému IS KP2014+.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Nepodstatné změny projektu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Podstatné změny, které nevyžadují vydání změnového právního aktu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Podstatné změny, které vyžadují vydání změnového právního aktu </a:t>
            </a:r>
            <a:endParaRPr lang="cs-CZ" sz="2000" b="true" dirty="false"/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Pokyny ke zpracování žádosti o změnu v IS KP14+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u="sng" dirty="false"/>
              <a:t>https://www.esfcr.cz/pokyny-k-vyplneni-zpravy-o-realizaci-zadosti-o-platbu-a-zadosti-o-zmenu-opz/-/dokument/809732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81198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Nepodstatné změny PROJEKTU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25658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b="true" dirty="false"/>
              <a:t>Nepodstatné změny </a:t>
            </a:r>
            <a:r>
              <a:rPr lang="cs-CZ" sz="1600" dirty="false"/>
              <a:t>- neovlivní charakter projektu a splnění cíle, možné provádět bez souhlasu ŘO a nevyžadují vydání změnového právního aktu. Příjemce je může provést bez předchozího souhlasu ŘO.</a:t>
            </a:r>
          </a:p>
          <a:p>
            <a:pPr algn="just">
              <a:lnSpc>
                <a:spcPct val="100000"/>
              </a:lnSpc>
            </a:pPr>
            <a:endParaRPr lang="cs-CZ" sz="1600" dirty="false"/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400" dirty="false"/>
              <a:t>1)</a:t>
            </a:r>
            <a:r>
              <a:rPr lang="cs-CZ" sz="1400" b="true" dirty="false"/>
              <a:t> Povinnost odeslat žádost o změnu bez prodlení </a:t>
            </a:r>
            <a:r>
              <a:rPr lang="cs-CZ" sz="1400" dirty="false"/>
              <a:t>– změna názvu, sídla, kontaktní osoby,  statutárního zástupce. </a:t>
            </a:r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400" dirty="false"/>
              <a:t>2) Žádost o změnu odeslat </a:t>
            </a:r>
            <a:r>
              <a:rPr lang="cs-CZ" sz="1400" b="true" dirty="false"/>
              <a:t>nejpozději 10 pracovních dní před termínem předložení </a:t>
            </a:r>
            <a:r>
              <a:rPr lang="cs-CZ" sz="1400" b="true" dirty="false" err="true"/>
              <a:t>ZoR</a:t>
            </a:r>
            <a:r>
              <a:rPr lang="cs-CZ" sz="1400" b="true" dirty="false"/>
              <a:t> </a:t>
            </a:r>
            <a:r>
              <a:rPr lang="cs-CZ" sz="1400" dirty="false"/>
              <a:t>za monitorovací období, ve kterém k nepodstatné změně došlo: </a:t>
            </a: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/>
              <a:t>změna rozpočtu projektu (přesun prostředků mezi položkami, vytváření nových položek) v rámci jedné kapitoly rozpočtu; </a:t>
            </a: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/>
              <a:t>přesun prostředků mezi jednotlivými kapitolami rozpočtu do výše 20 % celkových způsobilých výdajů projektu v režimu financování skutečně prokazovaných výdajů, tj. z přímých nákladů (kumulovaně od podpisu právního aktu, příp. změnového právního aktu či od poslední schválené podstatné změny týkající se rozpočtu, podle toho, která z těchto skutečností nastala později)</a:t>
            </a:r>
            <a:r>
              <a:rPr lang="cs-CZ" sz="1600" dirty="false"/>
              <a:t>. </a:t>
            </a:r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400" dirty="false"/>
              <a:t>3) Jiné nepodstatné změny – </a:t>
            </a:r>
            <a:r>
              <a:rPr lang="cs-CZ" sz="1400" b="true" dirty="false"/>
              <a:t>odeslat žádost o změnu spolu se </a:t>
            </a:r>
            <a:r>
              <a:rPr lang="cs-CZ" sz="1400" b="true" dirty="false" err="true"/>
              <a:t>ZoR</a:t>
            </a:r>
            <a:r>
              <a:rPr lang="cs-CZ" sz="1400" b="true" dirty="false"/>
              <a:t> </a:t>
            </a:r>
            <a:r>
              <a:rPr lang="cs-CZ" sz="1400" dirty="false"/>
              <a:t>(změna místa realizace, změna ve způsobu provádění klíčových aktivit, atd.)</a:t>
            </a:r>
          </a:p>
          <a:p>
            <a:pPr lvl="1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sz="1400" dirty="false"/>
          </a:p>
          <a:p>
            <a:pPr algn="just">
              <a:lnSpc>
                <a:spcPct val="100000"/>
              </a:lnSpc>
            </a:pPr>
            <a:r>
              <a:rPr lang="cs-CZ" sz="1600" dirty="false"/>
              <a:t>Výčet změn uveden ve Specifické části pravidel. </a:t>
            </a:r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200" b="true" dirty="false"/>
          </a:p>
          <a:p>
            <a:endParaRPr lang="cs-CZ" dirty="false"/>
          </a:p>
          <a:p>
            <a:pPr algn="just">
              <a:lnSpc>
                <a:spcPct val="100000"/>
              </a:lnSpc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69496474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F291D2CAF791D449809C1371BC5FAF2A" ma:contentTypeName="Dokument" ma:contentTypeScope="" ma:contentTypeVersion="1" ma:versionID="26fd20a5b6d8decbe06b7f1b12531c89">
  <xsd:schema xmlns:xsd="http://www.w3.org/2001/XMLSchema" xmlns:ns2="7c48c8a8-2045-474d-b0fb-3ee17ecadba0" xmlns:p="http://schemas.microsoft.com/office/2006/metadata/properties" xmlns:xs="http://www.w3.org/2001/XMLSchema" ma:fieldsID="ff450026467c3fdb36efcce3adb619a7" ma:root="true" ns2:_="" targetNamespace="http://schemas.microsoft.com/office/2006/metadata/properties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7c48c8a8-2045-474d-b0fb-3ee17ecadba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7c48c8a8-2045-474d-b0fb-3ee17ecadba0">U:\4_1_VEŘEJNÁ_SPRÁVA\05_Konference_seminare_jednani_schuzky\Seminář pro příjemce 33 a 34\19. 5. 2017_Praha_příjemci\19.5. 2017_Praha_příjemci_Pravidla realizace projektů.pptx</AC_OriginalFileName>
  </documentManagement>
</p:properties>
</file>

<file path=customXml/itemProps1.xml><?xml version="1.0" encoding="utf-8"?>
<ds:datastoreItem xmlns:ds="http://schemas.openxmlformats.org/officeDocument/2006/customXml" ds:itemID="{AD168F30-A22D-4750-9A06-501DD64251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B93500-ABF8-4A6C-B91D-97D8671547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E624C9-AED4-4CE7-A80B-48FF1DA8D70A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7c48c8a8-2045-474d-b0fb-3ee17ecadba0"/>
    <ds:schemaRef ds:uri="http://www.w3.org/XML/1998/namespace"/>
    <ds:schemaRef ds:uri="http://purl.org/dc/terms/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3119</properties:Words>
  <properties:PresentationFormat>Předvádění na obrazovce (4:3)</properties:PresentationFormat>
  <properties:Paragraphs>225</properties:Paragraphs>
  <properties:Slides>29</properties:Slides>
  <properties:Notes>24</properties:Notes>
  <properties:TotalTime>20271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properties:HeadingPairs>
  <properties:TitlesOfParts>
    <vt:vector baseType="lpstr" size="35">
      <vt:lpstr>Arial</vt:lpstr>
      <vt:lpstr>Calibri</vt:lpstr>
      <vt:lpstr>Courier New</vt:lpstr>
      <vt:lpstr>Wingdings</vt:lpstr>
      <vt:lpstr>Wingdings 3</vt:lpstr>
      <vt:lpstr>prezentace</vt:lpstr>
      <vt:lpstr>seminář pro příjemce  VýzvY 03_19_109 a 03_19_120 Pravidla realizace projektů</vt:lpstr>
      <vt:lpstr>Obsah semináře</vt:lpstr>
      <vt:lpstr>ROZHODNUTÍ O POSKYTNUTÍ DOTACE</vt:lpstr>
      <vt:lpstr>ODKAZY NA UŽITEČNÉ INFORMACE</vt:lpstr>
      <vt:lpstr>UŽITEČNÉ ODKAZY Pro Zor a ŽOP</vt:lpstr>
      <vt:lpstr>www.esfcr.cz </vt:lpstr>
      <vt:lpstr>www.esfcr.cz</vt:lpstr>
      <vt:lpstr>Změny v projektu </vt:lpstr>
      <vt:lpstr>Nepodstatné změny PROJEKTU</vt:lpstr>
      <vt:lpstr>Podstatné změny projektu</vt:lpstr>
      <vt:lpstr>Zálohová platba</vt:lpstr>
      <vt:lpstr>Projekty s nepřímými náklady I.</vt:lpstr>
      <vt:lpstr>Projekty s nepřímými náklady II.</vt:lpstr>
      <vt:lpstr>Charakteristika způsobilého  výdaje I.</vt:lpstr>
      <vt:lpstr>Charakteristika ZpůsobiléHO  výdaje II.</vt:lpstr>
      <vt:lpstr>Způsobilé výdaje – osobní náklady I.</vt:lpstr>
      <vt:lpstr>Způsobilé výdaje – osobní náklady II.</vt:lpstr>
      <vt:lpstr>Způsobilé výdaje – osobní náklady III.</vt:lpstr>
      <vt:lpstr>Způsobilé výdaje – osobní náklady IV.</vt:lpstr>
      <vt:lpstr>Způsobilé výdaje – osobní náklady V.</vt:lpstr>
      <vt:lpstr>Způsobilé výdaje – osobní náklady VI.</vt:lpstr>
      <vt:lpstr>Způsobilé výdaje – osobní náklady VIi.</vt:lpstr>
      <vt:lpstr>Způsobilé výdaje – nákup zařízení  a vybavení I.</vt:lpstr>
      <vt:lpstr>Způsobilé výdaje – nákup zařízení  a vybavení II.</vt:lpstr>
      <vt:lpstr>Způsobilé výdaje – Nákup služeb</vt:lpstr>
      <vt:lpstr>Způsobilé výdaje – přímá podpora</vt:lpstr>
      <vt:lpstr>Dokladování výdajů I.</vt:lpstr>
      <vt:lpstr>Dokladování výdajů II.  Bankovní účet</vt:lpstr>
      <vt:lpstr>Děkujeme Vám za pozornost!  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2021-06-15T07:58:31Z</dcterms:modified>
  <cp:revision>741</cp:revision>
  <dc:title>ROZLOŽENÍ SNÍMKŮ A TISK PREZENTACÍ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0x010100F291D2CAF791D449809C1371BC5FAF2A</vt:lpwstr>
  </prop:property>
</prop:Properties>
</file>