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commentAuthors+xml" PartName="/ppt/commentAuthors.xml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61"/>
  </p:notesMasterIdLst>
  <p:handoutMasterIdLst>
    <p:handoutMasterId r:id="rId62"/>
  </p:handoutMasterIdLst>
  <p:sldIdLst>
    <p:sldId id="256" r:id="rId5"/>
    <p:sldId id="481" r:id="rId6"/>
    <p:sldId id="382" r:id="rId7"/>
    <p:sldId id="484" r:id="rId8"/>
    <p:sldId id="497" r:id="rId9"/>
    <p:sldId id="498" r:id="rId10"/>
    <p:sldId id="499" r:id="rId11"/>
    <p:sldId id="500" r:id="rId12"/>
    <p:sldId id="384" r:id="rId13"/>
    <p:sldId id="470" r:id="rId14"/>
    <p:sldId id="341" r:id="rId15"/>
    <p:sldId id="496" r:id="rId16"/>
    <p:sldId id="461" r:id="rId17"/>
    <p:sldId id="340" r:id="rId18"/>
    <p:sldId id="462" r:id="rId19"/>
    <p:sldId id="478" r:id="rId20"/>
    <p:sldId id="472" r:id="rId21"/>
    <p:sldId id="473" r:id="rId22"/>
    <p:sldId id="399" r:id="rId23"/>
    <p:sldId id="386" r:id="rId24"/>
    <p:sldId id="385" r:id="rId25"/>
    <p:sldId id="387" r:id="rId26"/>
    <p:sldId id="388" r:id="rId27"/>
    <p:sldId id="389" r:id="rId28"/>
    <p:sldId id="390" r:id="rId29"/>
    <p:sldId id="391" r:id="rId30"/>
    <p:sldId id="483" r:id="rId31"/>
    <p:sldId id="397" r:id="rId32"/>
    <p:sldId id="400" r:id="rId33"/>
    <p:sldId id="504" r:id="rId34"/>
    <p:sldId id="345" r:id="rId35"/>
    <p:sldId id="346" r:id="rId36"/>
    <p:sldId id="347" r:id="rId37"/>
    <p:sldId id="471" r:id="rId38"/>
    <p:sldId id="480" r:id="rId39"/>
    <p:sldId id="352" r:id="rId40"/>
    <p:sldId id="487" r:id="rId41"/>
    <p:sldId id="353" r:id="rId42"/>
    <p:sldId id="372" r:id="rId43"/>
    <p:sldId id="505" r:id="rId44"/>
    <p:sldId id="488" r:id="rId45"/>
    <p:sldId id="489" r:id="rId46"/>
    <p:sldId id="490" r:id="rId47"/>
    <p:sldId id="358" r:id="rId48"/>
    <p:sldId id="491" r:id="rId49"/>
    <p:sldId id="359" r:id="rId50"/>
    <p:sldId id="360" r:id="rId51"/>
    <p:sldId id="363" r:id="rId52"/>
    <p:sldId id="492" r:id="rId53"/>
    <p:sldId id="493" r:id="rId54"/>
    <p:sldId id="427" r:id="rId55"/>
    <p:sldId id="460" r:id="rId56"/>
    <p:sldId id="494" r:id="rId57"/>
    <p:sldId id="368" r:id="rId58"/>
    <p:sldId id="432" r:id="rId59"/>
    <p:sldId id="381" r:id="rId60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Janáčová Pavlína Mgr., DiS. (MPSV)" initials="JPMD(" lastIdx="11" clrIdx="0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  <p:cmAuthor id="2" name="Nouzová Věra Ing. (MPSV)" initials="NVI(" lastIdx="12" clrIdx="1">
    <p:extLst>
      <p:ext uri="{19B8F6BF-5375-455C-9EA6-DF929625EA0E}">
        <p15:presenceInfo xmlns:p15="http://schemas.microsoft.com/office/powerpoint/2012/main" providerId="AD" userId="S::vera.nouzova@mpsv.cz::583e3faf-2d7d-4075-b553-8541e6ed7c10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22262" autoAdjust="false"/>
    <p:restoredTop sz="89170" autoAdjust="false"/>
  </p:normalViewPr>
  <p:slideViewPr>
    <p:cSldViewPr showGuides="true">
      <p:cViewPr varScale="true">
        <p:scale>
          <a:sx n="102" d="100"/>
          <a:sy n="102" d="100"/>
        </p:scale>
        <p:origin x="1506" y="-30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72" y="1071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commentAuthors.xml" Type="http://schemas.openxmlformats.org/officeDocument/2006/relationships/commentAuthor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theme/theme1.xml" Type="http://schemas.openxmlformats.org/officeDocument/2006/relationships/theme" Id="rId66"/>
    <Relationship Target="slides/slide1.xml" Type="http://schemas.openxmlformats.org/officeDocument/2006/relationships/slide" Id="rId5"/>
    <Relationship Target="notesMasters/notesMaster1.xml" Type="http://schemas.openxmlformats.org/officeDocument/2006/relationships/notesMaster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presProps.xml" Type="http://schemas.openxmlformats.org/officeDocument/2006/relationships/presProps" Id="rId64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tableStyles.xml" Type="http://schemas.openxmlformats.org/officeDocument/2006/relationships/tableStyles" Id="rId67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handoutMasters/handoutMaster1.xml" Type="http://schemas.openxmlformats.org/officeDocument/2006/relationships/handoutMaster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viewProps.xml" Type="http://schemas.openxmlformats.org/officeDocument/2006/relationships/viewProps" Id="rId65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 authorId="2" dt="2021-07-15T13:49:24.100" idx="4">
    <p:pos x="10" y="10"/>
    <p:text>nadbytečná informace, stejně jako KA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 authorId="2" dt="2021-07-15T13:50:25.396" idx="5">
    <p:pos x="10" y="10"/>
    <p:text>nadbytečná informace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 authorId="2" dt="2021-07-15T13:50:52.244" idx="6">
    <p:pos x="10" y="10"/>
    <p:text>nadbytečná informace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35C1D9A9-5B88-49CC-B5F7-CC21222E79AA}" type="datetimeFigureOut">
              <a:rPr lang="cs-CZ" smtClean="false"/>
              <a:t>30.08.2021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F355E747-88E9-4AC1-88BC-14EF76242C72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2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30.08.2021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4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4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4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5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5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4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64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06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8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0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16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669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2835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01626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6789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30649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07132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4758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99235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52972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6130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46918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89218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38278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9812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5351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3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4497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204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Mode="External" Target="https://www.esfcr.cz/technicka_podpora_opz" Type="http://schemas.openxmlformats.org/officeDocument/2006/relationships/hyperlink" Id="rId3"/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="../media/image9.png" Type="http://schemas.openxmlformats.org/officeDocument/2006/relationships/image" Id="rId5"/>
    <Relationship TargetMode="External" Target="mailto:iskp@mpsv.cz" Type="http://schemas.openxmlformats.org/officeDocument/2006/relationships/hyperlink" Id="rId4"/>
</Relationships>

</file>

<file path=ppt/slides/_rels/slide13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Mode="External" Target="https://www.esfcr.cz/pravidla-pro-zadatele-a-prijemce-opz/-/dokument/797767" Type="http://schemas.openxmlformats.org/officeDocument/2006/relationships/hyperlink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publicita.dotaceeu.cz/gen/krok1" Type="http://schemas.openxmlformats.org/officeDocument/2006/relationships/hyperlink" Id="rId4"/>
</Relationships>

</file>

<file path=ppt/slides/_rels/slide15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Mode="External" Target="https://www.esfcr.cz/formulare-z-oblasti-verejne-podpory-a-podpory-de-minimis-opz" Type="http://schemas.openxmlformats.org/officeDocument/2006/relationships/hyperlink" Id="rId8"/>
    <Relationship TargetMode="External" Target="https://www.esfcr.cz/obvykle-ceny-a-mzdy-platy-opz" Type="http://schemas.openxmlformats.org/officeDocument/2006/relationships/hyperlink" Id="rId3"/>
    <Relationship TargetMode="External" Target="https://www.esfcr.cz/vzory-pro-zadavaci-vyberova-rizeni-opz" Type="http://schemas.openxmlformats.org/officeDocument/2006/relationships/hyperlink" Id="rId7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sablony-a-vzory-pro-vizualni-identitu-opz" Type="http://schemas.openxmlformats.org/officeDocument/2006/relationships/hyperlink" Id="rId6"/>
    <Relationship TargetMode="External" Target="https://www.esfcr.cz/pokyny-k-vyplneni-zpravy-o-realizaci-zadosti-o-platbu-a-zadosti-o-zmenu-opz" Type="http://schemas.openxmlformats.org/officeDocument/2006/relationships/hyperlink" Id="rId5"/>
    <Relationship TargetMode="External" Target="https://www.esfcr.cz/monitorovani-podporenych-osob-opz" Type="http://schemas.openxmlformats.org/officeDocument/2006/relationships/hyperlink" Id="rId4"/>
</Relationships>

</file>

<file path=ppt/slides/_rels/slide17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1.wdp" Type="http://schemas.microsoft.com/office/2007/relationships/hdphoto" Id="rId4"/>
</Relationships>

</file>

<file path=ppt/slides/_rels/slide22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17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Mode="External" Target="http://www.esfcr.cz/file/9973/" Type="http://schemas.openxmlformats.org/officeDocument/2006/relationships/hyperlink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Mode="External" Target="https://www.esfcr.cz/pravidla-pro-zadatele-a-prijemce-opz/-/dokument/797894" Type="http://schemas.openxmlformats.org/officeDocument/2006/relationships/hyperlink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Mode="External" Target="https://www.esfcr.cz/obvykle-ceny-a-mzdy-platy-opz" Type="http://schemas.openxmlformats.org/officeDocument/2006/relationships/hyperlink" Id="rId3"/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Mode="External" Target="https://ec.europa.eu/europeaid/applicable-rates-diems-framework-ec-funded-external-aid-contracts-18032015_en%20(230" Type="http://schemas.openxmlformats.org/officeDocument/2006/relationships/hyperlink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Mode="External" Target="mailto:jan.blaha@mpsv.cz" Type="http://schemas.openxmlformats.org/officeDocument/2006/relationships/hyperlink" Id="rId8"/>
    <Relationship TargetMode="External" Target="mailto:vera.nouzova@mpsv.cz" Type="http://schemas.openxmlformats.org/officeDocument/2006/relationships/hyperlink" Id="rId3"/>
    <Relationship TargetMode="External" Target="mailto:lenka.svajgrova@mpsv.cz" Type="http://schemas.openxmlformats.org/officeDocument/2006/relationships/hyperlink" Id="rId7"/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Mode="External" Target="mailto:petra.piglova@mpsv.cz" Type="http://schemas.openxmlformats.org/officeDocument/2006/relationships/hyperlink" Id="rId6"/>
    <Relationship TargetMode="External" Target="mailto:hana.bartonickova@mpsv.cz" Type="http://schemas.openxmlformats.org/officeDocument/2006/relationships/hyperlink" Id="rId5"/>
    <Relationship TargetMode="External" Target="mailto:pavlina.janacova@mpsv.cz" Type="http://schemas.openxmlformats.org/officeDocument/2006/relationships/hyperlink" Id="rId4"/>
</Relationships>

</file>

<file path=ppt/slides/_rels/slide6.xml.rels><?xml version="1.0" encoding="UTF-8" standalone="yes"?>
<Relationships xmlns="http://schemas.openxmlformats.org/package/2006/relationships">
    <Relationship Target="../comments/comment1.xml" Type="http://schemas.openxmlformats.org/officeDocument/2006/relationships/comments" Id="rId3"/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comments/comment2.xml" Type="http://schemas.openxmlformats.org/officeDocument/2006/relationships/comments" Id="rId3"/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comments/comment3.xml" Type="http://schemas.openxmlformats.org/officeDocument/2006/relationships/comments" Id="rId3"/>
    <Relationship Target="../media/image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1556792"/>
            <a:ext cx="7272000" cy="2205200"/>
          </a:xfrm>
        </p:spPr>
        <p:txBody>
          <a:bodyPr/>
          <a:lstStyle/>
          <a:p>
            <a:pPr algn="ctr"/>
            <a:r>
              <a:rPr lang="cs-CZ" dirty="false"/>
              <a:t>seminář pro příjemce</a:t>
            </a:r>
            <a:br>
              <a:rPr lang="cs-CZ" dirty="false"/>
            </a:br>
            <a:r>
              <a:rPr lang="cs-CZ" dirty="false"/>
              <a:t>výzvy </a:t>
            </a:r>
            <a:br>
              <a:rPr lang="cs-CZ" dirty="false"/>
            </a:br>
            <a:r>
              <a:rPr lang="cs-CZ" dirty="false"/>
              <a:t>č. 03_20_139</a:t>
            </a:r>
            <a:br>
              <a:rPr lang="cs-CZ" dirty="false"/>
            </a:br>
            <a:br>
              <a:rPr lang="cs-CZ" dirty="false"/>
            </a:br>
            <a:r>
              <a:rPr lang="cs-CZ" sz="2800" dirty="false">
                <a:solidFill>
                  <a:srgbClr val="FF0000"/>
                </a:solidFill>
              </a:rPr>
              <a:t>1.</a:t>
            </a:r>
            <a:r>
              <a:rPr lang="cs-CZ" sz="2800" dirty="false"/>
              <a:t> </a:t>
            </a:r>
            <a:r>
              <a:rPr lang="cs-CZ" sz="2800" dirty="false">
                <a:solidFill>
                  <a:srgbClr val="FF0000"/>
                </a:solidFill>
              </a:rPr>
              <a:t>podmínky a pravidla realizace projektů</a:t>
            </a:r>
            <a:br>
              <a:rPr lang="cs-CZ" dirty="false"/>
            </a:b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75656" y="5013176"/>
            <a:ext cx="7272000" cy="540000"/>
          </a:xfrm>
        </p:spPr>
        <p:txBody>
          <a:bodyPr/>
          <a:lstStyle/>
          <a:p>
            <a:r>
              <a:rPr lang="cs-CZ" dirty="false"/>
              <a:t>Oddělení projektů systému služeb (874)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47664" y="5877272"/>
            <a:ext cx="7272000" cy="540000"/>
          </a:xfrm>
        </p:spPr>
        <p:txBody>
          <a:bodyPr/>
          <a:lstStyle/>
          <a:p>
            <a:r>
              <a:rPr lang="cs-CZ"/>
              <a:t>30. </a:t>
            </a:r>
            <a:r>
              <a:rPr lang="cs-CZ" dirty="false"/>
              <a:t>srpna 2021</a:t>
            </a:r>
          </a:p>
        </p:txBody>
      </p:sp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77272"/>
            <a:ext cx="540000" cy="540000"/>
          </a:xfrm>
        </p:spPr>
      </p:pic>
      <p:pic>
        <p:nvPicPr>
          <p:cNvPr id="9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5085184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 bwMode="auto">
          <a:xfrm rot="1796534">
            <a:off x="6493104" y="1698713"/>
            <a:ext cx="3308000" cy="19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ROZHODNUTÍ O POSKYTNUTÍ DOTACE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05284" y="1268760"/>
            <a:ext cx="5706875" cy="230425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Po podpisu textu právního aktu (PA) o poskytnutí podpory (Rozhodnutí o poskytnutí dotace) ředitelkou odboru 87 byl příjemce depeší informován o tom, že má právní akt k dispozici.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okamžiku odpovědi statutárního zástupce (jeho zmocněnce) se žadatel stal příjemcem podpory. </a:t>
            </a:r>
            <a:br>
              <a:rPr lang="cs-CZ" sz="1800" dirty="false"/>
            </a:br>
            <a:r>
              <a:rPr lang="cs-CZ" sz="1800" dirty="false"/>
              <a:t>S textem PA je potřeba se seznámit.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marL="0" indent="0" algn="just">
              <a:buNone/>
            </a:pP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96491" y="3861048"/>
            <a:ext cx="8064000" cy="458132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b="true" dirty="false" err="true"/>
              <a:t>RoD</a:t>
            </a:r>
            <a:r>
              <a:rPr lang="cs-CZ" sz="1800" b="true" dirty="false"/>
              <a:t> obsahuje</a:t>
            </a:r>
            <a:r>
              <a:rPr lang="cs-CZ" sz="1800" dirty="false"/>
              <a:t>: účel dotace, data zahájení a ukončení realizace, finanční rámec a platební podmínky, povinnosti příjemce a sankce.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Součástí Rozhodnutí o poskytnutí dotace je i </a:t>
            </a:r>
            <a:r>
              <a:rPr lang="cs-CZ" sz="1800" b="true" dirty="false"/>
              <a:t>příloha „Informace </a:t>
            </a:r>
            <a:br>
              <a:rPr lang="cs-CZ" sz="1800" b="true" dirty="false"/>
            </a:br>
            <a:r>
              <a:rPr lang="cs-CZ" sz="1800" b="true" dirty="false"/>
              <a:t>o projektu“ </a:t>
            </a:r>
            <a:r>
              <a:rPr lang="cs-CZ" sz="1800" dirty="false"/>
              <a:t>s obsahem klíčových aktivit, přehledem cílových skupin, finální podobou schváleného rozpočtu a finančním plánem projektu.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 případě podpory aktivit, které zakládají veřejnou podporu </a:t>
            </a:r>
            <a:br>
              <a:rPr lang="cs-CZ" sz="1800" dirty="false"/>
            </a:br>
            <a:r>
              <a:rPr lang="cs-CZ" sz="1800" dirty="false"/>
              <a:t>a projekt, nebo jeho část je financována vyrovnávací platbou, </a:t>
            </a:r>
            <a:br>
              <a:rPr lang="cs-CZ" sz="1800" dirty="false"/>
            </a:br>
            <a:r>
              <a:rPr lang="cs-CZ" sz="1800" dirty="false"/>
              <a:t>je přílohou Rozvojové pověření.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900" dirty="false"/>
          </a:p>
          <a:p>
            <a:pPr marL="0" indent="0" algn="just">
              <a:buFont typeface="Wingdings" panose="05000000000000000000" pitchFamily="2" charset="2"/>
              <a:buNone/>
            </a:pPr>
            <a:endParaRPr lang="cs-CZ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239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cap="none" dirty="false"/>
              <a:t>ZDROJ INFORMACÍ A INFORMAČNÍ SYSTÉMY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056" y="1178380"/>
            <a:ext cx="8496944" cy="55176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false">
                <a:solidFill>
                  <a:schemeClr val="accent1"/>
                </a:solidFill>
              </a:rPr>
              <a:t>Veškeré informace jsou příjemcům k dispozici na </a:t>
            </a:r>
            <a:r>
              <a:rPr lang="cs-CZ" sz="2000" b="true" dirty="false">
                <a:solidFill>
                  <a:schemeClr val="accent1"/>
                </a:solidFill>
                <a:hlinkClick r:id="rId2"/>
              </a:rPr>
              <a:t>www.esfcr.cz</a:t>
            </a:r>
            <a:r>
              <a:rPr lang="cs-CZ" sz="2000" b="true" dirty="false">
                <a:solidFill>
                  <a:schemeClr val="accent1"/>
                </a:solidFill>
              </a:rPr>
              <a:t>:</a:t>
            </a:r>
            <a:r>
              <a:rPr lang="cs-CZ" sz="2000" b="true" dirty="false"/>
              <a:t>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Obecná část pravidel pro žadatele a příjemce v rámci OPZ.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Specifická část pravidel pro žadatele a příjemce pro projekty se skutečně vzniklými výdaji a případně také s nepřímými náklady.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Další potřebné příručky a vzory ke stažení – např. návod pro vyplnění </a:t>
            </a:r>
            <a:r>
              <a:rPr lang="cs-CZ" sz="1800" dirty="false" err="true"/>
              <a:t>ZoR</a:t>
            </a:r>
            <a:r>
              <a:rPr lang="cs-CZ" sz="1800" dirty="false"/>
              <a:t>/ZOP, pracovní výkaz, monitorování osob, šablony pro vizuální identitu, Pokyny pro příjemce pro práci s IS ESF2014+ a další.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800" b="true" dirty="false"/>
              <a:t>Informační systémy:</a:t>
            </a:r>
          </a:p>
          <a:p>
            <a:pPr>
              <a:lnSpc>
                <a:spcPct val="100000"/>
              </a:lnSpc>
            </a:pPr>
            <a:r>
              <a:rPr lang="cs-CZ" sz="1800" b="true" u="sng" dirty="false"/>
              <a:t>IS KP14+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Informační systém pro žadatele a příjemce.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Komunikace mezi ŘO a příjemcem v IS KP14+ probíhá prostřednictvím depeší (Pozor! Depeše odesílat  z projektu, ne z úvodní nástěnky.).</a:t>
            </a:r>
          </a:p>
          <a:p>
            <a:pPr>
              <a:lnSpc>
                <a:spcPct val="100000"/>
              </a:lnSpc>
            </a:pPr>
            <a:r>
              <a:rPr lang="cs-CZ" sz="1800" b="true" u="sng" dirty="false"/>
              <a:t>IS ESF2014+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Monitorování podpořených osob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Databáze produktů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dirty="false"/>
              <a:t>Vstup přes </a:t>
            </a:r>
            <a:r>
              <a:rPr lang="cs-CZ" sz="1800" dirty="false">
                <a:hlinkClick r:id="rId2"/>
              </a:rPr>
              <a:t>www.esfcr.cz</a:t>
            </a:r>
            <a:endParaRPr lang="cs-CZ" sz="1800" dirty="false"/>
          </a:p>
          <a:p>
            <a:pPr marL="918000" lvl="3" indent="0">
              <a:lnSpc>
                <a:spcPct val="100000"/>
              </a:lnSpc>
              <a:buNone/>
            </a:pPr>
            <a:endParaRPr lang="cs-CZ" sz="1700" dirty="false"/>
          </a:p>
          <a:p>
            <a:pPr lvl="3">
              <a:lnSpc>
                <a:spcPct val="100000"/>
              </a:lnSpc>
            </a:pPr>
            <a:endParaRPr lang="cs-CZ" sz="1700" dirty="false"/>
          </a:p>
          <a:p>
            <a:pPr>
              <a:lnSpc>
                <a:spcPct val="100000"/>
              </a:lnSpc>
            </a:pPr>
            <a:endParaRPr lang="cs-CZ" sz="1600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8437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Technická podpora v případě problémů s IS KP14+ nebo s IS ESF2014+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903" y="1241716"/>
            <a:ext cx="8424000" cy="5112568"/>
          </a:xfrm>
        </p:spPr>
        <p:txBody>
          <a:bodyPr/>
          <a:lstStyle/>
          <a:p>
            <a:r>
              <a:rPr lang="cs-CZ" sz="1800" b="true" u="sng" dirty="false"/>
              <a:t>Od 1. 4. 2019 </a:t>
            </a:r>
            <a:r>
              <a:rPr lang="cs-CZ" sz="1800" b="true" dirty="false"/>
              <a:t>je spuštěn nový komunikační nástroj pro řešení technických problémů v aplikaci IS KP14+ a IS ESF2014+. </a:t>
            </a:r>
          </a:p>
          <a:p>
            <a:pPr algn="just"/>
            <a:r>
              <a:rPr lang="cs-CZ" sz="1800" dirty="false"/>
              <a:t>Tato podpora je určena pro žadatele a příjemce OPZ. Externí</a:t>
            </a:r>
            <a:br>
              <a:rPr lang="cs-CZ" sz="1800" dirty="false"/>
            </a:br>
            <a:r>
              <a:rPr lang="cs-CZ" sz="1800" dirty="false"/>
              <a:t>uživatelé ji naleznou na stránkách </a:t>
            </a:r>
            <a:r>
              <a:rPr lang="cs-CZ" sz="1800" b="true" u="sng" dirty="false">
                <a:hlinkClick r:id="rId2"/>
              </a:rPr>
              <a:t>www.esfcr.cz</a:t>
            </a:r>
            <a:r>
              <a:rPr lang="cs-CZ" sz="1800" dirty="false"/>
              <a:t> po kliknutí na žlutý symbol „</a:t>
            </a:r>
            <a:r>
              <a:rPr lang="cs-CZ" sz="1800" b="true" u="sng" dirty="false"/>
              <a:t>HOTLINE</a:t>
            </a:r>
            <a:r>
              <a:rPr lang="cs-CZ" sz="1800" dirty="false"/>
              <a:t>, kde zvolí „</a:t>
            </a:r>
            <a:r>
              <a:rPr lang="cs-CZ" sz="1800" b="true" dirty="false"/>
              <a:t>Technická podpora uživatelům OPZ</a:t>
            </a:r>
            <a:r>
              <a:rPr lang="cs-CZ" sz="1800" dirty="false"/>
              <a:t>“ a přes tlačítko „Přidat otázku“ vloží svůj dotaz.</a:t>
            </a:r>
          </a:p>
          <a:p>
            <a:endParaRPr lang="cs-CZ" sz="1800" dirty="false"/>
          </a:p>
          <a:p>
            <a:r>
              <a:rPr lang="cs-CZ" sz="1800" dirty="false"/>
              <a:t>Pro tento způsob komunikace je nutné mít registraci na portálu </a:t>
            </a:r>
            <a:r>
              <a:rPr lang="cs-CZ" sz="1800" u="sng" dirty="false">
                <a:hlinkClick r:id="rId2"/>
              </a:rPr>
              <a:t>www.esfcr.cz</a:t>
            </a:r>
            <a:r>
              <a:rPr lang="cs-CZ" sz="1800" dirty="false"/>
              <a:t>. </a:t>
            </a:r>
          </a:p>
          <a:p>
            <a:r>
              <a:rPr lang="cs-CZ" sz="1800" dirty="false"/>
              <a:t>Pro již registrované uživatele je možné využít přímý odkaz </a:t>
            </a:r>
            <a:r>
              <a:rPr lang="cs-CZ" sz="1800" b="true" dirty="false">
                <a:hlinkClick r:id="rId3"/>
              </a:rPr>
              <a:t>https://www.esfcr.cz/technicka_podpora_opz</a:t>
            </a:r>
            <a:endParaRPr lang="cs-CZ" sz="1800" b="true" dirty="false"/>
          </a:p>
          <a:p>
            <a:r>
              <a:rPr lang="cs-CZ" sz="1800" dirty="false">
                <a:solidFill>
                  <a:srgbClr val="FF0000"/>
                </a:solidFill>
              </a:rPr>
              <a:t>Dříve používaná adresa </a:t>
            </a:r>
            <a:r>
              <a:rPr lang="cs-CZ" sz="1800" b="true" u="sng" dirty="false">
                <a:solidFill>
                  <a:srgbClr val="FF0000"/>
                </a:solidFill>
                <a:hlinkClick r:id="rId4"/>
              </a:rPr>
              <a:t>iskp@mpsv.cz</a:t>
            </a:r>
            <a:r>
              <a:rPr lang="cs-CZ" sz="1800" b="true" u="sng" dirty="false">
                <a:solidFill>
                  <a:srgbClr val="FF0000"/>
                </a:solidFill>
              </a:rPr>
              <a:t> </a:t>
            </a:r>
            <a:r>
              <a:rPr lang="cs-CZ" sz="1800" dirty="false">
                <a:solidFill>
                  <a:srgbClr val="FF0000"/>
                </a:solidFill>
              </a:rPr>
              <a:t>už neplatí.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311910">
            <a:off x="5186665" y="3261195"/>
            <a:ext cx="2698059" cy="9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730"/>
            <a:ext cx="8428424" cy="679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8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Obecná část pravidel pro příjemce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72456" cy="5445224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600" b="true" dirty="false">
                <a:hlinkClick r:id="rId3"/>
              </a:rPr>
              <a:t>https://www.esfcr.cz/pravidla-pro-zadatele-a-prijemce-opz/-/dokument/797767</a:t>
            </a:r>
            <a:endParaRPr lang="cs-CZ" sz="1600" b="true" dirty="false"/>
          </a:p>
          <a:p>
            <a:pPr indent="-360000">
              <a:lnSpc>
                <a:spcPct val="100000"/>
              </a:lnSpc>
            </a:pPr>
            <a:r>
              <a:rPr lang="cs-CZ" sz="1800" dirty="false"/>
              <a:t>Upravuje mj.: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/>
              <a:t>územní způsobilost projektů,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monitorování na úrovni projektu, včetně monitorovacích indikátorů </a:t>
            </a:r>
            <a:br>
              <a:rPr lang="cs-CZ" sz="1800" dirty="false">
                <a:solidFill>
                  <a:schemeClr val="accent1"/>
                </a:solidFill>
              </a:rPr>
            </a:br>
            <a:r>
              <a:rPr lang="cs-CZ" sz="1800" dirty="false">
                <a:solidFill>
                  <a:schemeClr val="accent1"/>
                </a:solidFill>
              </a:rPr>
              <a:t>a vymezení bagatelní podpory účastníka projektu,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zadávání zakázek,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horizontální principy,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šíření výstupů projektu,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evaluace výsledků projektu,</a:t>
            </a:r>
          </a:p>
          <a:p>
            <a:pPr lvl="2" indent="-360000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povinnosti příjemců v oblasti informování a komunikace, včetně  </a:t>
            </a:r>
            <a:br>
              <a:rPr lang="cs-CZ" sz="1800" dirty="false">
                <a:solidFill>
                  <a:schemeClr val="accent1"/>
                </a:solidFill>
              </a:rPr>
            </a:br>
            <a:r>
              <a:rPr lang="cs-CZ" sz="1800" dirty="false">
                <a:solidFill>
                  <a:schemeClr val="accent1"/>
                </a:solidFill>
              </a:rPr>
              <a:t>povinných prvků vizuální identity OPZ a jejich technických parametrů (</a:t>
            </a:r>
            <a:r>
              <a:rPr lang="cs-CZ" sz="1800" b="true" dirty="false">
                <a:solidFill>
                  <a:schemeClr val="accent1"/>
                </a:solidFill>
              </a:rPr>
              <a:t>Generátor nástrojů povinné publicity </a:t>
            </a:r>
            <a:br>
              <a:rPr lang="cs-CZ" sz="1800" b="true" dirty="false">
                <a:solidFill>
                  <a:schemeClr val="accent1"/>
                </a:solidFill>
              </a:rPr>
            </a:br>
            <a:r>
              <a:rPr lang="cs-CZ" sz="1800" dirty="false">
                <a:solidFill>
                  <a:schemeClr val="accent1"/>
                </a:solidFill>
                <a:hlinkClick r:id="rId4"/>
              </a:rPr>
              <a:t>https://publicita.dotaceeu.cz/gen/krok1</a:t>
            </a:r>
            <a:r>
              <a:rPr lang="cs-CZ" sz="1800" dirty="false">
                <a:solidFill>
                  <a:schemeClr val="accent1"/>
                </a:solidFill>
              </a:rPr>
              <a:t>)</a:t>
            </a:r>
          </a:p>
          <a:p>
            <a:pPr lvl="2" indent="-360000" algn="just">
              <a:lnSpc>
                <a:spcPct val="100000"/>
              </a:lnSpc>
            </a:pPr>
            <a:r>
              <a:rPr lang="cs-CZ" sz="1800" dirty="false">
                <a:solidFill>
                  <a:schemeClr val="accent1"/>
                </a:solidFill>
              </a:rPr>
              <a:t>veřejnou podporu a podporu de </a:t>
            </a:r>
            <a:r>
              <a:rPr lang="cs-CZ" sz="1800" dirty="false" err="true">
                <a:solidFill>
                  <a:schemeClr val="accent1"/>
                </a:solidFill>
              </a:rPr>
              <a:t>minimis</a:t>
            </a:r>
            <a:r>
              <a:rPr lang="cs-CZ" sz="1800" dirty="false">
                <a:solidFill>
                  <a:schemeClr val="accent1"/>
                </a:solidFill>
              </a:rPr>
              <a:t>,</a:t>
            </a:r>
          </a:p>
          <a:p>
            <a:pPr lvl="2" indent="-360000">
              <a:lnSpc>
                <a:spcPct val="100000"/>
              </a:lnSpc>
            </a:pPr>
            <a:r>
              <a:rPr lang="cs-CZ" sz="1800" dirty="false"/>
              <a:t>ukončení realizace projektu (včetně předčasného).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9016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Specifická část pravidel pro příjemce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5229200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600" b="true" dirty="false"/>
              <a:t>https://www.esfcr.cz/pravidla-pro-zadatele-a-prijemce-opz/-/dokument/797817</a:t>
            </a:r>
            <a:br>
              <a:rPr lang="cs-CZ" sz="1600" b="true" dirty="false"/>
            </a:br>
            <a:br>
              <a:rPr lang="cs-CZ" sz="1600" b="true" dirty="false"/>
            </a:br>
            <a:endParaRPr lang="cs-CZ" sz="1600" b="true" dirty="false"/>
          </a:p>
          <a:p>
            <a:pPr indent="-360000" algn="just">
              <a:lnSpc>
                <a:spcPct val="100000"/>
              </a:lnSpc>
            </a:pPr>
            <a:r>
              <a:rPr lang="cs-CZ" sz="1800" dirty="false"/>
              <a:t>Pro výzvu 139 je závazná: Specifická část pravidel pro žadatele </a:t>
            </a:r>
            <a:br>
              <a:rPr lang="cs-CZ" sz="1800" dirty="false"/>
            </a:br>
            <a:r>
              <a:rPr lang="cs-CZ" sz="1800" dirty="false"/>
              <a:t>a příjemce pro projekty </a:t>
            </a:r>
            <a:r>
              <a:rPr lang="cs-CZ" sz="1800" b="true" dirty="false"/>
              <a:t>se skutečně vzniklými výdaji a případně také </a:t>
            </a:r>
            <a:br>
              <a:rPr lang="cs-CZ" sz="1800" b="true" dirty="false"/>
            </a:br>
            <a:r>
              <a:rPr lang="cs-CZ" sz="1800" b="true" dirty="false"/>
              <a:t>s nepřímými náklady</a:t>
            </a:r>
          </a:p>
          <a:p>
            <a:pPr lvl="2" indent="-360000">
              <a:lnSpc>
                <a:spcPct val="100000"/>
              </a:lnSpc>
            </a:pP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800" dirty="false"/>
              <a:t>Upravuje:</a:t>
            </a:r>
          </a:p>
          <a:p>
            <a:pPr lvl="1"/>
            <a:r>
              <a:rPr lang="cs-CZ" sz="1800" dirty="false"/>
              <a:t>změny projektu,</a:t>
            </a:r>
          </a:p>
          <a:p>
            <a:pPr lvl="1"/>
            <a:r>
              <a:rPr lang="cs-CZ" sz="1800" dirty="false">
                <a:solidFill>
                  <a:schemeClr val="accent1"/>
                </a:solidFill>
              </a:rPr>
              <a:t>způsobilé výdaje, včetně jejich dokladování,</a:t>
            </a:r>
          </a:p>
          <a:p>
            <a:pPr lvl="1"/>
            <a:r>
              <a:rPr lang="cs-CZ" sz="1800" dirty="false"/>
              <a:t>finanční řízení projektu, včetně finančních toků.  </a:t>
            </a:r>
          </a:p>
          <a:p>
            <a:pPr indent="-360000">
              <a:lnSpc>
                <a:spcPct val="100000"/>
              </a:lnSpc>
            </a:pP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7223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další příručky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04448" cy="5733256"/>
          </a:xfrm>
        </p:spPr>
        <p:txBody>
          <a:bodyPr/>
          <a:lstStyle/>
          <a:p>
            <a:pPr indent="-360000">
              <a:lnSpc>
                <a:spcPct val="100000"/>
              </a:lnSpc>
            </a:pPr>
            <a:r>
              <a:rPr lang="cs-CZ" sz="1600" dirty="false"/>
              <a:t>Tabulka obvyklých cen a mezd: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3"/>
              </a:rPr>
              <a:t>https://www.esfcr.cz/obvykle-ceny-a-mzdy-platy-opz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600" dirty="false"/>
              <a:t>Pokyny k evidenci podpory poskytnuté účastníkům projektu: 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4"/>
              </a:rPr>
              <a:t>https://www.esfcr.cz/monitorovani-podporenych-osob-opz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800" dirty="false"/>
              <a:t>Pokyny k vyplnění zprávy o realizaci a žádosti o platbu: 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5"/>
              </a:rPr>
              <a:t>https://www.esfcr.cz/pokyny-k-vyplneni-zpravy-o-realizaci-zadosti-o-platbu-a-zadosti-o-zmenu-opz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600" dirty="false"/>
              <a:t>Pokyny ke zpracování žádosti o změnu: 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5"/>
              </a:rPr>
              <a:t>https://www.esfcr.cz/pokyny-k-vyplneni-zpravy-o-realizaci-zadosti-o-platbu-a-zadosti-o-zmenu-opz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600" dirty="false"/>
              <a:t>Šablony a vzory pro vizuální identitu: </a:t>
            </a:r>
          </a:p>
          <a:p>
            <a:pPr lvl="2" indent="-360000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6"/>
              </a:rPr>
              <a:t>https://www.esfcr.cz/sablony-a-vzory-pro-vizualni-identitu-opz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600" dirty="false"/>
              <a:t>Vzory pro zadávací/výběrová řízení:</a:t>
            </a:r>
          </a:p>
          <a:p>
            <a:pPr lvl="2" indent="-360000">
              <a:lnSpc>
                <a:spcPct val="100000"/>
              </a:lnSpc>
            </a:pPr>
            <a:r>
              <a:rPr lang="cs-CZ" sz="1400" dirty="false">
                <a:hlinkClick r:id="rId7"/>
              </a:rPr>
              <a:t>https://www.esfcr.cz/vzory-pro-zadavaci-vyberova-rizeni-opz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r>
              <a:rPr lang="cs-CZ" sz="1600" dirty="false"/>
              <a:t>Formuláře z oblasti veřejné podpory a podpory de </a:t>
            </a:r>
            <a:r>
              <a:rPr lang="cs-CZ" sz="1600" dirty="false" err="true"/>
              <a:t>minimis</a:t>
            </a:r>
            <a:r>
              <a:rPr lang="cs-CZ" sz="1600" dirty="false"/>
              <a:t>:</a:t>
            </a:r>
          </a:p>
          <a:p>
            <a:pPr lvl="2" indent="-360000">
              <a:lnSpc>
                <a:spcPct val="100000"/>
              </a:lnSpc>
            </a:pPr>
            <a:r>
              <a:rPr lang="cs-CZ" sz="1400" dirty="false">
                <a:hlinkClick r:id="rId8"/>
              </a:rPr>
              <a:t>https://www.esfcr.cz/formulare-z-oblasti-verejne-podpory-a-podpory-de-minimis-opz</a:t>
            </a:r>
            <a:endParaRPr lang="cs-CZ" sz="1400" dirty="false"/>
          </a:p>
          <a:p>
            <a:pPr indent="-360000">
              <a:lnSpc>
                <a:spcPct val="100000"/>
              </a:lnSpc>
            </a:pPr>
            <a:endParaRPr lang="cs-CZ" sz="1600" dirty="false"/>
          </a:p>
          <a:p>
            <a:pPr lvl="2" indent="-360000">
              <a:lnSpc>
                <a:spcPct val="100000"/>
              </a:lnSpc>
            </a:pPr>
            <a:endParaRPr lang="cs-CZ" sz="1400" dirty="false"/>
          </a:p>
          <a:p>
            <a:pPr lvl="2" indent="-360000">
              <a:lnSpc>
                <a:spcPct val="100000"/>
              </a:lnSpc>
            </a:pPr>
            <a:endParaRPr lang="cs-CZ" sz="1400" dirty="false"/>
          </a:p>
          <a:p>
            <a:pPr lvl="2" indent="-360000">
              <a:lnSpc>
                <a:spcPct val="100000"/>
              </a:lnSpc>
            </a:pPr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08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kontroly na místě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07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KONTROLY NA MÍSTĚ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268760"/>
            <a:ext cx="8712968" cy="5427240"/>
          </a:xfrm>
        </p:spPr>
        <p:txBody>
          <a:bodyPr/>
          <a:lstStyle/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/>
              <a:t>Příjemce je povinen umožnit ověření skutečností, které popisuje v žádosti </a:t>
            </a:r>
            <a:br>
              <a:rPr lang="cs-CZ" sz="1800" dirty="false"/>
            </a:br>
            <a:r>
              <a:rPr lang="cs-CZ" sz="1800" dirty="false"/>
              <a:t>o podporu a zprávách o realizaci projektu či dalších dokumentech.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cs-CZ" sz="1800" b="true" dirty="false"/>
              <a:t>Ohlášená kontrola </a:t>
            </a:r>
            <a:r>
              <a:rPr lang="cs-CZ" sz="1800" dirty="false"/>
              <a:t>-  Příjemce je dopředu informován</a:t>
            </a:r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1800" dirty="false"/>
              <a:t>o připravované kontrole, je mu poskytnut seznam </a:t>
            </a:r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1800" dirty="false"/>
              <a:t>potřebné dokumentace a časový harmonogram kontroly.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cs-CZ" sz="1800" b="true" dirty="false"/>
              <a:t>Neohlášená kontrola</a:t>
            </a:r>
            <a:r>
              <a:rPr lang="cs-CZ" sz="1800" dirty="false"/>
              <a:t> – zejména při ověřování</a:t>
            </a:r>
          </a:p>
          <a:p>
            <a:pPr marL="809625" lvl="1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cs-CZ" sz="1800" dirty="false"/>
              <a:t>reálnosti probíhajících aktivit.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true" dirty="false"/>
              <a:t>Příjemce musí umožnit vstup </a:t>
            </a:r>
            <a:r>
              <a:rPr lang="cs-CZ" sz="1800" dirty="false"/>
              <a:t>kontrolou pověřeným osobám, včetně přístupu </a:t>
            </a:r>
            <a:br>
              <a:rPr lang="cs-CZ" sz="1800" dirty="false"/>
            </a:br>
            <a:r>
              <a:rPr lang="cs-CZ" sz="1800" dirty="false"/>
              <a:t>k veškeré dokumentaci týkající se projektu, jak během realizace projektu, tak i po celou dobu, po kterou je povinen uchovávat dokumentaci projektu.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/>
              <a:t>V projektech, ve kterých figuruje partner s finančním podílem na rozpočtu </a:t>
            </a:r>
            <a:br>
              <a:rPr lang="cs-CZ" sz="1800" dirty="false"/>
            </a:br>
            <a:r>
              <a:rPr lang="cs-CZ" sz="1800" dirty="false"/>
              <a:t>(tj. partner, jehož výdaje jsou hrazeny z podpory poskytnuté na projekt OPZ), je příjemce povinen zavázat partnera, aby také on umožnil kontrolu.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/>
              <a:t>K provádění kontrol na místě či auditů jsou oprávněny také Ministerstvo financí, orgány finanční správy, Evropská komise nebo Evropský účetní dvůr </a:t>
            </a:r>
            <a:br>
              <a:rPr lang="cs-CZ" sz="1800" dirty="false"/>
            </a:br>
            <a:r>
              <a:rPr lang="cs-CZ" sz="1800" dirty="false"/>
              <a:t>a Nejvyšší kontrolní úřad, popř. je mohou doprovázet další přizvané osoby.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2050" name="Picture 2" descr="http://www.buchlovice.cz/vcely/obr/full_lupa.png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59" y="17008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78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br>
              <a:rPr lang="cs-CZ" dirty="false"/>
            </a:br>
            <a:r>
              <a:rPr lang="cs-CZ" dirty="false"/>
              <a:t>změny projektu</a:t>
            </a:r>
            <a:br>
              <a:rPr lang="cs-CZ" dirty="false"/>
            </a:br>
            <a:br>
              <a:rPr lang="cs-CZ" b="false" baseline="0" dirty="false"/>
            </a:b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23203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Struktura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340768"/>
            <a:ext cx="8064000" cy="5229200"/>
          </a:xfrm>
          <a:noFill/>
        </p:spPr>
        <p:txBody>
          <a:bodyPr numCol="2"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395536" y="1472977"/>
            <a:ext cx="8352928" cy="5085184"/>
          </a:xfrm>
          <a:prstGeom prst="rect">
            <a:avLst/>
          </a:prstGeom>
          <a:noFill/>
        </p:spPr>
        <p:txBody>
          <a:bodyPr vert="horz" lIns="0" tIns="0" rIns="0" bIns="0" numCol="1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800"/>
              </a:spcAft>
              <a:buClr>
                <a:schemeClr val="accent1"/>
              </a:buClr>
              <a:buNone/>
            </a:pPr>
            <a:r>
              <a:rPr lang="cs-CZ" sz="2000" dirty="false"/>
              <a:t>Je povinností ŘO zrealizovat ke každé vyhlášené otevřené výzvě alespoň dva typy seminářů pro příjemce: </a:t>
            </a:r>
          </a:p>
          <a:p>
            <a:pPr marL="457200" indent="-457200" algn="just">
              <a:spcAft>
                <a:spcPts val="1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2000" dirty="false"/>
              <a:t>Seminář s návazností na vydávání právních aktů na projekty vybrané k podpoře. </a:t>
            </a:r>
            <a:r>
              <a:rPr lang="cs-CZ" sz="2000" b="true" dirty="false"/>
              <a:t>Účelem semináře je seznámit příjemce </a:t>
            </a:r>
            <a:br>
              <a:rPr lang="cs-CZ" sz="2000" b="true" dirty="false"/>
            </a:br>
            <a:r>
              <a:rPr lang="cs-CZ" sz="2000" b="true" dirty="false"/>
              <a:t>s podmínkami a pravidly OPZ stanovenými pro realizaci projektů</a:t>
            </a:r>
            <a:r>
              <a:rPr lang="cs-CZ" sz="2000" dirty="false"/>
              <a:t>. </a:t>
            </a:r>
          </a:p>
          <a:p>
            <a:pPr marL="457200" indent="-457200" algn="just">
              <a:spcAft>
                <a:spcPts val="1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2000" dirty="false"/>
              <a:t>Seminář s návazností na povinnost předložit první zprávu </a:t>
            </a:r>
            <a:br>
              <a:rPr lang="cs-CZ" sz="2000" dirty="false"/>
            </a:br>
            <a:r>
              <a:rPr lang="cs-CZ" sz="2000" dirty="false"/>
              <a:t>o realizaci a žádost o platbu týkající se projektu. </a:t>
            </a:r>
            <a:r>
              <a:rPr lang="cs-CZ" sz="2000" b="true" dirty="false"/>
              <a:t>Účelem semináře je poskytnout příjemcům návod, jak zpracovat vše potřebné pro předkládání zpráv o realizaci projektu a žádostí o platbu. </a:t>
            </a:r>
          </a:p>
        </p:txBody>
      </p:sp>
    </p:spTree>
    <p:extLst>
      <p:ext uri="{BB962C8B-B14F-4D97-AF65-F5344CB8AC3E}">
        <p14:creationId xmlns:p14="http://schemas.microsoft.com/office/powerpoint/2010/main" val="195506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 bwMode="auto">
          <a:xfrm>
            <a:off x="32605" y="1164922"/>
            <a:ext cx="9111395" cy="40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84784"/>
            <a:ext cx="8352928" cy="4824536"/>
          </a:xfrm>
          <a:noFill/>
        </p:spPr>
        <p:txBody>
          <a:bodyPr numCol="1"/>
          <a:lstStyle/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/>
          </a:p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/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  <a:p>
            <a:pPr marL="808038" lvl="1" indent="-393700" algn="just">
              <a:spcAft>
                <a:spcPts val="120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sp>
        <p:nvSpPr>
          <p:cNvPr id="6" name="TextovéPole 5"/>
          <p:cNvSpPr txBox="true"/>
          <p:nvPr/>
        </p:nvSpPr>
        <p:spPr>
          <a:xfrm>
            <a:off x="687057" y="5380672"/>
            <a:ext cx="7920880" cy="120032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Změnu zadává příjemce v systému IS KP14+ </a:t>
            </a:r>
            <a:r>
              <a:rPr lang="cs-CZ" dirty="false"/>
              <a:t>prostřednictvím formuláře žádosti o změnu (elektronicky s elektronickým podpisem oprávněné osoby).</a:t>
            </a:r>
          </a:p>
          <a:p>
            <a:endParaRPr lang="cs-CZ" dirty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3136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a Nepodstatné změny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5550" y="1268760"/>
            <a:ext cx="8498938" cy="5247240"/>
          </a:xfrm>
        </p:spPr>
        <p:txBody>
          <a:bodyPr>
            <a:noAutofit/>
          </a:bodyPr>
          <a:lstStyle/>
          <a:p>
            <a:r>
              <a:rPr lang="cs-CZ" b="true" dirty="false"/>
              <a:t>Nepodstatné změny:</a:t>
            </a:r>
          </a:p>
          <a:p>
            <a:pPr lvl="1">
              <a:spcAft>
                <a:spcPts val="1200"/>
              </a:spcAft>
            </a:pPr>
            <a:r>
              <a:rPr lang="cs-CZ" dirty="false"/>
              <a:t>nepodléhají předchozímu souhlasu ŘO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/>
              <a:t>Podstatné změny:</a:t>
            </a:r>
          </a:p>
          <a:p>
            <a:pPr lvl="1"/>
            <a:r>
              <a:rPr lang="cs-CZ" dirty="false"/>
              <a:t>mají vliv na charakter projektu, na splnění cílů projektu či dobu realizace projektu, na výši veřejné podpory</a:t>
            </a:r>
          </a:p>
          <a:p>
            <a:pPr lvl="1"/>
            <a:r>
              <a:rPr lang="cs-CZ" dirty="false"/>
              <a:t>v některých případech vyžadují vydání Změnového právního aktu</a:t>
            </a:r>
          </a:p>
          <a:p>
            <a:pPr lvl="1"/>
            <a:r>
              <a:rPr lang="cs-CZ" dirty="false"/>
              <a:t>nesmí být příjemcem provedeny před jejich schválením ŘO, resp. před vydáním změnového právního aktu. </a:t>
            </a:r>
          </a:p>
          <a:p>
            <a:pPr marL="252000" lvl="2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>
                <a:solidFill>
                  <a:srgbClr val="FF0000"/>
                </a:solidFill>
              </a:rPr>
              <a:t>POZOR: </a:t>
            </a:r>
            <a:r>
              <a:rPr lang="cs-CZ" dirty="false"/>
              <a:t>Rozlišení, zda se jedná o podstatnou či nepodstatnou změnu, může být někdy problematické. V případě nejistoty konzultovat plánovanou změnu v dostatečném časovém předstihu s projektovým manažerem projektu!</a:t>
            </a:r>
          </a:p>
          <a:p>
            <a:pPr marL="252000" lvl="2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dirty="false">
                <a:solidFill>
                  <a:srgbClr val="FF0000"/>
                </a:solidFill>
              </a:rPr>
              <a:t>POZOR: </a:t>
            </a:r>
            <a:r>
              <a:rPr lang="cs-CZ" dirty="false"/>
              <a:t>To, že nepodstatná změna nevyžaduje schválení ŘO, neznamená, že je automaticky správně.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5" name="Obrázek 4"/>
          <p:cNvPicPr>
            <a:picLocks noChangeAspect="true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8833" l="10000" r="90000" t="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55343"/>
            <a:ext cx="1944216" cy="1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8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9" r="2714"/>
          <a:stretch/>
        </p:blipFill>
        <p:spPr bwMode="auto">
          <a:xfrm>
            <a:off x="4283968" y="1253173"/>
            <a:ext cx="4860032" cy="231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 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700808"/>
            <a:ext cx="8712968" cy="4419192"/>
          </a:xfrm>
        </p:spPr>
        <p:txBody>
          <a:bodyPr/>
          <a:lstStyle/>
          <a:p>
            <a:r>
              <a:rPr lang="cs-CZ" dirty="false"/>
              <a:t>Nepodléhají předchozímu </a:t>
            </a:r>
            <a:br>
              <a:rPr lang="cs-CZ" dirty="false"/>
            </a:br>
            <a:r>
              <a:rPr lang="cs-CZ" dirty="false"/>
              <a:t>souhlasu, ale informace </a:t>
            </a:r>
            <a:br>
              <a:rPr lang="cs-CZ" dirty="false"/>
            </a:br>
            <a:r>
              <a:rPr lang="cs-CZ" dirty="false"/>
              <a:t>o změně se podává </a:t>
            </a:r>
            <a:br>
              <a:rPr lang="cs-CZ" dirty="false"/>
            </a:br>
            <a:r>
              <a:rPr lang="cs-CZ" b="true" dirty="false"/>
              <a:t>neprodleně</a:t>
            </a:r>
            <a:r>
              <a:rPr lang="cs-CZ" dirty="false"/>
              <a:t>:</a:t>
            </a:r>
            <a:br>
              <a:rPr lang="cs-CZ" dirty="false"/>
            </a:br>
            <a:endParaRPr lang="cs-CZ" dirty="false"/>
          </a:p>
          <a:p>
            <a:pPr lvl="1">
              <a:spcAft>
                <a:spcPts val="1200"/>
              </a:spcAft>
            </a:pPr>
            <a:r>
              <a:rPr lang="cs-CZ" dirty="false"/>
              <a:t>změna sídla příjemce podpory;</a:t>
            </a:r>
          </a:p>
          <a:p>
            <a:pPr lvl="1" algn="just">
              <a:spcAft>
                <a:spcPts val="1200"/>
              </a:spcAft>
            </a:pPr>
            <a:r>
              <a:rPr lang="cs-CZ" dirty="false"/>
              <a:t>změna kontaktní osoby projektu (včetně změny kontaktních údajů – telefon, e-mail) či adresy pro doručení písemností;</a:t>
            </a:r>
          </a:p>
          <a:p>
            <a:pPr lvl="1">
              <a:spcAft>
                <a:spcPts val="1200"/>
              </a:spcAft>
            </a:pPr>
            <a:r>
              <a:rPr lang="cs-CZ" dirty="false"/>
              <a:t>změna v osobách vykonávajících funkci statutárního orgánu příjemce;</a:t>
            </a:r>
          </a:p>
          <a:p>
            <a:pPr lvl="1" algn="just">
              <a:spcAft>
                <a:spcPts val="1200"/>
              </a:spcAft>
            </a:pPr>
            <a:r>
              <a:rPr lang="cs-CZ" dirty="false"/>
              <a:t>změna názvu příjemce </a:t>
            </a:r>
            <a:r>
              <a:rPr lang="cs-CZ" sz="1800" dirty="false"/>
              <a:t>(blíže viz kap. 5.1.3 Specifických pravidel =&gt; </a:t>
            </a:r>
            <a:br>
              <a:rPr lang="cs-CZ" sz="1800" dirty="false"/>
            </a:br>
            <a:r>
              <a:rPr lang="cs-CZ" sz="1600" dirty="false"/>
              <a:t>někdy se jedná o podstatnou změnu, např.: fúze, rozdělení nebo převodu jmění na společníka atd.)</a:t>
            </a:r>
          </a:p>
          <a:p>
            <a:pPr lvl="1"/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44784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"/>
          <a:stretch/>
        </p:blipFill>
        <p:spPr bwMode="auto">
          <a:xfrm>
            <a:off x="4433093" y="1261640"/>
            <a:ext cx="4722664" cy="21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 II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208464" cy="4707224"/>
          </a:xfrm>
        </p:spPr>
        <p:txBody>
          <a:bodyPr/>
          <a:lstStyle/>
          <a:p>
            <a:r>
              <a:rPr lang="cs-CZ" dirty="false"/>
              <a:t>Nepodléhají předchozímu</a:t>
            </a:r>
            <a:br>
              <a:rPr lang="cs-CZ" dirty="false"/>
            </a:br>
            <a:r>
              <a:rPr lang="cs-CZ" dirty="false"/>
              <a:t>souhlasu, ale informace </a:t>
            </a:r>
            <a:br>
              <a:rPr lang="cs-CZ" dirty="false"/>
            </a:br>
            <a:r>
              <a:rPr lang="cs-CZ" dirty="false"/>
              <a:t>o změně se podává </a:t>
            </a:r>
            <a:br>
              <a:rPr lang="cs-CZ" dirty="false"/>
            </a:br>
            <a:r>
              <a:rPr lang="cs-CZ" b="true" dirty="false"/>
              <a:t>nejpozději 10 pracovních</a:t>
            </a:r>
            <a:br>
              <a:rPr lang="cs-CZ" b="true" dirty="false"/>
            </a:br>
            <a:r>
              <a:rPr lang="cs-CZ" b="true" dirty="false"/>
              <a:t>dní před termínem podání</a:t>
            </a:r>
            <a:br>
              <a:rPr lang="cs-CZ" b="true" dirty="false"/>
            </a:br>
            <a:r>
              <a:rPr lang="cs-CZ" b="true" dirty="false"/>
              <a:t>nejbližší Zprávy o realizaci:</a:t>
            </a:r>
            <a:br>
              <a:rPr lang="cs-CZ" dirty="false"/>
            </a:br>
            <a:endParaRPr lang="cs-CZ" dirty="false"/>
          </a:p>
          <a:p>
            <a:pPr marL="665163" lvl="1" indent="-303213" algn="just">
              <a:spcAft>
                <a:spcPts val="1200"/>
              </a:spcAft>
            </a:pPr>
            <a:r>
              <a:rPr lang="cs-CZ" sz="1900" dirty="false"/>
              <a:t>změna rozpočtu projektu (přesun prostředků mezi položkami, vytváření nových položek) v rámci jedné kapitoly rozpočtu;</a:t>
            </a:r>
          </a:p>
          <a:p>
            <a:pPr marL="665163" lvl="1" indent="-303213" algn="just">
              <a:spcAft>
                <a:spcPts val="1200"/>
              </a:spcAft>
            </a:pPr>
            <a:r>
              <a:rPr lang="cs-CZ" sz="1900" dirty="false"/>
              <a:t>přesun prostředků mezi jednotlivými kapitolami rozpočtu do výše 20 % celkových způsobilých výdajů projektu v režimu financování skutečně prokazovaných výdajů (kumulovaně).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8506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2662"/>
            <a:ext cx="4675609" cy="22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Nepodstatné změny III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13916"/>
            <a:ext cx="8496944" cy="57434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false"/>
              <a:t>Nepodléhají předchozímu souhlasu, </a:t>
            </a:r>
            <a:br>
              <a:rPr lang="cs-CZ" dirty="false"/>
            </a:br>
            <a:r>
              <a:rPr lang="cs-CZ" dirty="false"/>
              <a:t>ale informace o změně se podává </a:t>
            </a:r>
            <a:br>
              <a:rPr lang="cs-CZ" dirty="false"/>
            </a:br>
            <a:r>
              <a:rPr lang="cs-CZ" b="true" dirty="false"/>
              <a:t>spolu s nejbližší </a:t>
            </a:r>
            <a:r>
              <a:rPr lang="cs-CZ" b="true" dirty="false" err="true"/>
              <a:t>ZoR</a:t>
            </a:r>
            <a:r>
              <a:rPr lang="cs-CZ" b="true" dirty="false"/>
              <a:t>:</a:t>
            </a:r>
            <a:endParaRPr lang="cs-CZ" dirty="false"/>
          </a:p>
          <a:p>
            <a:pPr marL="814388" lvl="1" indent="-306388">
              <a:spcBef>
                <a:spcPts val="600"/>
              </a:spcBef>
            </a:pPr>
            <a:r>
              <a:rPr lang="cs-CZ" sz="1900" dirty="false"/>
              <a:t>změna místa realizace </a:t>
            </a:r>
            <a:br>
              <a:rPr lang="cs-CZ" sz="1900" dirty="false"/>
            </a:br>
            <a:r>
              <a:rPr lang="cs-CZ" sz="1900" dirty="false"/>
              <a:t>nebo území dopadu, které nemají</a:t>
            </a:r>
            <a:br>
              <a:rPr lang="cs-CZ" sz="1900" dirty="false"/>
            </a:br>
            <a:r>
              <a:rPr lang="cs-CZ" sz="1900" dirty="false"/>
              <a:t>dopad na způsobilost výdajů;</a:t>
            </a:r>
          </a:p>
          <a:p>
            <a:pPr marL="814388" lvl="1" indent="-306388" algn="just"/>
            <a:r>
              <a:rPr lang="cs-CZ" sz="1900" dirty="false"/>
              <a:t>navýšení počtu osob z cílové skupiny, které jsou do projektu zapojeny; </a:t>
            </a:r>
          </a:p>
          <a:p>
            <a:pPr marL="814388" lvl="1" indent="-306388" algn="just"/>
            <a:r>
              <a:rPr lang="cs-CZ" sz="1900" dirty="false"/>
              <a:t>změna týkající se plátcovství daně z přidané hodnoty u příjemce;</a:t>
            </a:r>
          </a:p>
          <a:p>
            <a:pPr marL="814388" lvl="1" indent="-306388" algn="just"/>
            <a:r>
              <a:rPr lang="cs-CZ" sz="1900" dirty="false"/>
              <a:t>změna ve způsobu provádění klíčových aktivit, která nemá negativní dopad na plnění cílů projektu </a:t>
            </a:r>
            <a:r>
              <a:rPr lang="cs-CZ" sz="1600" dirty="false"/>
              <a:t>(tzv. změna technických aspektů KA)</a:t>
            </a:r>
            <a:r>
              <a:rPr lang="cs-CZ" sz="1400" dirty="false"/>
              <a:t>:*</a:t>
            </a:r>
          </a:p>
          <a:p>
            <a:pPr marL="1160463" lvl="4" indent="-269875">
              <a:lnSpc>
                <a:spcPct val="100000"/>
              </a:lnSpc>
              <a:buFontTx/>
              <a:buChar char="-"/>
            </a:pPr>
            <a:r>
              <a:rPr lang="cs-CZ" sz="1800" dirty="false"/>
              <a:t>načasování nebo rozfázování provádění aktivity,</a:t>
            </a:r>
          </a:p>
          <a:p>
            <a:pPr marL="1160463" lvl="4" indent="-269875" algn="just">
              <a:lnSpc>
                <a:spcPct val="100000"/>
              </a:lnSpc>
              <a:buFontTx/>
              <a:buChar char="-"/>
            </a:pPr>
            <a:r>
              <a:rPr lang="cs-CZ" sz="1800" dirty="false"/>
              <a:t>rozšíření/snížení počtu činností, které klíčová aktivita předpokládala původně v menším/větším rozsahu,</a:t>
            </a:r>
          </a:p>
          <a:p>
            <a:pPr marL="1160463" lvl="4" indent="-269875" algn="just">
              <a:lnSpc>
                <a:spcPct val="100000"/>
              </a:lnSpc>
              <a:buFontTx/>
              <a:buChar char="-"/>
            </a:pPr>
            <a:r>
              <a:rPr lang="cs-CZ" sz="1800" dirty="false"/>
              <a:t>prodloužení provádění aktivity nad rozsah, který byl původně naplánovaný </a:t>
            </a:r>
            <a:r>
              <a:rPr lang="cs-CZ" sz="1600" dirty="false"/>
              <a:t>(ovšem stále v rámci schváleného období realizace projektu), …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4339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12" y="1340768"/>
            <a:ext cx="2965180" cy="21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 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371278"/>
            <a:ext cx="8208912" cy="5040560"/>
          </a:xfrm>
          <a:ln>
            <a:noFill/>
          </a:ln>
        </p:spPr>
        <p:txBody>
          <a:bodyPr/>
          <a:lstStyle/>
          <a:p>
            <a:r>
              <a:rPr lang="cs-CZ" dirty="false"/>
              <a:t>Podléhají předchozímu souhlasu ŘO, ale </a:t>
            </a:r>
            <a:br>
              <a:rPr lang="cs-CZ" dirty="false"/>
            </a:br>
            <a:r>
              <a:rPr lang="cs-CZ" dirty="false"/>
              <a:t>nevyžadují vydání změnového práv. aktu:</a:t>
            </a:r>
          </a:p>
          <a:p>
            <a:pPr lvl="1">
              <a:spcAft>
                <a:spcPts val="1200"/>
              </a:spcAft>
            </a:pPr>
            <a:r>
              <a:rPr lang="cs-CZ" sz="1800" dirty="false"/>
              <a:t>jiné než technické (nepodstatné) změny </a:t>
            </a:r>
            <a:br>
              <a:rPr lang="cs-CZ" sz="1800" dirty="false"/>
            </a:br>
            <a:r>
              <a:rPr lang="cs-CZ" sz="1800" dirty="false"/>
              <a:t>v klíčových aktivitách (např. zrušení </a:t>
            </a:r>
            <a:br>
              <a:rPr lang="cs-CZ" sz="1800" dirty="false"/>
            </a:br>
            <a:r>
              <a:rPr lang="cs-CZ" sz="1800" dirty="false"/>
              <a:t>či přidání klíčové aktivity); </a:t>
            </a:r>
          </a:p>
          <a:p>
            <a:pPr lvl="1">
              <a:spcAft>
                <a:spcPts val="1200"/>
              </a:spcAft>
            </a:pPr>
            <a:r>
              <a:rPr lang="cs-CZ" sz="1800" dirty="false"/>
              <a:t>zahrnutí nové cílové skupiny, tj. rozšíření </a:t>
            </a:r>
            <a:br>
              <a:rPr lang="cs-CZ" sz="1800" dirty="false"/>
            </a:br>
            <a:r>
              <a:rPr lang="cs-CZ" sz="1800" dirty="false"/>
              <a:t>projektu (respektující výzvu) i na osoby, na které projekt původně zaměřen nebyl;</a:t>
            </a:r>
          </a:p>
          <a:p>
            <a:pPr lvl="1" algn="just">
              <a:spcAft>
                <a:spcPts val="1200"/>
              </a:spcAft>
            </a:pPr>
            <a:r>
              <a:rPr lang="cs-CZ" sz="1800" dirty="false"/>
              <a:t>přesun prostředků mezi jednotlivými kapitolami rozpočtu vyšší než 20 % celkových způsobilých výdajů projektu v režimu financování skutečně prokazovaných výdajů (počítáno kumulovaně); </a:t>
            </a:r>
          </a:p>
          <a:p>
            <a:pPr lvl="1">
              <a:spcAft>
                <a:spcPts val="1200"/>
              </a:spcAft>
            </a:pPr>
            <a:r>
              <a:rPr lang="cs-CZ" sz="1800" dirty="false"/>
              <a:t>změna bankovního účtu projektu;</a:t>
            </a:r>
          </a:p>
          <a:p>
            <a:pPr lvl="1">
              <a:spcAft>
                <a:spcPts val="1200"/>
              </a:spcAft>
            </a:pPr>
            <a:r>
              <a:rPr lang="cs-CZ" sz="1800" dirty="false"/>
              <a:t>změna ve vymezení monitorovacích období (pokud se nemění termín ukončení realizace projektu).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8834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Podstatné změny II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1578" y="1348367"/>
            <a:ext cx="8064000" cy="4536024"/>
          </a:xfrm>
        </p:spPr>
        <p:txBody>
          <a:bodyPr/>
          <a:lstStyle/>
          <a:p>
            <a:r>
              <a:rPr lang="cs-CZ" dirty="false"/>
              <a:t>Podléhají předchozímu souhlasu </a:t>
            </a:r>
            <a:br>
              <a:rPr lang="cs-CZ" dirty="false"/>
            </a:br>
            <a:r>
              <a:rPr lang="cs-CZ" dirty="false"/>
              <a:t>ŘO a vyžadují vydání změnového</a:t>
            </a:r>
            <a:br>
              <a:rPr lang="cs-CZ" dirty="false"/>
            </a:br>
            <a:r>
              <a:rPr lang="cs-CZ" dirty="false"/>
              <a:t>právního aktu: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změna plánovaných výstupů a výsledků</a:t>
            </a:r>
            <a:br>
              <a:rPr lang="cs-CZ" dirty="false"/>
            </a:br>
            <a:r>
              <a:rPr lang="cs-CZ" dirty="false"/>
              <a:t>projektu (tj. cílových hodnot indikátorů);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změna termínu ukončení realizace projektu;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nahrazení partnera projektu jiným subjektem/subjekty;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navýšení částky veřejné podpory či podpory de </a:t>
            </a:r>
            <a:r>
              <a:rPr lang="cs-CZ" dirty="false" err="true"/>
              <a:t>minimis</a:t>
            </a:r>
            <a:r>
              <a:rPr lang="cs-CZ" dirty="false"/>
              <a:t>, kterou projekt zakládá příjemci nebo partnerovi s finančním příspěvkem;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false"/>
              <a:t>navýšení částky vyrovnávací platby na služby obecného hospod. zájmu, která je v právním aktu specifikována.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65" y="1196752"/>
            <a:ext cx="3415682" cy="23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-278686" y="5949280"/>
            <a:ext cx="9324528" cy="123660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/>
              <a:buChar char="I"/>
            </a:pPr>
            <a:r>
              <a:rPr lang="cs-CZ" dirty="false">
                <a:solidFill>
                  <a:srgbClr val="FF0000"/>
                </a:solidFill>
              </a:rPr>
              <a:t>Změny v osobě příjemce </a:t>
            </a:r>
            <a:r>
              <a:rPr lang="cs-CZ" dirty="false"/>
              <a:t>– řešeno podrobně ve Specifických pravidlech – může se jednat jak o podstatnou x nepodstatnou změnu.</a:t>
            </a:r>
          </a:p>
        </p:txBody>
      </p:sp>
    </p:spTree>
    <p:extLst>
      <p:ext uri="{BB962C8B-B14F-4D97-AF65-F5344CB8AC3E}">
        <p14:creationId xmlns:p14="http://schemas.microsoft.com/office/powerpoint/2010/main" val="269451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Změny projektu – závěrem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484784"/>
            <a:ext cx="8730268" cy="453650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false"/>
              <a:t>ŘO může žádost o změnu</a:t>
            </a:r>
            <a:r>
              <a:rPr lang="cs-CZ" sz="2400" dirty="false"/>
              <a:t>: </a:t>
            </a:r>
            <a:r>
              <a:rPr lang="cs-CZ" dirty="false"/>
              <a:t>schválit, zamítnout nebo vrátit k přepracování. V případě vrácení k přepracování je příjemci vždy stanovena lhůta pro předložení nové verze žádosti o změnu. </a:t>
            </a:r>
            <a:endParaRPr lang="cs-CZ" sz="2400" dirty="false"/>
          </a:p>
          <a:p>
            <a:pPr marL="414000" lvl="1" indent="0" algn="just">
              <a:spcAft>
                <a:spcPts val="600"/>
              </a:spcAft>
              <a:buNone/>
            </a:pPr>
            <a:r>
              <a:rPr lang="cs-CZ" b="true" dirty="false"/>
              <a:t>Lhůty: </a:t>
            </a:r>
            <a:r>
              <a:rPr lang="cs-CZ" dirty="false"/>
              <a:t>ŘO má na posouzení podstatné změny 20 pracovních dnů,  </a:t>
            </a:r>
            <a:br>
              <a:rPr lang="cs-CZ" dirty="false"/>
            </a:br>
            <a:r>
              <a:rPr lang="cs-CZ" dirty="false"/>
              <a:t>na kontrolu nepodstatné změny 5 pracovní dní</a:t>
            </a:r>
            <a:r>
              <a:rPr lang="cs-CZ" b="true" dirty="false"/>
              <a:t> </a:t>
            </a:r>
            <a:r>
              <a:rPr lang="cs-CZ" dirty="false"/>
              <a:t>(od předložení žádosti </a:t>
            </a:r>
            <a:br>
              <a:rPr lang="cs-CZ" dirty="false"/>
            </a:br>
            <a:r>
              <a:rPr lang="cs-CZ" dirty="false"/>
              <a:t>o změnu). Lhůta se zastavuje na dopracování žádosti.</a:t>
            </a:r>
          </a:p>
          <a:p>
            <a:pPr algn="just"/>
            <a:r>
              <a:rPr lang="cs-CZ" sz="2000" dirty="false"/>
              <a:t>Schválení žádosti o změnu rozpočtu není možné chápat jako souhlas</a:t>
            </a:r>
            <a:br>
              <a:rPr lang="cs-CZ" sz="2000" dirty="false"/>
            </a:br>
            <a:r>
              <a:rPr lang="cs-CZ" sz="2000" dirty="false"/>
              <a:t> se všemi výdaji, které příjemce do nově vytvořených či navýšených řádků rozpočtu bude následně nárokovat ke schválení. Posuzování způsobilosti výdaje probíhá vždy nad konkrétním nárokovaným výdajem </a:t>
            </a:r>
            <a:br>
              <a:rPr lang="cs-CZ" sz="2000" dirty="false"/>
            </a:br>
            <a:r>
              <a:rPr lang="cs-CZ" sz="2000" dirty="false"/>
              <a:t>v každé </a:t>
            </a:r>
            <a:r>
              <a:rPr lang="cs-CZ" sz="2000" dirty="false" err="true"/>
              <a:t>ŽoP</a:t>
            </a:r>
            <a:r>
              <a:rPr lang="cs-CZ" sz="2000" dirty="false"/>
              <a:t>. </a:t>
            </a:r>
            <a:r>
              <a:rPr lang="cs-CZ" sz="2000" b="true" dirty="false">
                <a:solidFill>
                  <a:srgbClr val="FF0000"/>
                </a:solidFill>
              </a:rPr>
              <a:t>Schválení rozpočtových změn tedy způsobilost nezaručuje. </a:t>
            </a:r>
          </a:p>
          <a:p>
            <a:pPr lvl="1" algn="just">
              <a:spcAft>
                <a:spcPts val="600"/>
              </a:spcAft>
            </a:pPr>
            <a:endParaRPr lang="cs-CZ" sz="1800" dirty="false"/>
          </a:p>
          <a:p>
            <a:pPr lvl="1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5781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dirty="false"/>
              <a:t>Změny projektu  - Schvalovací proces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772816"/>
            <a:ext cx="8064896" cy="4752528"/>
          </a:xfrm>
        </p:spPr>
        <p:txBody>
          <a:bodyPr/>
          <a:lstStyle/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/>
              <a:t>ŘO po doručení žádosti o změnu určí druh změny (podstatná se změnou právního aktu, bez změny právního aktu, nepodstatná změna). </a:t>
            </a:r>
          </a:p>
          <a:p>
            <a:pPr marL="936000" lvl="4" indent="-432000" algn="just">
              <a:spcBef>
                <a:spcPts val="12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false"/>
              <a:t>Příjemce totiž při založení </a:t>
            </a:r>
            <a:r>
              <a:rPr lang="cs-CZ" dirty="false" err="true"/>
              <a:t>ŽoZ</a:t>
            </a:r>
            <a:r>
              <a:rPr lang="cs-CZ" dirty="false"/>
              <a:t> v IS KP14+ nemá možnost editovat pole Typ závažnosti změny.</a:t>
            </a:r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/>
              <a:t>V závislosti na druhu změny probíhá schvalovací proces.</a:t>
            </a:r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200" dirty="false"/>
              <a:t>Je-li třeba opravy </a:t>
            </a:r>
            <a:r>
              <a:rPr lang="cs-CZ" sz="2200" dirty="false" err="true"/>
              <a:t>ŽoZ</a:t>
            </a:r>
            <a:r>
              <a:rPr lang="cs-CZ" sz="2200" dirty="false"/>
              <a:t>, ŘO vrátí k dopracování, jinak bude </a:t>
            </a:r>
            <a:r>
              <a:rPr lang="cs-CZ" sz="2200" dirty="false" err="true"/>
              <a:t>ŽoZ</a:t>
            </a:r>
            <a:r>
              <a:rPr lang="cs-CZ" sz="2200" dirty="false"/>
              <a:t> buď schválena, nebo zamítnuta.</a:t>
            </a:r>
          </a:p>
          <a:p>
            <a:pPr marL="0" lvl="2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cs-CZ" sz="2200" b="true" dirty="false"/>
              <a:t>Pokyny k vyplnění žádosti o změnu (</a:t>
            </a:r>
            <a:r>
              <a:rPr lang="cs-CZ" sz="2200" b="true" dirty="false" err="true"/>
              <a:t>ŽoZ</a:t>
            </a:r>
            <a:r>
              <a:rPr lang="cs-CZ" sz="2200" b="true" dirty="false"/>
              <a:t>)</a:t>
            </a:r>
            <a:r>
              <a:rPr lang="cs-CZ" sz="2200" dirty="false"/>
              <a:t>: </a:t>
            </a:r>
            <a:r>
              <a:rPr lang="cs-CZ" sz="2200" dirty="false">
                <a:hlinkClick r:id="rId3"/>
              </a:rPr>
              <a:t>http://www.esfcr.cz/file/9973/</a:t>
            </a:r>
            <a:endParaRPr lang="cs-CZ" sz="2200" dirty="false"/>
          </a:p>
          <a:p>
            <a:pPr marL="432000" lvl="2" indent="-4320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200" dirty="false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0675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827584" y="2852936"/>
            <a:ext cx="7632040" cy="2088232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Finanční část</a:t>
            </a:r>
            <a:br>
              <a:rPr lang="cs-CZ" dirty="false"/>
            </a:br>
            <a:br>
              <a:rPr lang="cs-CZ" dirty="false"/>
            </a:br>
            <a:endParaRPr lang="cs-CZ" sz="3200" b="false" i="true" cap="none" dirty="false"/>
          </a:p>
        </p:txBody>
      </p:sp>
    </p:spTree>
    <p:extLst>
      <p:ext uri="{BB962C8B-B14F-4D97-AF65-F5344CB8AC3E}">
        <p14:creationId xmlns:p14="http://schemas.microsoft.com/office/powerpoint/2010/main" val="107903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Struktura semináře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340768"/>
            <a:ext cx="8064000" cy="5229200"/>
          </a:xfrm>
          <a:noFill/>
        </p:spPr>
        <p:txBody>
          <a:bodyPr numCol="2"/>
          <a:lstStyle/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5" name="Zástupný symbol pro obsah 2"/>
          <p:cNvSpPr txBox="true">
            <a:spLocks/>
          </p:cNvSpPr>
          <p:nvPr/>
        </p:nvSpPr>
        <p:spPr>
          <a:xfrm>
            <a:off x="323528" y="1440160"/>
            <a:ext cx="8352928" cy="5229200"/>
          </a:xfrm>
          <a:prstGeom prst="rect">
            <a:avLst/>
          </a:prstGeom>
          <a:noFill/>
        </p:spPr>
        <p:txBody>
          <a:bodyPr vert="horz" lIns="0" tIns="0" rIns="0" bIns="0" numCol="1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200" b="true" dirty="false"/>
              <a:t>Věcná část: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Základní informace (výzva č. 139, rozhodnutí,..)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Rozhodnutí o poskytnutí dotace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Zdroje informací, technická podpora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Kontroly projektu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Změny v projektu</a:t>
            </a:r>
          </a:p>
          <a:p>
            <a:pPr marL="19050" indent="-19050">
              <a:spcAft>
                <a:spcPts val="1200"/>
              </a:spcAft>
              <a:defRPr/>
            </a:pPr>
            <a:r>
              <a:rPr lang="cs-CZ" altLang="cs-CZ" sz="2200" b="true" dirty="false">
                <a:solidFill>
                  <a:srgbClr val="14407E"/>
                </a:solidFill>
              </a:rPr>
              <a:t>  Finanční část: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Zálohová platba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sz="1800" b="true" dirty="false"/>
              <a:t>Způsobilé a nezpůsobilé výdaje</a:t>
            </a:r>
          </a:p>
          <a:p>
            <a:pPr marL="1438275" lvl="2" indent="-285750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1800" b="true" dirty="false">
                <a:solidFill>
                  <a:srgbClr val="14407E"/>
                </a:solidFill>
              </a:rPr>
              <a:t>Vedení účetnictví a dokladování výdajů</a:t>
            </a:r>
          </a:p>
          <a:p>
            <a:pPr marL="19050" indent="-19050">
              <a:spcAft>
                <a:spcPts val="1200"/>
              </a:spcAft>
              <a:defRPr/>
            </a:pPr>
            <a:endParaRPr lang="cs-CZ" altLang="cs-CZ" sz="2200" b="true" dirty="false">
              <a:solidFill>
                <a:srgbClr val="14407E"/>
              </a:solidFill>
            </a:endParaRPr>
          </a:p>
          <a:p>
            <a:pPr marL="19050" indent="-19050">
              <a:spcAft>
                <a:spcPts val="1200"/>
              </a:spcAft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50363-5EB4-4864-832A-4C78A2611A9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Zálohová platba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2A73B-2D6E-488F-9138-292F24FA38B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false"/>
              <a:t>Zálohová platba je vyplacena </a:t>
            </a:r>
            <a:r>
              <a:rPr lang="cs-CZ" sz="2000" b="true" dirty="false"/>
              <a:t>bez žádosti o platbu ze strany příjemce</a:t>
            </a:r>
            <a:r>
              <a:rPr lang="cs-CZ" sz="2000" dirty="false"/>
              <a:t> na základě uzavření právního aktu. Žádost o platbu vytváří ŘO.  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Zálohová platba je poskytnuta </a:t>
            </a:r>
            <a:r>
              <a:rPr lang="cs-CZ" sz="2000" b="true" dirty="false"/>
              <a:t>do 20 pracovních dnů od akceptace vydaného právního aktu</a:t>
            </a:r>
            <a:r>
              <a:rPr lang="cs-CZ" sz="2000" dirty="false"/>
              <a:t> ze strany příjemce. </a:t>
            </a:r>
            <a:br>
              <a:rPr lang="cs-CZ" sz="2000" dirty="false"/>
            </a:br>
            <a:r>
              <a:rPr lang="cs-CZ" sz="2000" dirty="false"/>
              <a:t>U projektu, který bude zahájen později (déle než 1 měsíc od akceptace vydaného </a:t>
            </a:r>
            <a:r>
              <a:rPr lang="cs-CZ" sz="2000" dirty="false" err="true"/>
              <a:t>RoD</a:t>
            </a:r>
            <a:r>
              <a:rPr lang="cs-CZ" sz="2000" dirty="false"/>
              <a:t>), bude záloha vyplacena měsíc před zahájením realizace, </a:t>
            </a:r>
            <a:r>
              <a:rPr lang="cs-CZ" sz="2000" b="true" dirty="false"/>
              <a:t>nejpozději</a:t>
            </a:r>
            <a:r>
              <a:rPr lang="cs-CZ" sz="2000" dirty="false"/>
              <a:t> </a:t>
            </a:r>
            <a:r>
              <a:rPr lang="cs-CZ" sz="2000" b="true" dirty="false"/>
              <a:t>k datu zahájení projektu</a:t>
            </a:r>
            <a:r>
              <a:rPr lang="cs-CZ" sz="2000" dirty="false"/>
              <a:t>. </a:t>
            </a:r>
            <a:endParaRPr lang="cs-CZ" sz="2000" b="true" dirty="false"/>
          </a:p>
          <a:p>
            <a:pPr algn="just">
              <a:lnSpc>
                <a:spcPct val="100000"/>
              </a:lnSpc>
            </a:pPr>
            <a:r>
              <a:rPr lang="cs-CZ" sz="2000" dirty="false"/>
              <a:t>Výše zálohové platby se rovná </a:t>
            </a:r>
            <a:r>
              <a:rPr lang="cs-CZ" sz="2000" b="true" dirty="false"/>
              <a:t>40 % z částky dotace dle právního aktu bez spolufinancování, </a:t>
            </a:r>
            <a:r>
              <a:rPr lang="cs-CZ" sz="2000" dirty="false"/>
              <a:t>případně jiná výše dle individuálního nastavení, např. u kratších projektů je možná i 50% výše zálohy. </a:t>
            </a:r>
            <a:endParaRPr lang="cs-CZ" sz="2000" dirty="false">
              <a:solidFill>
                <a:srgbClr val="FF0000"/>
              </a:solidFill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EDD1E-AD40-4916-99EA-ECC12E8B88F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8848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a nezpůsobilé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000" cy="4779232"/>
          </a:xfrm>
        </p:spPr>
        <p:txBody>
          <a:bodyPr/>
          <a:lstStyle/>
          <a:p>
            <a:pPr algn="just">
              <a:defRPr/>
            </a:pPr>
            <a:r>
              <a:rPr lang="cs-CZ" sz="1800" b="true" dirty="false"/>
              <a:t>Podpora z OPZ je určena výhradně na způsobilé výdaje.</a:t>
            </a:r>
          </a:p>
          <a:p>
            <a:pPr algn="just">
              <a:defRPr/>
            </a:pPr>
            <a:r>
              <a:rPr lang="cs-CZ" sz="1800" dirty="false"/>
              <a:t>Řídící orgán </a:t>
            </a:r>
            <a:r>
              <a:rPr lang="cs-CZ" sz="1800" b="true" dirty="false"/>
              <a:t>je oprávněn vyžádat si od příjemce jakýkoliv dokument nezbytný pro ověření způsobilosti výdajů</a:t>
            </a:r>
            <a:r>
              <a:rPr lang="cs-CZ" sz="1800" dirty="false"/>
              <a:t> v rámci projektu (může jít               i o dokument, který vznikl v době před zahájením realizace projektu).</a:t>
            </a:r>
          </a:p>
          <a:p>
            <a:pPr algn="just">
              <a:defRPr/>
            </a:pPr>
            <a:r>
              <a:rPr lang="cs-CZ" sz="1800" dirty="false"/>
              <a:t>Režim financování </a:t>
            </a:r>
            <a:r>
              <a:rPr lang="cs-CZ" sz="1800" b="true" dirty="false"/>
              <a:t>metodou skutečně vzniklých výdajů</a:t>
            </a:r>
            <a:r>
              <a:rPr lang="cs-CZ" sz="1800" dirty="false"/>
              <a:t> je založen na tom, že ke stanovení výše způsobilých výdajů dochází na základě reálně vzniklých a uhrazených výdajů prostřednictvím jejich doložení účetním, daňovým či jiným dokladem.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5354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pPr algn="ctr"/>
            <a:r>
              <a:rPr lang="cs-CZ" dirty="false"/>
              <a:t>Charakteristika způsobilého výdaje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064000" cy="513927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altLang="cs-CZ" sz="2000" b="true" dirty="false"/>
              <a:t>Způsobilý výdaj: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sz="1800" dirty="false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vznikl v době realizace projektu (datum zahájení i datum ukončení realizace specifikuje právní akt), a byl uhrazen nejpozději do okamžiku ukončení administrace závěrečné zprávy o realizaci projektu, resp. závěrečné žádosti o platbu,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řádně identifikovatelný, prokazatelný a doložitelný,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sz="1800" dirty="false"/>
              <a:t>je nezbytný pro dosažení cílů projektu.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1800" b="true" dirty="false"/>
              <a:t>Uvedené podmínky musejí být naplněny všechny zároveň.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14606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cs-CZ" sz="2800" dirty="false"/>
              <a:t>Charakteristika</a:t>
            </a:r>
            <a:r>
              <a:rPr lang="cs-CZ" sz="2400" dirty="false"/>
              <a:t> </a:t>
            </a:r>
            <a:r>
              <a:rPr lang="cs-CZ" sz="2800" dirty="false"/>
              <a:t>základních pojmů – Způsobilé výdaje</a:t>
            </a:r>
            <a:br>
              <a:rPr lang="cs-CZ" sz="2400" dirty="false"/>
            </a:br>
            <a:endParaRPr lang="cs-CZ" sz="24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532859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altLang="cs-CZ" sz="1800" b="true" dirty="false"/>
              <a:t>Přiměřenost výdaje znamená dosažení optimálního vztahu mezi: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Hospodárností,</a:t>
            </a:r>
            <a:r>
              <a:rPr lang="cs-CZ" altLang="cs-CZ" sz="1800" dirty="false"/>
              <a:t> tj. zajištěním kvalitně dosažených úkolů s co nejnižším vynaložením veřejných prostředků (vazba na ceny obvyklé viz </a:t>
            </a:r>
            <a:r>
              <a:rPr lang="cs-CZ" altLang="cs-CZ" sz="1800" dirty="false">
                <a:hlinkClick r:id="rId2"/>
              </a:rPr>
              <a:t>www.esfcr.cz</a:t>
            </a:r>
            <a:r>
              <a:rPr lang="cs-CZ" altLang="cs-CZ" sz="18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Účelností, </a:t>
            </a:r>
            <a:r>
              <a:rPr lang="cs-CZ" altLang="cs-CZ" sz="1800" dirty="false"/>
              <a:t>tj. využitím veřejných prostředků k zajištění optimální míry dosažení cílů.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altLang="cs-CZ" sz="1800" b="true" dirty="false"/>
              <a:t>Efektivností, </a:t>
            </a:r>
            <a:r>
              <a:rPr lang="cs-CZ" altLang="cs-CZ" sz="1800" dirty="false"/>
              <a:t>tj.</a:t>
            </a:r>
            <a:r>
              <a:rPr lang="cs-CZ" altLang="cs-CZ" sz="1800" b="true" dirty="false"/>
              <a:t> </a:t>
            </a:r>
            <a:r>
              <a:rPr lang="cs-CZ" altLang="cs-CZ" sz="1800" dirty="false"/>
              <a:t>vynaložením veřejných prostředků tak, aby se ve srovnání s jejich objemem dosáhlo maximálního rozsahu, kvality a přínosu.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cs-CZ" altLang="cs-CZ" sz="1800" b="true" dirty="false"/>
              <a:t>Pokud výdaje vykazované příjemcem nejsou přiměřené, ŘO je oprávněn výdaj jako způsobilý neschválit, nebo jej schválit pouze do určité výše.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cs-CZ" sz="1800" b="true" dirty="false"/>
              <a:t>Časová způsobilost: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pl-PL" sz="1800" dirty="false"/>
              <a:t>Datum vzniku nákladu musí spadat do období realizace projektu.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defRPr/>
            </a:pPr>
            <a:r>
              <a:rPr lang="cs-CZ" sz="1800" dirty="false"/>
              <a:t>Tato podmínka musí být ověřitelná (např. datem na účetním dokladu apod.)</a:t>
            </a:r>
          </a:p>
          <a:p>
            <a:pPr marL="0" indent="0" algn="just">
              <a:buNone/>
              <a:defRPr/>
            </a:pPr>
            <a:endParaRPr lang="cs-CZ" altLang="cs-CZ" sz="1800" b="true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702223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Celkové způsobilé náklady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72816"/>
            <a:ext cx="8064000" cy="492318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sz="1800" b="true" dirty="false"/>
              <a:t>Platba příjemci =  PŘÍMÉ NÁKLADY </a:t>
            </a:r>
            <a:r>
              <a:rPr lang="cs-CZ" sz="1800" dirty="false"/>
              <a:t>(aktivity, které mají přímou vazbu na CS) + </a:t>
            </a:r>
            <a:r>
              <a:rPr lang="cs-CZ" sz="1800" b="true" dirty="false"/>
              <a:t>NEPŘÍMÉ NÁKLADY </a:t>
            </a:r>
            <a:r>
              <a:rPr lang="cs-CZ" sz="1800" dirty="false"/>
              <a:t>(obvykle nemají přímou vazbu na CS)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1800" dirty="false"/>
              <a:t>Nepřímé náklady příjemce prokazuje procentuálním poměrem (%) vůči skutečně vynaloženým způsobilým přímým nákladům, a to v rámci předložené zprávy o realizaci projektu s žádostí o platbu</a:t>
            </a:r>
            <a:r>
              <a:rPr lang="cs-CZ" sz="1600" dirty="false"/>
              <a:t>).</a:t>
            </a:r>
            <a:endParaRPr lang="cs-CZ" sz="1600" b="true" dirty="false"/>
          </a:p>
          <a:p>
            <a:r>
              <a:rPr lang="cs-CZ" sz="1800" dirty="false"/>
              <a:t>Pomůcka k identifikaci přímých a nepřímých nákladů. </a:t>
            </a:r>
            <a:r>
              <a:rPr lang="cs-CZ" sz="1600" b="true" dirty="false"/>
              <a:t>(</a:t>
            </a:r>
            <a:r>
              <a:rPr lang="cs-CZ" sz="1600" b="true" dirty="false">
                <a:hlinkClick r:id="rId3"/>
              </a:rPr>
              <a:t>https://www.esfcr.cz/pravidla-pro-</a:t>
            </a:r>
            <a:r>
              <a:rPr lang="cs-CZ" sz="1600" b="true" dirty="false" err="true">
                <a:hlinkClick r:id="rId3"/>
              </a:rPr>
              <a:t>zadatele</a:t>
            </a:r>
            <a:r>
              <a:rPr lang="cs-CZ" sz="1600" b="true" dirty="false">
                <a:hlinkClick r:id="rId3"/>
              </a:rPr>
              <a:t>-a-</a:t>
            </a:r>
            <a:r>
              <a:rPr lang="cs-CZ" sz="1600" b="true" dirty="false" err="true">
                <a:hlinkClick r:id="rId3"/>
              </a:rPr>
              <a:t>prijemce</a:t>
            </a:r>
            <a:r>
              <a:rPr lang="cs-CZ" sz="1600" b="true" dirty="false">
                <a:hlinkClick r:id="rId3"/>
              </a:rPr>
              <a:t>-</a:t>
            </a:r>
            <a:r>
              <a:rPr lang="cs-CZ" sz="1600" b="true" dirty="false" err="true">
                <a:hlinkClick r:id="rId3"/>
              </a:rPr>
              <a:t>opz</a:t>
            </a:r>
            <a:r>
              <a:rPr lang="cs-CZ" sz="1600" b="true" dirty="false">
                <a:hlinkClick r:id="rId3"/>
              </a:rPr>
              <a:t>/-/dokument/797894</a:t>
            </a:r>
            <a:r>
              <a:rPr lang="cs-CZ" sz="1600" b="true" dirty="false"/>
              <a:t>) </a:t>
            </a:r>
          </a:p>
          <a:p>
            <a:r>
              <a:rPr lang="cs-CZ" sz="1800" dirty="false"/>
              <a:t>Využití nepřímých nákladů </a:t>
            </a:r>
            <a:r>
              <a:rPr lang="cs-CZ" sz="1800" b="true" dirty="false"/>
              <a:t>není předmětem kontrol ze strany ŘO </a:t>
            </a:r>
            <a:r>
              <a:rPr lang="cs-CZ" sz="1800" dirty="false"/>
              <a:t>(administrativních, ani kontroly na místě). </a:t>
            </a:r>
          </a:p>
          <a:p>
            <a:endParaRPr lang="cs-CZ" sz="1800" dirty="false"/>
          </a:p>
          <a:p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18473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784000" cy="1080000"/>
          </a:xfrm>
        </p:spPr>
        <p:txBody>
          <a:bodyPr/>
          <a:lstStyle/>
          <a:p>
            <a:r>
              <a:rPr lang="cs-CZ" sz="2800" dirty="false"/>
              <a:t>Celkové způsobilé náklady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true" dirty="false"/>
              <a:t>NEPŘÍMÉ NÁKLADY MOHOU DOSAHOVAT MAXIMÁLNĚ 25 % PŘÍMÝCH ZPŮSOBILÝCH NÁKLADŮ PROJEKTU </a:t>
            </a:r>
            <a:br>
              <a:rPr lang="cs-CZ" b="true" dirty="false"/>
            </a:br>
            <a:br>
              <a:rPr lang="cs-CZ" b="true" dirty="false"/>
            </a:br>
            <a:r>
              <a:rPr lang="cs-CZ" sz="2000" dirty="false"/>
              <a:t>Pro projekty, u nichž podstatná většina nákladů vznikne formou nákupu služeb, jsou procenta nepřímých nákladů snížena:</a:t>
            </a:r>
          </a:p>
          <a:p>
            <a:pPr algn="just"/>
            <a:r>
              <a:rPr lang="cs-CZ" sz="1800" dirty="false"/>
              <a:t>Pokud podíl nákupu služeb na celkových přímých způsobilých nákladech projektu činí více než 60 % a méně než 90 %, je procento nepřímých nákladů sníženo na 15 %.</a:t>
            </a:r>
          </a:p>
          <a:p>
            <a:pPr algn="just"/>
            <a:r>
              <a:rPr lang="cs-CZ" sz="1800" dirty="false"/>
              <a:t>Pokud podíl nákupu služeb na celkových přímých způsobilých nákladech projektu činí 90 % a více, je procento nepřímých nákladů sníženo na 5 %.</a:t>
            </a:r>
          </a:p>
          <a:p>
            <a:pPr algn="just"/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09627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12776"/>
            <a:ext cx="8064000" cy="492324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cs-CZ" altLang="cs-CZ" sz="2000" b="true" u="sng" dirty="false"/>
              <a:t>Způsobilé výdaje - Osobní náklady členů RT</a:t>
            </a:r>
            <a:r>
              <a:rPr lang="cs-CZ" altLang="cs-CZ" sz="2000" b="true" dirty="false"/>
              <a:t> 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Mzdy a platy zaměstnanců příjemce nebo partnera s finančním příspěvkem pracujících výhradně pro projekt.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Příslušná část mezd nebo platů zaměstnanců příjemce nebo partnera </a:t>
            </a:r>
            <a:br>
              <a:rPr lang="cs-CZ" altLang="cs-CZ" sz="1800" dirty="false"/>
            </a:br>
            <a:r>
              <a:rPr lang="cs-CZ" altLang="cs-CZ" sz="1800" dirty="false"/>
              <a:t>s finančním příspěvkem podílejících se na projektu pouze částí svého úvazku.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Odměny zaměstnanců příjemce nebo partnera s finančním příspěvkem zaměstnaných na  dohodu o pracovní činnosti anebo dohodu o provedení práce.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altLang="cs-CZ" sz="1800" dirty="false"/>
              <a:t>Odměna příjemce nebo partnera s finančním příspěvkem, který je OSVČ.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dirty="false"/>
              <a:t>Osobní náklady pracovníků příjemce nebo partnera s finančním příspěvkem (členů RT), kteří vykonávají pro projekt činnosti, které patří na základě vymezení nepřímých nákladů mezi nepřímé náklady, patří do nepřímých nákladů. </a:t>
            </a:r>
            <a:endParaRPr lang="cs-CZ" alt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23189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 osobní náklady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800000"/>
            <a:ext cx="8244000" cy="4320000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Způsobilé osobní náklady</a:t>
            </a:r>
            <a:r>
              <a:rPr lang="cs-CZ" sz="1800" dirty="false"/>
              <a:t> - součet hrubé mzdy/platu/odměny z dohody </a:t>
            </a:r>
            <a:br>
              <a:rPr lang="cs-CZ" sz="1800" dirty="false"/>
            </a:br>
            <a:r>
              <a:rPr lang="cs-CZ" sz="1800" dirty="false"/>
              <a:t>a odvodů na sociální a zdravotní pojištění hrazených zaměstnavatelem </a:t>
            </a:r>
            <a:br>
              <a:rPr lang="cs-CZ" sz="1800" dirty="false"/>
            </a:br>
            <a:r>
              <a:rPr lang="cs-CZ" sz="1800" dirty="false"/>
              <a:t>a případně dalších výdajů na zaměstnance, které je zaměstnavatel povinen hradit na základě platných právních předpisů (např. odvody do FKSP, zákonné pojištění odpovědnosti zaměstnavatele za škodu při pracovním úrazu nebo nemoci z povolání apod.).</a:t>
            </a:r>
            <a:endParaRPr lang="cs-CZ" altLang="cs-CZ" sz="1800" dirty="false"/>
          </a:p>
          <a:p>
            <a:pPr algn="just">
              <a:lnSpc>
                <a:spcPct val="100000"/>
              </a:lnSpc>
              <a:defRPr/>
            </a:pPr>
            <a:r>
              <a:rPr lang="cs-CZ" altLang="cs-CZ" sz="1800" dirty="false"/>
              <a:t>Způsobilé osobní náklady by měly respektovat obvyklou výši v daném místě, čase a oboru. V případě nárokování vyšších mzdových sazeb - nutné odůvodnění.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1800" dirty="false"/>
              <a:t>Informace k obvyklých mzdám a platům: </a:t>
            </a:r>
          </a:p>
          <a:p>
            <a:pPr marL="7717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cs-CZ" sz="1600" dirty="false"/>
              <a:t>Na stránkách ww.esfcr.cz: </a:t>
            </a:r>
            <a:r>
              <a:rPr lang="cs-CZ" altLang="cs-CZ" sz="1600" b="true" dirty="false">
                <a:hlinkClick r:id="rId3"/>
              </a:rPr>
              <a:t>https://www.esfcr.cz/obvykle-ceny-a-mzdy-platy-opz</a:t>
            </a:r>
            <a:endParaRPr lang="cs-CZ" altLang="cs-CZ" sz="1600" b="true" dirty="false"/>
          </a:p>
          <a:p>
            <a:pPr marL="771750" lvl="2" indent="-28575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1600" dirty="false"/>
              <a:t>Na stránkách www.mpsv.cz:  Informační systém o průměrném výdělku (ISPV): </a:t>
            </a:r>
            <a:r>
              <a:rPr lang="cs-CZ" sz="1600" b="true" dirty="false"/>
              <a:t>https://www.mpsv.cz/informacni-system-o-prumernem-vydelku-ispv-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94553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8"/>
            <a:ext cx="8244448" cy="499525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sz="1800" dirty="false"/>
              <a:t>MZDY A PLATY ČLENŮ REALIZAČNÍHO TÝMU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1800" dirty="false"/>
              <a:t>Pracovní smlouvy a dohody o pracích konaných mimo pracovní poměr (DPP/DPČ) musí být v souladu se zákoníkem práce.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DPČ</a:t>
            </a:r>
            <a:r>
              <a:rPr lang="cs-CZ" sz="1800" dirty="false"/>
              <a:t> - týdenní rozsah nesmí v průměru překračovat 20 hodin, </a:t>
            </a:r>
            <a:br>
              <a:rPr lang="cs-CZ" sz="1800" dirty="false"/>
            </a:br>
            <a:r>
              <a:rPr lang="cs-CZ" sz="1800" dirty="false"/>
              <a:t>a to maximálně za dobu 52 týdnů. 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Do částky 3.499 Kč za měsíc nejsou obvykle hrazeny odvody </a:t>
            </a:r>
            <a:br>
              <a:rPr lang="cs-CZ" sz="1800" dirty="false"/>
            </a:br>
            <a:r>
              <a:rPr lang="cs-CZ" sz="1800" dirty="false"/>
              <a:t>na zdravotní a sociální pojištění.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Od částky 3.500 Kč za měsíc vzniká povinnost platby zdravotního </a:t>
            </a:r>
            <a:br>
              <a:rPr lang="cs-CZ" sz="1800" dirty="false"/>
            </a:br>
            <a:r>
              <a:rPr lang="cs-CZ" sz="1800" dirty="false"/>
              <a:t>a sociálního pojištění.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sz="1800" b="true" dirty="false"/>
              <a:t>DPP</a:t>
            </a:r>
            <a:r>
              <a:rPr lang="cs-CZ" sz="1800" dirty="false"/>
              <a:t> - rozsah práce nesmí překročit 300 hodin v kalendářním roce </a:t>
            </a:r>
            <a:br>
              <a:rPr lang="cs-CZ" sz="1800" dirty="false"/>
            </a:br>
            <a:r>
              <a:rPr lang="cs-CZ" sz="1800" dirty="false"/>
              <a:t>u jednoho zaměstnavatele .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cs-CZ" sz="1800" dirty="false"/>
              <a:t>Zdravotní a sociální pojištění se platí, jen pokud dosáhne odměna alespoň 10 001 Kč. Pokud má zaměstnanec u zaměstnavatele více DPP a součet zúčtovaných příjmů z těchto dohod přesáhne v měsíci 10 000 Kč, pak se hradí odvody na zdravotní a sociální pojištění.</a:t>
            </a:r>
            <a:endParaRPr lang="cs-CZ" sz="1800" dirty="false">
              <a:ea typeface="Calibri"/>
              <a:cs typeface="Times New Roman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6744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Způsobilé výdaje –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208912" cy="4896544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1400" dirty="false"/>
              <a:t> </a:t>
            </a:r>
            <a:r>
              <a:rPr lang="cs-CZ" sz="1800" b="true" u="sng" dirty="false"/>
              <a:t>Povinné náležitosti PS a dohod v OPZ</a:t>
            </a:r>
            <a:r>
              <a:rPr lang="cs-CZ" sz="1800" u="sng" dirty="false"/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/>
              <a:t>identifikace projektu (název či registrační číslo),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/>
              <a:t>popis pracovní činnosti, kterou zaměstnanec vykonává pro projekt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/>
              <a:t>rozsah činnosti pro projekt, tzn. úvazek nebo  počet hodin za časovou jednotku,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1800" dirty="false"/>
              <a:t>výše odměny,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další zákonem stanovené náležitosti: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b="true" u="sng" dirty="false"/>
              <a:t>u pracovní smlouvy </a:t>
            </a:r>
            <a:r>
              <a:rPr lang="cs-CZ" sz="1800" dirty="false"/>
              <a:t>místo výkonu práce a den nástupu do práce,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b="true" u="sng" dirty="false"/>
              <a:t>u dohody o pracovní činnosti </a:t>
            </a:r>
            <a:r>
              <a:rPr lang="cs-CZ" sz="1800" dirty="false"/>
              <a:t>doba, na kterou se dohoda uzavírá, </a:t>
            </a:r>
            <a:br>
              <a:rPr lang="cs-CZ" sz="1800" dirty="false"/>
            </a:br>
            <a:r>
              <a:rPr lang="cs-CZ" sz="1800" dirty="false"/>
              <a:t>a sjednaný rozsah pracovní doby,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800" b="true" u="sng" dirty="false"/>
              <a:t>u dohody o provedení práce </a:t>
            </a:r>
            <a:r>
              <a:rPr lang="cs-CZ" sz="1800" dirty="false"/>
              <a:t>doba, na kterou se dohoda uzavírá.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sz="1800" dirty="false"/>
          </a:p>
          <a:p>
            <a:pPr marL="0" lvl="0" indent="0" algn="just">
              <a:lnSpc>
                <a:spcPct val="100000"/>
              </a:lnSpc>
              <a:buNone/>
            </a:pPr>
            <a:endParaRPr lang="cs-CZ" sz="1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57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výzvA</a:t>
            </a:r>
            <a:r>
              <a:rPr lang="cs-CZ" dirty="false"/>
              <a:t> 139 – Podporované aktivity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84784"/>
            <a:ext cx="8712968" cy="5760640"/>
          </a:xfrm>
          <a:noFill/>
        </p:spPr>
        <p:txBody>
          <a:bodyPr numCol="1"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true" dirty="false"/>
              <a:t>A. služby/aktivity zaměřené na přímou práci s cílovou skupinou osob sociálně vyloučených či sociálním vyloučením ohrožených, </a:t>
            </a:r>
            <a:r>
              <a:rPr lang="cs-CZ" sz="1800" b="true" u="sng" dirty="false"/>
              <a:t>a to v následujících oblastech:</a:t>
            </a:r>
            <a:r>
              <a:rPr lang="cs-CZ" sz="1800" dirty="false"/>
              <a:t>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zavádění a posilování case managementu (koordinace péče a podpory) a mezi-agenturní spolupráce ve výkonu sociální práce na městských částech,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podpora prevence a řešení zadluženosti a předluženosti (včetně poradenství), aktivity zaměřené na předcházení ekonomické nestability osob,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podpora inovativních forem pomoci pro osoby ohrožené bezdomovectvím, látkovými i nelátkovými závislostmi a/nebo osoby s duševním onemocněním,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podpora služeb pro ohrožené děti a rodiny a podpora služeb směřujících                k obnovení narušených funkcí rodiny, 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podpora paliativní péče v přirozeném prostředí klienta,</a:t>
            </a:r>
          </a:p>
          <a:p>
            <a:pPr marL="342900" indent="-3429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cs-CZ" sz="1800" dirty="false"/>
              <a:t>podpora osob se zdravotním postižením, včetně podpory jejich rodin a pečujících osob.</a:t>
            </a:r>
          </a:p>
          <a:p>
            <a:pPr marL="0" indent="0" algn="just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1800" b="true" dirty="false"/>
              <a:t>B. Činnosti zaměřené na rozvíjení a zkvalitňování poskytovaných služeb/aktivit uvedených v oblastech pod bodem A</a:t>
            </a:r>
          </a:p>
          <a:p>
            <a:pPr marL="0" indent="0">
              <a:buNone/>
            </a:pPr>
            <a:endParaRPr lang="cs-CZ" sz="2000" u="sng" dirty="false"/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54111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DAD03-64C9-4BB0-9251-9D2B0C07AAC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Způsobilé výdaje – osobní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BD07F-F58F-46D9-8C35-191FEDD375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700807"/>
            <a:ext cx="8064000" cy="4419155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b="true" dirty="false"/>
              <a:t>Úvazek pracovníka zapojeného do realizace projektu OPZ může být maximálně 1,0 dohromady u všech subjektů (příjemce a partneři) zapojených do daného projektu, a to po celou dobu zapojení daného pracovníka do realizace projektu OPZ. </a:t>
            </a:r>
          </a:p>
          <a:p>
            <a:pPr>
              <a:lnSpc>
                <a:spcPct val="100000"/>
              </a:lnSpc>
            </a:pPr>
            <a:r>
              <a:rPr lang="cs-CZ" sz="2000" b="true" dirty="false"/>
              <a:t>Úvazek 1,0 mínus neprojektové úvazky = projektový úvazek.</a:t>
            </a:r>
          </a:p>
          <a:p>
            <a:pPr>
              <a:lnSpc>
                <a:spcPct val="100000"/>
              </a:lnSpc>
            </a:pPr>
            <a:endParaRPr lang="cs-CZ" sz="2000" b="true" dirty="false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false"/>
              <a:t>Příklad:  PS: 0,8 hodin (mimo projekt)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cs-CZ" sz="2000" dirty="false"/>
              <a:t>                    DPČ projekt: maximální úvazek pro projekt je možný 0,2.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E2F716-0FD5-4670-914B-2FC578F41BC1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0254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true" u="sng" dirty="false"/>
              <a:t>Odvody zaměstnavatele na sociální a zdravotní pojištění</a:t>
            </a:r>
            <a:r>
              <a:rPr lang="cs-CZ" sz="1800" b="true" dirty="false"/>
              <a:t>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Způsobilé jsou odvody na sociální a zdravotní pojištění</a:t>
            </a:r>
            <a:r>
              <a:rPr lang="cs-CZ" sz="1800" b="true" dirty="false"/>
              <a:t> </a:t>
            </a:r>
            <a:r>
              <a:rPr lang="cs-CZ" sz="1800" dirty="false"/>
              <a:t>spojené se zaměstnancem hrazené zaměstnavatelem povinně na základě právních předpisů. </a:t>
            </a:r>
          </a:p>
          <a:p>
            <a:pPr marL="0" indent="0" algn="just">
              <a:buNone/>
            </a:pPr>
            <a:r>
              <a:rPr lang="cs-CZ" sz="1800" b="true" u="sng" dirty="false"/>
              <a:t>Odměny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Způsobilé jsou odměny za splnění mimořádného nebo zvlášť významného úkolu apod. </a:t>
            </a:r>
            <a:r>
              <a:rPr lang="cs-CZ" sz="1800" dirty="false"/>
              <a:t>Zdůvodnění vyplacených odměn je nezbytnou podmínkou jejich způsobilosti. </a:t>
            </a:r>
            <a:r>
              <a:rPr lang="cs-CZ" altLang="cs-CZ" sz="1800" dirty="false"/>
              <a:t>Příjemce stanoví kritéria, při jejichž splnění lze odměny zaměstnanci poskytnout.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1800" dirty="false"/>
              <a:t>Způsobilé jsou odměny, které nepřekročí 25 % ročního úhrnu nejvyššího platového tarifu a nejvýše přípustného osobního příplatku v příslušné platové třídě, nebo roční mzdy/odměny z dohody, kdy se vychází z částky dle poslední platné verze pracovní smlouvy/dohody o pracovní činnosti/dohody o provedení práce.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37211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Náhrady za dovolenou 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Náhrady za dovolenou jsou způsobilé pouze v rozsahu, v jakém odpovídají míře zapojení zaměstnance do realizace projektu v měsíci, v němž je dovolená čerpána (= úvazek dle pracovní smlouvy, DPČ, DPP </a:t>
            </a:r>
            <a:br>
              <a:rPr lang="cs-CZ" altLang="cs-CZ" sz="1800" dirty="false"/>
            </a:br>
            <a:r>
              <a:rPr lang="cs-CZ" altLang="cs-CZ" sz="1800" dirty="false"/>
              <a:t>v projektu).</a:t>
            </a:r>
          </a:p>
          <a:p>
            <a:pPr algn="just">
              <a:lnSpc>
                <a:spcPct val="100000"/>
              </a:lnSpc>
            </a:pPr>
            <a:r>
              <a:rPr lang="cs-CZ" altLang="cs-CZ" sz="1800" dirty="false"/>
              <a:t>Způsobilým výdajem je náhrada mzdy nebo platu za dovolenou v rozsahu, který zaměstnavatel musí zaměstnanci poskytnout na základě platného právního předpisu, kolektivní smlouvy nebo vnitřního předpisu zaměstnavatele.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altLang="cs-CZ" sz="1800" b="true" u="sng" dirty="false"/>
              <a:t>F</a:t>
            </a:r>
            <a:r>
              <a:rPr lang="pt-BR" altLang="cs-CZ" sz="1800" b="true" u="sng" dirty="false"/>
              <a:t>ond kulturních a sociálních potřeb</a:t>
            </a:r>
            <a:endParaRPr lang="cs-CZ" sz="1800" b="true" u="sng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FKSP je způsobilým nákladem u organizací, které musí povinně tvořit FKSP dle zákona.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Způsobilé jsou náklady na tvorbu, ne na čerpání FKSP.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03109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b="true" u="sng" dirty="false"/>
              <a:t>Pracovní neschopnost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Způsobilým výdajem je náhrada mzdy nebo platu, nebo odměny z dohody (resp. poměrná část) za dny dočasné pracovní neschopnosti nebo nařízené karantény</a:t>
            </a:r>
            <a:r>
              <a:rPr lang="cs-CZ" sz="1800" b="true" dirty="false"/>
              <a:t> </a:t>
            </a:r>
            <a:r>
              <a:rPr lang="cs-CZ" sz="1800" dirty="false"/>
              <a:t>ve výši a trvání, ve kterých je zaměstnavatel povinen tuto náhradu mzdy, nebo platu, nebo odměny z dohody poskytovat podle platných právních předpisů, podle kolektivní smlouvy nebo vnitřního předpisu zaměstnavatele.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Další překážky v práci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Způsobilá je také </a:t>
            </a:r>
            <a:r>
              <a:rPr lang="cs-CZ" sz="1800" b="true" dirty="false"/>
              <a:t>náhrada mzdy nebo platu </a:t>
            </a:r>
            <a:r>
              <a:rPr lang="cs-CZ" sz="1800" dirty="false"/>
              <a:t>(resp. poměrná část) </a:t>
            </a:r>
            <a:br>
              <a:rPr lang="cs-CZ" sz="1800" dirty="false"/>
            </a:br>
            <a:r>
              <a:rPr lang="cs-CZ" sz="1800" b="true" dirty="false"/>
              <a:t>v případě dalších překážek v práci</a:t>
            </a:r>
            <a:r>
              <a:rPr lang="cs-CZ" sz="1800" dirty="false"/>
              <a:t>, za které v souladu se zákoníkem práce, nebo s kolektivní smlouvou, nebo s vnitřním předpisem zaměstnavatele přísluší zaměstnanci náhrada mzdy/platu hrazená zaměstnavatelem (např. svatba, narození dítěte, studijní volno, promoce, překážky na straně zaměstnavatele apod.).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201230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Osobní náklady </a:t>
            </a:r>
            <a:br>
              <a:rPr lang="cs-CZ" sz="2800" dirty="false"/>
            </a:br>
            <a:r>
              <a:rPr lang="cs-CZ" sz="2800" dirty="false"/>
              <a:t>PN a NN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196752"/>
            <a:ext cx="8064000" cy="4923248"/>
          </a:xfrm>
        </p:spPr>
        <p:txBody>
          <a:bodyPr/>
          <a:lstStyle/>
          <a:p>
            <a:r>
              <a:rPr lang="cs-CZ" altLang="cs-CZ" sz="2000" b="true" dirty="false">
                <a:solidFill>
                  <a:schemeClr val="accent1">
                    <a:lumMod val="60000"/>
                    <a:lumOff val="40000"/>
                  </a:schemeClr>
                </a:solidFill>
              </a:rPr>
              <a:t>Rozhodná je náplň práce, ne název pozice. </a:t>
            </a:r>
          </a:p>
          <a:p>
            <a:r>
              <a:rPr lang="cs-CZ" altLang="cs-CZ" sz="2000" dirty="false"/>
              <a:t>Pomůcka: pracovník nepracuje s cílovou skupinou nebo pro ni nepřipravuje výstupy = jedná se o nepřímý náklad (NN) a naopak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37098"/>
            <a:ext cx="74328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33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výdaje – Cestovné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altLang="cs-CZ" sz="2000" dirty="false"/>
              <a:t>Výdaje spojené s cestami zaměstnanců (včetně DPP a DPČ) příjemce, partnerů s finančním příspěvkem. </a:t>
            </a:r>
            <a:r>
              <a:rPr lang="cs-CZ" altLang="cs-CZ" sz="2000" b="true" dirty="false"/>
              <a:t>Jedná se o zahraniční pracovní cesty členů realizačního týmu.</a:t>
            </a:r>
          </a:p>
          <a:p>
            <a:r>
              <a:rPr lang="cs-CZ" altLang="cs-CZ" sz="2000" dirty="false"/>
              <a:t>Způsobilé výdaje: </a:t>
            </a:r>
            <a:r>
              <a:rPr lang="cs-CZ" altLang="cs-CZ" sz="2000" b="true" dirty="false"/>
              <a:t>Jízdní výdaje, ubytování, stravné, nezbytné vedlejší výdaje.</a:t>
            </a:r>
          </a:p>
          <a:p>
            <a:r>
              <a:rPr lang="cs-CZ" altLang="cs-CZ" sz="2000" dirty="false"/>
              <a:t>Při vyúčtování zahraniční pracovní cesty se postupuje podle vyhlášky MF o základních sazbách stravného v cizí měně platné pro daný rok.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51162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Způsobilé výdaje – Cestovné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080000"/>
            <a:ext cx="8064000" cy="5040000"/>
          </a:xfrm>
        </p:spPr>
        <p:txBody>
          <a:bodyPr/>
          <a:lstStyle/>
          <a:p>
            <a:endParaRPr lang="cs-CZ" altLang="cs-CZ" sz="2000" dirty="false"/>
          </a:p>
          <a:p>
            <a:r>
              <a:rPr lang="cs-CZ" altLang="cs-CZ" sz="2000" dirty="false"/>
              <a:t>Cestovní náhrady </a:t>
            </a:r>
            <a:r>
              <a:rPr lang="cs-CZ" altLang="cs-CZ" sz="2000" b="true" dirty="false">
                <a:solidFill>
                  <a:srgbClr val="FF0000"/>
                </a:solidFill>
              </a:rPr>
              <a:t>pro zahraniční experty</a:t>
            </a:r>
            <a:r>
              <a:rPr lang="cs-CZ" altLang="cs-CZ" sz="2000" dirty="false"/>
              <a:t>, v režimu per </a:t>
            </a:r>
            <a:r>
              <a:rPr lang="cs-CZ" altLang="cs-CZ" sz="2000" dirty="false" err="true"/>
              <a:t>diems</a:t>
            </a:r>
            <a:r>
              <a:rPr lang="cs-CZ" altLang="cs-CZ" sz="2000" dirty="false"/>
              <a:t>: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/>
              <a:t>náklady na </a:t>
            </a:r>
            <a:r>
              <a:rPr lang="cs-CZ" b="true" dirty="false"/>
              <a:t>ubytování, stravné a cestovné v ČR:</a:t>
            </a:r>
            <a:r>
              <a:rPr lang="cs-CZ" dirty="false"/>
              <a:t> </a:t>
            </a:r>
          </a:p>
          <a:p>
            <a:pPr marL="1147350" lvl="2" indent="-3635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dle sazeb EU publikovaných na: </a:t>
            </a:r>
            <a:r>
              <a:rPr lang="cs-CZ" dirty="false">
                <a:solidFill>
                  <a:srgbClr val="FF0000"/>
                </a:solidFill>
                <a:hlinkClick r:id="rId3"/>
              </a:rPr>
              <a:t>https://ec.europa.eu/international-partnerships/system/files/per-diem-rates-20200201_en.pdf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b="true" dirty="false"/>
              <a:t>230 eur při pobytu přes noc</a:t>
            </a:r>
            <a:r>
              <a:rPr lang="cs-CZ" dirty="false"/>
              <a:t>, jinak paušál 75 eur (varianty se nekombinují).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/>
              <a:t>Způsobilost počtu prokazovaných nocí je posuzována </a:t>
            </a:r>
            <a:br>
              <a:rPr lang="cs-CZ" dirty="false"/>
            </a:br>
            <a:r>
              <a:rPr lang="cs-CZ" dirty="false"/>
              <a:t>v souvislosti s prokazovanými aktivitami projektu.</a:t>
            </a:r>
          </a:p>
          <a:p>
            <a:pPr marL="895350" lvl="1" indent="-363538">
              <a:spcAft>
                <a:spcPts val="1200"/>
              </a:spcAft>
            </a:pPr>
            <a:r>
              <a:rPr lang="cs-CZ" dirty="false"/>
              <a:t>Letenka (</a:t>
            </a:r>
            <a:r>
              <a:rPr lang="cs-CZ" dirty="false" err="true"/>
              <a:t>economy</a:t>
            </a:r>
            <a:r>
              <a:rPr lang="cs-CZ" dirty="false"/>
              <a:t>) na cesty nad 500 km, jinak ekvivalent ceny jízdenky 1. třídy.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45121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 cestovné – PN a NN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" y="1080000"/>
            <a:ext cx="9128740" cy="56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39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– nákup zařízení </a:t>
            </a:r>
            <a:br>
              <a:rPr lang="cs-CZ" sz="2800" dirty="false"/>
            </a:br>
            <a:r>
              <a:rPr lang="cs-CZ" sz="2800" dirty="false"/>
              <a:t>a vybavení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000" cy="46085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Investiční výdaje - odpisovaný hmotný majetek (pořizovací hodnota vyšší než 40 tis. Kč) a nehmotný majetek (pořizovací cena vyšší než 60 tis. Kč).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Neinvestiční výdaje – neodpisovaný hmotný majetek (pořizovací hodnota rovna nebo nižší než 40 tis. Kč) a nehmotný majetek (pořizovací cena rovna nebo nižší než 60 tis. Kč).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Pro vybavení členů RT platí, že proplácet lze </a:t>
            </a:r>
            <a:r>
              <a:rPr lang="cs-CZ" altLang="cs-CZ" sz="1800" b="true" dirty="false"/>
              <a:t>výši nákladů odpovídající zapojení do projektu </a:t>
            </a:r>
            <a:r>
              <a:rPr lang="cs-CZ" altLang="cs-CZ" sz="1800" dirty="false"/>
              <a:t>(2 x 0,5 úvazek = 1 počítač).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Náklady na zařízení a vybavení pro pracovníky, jejichž mzdy jsou hrazené z nepřímých nákladů, patří do nepřímých nákladů.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altLang="cs-CZ" sz="1800" dirty="false"/>
              <a:t>Křížové financování pro výzvu č. 139 není relevantní.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97195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</a:t>
            </a:r>
            <a:br>
              <a:rPr lang="cs-CZ" sz="2800" dirty="false"/>
            </a:br>
            <a:r>
              <a:rPr lang="cs-CZ" sz="2800" dirty="false"/>
              <a:t>nákup zařízení a vybavení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Případné využívání zařízení a vybavení pro administraci projektu </a:t>
            </a:r>
            <a:br>
              <a:rPr lang="cs-CZ" sz="1800" dirty="false"/>
            </a:br>
            <a:r>
              <a:rPr lang="cs-CZ" sz="1800" dirty="false"/>
              <a:t>a současně pro cílovou skupinu (např. tiskárna) vyžaduje rozdělení dotčených výdajů v adekvátním poměru mezi přímé a nepřímé náklady.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Případné využívání zařízení a vybavení pro účely i mimo projekt vyžaduje rozdělení dotčených výdajů na část relevantní pro projekt a zbývající část.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Nárokovat lze jeden druh výpočetní techniky (pokud je zakoupen např. stolní počítač, není možné koupit pro daného pracovníka ještě notebook apod.).  </a:t>
            </a:r>
          </a:p>
          <a:p>
            <a:pPr algn="just">
              <a:lnSpc>
                <a:spcPct val="100000"/>
              </a:lnSpc>
            </a:pPr>
            <a:r>
              <a:rPr lang="cs-CZ" sz="1800" b="true" u="sng" dirty="false"/>
              <a:t>Do nepřímých nákladů patří: </a:t>
            </a:r>
            <a:r>
              <a:rPr lang="cs-CZ" sz="1800" dirty="false"/>
              <a:t>např. nákup zařízení a vybavení určených pro administraci projektu, nákup </a:t>
            </a:r>
            <a:r>
              <a:rPr lang="cs-CZ" altLang="cs-CZ" sz="1800" dirty="false"/>
              <a:t>zařízení a vybavení pro pracovníky, jejíchž mzdy jsou hrazené z nepřímých nákladů, </a:t>
            </a:r>
            <a:r>
              <a:rPr lang="cs-CZ" sz="1800" dirty="false"/>
              <a:t>nosiče pro záznam dat, spotřební materiál – podrobně viz. Příručka Specifická část pravidel pro žadatele </a:t>
            </a:r>
            <a:br>
              <a:rPr lang="cs-CZ" sz="1800" dirty="false"/>
            </a:br>
            <a:r>
              <a:rPr lang="cs-CZ" sz="1800" dirty="false"/>
              <a:t>a příjemce v rámci OPZ pro projekty se skutečně vzniklými výdaji </a:t>
            </a:r>
            <a:br>
              <a:rPr lang="cs-CZ" sz="1800" dirty="false"/>
            </a:br>
            <a:r>
              <a:rPr lang="cs-CZ" sz="1800" dirty="false"/>
              <a:t>a případně také s nepřímými náklady.</a:t>
            </a:r>
            <a:endParaRPr lang="cs-CZ" altLang="cs-CZ" sz="1800" dirty="false"/>
          </a:p>
          <a:p>
            <a:pPr marL="0" indent="0">
              <a:lnSpc>
                <a:spcPct val="100000"/>
              </a:lnSpc>
              <a:buNone/>
            </a:pPr>
            <a:endParaRPr lang="cs-CZ" alt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5930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AB1C2-3C6F-4290-91D0-915190E1686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výzvA</a:t>
            </a:r>
            <a:r>
              <a:rPr lang="cs-CZ" dirty="false"/>
              <a:t> 139 – 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D0805A-C926-42C5-83DD-E87BF741A50A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3200" b="true" dirty="false"/>
              <a:t>Projekty jsou zaměřené na: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cs-CZ" sz="1050" b="true" dirty="false"/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aktivity pod bodem A (přímá práce s cílovou skupinou),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aktivity pod bodem B (rozvíjení a zkvalitňování služeb) – pouze u oblastí pod bodem A,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false"/>
              <a:t>kombinaci aktivit A </a:t>
            </a:r>
            <a:r>
              <a:rPr lang="cs-CZ" dirty="false" err="true"/>
              <a:t>a</a:t>
            </a:r>
            <a:r>
              <a:rPr lang="cs-CZ" dirty="false"/>
              <a:t> B (společně s jakoukoliv aktivitou pod bodem A lze realizovat také aktivity z bodu B).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AE7AA8-D35B-4536-99C5-046B3501D6C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0090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Způsobilé výdaje - Nákup služeb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53732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true" dirty="false"/>
              <a:t>Předmětem nákupu služeb</a:t>
            </a:r>
            <a:r>
              <a:rPr lang="cs-CZ" sz="2000" dirty="false"/>
              <a:t> mohou být zejména: zpracování analýz, průzkumů, studií, lektorské služby, školení a kurzy, vytvoření nových publikací, pronájem prostor pro práci s cílovou skupinou (např. pronájem učebny) apod.</a:t>
            </a:r>
          </a:p>
          <a:p>
            <a:pPr algn="just">
              <a:lnSpc>
                <a:spcPct val="100000"/>
              </a:lnSpc>
            </a:pPr>
            <a:r>
              <a:rPr lang="cs-CZ" sz="2000" b="true" dirty="false"/>
              <a:t>Způsobilými výdaji nejsou výdaje na nákup lektorských služeb/školení/kurzů, na které má příjemce či partner platnou akreditaci. </a:t>
            </a:r>
            <a:r>
              <a:rPr lang="cs-CZ" sz="2000" dirty="false"/>
              <a:t>U těchto kurzů se má za to, že zapojení externího dodavatele nenaplňuje podmínku hospodárnosti. Nákupem lektorských služeb se rozumí i situace, kdy danou akci organizačně zajišťuje příjemce či partner, nicméně lektor by lektorskou činnost prováděl na základě objednávky či smlouvy a následně by poskytnutou službu fakturoval.</a:t>
            </a:r>
          </a:p>
          <a:p>
            <a:pPr marL="432000" lvl="1" indent="-432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altLang="cs-CZ" dirty="false"/>
              <a:t>Při výběru dodavatele je nutné postupovat v souladu s příručkou </a:t>
            </a:r>
            <a:r>
              <a:rPr lang="cs-CZ" dirty="false"/>
              <a:t>Obecná část pravidel pro žadatele a příjemce v rámci OPZ, část Pravidla pro zadávání zakázek. </a:t>
            </a:r>
          </a:p>
          <a:p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23688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Způsobilé výdaje - Přímá podpora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556792"/>
            <a:ext cx="8064000" cy="4320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/>
              <a:t>Výdaje spojené se zapojením CS do projektu.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2000" dirty="false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2000" dirty="false"/>
              <a:t>Patří sem: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/>
              <a:t>cestovní náhrady, jízdné, stravné CS,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/>
              <a:t>příspěvek na péči o dítě a další závislé osoby,</a:t>
            </a:r>
          </a:p>
          <a:p>
            <a:pPr marL="895350" lvl="1" indent="-4445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false"/>
              <a:t>jiné nezbytné náklady CS.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65721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971600" y="2636912"/>
            <a:ext cx="7272000" cy="1224000"/>
          </a:xfrm>
        </p:spPr>
        <p:txBody>
          <a:bodyPr/>
          <a:lstStyle/>
          <a:p>
            <a:pPr algn="ctr"/>
            <a:r>
              <a:rPr lang="cs-CZ" dirty="false"/>
              <a:t>Vedení účetnictví 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a </a:t>
            </a:r>
            <a:br>
              <a:rPr lang="cs-CZ" dirty="false"/>
            </a:br>
            <a:br>
              <a:rPr lang="cs-CZ" dirty="false"/>
            </a:br>
            <a:r>
              <a:rPr lang="cs-CZ" dirty="false"/>
              <a:t>dokladování výdajů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126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Vedení účetnictví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2472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600" dirty="false"/>
              <a:t>Příjemci jsou povinni vést účetnictví nebo daňovou evidenci v souladu s předpisy ČR. Příjemci, kteří vedou účetnictví v plném nebo zjednodušeném rozsahu podle zákona č. 563/1991 Sb., o účetnictví, vedou účetnictví způsobem, který zajistí </a:t>
            </a:r>
            <a:r>
              <a:rPr lang="cs-CZ" sz="1600" b="true" dirty="false"/>
              <a:t>jednoznačné přiřazení účetních položek spadajících do přímých nákladů ke konkrétnímu projektu</a:t>
            </a:r>
            <a:r>
              <a:rPr lang="cs-CZ" sz="1600" dirty="false"/>
              <a:t>, tj. zejména výnosů a nákladů a zařazení do evidence majetku.</a:t>
            </a:r>
          </a:p>
          <a:p>
            <a:pPr algn="just">
              <a:lnSpc>
                <a:spcPct val="100000"/>
              </a:lnSpc>
            </a:pPr>
            <a:r>
              <a:rPr lang="cs-CZ" sz="1600" dirty="false"/>
              <a:t>Dále je nutné u projektů s veřejnou podporou vést příjmy a výdaje (výnosy </a:t>
            </a:r>
            <a:br>
              <a:rPr lang="cs-CZ" sz="1600" dirty="false"/>
            </a:br>
            <a:r>
              <a:rPr lang="cs-CZ" sz="1600" dirty="false"/>
              <a:t>a náklady) transparentně, </a:t>
            </a:r>
            <a:r>
              <a:rPr lang="cs-CZ" sz="1600" b="true" dirty="false"/>
              <a:t>s jednoznačnou vazbou ke konkrétní sociální službě </a:t>
            </a:r>
            <a:br>
              <a:rPr lang="cs-CZ" sz="1600" b="true" dirty="false"/>
            </a:br>
            <a:r>
              <a:rPr lang="cs-CZ" sz="1600" b="true" dirty="false"/>
              <a:t>v rámci projektu </a:t>
            </a:r>
            <a:r>
              <a:rPr lang="cs-CZ" sz="1600" dirty="false"/>
              <a:t>– identifikátoru služby (zejména účetní střediska, zakázky). </a:t>
            </a:r>
          </a:p>
          <a:p>
            <a:pPr algn="just">
              <a:lnSpc>
                <a:spcPct val="100000"/>
              </a:lnSpc>
            </a:pPr>
            <a:r>
              <a:rPr lang="cs-CZ" sz="1600" dirty="false"/>
              <a:t>Je-li dotace vyplácena v režimu vyrovnávací platby za službu obecného hospodářského zájmu, má příjemce povinnost vést příjmy a výdaje (výnosy </a:t>
            </a:r>
            <a:br>
              <a:rPr lang="cs-CZ" sz="1600" dirty="false"/>
            </a:br>
            <a:r>
              <a:rPr lang="cs-CZ" sz="1600" dirty="false"/>
              <a:t>a náklady) spojené s poskytováním příslušné služby ve svém účetnictví odděleně od příjmů a výdajů (výnosů a nákladů) spojených s jinými službami či činnostmi organizace. Povinnost odděleného účtování se vztahuje na veškeré položky související se sociální službou v režimu služeb obecného hospodářského zájmu (nikoli pouze výdaje financované prostředky vyrovnávací platby na příslušnou sociální službu). </a:t>
            </a:r>
          </a:p>
          <a:p>
            <a:pPr algn="just">
              <a:lnSpc>
                <a:spcPct val="100000"/>
              </a:lnSpc>
            </a:pPr>
            <a:r>
              <a:rPr lang="cs-CZ" sz="1600" dirty="false"/>
              <a:t>Je také nutná archivace dokumentů (samostatná směrnice pro projekt může být, nemusí).</a:t>
            </a:r>
          </a:p>
          <a:p>
            <a:pPr algn="just"/>
            <a:endParaRPr lang="cs-CZ" sz="18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6831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188640"/>
            <a:ext cx="8424000" cy="1080000"/>
          </a:xfrm>
        </p:spPr>
        <p:txBody>
          <a:bodyPr/>
          <a:lstStyle/>
          <a:p>
            <a:pPr algn="ctr"/>
            <a:r>
              <a:rPr lang="cs-CZ" altLang="cs-CZ" sz="2800" dirty="false"/>
              <a:t>Dokladování výdajů</a:t>
            </a:r>
            <a:br>
              <a:rPr lang="cs-CZ" altLang="cs-CZ" sz="2800" dirty="false"/>
            </a:b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cs-CZ" altLang="cs-CZ" sz="2000" dirty="false"/>
              <a:t>Všechny způsobilé výdaje spadající do PN musí být příjemce schopný doložit.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dirty="false"/>
              <a:t>Pro ŘO se dokládají skeny dokladů, originály archivuje příjemce. 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true" dirty="false"/>
              <a:t>Příjemce je povinen zajistit označení každého originálu účetního dokladu, který dokládá přímý způsobilý výdaj projektu, registračním číslem daného projektu.</a:t>
            </a:r>
          </a:p>
          <a:p>
            <a:pPr algn="just">
              <a:lnSpc>
                <a:spcPct val="100000"/>
              </a:lnSpc>
              <a:defRPr/>
            </a:pPr>
            <a:r>
              <a:rPr lang="cs-CZ" altLang="cs-CZ" sz="2000" b="true" dirty="false"/>
              <a:t>K žádosti o platbu je nutné do IS KP14+ naskenovat účetní doklad v tom případě, pokud částka, která je z něj nárokována v žádosti o platbu, jako výdaj projektu, přesahuje 10.000 Kč.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Pravidla pro dokladování výdajů se liší v rámci žádosti o platbu a při kontrole na místě (podrobně  viz tabulka č. 8 ve Specifické části pravidel pro žadatele a příjemce v rámci OPZ pro projekty se skutečně vzniklými výdaji a případně také s nepřímými náklady).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9470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dirty="false"/>
              <a:t>Dokladování výdajů II.</a:t>
            </a:r>
            <a:br>
              <a:rPr lang="cs-CZ" altLang="cs-CZ" sz="2800" dirty="false"/>
            </a:br>
            <a:r>
              <a:rPr lang="cs-CZ" altLang="cs-CZ" sz="2800" dirty="false"/>
              <a:t> DPH, Bankovní účet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8245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800" b="true" u="sng" dirty="false"/>
              <a:t>DPH  </a:t>
            </a:r>
            <a:r>
              <a:rPr lang="cs-CZ" sz="1800" dirty="false"/>
              <a:t>– rozdílné pro plátce a neplátce: </a:t>
            </a: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false"/>
              <a:t>U neplátce je DPH způsobilým výdajem.</a:t>
            </a:r>
          </a:p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1800" dirty="false"/>
              <a:t>U plátců je DPH způsobilým výdajem, pokud nevzniká nárok na odpočet.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false"/>
              <a:t>Akreditované kurzy – bez DPH.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true" u="sng" dirty="false"/>
              <a:t>Bankovní účet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Podmínkou podpory z OPZ není samostatný bankovní účet pro projekt. Řídící orgán poskytuje prostředky podpory na bankovní účet, který mu příjemce nahlásí. Výdaje projektu mohou být hrazeny z libovolného bankovního účtu příjemce. Úhrada se prokazuje kopií výpisu toho bankovního účtu, ze kterého byla platba skutečně provedena. Přitom musí být z výpisu zřejmé, že se jedná o bankovní účet příjemce.</a:t>
            </a:r>
          </a:p>
          <a:p>
            <a:pPr marL="0" indent="0"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sp>
        <p:nvSpPr>
          <p:cNvPr id="5" name="Obdélník 4"/>
          <p:cNvSpPr/>
          <p:nvPr/>
        </p:nvSpPr>
        <p:spPr>
          <a:xfrm>
            <a:off x="2286000" y="20670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defRPr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82888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83568" y="1506327"/>
            <a:ext cx="4608064" cy="91456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b="true" kern="0" dirty="false"/>
              <a:t>Přejeme úspěšnou realizaci Vašich 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0" y="1142092"/>
            <a:ext cx="2058984" cy="205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467544" y="2420888"/>
            <a:ext cx="7704856" cy="427511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true" dirty="false"/>
              <a:t>Tým projektových manažerů výzvy 139: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Věra Nouzová, </a:t>
            </a:r>
            <a:r>
              <a:rPr lang="cs-CZ" sz="1600" dirty="false">
                <a:hlinkClick r:id="rId3"/>
              </a:rPr>
              <a:t>vera.nouzova@mpsv.cz</a:t>
            </a:r>
            <a:r>
              <a:rPr lang="cs-CZ" sz="1600" dirty="false"/>
              <a:t>, +420 221 922 896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Pavlína Janáčová, </a:t>
            </a:r>
            <a:r>
              <a:rPr lang="cs-CZ" sz="1600" dirty="false">
                <a:hlinkClick r:id="rId4"/>
              </a:rPr>
              <a:t>pavlina.janacova@mpsv.cz</a:t>
            </a:r>
            <a:r>
              <a:rPr lang="cs-CZ" sz="1600" dirty="false"/>
              <a:t>, + 420 221 922 965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Lenka Veverková, </a:t>
            </a:r>
            <a:r>
              <a:rPr lang="cs-CZ" sz="1600" u="sng" dirty="false"/>
              <a:t>lenka.veverkova@mpsv.cz</a:t>
            </a:r>
            <a:r>
              <a:rPr lang="cs-CZ" sz="1600" dirty="false"/>
              <a:t>, +420 221 923 301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Dita Tondlová, </a:t>
            </a:r>
            <a:r>
              <a:rPr lang="cs-CZ" sz="1600" u="sng" dirty="false"/>
              <a:t>dita.tondlova@mpsv.cz</a:t>
            </a:r>
            <a:r>
              <a:rPr lang="cs-CZ" sz="1600" dirty="false"/>
              <a:t>, +420 221 922 034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Tereza Zahálková, </a:t>
            </a:r>
            <a:r>
              <a:rPr lang="cs-CZ" sz="1600" u="sng" dirty="false"/>
              <a:t>tereza.zahalkova@mpsv.cz</a:t>
            </a:r>
            <a:r>
              <a:rPr lang="cs-CZ" sz="1600" dirty="false"/>
              <a:t>, +420 221 923 899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Viera Hudecová, </a:t>
            </a:r>
            <a:r>
              <a:rPr lang="cs-CZ" sz="1600" u="sng" dirty="false"/>
              <a:t>viera.hudecova@mpsv.cz</a:t>
            </a:r>
            <a:r>
              <a:rPr lang="cs-CZ" sz="1600" dirty="false"/>
              <a:t>, +420 221 922 859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Jana Ribárová, </a:t>
            </a:r>
            <a:r>
              <a:rPr lang="cs-CZ" sz="1600" u="sng" dirty="false"/>
              <a:t>jana.ribarova@mpsv.cz</a:t>
            </a:r>
            <a:r>
              <a:rPr lang="cs-CZ" sz="1600" dirty="false"/>
              <a:t>, +420 221 922 897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Ivana Tomešová Dubová,</a:t>
            </a:r>
            <a:r>
              <a:rPr lang="cs-CZ" sz="1600" u="sng" dirty="false"/>
              <a:t> ivana.tomesova@mpsv.cz</a:t>
            </a:r>
            <a:r>
              <a:rPr lang="cs-CZ" sz="1600" dirty="false"/>
              <a:t>, +420 221 923 927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Anna Kolovratníková, </a:t>
            </a:r>
            <a:r>
              <a:rPr lang="cs-CZ" sz="1600" u="sng" dirty="false"/>
              <a:t>anna.kolovratnikova@mpsv.cz</a:t>
            </a:r>
            <a:r>
              <a:rPr lang="cs-CZ" sz="1600" dirty="false"/>
              <a:t>, +420 221 923 930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Hana Bartoníčková, </a:t>
            </a:r>
            <a:r>
              <a:rPr lang="cs-CZ" sz="1600" dirty="false">
                <a:hlinkClick r:id="rId5"/>
              </a:rPr>
              <a:t>hana.bartonickova@mpsv.cz</a:t>
            </a:r>
            <a:r>
              <a:rPr lang="cs-CZ" sz="1600" dirty="false"/>
              <a:t>, +420 221 922 177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Petra Píglová, </a:t>
            </a:r>
            <a:r>
              <a:rPr lang="cs-CZ" sz="1600" dirty="false">
                <a:hlinkClick r:id="rId6"/>
              </a:rPr>
              <a:t>petra.piglova@mpsv.cz</a:t>
            </a:r>
            <a:r>
              <a:rPr lang="cs-CZ" sz="1600" dirty="false"/>
              <a:t>, +420 221 922 174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Mgr. Lenka Švajgrová, </a:t>
            </a:r>
            <a:r>
              <a:rPr lang="cs-CZ" sz="1600" dirty="false">
                <a:hlinkClick r:id="rId7"/>
              </a:rPr>
              <a:t>lenka.svajgrova@mpsv.cz</a:t>
            </a:r>
            <a:r>
              <a:rPr lang="cs-CZ" sz="1600" dirty="false"/>
              <a:t>, +420 221 922 917</a:t>
            </a:r>
          </a:p>
          <a:p>
            <a:pPr marL="179388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false"/>
              <a:t>Ing. Jan Bláha, </a:t>
            </a:r>
            <a:r>
              <a:rPr lang="cs-CZ" sz="1600" dirty="false">
                <a:hlinkClick r:id="rId8"/>
              </a:rPr>
              <a:t>jan.blaha@mpsv.cz</a:t>
            </a:r>
            <a:r>
              <a:rPr lang="cs-CZ" sz="1600" dirty="false"/>
              <a:t>, +420 221 922 189</a:t>
            </a:r>
          </a:p>
          <a:p>
            <a:pPr marL="465138" lvl="2" indent="-285750">
              <a:spcBef>
                <a:spcPts val="0"/>
              </a:spcBef>
              <a:spcAft>
                <a:spcPts val="0"/>
              </a:spcAft>
            </a:pPr>
            <a:endParaRPr lang="cs-CZ" sz="1600" dirty="false"/>
          </a:p>
          <a:p>
            <a:pPr marL="179388" lvl="2" indent="0">
              <a:spcBef>
                <a:spcPts val="1800"/>
              </a:spcBef>
              <a:spcAft>
                <a:spcPts val="3000"/>
              </a:spcAft>
              <a:buNone/>
            </a:pPr>
            <a:endParaRPr lang="cs-CZ" sz="1800" dirty="false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800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080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DE959-0343-4C14-8317-A9231670235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                   Cílové skupiny – I.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B145AD-5F32-4461-9EB4-8D2B41AF258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7632847" cy="4752528"/>
          </a:xfrm>
          <a:prstGeom prst="rect">
            <a:avLst/>
          </a:prstGeo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01C585-3E05-4E58-B695-FBFCA94366E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7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15624-99DF-4025-AD8B-FDE94048491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/>
          <a:lstStyle/>
          <a:p>
            <a:r>
              <a:rPr lang="cs-CZ" dirty="false"/>
              <a:t>                  Cílové skupiny – II.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ED061F-ABB0-4404-B14D-C24FD1E082DD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484784"/>
            <a:ext cx="7344815" cy="468052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00F2DE-5EBB-467E-8C24-94610DFF585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736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3B2AA-064E-4B92-8493-671890F7F536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46314" y="0"/>
            <a:ext cx="8337686" cy="1080000"/>
          </a:xfrm>
        </p:spPr>
        <p:txBody>
          <a:bodyPr/>
          <a:lstStyle/>
          <a:p>
            <a:r>
              <a:rPr lang="cs-CZ" dirty="false"/>
              <a:t>                 Cílové skupiny - </a:t>
            </a:r>
            <a:r>
              <a:rPr lang="cs-CZ" dirty="false" err="true"/>
              <a:t>iii</a:t>
            </a:r>
            <a:r>
              <a:rPr lang="cs-CZ" dirty="false"/>
              <a:t>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030010-2CB4-438D-BB1B-4591B581802B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7128792" cy="4824536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5A223F-C11D-4444-B840-26AC8FD199E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793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 JAKÉ FÁZI JSOU NYNÍ PROJEKTY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55575" y="1256374"/>
            <a:ext cx="8484425" cy="5259626"/>
          </a:xfrm>
          <a:noFill/>
        </p:spPr>
        <p:txBody>
          <a:bodyPr numCol="1"/>
          <a:lstStyle/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/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/>
              <a:t>Výběrová komise (jednání 27. 4. 2021) doporučila k financování 28 projektů </a:t>
            </a:r>
            <a:br>
              <a:rPr lang="cs-CZ" sz="1800" dirty="false"/>
            </a:br>
            <a:r>
              <a:rPr lang="cs-CZ" sz="1800" dirty="false"/>
              <a:t>v celkové hodnotě přes 147 milionů Kč.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/>
              <a:t>Všechny projekty mají uzavřený Právní akt o poskytnutí podpory, </a:t>
            </a:r>
            <a:br>
              <a:rPr lang="cs-CZ" sz="1800" dirty="false"/>
            </a:br>
            <a:r>
              <a:rPr lang="cs-CZ" sz="1800" dirty="false"/>
              <a:t>tzv. Rozhodnutí. Několik projektů již zahájilo realizaci.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/>
              <a:t>Rozhodnutí byla podepsána elektronickým podpisem ředitelky </a:t>
            </a:r>
            <a:br>
              <a:rPr lang="cs-CZ" sz="1800" dirty="false"/>
            </a:br>
            <a:r>
              <a:rPr lang="cs-CZ" sz="1800" dirty="false"/>
              <a:t>odboru 87, Ing. Heleny </a:t>
            </a:r>
            <a:r>
              <a:rPr lang="cs-CZ" sz="1800" dirty="false" err="true"/>
              <a:t>Petrokové</a:t>
            </a:r>
            <a:r>
              <a:rPr lang="cs-CZ" sz="1800" dirty="false"/>
              <a:t>.</a:t>
            </a:r>
          </a:p>
          <a:p>
            <a:pPr marL="808038" lvl="1" indent="-393700" algn="just">
              <a:spcAft>
                <a:spcPts val="1200"/>
              </a:spcAft>
              <a:defRPr/>
            </a:pPr>
            <a:r>
              <a:rPr lang="cs-CZ" sz="1800" dirty="false"/>
              <a:t>Poštou se Rozhodnutí nedoručuje, je k dispozici v pouze elektronické podobě v informačním systému IS KP14+.</a:t>
            </a:r>
          </a:p>
          <a:p>
            <a:pPr marL="808038" lvl="1" indent="-393700">
              <a:spcAft>
                <a:spcPts val="1200"/>
              </a:spcAft>
              <a:defRPr/>
            </a:pPr>
            <a:r>
              <a:rPr lang="cs-CZ" sz="1800" dirty="false"/>
              <a:t>Projektům se začátkem realizace v červnu, v červenci a v srpnu 2021 byla již vyplacena zálohová platba. </a:t>
            </a:r>
            <a:br>
              <a:rPr lang="cs-CZ" sz="1800" dirty="false">
                <a:solidFill>
                  <a:srgbClr val="FF0000"/>
                </a:solidFill>
              </a:rPr>
            </a:br>
            <a:endParaRPr lang="cs-CZ" sz="1800" dirty="false">
              <a:solidFill>
                <a:srgbClr val="FF0000"/>
              </a:solidFill>
            </a:endParaRPr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sz="1800" dirty="false"/>
          </a:p>
          <a:p>
            <a:pPr marL="808038" lvl="1" indent="-393700" algn="just">
              <a:spcAft>
                <a:spcPts val="1200"/>
              </a:spcAft>
              <a:defRPr/>
            </a:pPr>
            <a:endParaRPr lang="cs-CZ" sz="1800" dirty="false"/>
          </a:p>
          <a:p>
            <a:pPr marL="414338" lvl="1" indent="0" algn="just">
              <a:spcAft>
                <a:spcPts val="120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  <a:p>
            <a:pPr marL="808038" lvl="1" indent="-393700" algn="just">
              <a:spcAft>
                <a:spcPts val="1200"/>
              </a:spcAft>
              <a:buNone/>
              <a:defRPr/>
            </a:pPr>
            <a:endParaRPr lang="cs-CZ" altLang="cs-CZ" sz="1800" dirty="false">
              <a:solidFill>
                <a:srgbClr val="14407E"/>
              </a:solidFill>
            </a:endParaRPr>
          </a:p>
          <a:p>
            <a:pPr marL="0" lvl="1" indent="0">
              <a:lnSpc>
                <a:spcPts val="288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  <a:p>
            <a:pPr marL="414000" lvl="1" indent="0">
              <a:spcAft>
                <a:spcPts val="0"/>
              </a:spcAft>
              <a:buNone/>
              <a:defRPr/>
            </a:pPr>
            <a:endParaRPr lang="cs-CZ" altLang="cs-CZ" sz="1600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sp>
        <p:nvSpPr>
          <p:cNvPr id="5" name="AutoShape 2" descr="https://jargonwriter.files.wordpress.com/2010/01/shaking_hands.jpg"/>
          <p:cNvSpPr>
            <a:spLocks noChangeAspect="true" noChangeArrowheads="true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https://jargonwriter.files.wordpress.com/2010/01/shaking_hands.jpg"/>
          <p:cNvSpPr>
            <a:spLocks noChangeAspect="true" noChangeArrowheads="true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false" compatLnSpc="true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381682" cy="11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16368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W:\INTERNÍ\ODD_874\SC 2.2.1\výzva_NNO střešní -03_15_041\08_Semináře\3. Seminář pro příjemce\1. Seminář pro příjemce_výzva č. 41.pptx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24B3C-103B-4B2F-9C39-EF5AC35095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A666A9-5E9E-48DA-8429-33655BE5065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dfed548f-0517-4d39-90e3-3947398480c0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69F97B-64BD-49C6-8721-21465F9F9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5279</properties:Words>
  <properties:PresentationFormat>Předvádění na obrazovce (4:3)</properties:PresentationFormat>
  <properties:Paragraphs>443</properties:Paragraphs>
  <properties:Slides>56</properties:Slides>
  <properties:Notes>32</properties:Notes>
  <properties:TotalTime>17542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properties:HeadingPairs>
  <properties:TitlesOfParts>
    <vt:vector baseType="lpstr" size="62">
      <vt:lpstr>Arial</vt:lpstr>
      <vt:lpstr>Calibri</vt:lpstr>
      <vt:lpstr>Courier New</vt:lpstr>
      <vt:lpstr>Wingdings</vt:lpstr>
      <vt:lpstr>Wingdings 3</vt:lpstr>
      <vt:lpstr>prezentace</vt:lpstr>
      <vt:lpstr>seminář pro příjemce výzvy  č. 03_20_139  1. podmínky a pravidla realizace projektů </vt:lpstr>
      <vt:lpstr>Struktura semináře</vt:lpstr>
      <vt:lpstr>Struktura semináře</vt:lpstr>
      <vt:lpstr>výzvA 139 – Podporované aktivity</vt:lpstr>
      <vt:lpstr>výzvA 139 – Podporované aktivity</vt:lpstr>
      <vt:lpstr>                   Cílové skupiny – I.</vt:lpstr>
      <vt:lpstr>                  Cílové skupiny – II.</vt:lpstr>
      <vt:lpstr>                 Cílové skupiny - iii.</vt:lpstr>
      <vt:lpstr>V JAKÉ FÁZI JSOU NYNÍ PROJEKTY</vt:lpstr>
      <vt:lpstr>ROZHODNUTÍ O POSKYTNUTÍ DOTACE</vt:lpstr>
      <vt:lpstr>ZDROJ INFORMACÍ A INFORMAČNÍ SYSTÉMY</vt:lpstr>
      <vt:lpstr>Technická podpora v případě problémů s IS KP14+ nebo s IS ESF2014+</vt:lpstr>
      <vt:lpstr>Prezentace aplikace PowerPoint</vt:lpstr>
      <vt:lpstr>Obecná část pravidel pro příjemce</vt:lpstr>
      <vt:lpstr>Specifická část pravidel pro příjemce</vt:lpstr>
      <vt:lpstr>další příručky</vt:lpstr>
      <vt:lpstr>kontroly na místě</vt:lpstr>
      <vt:lpstr>KONTROLY NA MÍSTĚ</vt:lpstr>
      <vt:lpstr> změny projektu  </vt:lpstr>
      <vt:lpstr>změny projektu</vt:lpstr>
      <vt:lpstr>Podstatné a Nepodstatné změny</vt:lpstr>
      <vt:lpstr>Nepodstatné změny I</vt:lpstr>
      <vt:lpstr>Nepodstatné změny II</vt:lpstr>
      <vt:lpstr>Nepodstatné změny III</vt:lpstr>
      <vt:lpstr>Podstatné změny I</vt:lpstr>
      <vt:lpstr>Podstatné změny II</vt:lpstr>
      <vt:lpstr>Změny projektu – závěrem </vt:lpstr>
      <vt:lpstr>Změny projektu  - Schvalovací proces</vt:lpstr>
      <vt:lpstr> Finanční část  </vt:lpstr>
      <vt:lpstr>Zálohová platba</vt:lpstr>
      <vt:lpstr>Způsobilé a nezpůsobilé výdaje</vt:lpstr>
      <vt:lpstr>Charakteristika způsobilého výdaje</vt:lpstr>
      <vt:lpstr>Charakteristika základních pojmů – Způsobilé výdaje </vt:lpstr>
      <vt:lpstr>Celkové způsobilé náklady projektu</vt:lpstr>
      <vt:lpstr>Celkové způsobilé náklady projektu</vt:lpstr>
      <vt:lpstr>Způsobilé výdaje – osobní náklady</vt:lpstr>
      <vt:lpstr>Způsobilé výdaje -  osobní náklady </vt:lpstr>
      <vt:lpstr>Způsobilé výdaje – osobní náklady</vt:lpstr>
      <vt:lpstr>Způsobilé výdaje – osobní náklady</vt:lpstr>
      <vt:lpstr>Způsobilé výdaje – osobní náklady</vt:lpstr>
      <vt:lpstr>Způsobilé výdaje - osobní náklady</vt:lpstr>
      <vt:lpstr>Způsobilé výdaje - osobní náklady</vt:lpstr>
      <vt:lpstr>Způsobilé výdaje - osobní náklady</vt:lpstr>
      <vt:lpstr>Způsobilé výdaje - Osobní náklady  PN a NN</vt:lpstr>
      <vt:lpstr>Způsobilé výdaje – Cestovné</vt:lpstr>
      <vt:lpstr>Způsobilé výdaje – Cestovné</vt:lpstr>
      <vt:lpstr>Způsobilé výdaje -  cestovné – PN a NN</vt:lpstr>
      <vt:lpstr>Způsobilé výdaje – nákup zařízení  a vybavení</vt:lpstr>
      <vt:lpstr>Způsobilé výdaje  nákup zařízení a vybavení</vt:lpstr>
      <vt:lpstr>Způsobilé výdaje - Nákup služeb</vt:lpstr>
      <vt:lpstr>Způsobilé výdaje - Přímá podpora</vt:lpstr>
      <vt:lpstr>Vedení účetnictví   a   dokladování výdajů</vt:lpstr>
      <vt:lpstr>Vedení účetnictví</vt:lpstr>
      <vt:lpstr>Dokladování výdajů </vt:lpstr>
      <vt:lpstr>Dokladování výdajů II.  DPH, Bankovní účet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2021-08-30T05:44:40Z</dcterms:modified>
  <cp:revision>521</cp:revision>
  <dc:title>ROZLOŽENÍ SNÍMKŮ A TISK PREZENTACÍ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