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79"/>
  </p:notesMasterIdLst>
  <p:sldIdLst>
    <p:sldId id="504" r:id="rId5"/>
    <p:sldId id="547" r:id="rId6"/>
    <p:sldId id="505" r:id="rId7"/>
    <p:sldId id="453" r:id="rId8"/>
    <p:sldId id="454" r:id="rId9"/>
    <p:sldId id="546" r:id="rId10"/>
    <p:sldId id="456" r:id="rId11"/>
    <p:sldId id="552" r:id="rId12"/>
    <p:sldId id="455" r:id="rId13"/>
    <p:sldId id="516" r:id="rId14"/>
    <p:sldId id="458" r:id="rId15"/>
    <p:sldId id="560" r:id="rId16"/>
    <p:sldId id="559" r:id="rId17"/>
    <p:sldId id="507" r:id="rId18"/>
    <p:sldId id="508" r:id="rId19"/>
    <p:sldId id="510" r:id="rId20"/>
    <p:sldId id="511" r:id="rId21"/>
    <p:sldId id="515" r:id="rId22"/>
    <p:sldId id="561" r:id="rId23"/>
    <p:sldId id="536" r:id="rId24"/>
    <p:sldId id="537" r:id="rId25"/>
    <p:sldId id="538" r:id="rId26"/>
    <p:sldId id="518" r:id="rId27"/>
    <p:sldId id="463" r:id="rId28"/>
    <p:sldId id="520" r:id="rId29"/>
    <p:sldId id="521" r:id="rId30"/>
    <p:sldId id="522" r:id="rId31"/>
    <p:sldId id="523" r:id="rId32"/>
    <p:sldId id="524" r:id="rId33"/>
    <p:sldId id="562" r:id="rId34"/>
    <p:sldId id="544" r:id="rId35"/>
    <p:sldId id="568" r:id="rId36"/>
    <p:sldId id="545" r:id="rId37"/>
    <p:sldId id="464" r:id="rId38"/>
    <p:sldId id="465" r:id="rId39"/>
    <p:sldId id="467" r:id="rId40"/>
    <p:sldId id="468" r:id="rId41"/>
    <p:sldId id="469" r:id="rId42"/>
    <p:sldId id="470" r:id="rId43"/>
    <p:sldId id="473" r:id="rId44"/>
    <p:sldId id="474" r:id="rId45"/>
    <p:sldId id="477" r:id="rId46"/>
    <p:sldId id="569" r:id="rId47"/>
    <p:sldId id="551" r:id="rId48"/>
    <p:sldId id="557" r:id="rId49"/>
    <p:sldId id="565" r:id="rId50"/>
    <p:sldId id="566" r:id="rId51"/>
    <p:sldId id="567" r:id="rId52"/>
    <p:sldId id="570" r:id="rId53"/>
    <p:sldId id="539" r:id="rId54"/>
    <p:sldId id="540" r:id="rId55"/>
    <p:sldId id="478" r:id="rId56"/>
    <p:sldId id="526" r:id="rId57"/>
    <p:sldId id="481" r:id="rId58"/>
    <p:sldId id="482" r:id="rId59"/>
    <p:sldId id="541" r:id="rId60"/>
    <p:sldId id="487" r:id="rId61"/>
    <p:sldId id="542" r:id="rId62"/>
    <p:sldId id="486" r:id="rId63"/>
    <p:sldId id="543" r:id="rId64"/>
    <p:sldId id="531" r:id="rId65"/>
    <p:sldId id="571" r:id="rId66"/>
    <p:sldId id="532" r:id="rId67"/>
    <p:sldId id="533" r:id="rId68"/>
    <p:sldId id="534" r:id="rId69"/>
    <p:sldId id="494" r:id="rId70"/>
    <p:sldId id="535" r:id="rId71"/>
    <p:sldId id="495" r:id="rId72"/>
    <p:sldId id="496" r:id="rId73"/>
    <p:sldId id="498" r:id="rId74"/>
    <p:sldId id="499" r:id="rId75"/>
    <p:sldId id="500" r:id="rId76"/>
    <p:sldId id="501" r:id="rId77"/>
    <p:sldId id="381" r:id="rId78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Janáčová Pavlína Mgr., DiS. (MPSV)" initials="JPMD(" lastIdx="9" clrIdx="0">
    <p:extLst>
      <p:ext uri="{19B8F6BF-5375-455C-9EA6-DF929625EA0E}">
        <p15:presenceInfo xmlns:p15="http://schemas.microsoft.com/office/powerpoint/2012/main" providerId="AD" userId="S::pavlina.janacova@mpsv.cz::6cc5dc73-1ff5-4548-87eb-23fe761ebac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8339" autoAdjust="false"/>
    <p:restoredTop sz="90943" autoAdjust="false"/>
  </p:normalViewPr>
  <p:slideViewPr>
    <p:cSldViewPr showGuides="true">
      <p:cViewPr varScale="true">
        <p:scale>
          <a:sx n="104" d="100"/>
          <a:sy n="104" d="100"/>
        </p:scale>
        <p:origin x="1668" y="7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72" y="107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2.xml" Type="http://schemas.openxmlformats.org/officeDocument/2006/relationships/slide" Id="rId26"/>
    <Relationship Target="slides/slide17.xml" Type="http://schemas.openxmlformats.org/officeDocument/2006/relationships/slide" Id="rId21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59.xml" Type="http://schemas.openxmlformats.org/officeDocument/2006/relationships/slide" Id="rId63"/>
    <Relationship Target="slides/slide64.xml" Type="http://schemas.openxmlformats.org/officeDocument/2006/relationships/slide" Id="rId68"/>
    <Relationship Target="tableStyles.xml" Type="http://schemas.openxmlformats.org/officeDocument/2006/relationships/tableStyles" Id="rId84"/>
    <Relationship Target="slides/slide12.xml" Type="http://schemas.openxmlformats.org/officeDocument/2006/relationships/slide" Id="rId16"/>
    <Relationship Target="slides/slide7.xml" Type="http://schemas.openxmlformats.org/officeDocument/2006/relationships/slide" Id="rId11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slides/slide70.xml" Type="http://schemas.openxmlformats.org/officeDocument/2006/relationships/slide" Id="rId74"/>
    <Relationship Target="notesMasters/notesMaster1.xml" Type="http://schemas.openxmlformats.org/officeDocument/2006/relationships/notesMaster" Id="rId79"/>
    <Relationship Target="slides/slide1.xml" Type="http://schemas.openxmlformats.org/officeDocument/2006/relationships/slide" Id="rId5"/>
    <Relationship Target="slides/slide57.xml" Type="http://schemas.openxmlformats.org/officeDocument/2006/relationships/slide" Id="rId61"/>
    <Relationship Target="viewProps.xml" Type="http://schemas.openxmlformats.org/officeDocument/2006/relationships/viewProps" Id="rId82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slides/slide60.xml" Type="http://schemas.openxmlformats.org/officeDocument/2006/relationships/slide" Id="rId64"/>
    <Relationship Target="slides/slide65.xml" Type="http://schemas.openxmlformats.org/officeDocument/2006/relationships/slide" Id="rId69"/>
    <Relationship Target="slides/slide73.xml" Type="http://schemas.openxmlformats.org/officeDocument/2006/relationships/slide" Id="rId77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slides/slide68.xml" Type="http://schemas.openxmlformats.org/officeDocument/2006/relationships/slide" Id="rId72"/>
    <Relationship Target="commentAuthors.xml" Type="http://schemas.openxmlformats.org/officeDocument/2006/relationships/commentAuthors" Id="rId80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63.xml" Type="http://schemas.openxmlformats.org/officeDocument/2006/relationships/slide" Id="rId67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slides/slide58.xml" Type="http://schemas.openxmlformats.org/officeDocument/2006/relationships/slide" Id="rId62"/>
    <Relationship Target="slides/slide66.xml" Type="http://schemas.openxmlformats.org/officeDocument/2006/relationships/slide" Id="rId70"/>
    <Relationship Target="slides/slide71.xml" Type="http://schemas.openxmlformats.org/officeDocument/2006/relationships/slide" Id="rId75"/>
    <Relationship Target="theme/theme1.xml" Type="http://schemas.openxmlformats.org/officeDocument/2006/relationships/theme" Id="rId83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slides/slide56.xml" Type="http://schemas.openxmlformats.org/officeDocument/2006/relationships/slide" Id="rId60"/>
    <Relationship Target="slides/slide61.xml" Type="http://schemas.openxmlformats.org/officeDocument/2006/relationships/slide" Id="rId65"/>
    <Relationship Target="slides/slide69.xml" Type="http://schemas.openxmlformats.org/officeDocument/2006/relationships/slide" Id="rId73"/>
    <Relationship Target="slides/slide74.xml" Type="http://schemas.openxmlformats.org/officeDocument/2006/relationships/slide" Id="rId78"/>
    <Relationship Target="presProps.xml" Type="http://schemas.openxmlformats.org/officeDocument/2006/relationships/presProps" Id="rId81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    <Relationship Target="slides/slide30.xml" Type="http://schemas.openxmlformats.org/officeDocument/2006/relationships/slide" Id="rId34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slides/slide72.xml" Type="http://schemas.openxmlformats.org/officeDocument/2006/relationships/slide" Id="rId76"/>
    <Relationship Target="slides/slide3.xml" Type="http://schemas.openxmlformats.org/officeDocument/2006/relationships/slide" Id="rId7"/>
    <Relationship Target="slides/slide67.xml" Type="http://schemas.openxmlformats.org/officeDocument/2006/relationships/slide" Id="rId71"/>
    <Relationship Target="../customXml/item2.xml" Type="http://schemas.openxmlformats.org/officeDocument/2006/relationships/customXml" Id="rId2"/>
    <Relationship Target="slides/slide25.xml" Type="http://schemas.openxmlformats.org/officeDocument/2006/relationships/slide" Id="rId29"/>
    <Relationship Target="slides/slide20.xml" Type="http://schemas.openxmlformats.org/officeDocument/2006/relationships/slide" Id="rId24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62.xml" Type="http://schemas.openxmlformats.org/officeDocument/2006/relationships/slide" Id="rId66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30.08.2021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4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4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5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5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7.xml.rels><?xml version="1.0" encoding="UTF-8" standalone="yes"?>
<Relationships xmlns="http://schemas.openxmlformats.org/package/2006/relationships">
    <Relationship Target="../slides/slide6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8.xml.rels><?xml version="1.0" encoding="UTF-8" standalone="yes"?>
<Relationships xmlns="http://schemas.openxmlformats.org/package/2006/relationships">
    <Relationship Target="../slides/slide6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9.xml.rels><?xml version="1.0" encoding="UTF-8" standalone="yes"?>
<Relationships xmlns="http://schemas.openxmlformats.org/package/2006/relationships">
    <Relationship Target="../slides/slide6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0.xml.rels><?xml version="1.0" encoding="UTF-8" standalone="yes"?>
<Relationships xmlns="http://schemas.openxmlformats.org/package/2006/relationships">
    <Relationship Target="../slides/slide6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1.xml.rels><?xml version="1.0" encoding="UTF-8" standalone="yes"?>
<Relationships xmlns="http://schemas.openxmlformats.org/package/2006/relationships">
    <Relationship Target="../slides/slide7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2.xml.rels><?xml version="1.0" encoding="UTF-8" standalone="yes"?>
<Relationships xmlns="http://schemas.openxmlformats.org/package/2006/relationships">
    <Relationship Target="../slides/slide7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3.xml.rels><?xml version="1.0" encoding="UTF-8" standalone="yes"?>
<Relationships xmlns="http://schemas.openxmlformats.org/package/2006/relationships">
    <Relationship Target="../slides/slide7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7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522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5582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5582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5243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6687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9783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33751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85571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30155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6844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29750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61084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0077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11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62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874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3437A0A7-0B79-444A-9F37-EECB9CF9456B}" type="slidenum">
              <a:rPr lang="cs-CZ" smtClean="false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637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97027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12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18230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09489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9215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32153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920688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9106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EBB765A-51E0-4E82-AB73-FB7F84412B30}" type="datetimeFigureOut">
              <a:rPr lang="cs-CZ" smtClean="false"/>
              <a:pPr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AD8C908-6CF6-4C3D-AE7A-F3813FC67EFC}" type="slidenum">
              <a:rPr lang="cs-CZ" smtClean="false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371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Mode="External" Target="https://www.esfcr.cz/sablony-a-vzory-pro-vizualni-identitu-opz" Type="http://schemas.openxmlformats.org/officeDocument/2006/relationships/hyperlink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1.jpeg" Type="http://schemas.openxmlformats.org/officeDocument/2006/relationships/image" Id="rId5"/>
    <Relationship Target="../media/image10.jpeg" Type="http://schemas.openxmlformats.org/officeDocument/2006/relationships/image" Id="rId4"/>
</Relationships>

</file>

<file path=ppt/slides/_rels/slide13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7.jpeg" Type="http://schemas.openxmlformats.org/officeDocument/2006/relationships/image" Id="rId8"/>
    <Relationship Target="../media/image12.jpeg" Type="http://schemas.openxmlformats.org/officeDocument/2006/relationships/image" Id="rId3"/>
    <Relationship Target="../media/image16.jpeg" Type="http://schemas.openxmlformats.org/officeDocument/2006/relationships/image" Id="rId7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5.jpeg" Type="http://schemas.openxmlformats.org/officeDocument/2006/relationships/image" Id="rId6"/>
    <Relationship Target="../media/image14.jpeg" Type="http://schemas.openxmlformats.org/officeDocument/2006/relationships/image" Id="rId5"/>
    <Relationship Target="../media/image13.jpeg" Type="http://schemas.openxmlformats.org/officeDocument/2006/relationships/image" Id="rId4"/>
    <Relationship Target="../media/image18.jpeg" Type="http://schemas.openxmlformats.org/officeDocument/2006/relationships/image" Id="rId9"/>
</Relationships>

</file>

<file path=ppt/slides/_rels/slide15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Mode="External" Target="https://publicita.dotaceeu.cz/gen/krok1" Type="http://schemas.openxmlformats.org/officeDocument/2006/relationships/hyperlink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9.png" Type="http://schemas.openxmlformats.org/officeDocument/2006/relationships/image" Id="rId4"/>
</Relationships>

</file>

<file path=ppt/slides/_rels/slide1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pracovni-vykaz-opz" Type="http://schemas.openxmlformats.org/officeDocument/2006/relationships/hyperlink" Id="rId4"/>
</Relationships>

</file>

<file path=ppt/slides/_rels/slide23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4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pokyny-k-vyplneni-zpravy-o-realizaci-zadosti-o-platbu-a-zadosti-o-zmenu-opz/-/dokument/809712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Mode="External" Target="https://www.esfcr.cz/" Type="http://schemas.openxmlformats.org/officeDocument/2006/relationships/hyperlink" Id="rId3"/>
    <Relationship Target="../media/image2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notesSlides/notesSlide33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notesSlides/notesSlide34.xml" Type="http://schemas.openxmlformats.org/officeDocument/2006/relationships/notesSlide" Id="rId2"/>
    <Relationship Target="../slideLayouts/slideLayout11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slideLayouts/slideLayout1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3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notesSlides/notesSlide3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media/image2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pruzkumy.esfcr.cz/index.php/984218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0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1.xml.rels><?xml version="1.0" encoding="UTF-8" standalone="yes"?>
<Relationships xmlns="http://schemas.openxmlformats.org/package/2006/relationships">
    <Relationship Target="../notesSlides/notesSlide3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2.xml.rels><?xml version="1.0" encoding="UTF-8" standalone="yes"?>
<Relationships xmlns="http://schemas.openxmlformats.org/package/2006/relationships">
    <Relationship Target="../notesSlides/notesSlide3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4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66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3"/>
    <Relationship Target="../notesSlides/notesSlide3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7.xml.rels><?xml version="1.0" encoding="UTF-8" standalone="yes"?>
<Relationships xmlns="http://schemas.openxmlformats.org/package/2006/relationships">
    <Relationship Target="../notesSlides/notesSlide4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8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9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0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1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notesSlides/notesSlide4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9.png" Type="http://schemas.openxmlformats.org/officeDocument/2006/relationships/image" Id="rId4"/>
</Relationships>

</file>

<file path=ppt/slides/_rels/slide72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3"/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3.png" Type="http://schemas.openxmlformats.org/officeDocument/2006/relationships/image" Id="rId5"/>
    <Relationship Target="../media/image42.png" Type="http://schemas.openxmlformats.org/officeDocument/2006/relationships/image" Id="rId4"/>
</Relationships>

</file>

<file path=ppt/slides/_rels/slide73.xml.rels><?xml version="1.0" encoding="UTF-8" standalone="yes"?>
<Relationships xmlns="http://schemas.openxmlformats.org/package/2006/relationships">
    <Relationship Target="../notesSlides/notesSlide4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4.xml.rels><?xml version="1.0" encoding="UTF-8" standalone="yes"?>
<Relationships xmlns="http://schemas.openxmlformats.org/package/2006/relationships">
    <Relationship TargetMode="External" Target="mailto:lenka.svajgrova@mpsv.cz" Type="http://schemas.openxmlformats.org/officeDocument/2006/relationships/hyperlink" Id="rId8"/>
    <Relationship Target="../media/image44.png" Type="http://schemas.openxmlformats.org/officeDocument/2006/relationships/image" Id="rId3"/>
    <Relationship TargetMode="External" Target="mailto:petra.piglova@mpsv.cz" Type="http://schemas.openxmlformats.org/officeDocument/2006/relationships/hyperlink" Id="rId7"/>
    <Relationship Target="../notesSlides/notesSlide4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mailto:hana.bartonickova@mpsv.cz" Type="http://schemas.openxmlformats.org/officeDocument/2006/relationships/hyperlink" Id="rId6"/>
    <Relationship TargetMode="External" Target="mailto:pavlina.janacova@mpsv.cz" Type="http://schemas.openxmlformats.org/officeDocument/2006/relationships/hyperlink" Id="rId5"/>
    <Relationship TargetMode="External" Target="mailto:vera.nouzova@mpsv.cz" Type="http://schemas.openxmlformats.org/officeDocument/2006/relationships/hyperlink" Id="rId4"/>
    <Relationship TargetMode="External" Target="mailto:jan.blaha@mpsv.cz" Type="http://schemas.openxmlformats.org/officeDocument/2006/relationships/hyperlink" Id="rId9"/>
</Relationships>

</file>

<file path=ppt/slides/_rels/slide8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9.xml.rels><?xml version="1.0" encoding="UTF-8" standalone="yes"?>
<Relationships xmlns="http://schemas.openxmlformats.org/package/2006/relationships">
    <Relationship Target="../media/hdphoto2.wdp" Type="http://schemas.microsoft.com/office/2007/relationships/hdphoto" Id="rId3"/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1700808"/>
            <a:ext cx="7884368" cy="2565240"/>
          </a:xfrm>
        </p:spPr>
        <p:txBody>
          <a:bodyPr/>
          <a:lstStyle/>
          <a:p>
            <a:pPr algn="ctr"/>
            <a:r>
              <a:rPr lang="cs-CZ" dirty="false"/>
              <a:t>seminář pro příjemce</a:t>
            </a:r>
            <a:br>
              <a:rPr lang="cs-CZ" dirty="false"/>
            </a:br>
            <a:r>
              <a:rPr lang="cs-CZ" dirty="false"/>
              <a:t>výzev č. 03_20_139</a:t>
            </a:r>
            <a:br>
              <a:rPr lang="cs-CZ" dirty="false"/>
            </a:br>
            <a:br>
              <a:rPr lang="cs-CZ" dirty="false"/>
            </a:br>
            <a:r>
              <a:rPr lang="cs-CZ" dirty="false">
                <a:solidFill>
                  <a:srgbClr val="FF0000"/>
                </a:solidFill>
              </a:rPr>
              <a:t>2. Zpráva o realizaci projektu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4941168"/>
            <a:ext cx="7272000" cy="540000"/>
          </a:xfrm>
        </p:spPr>
        <p:txBody>
          <a:bodyPr/>
          <a:lstStyle/>
          <a:p>
            <a:r>
              <a:rPr lang="cs-CZ" dirty="false"/>
              <a:t>Oddělení projektů systému služeb (874)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619672" y="5949280"/>
            <a:ext cx="7272000" cy="540000"/>
          </a:xfrm>
        </p:spPr>
        <p:txBody>
          <a:bodyPr/>
          <a:lstStyle/>
          <a:p>
            <a:r>
              <a:rPr lang="cs-CZ"/>
              <a:t>30. </a:t>
            </a:r>
            <a:r>
              <a:rPr lang="cs-CZ" dirty="false"/>
              <a:t>srpna 2021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0" y="3559552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49280"/>
            <a:ext cx="540000" cy="540000"/>
          </a:xfrm>
        </p:spPr>
      </p:pic>
      <p:pic>
        <p:nvPicPr>
          <p:cNvPr id="9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94116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24067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PUBLICITA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712968" cy="470722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chemeClr val="accent1"/>
                </a:solidFill>
              </a:rPr>
              <a:t>Povinnost zveřejnit na své internetové stránce</a:t>
            </a:r>
            <a:r>
              <a:rPr lang="cs-CZ" sz="1700" dirty="false">
                <a:solidFill>
                  <a:schemeClr val="accent1"/>
                </a:solidFill>
              </a:rPr>
              <a:t>, pokud taková stránka existuje, </a:t>
            </a:r>
            <a:r>
              <a:rPr lang="cs-CZ" sz="1700" b="true" dirty="false">
                <a:solidFill>
                  <a:schemeClr val="accent1"/>
                </a:solidFill>
              </a:rPr>
              <a:t>stručný popis projektu </a:t>
            </a:r>
            <a:r>
              <a:rPr lang="cs-CZ" sz="1700" dirty="false">
                <a:solidFill>
                  <a:schemeClr val="accent1"/>
                </a:solidFill>
              </a:rPr>
              <a:t>úměrný míře podpory včetně jeho cílů </a:t>
            </a:r>
            <a:br>
              <a:rPr lang="cs-CZ" sz="1700" dirty="false">
                <a:solidFill>
                  <a:schemeClr val="accent1"/>
                </a:solidFill>
              </a:rPr>
            </a:br>
            <a:r>
              <a:rPr lang="cs-CZ" sz="1700" dirty="false">
                <a:solidFill>
                  <a:schemeClr val="accent1"/>
                </a:solidFill>
              </a:rPr>
              <a:t>a výsledků a zdůraznit, že je na daný projekt poskytována finanční podpora EU. Popis je doporučeno vložit při zahájení realizace projektu a následně jej dle potřeby 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chemeClr val="accent1"/>
                </a:solidFill>
              </a:rPr>
              <a:t>Povinnost spravovat prezentaci projektu na portálu www.esfcr.cz</a:t>
            </a:r>
            <a:r>
              <a:rPr lang="cs-CZ" sz="1700" dirty="false">
                <a:solidFill>
                  <a:schemeClr val="accent1"/>
                </a:solidFill>
              </a:rPr>
              <a:t>. Základní obsah prezentace (tj. popisu projektu) je na portál přenesen </a:t>
            </a:r>
            <a:br>
              <a:rPr lang="cs-CZ" sz="1700" dirty="false">
                <a:solidFill>
                  <a:schemeClr val="accent1"/>
                </a:solidFill>
              </a:rPr>
            </a:br>
            <a:r>
              <a:rPr lang="cs-CZ" sz="1700" dirty="false">
                <a:solidFill>
                  <a:schemeClr val="accent1"/>
                </a:solidFill>
              </a:rPr>
              <a:t>z MS2014+ z obsahu žádosti o podporu, příjemce ji následně dle potřeby aktualizuje.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>
                <a:solidFill>
                  <a:schemeClr val="accent1"/>
                </a:solidFill>
              </a:rPr>
              <a:t>Povinnost umístit alespoň 1 povinný plakát velikosti minimálně A3 </a:t>
            </a:r>
            <a:br>
              <a:rPr lang="cs-CZ" sz="1700" b="true" dirty="false">
                <a:solidFill>
                  <a:schemeClr val="accent1"/>
                </a:solidFill>
              </a:rPr>
            </a:br>
            <a:r>
              <a:rPr lang="cs-CZ" sz="1700" dirty="false">
                <a:solidFill>
                  <a:schemeClr val="accent1"/>
                </a:solidFill>
              </a:rPr>
              <a:t>s informacemi o projektu v místě realizace projektu snadno viditelném pro veřejnost, </a:t>
            </a:r>
            <a:r>
              <a:rPr lang="cs-CZ" sz="1700" dirty="false"/>
              <a:t>jako jsou vstupní prostory budovy. </a:t>
            </a:r>
          </a:p>
          <a:p>
            <a:pPr marL="8128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false"/>
              <a:t>Pro vytvoření povinného plakátu - příjemce povinen využít elektronické šablony, které jsou ke stažení na portálu </a:t>
            </a:r>
            <a:r>
              <a:rPr lang="cs-CZ" sz="1600" dirty="false">
                <a:hlinkClick r:id="rId3"/>
              </a:rPr>
              <a:t>https://www.esfcr.cz/sablony-a-vzory-pro-vizualni-identitu-opz</a:t>
            </a:r>
            <a:r>
              <a:rPr lang="cs-CZ" sz="1600" dirty="false"/>
              <a:t> (viz dále).</a:t>
            </a:r>
          </a:p>
          <a:p>
            <a:r>
              <a:rPr lang="cs-CZ" sz="1700" dirty="false"/>
              <a:t>Na výstupech určených veřejnosti použít povinné </a:t>
            </a:r>
            <a:r>
              <a:rPr lang="cs-CZ" sz="1700" b="true" dirty="false"/>
              <a:t>prvky vizuální identity OPZ </a:t>
            </a:r>
            <a:r>
              <a:rPr lang="cs-CZ" sz="1700" dirty="false"/>
              <a:t>(viz Obecná část pravidel kap.19.2). </a:t>
            </a:r>
          </a:p>
          <a:p>
            <a:r>
              <a:rPr lang="cs-CZ" sz="1700" b="true" dirty="false"/>
              <a:t>Informovat CS a další subjekty </a:t>
            </a:r>
            <a:r>
              <a:rPr lang="cs-CZ" sz="1700" dirty="false"/>
              <a:t>o financování projektu z OPZ a ESF.</a:t>
            </a:r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OPZ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8965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1800" dirty="false"/>
              <a:t>znak EU a odkaz „Evropská unie“ = logotyp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odkaz „Evropský sociální fond“</a:t>
            </a:r>
          </a:p>
          <a:p>
            <a:pPr>
              <a:lnSpc>
                <a:spcPct val="100000"/>
              </a:lnSpc>
            </a:pPr>
            <a:r>
              <a:rPr lang="pl-PL" sz="1800" dirty="false"/>
              <a:t>odkaz „Operační program Zaměstnanost“</a:t>
            </a:r>
          </a:p>
          <a:p>
            <a:pPr>
              <a:lnSpc>
                <a:spcPct val="100000"/>
              </a:lnSpc>
            </a:pPr>
            <a:endParaRPr lang="pl-PL" sz="1600" dirty="false"/>
          </a:p>
          <a:p>
            <a:pPr>
              <a:lnSpc>
                <a:spcPct val="100000"/>
              </a:lnSpc>
            </a:pPr>
            <a:endParaRPr lang="pl-PL" sz="1600" dirty="false"/>
          </a:p>
          <a:p>
            <a:pPr>
              <a:lnSpc>
                <a:spcPct val="100000"/>
              </a:lnSpc>
            </a:pPr>
            <a:endParaRPr lang="pl-PL" sz="1600" dirty="false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700" dirty="false"/>
              <a:t>malé propagační předměty:</a:t>
            </a:r>
          </a:p>
          <a:p>
            <a:endParaRPr lang="pl-PL" dirty="false"/>
          </a:p>
          <a:p>
            <a:pPr>
              <a:buFont typeface="Wingdings" panose="05000000000000000000" pitchFamily="2" charset="2"/>
              <a:buChar char="Ø"/>
            </a:pPr>
            <a:endParaRPr lang="pl-PL" sz="2000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false"/>
              <a:t>Technické parametry – viz. Obecná část pravidel (kap. 19.3)</a:t>
            </a:r>
          </a:p>
          <a:p>
            <a:pPr marL="0" indent="0">
              <a:buNone/>
            </a:pPr>
            <a:r>
              <a:rPr lang="pl-PL" sz="14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5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9443"/>
            <a:ext cx="4355976" cy="8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7294"/>
            <a:ext cx="4311123" cy="87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742493" cy="6480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6"/>
            <a:ext cx="756594" cy="6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/>
              <a:t>Barevnost loga EU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Na webových stránkách příjemce povinně barevné logo. V ostatních případech se barevné provedení použije, kdykoli je to možné.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Jednobarevnou verzi lze použít jen v odůvodněných případech </a:t>
            </a:r>
            <a:br>
              <a:rPr lang="cs-CZ" sz="1600" dirty="false"/>
            </a:br>
            <a:r>
              <a:rPr lang="cs-CZ" sz="1600" dirty="false"/>
              <a:t>(tisk na běžných tiskárnách, kdy je barevná verze nehospodárná, neekologická či neestetická).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Pořízení černobílé kopie barevného originálu se nepovažuje za nedodržení pravidel publicity.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b="true" dirty="false"/>
              <a:t>Velikost loga EU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Znak EU a povinné odkazy musí být umístěn tak, aby byl zřetelně viditelný, velikost musí být úměrná rozměrům použitého materiálu.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Jsou-li kromě logotypu EU zobrazena další loga, musí mít znak EU nejméně stejnou velikost (měřeno na výšku nebo šířku) jako největší z těchto dalších použitých log.</a:t>
            </a:r>
          </a:p>
          <a:p>
            <a:pPr marL="5524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/>
              <a:t>V případě použití dalších log bude logotyp EU v horizontálním řazení vždy na první pozici zleva a ve vertikálním řazení na nejvyšší pozici.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/>
              <a:t> </a:t>
            </a:r>
            <a:r>
              <a:rPr lang="cs-CZ" sz="1600" b="true" dirty="false"/>
              <a:t>Umístění</a:t>
            </a:r>
          </a:p>
          <a:p>
            <a:pPr marL="665163" lvl="1" indent="-398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/>
              <a:t>Na internetové stránce musí být logotyp EU umístěn tak, aby byl viditelný při otevření stránky na digitálním zařízení bez nutnosti rolování dolů.</a:t>
            </a:r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70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r>
              <a:rPr lang="cs-CZ" dirty="false"/>
              <a:t>Další loga použít lze </a:t>
            </a:r>
            <a:r>
              <a:rPr lang="cs-CZ" sz="1800" dirty="false">
                <a:solidFill>
                  <a:srgbClr val="FF0000"/>
                </a:solidFill>
              </a:rPr>
              <a:t>(pro názornost bylo použito logo MPSV)</a:t>
            </a:r>
            <a:r>
              <a:rPr lang="cs-CZ" dirty="false"/>
              <a:t>,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  <a:br>
              <a:rPr lang="cs-CZ" sz="1800" dirty="false">
                <a:solidFill>
                  <a:srgbClr val="FF0000"/>
                </a:solidFill>
              </a:rPr>
            </a:br>
            <a:r>
              <a:rPr lang="cs-CZ" dirty="false"/>
              <a:t>ale nesmí být větší ani první.</a:t>
            </a:r>
          </a:p>
          <a:p>
            <a:pPr lvl="1"/>
            <a:r>
              <a:rPr lang="cs-CZ" dirty="false"/>
              <a:t>Lze použít logo příjemce či projektu apod.</a:t>
            </a:r>
          </a:p>
          <a:p>
            <a:pPr lvl="1"/>
            <a:r>
              <a:rPr lang="cs-CZ" dirty="false"/>
              <a:t>Výjimku tvoří povinný plakát, dočasná/stálá deska/billboard (viz dále), pro které jsou povinné elektronické šablony z webu.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1026" name="Picture 2" descr="C:\Users\michala.trlicikova\Desktop\logo_spatne_01.jp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2" y="4846630"/>
            <a:ext cx="2437428" cy="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ala.trlicikova\Desktop\logo_spatne_02.jpg"/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4" y="3357608"/>
            <a:ext cx="2579316" cy="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la.trlicikova\Desktop\loga_dobre.jpg"/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1" y="5517232"/>
            <a:ext cx="4007391" cy="7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chala.trlicikova\Desktop\logo_spatne_03.jpg"/>
          <p:cNvPicPr>
            <a:picLocks noChangeAspect="true" noChangeArrowheads="true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0" y="4077072"/>
            <a:ext cx="2589590" cy="6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hala.trlicikova\Desktop\logo_dobre_01.jpg"/>
          <p:cNvPicPr>
            <a:picLocks noChangeAspect="true" noChangeArrowheads="true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91600"/>
            <a:ext cx="3256209" cy="1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chala.trlicikova\Desktop\logo_spatne_04.jpg"/>
          <p:cNvPicPr>
            <a:picLocks noChangeAspect="true" noChangeArrowheads="true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92165"/>
            <a:ext cx="2239617" cy="10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ichala.trlicikova\Desktop\logo_spatne_06.jpg"/>
          <p:cNvPicPr>
            <a:picLocks noChangeAspect="true" noChangeArrowheads="true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46" y="3314757"/>
            <a:ext cx="1940796" cy="1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8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/>
              <a:t>dočasná/stála deska nebo billboard (šablona na www.esfcr.cz)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weby</a:t>
            </a:r>
            <a:r>
              <a:rPr lang="cs-CZ" sz="1400" dirty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materiály) </a:t>
            </a:r>
            <a:r>
              <a:rPr lang="cs-CZ" sz="1400" b="true" dirty="false"/>
              <a:t>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/>
              <a:t>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veletrhy</a:t>
            </a:r>
            <a:r>
              <a:rPr lang="cs-CZ" sz="1400" dirty="false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pro veřejnost či cílovou skupinu </a:t>
            </a:r>
            <a:r>
              <a:rPr lang="cs-CZ" sz="1400" dirty="false"/>
              <a:t>(vstupní, výstupní/závěrečné zprávy, analýzy, certifikáty, prezenční listiny apod.)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výzva k podání nabídek/zadávací dokumentace zakázek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příjemci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</a:t>
            </a:r>
            <a:br>
              <a:rPr lang="cs-CZ" sz="1400" b="true" dirty="false"/>
            </a:br>
            <a:r>
              <a:rPr lang="cs-CZ" sz="1400" b="true" dirty="false"/>
              <a:t>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ANO</a:t>
            </a:r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32816"/>
            <a:ext cx="8064000" cy="4320000"/>
          </a:xfrm>
        </p:spPr>
        <p:txBody>
          <a:bodyPr/>
          <a:lstStyle/>
          <a:p>
            <a:pPr algn="just"/>
            <a:r>
              <a:rPr lang="cs-CZ" sz="2200" dirty="false"/>
              <a:t>Alespoň 1 povinný plakát velikosti min. A3 s informacemi </a:t>
            </a:r>
            <a:br>
              <a:rPr lang="cs-CZ" sz="2200" dirty="false"/>
            </a:br>
            <a:r>
              <a:rPr lang="cs-CZ" sz="2200" dirty="false"/>
              <a:t>o projektu.</a:t>
            </a:r>
          </a:p>
          <a:p>
            <a:pPr algn="just"/>
            <a:r>
              <a:rPr lang="cs-CZ" sz="2200" dirty="false"/>
              <a:t>Po celou dobu realizace projektu.</a:t>
            </a:r>
          </a:p>
          <a:p>
            <a:pPr algn="just"/>
            <a:r>
              <a:rPr lang="cs-CZ" sz="2200" dirty="false"/>
              <a:t>V místě realizace projektu snadno viditelném pro veřejnost, jako jsou vstupní prostory budovy.</a:t>
            </a:r>
          </a:p>
          <a:p>
            <a:pPr marL="809625" lvl="1" indent="-395288" algn="just"/>
            <a:r>
              <a:rPr lang="cs-CZ" dirty="false"/>
              <a:t>Pokud je projekt realizován na více místech, bude umístěn na všech těchto místech.</a:t>
            </a:r>
          </a:p>
          <a:p>
            <a:pPr marL="809625" lvl="1" indent="-395288" algn="just"/>
            <a:r>
              <a:rPr lang="cs-CZ" dirty="false"/>
              <a:t>Pokud nelze umístit plakát v místě realizace projektu, bude umístěn v sídle příjemce.</a:t>
            </a:r>
          </a:p>
          <a:p>
            <a:pPr marL="809625" lvl="1" indent="-395288" algn="just"/>
            <a:r>
              <a:rPr lang="cs-CZ" dirty="false"/>
              <a:t>Pokud příjemce realizuje více projektů OPZ v jednom místě, je možné pro všechny tyto projekty umístit pouze jeden plakát.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2859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Povinný plakát II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752528"/>
          </a:xfrm>
        </p:spPr>
        <p:txBody>
          <a:bodyPr/>
          <a:lstStyle/>
          <a:p>
            <a:pPr algn="just"/>
            <a:r>
              <a:rPr lang="cs-CZ" dirty="false"/>
              <a:t>Pro vytvoření je třeba využít elektronickou šablonu, která je na webu je zde:</a:t>
            </a:r>
          </a:p>
          <a:p>
            <a:pPr marL="234000" lvl="1" indent="0" algn="just">
              <a:buNone/>
            </a:pPr>
            <a:r>
              <a:rPr lang="cs-CZ" u="sng" dirty="false">
                <a:hlinkClick r:id="rId3"/>
              </a:rPr>
              <a:t>https://publicita.dotaceeu.cz/gen/krok1</a:t>
            </a:r>
            <a:endParaRPr lang="cs-CZ" u="sng" dirty="false"/>
          </a:p>
          <a:p>
            <a:pPr marL="234000" lvl="1" indent="0" algn="just">
              <a:buNone/>
            </a:pPr>
            <a:endParaRPr lang="cs-CZ" u="sng" dirty="false"/>
          </a:p>
          <a:p>
            <a:r>
              <a:rPr lang="cs-CZ" dirty="false"/>
              <a:t>Na plakátu může být </a:t>
            </a:r>
            <a:r>
              <a:rPr lang="cs-CZ" b="true" dirty="false"/>
              <a:t>jen</a:t>
            </a:r>
            <a:r>
              <a:rPr lang="cs-CZ" dirty="false"/>
              <a:t> logo </a:t>
            </a:r>
            <a:br>
              <a:rPr lang="cs-CZ" dirty="false"/>
            </a:br>
            <a:r>
              <a:rPr lang="cs-CZ" dirty="false"/>
              <a:t>operačního programu a logo </a:t>
            </a:r>
            <a:r>
              <a:rPr lang="cs-CZ" dirty="false">
                <a:solidFill>
                  <a:schemeClr val="accent1"/>
                </a:solidFill>
              </a:rPr>
              <a:t>MPSV </a:t>
            </a:r>
            <a:br>
              <a:rPr lang="cs-CZ" dirty="false">
                <a:solidFill>
                  <a:schemeClr val="accent1"/>
                </a:solidFill>
              </a:rPr>
            </a:br>
            <a:r>
              <a:rPr lang="cs-CZ" dirty="false">
                <a:solidFill>
                  <a:schemeClr val="accent1"/>
                </a:solidFill>
              </a:rPr>
              <a:t>(nikoliv logo projektu).</a:t>
            </a:r>
          </a:p>
          <a:p>
            <a:r>
              <a:rPr lang="cs-CZ" dirty="false"/>
              <a:t>Na plakátu uvést: </a:t>
            </a:r>
          </a:p>
          <a:p>
            <a:pPr lvl="1"/>
            <a:r>
              <a:rPr lang="cs-CZ" dirty="false"/>
              <a:t>1) název projektu; </a:t>
            </a:r>
          </a:p>
          <a:p>
            <a:pPr lvl="1"/>
            <a:r>
              <a:rPr lang="cs-CZ" dirty="false"/>
              <a:t>2) cíle projektu (např. „Cílem projektu </a:t>
            </a:r>
            <a:br>
              <a:rPr lang="cs-CZ" dirty="false"/>
            </a:br>
            <a:r>
              <a:rPr lang="cs-CZ" dirty="false"/>
              <a:t>      je profesionalizace organizace“.)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6" name="Obrázek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810" y="2348881"/>
            <a:ext cx="218621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438761" y="-30953"/>
            <a:ext cx="8424000" cy="1080000"/>
          </a:xfrm>
        </p:spPr>
        <p:txBody>
          <a:bodyPr/>
          <a:lstStyle/>
          <a:p>
            <a:r>
              <a:rPr lang="cs-CZ" dirty="false"/>
              <a:t>Vizuální identita - sankce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false"/>
              <a:t>Při nedodržení pravidel publicity na povinných </a:t>
            </a:r>
            <a:br>
              <a:rPr lang="cs-CZ" dirty="false"/>
            </a:br>
            <a:r>
              <a:rPr lang="cs-CZ" dirty="false"/>
              <a:t>i nepovinných nástrojích mohou být uděleny sankce.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/>
              <a:t>Pochybení musí být viditelné/rozpoznatelné pouhým okem (nedostatky, které nejsou pouhým okem rozpoznatelné, nejsou sankcionovány).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/>
              <a:t>Vždy je stanovena přiměřená lhůta k nápravě. 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/>
              <a:t>Maximální výše všech sankcí v oblasti publicity na jeden projekt je 1.000.000 Kč.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/>
              <a:t>Sankce je vyměřena procentem z celkové částky podpory.</a:t>
            </a:r>
          </a:p>
          <a:p>
            <a:pPr marL="808038" lvl="1" indent="-484188" algn="just">
              <a:spcAft>
                <a:spcPts val="1200"/>
              </a:spcAft>
            </a:pPr>
            <a:r>
              <a:rPr lang="cs-CZ" dirty="false"/>
              <a:t>Veškerá dokumentace (výzvy k nápravě, sdělení pochybení apod.) je zajišťována prostřednictvím IS KP14+.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– záložka Zor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244000" cy="477923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/>
              <a:t>Plnění povinné publicitní činnosti v </a:t>
            </a:r>
            <a:r>
              <a:rPr lang="cs-CZ" sz="2000" dirty="false" err="true"/>
              <a:t>ZoR</a:t>
            </a:r>
            <a:r>
              <a:rPr lang="cs-CZ" sz="2000" dirty="false"/>
              <a:t> je v záložce „Publicita“: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/>
              <a:t>Příjemce zvolí „ano“ či „prozatím ne“ u obou nástrojů povinné publicitní činnosti (varianta „nevztahuje se“ je proti pravidlům OPZ):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Povinné prvky jsou uvedeny na dokumentech, webových stránkách    a dalších nosičích financovaných z evropských fondů v souladu          s Pravidly pro žadatele a příjemce a to v souladu s povinnými technickými parametry.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Plakát u projektů ESF a u projektů ERDF/FS v hodnotě nižší než 500 000 EUR velikosti min A3.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Komentář –  je možné vyplnit podrobnosti.</a:t>
            </a: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/>
              <a:t>Možnost informovat o nepovinné publicitě.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273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/>
              <a:t>Zpráva o realizaci 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OPZ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Pracovní výkaz</a:t>
            </a:r>
            <a:endParaRPr lang="cs-CZ" dirty="false"/>
          </a:p>
          <a:p>
            <a:pPr>
              <a:lnSpc>
                <a:spcPct val="100000"/>
              </a:lnSpc>
            </a:pPr>
            <a:r>
              <a:rPr lang="cs-CZ" dirty="false"/>
              <a:t>Veřejné zakázky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Veřejná podpora </a:t>
            </a:r>
          </a:p>
          <a:p>
            <a:pPr>
              <a:lnSpc>
                <a:spcPct val="100000"/>
              </a:lnSpc>
            </a:pPr>
            <a:r>
              <a:rPr lang="cs-CZ" dirty="false"/>
              <a:t>Dokumenty </a:t>
            </a:r>
            <a:r>
              <a:rPr lang="cs-CZ" dirty="false" err="true"/>
              <a:t>ZoR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altLang="cs-CZ"/>
              <a:t>Žádost </a:t>
            </a:r>
            <a:r>
              <a:rPr lang="cs-CZ" altLang="cs-CZ" dirty="false"/>
              <a:t>o platbu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Pracovní Výkazy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73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10801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2000" dirty="false"/>
              <a:t>Pracovní výkazy jsou u pracovníků projektu vyžadovány </a:t>
            </a:r>
            <a:r>
              <a:rPr lang="cs-CZ" sz="2000" b="true" u="dotted" dirty="false"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jen při výskytu alespoň jedné z následujících 3 okolností: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true" u="wavy" dirty="false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sp>
        <p:nvSpPr>
          <p:cNvPr id="6" name="Svislý svitek 5"/>
          <p:cNvSpPr/>
          <p:nvPr/>
        </p:nvSpPr>
        <p:spPr>
          <a:xfrm>
            <a:off x="7443320" y="2197147"/>
            <a:ext cx="1744400" cy="156199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false" anchor="ctr"/>
          <a:lstStyle/>
          <a:p>
            <a:pPr algn="ctr"/>
            <a:r>
              <a:rPr lang="cs-CZ" sz="1600" b="true" dirty="false"/>
              <a:t>1 smlouva (vč. dodatku) pro projekt i mimo projekt</a:t>
            </a:r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251520" y="2348880"/>
            <a:ext cx="8064000" cy="53285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475227" y="2420887"/>
            <a:ext cx="6934160" cy="301406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/>
            </a:pPr>
            <a:r>
              <a:rPr lang="cs-CZ" sz="2000" dirty="false">
                <a:solidFill>
                  <a:schemeClr val="accent1"/>
                </a:solidFill>
              </a:rPr>
              <a:t>1. U pracovníka, který v rámci jednoho pracovněprávního vztahu  vykonává </a:t>
            </a:r>
            <a:r>
              <a:rPr lang="cs-CZ" sz="2000" b="true" dirty="false">
                <a:solidFill>
                  <a:schemeClr val="accent1"/>
                </a:solidFill>
              </a:rPr>
              <a:t>činnosti pro projekt i mimo projekt</a:t>
            </a:r>
            <a:r>
              <a:rPr lang="cs-CZ" sz="2000" dirty="false">
                <a:solidFill>
                  <a:schemeClr val="accent1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/>
            </a:pPr>
            <a:r>
              <a:rPr lang="cs-CZ" sz="2000" dirty="false">
                <a:solidFill>
                  <a:schemeClr val="accent1"/>
                </a:solidFill>
              </a:rPr>
              <a:t>2. U pracovníka, který v rámci daného pracovněprávního vztahu vykonává činnosti pouze pro projekt, nicméně tyto činnosti spadají do vymezení více pracovních pozic a práce   v rámci těchto pozic je odlišně odměňována.</a:t>
            </a:r>
          </a:p>
          <a:p>
            <a:pPr marL="0" indent="0" algn="just">
              <a:lnSpc>
                <a:spcPct val="100000"/>
              </a:lnSpc>
              <a:buClr>
                <a:srgbClr val="FF0000"/>
              </a:buClr>
              <a:buNone/>
              <a:defRPr/>
            </a:pPr>
            <a:r>
              <a:rPr lang="cs-CZ" sz="2000" dirty="false">
                <a:solidFill>
                  <a:schemeClr val="accent1"/>
                </a:solidFill>
              </a:rPr>
              <a:t>3. Pokud popis pracovní činnosti u dané pracovní pozice obsahuje činnosti spadající jak do přímých, tak do </a:t>
            </a:r>
            <a:r>
              <a:rPr lang="cs-CZ" sz="2000" b="true" dirty="false">
                <a:solidFill>
                  <a:schemeClr val="accent1"/>
                </a:solidFill>
              </a:rPr>
              <a:t>nepřímých nákladů. 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80499"/>
            <a:ext cx="1425188" cy="1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 txBox="true">
            <a:spLocks/>
          </p:cNvSpPr>
          <p:nvPr/>
        </p:nvSpPr>
        <p:spPr>
          <a:xfrm>
            <a:off x="285452" y="5434955"/>
            <a:ext cx="8607027" cy="1423045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defRPr/>
            </a:pPr>
            <a:endParaRPr lang="cs-CZ" altLang="cs-CZ" sz="2000" dirty="false"/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dirty="false"/>
              <a:t>Osoby, které jsou hrazeny pouze z NN nebo nesplňují jednu z výše zmíněných podmínek, </a:t>
            </a:r>
            <a:r>
              <a:rPr lang="cs-CZ" altLang="cs-CZ" sz="2000" b="true" dirty="false"/>
              <a:t>nezpracovávají pracovní výkazy.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sz="1800" dirty="false"/>
          </a:p>
        </p:txBody>
      </p:sp>
    </p:spTree>
    <p:extLst>
      <p:ext uri="{BB962C8B-B14F-4D97-AF65-F5344CB8AC3E}">
        <p14:creationId xmlns:p14="http://schemas.microsoft.com/office/powerpoint/2010/main" val="378651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0981">
            <a:off x="4053945" y="2218344"/>
            <a:ext cx="4806637" cy="308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-612576" y="0"/>
            <a:ext cx="8424000" cy="1080000"/>
          </a:xfrm>
        </p:spPr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12776"/>
            <a:ext cx="3959992" cy="511256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Zpracovávají se </a:t>
            </a:r>
            <a:r>
              <a:rPr lang="cs-CZ" altLang="cs-CZ" sz="2000" b="true" dirty="false"/>
              <a:t>měsíčně.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/>
              <a:t>K </a:t>
            </a:r>
            <a:r>
              <a:rPr lang="cs-CZ" altLang="cs-CZ" sz="2000" b="true" dirty="false" err="true"/>
              <a:t>ZoR</a:t>
            </a:r>
            <a:r>
              <a:rPr lang="cs-CZ" altLang="cs-CZ" sz="2000" b="true" dirty="false"/>
              <a:t> </a:t>
            </a:r>
            <a:r>
              <a:rPr lang="cs-CZ" altLang="cs-CZ" sz="2000" dirty="false"/>
              <a:t>se dokládají pouze VP, v rámci kterých je nárokována odměna</a:t>
            </a:r>
            <a:r>
              <a:rPr lang="cs-CZ" altLang="cs-CZ" sz="2000" b="true" dirty="false"/>
              <a:t> nad 10 tisíc korun.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Uvádí se pouze </a:t>
            </a:r>
            <a:br>
              <a:rPr lang="cs-CZ" altLang="cs-CZ" sz="2000" dirty="false"/>
            </a:br>
            <a:r>
              <a:rPr lang="cs-CZ" altLang="cs-CZ" sz="2000" b="true" dirty="false"/>
              <a:t>skupiny činností:</a:t>
            </a:r>
            <a:br>
              <a:rPr lang="cs-CZ" altLang="cs-CZ" sz="2000" b="true" dirty="false"/>
            </a:br>
            <a:r>
              <a:rPr lang="cs-CZ" altLang="cs-CZ" sz="2000" dirty="false"/>
              <a:t>kolik času na dané činnosti pracovník strávil.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/>
              <a:t>Pracovní výkaz a Příklady vykonávaných činností: </a:t>
            </a:r>
            <a:r>
              <a:rPr lang="cs-CZ" altLang="cs-CZ" sz="2000" dirty="false">
                <a:solidFill>
                  <a:srgbClr val="00B0F0"/>
                </a:solidFill>
                <a:hlinkClick r:id="rId4"/>
              </a:rPr>
              <a:t>https://www.esfcr.cz/pracovni-vykaz-opz</a:t>
            </a:r>
            <a:endParaRPr lang="cs-CZ" altLang="cs-CZ" sz="2000" dirty="false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97498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Veřejné zakázky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4274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Veřejné zakázky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626394" cy="511256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true" dirty="false"/>
              <a:t>Příjemce zasílá dokumentaci prostřednictvím IS KP14+ do samostatného modulu Veřejné zakázky. </a:t>
            </a:r>
            <a:r>
              <a:rPr lang="cs-CZ" sz="1800" dirty="false"/>
              <a:t>ŘO mu prostřednictvím stejného systému poskytuje zpětnou vazbu, zda lze na základě předložené dokumentace dojít k závěru, že zadávací řízení by nemělo být v rozporu s pravidly.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Příjemce je povinen na základě vyžádání ŘO předložit stanovenou dokumentaci k zadávacímu řízení, která je v originále v jiném než v českém jazyce, v úředně ověřeném překladu či v prostém překladu do českého jazyka.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Kontrola ŘO identifikuje nedostatky: </a:t>
            </a:r>
          </a:p>
          <a:p>
            <a:pPr marL="990600" indent="-342900">
              <a:lnSpc>
                <a:spcPct val="100000"/>
              </a:lnSpc>
              <a:buAutoNum type="alphaLcParenR"/>
            </a:pPr>
            <a:r>
              <a:rPr lang="cs-CZ" sz="1800" dirty="false"/>
              <a:t>lze nedostatky napravit – nová verze dokumentace </a:t>
            </a:r>
          </a:p>
          <a:p>
            <a:pPr marL="990600" indent="-342900" algn="just">
              <a:lnSpc>
                <a:spcPct val="100000"/>
              </a:lnSpc>
              <a:buAutoNum type="alphaLcParenR"/>
            </a:pPr>
            <a:r>
              <a:rPr lang="cs-CZ" sz="1800" dirty="false"/>
              <a:t>není možná náprava, pak ŘO příjemci navrhuje na výběr buď zrušení zadávacího řízení, nebo konkrétní sankci na budoucí výdaje, které zadavatel uhradí za plnění zakázky.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600" dirty="false"/>
              <a:t>Postup pro vytvoření/editaci modulu veřejné zakázky: https://www.esfcr.cz/vzory-pro-zadavaci-vyberova-rizeni-opz (Již není vázán na zprávu o realizaci).</a:t>
            </a:r>
          </a:p>
          <a:p>
            <a:pPr algn="just">
              <a:lnSpc>
                <a:spcPct val="100000"/>
              </a:lnSpc>
            </a:pPr>
            <a:endParaRPr lang="cs-CZ" sz="1400" dirty="false"/>
          </a:p>
          <a:p>
            <a:pPr algn="just">
              <a:lnSpc>
                <a:spcPct val="100000"/>
              </a:lnSpc>
            </a:pPr>
            <a:endParaRPr lang="cs-CZ" sz="1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5933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Kategorie pro zadávání – LIMITY</a:t>
            </a:r>
          </a:p>
        </p:txBody>
      </p:sp>
      <p:graphicFrame>
        <p:nvGraphicFramePr>
          <p:cNvPr id="8" name="Zástupný symbol pro obsah 7"/>
          <p:cNvGraphicFramePr>
            <a:graphicFrameLocks noGrp="true"/>
          </p:cNvGraphicFramePr>
          <p:nvPr>
            <p:ph idx="10"/>
            <p:extLst>
              <p:ext uri="{D42A27DB-BD31-4B8C-83A1-F6EECF244321}">
                <p14:modId xmlns:p14="http://schemas.microsoft.com/office/powerpoint/2010/main" val="2888329243"/>
              </p:ext>
            </p:extLst>
          </p:nvPr>
        </p:nvGraphicFramePr>
        <p:xfrm>
          <a:off x="66422" y="1124744"/>
          <a:ext cx="9077577" cy="5243835"/>
        </p:xfrm>
        <a:graphic>
          <a:graphicData uri="http://schemas.openxmlformats.org/drawingml/2006/table">
            <a:tbl>
              <a:tblPr firstRow="true" bandRow="true">
                <a:tableStyleId>{21E4AEA4-8DFA-4A89-87EB-49C32662AFE0}</a:tableStyleId>
              </a:tblPr>
              <a:tblGrid>
                <a:gridCol w="356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4355">
                <a:tc>
                  <a:txBody>
                    <a:bodyPr/>
                    <a:lstStyle/>
                    <a:p>
                      <a:pPr algn="ctr"/>
                      <a:r>
                        <a:rPr lang="cs-CZ" dirty="false"/>
                        <a:t>Méně než </a:t>
                      </a:r>
                      <a:r>
                        <a:rPr lang="cs-CZ" baseline="0" dirty="false"/>
                        <a:t> 500 tis. Kč bez DPH</a:t>
                      </a:r>
                      <a:endParaRPr lang="cs-CZ" dirty="fal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/>
                        <a:t>Od </a:t>
                      </a:r>
                      <a:r>
                        <a:rPr lang="cs-CZ" baseline="0" dirty="false"/>
                        <a:t>500 tis. Kč bez DPH a méně než 2 mil. Kč bez DPH pro dodávky a služby nebo 6 mil. Kč bez DPH pro stavební práce</a:t>
                      </a:r>
                      <a:endParaRPr lang="cs-CZ" dirty="fal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false"/>
                        <a:t>V režimu zákona </a:t>
                      </a:r>
                      <a:br>
                        <a:rPr lang="cs-CZ" dirty="false"/>
                      </a:br>
                      <a:r>
                        <a:rPr lang="cs-CZ" dirty="false"/>
                        <a:t>o zadávání veřejných zakázkách – nad 2 mil. Kč bez DPH, resp. 6 mil. Kč bez DPH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189"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false"/>
                        <a:t>Neprovádí</a:t>
                      </a:r>
                      <a:r>
                        <a:rPr lang="cs-CZ" sz="1700" baseline="0" dirty="false"/>
                        <a:t> se výběrové řízení.</a:t>
                      </a:r>
                    </a:p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700" baseline="0" dirty="false"/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/>
                        <a:t>Smlouva (objednávka) vychází </a:t>
                      </a:r>
                      <a:br>
                        <a:rPr lang="cs-CZ" sz="1700" baseline="0" dirty="false"/>
                      </a:br>
                      <a:r>
                        <a:rPr lang="cs-CZ" sz="1700" baseline="0" dirty="false"/>
                        <a:t>z dříve získaných informací </a:t>
                      </a:r>
                      <a:br>
                        <a:rPr lang="cs-CZ" sz="1700" baseline="0" dirty="false"/>
                      </a:br>
                      <a:r>
                        <a:rPr lang="cs-CZ" sz="1700" baseline="0" dirty="false"/>
                        <a:t>o situaci na trhu (resp. cenách) </a:t>
                      </a:r>
                      <a:br>
                        <a:rPr lang="cs-CZ" sz="1700" baseline="0" dirty="false"/>
                      </a:br>
                      <a:r>
                        <a:rPr lang="cs-CZ" sz="1700" baseline="0" dirty="false"/>
                        <a:t>z průzkumu trhu.</a:t>
                      </a:r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700" baseline="0" dirty="false"/>
                    </a:p>
                    <a:p>
                      <a:pPr marL="0" marR="0" indent="0" algn="just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/>
                        <a:t>POZOR – i zde nutno dodržovat zákl. zásady viz. Kap. 20.2 Obecné části pravidel pro žadatele a příjemce  - např. není možné pronajmout vlastní prostory či prostory partnera projektu atd.</a:t>
                      </a:r>
                      <a:endParaRPr lang="cs-CZ" sz="1700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/>
                        <a:t>Výběr dodavatele navazuje na výběrové řízení.</a:t>
                      </a:r>
                    </a:p>
                    <a:p>
                      <a:endParaRPr lang="cs-CZ" sz="1700" dirty="false"/>
                    </a:p>
                    <a:p>
                      <a:r>
                        <a:rPr lang="cs-CZ" sz="1700" dirty="false"/>
                        <a:t>Povinné zveřejnění výzvy </a:t>
                      </a:r>
                      <a:br>
                        <a:rPr lang="cs-CZ" sz="1700" dirty="false"/>
                      </a:br>
                      <a:r>
                        <a:rPr lang="cs-CZ" sz="1700" dirty="false"/>
                        <a:t>k</a:t>
                      </a:r>
                      <a:r>
                        <a:rPr lang="cs-CZ" sz="1700" baseline="0" dirty="false"/>
                        <a:t> podání nabídek na webu esfcr.cz (min. 10 dní).</a:t>
                      </a:r>
                    </a:p>
                    <a:p>
                      <a:endParaRPr lang="cs-CZ" sz="1700" baseline="0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dirty="false"/>
                        <a:t>Výběr dodavatele navazuje na zadávací řízení uskutečněné dle pravidel stanovených zákonem.</a:t>
                      </a:r>
                      <a:endParaRPr lang="cs-CZ" sz="1700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sp>
        <p:nvSpPr>
          <p:cNvPr id="3" name="Pravá složená závorka 2"/>
          <p:cNvSpPr/>
          <p:nvPr/>
        </p:nvSpPr>
        <p:spPr>
          <a:xfrm rot="4206187">
            <a:off x="5741038" y="2000643"/>
            <a:ext cx="1680479" cy="5180057"/>
          </a:xfrm>
          <a:prstGeom prst="rightBrace">
            <a:avLst>
              <a:gd name="adj1" fmla="val 32219"/>
              <a:gd name="adj2" fmla="val 487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true"/>
          <p:nvPr/>
        </p:nvSpPr>
        <p:spPr>
          <a:xfrm>
            <a:off x="5868144" y="5373216"/>
            <a:ext cx="2492097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Ex ante kontrola</a:t>
            </a:r>
          </a:p>
        </p:txBody>
      </p:sp>
      <p:sp>
        <p:nvSpPr>
          <p:cNvPr id="6" name="TextovéPole 5"/>
          <p:cNvSpPr txBox="true"/>
          <p:nvPr/>
        </p:nvSpPr>
        <p:spPr>
          <a:xfrm>
            <a:off x="325788" y="6262215"/>
            <a:ext cx="8155555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r"/>
            <a:r>
              <a:rPr lang="cs-CZ" dirty="false">
                <a:solidFill>
                  <a:srgbClr val="FF0000"/>
                </a:solidFill>
              </a:rPr>
              <a:t>Detailně vše v kapitole 20 v Obecné části pravidel.</a:t>
            </a:r>
          </a:p>
        </p:txBody>
      </p:sp>
    </p:spTree>
    <p:extLst>
      <p:ext uri="{BB962C8B-B14F-4D97-AF65-F5344CB8AC3E}">
        <p14:creationId xmlns:p14="http://schemas.microsoft.com/office/powerpoint/2010/main" val="377757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Veřejné zakázky - </a:t>
            </a:r>
            <a:r>
              <a:rPr lang="cs-CZ" sz="2800" dirty="false"/>
              <a:t>kontrola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532480" cy="477923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false"/>
              <a:t>Příjemce zasílá dokumentaci (vložením do modulu veřejné zakázky) k zadávacímu řízení (hodnota od 500 tisíc Kč) v těchto okamžicích: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/>
              <a:t>a) </a:t>
            </a:r>
            <a:r>
              <a:rPr lang="cs-CZ" sz="1800" b="true" dirty="false"/>
              <a:t>před vyhlášením výběrového/zadávacího řízení </a:t>
            </a:r>
            <a:r>
              <a:rPr lang="cs-CZ" sz="1800" dirty="false"/>
              <a:t>(tj. kontrole podléhají dokumenty, obsahující zadávací podmínky včetně všech příloh a také dokumentace ke stanovení předpokládané hodnoty zakázky);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/>
              <a:t>b) </a:t>
            </a:r>
            <a:r>
              <a:rPr lang="cs-CZ" sz="1800" b="true" dirty="false"/>
              <a:t>před podpisem smlouvy s vybraným dodavatelem </a:t>
            </a:r>
            <a:r>
              <a:rPr lang="cs-CZ" sz="1800" dirty="false"/>
              <a:t>poté, </a:t>
            </a:r>
            <a:br>
              <a:rPr lang="cs-CZ" sz="1800" dirty="false"/>
            </a:br>
            <a:r>
              <a:rPr lang="cs-CZ" sz="1800" dirty="false"/>
              <a:t>co zadavatel provedl posouzení a hodnocení nabídek </a:t>
            </a:r>
            <a:br>
              <a:rPr lang="cs-CZ" sz="1800" dirty="false"/>
            </a:br>
            <a:r>
              <a:rPr lang="cs-CZ" sz="1800" dirty="false"/>
              <a:t>(tj. kontrole podléhá: zveřejnění výzvy k podání nabídek či jinak označeného dokumentu plnícího danou funkci, případné poskytování dodatečných informací, provedení posouzení </a:t>
            </a:r>
            <a:br>
              <a:rPr lang="cs-CZ" sz="1800" dirty="false"/>
            </a:br>
            <a:r>
              <a:rPr lang="cs-CZ" sz="1800" dirty="false"/>
              <a:t>a hodnocení nabídek a připravená smlouva s dodavatelem); </a:t>
            </a:r>
          </a:p>
          <a:p>
            <a:pPr marL="1524000" lvl="2" indent="-1038225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false"/>
              <a:t>c) </a:t>
            </a:r>
            <a:r>
              <a:rPr lang="cs-CZ" sz="1800" b="true" dirty="false"/>
              <a:t>před podpisem dodatku ke smlouvě s dodavatelem </a:t>
            </a:r>
            <a:r>
              <a:rPr lang="cs-CZ" sz="1800" dirty="false"/>
              <a:t>(tj. kontrole podléhá připravený dodatek ke smlouvě s dodavatelem).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>
            <a:off x="348504" y="5800121"/>
            <a:ext cx="8543976" cy="923330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algn="just"/>
            <a:r>
              <a:rPr lang="cs-CZ" dirty="false"/>
              <a:t>Dále příjemce po vložení dokumentace, zasílá projektovému manažerovi ŘO odpovědnému za projekt, ke kterému se zakázka vztahuje, </a:t>
            </a:r>
            <a:r>
              <a:rPr lang="cs-CZ" b="true" dirty="false"/>
              <a:t>depeši, </a:t>
            </a:r>
            <a:r>
              <a:rPr lang="cs-CZ" dirty="false"/>
              <a:t>ve které informuje o vložení dokumentace a min.  o jakou fázi kontroly se jedná. </a:t>
            </a:r>
          </a:p>
        </p:txBody>
      </p:sp>
    </p:spTree>
    <p:extLst>
      <p:ext uri="{BB962C8B-B14F-4D97-AF65-F5344CB8AC3E}">
        <p14:creationId xmlns:p14="http://schemas.microsoft.com/office/powerpoint/2010/main" val="1868359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lhůty pro kontrolu VZ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true" dirty="false"/>
              <a:t>Lhůty nutné na kontrolu ŘO</a:t>
            </a:r>
            <a:br>
              <a:rPr lang="cs-CZ" sz="2000" b="true" dirty="false"/>
            </a:br>
            <a:r>
              <a:rPr lang="cs-CZ" sz="2000" b="true" dirty="false"/>
              <a:t>v jednotlivých fázích zadávání/realizace zakázek</a:t>
            </a:r>
          </a:p>
          <a:p>
            <a:pPr marL="414000" lvl="1" indent="0" fontAlgn="base" hangingPunct="false">
              <a:buNone/>
            </a:pPr>
            <a:r>
              <a:rPr lang="cs-CZ" dirty="false"/>
              <a:t>→ pozor: nutno zohlednit při přípravě výběrového/zadávacího řízení!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111351"/>
              </p:ext>
            </p:extLst>
          </p:nvPr>
        </p:nvGraphicFramePr>
        <p:xfrm>
          <a:off x="360000" y="2630816"/>
          <a:ext cx="8280920" cy="3072368"/>
        </p:xfrm>
        <a:graphic>
          <a:graphicData uri="http://schemas.openxmlformats.org/drawingml/2006/table">
            <a:tbl>
              <a:tblPr firstRow="true" bandRow="true">
                <a:tableStyleId>{21E4AEA4-8DFA-4A89-87EB-49C32662AFE0}</a:tableStyleId>
              </a:tblPr>
              <a:tblGrid>
                <a:gridCol w="388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cs-CZ" i="false" dirty="false"/>
                        <a:t>Typ zakázky / </a:t>
                      </a:r>
                    </a:p>
                    <a:p>
                      <a:r>
                        <a:rPr lang="cs-CZ" i="false" dirty="false"/>
                        <a:t>specifikace</a:t>
                      </a:r>
                      <a:r>
                        <a:rPr lang="cs-CZ" i="false" baseline="0" dirty="false"/>
                        <a:t> kontroly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true" i="fals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Mimo režim zákona </a:t>
                      </a:r>
                      <a:r>
                        <a:rPr lang="cs-CZ" sz="1200" b="true" i="fals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(či přes e-tržiště  nad 100 tis. Kč)</a:t>
                      </a:r>
                      <a:endParaRPr lang="cs-CZ" sz="1200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true" i="fals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režimu zákona</a:t>
                      </a:r>
                      <a:endParaRPr lang="cs-CZ" i="false" dirty="fal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vyhlášením výběrového/zadávacího řízení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pracovních dní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smlouvy s vybraným dodavatelem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pracovních dní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 před podpisem dodatku ke smlouvě s dodavatelem</a:t>
                      </a:r>
                      <a:endParaRPr lang="cs-CZ" i="false" dirty="fal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6195" algn="ctr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i="fals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pracovních dní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84146" y="5772670"/>
            <a:ext cx="9023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false"/>
              <a:t>Lhůta pro provedení kontroly začíná běžet až od zaslání kompletní potřebné dokumentace (v modulu veřejná zakázka) a zaslání depeše od příjemce projektovému manažerovi ŘO, ve které informuje o vložení dokumentace. </a:t>
            </a:r>
          </a:p>
        </p:txBody>
      </p:sp>
    </p:spTree>
    <p:extLst>
      <p:ext uri="{BB962C8B-B14F-4D97-AF65-F5344CB8AC3E}">
        <p14:creationId xmlns:p14="http://schemas.microsoft.com/office/powerpoint/2010/main" val="368338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836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výzvy č. 139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8413" y="1482577"/>
            <a:ext cx="8064448" cy="5400600"/>
          </a:xfrm>
        </p:spPr>
        <p:txBody>
          <a:bodyPr/>
          <a:lstStyle/>
          <a:p>
            <a:r>
              <a:rPr lang="cs-CZ" b="true" dirty="false"/>
              <a:t>Závazné indikátory k naplnění ve výzvě č. 139:</a:t>
            </a:r>
            <a:br>
              <a:rPr lang="cs-CZ" b="true" dirty="false"/>
            </a:br>
            <a:endParaRPr lang="cs-CZ" b="true" dirty="false"/>
          </a:p>
          <a:p>
            <a:pPr marL="0" indent="0">
              <a:buNone/>
            </a:pPr>
            <a:br>
              <a:rPr lang="cs-CZ" b="true" dirty="false"/>
            </a:br>
            <a:r>
              <a:rPr lang="cs-CZ" b="true" dirty="false"/>
              <a:t>	</a:t>
            </a:r>
          </a:p>
          <a:p>
            <a:pPr marL="414000" lvl="1" indent="0">
              <a:buNone/>
            </a:pPr>
            <a:endParaRPr lang="cs-CZ" b="true" dirty="false"/>
          </a:p>
          <a:p>
            <a:endParaRPr lang="cs-CZ" b="true" dirty="false">
              <a:solidFill>
                <a:srgbClr val="FF0000"/>
              </a:solidFill>
            </a:endParaRPr>
          </a:p>
          <a:p>
            <a:endParaRPr lang="cs-CZ" sz="1800" b="true" dirty="false"/>
          </a:p>
          <a:p>
            <a:r>
              <a:rPr lang="cs-CZ" sz="1800" b="true" dirty="false"/>
              <a:t>Cílové hodnoty závazné, změnit lze jen podstatnou změnou.</a:t>
            </a:r>
          </a:p>
          <a:p>
            <a:r>
              <a:rPr lang="cs-CZ" sz="1800" b="true" dirty="false"/>
              <a:t>Sankce při nenaplnění cílových hodnot  indikátorů výstupu </a:t>
            </a:r>
            <a:r>
              <a:rPr lang="cs-CZ" sz="1800" b="true" dirty="false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cs-CZ" sz="1800" b="true" dirty="false"/>
              <a:t>85 %.</a:t>
            </a:r>
          </a:p>
          <a:p>
            <a:r>
              <a:rPr lang="cs-CZ" sz="1800" b="true" dirty="false"/>
              <a:t>Sankce při nenaplnění cílových hodnot  indikátorů výsledku </a:t>
            </a:r>
            <a:r>
              <a:rPr lang="cs-CZ" sz="1800" b="true" dirty="false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sz="1800" b="true" dirty="false"/>
              <a:t> 75 %.</a:t>
            </a:r>
          </a:p>
          <a:p>
            <a:pPr lvl="1" algn="just">
              <a:lnSpc>
                <a:spcPct val="100000"/>
              </a:lnSpc>
            </a:pPr>
            <a:r>
              <a:rPr lang="cs-CZ" sz="1600" dirty="false"/>
              <a:t>Výše odvodu v procentech z dotace podle míry nenaplnění všech povinných indikátorů (průměr odděleně pro </a:t>
            </a:r>
            <a:r>
              <a:rPr lang="cs-CZ" sz="1600" dirty="false" err="true"/>
              <a:t>ind</a:t>
            </a:r>
            <a:r>
              <a:rPr lang="cs-CZ" sz="1600" dirty="false"/>
              <a:t>. Výstupu </a:t>
            </a:r>
            <a:r>
              <a:rPr lang="cs-CZ" sz="1600"/>
              <a:t>a výsledku) </a:t>
            </a:r>
            <a:endParaRPr lang="cs-CZ" b="true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D8854D-2C2E-41B8-8BBA-AC95680A9F1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26" y="1916832"/>
            <a:ext cx="680982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4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KP14+: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 dirty="false">
                <a:hlinkClick r:id="rId3"/>
              </a:rPr>
              <a:t>https://www.esfcr.cz/pokyny-k-vyplneni-zpravy-o-realizaci-zadosti-o-platbu-a-zadosti-o-zmenu-opz/-/dokument/809712</a:t>
            </a:r>
            <a:endParaRPr lang="cs-CZ" sz="1800" dirty="false"/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3"/>
            </a:endParaRPr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KP14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dotace,  Část III., bod 2.2</a:t>
            </a:r>
          </a:p>
          <a:p>
            <a:pPr>
              <a:lnSpc>
                <a:spcPct val="100000"/>
              </a:lnSpc>
            </a:pPr>
            <a:endParaRPr lang="cs-CZ" sz="1800" b="true" dirty="false"/>
          </a:p>
          <a:p>
            <a:pPr>
              <a:lnSpc>
                <a:spcPct val="100000"/>
              </a:lnSpc>
            </a:pPr>
            <a:r>
              <a:rPr lang="cs-CZ" sz="1800" b="true" dirty="false"/>
              <a:t>Sledované období je zpravidla 6 měsíců.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dirty="false" err="true"/>
              <a:t>ZoR</a:t>
            </a:r>
            <a:r>
              <a:rPr lang="cs-CZ" sz="1800" dirty="false"/>
              <a:t> se odevzdává </a:t>
            </a:r>
            <a:r>
              <a:rPr lang="cs-CZ" sz="1800" b="true" dirty="false"/>
              <a:t>do 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platí dvouměsíční lhůta).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termínů pro předkládání </a:t>
            </a:r>
            <a:r>
              <a:rPr lang="cs-CZ" sz="1800" dirty="false" err="true"/>
              <a:t>ZoR</a:t>
            </a:r>
            <a:r>
              <a:rPr lang="cs-CZ" sz="1800" dirty="false"/>
              <a:t> =&gt; sankce dle Rozhodnutí.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3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výzvy č. 139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8413" y="1340768"/>
            <a:ext cx="8064448" cy="5760640"/>
          </a:xfrm>
        </p:spPr>
        <p:txBody>
          <a:bodyPr/>
          <a:lstStyle/>
          <a:p>
            <a:r>
              <a:rPr lang="cs-CZ" sz="2000" b="true" dirty="false"/>
              <a:t>Indikátory s povinností sledovat v průběhu realizace ve výzvě č. 139:</a:t>
            </a:r>
            <a:br>
              <a:rPr lang="cs-CZ" b="true" dirty="false"/>
            </a:br>
            <a:endParaRPr lang="cs-CZ" b="true" dirty="false"/>
          </a:p>
          <a:p>
            <a:pPr marL="0" indent="0">
              <a:buNone/>
            </a:pPr>
            <a:br>
              <a:rPr lang="cs-CZ" b="true" dirty="false"/>
            </a:br>
            <a:r>
              <a:rPr lang="cs-CZ" b="true" dirty="false"/>
              <a:t>	</a:t>
            </a:r>
          </a:p>
          <a:p>
            <a:pPr marL="414000" lvl="1" indent="0">
              <a:buNone/>
            </a:pPr>
            <a:endParaRPr lang="cs-CZ" b="true" dirty="false"/>
          </a:p>
          <a:p>
            <a:endParaRPr lang="cs-CZ" b="true" dirty="false">
              <a:solidFill>
                <a:srgbClr val="FF0000"/>
              </a:solidFill>
            </a:endParaRPr>
          </a:p>
          <a:p>
            <a:endParaRPr lang="cs-CZ" sz="1800" b="true" dirty="false"/>
          </a:p>
          <a:p>
            <a:endParaRPr lang="cs-CZ" sz="1800" b="true" dirty="false">
              <a:highlight>
                <a:srgbClr val="FFFF00"/>
              </a:highlight>
            </a:endParaRPr>
          </a:p>
          <a:p>
            <a:r>
              <a:rPr lang="cs-CZ" sz="1800" b="true" dirty="false"/>
              <a:t>Hodnota v žádosti stanovena na 0, není stanoven konkrétní závazek, povinnost průběžně sledovat a nejpozději v </a:t>
            </a:r>
            <a:r>
              <a:rPr lang="cs-CZ" sz="1800" b="true" dirty="false" err="true"/>
              <a:t>ZZoR</a:t>
            </a:r>
            <a:r>
              <a:rPr lang="cs-CZ" sz="1800" b="true" dirty="false"/>
              <a:t> vykázat hodnotu    u relevantních indikátorů pro projekt.</a:t>
            </a:r>
            <a:endParaRPr lang="cs-CZ" b="true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1BDB79-C30B-4B1F-927D-485A1E31CEE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36" y="2054393"/>
            <a:ext cx="7023201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93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obecně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90535" y="1257398"/>
            <a:ext cx="8605424" cy="557631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400" b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400" b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true" dirty="false"/>
              <a:t>„Za osobu, která má z podpořeného projektu přímý prospěch, je považována pouze ta osoba, která se účastní činností realizovaných v rámci podpořeného projektu pro cílové skupiny a u níž rozsah jejího zapojení do projektu překročí tzv. bagatelní podporu.“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dirty="false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b="true" dirty="false"/>
              <a:t>Podpořenou osobou je pouze osoba, která: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/>
              <a:t>získala v daném projektu podporu v rozsahu minimálně 40 hodin (á 60 minut) </a:t>
            </a:r>
            <a:br>
              <a:rPr lang="cs-CZ" sz="1600" dirty="false"/>
            </a:br>
            <a:r>
              <a:rPr lang="cs-CZ" sz="1600" dirty="false"/>
              <a:t>(bez ohledu na počet dílčích zapojení do projektu) a zároveň </a:t>
            </a:r>
          </a:p>
          <a:p>
            <a:pPr marL="1076325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false"/>
              <a:t>alespoň 20 hodin z této podpory, kterou osoba v daném projektu získala, nemá charakter elektronického vzdělávání (tj. vzdělávání pomocí PC a sítí).</a:t>
            </a:r>
          </a:p>
          <a:p>
            <a:pPr marL="73342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u="sng" dirty="false"/>
              <a:t>Rozlišení prezenční a elektronické formy podpory a dokladování podpory zejména kap. 18.1.3.2 a kap. </a:t>
            </a:r>
            <a:r>
              <a:rPr lang="cs-CZ" sz="1600" u="sng"/>
              <a:t>28 obecné </a:t>
            </a:r>
            <a:r>
              <a:rPr lang="cs-CZ" sz="1600" u="sng" dirty="false"/>
              <a:t>části pravidel.</a:t>
            </a:r>
          </a:p>
          <a:p>
            <a:pPr marL="733425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cs-CZ" sz="1600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false"/>
              <a:t>Osoba, která toto nesplňuje, patří do tzv. bagatelní podpory: eviduje se, nicméně do hodnoty indikátoru se nezapočítává.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E5EC-9C1B-45CE-9457-980EA0E78F8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obecně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21362-4727-4D45-87AB-F465FDDA593C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true" dirty="false"/>
              <a:t>Jako podporu ovšem nikdy nelze označit aktivity, v nichž nejde </a:t>
            </a:r>
            <a:br>
              <a:rPr lang="cs-CZ" sz="2000" b="true" dirty="false"/>
            </a:br>
            <a:r>
              <a:rPr lang="cs-CZ" sz="2000" b="true" dirty="false"/>
              <a:t>o zlepšení situace či znalostí/kompetencí, ale dochází pouze např. 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b="true" dirty="false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náboru účastníků projektu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šíření povědomí o projektu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ke sběru informací o osobách formou anket, dotazníků aj.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k šíření publikací, časopisů, brožur, letáků,…,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k účasti na kulatých stolech nebo pracovních skupinách aj.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1AED56-D098-467C-A52B-01DEC5516B6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90720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obecně III.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06236" y="1205400"/>
            <a:ext cx="8577763" cy="5400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Je vhodné, aby byl zápis poskytnuté podpory vytvořen v okamžiku, kdy lze využívání této konkrétní podpory daným člověkem považovat za ukončené.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Podpora musí být zapsána nejpozději v návaznosti na dokončení realizaci projektu, tj. v době zpracovávání závěrečné </a:t>
            </a:r>
            <a:r>
              <a:rPr lang="cs-CZ" sz="1800" dirty="false" err="true"/>
              <a:t>ZoR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Zadávají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  <a:r>
              <a:rPr lang="cs-CZ" sz="1800" dirty="false"/>
              <a:t>se i podpory, které příjemce „nedočerpal“, v případě, že jsou nebagatelní:</a:t>
            </a:r>
          </a:p>
          <a:p>
            <a:pPr marL="1441450" indent="-4318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Pokud někdo nedokončil kurz, nicméně strávil v něm více času, než je limit pro bagatelní podporu, podpora se eviduje, i přes nedokončení.</a:t>
            </a:r>
          </a:p>
          <a:p>
            <a:pPr marL="1441450" indent="-4318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Pokud nedokončení vedlo k tomu, že osoba nemá certifikát/jiný doklad, pak je doporučeno toto uvést do stručného popisu.</a:t>
            </a:r>
          </a:p>
          <a:p>
            <a:r>
              <a:rPr lang="cs-CZ" sz="1800" dirty="false"/>
              <a:t>Nezaznamenávají se „doprovodná opatření“ v rámci projektu - např. hlídání dítěte po dobu účasti na vzdělávací akci; primárně je cílem vzdělávání, hlídání dítěte je doprovodnou činností.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7842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</a:t>
            </a:r>
            <a:r>
              <a:rPr lang="cs-CZ"/>
              <a:t>Indikátory IV.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000" dirty="false"/>
              <a:t>Na detailu jednotlivých indikátorů je zobrazen příznak, zda dosažená hodnota daného indikátoru bude vykazována s využitím IS ESF 2014+ nebo editací hodnoty přímo ve Zprávě o realizaci, kterou příjemce zpracovává v IS KP14+: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12328" y="3861048"/>
            <a:ext cx="8271672" cy="496855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dirty="false"/>
              <a:t>přímá editace hodnot v IS KP14+ se ve Zprávě o realizaci provádí u indikátorů 8 05 00, 6 70 01, 6 70 10, 6 74 01, </a:t>
            </a:r>
            <a:r>
              <a:rPr lang="cs-CZ"/>
              <a:t>nezávazkové indikátory,</a:t>
            </a:r>
            <a:endParaRPr lang="cs-CZ" dirty="false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/>
              <a:t>u indikátoru 6 00 00, který sleduje účastníky projektu, dochází </a:t>
            </a:r>
            <a:br>
              <a:rPr lang="cs-CZ" dirty="false"/>
            </a:br>
            <a:r>
              <a:rPr lang="cs-CZ" dirty="false"/>
              <a:t>k automatickému natažení hodnot ze systému IS ESF 2014+ do zprávy o realizaci (viz dále). V IS KP14+ pak vyplní příjemce komentář k vykazovanému přírůstku</a:t>
            </a:r>
            <a:r>
              <a:rPr lang="cs-CZ" sz="1600" dirty="false"/>
              <a:t>. 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– </a:t>
            </a:r>
            <a:r>
              <a:rPr lang="cs-CZ"/>
              <a:t>Indikátory V.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448" cy="4824536"/>
          </a:xfrm>
        </p:spPr>
        <p:txBody>
          <a:bodyPr/>
          <a:lstStyle/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pPr>
              <a:spcAft>
                <a:spcPts val="0"/>
              </a:spcAft>
            </a:pPr>
            <a:r>
              <a:rPr lang="cs-CZ" sz="1800" b="true" dirty="false"/>
              <a:t>Pokyny pro práci v IS ESF14 a Monitorovací list podpořené osoby: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false"/>
              <a:t>https://www.esfcr.cz/monitorovani-podporenych-osob-opz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64" y="1628800"/>
            <a:ext cx="789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true">
            <a:spLocks/>
          </p:cNvSpPr>
          <p:nvPr/>
        </p:nvSpPr>
        <p:spPr>
          <a:xfrm>
            <a:off x="4211960" y="3234730"/>
            <a:ext cx="4824536" cy="18288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false"/>
              <a:t>Přístup on-line přes portál ESF </a:t>
            </a:r>
            <a:r>
              <a:rPr lang="cs-CZ" sz="1800" u="sng" dirty="false">
                <a:hlinkClick r:id="rId3"/>
              </a:rPr>
              <a:t>https://www.esfcr.cz/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Fungování aplikace v prohlížečích Internet Explorer od verze 10 a novější, Google Chrome, </a:t>
            </a:r>
            <a:r>
              <a:rPr lang="cs-CZ" sz="1800" dirty="false" err="true"/>
              <a:t>Mozilla</a:t>
            </a:r>
            <a:r>
              <a:rPr lang="cs-CZ" sz="1800" dirty="false"/>
              <a:t> </a:t>
            </a:r>
            <a:r>
              <a:rPr lang="cs-CZ" sz="1800" dirty="false" err="true"/>
              <a:t>Firefox</a:t>
            </a:r>
            <a:r>
              <a:rPr lang="cs-CZ" sz="1800" dirty="false"/>
              <a:t> a Safari, a to vždy </a:t>
            </a:r>
            <a:br>
              <a:rPr lang="cs-CZ" sz="1800" dirty="false"/>
            </a:br>
            <a:r>
              <a:rPr lang="cs-CZ" sz="1800" dirty="false"/>
              <a:t>v aktuální verzi nebo nejbližší předchozí verzi.</a:t>
            </a:r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  <p:sp>
        <p:nvSpPr>
          <p:cNvPr id="7" name="TextovéPole 6"/>
          <p:cNvSpPr txBox="true"/>
          <p:nvPr/>
        </p:nvSpPr>
        <p:spPr>
          <a:xfrm rot="2286811">
            <a:off x="759037" y="1956330"/>
            <a:ext cx="553998" cy="3002540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r>
              <a:rPr lang="cs-CZ" sz="2400" dirty="false">
                <a:solidFill>
                  <a:srgbClr val="FF0000"/>
                </a:solidFill>
              </a:rPr>
              <a:t>IS ESF 2014+</a:t>
            </a:r>
          </a:p>
        </p:txBody>
      </p:sp>
      <p:sp>
        <p:nvSpPr>
          <p:cNvPr id="8" name="TextovéPole 7"/>
          <p:cNvSpPr txBox="true"/>
          <p:nvPr/>
        </p:nvSpPr>
        <p:spPr>
          <a:xfrm rot="5400000">
            <a:off x="4076423" y="-3121035"/>
            <a:ext cx="615553" cy="9048692"/>
          </a:xfrm>
          <a:prstGeom prst="rect">
            <a:avLst/>
          </a:prstGeom>
          <a:noFill/>
        </p:spPr>
        <p:txBody>
          <a:bodyPr vert="vert270" wrap="square" rtlCol="false">
            <a:spAutoFit/>
          </a:bodyPr>
          <a:lstStyle/>
          <a:p>
            <a:pPr algn="ctr"/>
            <a:r>
              <a:rPr lang="cs-CZ" sz="2800" b="true" dirty="false">
                <a:solidFill>
                  <a:srgbClr val="FF0000"/>
                </a:solidFill>
              </a:rPr>
              <a:t>Vykázání hodnot indikátoru 6 00 00</a:t>
            </a:r>
          </a:p>
        </p:txBody>
      </p:sp>
    </p:spTree>
    <p:extLst>
      <p:ext uri="{BB962C8B-B14F-4D97-AF65-F5344CB8AC3E}">
        <p14:creationId xmlns:p14="http://schemas.microsoft.com/office/powerpoint/2010/main" val="3852839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496944" cy="475252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b="true" dirty="false"/>
              <a:t>Registrace </a:t>
            </a:r>
            <a:r>
              <a:rPr lang="cs-CZ" sz="2000" dirty="false"/>
              <a:t>- každý uživatel musí být v systému registrován.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b="true" dirty="false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Hlavní kontaktní osoba projektu spravuje přístupy ostatním uživatelům.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Technická podpora: 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v pracovních dnech od 8:00 do 16:00 hodin on-line podpora v diskusním klubu ve fóru „TECHNICKÁ PODPORA UŽIVATELŮM OPZ (IS ESF 2014+, databáze produktů, fórum, portál esfcr.cz)“,  na odkazu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800" dirty="false"/>
              <a:t> </a:t>
            </a:r>
            <a:r>
              <a:rPr lang="cs-CZ" sz="1800" b="true" dirty="false"/>
              <a:t>https://www.esfcr.cz/technicka_podpora_opz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Technické nedostatky řešeny průběžně – automatická oprava v IS KP14+.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85240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268760"/>
            <a:ext cx="8352480" cy="485124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/>
              <a:t>Rozsah sledovaných údajů pro každého účastníka</a:t>
            </a:r>
            <a:r>
              <a:rPr lang="cs-CZ" sz="1900" dirty="false"/>
              <a:t>: základní identifikační údaje,  pohlaví, postavení na trhu práce, nejvyšší dosažené vzdělání, typ znevýhodnění, přístup k bydlení, s</a:t>
            </a:r>
            <a:r>
              <a:rPr lang="pt-BR" sz="1900" dirty="false"/>
              <a:t>ituace osob sdílejících stejnou domácnost</a:t>
            </a:r>
            <a:r>
              <a:rPr lang="cs-CZ" sz="1900" dirty="false"/>
              <a:t>, sektor ekonomiky, v němž je osoba ekonomicky aktivní, specifikace působení ve veřejném sektoru….viz Obecná pravidla pro žadatele a příjemce.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b="true" dirty="false"/>
              <a:t>Monitorovací list (ML)podpořené osoby </a:t>
            </a:r>
            <a:r>
              <a:rPr lang="cs-CZ" sz="1900" dirty="false"/>
              <a:t>– formulář není závazný – data mohou být podložena jinou evidencí, formulář může být upraven.</a:t>
            </a:r>
            <a:r>
              <a:rPr lang="cs-CZ" sz="1600" dirty="false"/>
              <a:t> 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900" dirty="false"/>
              <a:t>IS automaticky hlídá u jednotlivých osob limit </a:t>
            </a:r>
            <a:r>
              <a:rPr lang="cs-CZ" sz="1900" b="true" dirty="false"/>
              <a:t>bagatelní podpory </a:t>
            </a:r>
            <a:br>
              <a:rPr lang="cs-CZ" sz="1900" b="true" dirty="false"/>
            </a:br>
            <a:r>
              <a:rPr lang="cs-CZ" sz="1900" dirty="false"/>
              <a:t>(40 hodin v délce 60 minut ). Systém výhledově bude 45 min. hodiny přepočítávat. Do té doby provede přepočet příjemce. 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642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false"/>
              <a:t>IS z vyplněných údajů generuje hodnoty pro všechny indikátory týkající se účastníků a </a:t>
            </a:r>
            <a:r>
              <a:rPr lang="cs-CZ" sz="2000" b="true" dirty="false"/>
              <a:t>přenáší sám hodnoty do IS KP14+</a:t>
            </a:r>
            <a:r>
              <a:rPr lang="cs-CZ" sz="2000" dirty="false"/>
              <a:t>.</a:t>
            </a:r>
            <a:endParaRPr lang="cs-CZ" sz="2000" b="true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IS ESF 2014+ slouží pro záznamy s vazbou na indikátory projektu týkající se </a:t>
            </a:r>
            <a:r>
              <a:rPr lang="cs-CZ" sz="2000" b="true" dirty="false"/>
              <a:t>účastníků projektu</a:t>
            </a:r>
            <a:r>
              <a:rPr lang="cs-CZ" sz="2000" dirty="false"/>
              <a:t>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U osob, u kterých není plánováno zapojení do projektu v takovém rozsahu nebo typu, aby jimi využitá podpora přesáhla limit bagatelní podpory (tj. příjemce neplánuje je započítat do hodnot indikátorů týkajících se účastníků), není potřeba údaje o dané osobě do IS ESF 2014+ zapisovat. </a:t>
            </a: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/>
              <a:t>Příjemce musí mít k dispozici průkazné záznamy i o zapojení těchto osob do projektu. </a:t>
            </a:r>
          </a:p>
          <a:p>
            <a:pPr marL="893763" lvl="1" indent="-250825" algn="just">
              <a:lnSpc>
                <a:spcPct val="100000"/>
              </a:lnSpc>
            </a:pPr>
            <a:r>
              <a:rPr lang="cs-CZ" dirty="false"/>
              <a:t>Nejsou ovšem třeba všechny charakteristiky vymezené pro účastníky projektů</a:t>
            </a:r>
            <a:r>
              <a:rPr lang="cs-CZ" sz="1600" dirty="false"/>
              <a:t>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1761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indikátory sledované prostřednictvím IS ESF 2014+ - IV.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82453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false"/>
              <a:t>Každý účastník (podpořená osoba) se zapisuje do systému s využitím: 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jména a příjmení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bydliště</a:t>
            </a:r>
          </a:p>
          <a:p>
            <a:pPr marL="1079500" indent="-4318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true" dirty="false"/>
              <a:t>data narození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Osoby, které nejsou identifikovány do této míry detailu</a:t>
            </a:r>
            <a:r>
              <a:rPr lang="cs-CZ" sz="2000" b="true" dirty="false"/>
              <a:t>, nemohou </a:t>
            </a:r>
            <a:r>
              <a:rPr lang="cs-CZ" sz="2000" dirty="false"/>
              <a:t>být započteny mezi účastníky projektu.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Každá osoba se eviduje </a:t>
            </a:r>
            <a:r>
              <a:rPr lang="cs-CZ" sz="2000" b="true" dirty="false"/>
              <a:t>pouze jednou </a:t>
            </a:r>
            <a:r>
              <a:rPr lang="cs-CZ" sz="2000" dirty="false"/>
              <a:t>bez ohledu na počet obdržených podpor.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Validace na Registr obyvatel, zda osoba existuje (</a:t>
            </a:r>
            <a:r>
              <a:rPr lang="cs-CZ" sz="2000" b="true" dirty="false"/>
              <a:t>ztotožnění osoby</a:t>
            </a:r>
            <a:r>
              <a:rPr lang="cs-CZ" sz="2000" dirty="false"/>
              <a:t>).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Příjemce zakládá každou podpořenou osobu jednotlivě a údaje o ní edituje.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341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I.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352928" cy="47525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Příjemce je v odůvodněných případech oprávněn </a:t>
            </a:r>
            <a:r>
              <a:rPr lang="cs-CZ" sz="1800" b="true" dirty="false"/>
              <a:t>požádat o prodloužení lhůty pro předložení </a:t>
            </a:r>
            <a:r>
              <a:rPr lang="cs-CZ" sz="1800" b="true" dirty="false" err="true"/>
              <a:t>ZoR</a:t>
            </a:r>
            <a:r>
              <a:rPr lang="cs-CZ" sz="1800" dirty="false"/>
              <a:t>. Žádost s odůvodněním se předkládá prostřednictvím IS KP14+. Žádost musí být předložena před uplynutím lhůty pro předložení zprávy, které se odložení termínu týká. Žádost se zasílá formou depeše </a:t>
            </a:r>
            <a:r>
              <a:rPr lang="cs-CZ" sz="1600" dirty="false"/>
              <a:t>– nejedná se o změnu oznamovanou skrze změnové řízení.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Ve výjimečných případech může příjemce předložit zprávu o realizaci projektu mimo termíny vyplývající z právního aktu. Tuto zprávu může příjemce předložit v situaci, kdy dosud poskytnuté části dotace nevystačí na financování realizace projektu až do doby, kdy lze očekávat vyplacení další části dotace ve vazbě na zprávu o realizaci projektu předloženou v nejbližším řádném termínu. </a:t>
            </a:r>
            <a:r>
              <a:rPr lang="cs-CZ" sz="1800" b="true" dirty="false"/>
              <a:t>Změna ve vymezení monitorovacích období je podstatná změna bez změny </a:t>
            </a:r>
            <a:r>
              <a:rPr lang="cs-CZ" sz="1800" b="true" dirty="false" err="true"/>
              <a:t>RoD</a:t>
            </a:r>
            <a:r>
              <a:rPr lang="cs-CZ" sz="1800" b="true" dirty="false"/>
              <a:t>. </a:t>
            </a:r>
            <a:r>
              <a:rPr lang="cs-CZ" sz="1800" b="true" dirty="false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ŘO provede kontrolu zpráv do </a:t>
            </a:r>
            <a:r>
              <a:rPr lang="cs-CZ" sz="1800" b="true" dirty="false"/>
              <a:t>40 pracovních dní</a:t>
            </a:r>
            <a:r>
              <a:rPr lang="cs-CZ" sz="1800" dirty="false"/>
              <a:t>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neschválení </a:t>
            </a:r>
            <a:r>
              <a:rPr lang="cs-CZ" sz="1800" dirty="false" err="true"/>
              <a:t>ZoR</a:t>
            </a:r>
            <a:r>
              <a:rPr lang="cs-CZ" sz="1800" dirty="false"/>
              <a:t> je následující zpráva předkládána i za období, které příjemce popisoval v předcházející neschválené zprávě.</a:t>
            </a: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V.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98092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/>
              <a:t>Zápis poskytnuté podpory v okamžiku, kdy je </a:t>
            </a:r>
            <a:r>
              <a:rPr lang="cs-CZ" b="true" dirty="false"/>
              <a:t>podpora ukončena</a:t>
            </a:r>
            <a:r>
              <a:rPr lang="cs-CZ" dirty="false"/>
              <a:t>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611560" y="2960298"/>
            <a:ext cx="5040560" cy="23286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/>
              <a:t>Podpora může být zadána již </a:t>
            </a:r>
            <a:br>
              <a:rPr lang="cs-CZ" dirty="false"/>
            </a:br>
            <a:r>
              <a:rPr lang="cs-CZ" dirty="false"/>
              <a:t>v době, kdy ještě probíhá, </a:t>
            </a:r>
            <a:br>
              <a:rPr lang="cs-CZ" dirty="false"/>
            </a:br>
            <a:r>
              <a:rPr lang="cs-CZ" dirty="false"/>
              <a:t>nebude ale brána v potaz. </a:t>
            </a:r>
            <a:r>
              <a:rPr lang="cs-CZ" sz="2400" dirty="false"/>
              <a:t>Až po uvedení data ukončení podpory</a:t>
            </a:r>
            <a:r>
              <a:rPr lang="cs-CZ" dirty="false"/>
              <a:t>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/>
              <a:t>Zápis podpory provést nejpozději při přípravě Závěrečné </a:t>
            </a:r>
            <a:r>
              <a:rPr lang="cs-CZ" dirty="false" err="true"/>
              <a:t>ZoR</a:t>
            </a:r>
            <a:r>
              <a:rPr lang="cs-CZ" dirty="false"/>
              <a:t>. </a:t>
            </a:r>
          </a:p>
          <a:p>
            <a:endParaRPr lang="cs-CZ" dirty="false"/>
          </a:p>
        </p:txBody>
      </p: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28" y="2710181"/>
            <a:ext cx="2952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55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indikátory sledované prostřednictvím IS ESF 2014+ - VI.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11038" y="1094391"/>
            <a:ext cx="8352928" cy="4278825"/>
          </a:xfrm>
        </p:spPr>
        <p:txBody>
          <a:bodyPr numCol="2"/>
          <a:lstStyle/>
          <a:p>
            <a:pPr marL="0" indent="0">
              <a:buNone/>
            </a:pPr>
            <a:r>
              <a:rPr lang="cs-CZ" sz="1400" b="true" u="sng" dirty="false"/>
              <a:t>Typy podpory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1. Vzdělávání </a:t>
            </a:r>
            <a:r>
              <a:rPr lang="cs-CZ" sz="1200" i="true" dirty="false"/>
              <a:t>(akreditované kurzy, kvalifikační  vzdělávání pracovníků v sociálních službách, akreditované/certifikované sebezkušenostní výcviky)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2. Podpora základních kompetencí pro nalezení pracovního uplatnění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3. Kariérové poradenství a diagnostika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false"/>
              <a:t>4. Podpora zajištění péče o děti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5. Podpora pracovního uplatnění (získání zaměstnání nebo stáž)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6. Podpora bydlení (získání nájemní či podnájemní smlouvy) </a:t>
            </a:r>
            <a:br>
              <a:rPr lang="cs-CZ" sz="1600" dirty="false"/>
            </a:br>
            <a:endParaRPr lang="cs-CZ" sz="1600" dirty="false"/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false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7. Krizové, azylové a „přechodové“ ubytování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8. Ambulantní služby (mimo podpory zdraví, včetně duševního)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9. Terénní služby (mimo podpory zdraví, včetně duševního)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10. Podpora zajištění péče o znevýhodněn. (tělesně postiženého, seniora apod.)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11. Podpora zdraví, včetně duševního </a:t>
            </a: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12. Jiné: nelze zařadit pod žádný předešlý typ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179512" y="5013176"/>
            <a:ext cx="8640960" cy="18002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cs-CZ" sz="13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600" b="true" dirty="false"/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b="true" dirty="false"/>
              <a:t>Exkurze, stáže</a:t>
            </a:r>
            <a:r>
              <a:rPr lang="cs-CZ" sz="1600" dirty="false"/>
              <a:t> v rámci výzvy 139 = </a:t>
            </a:r>
            <a:r>
              <a:rPr lang="cs-CZ" sz="1600" dirty="false">
                <a:solidFill>
                  <a:srgbClr val="FF0000"/>
                </a:solidFill>
              </a:rPr>
              <a:t>nepatří</a:t>
            </a:r>
            <a:r>
              <a:rPr lang="cs-CZ" sz="1600" dirty="false"/>
              <a:t> do podpory pracovního uplatnění.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4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dirty="false"/>
              <a:t>K jednotlivým typům podpory přiřazena </a:t>
            </a:r>
            <a:r>
              <a:rPr lang="cs-CZ" sz="1600" b="true" dirty="false"/>
              <a:t>specifikace</a:t>
            </a:r>
            <a:r>
              <a:rPr lang="cs-CZ" sz="1600" dirty="false"/>
              <a:t> (např. oborové vzdělávání – zdravotní a sociální péče, vzdělávání osob neformálně pečujících o znevýhodněného, akreditovaný kurz zaměřený na metodu sociální práce bude zařazen do kategorie 1.17). </a:t>
            </a:r>
          </a:p>
        </p:txBody>
      </p:sp>
    </p:spTree>
    <p:extLst>
      <p:ext uri="{BB962C8B-B14F-4D97-AF65-F5344CB8AC3E}">
        <p14:creationId xmlns:p14="http://schemas.microsoft.com/office/powerpoint/2010/main" val="3679237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PREZENČNÍ LISTINA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100448" cy="4752048"/>
          </a:xfrm>
        </p:spPr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marL="1162050" lvl="1" indent="-423863" algn="just"/>
            <a:r>
              <a:rPr lang="cs-CZ" dirty="false"/>
              <a:t>identifikační údaje účastníka akce, </a:t>
            </a:r>
          </a:p>
          <a:p>
            <a:pPr marL="1162050" lvl="1" indent="-423863" algn="just"/>
            <a:r>
              <a:rPr lang="cs-CZ" dirty="false"/>
              <a:t>časovou dotaci akce, </a:t>
            </a:r>
          </a:p>
          <a:p>
            <a:pPr marL="1162050" lvl="1" indent="-423863" algn="just">
              <a:spcBef>
                <a:spcPts val="1200"/>
              </a:spcBef>
              <a:spcAft>
                <a:spcPts val="600"/>
              </a:spcAft>
            </a:pPr>
            <a:r>
              <a:rPr lang="cs-CZ" dirty="false"/>
              <a:t>všechny prvky povinného minima publicity OPZ.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Dále:  označení projektu, označení vzdělávací aktivity, termín a čas zahájení a ukončení vzdělávací aktivity, jméno lektora a jeho podpis, jména účastníků vzdělávací aktivity, podpisy účastníků stvrzující jejich účast (u několikadenních vzdělávacích aktivit je nutné podepsat každý den, kdy se účastnil).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Na každý den jedna prezenční listina.</a:t>
            </a:r>
          </a:p>
          <a:p>
            <a:r>
              <a:rPr lang="cs-CZ" sz="2000" dirty="false"/>
              <a:t>Dále pak např. informaci o způsobu využití osobních údajů cílové skupiny apod.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DOKUMENTACE ELEKTRONICKÉ VZDĚLÁVÁNÍ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100448" cy="5256584"/>
          </a:xfrm>
        </p:spPr>
        <p:txBody>
          <a:bodyPr/>
          <a:lstStyle/>
          <a:p>
            <a:pPr algn="just"/>
            <a:r>
              <a:rPr lang="cs-CZ" sz="2000" dirty="false"/>
              <a:t>Elektronické vzdělávání započítávané jako prezenční forma je dokládáno sestavou či jiným písemným výstupem z příslušného softwarového nástroje, musí obsahovat: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>
                <a:solidFill>
                  <a:schemeClr val="accent2"/>
                </a:solidFill>
              </a:rPr>
              <a:t>-  </a:t>
            </a:r>
            <a:r>
              <a:rPr lang="cs-CZ" sz="2000" dirty="false">
                <a:solidFill>
                  <a:schemeClr val="accent1"/>
                </a:solidFill>
              </a:rPr>
              <a:t>jednoznačnou</a:t>
            </a:r>
            <a:r>
              <a:rPr lang="cs-CZ" sz="2000" dirty="false">
                <a:solidFill>
                  <a:schemeClr val="accent2"/>
                </a:solidFill>
              </a:rPr>
              <a:t> </a:t>
            </a:r>
            <a:r>
              <a:rPr lang="cs-CZ" sz="2000" dirty="false"/>
              <a:t>identifikaci účastníků a rozsah jejich účasti na               vzdělávací akci za každou lekci (školicí den)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dirty="false"/>
              <a:t>jednoznačnou identifikaci vyučujícího nebo vyučujících za každou lekci (školicí den),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dirty="false"/>
              <a:t>označení projektu, označení vzdělávací aktivity, termín a čas zahájení a ukončení vzdělávací aktivity (případně uvedení délky trvání výuky) a musí být opatřen podpisem vyučujícího/vyučujících.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/>
              <a:t>Příjemce je povinen a uchovat </a:t>
            </a:r>
            <a:r>
              <a:rPr lang="cs-CZ" sz="2000" u="sng" dirty="false"/>
              <a:t>audiozáznam</a:t>
            </a:r>
            <a:r>
              <a:rPr lang="cs-CZ" sz="2000" dirty="false"/>
              <a:t> o průběhu vzdělávací akce za každou lekci (školicí den) – neplatí v případech, kdy není žádoucí pořizovat audiozáznam z důvodu citlivého obsahu a v případech, kdy el. vzdělávání zůstane vykazováno jako el. vzdělávání.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48018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Veřejná podpora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498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827584" y="389166"/>
            <a:ext cx="7772400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false"/>
              <a:t>Veřejná podpora I </a:t>
            </a:r>
            <a:br>
              <a:rPr lang="cs-CZ" dirty="false"/>
            </a:br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179511" y="1124744"/>
            <a:ext cx="878656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cs-CZ" b="true" dirty="false"/>
          </a:p>
          <a:p>
            <a:pPr algn="just">
              <a:spcAft>
                <a:spcPts val="600"/>
              </a:spcAft>
            </a:pPr>
            <a:r>
              <a:rPr lang="cs-CZ" b="true" dirty="false"/>
              <a:t>Zdroj informací o podmínkách veřejné podpory: 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Obecné informace   -  Obecná část pravidel pro žadatele a příjemce, kap. 21</a:t>
            </a:r>
          </a:p>
          <a:p>
            <a:pPr marL="285750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Specifické informace k výzvě č. 139 – bod 3.8 Výzvy a doplňující Příloha č. 2 – Podpora sociálních služeb z OPZ na území hl. M. Prahy v režimu služeb obecného hospodářského zájmu (doplnění bodu 3.8 výzvy). </a:t>
            </a:r>
          </a:p>
          <a:p>
            <a:pPr algn="just"/>
            <a:endParaRPr lang="cs-CZ" b="true" dirty="false"/>
          </a:p>
          <a:p>
            <a:pPr algn="just">
              <a:spcAft>
                <a:spcPts val="600"/>
              </a:spcAft>
            </a:pPr>
            <a:r>
              <a:rPr lang="cs-CZ" b="true" dirty="false"/>
              <a:t>Druhy veřejné podpory možné aplikovat ve výzvě č. 139:</a:t>
            </a:r>
            <a:endParaRPr lang="cs-CZ" dirty="false"/>
          </a:p>
          <a:p>
            <a:pPr marL="285750" lvl="1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Rozhodnutí Komise (2012/21/EU) o použití čl. 106/2 SFEU na státní podporu ve formě vyrovnávací platby za závazek veřejné služby udělené určitým podnikům pověřeným poskytováním SGEI.</a:t>
            </a:r>
          </a:p>
          <a:p>
            <a:pPr marL="285750" lvl="1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Obecná podpora de minimis (podpora dle nařízení č. 1407/2013) – podmínky uvádí kap. 21.4 Obecných pravidel pro žadatele a příjemce.</a:t>
            </a:r>
          </a:p>
          <a:p>
            <a:pPr marL="285750" lvl="1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Volba vhodného typu veřejné podpory se odvíjí od druhu aktivit.</a:t>
            </a:r>
          </a:p>
          <a:p>
            <a:pPr marL="0" lvl="1" algn="just"/>
            <a:endParaRPr lang="cs-CZ" dirty="false"/>
          </a:p>
          <a:p>
            <a:pPr marL="0" lvl="1" algn="just">
              <a:spcAft>
                <a:spcPts val="600"/>
              </a:spcAft>
            </a:pPr>
            <a:r>
              <a:rPr lang="cs-CZ" b="true" dirty="false"/>
              <a:t>Příjemce veřejné podpory může být:</a:t>
            </a:r>
          </a:p>
          <a:p>
            <a:pPr marL="285750" lvl="1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Příjemce</a:t>
            </a:r>
          </a:p>
          <a:p>
            <a:pPr marL="285750" lvl="1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Partner s FP</a:t>
            </a:r>
          </a:p>
          <a:p>
            <a:pPr marL="285750" lvl="1" indent="-28575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false"/>
              <a:t>Další zapojené subjekty (partner bez FP a další zapojené subjekty)</a:t>
            </a:r>
          </a:p>
        </p:txBody>
      </p:sp>
    </p:spTree>
    <p:extLst>
      <p:ext uri="{BB962C8B-B14F-4D97-AF65-F5344CB8AC3E}">
        <p14:creationId xmlns:p14="http://schemas.microsoft.com/office/powerpoint/2010/main" val="464129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827584" y="389166"/>
            <a:ext cx="7772400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false"/>
              <a:t>Veřejná podpora II </a:t>
            </a:r>
            <a:br>
              <a:rPr lang="cs-CZ" dirty="false"/>
            </a:br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179511" y="1124744"/>
            <a:ext cx="878656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cs-CZ" sz="2000" b="true" dirty="false">
                <a:solidFill>
                  <a:srgbClr val="084A8B"/>
                </a:solidFill>
              </a:rPr>
              <a:t>Podmínky pro projekty zaměřené na sociální služby: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false">
                <a:solidFill>
                  <a:srgbClr val="084A8B"/>
                </a:solidFill>
              </a:rPr>
              <a:t>VP bude poskytnuta výhradně na sociální služby (SS) registrované v souladu se zákonem o sociálních službách,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false">
                <a:solidFill>
                  <a:srgbClr val="084A8B"/>
                </a:solidFill>
              </a:rPr>
              <a:t>sociální služby (v rozsahu základních činností) </a:t>
            </a:r>
            <a:r>
              <a:rPr lang="cs-CZ" sz="2000" b="true" dirty="false">
                <a:solidFill>
                  <a:srgbClr val="084A8B"/>
                </a:solidFill>
              </a:rPr>
              <a:t>zařazené v síti SS</a:t>
            </a:r>
            <a:r>
              <a:rPr lang="cs-CZ" sz="2000" dirty="false">
                <a:solidFill>
                  <a:srgbClr val="084A8B"/>
                </a:solidFill>
              </a:rPr>
              <a:t> hl. m. Prahy/městské části, případně MPSV budou </a:t>
            </a:r>
            <a:r>
              <a:rPr lang="cs-CZ" sz="2000" b="true" dirty="false">
                <a:solidFill>
                  <a:srgbClr val="084A8B"/>
                </a:solidFill>
              </a:rPr>
              <a:t>financovány formou vyrovnávací platby</a:t>
            </a:r>
            <a:r>
              <a:rPr lang="cs-CZ" sz="2000" dirty="false">
                <a:solidFill>
                  <a:srgbClr val="084A8B"/>
                </a:solidFill>
              </a:rPr>
              <a:t>. Nezbytný je soulad kapacit služby uvedené v projektu s Pověřením k poskytování služby obecného hospodářského zájmu,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false">
                <a:solidFill>
                  <a:srgbClr val="084A8B"/>
                </a:solidFill>
              </a:rPr>
              <a:t>SS (základní činnosti) </a:t>
            </a:r>
            <a:r>
              <a:rPr lang="cs-CZ" sz="2000" b="true" dirty="false">
                <a:solidFill>
                  <a:srgbClr val="084A8B"/>
                </a:solidFill>
              </a:rPr>
              <a:t>nezařazené v síti sociálních služeb </a:t>
            </a:r>
            <a:r>
              <a:rPr lang="cs-CZ" sz="2000" dirty="false">
                <a:solidFill>
                  <a:srgbClr val="084A8B"/>
                </a:solidFill>
              </a:rPr>
              <a:t>budou podpořené </a:t>
            </a:r>
            <a:r>
              <a:rPr lang="cs-CZ" sz="2000" b="true" dirty="false">
                <a:solidFill>
                  <a:srgbClr val="084A8B"/>
                </a:solidFill>
              </a:rPr>
              <a:t>v režimu podpory de minimis</a:t>
            </a:r>
            <a:r>
              <a:rPr lang="cs-CZ" sz="2000" dirty="false">
                <a:solidFill>
                  <a:srgbClr val="084A8B"/>
                </a:solidFill>
              </a:rPr>
              <a:t>,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false">
                <a:solidFill>
                  <a:srgbClr val="084A8B"/>
                </a:solidFill>
              </a:rPr>
              <a:t>pilotně zaváděná a testovaná nová či inovovaná řešení SS s lokální působností, síťování, mezioborová spolupráce budou podpořena mimo režim veřejné podpory,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sz="2000" dirty="false">
                <a:solidFill>
                  <a:srgbClr val="084A8B"/>
                </a:solidFill>
              </a:rPr>
              <a:t>financování fakultativních činností sociálních služeb bude mimo režim veřejné podpory.</a:t>
            </a:r>
          </a:p>
        </p:txBody>
      </p:sp>
    </p:spTree>
    <p:extLst>
      <p:ext uri="{BB962C8B-B14F-4D97-AF65-F5344CB8AC3E}">
        <p14:creationId xmlns:p14="http://schemas.microsoft.com/office/powerpoint/2010/main" val="3625940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827584" y="404664"/>
            <a:ext cx="7772400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false"/>
              <a:t>Veřejná podpora III </a:t>
            </a:r>
            <a:br>
              <a:rPr lang="cs-CZ" dirty="false"/>
            </a:br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178719" y="1988840"/>
            <a:ext cx="87865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cs-CZ" sz="2000" b="true" dirty="false">
                <a:solidFill>
                  <a:srgbClr val="084A8B"/>
                </a:solidFill>
              </a:rPr>
              <a:t>Akreditované/certifikované vzdělávání odborných pracovníků:</a:t>
            </a:r>
          </a:p>
          <a:p>
            <a:pPr marL="285750" lvl="0" indent="-285750" algn="just">
              <a:spcAft>
                <a:spcPts val="600"/>
              </a:spcAft>
              <a:buFontTx/>
              <a:buChar char="-"/>
            </a:pPr>
            <a:r>
              <a:rPr lang="cs-CZ" sz="2000" b="true" dirty="false">
                <a:solidFill>
                  <a:srgbClr val="084A8B"/>
                </a:solidFill>
              </a:rPr>
              <a:t>mimo registrovanou sociální službu </a:t>
            </a:r>
            <a:r>
              <a:rPr lang="cs-CZ" sz="2000" dirty="false">
                <a:solidFill>
                  <a:srgbClr val="084A8B"/>
                </a:solidFill>
              </a:rPr>
              <a:t>v souladu se zákonem </a:t>
            </a:r>
            <a:br>
              <a:rPr lang="cs-CZ" sz="2000" dirty="false">
                <a:solidFill>
                  <a:srgbClr val="084A8B"/>
                </a:solidFill>
              </a:rPr>
            </a:br>
            <a:r>
              <a:rPr lang="cs-CZ" sz="2000" dirty="false">
                <a:solidFill>
                  <a:srgbClr val="084A8B"/>
                </a:solidFill>
              </a:rPr>
              <a:t>o sociálních službách - v režimu de minimis,</a:t>
            </a:r>
          </a:p>
          <a:p>
            <a:pPr marL="285750" lvl="0" indent="-285750" algn="just">
              <a:spcAft>
                <a:spcPts val="600"/>
              </a:spcAft>
              <a:buFontTx/>
              <a:buChar char="-"/>
            </a:pPr>
            <a:r>
              <a:rPr lang="cs-CZ" sz="2000" b="true" dirty="false">
                <a:solidFill>
                  <a:srgbClr val="084A8B"/>
                </a:solidFill>
              </a:rPr>
              <a:t>v rámci registrované sociální služby</a:t>
            </a:r>
            <a:r>
              <a:rPr lang="cs-CZ" sz="2000" dirty="false">
                <a:solidFill>
                  <a:srgbClr val="084A8B"/>
                </a:solidFill>
              </a:rPr>
              <a:t> – vyrovnávací platba nebo de minimis (viz. předchozí slide).</a:t>
            </a:r>
          </a:p>
          <a:p>
            <a:pPr marL="285750" lvl="0" indent="-285750" algn="just">
              <a:spcAft>
                <a:spcPts val="600"/>
              </a:spcAft>
              <a:buFontTx/>
              <a:buChar char="-"/>
            </a:pPr>
            <a:endParaRPr lang="cs-CZ" sz="2000" dirty="false">
              <a:solidFill>
                <a:srgbClr val="084A8B"/>
              </a:solidFill>
            </a:endParaRPr>
          </a:p>
          <a:p>
            <a:pPr lvl="0" algn="just">
              <a:spcAft>
                <a:spcPts val="600"/>
              </a:spcAft>
            </a:pPr>
            <a:r>
              <a:rPr lang="cs-CZ" sz="2000" dirty="false">
                <a:solidFill>
                  <a:srgbClr val="084A8B"/>
                </a:solidFill>
              </a:rPr>
              <a:t>Pokud pracovníci prokazatelně </a:t>
            </a:r>
            <a:r>
              <a:rPr lang="cs-CZ" sz="2000" b="true" dirty="false">
                <a:solidFill>
                  <a:srgbClr val="084A8B"/>
                </a:solidFill>
              </a:rPr>
              <a:t>nepracují na úseku hospodářských činností</a:t>
            </a:r>
            <a:r>
              <a:rPr lang="cs-CZ" sz="2000" dirty="false">
                <a:solidFill>
                  <a:srgbClr val="084A8B"/>
                </a:solidFill>
              </a:rPr>
              <a:t> organizace, je tato aktivita podpořena mimo režim veřejné podpory/de minimis.</a:t>
            </a:r>
          </a:p>
        </p:txBody>
      </p:sp>
    </p:spTree>
    <p:extLst>
      <p:ext uri="{BB962C8B-B14F-4D97-AF65-F5344CB8AC3E}">
        <p14:creationId xmlns:p14="http://schemas.microsoft.com/office/powerpoint/2010/main" val="3719810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ctrTitle"/>
          </p:nvPr>
        </p:nvSpPr>
        <p:spPr>
          <a:xfrm>
            <a:off x="827584" y="404664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false"/>
              <a:t>Služby v režimu  služeb obecného hospodářského zájmu </a:t>
            </a:r>
            <a:br>
              <a:rPr lang="cs-CZ" dirty="false"/>
            </a:br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178719" y="1196752"/>
            <a:ext cx="878656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rgbClr val="084A8B"/>
                </a:solidFill>
              </a:rPr>
              <a:t>Registrované sociální služby zařazené do sítě sociálních služeb hl. m. Prahy, městské části nebo celostátní sítě SS a které jsou v souladu se střednědobým plánem rozvoje sociálních služeb hl. m. Prahy, městské části nebo národní strategií rozvoje SS budou podpořeny </a:t>
            </a:r>
            <a:br>
              <a:rPr lang="cs-CZ" sz="1600" dirty="false">
                <a:solidFill>
                  <a:srgbClr val="084A8B"/>
                </a:solidFill>
              </a:rPr>
            </a:br>
            <a:r>
              <a:rPr lang="cs-CZ" sz="1600" dirty="false">
                <a:solidFill>
                  <a:srgbClr val="084A8B"/>
                </a:solidFill>
              </a:rPr>
              <a:t>v režimu vyrovnávací platby podle Rozhodnutí Komise č. 2012/21/EU,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rgbClr val="084A8B"/>
                </a:solidFill>
              </a:rPr>
              <a:t>žádost o podporu může podat pouze organizace, která je registrovaným poskytovatelem sociální služby a je pověřena objednatelem k poskytování služby obecného hospodářského zájmu,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rgbClr val="084A8B"/>
                </a:solidFill>
              </a:rPr>
              <a:t>objednatelem oprávněným vydat Pověření je hl. m. Praha,  městská část, případně MPSV </a:t>
            </a:r>
            <a:br>
              <a:rPr lang="cs-CZ" sz="1600" dirty="false">
                <a:solidFill>
                  <a:srgbClr val="084A8B"/>
                </a:solidFill>
              </a:rPr>
            </a:br>
            <a:r>
              <a:rPr lang="cs-CZ" sz="1600" dirty="false">
                <a:solidFill>
                  <a:srgbClr val="084A8B"/>
                </a:solidFill>
              </a:rPr>
              <a:t>u služeb s nadregionální či celostátní působností,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rgbClr val="084A8B"/>
                </a:solidFill>
              </a:rPr>
              <a:t>podmínkou poskytnutí podpory z OPZ je platné pověření k poskytování příslušné sociální služby po celou dobu trvání projektu.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600" dirty="false">
              <a:solidFill>
                <a:srgbClr val="084A8B"/>
              </a:solidFill>
            </a:endParaRPr>
          </a:p>
          <a:p>
            <a:pPr lvl="0" algn="just">
              <a:spcAft>
                <a:spcPts val="600"/>
              </a:spcAft>
            </a:pPr>
            <a:r>
              <a:rPr lang="cs-CZ" sz="1600" b="true" dirty="false">
                <a:solidFill>
                  <a:srgbClr val="084A8B"/>
                </a:solidFill>
              </a:rPr>
              <a:t>Přílohy: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rgbClr val="084A8B"/>
                </a:solidFill>
              </a:rPr>
              <a:t>Povinná příloha k žádosti o podporu pro žadatele/partnera s finančním příspěvkem: příloha 3a Údaje o sociální službě,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rgbClr val="084A8B"/>
                </a:solidFill>
              </a:rPr>
              <a:t>povinná příloha předkládaná před vydáním právního aktu: kopie vydaného Pověření na sociální službu uvedenou v projektu,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600" dirty="false">
                <a:solidFill>
                  <a:srgbClr val="084A8B"/>
                </a:solidFill>
              </a:rPr>
              <a:t>povinné přílohy předkládané v průběhu realizace projektu: příloha 3b Přehled čerpání vyrovnávací platby na sociální službu.</a:t>
            </a:r>
          </a:p>
        </p:txBody>
      </p:sp>
    </p:spTree>
    <p:extLst>
      <p:ext uri="{BB962C8B-B14F-4D97-AF65-F5344CB8AC3E}">
        <p14:creationId xmlns:p14="http://schemas.microsoft.com/office/powerpoint/2010/main" val="3202807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FB6A1-D956-42C8-AAF9-2EBA09678A86}"/>
              </a:ext>
            </a:extLst>
          </p:cNvPr>
          <p:cNvSpPr>
            <a:spLocks noGrp="true"/>
          </p:cNvSpPr>
          <p:nvPr>
            <p:ph type="ctrTitle"/>
          </p:nvPr>
        </p:nvSpPr>
        <p:spPr>
          <a:xfrm>
            <a:off x="539552" y="140454"/>
            <a:ext cx="7772400" cy="1082551"/>
          </a:xfrm>
        </p:spPr>
        <p:txBody>
          <a:bodyPr/>
          <a:lstStyle/>
          <a:p>
            <a:pPr algn="ctr"/>
            <a:r>
              <a:rPr lang="cs-CZ" dirty="false">
                <a:solidFill>
                  <a:srgbClr val="AFDDFA"/>
                </a:solidFill>
              </a:rPr>
              <a:t>Přenos veřejné podpory</a:t>
            </a:r>
            <a:endParaRPr lang="cs-CZ" dirty="false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B98A1D-980A-42C8-9582-CE63F302D00B}"/>
              </a:ext>
            </a:extLst>
          </p:cNvPr>
          <p:cNvSpPr>
            <a:spLocks noGrp="true"/>
          </p:cNvSpPr>
          <p:nvPr>
            <p:ph type="subTitle" idx="1"/>
          </p:nvPr>
        </p:nvSpPr>
        <p:spPr>
          <a:xfrm>
            <a:off x="611560" y="1340768"/>
            <a:ext cx="7992888" cy="5040560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cs-CZ" sz="1800" dirty="false">
                <a:solidFill>
                  <a:srgbClr val="084A8B"/>
                </a:solidFill>
              </a:rPr>
              <a:t>Aktivity, které zakládají veřejnou podporu či podporu de minimis (např. akreditované vzdělávání odborných pracovníků), a budou realizovány ve spolupráci s partnery projektu či dalšími zapojenými subjekty – dochází </a:t>
            </a:r>
            <a:br>
              <a:rPr lang="cs-CZ" sz="1800" dirty="false">
                <a:solidFill>
                  <a:srgbClr val="084A8B"/>
                </a:solidFill>
              </a:rPr>
            </a:br>
            <a:r>
              <a:rPr lang="cs-CZ" sz="1800" dirty="false">
                <a:solidFill>
                  <a:srgbClr val="084A8B"/>
                </a:solidFill>
              </a:rPr>
              <a:t>k přenosu příslušné části veřejné podpory.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cs-CZ" sz="1800" dirty="false">
              <a:solidFill>
                <a:srgbClr val="084A8B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cs-CZ" sz="1800" dirty="false">
                <a:solidFill>
                  <a:srgbClr val="084A8B"/>
                </a:solidFill>
              </a:rPr>
              <a:t>Přenosem podpory se pro potřeby výzvy rozumí realizace části projektových aktivit mimo žadatele (příjemce) projektu, tj. ve prospěch partnerů projektu (partneři s finančním příspěvkem) a dalších subjektů (partner bez finančního příspěvku či jiný konečný příjemce podpory).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cs-CZ" sz="1800" dirty="false">
              <a:solidFill>
                <a:srgbClr val="084A8B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cs-CZ" sz="1800" dirty="false">
                <a:solidFill>
                  <a:srgbClr val="084A8B"/>
                </a:solidFill>
              </a:rPr>
              <a:t>Příjemce je povinen vyčíslit výši VP pro všechny partnery i další subjekty.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cs-CZ" sz="1800" dirty="false">
              <a:solidFill>
                <a:srgbClr val="084A8B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cs-CZ" sz="1800" dirty="false">
                <a:solidFill>
                  <a:srgbClr val="084A8B"/>
                </a:solidFill>
              </a:rPr>
              <a:t>Dokud není VP těmto partnerům/dalším subjektům přiznána, nesmí být do projektu zapojeni – riziko nezpůsobilých výdajů!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cs-CZ" sz="1800" dirty="false">
              <a:solidFill>
                <a:srgbClr val="084A8B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cs-CZ" sz="1800" dirty="false">
                <a:solidFill>
                  <a:srgbClr val="084A8B"/>
                </a:solidFill>
              </a:rPr>
              <a:t>Podrobnější podmínky přenosu - poskytnutí veřejné podpory či podpory de minimis stanoví Obecná část pravidel pro žadatele a příjemce v rámci OPZ,   kap. 21.6.1.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8320AC-CD89-4940-A459-6744547D823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AD8C908-6CF6-4C3D-AE7A-F3813FC67EFC}" type="slidenum">
              <a:rPr lang="cs-CZ" smtClean="false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77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 KP14+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chemeClr val="accent1"/>
                </a:solidFill>
              </a:rPr>
              <a:t>je ukončena administrace všech dříve podaných zpráv o realizaci projektu </a:t>
            </a:r>
            <a:br>
              <a:rPr lang="cs-CZ" sz="1700" dirty="false">
                <a:solidFill>
                  <a:schemeClr val="accent1"/>
                </a:solidFill>
              </a:rPr>
            </a:br>
            <a:r>
              <a:rPr lang="cs-CZ" sz="1700" dirty="false">
                <a:solidFill>
                  <a:schemeClr val="accent1"/>
                </a:solidFill>
              </a:rPr>
              <a:t>a žádostí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chemeClr val="accent1"/>
                </a:solidFill>
              </a:rPr>
              <a:t>je ukončena administrace všech zahájených změnových řízení (tj. žádostí </a:t>
            </a:r>
            <a:br>
              <a:rPr lang="cs-CZ" sz="1700" dirty="false">
                <a:solidFill>
                  <a:schemeClr val="accent1"/>
                </a:solidFill>
              </a:rPr>
            </a:br>
            <a:r>
              <a:rPr lang="cs-CZ" sz="1700" dirty="false">
                <a:solidFill>
                  <a:schemeClr val="accent1"/>
                </a:solidFill>
              </a:rPr>
              <a:t>o změnu) týkajících se rozpočtu nebo finančního plánu, u kterých datum změny platnosti spadá do monitorovacího období, za které by měla být podána zpráva </a:t>
            </a:r>
            <a:br>
              <a:rPr lang="cs-CZ" sz="1700" dirty="false">
                <a:solidFill>
                  <a:schemeClr val="accent1"/>
                </a:solidFill>
              </a:rPr>
            </a:br>
            <a:r>
              <a:rPr lang="cs-CZ" sz="1700" dirty="false">
                <a:solidFill>
                  <a:schemeClr val="accent1"/>
                </a:solidFill>
              </a:rPr>
              <a:t>o 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>
                <a:solidFill>
                  <a:schemeClr val="accent1"/>
                </a:solidFill>
              </a:rPr>
              <a:t>je ukončena administrace všech změnových řízení (tj. žádostí o změnu) týkajících se jakékoli podstatné změny projektu, u níž datum platnosti spadá do monitorovacího období, za které by měla být podána zpráva o realizaci projektu či žádost o platbu.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700" dirty="false"/>
          </a:p>
          <a:p>
            <a:pPr algn="just">
              <a:lnSpc>
                <a:spcPct val="100000"/>
              </a:lnSpc>
            </a:pPr>
            <a:r>
              <a:rPr lang="cs-CZ" sz="1700" dirty="false"/>
              <a:t>V situaci, kdy příjemce rozpracuje </a:t>
            </a:r>
            <a:r>
              <a:rPr lang="cs-CZ" sz="1700" dirty="false" err="true"/>
              <a:t>ZoR</a:t>
            </a:r>
            <a:r>
              <a:rPr lang="cs-CZ" sz="1700" dirty="false"/>
              <a:t> a teprve následně je schválená žádost </a:t>
            </a:r>
            <a:br>
              <a:rPr lang="cs-CZ" sz="1700" dirty="false"/>
            </a:br>
            <a:r>
              <a:rPr lang="cs-CZ" sz="1700" dirty="false"/>
              <a:t>o změnu, jejíž platnost spadá do monitorovacího období, ke kterému se zpracovaná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 vztahují, musí příjemce provést aktualizaci dat </a:t>
            </a:r>
            <a:br>
              <a:rPr lang="cs-CZ" sz="1700" dirty="false"/>
            </a:br>
            <a:r>
              <a:rPr lang="cs-CZ" sz="1700" dirty="false"/>
              <a:t>v rozpracované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</a:t>
            </a:r>
            <a:br>
              <a:rPr lang="cs-CZ" dirty="false"/>
            </a:br>
            <a:r>
              <a:rPr lang="cs-CZ" dirty="false"/>
              <a:t> x</a:t>
            </a:r>
            <a:br>
              <a:rPr lang="cs-CZ" dirty="false"/>
            </a:br>
            <a:r>
              <a:rPr lang="cs-CZ" dirty="false"/>
              <a:t>Dokumenty zprávy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dokumenty zprávy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412776"/>
            <a:ext cx="8712968" cy="5283224"/>
          </a:xfrm>
        </p:spPr>
        <p:txBody>
          <a:bodyPr/>
          <a:lstStyle/>
          <a:p>
            <a:pPr algn="just"/>
            <a:r>
              <a:rPr lang="cs-CZ" sz="2000" dirty="false"/>
              <a:t>Záložka „Dokumenty“ – </a:t>
            </a:r>
            <a:r>
              <a:rPr lang="cs-CZ" sz="2000" b="true" dirty="false"/>
              <a:t>nevkládat</a:t>
            </a:r>
            <a:r>
              <a:rPr lang="cs-CZ" sz="2000" dirty="false"/>
              <a:t> přílohy vztahující se k ZOR!</a:t>
            </a:r>
          </a:p>
          <a:p>
            <a:pPr algn="just"/>
            <a:r>
              <a:rPr lang="cs-CZ" sz="2000" dirty="false"/>
              <a:t>Záložka „</a:t>
            </a:r>
            <a:r>
              <a:rPr lang="cs-CZ" sz="2000" b="true" dirty="false"/>
              <a:t>Dokumenty zprávy“ - zde vkládat </a:t>
            </a:r>
            <a:r>
              <a:rPr lang="cs-CZ" sz="2000" dirty="false"/>
              <a:t>přílohy vztahující se k ZOR.</a:t>
            </a:r>
          </a:p>
          <a:p>
            <a:pPr lvl="1" algn="just"/>
            <a:r>
              <a:rPr lang="cs-CZ" sz="1600" dirty="false"/>
              <a:t>Povinné přílohy nejsou stanoveny.</a:t>
            </a:r>
          </a:p>
          <a:p>
            <a:pPr lvl="1" algn="just"/>
            <a:r>
              <a:rPr lang="cs-CZ" sz="1600" dirty="false"/>
              <a:t>Dokument o velikosti maximálně 100 MB. </a:t>
            </a:r>
          </a:p>
          <a:p>
            <a:pPr marL="0" indent="0" algn="just">
              <a:buNone/>
            </a:pPr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podpisu.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V případě oprav dokumentů zprávy původní nemazat, ale opravené nahrát jako nové soubory s uvedením „oprava“ v názvu.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68519" y="3506231"/>
            <a:ext cx="2697322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</a:t>
            </a:r>
          </a:p>
          <a:p>
            <a:r>
              <a:rPr lang="cs-CZ" dirty="false"/>
              <a:t>Finalizace </a:t>
            </a:r>
          </a:p>
          <a:p>
            <a:r>
              <a:rPr lang="cs-CZ" dirty="false"/>
              <a:t>Podpis</a:t>
            </a:r>
          </a:p>
          <a:p>
            <a:r>
              <a:rPr lang="cs-CZ" b="true" dirty="false"/>
              <a:t>Po </a:t>
            </a:r>
            <a:r>
              <a:rPr lang="cs-CZ" b="true" dirty="false" err="true"/>
              <a:t>finalizování</a:t>
            </a:r>
            <a:r>
              <a:rPr lang="cs-CZ" b="true" dirty="false"/>
              <a:t> zprávy již nelze dělat žádné změny.</a:t>
            </a:r>
          </a:p>
          <a:p>
            <a:r>
              <a:rPr lang="cs-CZ" dirty="false"/>
              <a:t>Poté, co je Zpráva o realizaci (</a:t>
            </a:r>
            <a:r>
              <a:rPr lang="cs-CZ" dirty="false" err="true"/>
              <a:t>ZoR</a:t>
            </a:r>
            <a:r>
              <a:rPr lang="cs-CZ" dirty="false"/>
              <a:t>) podepsaná, automaticky se přepne do stavu </a:t>
            </a:r>
            <a:r>
              <a:rPr lang="cs-CZ" b="true" dirty="false"/>
              <a:t>„Podaná na ŘO/ZS“</a:t>
            </a:r>
            <a:r>
              <a:rPr lang="cs-CZ" dirty="false"/>
              <a:t>.</a:t>
            </a:r>
          </a:p>
          <a:p>
            <a:pPr algn="just"/>
            <a:r>
              <a:rPr lang="cs-CZ" dirty="false"/>
              <a:t>Vrácení </a:t>
            </a:r>
            <a:r>
              <a:rPr lang="cs-CZ" dirty="false" err="true"/>
              <a:t>ZoR</a:t>
            </a:r>
            <a:r>
              <a:rPr lang="cs-CZ" dirty="false"/>
              <a:t> – informace depeší včetně výzvě k opravě.</a:t>
            </a:r>
          </a:p>
          <a:p>
            <a:pPr algn="just"/>
            <a:r>
              <a:rPr lang="cs-CZ" b="true" dirty="false"/>
              <a:t>Lhůty:</a:t>
            </a:r>
            <a:r>
              <a:rPr lang="cs-CZ" dirty="false"/>
              <a:t> nedoručení </a:t>
            </a:r>
            <a:r>
              <a:rPr lang="cs-CZ" dirty="false" err="true"/>
              <a:t>ZoR</a:t>
            </a:r>
            <a:r>
              <a:rPr lang="cs-CZ" dirty="false"/>
              <a:t> v termínu =&gt; sankce dle </a:t>
            </a:r>
            <a:r>
              <a:rPr lang="cs-CZ" dirty="false" err="true"/>
              <a:t>RoD</a:t>
            </a:r>
            <a:r>
              <a:rPr lang="cs-CZ" dirty="false"/>
              <a:t>.</a:t>
            </a:r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>
                <a:solidFill>
                  <a:srgbClr val="FF0000"/>
                </a:solidFill>
              </a:rPr>
              <a:t>Žádost o platbu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je předkládaná spolu 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>
                <a:solidFill>
                  <a:srgbClr val="FF0000"/>
                </a:solidFill>
              </a:rPr>
              <a:t>Žádost o platbu musí být finalizována a podepsaná před finalizací Zprávy o realizaci (</a:t>
            </a:r>
            <a:r>
              <a:rPr lang="cs-CZ" sz="2000" dirty="false" err="true">
                <a:solidFill>
                  <a:srgbClr val="FF0000"/>
                </a:solidFill>
              </a:rPr>
              <a:t>ZoR</a:t>
            </a:r>
            <a:r>
              <a:rPr lang="cs-CZ" sz="2000" dirty="false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Příručka Pokyny pro vyplnění žádosti </a:t>
            </a:r>
            <a:br>
              <a:rPr lang="cs-CZ" sz="2000" dirty="false"/>
            </a:br>
            <a:r>
              <a:rPr lang="cs-CZ" sz="2000" dirty="false"/>
              <a:t>o platbu a zprávy o realizaci projektu </a:t>
            </a:r>
            <a:br>
              <a:rPr lang="cs-CZ" sz="2000" dirty="false"/>
            </a:br>
            <a:r>
              <a:rPr lang="cs-CZ" sz="2000" dirty="false"/>
              <a:t>v ISKP14+ je k dispozici na www.esfcr.cz: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600" dirty="false"/>
              <a:t>https://www.esfcr.cz/pokyny-k-vyplneni-zpravy-o-realizaci-zadosti-o-platbu-a-zadosti-o-zmenu-opz/-/dokument/809712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ISKP14+ se skládá </a:t>
            </a:r>
            <a:br>
              <a:rPr lang="cs-CZ" sz="2000" dirty="false"/>
            </a:br>
            <a:r>
              <a:rPr lang="cs-CZ" sz="2000" dirty="false"/>
              <a:t>z několika záložek, umístěných v části Žádost o platbu </a:t>
            </a:r>
            <a:r>
              <a:rPr lang="cs-CZ" dirty="false"/>
              <a:t>/ </a:t>
            </a:r>
            <a:r>
              <a:rPr lang="cs-CZ" sz="2000" dirty="false"/>
              <a:t>Datová oblast žádosti. </a:t>
            </a:r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Záložky Identifikační údaje </a:t>
            </a:r>
            <a:br>
              <a:rPr lang="cs-CZ" sz="2800" dirty="false"/>
            </a:br>
            <a:r>
              <a:rPr lang="cs-CZ" sz="2800" dirty="false"/>
              <a:t>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Aft>
                <a:spcPts val="1800"/>
              </a:spcAft>
            </a:pPr>
            <a:r>
              <a:rPr lang="cs-CZ" sz="1800" dirty="false"/>
              <a:t>Vyplní/upraví se pouze název účtu příjemce, příp. název účtu zřizovatele.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Založení souhrnné soupisky – vyplní se pole </a:t>
            </a:r>
            <a:br>
              <a:rPr lang="cs-CZ" sz="1800" dirty="false"/>
            </a:br>
            <a:r>
              <a:rPr lang="cs-CZ" sz="1800" dirty="false"/>
              <a:t>„Evidenční číslo/označení soupisky“ </a:t>
            </a:r>
            <a:br>
              <a:rPr lang="cs-CZ" sz="1800" dirty="false"/>
            </a:br>
            <a:r>
              <a:rPr lang="cs-CZ" sz="1800" dirty="false"/>
              <a:t>(dle čísla </a:t>
            </a:r>
            <a:r>
              <a:rPr lang="cs-CZ" sz="1800" dirty="false" err="true"/>
              <a:t>ZoR</a:t>
            </a:r>
            <a:r>
              <a:rPr lang="cs-CZ" sz="1800" dirty="false"/>
              <a:t>).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SD-1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SD-2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>
                <a:solidFill>
                  <a:srgbClr val="FF0000"/>
                </a:solidFill>
              </a:rPr>
              <a:t>SOUPISKA PŘÍJMŮ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true">
            <a:off x="5508104" y="4509120"/>
            <a:ext cx="648072" cy="432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true">
            <a:off x="5292080" y="4852229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true">
            <a:off x="5292080" y="5140261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true">
            <a:off x="5292080" y="5445429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56" y="1213657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Pro označení Evidenčního čísla použijte číselnou řadu ve vazbě na pořadí předkládané </a:t>
            </a:r>
            <a:r>
              <a:rPr lang="cs-CZ" sz="2000" dirty="false" err="true"/>
              <a:t>ŽoP</a:t>
            </a:r>
            <a:r>
              <a:rPr lang="cs-CZ" sz="2000" dirty="false"/>
              <a:t> (1, 2, 3,..).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Na těchto dílčích soupiskách zadává příjemce jednotlivé záznamy a pro každý ze záznamů vyplňuje několik údajů. 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800" dirty="false"/>
              <a:t>V případě nutnosti zadat velký rozsah dat nemusí být ruční zadávání jednotlivých hodnot přímo v IS KP14+ efektivní. </a:t>
            </a:r>
            <a:br>
              <a:rPr lang="cs-CZ" sz="1800" dirty="false"/>
            </a:br>
            <a:r>
              <a:rPr lang="cs-CZ" sz="1800" dirty="false"/>
              <a:t>Z tohoto důvodu je v IS KP14+ zapracována funkcionalita uživatelského importu souboru ve formátu XML.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Návod pro import souborů je popsán v dokumentu </a:t>
            </a:r>
            <a:r>
              <a:rPr lang="cs-CZ" sz="1800" b="true" dirty="false"/>
              <a:t>Import XML soupisky dokladů v IS KP14+</a:t>
            </a:r>
            <a:r>
              <a:rPr lang="cs-CZ" sz="1800" dirty="false"/>
              <a:t>: https://www.esfcr.cz/pokyny-k-vyplneni-zpravy-o-realizaci-zadosti-o-platbu-a-zadosti-o-zmenu-opz. </a:t>
            </a:r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SD-1</a:t>
            </a:r>
            <a:r>
              <a:rPr lang="cs-CZ" dirty="false"/>
              <a:t> Účetní/daňové doklady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900" dirty="false"/>
              <a:t>Na této záložce uvede příjemce seznam účetních/daňových dokladů nárokovaných v žádosti o platbu.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Na této záložce se neuvádí výdaje za kapitoly rozpočtu Osobní náklady (uvádí se na záložce SD-2), výdaje za kapitolu rozpočtu Cestovné (uvádí se na záložce SD-3) a příjmy (uvádí se na záložce Soupiska příjmů). 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  <a:p>
            <a:pPr algn="just">
              <a:lnSpc>
                <a:spcPct val="100000"/>
              </a:lnSpc>
            </a:pPr>
            <a:endParaRPr lang="cs-CZ" sz="1900" dirty="false"/>
          </a:p>
          <a:p>
            <a:pPr algn="just">
              <a:lnSpc>
                <a:spcPct val="100000"/>
              </a:lnSpc>
            </a:pPr>
            <a:endParaRPr lang="cs-CZ" sz="1900" dirty="false"/>
          </a:p>
          <a:p>
            <a:pPr algn="just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cs-CZ" sz="1600" dirty="false"/>
              <a:t>Při práci se soupiskou účetních/daňových dokladů využívá příjemce ovládací tlačítka: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NOVÝ ZÁZNAM; pro vytvoření záznamu pro nový doklad,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KOPÍROVAT ZÁZNAM; pro vytvoření kopie již existujícího záznamu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SMAZAT ZÁZNAM; pro smazání již existujícího záznamu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ULOŽIT; pro uložení dokladu po zadání všech údajů pro jednotlivý záznam dokladu, </a:t>
            </a:r>
          </a:p>
          <a:p>
            <a:pPr lvl="1" algn="just">
              <a:lnSpc>
                <a:spcPct val="100000"/>
              </a:lnSpc>
            </a:pPr>
            <a:r>
              <a:rPr lang="cs-CZ" sz="1400" dirty="false"/>
              <a:t>STORNO; pro zrušení změn při vytváření záznamu dokladu bez uložení změn. 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57</a:t>
            </a:fld>
            <a:endParaRPr lang="cs-CZ" dirty="false"/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2" y="3140968"/>
            <a:ext cx="7848873" cy="143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00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SD-1</a:t>
            </a:r>
            <a:r>
              <a:rPr lang="cs-CZ" dirty="false"/>
              <a:t> Účetní/daňové doklady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96855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900" dirty="false"/>
              <a:t>Povinně se přikládá účetní doklad v případě, pokud částka z něj nárokovaná jako výdaj projektu, přesahuje 10.000,- Kč. Doklady, </a:t>
            </a:r>
            <a:br>
              <a:rPr lang="cs-CZ" sz="1900" dirty="false"/>
            </a:br>
            <a:r>
              <a:rPr lang="cs-CZ" sz="1900" dirty="false"/>
              <a:t>z nichž je do projektu nárokovaná menší částka, není třeba jako přílohu přikládat.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Doklady, které toto vymezení nezahrnuje, nejsou předkládány spolu se žádostmi o platbu a jejich případná kontrola probíhá v rámci kontroly na místě. 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Pokud se doklad vztahuje k více řádkům v soupisce, není potřeba vkládat doklad znovu. V tomto případě se do pole „Odkaz na umístění dokumentu“ uvede číslo řádku v soupisce, pod kterým byl dokument fyzicky vložen (platí pro všechny soupisky).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424211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SD-1</a:t>
            </a:r>
            <a:r>
              <a:rPr lang="cs-CZ" dirty="false"/>
              <a:t> ÚČETNÍ/DAŇOVÉ DOKLADY III.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7920880" cy="51845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l-PL" sz="1900" dirty="false"/>
              <a:t>Výdaje na přímou podporu (např. cestovné cílové skupiny, ubytování cílové skupiny) se v soupisce SD-1 </a:t>
            </a:r>
            <a:r>
              <a:rPr lang="cs-CZ" sz="1900" dirty="false"/>
              <a:t>ÚČETNÍ/DAŇOVÉ DOKLADY </a:t>
            </a:r>
            <a:r>
              <a:rPr lang="pl-PL" sz="1900" dirty="false"/>
              <a:t>mohou zdávat kumulativně. </a:t>
            </a:r>
          </a:p>
          <a:p>
            <a:pPr algn="just">
              <a:lnSpc>
                <a:spcPct val="100000"/>
              </a:lnSpc>
            </a:pPr>
            <a:r>
              <a:rPr lang="pl-PL" sz="1900" dirty="false"/>
              <a:t>V tomto případě je podkladem pro oprávněnost nárokování kumulativního výdaje přehledová tabulka, kde jsou výdaje na přímou podporu vedené jednotlivě.</a:t>
            </a:r>
          </a:p>
          <a:p>
            <a:pPr marL="1160463" lvl="1" indent="-250825" algn="just">
              <a:lnSpc>
                <a:spcPct val="100000"/>
              </a:lnSpc>
            </a:pPr>
            <a:r>
              <a:rPr lang="pl-PL" sz="1800" dirty="false"/>
              <a:t>Tabulka pro evidenci přímé podpory (Vyúčtování přímé podpory bez mzdových příspěvků), je  k dispozici na: https://www.esfcr.cz/pokyny-k-vyplneni-zpravy-o-realizaci-zadosti-o-platbu-a-zadosti-o-zmenu-opz/-/dokument/4960892.</a:t>
            </a:r>
          </a:p>
          <a:p>
            <a:pPr algn="just">
              <a:lnSpc>
                <a:spcPct val="100000"/>
              </a:lnSpc>
            </a:pPr>
            <a:r>
              <a:rPr lang="cs-CZ" sz="1900" dirty="false"/>
              <a:t>K výdajům na soupisce SD-1 ÚČETNÍ/DAŇOVÉ DOKLADY se přikládá jako příloha příslušný účetní doklad ve formě </a:t>
            </a:r>
            <a:r>
              <a:rPr lang="cs-CZ" sz="1900" dirty="false" err="true"/>
              <a:t>skenu</a:t>
            </a:r>
            <a:r>
              <a:rPr lang="cs-CZ" sz="1900" dirty="false"/>
              <a:t>. </a:t>
            </a:r>
          </a:p>
          <a:p>
            <a:pPr algn="just">
              <a:lnSpc>
                <a:spcPct val="100000"/>
              </a:lnSpc>
            </a:pPr>
            <a:endParaRPr lang="cs-CZ" sz="1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7363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zpráva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484784"/>
            <a:ext cx="8424936" cy="518457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Povinnou přílohou závěrečné </a:t>
            </a:r>
            <a:r>
              <a:rPr lang="cs-CZ" sz="2000" dirty="false" err="true"/>
              <a:t>ZoR</a:t>
            </a:r>
            <a:r>
              <a:rPr lang="cs-CZ" sz="2000" dirty="false"/>
              <a:t> je vyplněný dotazník zaměřený na výsledky projektu (nad rámec indikátorů) a případné vyhodnocení postupu realizace, pro které není prostor ve zprávách o realizaci.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Tento dotazník sestavuje ŘO, přičemž k získání údajů od příjemce využívá </a:t>
            </a:r>
            <a:r>
              <a:rPr lang="cs-CZ" sz="2000" b="true" dirty="false"/>
              <a:t>aplikaci umožňující vyplnění údajů prostřednictvím internetového prohlížeče: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b="true" dirty="false">
                <a:hlinkClick r:id="rId3"/>
              </a:rPr>
              <a:t>https://pruzkumy.esfcr.cz/index.php/984218</a:t>
            </a:r>
            <a:endParaRPr lang="cs-CZ" b="true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/>
              <a:t>Dotazník nebude anonymní, aby bylo možné získané údaje propojit </a:t>
            </a:r>
            <a:br>
              <a:rPr lang="cs-CZ" dirty="false"/>
            </a:br>
            <a:r>
              <a:rPr lang="cs-CZ" dirty="false"/>
              <a:t>s daty, která jsou obsažena ve </a:t>
            </a:r>
            <a:r>
              <a:rPr lang="cs-CZ" dirty="false" err="true"/>
              <a:t>ZoR</a:t>
            </a:r>
            <a:r>
              <a:rPr lang="cs-CZ" dirty="false"/>
              <a:t> a zejména s údaji o dosažených hodnotách indikátorů.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Protože aplikace pro sběr odpovědí na otázky v dotazníku není propojena na údaje v ISKP14+, </a:t>
            </a:r>
            <a:r>
              <a:rPr lang="cs-CZ" sz="2000" b="true" dirty="false"/>
              <a:t>příjemce po zpracování dotazníku vygeneruje v elektronické podobě sestavu ve formátu *.</a:t>
            </a:r>
            <a:r>
              <a:rPr lang="cs-CZ" sz="2000" b="true" dirty="false" err="true"/>
              <a:t>pdf</a:t>
            </a:r>
            <a:r>
              <a:rPr lang="cs-CZ" sz="2000" b="true" dirty="false"/>
              <a:t> a tu přiloží do závěrečné </a:t>
            </a:r>
            <a:r>
              <a:rPr lang="cs-CZ" sz="2000" b="true" dirty="false" err="true"/>
              <a:t>ZoR</a:t>
            </a:r>
            <a:r>
              <a:rPr lang="cs-CZ" sz="2000" b="true" dirty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352928" cy="477923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Na záložce SD-2 LIDSKÉ ZDROJE uvádí příjemce seznam výdajů nárokovaných v žádosti o platbu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Detailní návod včetně konkrétních příkladů uveden v příručce.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60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381170" cy="14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Na záložce SD-2 LIDSKÉ ZDROJE se zadávají výdaje, které jsou hrazené </a:t>
            </a:r>
            <a:br>
              <a:rPr lang="cs-CZ" sz="1800" dirty="false"/>
            </a:br>
            <a:r>
              <a:rPr lang="cs-CZ" sz="1800" dirty="false"/>
              <a:t>z kapitoly Osobní náklady. Vyplňují se údaje, které se vztahují ke konkrétnímu pracovněprávnímu vztahu, na základě kterého je pracovník zapojen do projektu.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Jedná se o tyto údaje: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Zkrácený název subjektu, který výdaj uhradil (příjemce nebo partnera s finančním příspěvkem).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Položka v rozpočtu projektu, ze které je výdaj financován.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Identifikace kalendářního roku a měsíce, k němuž se vztahují osobní náklady.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Příjmení pracovníka, jméno pracovníka.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Druh pracovněprávního vztahu.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Fond pracovní doby u zaměstnavatele v daném měsíci v hodinách (odpovídá údaji z PV v poli „Celkový počet hodin v rámci daného pracovněprávního vztahu“). </a:t>
            </a:r>
          </a:p>
          <a:p>
            <a:pPr>
              <a:lnSpc>
                <a:spcPct val="100000"/>
              </a:lnSpc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5371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29BFD-F23C-432D-9995-FAD68A8413E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0AE09-CFEE-4D3A-872E-C4AE6C0BBCA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504056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8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Počet odpracovaných hodin na projektu (odpovídá údaji z PV v poli „Počet hodin relevantních pro projekt v režimu skutečně prokazovaných výdajů“).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Zúčtovaná hrubá mzda/plat v daném měsíci.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Jiné výdaje (odvádí se z nich odvody).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Jiné výdaje (neodvádí se z nich odvody) – např. FKSP, náhrada mzdy při pracovní neschopnosti hrazená zaměstnavatelem, příp. další relevantní výdaje.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Pojistné na sociální a zdravotní pojištění.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Datum úhrady výdaje (dle výpisu, pokladního dokladu).</a:t>
            </a:r>
          </a:p>
          <a:p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35D4DF-AFC5-41DA-B578-835EED06475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20578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8784"/>
          </a:xfrm>
        </p:spPr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IV.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916832"/>
            <a:ext cx="8496944" cy="427517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skenu, je-li relevantní, viz předchozí část prezentace. Povinně se přikládá pracovní výkaz u výdaje, pokud uplatňovaná část osobních nákladů v projektu převyšuje 10.000,- Kč.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SD-3 </a:t>
            </a:r>
            <a:r>
              <a:rPr lang="cs-CZ" dirty="false"/>
              <a:t>CESTOVNÍ NÁHRADY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2420888"/>
            <a:ext cx="8064000" cy="398714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Na záložce SD-3 </a:t>
            </a:r>
            <a:r>
              <a:rPr lang="cs-CZ" sz="2000" dirty="false"/>
              <a:t>uvádí příjemce seznam výdajů nárokovaných </a:t>
            </a:r>
            <a:br>
              <a:rPr lang="cs-CZ" sz="2000" dirty="false"/>
            </a:br>
            <a:r>
              <a:rPr lang="cs-CZ" sz="2000" dirty="false"/>
              <a:t>v žádosti o platbu v rámci kapitoly rozpočtu Cestovné. </a:t>
            </a:r>
          </a:p>
          <a:p>
            <a:r>
              <a:rPr lang="cs-CZ" sz="2000" b="true" dirty="false"/>
              <a:t>Cestovní náhrady pro zaměstnance českých subjektů:</a:t>
            </a:r>
          </a:p>
          <a:p>
            <a:pPr lvl="1"/>
            <a:r>
              <a:rPr lang="cs-CZ" sz="1800" dirty="false"/>
              <a:t>cílová skupina: jízdné a ubytování v ČR, doprava, stravné a ubytování </a:t>
            </a:r>
            <a:br>
              <a:rPr lang="cs-CZ" sz="1800" dirty="false"/>
            </a:br>
            <a:r>
              <a:rPr lang="cs-CZ" sz="1800" dirty="false"/>
              <a:t>v zahraničí, místní doprava a kapesné, cestovní pojištění,</a:t>
            </a:r>
          </a:p>
          <a:p>
            <a:pPr lvl="1"/>
            <a:r>
              <a:rPr lang="cs-CZ" sz="1800" dirty="false"/>
              <a:t>realizační tým: cestovní náklady spojené se zahraničními pracovními cestami.</a:t>
            </a:r>
          </a:p>
          <a:p>
            <a:r>
              <a:rPr lang="cs-CZ" sz="2000" b="true" dirty="false"/>
              <a:t>Cestovní náhrady pro zahraniční partnery, experty: </a:t>
            </a:r>
            <a:r>
              <a:rPr lang="cs-CZ" sz="2000" dirty="false"/>
              <a:t>per </a:t>
            </a:r>
            <a:r>
              <a:rPr lang="cs-CZ" sz="2000" dirty="false" err="true"/>
              <a:t>diems</a:t>
            </a:r>
            <a:r>
              <a:rPr lang="cs-CZ" sz="2000" dirty="false"/>
              <a:t>, cestovní náklady spojené se </a:t>
            </a:r>
            <a:r>
              <a:rPr lang="cs-CZ" sz="2000" dirty="false" err="true"/>
              <a:t>zahr</a:t>
            </a:r>
            <a:r>
              <a:rPr lang="cs-CZ" sz="2000" dirty="false"/>
              <a:t>. </a:t>
            </a:r>
            <a:r>
              <a:rPr lang="cs-CZ" sz="2000" dirty="false" err="true"/>
              <a:t>prac</a:t>
            </a:r>
            <a:r>
              <a:rPr lang="cs-CZ" sz="2000" dirty="false"/>
              <a:t>. cestami (např. do ČR).</a:t>
            </a:r>
          </a:p>
          <a:p>
            <a:endParaRPr lang="cs-CZ" sz="20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64</a:t>
            </a:fld>
            <a:endParaRPr lang="cs-CZ" dirty="false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95" y="1268760"/>
            <a:ext cx="929254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168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SD-3 </a:t>
            </a:r>
            <a:r>
              <a:rPr lang="cs-CZ" dirty="false"/>
              <a:t>CESTOVNÍ NÁHRADY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K výdajům na záložce SD-3 CESTOVNÍ NÁHRADY se v případě, že částka uplatňovaná v projektu přesahuje 10.000 Kč, přikládá příslušný doklad ve formě </a:t>
            </a:r>
            <a:r>
              <a:rPr lang="cs-CZ" sz="1900" dirty="false" err="true"/>
              <a:t>skenu</a:t>
            </a:r>
            <a:r>
              <a:rPr lang="cs-CZ" sz="1900" dirty="false"/>
              <a:t> (doklady k vyúčtování zahraniční pracovní cesty zaměstnance příjemce a pod.).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307520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Záložka SOUPISKA PŘÍJMŮ se vyplňuje pouze v případě nahodilých příjmů (řešilo by se individuálně - projekty ve výzvě </a:t>
            </a:r>
            <a:br>
              <a:rPr lang="cs-CZ" sz="2000" dirty="false"/>
            </a:br>
            <a:r>
              <a:rPr lang="cs-CZ" sz="2000" dirty="false"/>
              <a:t>č. 139 nevytvářejí příjmy).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66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394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15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nezpůsobilé výdaje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2132856"/>
            <a:ext cx="8136456" cy="4104456"/>
          </a:xfrm>
        </p:spPr>
        <p:txBody>
          <a:bodyPr/>
          <a:lstStyle/>
          <a:p>
            <a:pPr algn="just"/>
            <a:r>
              <a:rPr lang="cs-CZ" dirty="false"/>
              <a:t>Záložku příjemce nevyplňuje.</a:t>
            </a:r>
          </a:p>
          <a:p>
            <a:pPr algn="just"/>
            <a:r>
              <a:rPr lang="cs-CZ" dirty="false"/>
              <a:t>Doufáme, že záložka Nezpůsobilé výdaje zůstane </a:t>
            </a:r>
            <a:br>
              <a:rPr lang="cs-CZ" dirty="false"/>
            </a:br>
            <a:r>
              <a:rPr lang="cs-CZ" dirty="false"/>
              <a:t>u všech projektů nevyplněná </a:t>
            </a:r>
            <a:r>
              <a:rPr lang="cs-CZ" dirty="false">
                <a:sym typeface="Wingdings" panose="05000000000000000000" pitchFamily="2" charset="2"/>
              </a:rPr>
              <a:t></a:t>
            </a:r>
            <a:endParaRPr lang="cs-CZ" dirty="false"/>
          </a:p>
          <a:p>
            <a:pPr marL="0" indent="0">
              <a:buNone/>
            </a:pPr>
            <a:endParaRPr lang="cs-CZ" sz="4000" b="true" dirty="false"/>
          </a:p>
          <a:p>
            <a:pPr marL="0" indent="0">
              <a:buNone/>
            </a:pPr>
            <a:endParaRPr lang="cs-CZ" sz="32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628618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Na záložce DOKUMENTY je možnost vkládat přílohy  </a:t>
            </a:r>
            <a:br>
              <a:rPr lang="cs-CZ" sz="2200" dirty="false"/>
            </a:br>
            <a:r>
              <a:rPr lang="cs-CZ" sz="2200" dirty="false"/>
              <a:t>k žádosti o platbu.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Jedná se o přílohy, které nejsou zařazené jako přílohy </a:t>
            </a:r>
            <a:br>
              <a:rPr lang="cs-CZ" sz="2200" dirty="false"/>
            </a:br>
            <a:r>
              <a:rPr lang="cs-CZ" sz="2200" dirty="false"/>
              <a:t>k výdajům v dílčích soupiskách, např. bankovní výpisy, pokladní doklady, prezenční listiny apod.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2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Do ISKP14+ lze vložit dokument o velikosti maximálně </a:t>
            </a:r>
            <a:br>
              <a:rPr lang="cs-CZ" sz="2200" dirty="false"/>
            </a:br>
            <a:r>
              <a:rPr lang="cs-CZ" sz="2200" dirty="false"/>
              <a:t>100 MB.</a:t>
            </a:r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68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" y="5013176"/>
            <a:ext cx="9175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souhrnná soupiska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280472" cy="49685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>
                <a:ea typeface="Arial"/>
                <a:cs typeface="Times New Roman"/>
              </a:rPr>
              <a:t>Po vyplnění dílčích soupisek (</a:t>
            </a:r>
            <a:r>
              <a:rPr lang="cs-CZ" sz="1900" dirty="false"/>
              <a:t>SD-1, SD-2 a SD-3) </a:t>
            </a:r>
            <a:r>
              <a:rPr lang="cs-CZ" sz="1900" dirty="false">
                <a:cs typeface="Times New Roman"/>
              </a:rPr>
              <a:t>se v záložce Souhrnná soupiska zvolí volba „</a:t>
            </a:r>
            <a:r>
              <a:rPr lang="cs-CZ" sz="1900" b="true" dirty="false">
                <a:ea typeface="Arial"/>
                <a:cs typeface="Times New Roman"/>
              </a:rPr>
              <a:t>Naplnit data z dokladů soupisky“ </a:t>
            </a:r>
            <a:r>
              <a:rPr lang="cs-CZ" sz="1900" dirty="false">
                <a:ea typeface="Arial"/>
                <a:cs typeface="Times New Roman"/>
              </a:rPr>
              <a:t>a systém automaticky doplní všechna pole v této záložce.</a:t>
            </a: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cs-CZ" sz="2000" dirty="false">
              <a:ea typeface="Arial"/>
              <a:cs typeface="Times New Roman"/>
            </a:endParaRPr>
          </a:p>
          <a:p>
            <a:pPr marL="6762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dirty="false">
                <a:ea typeface="Arial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false">
              <a:ea typeface="Arial"/>
              <a:cs typeface="Times New Roman"/>
            </a:endParaRPr>
          </a:p>
          <a:p>
            <a:pPr marL="0" indent="0">
              <a:buNone/>
            </a:pPr>
            <a:r>
              <a:rPr lang="cs-CZ" sz="3200" b="true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69</a:t>
            </a:fld>
            <a:endParaRPr lang="cs-CZ" dirty="false"/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45024"/>
            <a:ext cx="8055939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9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7" y="1103635"/>
            <a:ext cx="837565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23950" y="1552941"/>
            <a:ext cx="8064448" cy="101581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true" dirty="false"/>
              <a:t>Část </a:t>
            </a:r>
            <a:r>
              <a:rPr lang="cs-CZ" sz="2000" b="true" cap="all" dirty="false"/>
              <a:t>Způsobilé výdaje – Požadováno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Po naplnění souhrnné soupisky systém automaticky naplní pole v části </a:t>
            </a:r>
            <a:r>
              <a:rPr lang="cs-CZ" sz="1800" cap="all" dirty="false"/>
              <a:t>Způsobilé výdaje – Požadováno.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70</a:t>
            </a:fld>
            <a:endParaRPr lang="cs-CZ" dirty="false"/>
          </a:p>
        </p:txBody>
      </p:sp>
      <p:pic>
        <p:nvPicPr>
          <p:cNvPr id="1433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05" y="2420888"/>
            <a:ext cx="2921187" cy="308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3284984"/>
            <a:ext cx="5544616" cy="340248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2000" dirty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sz="2000" b="true" dirty="false"/>
              <a:t>Část ČÁSTKA NA KRYTÍ VÝDAJŮ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V části ČÁSTKA NA KRYTÍ VÝDAJŮ je nutné vyplnit pole „Částka na krytí výdajů investiční“ </a:t>
            </a:r>
            <a:br>
              <a:rPr lang="cs-CZ" sz="1800" dirty="false"/>
            </a:br>
            <a:r>
              <a:rPr lang="cs-CZ" sz="1800" dirty="false"/>
              <a:t>a pole „Částka na krytí výdajů neinvestiční“.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Další pole v části ČÁSTKA NA KRYTÍ VÝDAJŮ dopočítá systém.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</p:txBody>
      </p:sp>
    </p:spTree>
    <p:extLst>
      <p:ext uri="{BB962C8B-B14F-4D97-AF65-F5344CB8AC3E}">
        <p14:creationId xmlns:p14="http://schemas.microsoft.com/office/powerpoint/2010/main" val="1314114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Čestná prohlášení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280920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Na záložce Čestná prohlášení je nutno vybrat jedno ze dvou předdefinovaných čestných prohlášení.</a:t>
            </a:r>
            <a:r>
              <a:rPr lang="cs-CZ" i="true" dirty="false"/>
              <a:t>	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Nabídka čestných prohlášení se zobrazí po stisku ikony SEZNAMU.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Příjemce stiskne řádek s relevantním čestným prohlášením.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</a:pPr>
            <a:r>
              <a:rPr lang="cs-CZ" sz="2000" dirty="false"/>
              <a:t>Systém zobrazí text čestného prohlášení. Po přečtení čestného prohlášení potvrdí příjemce pravdivost zatržením fajfky v poli SOUHLASÍM S ČESTNÝM PROHLÁŠENÍM a stiskne tlačítko ULOŽIT.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71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961558" cy="10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38" y="5301208"/>
            <a:ext cx="6565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/>
              <a:t>Finalizace žádosti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72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3747691" cy="14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Žádost o platbu musí být </a:t>
            </a:r>
            <a:r>
              <a:rPr lang="cs-CZ" sz="1900" dirty="false" err="true"/>
              <a:t>finalizovaná</a:t>
            </a:r>
            <a:r>
              <a:rPr lang="cs-CZ" sz="1900" dirty="false"/>
              <a:t> </a:t>
            </a:r>
            <a:br>
              <a:rPr lang="cs-CZ" sz="1900" dirty="false"/>
            </a:br>
            <a:r>
              <a:rPr lang="cs-CZ" sz="1900" dirty="false"/>
              <a:t>a podepsaná před finalizací Zprávy o realizaci (</a:t>
            </a:r>
            <a:r>
              <a:rPr lang="cs-CZ" sz="1900" dirty="false" err="true"/>
              <a:t>ZoR</a:t>
            </a:r>
            <a:r>
              <a:rPr lang="cs-CZ" sz="1900" dirty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Zpráva o realizaci (</a:t>
            </a:r>
            <a:r>
              <a:rPr lang="cs-CZ" sz="1900" dirty="false" err="true"/>
              <a:t>ZoR</a:t>
            </a:r>
            <a:r>
              <a:rPr lang="cs-CZ" sz="1900" dirty="false"/>
              <a:t>) podepsaná, žádost o platbu se automaticky přepne do stavu „Zaregistrovaná“.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0" y="5498408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30" y="5434718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vrácení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ŘO zjistí při kontrole žádosti o platbu nedostatky, které lze </a:t>
            </a:r>
            <a:br>
              <a:rPr lang="cs-CZ" sz="2000" dirty="false"/>
            </a:br>
            <a:r>
              <a:rPr lang="cs-CZ" sz="2000" dirty="false"/>
              <a:t>v rámci administrace žádosti o platbu odstranit, provede vrácení žádosti o platbu příjemci k dopracování.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Výzvu k nápravě identifikovaných 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Zpřístupnění žádosti o platbu k editaci v ISKP14+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Při editaci vrácené žádosti o platbu se postupuje obdobně, jako při prvním zadání žádosti o platbu do ISKP14+.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268760"/>
            <a:ext cx="4608064" cy="1080001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cs-CZ" sz="2800" b="true" kern="0" dirty="false"/>
              <a:t>Přejeme úspěšnou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800" b="true" kern="0" dirty="false"/>
              <a:t> realizaci Vašich 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74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0" y="1142092"/>
            <a:ext cx="2058984" cy="205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467544" y="2348761"/>
            <a:ext cx="7704856" cy="4347239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true" dirty="false"/>
              <a:t>Tým projektových manažerů výzvy 139: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Věra Nouzová, </a:t>
            </a:r>
            <a:r>
              <a:rPr lang="cs-CZ" sz="1600" dirty="false">
                <a:hlinkClick r:id="rId4"/>
              </a:rPr>
              <a:t>vera.nouzova@mpsv.cz</a:t>
            </a:r>
            <a:r>
              <a:rPr lang="cs-CZ" sz="1600" dirty="false"/>
              <a:t>, +420 221 922 896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Pavlína Janáčová, </a:t>
            </a:r>
            <a:r>
              <a:rPr lang="cs-CZ" sz="1600" dirty="false">
                <a:hlinkClick r:id="rId5"/>
              </a:rPr>
              <a:t>pavlina.janacova@mpsv.cz</a:t>
            </a:r>
            <a:r>
              <a:rPr lang="cs-CZ" sz="1600" dirty="false"/>
              <a:t>, + 420 221 922 965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Lenka Veverková, </a:t>
            </a:r>
            <a:r>
              <a:rPr lang="cs-CZ" sz="1600" u="sng" dirty="false"/>
              <a:t>lenka.veverkova@mpsv.cz</a:t>
            </a:r>
            <a:r>
              <a:rPr lang="cs-CZ" sz="1600" dirty="false"/>
              <a:t>, +420 221 923 301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Dita Tondlová, </a:t>
            </a:r>
            <a:r>
              <a:rPr lang="cs-CZ" sz="1600" u="sng" dirty="false"/>
              <a:t>dita.tondlova@mpsv.cz</a:t>
            </a:r>
            <a:r>
              <a:rPr lang="cs-CZ" sz="1600" dirty="false"/>
              <a:t>, +420 221 922 034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Tereza Zahálková, </a:t>
            </a:r>
            <a:r>
              <a:rPr lang="cs-CZ" sz="1600" u="sng" dirty="false"/>
              <a:t>tereza.zahalkova@mpsv.cz</a:t>
            </a:r>
            <a:r>
              <a:rPr lang="cs-CZ" sz="1600" dirty="false"/>
              <a:t>, +420 221 923 899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Viera Hudecová, </a:t>
            </a:r>
            <a:r>
              <a:rPr lang="cs-CZ" sz="1600" u="sng" dirty="false"/>
              <a:t>viera.hudecova@mpsv.cz</a:t>
            </a:r>
            <a:r>
              <a:rPr lang="cs-CZ" sz="1600" dirty="false"/>
              <a:t>, +420 221 922 859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Jana Ribárová, </a:t>
            </a:r>
            <a:r>
              <a:rPr lang="cs-CZ" sz="1600" u="sng" dirty="false"/>
              <a:t>jana.ribarova@mpsv.cz</a:t>
            </a:r>
            <a:r>
              <a:rPr lang="cs-CZ" sz="1600" dirty="false"/>
              <a:t>, +420 221 922 897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Ivana Tomešová Dubová,</a:t>
            </a:r>
            <a:r>
              <a:rPr lang="cs-CZ" sz="1600" u="sng" dirty="false"/>
              <a:t> ivana.tomesova@mpsv.cz</a:t>
            </a:r>
            <a:r>
              <a:rPr lang="cs-CZ" sz="1600" dirty="false"/>
              <a:t>, +420 221 923 927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Anna Kolovratníková, </a:t>
            </a:r>
            <a:r>
              <a:rPr lang="cs-CZ" sz="1600" u="sng" dirty="false"/>
              <a:t>anna.kolovratnikova@mpsv.cz</a:t>
            </a:r>
            <a:r>
              <a:rPr lang="cs-CZ" sz="1600" dirty="false"/>
              <a:t>, +420 221 923 930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Hana Bartoníčková, </a:t>
            </a:r>
            <a:r>
              <a:rPr lang="cs-CZ" sz="1600" dirty="false">
                <a:hlinkClick r:id="rId6"/>
              </a:rPr>
              <a:t>hana.bartonickova@mpsv.cz</a:t>
            </a:r>
            <a:r>
              <a:rPr lang="cs-CZ" sz="1600" dirty="false"/>
              <a:t>, +420 221 922 177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Petra Píglová, </a:t>
            </a:r>
            <a:r>
              <a:rPr lang="cs-CZ" sz="1600" dirty="false">
                <a:hlinkClick r:id="rId7"/>
              </a:rPr>
              <a:t>petra.piglova@mpsv.cz</a:t>
            </a:r>
            <a:r>
              <a:rPr lang="cs-CZ" sz="1600" dirty="false"/>
              <a:t>, +420 221 922 174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Lenka Švajgrová, </a:t>
            </a:r>
            <a:r>
              <a:rPr lang="cs-CZ" sz="1600" dirty="false">
                <a:hlinkClick r:id="rId8"/>
              </a:rPr>
              <a:t>lenka.svajgrova@mpsv.cz</a:t>
            </a:r>
            <a:r>
              <a:rPr lang="cs-CZ" sz="1600" dirty="false"/>
              <a:t>, +420 221 922 917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Jan Bláha, </a:t>
            </a:r>
            <a:r>
              <a:rPr lang="cs-CZ" sz="1600" dirty="false">
                <a:hlinkClick r:id="rId9"/>
              </a:rPr>
              <a:t>jan.blaha@mpsv.cz</a:t>
            </a:r>
            <a:r>
              <a:rPr lang="cs-CZ" sz="1600" dirty="false"/>
              <a:t>, +420 221 922 189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false"/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endParaRPr lang="cs-CZ" sz="1600" dirty="false"/>
          </a:p>
          <a:p>
            <a:pPr marL="179388" lvl="2" indent="0">
              <a:spcBef>
                <a:spcPts val="1800"/>
              </a:spcBef>
              <a:spcAft>
                <a:spcPts val="3000"/>
              </a:spcAft>
              <a:buNone/>
            </a:pPr>
            <a:endParaRPr lang="cs-CZ" sz="1800" dirty="false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0803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ZÁLOŽKY I</a:t>
            </a:r>
            <a:r>
              <a:rPr lang="cs-CZ" sz="2800" i="true" dirty="false"/>
              <a:t>I</a:t>
            </a:r>
            <a:r>
              <a:rPr lang="cs-CZ" sz="2800" dirty="false"/>
              <a:t>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051720" y="1188403"/>
            <a:ext cx="6912768" cy="4760877"/>
          </a:xfrm>
        </p:spPr>
        <p:txBody>
          <a:bodyPr/>
          <a:lstStyle/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Informace o zprávě</a:t>
            </a:r>
            <a:r>
              <a:rPr lang="cs-CZ" sz="1700" dirty="false"/>
              <a:t>: 1. </a:t>
            </a:r>
            <a:r>
              <a:rPr lang="cs-CZ" sz="1700" dirty="false" err="true"/>
              <a:t>ZoR</a:t>
            </a:r>
            <a:r>
              <a:rPr lang="cs-CZ" sz="1700" dirty="false"/>
              <a:t> – „Sledované období od“: pole je automaticky plněno datem vydání právního aktu. </a:t>
            </a:r>
            <a:br>
              <a:rPr lang="cs-CZ" sz="1700" dirty="false"/>
            </a:br>
            <a:r>
              <a:rPr lang="cs-CZ" sz="1700" dirty="false">
                <a:solidFill>
                  <a:srgbClr val="FF0000"/>
                </a:solidFill>
              </a:rPr>
              <a:t>Příjemce datum upraví na datum zahájení realizace.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Realizace, provoz/údržba výstupu </a:t>
            </a:r>
            <a:r>
              <a:rPr lang="cs-CZ" sz="1700" dirty="false"/>
              <a:t>– </a:t>
            </a:r>
            <a:r>
              <a:rPr lang="cs-CZ" sz="1800" dirty="false"/>
              <a:t>lze vyplnit shrnutí KA za sledované období. Není povinné.</a:t>
            </a:r>
            <a:r>
              <a:rPr lang="cs-CZ" sz="1700" dirty="false"/>
              <a:t>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Příjmy</a:t>
            </a:r>
            <a:r>
              <a:rPr lang="cs-CZ" sz="1700" dirty="false"/>
              <a:t> – vyplní se 0,00 (projekt negeneruje příjmy).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Klíčové aktivity </a:t>
            </a:r>
            <a:r>
              <a:rPr lang="cs-CZ" sz="1700" dirty="false"/>
              <a:t>- </a:t>
            </a:r>
            <a:r>
              <a:rPr lang="pl-PL" sz="17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Horizontální principy </a:t>
            </a:r>
            <a:r>
              <a:rPr lang="cs-CZ" sz="1700" dirty="false"/>
              <a:t>- pouze „Cílené zaměření“ a „Pozitivní vlivy“ (neutrální vliv není potřebné vyplňovat) - v rámci </a:t>
            </a:r>
            <a:r>
              <a:rPr lang="cs-CZ" sz="1700" dirty="false" err="true"/>
              <a:t>ZoR</a:t>
            </a:r>
            <a:r>
              <a:rPr lang="cs-CZ" sz="1700" dirty="false"/>
              <a:t>, </a:t>
            </a:r>
            <a:br>
              <a:rPr lang="cs-CZ" sz="1700" dirty="false"/>
            </a:br>
            <a:r>
              <a:rPr lang="cs-CZ" sz="1700" dirty="false"/>
              <a:t>ve které HP byly naplňovány.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Identifikace problému </a:t>
            </a:r>
            <a:r>
              <a:rPr lang="cs-CZ" sz="1700" dirty="false"/>
              <a:t>– vyplnit případné problémy: identifikace, popis a řešení.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700" b="true" dirty="false"/>
              <a:t>Čestná prohlášení </a:t>
            </a:r>
            <a:r>
              <a:rPr lang="cs-CZ" sz="1700" dirty="false"/>
              <a:t>– zatrhnout souhlas (zatrhnout fajfkou).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1" y="3116897"/>
            <a:ext cx="2352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800" b="true" dirty="false"/>
              <a:t>Záložky:</a:t>
            </a: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43384" y="1700808"/>
            <a:ext cx="0" cy="12241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6061764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700" b="true" dirty="false"/>
              <a:t>Po vypracování následuje: </a:t>
            </a:r>
            <a:r>
              <a:rPr lang="cs-CZ" sz="1700" b="true" dirty="false">
                <a:solidFill>
                  <a:srgbClr val="FF0000"/>
                </a:solidFill>
              </a:rPr>
              <a:t>Kontrola =&gt; Finalizace =&gt; Podpis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/>
              <a:t>Po </a:t>
            </a:r>
            <a:r>
              <a:rPr lang="cs-CZ" sz="1700" b="true" dirty="false" err="true"/>
              <a:t>finalizování</a:t>
            </a:r>
            <a:r>
              <a:rPr lang="cs-CZ" sz="1700" b="true" dirty="false"/>
              <a:t> zprávy již není možné dělat žádné změny.</a:t>
            </a:r>
            <a:endParaRPr lang="cs-CZ" sz="1700" dirty="false"/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III.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267744" y="1412776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</a:pPr>
            <a:r>
              <a:rPr lang="cs-CZ" sz="1800" dirty="false"/>
              <a:t>Pokrok v realizaci 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Indikátory  		</a:t>
            </a:r>
            <a:r>
              <a:rPr lang="cs-CZ" sz="1600" i="true" dirty="false"/>
              <a:t>(viz 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Veřejné zakázky	</a:t>
            </a:r>
            <a:r>
              <a:rPr lang="cs-CZ" sz="1600" i="true" dirty="false"/>
              <a:t>(viz 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Veřejná podpora 	</a:t>
            </a:r>
            <a:r>
              <a:rPr lang="cs-CZ" sz="1600" i="true" dirty="false"/>
              <a:t>(viz 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Kontroly (mimo kontrol z úrovně poskytovatele podpory)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Povinná publicita 	</a:t>
            </a:r>
            <a:r>
              <a:rPr lang="cs-CZ" sz="1600" i="true" dirty="false"/>
              <a:t>(viz dále v prezentaci)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Problémy v realizaci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Dokumenty x Dokumenty zprávy (přílohy ZOR)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36947" y="1052736"/>
            <a:ext cx="190087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50671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W:\INTERNÍ\ODD_874\SC 2.2.1\výzva_NNO střešní -03_15_041\08_Semináře\3. Seminář pro příjemce\2. ZoR a ŽoP_výzva č. 41.pptx</AC_OriginalFileName>
  </documentManagement>
</p:properties>
</file>

<file path=customXml/itemProps1.xml><?xml version="1.0" encoding="utf-8"?>
<ds:datastoreItem xmlns:ds="http://schemas.openxmlformats.org/officeDocument/2006/customXml" ds:itemID="{AFA76A90-E3EC-48D0-9B99-1288D096A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654AD-82DE-4D39-8719-B1E7BC352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6902F-4D3D-4B3F-B562-17AF3676417E}">
  <ds:schemaRefs>
    <ds:schemaRef ds:uri="http://www.w3.org/XML/1998/namespace"/>
    <ds:schemaRef ds:uri="dfed548f-0517-4d39-90e3-3947398480c0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7183</properties:Words>
  <properties:PresentationFormat>Předvádění na obrazovce (4:3)</properties:PresentationFormat>
  <properties:Paragraphs>676</properties:Paragraphs>
  <properties:Slides>74</properties:Slides>
  <properties:Notes>43</properties:Notes>
  <properties:TotalTime>17957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properties:HeadingPairs>
  <properties:TitlesOfParts>
    <vt:vector baseType="lpstr" size="79">
      <vt:lpstr>Arial</vt:lpstr>
      <vt:lpstr>Calibri</vt:lpstr>
      <vt:lpstr>Wingdings</vt:lpstr>
      <vt:lpstr>Wingdings 3</vt:lpstr>
      <vt:lpstr>prezentace</vt:lpstr>
      <vt:lpstr>seminář pro příjemce výzev č. 03_20_139  2. Zpráva o realizaci projektu</vt:lpstr>
      <vt:lpstr>Obsah semináře</vt:lpstr>
      <vt:lpstr>ZPRÁVA O REALIZACI PROJEKTU   </vt:lpstr>
      <vt:lpstr>ZPRÁVA O REALIZACI PROJEKTU – Úvod I.   </vt:lpstr>
      <vt:lpstr>ZPRÁVA O REALIZACI PROJEKTU – Úvod II. </vt:lpstr>
      <vt:lpstr>Závěrečná zpráva o realizaci</vt:lpstr>
      <vt:lpstr>Zpráva o realizaci projektu – ZÁLOŽKY I. </vt:lpstr>
      <vt:lpstr>Zpráva o realizaci projektu – ZÁLOŽKY II. </vt:lpstr>
      <vt:lpstr>Zpráva o realizaci projektu – ZÁLOŽKY III.  </vt:lpstr>
      <vt:lpstr>PUBLICITA</vt:lpstr>
      <vt:lpstr>Povinnosti příjemců v oblasti informování a komunikace </vt:lpstr>
      <vt:lpstr>Povinné prvky vizuální identity OPZ</vt:lpstr>
      <vt:lpstr>Vizuální identita</vt:lpstr>
      <vt:lpstr>Vizuální identita</vt:lpstr>
      <vt:lpstr>VIZUÁLNÍ IDENTITA - použití</vt:lpstr>
      <vt:lpstr>Povinný plakát I</vt:lpstr>
      <vt:lpstr>Povinný plakát II</vt:lpstr>
      <vt:lpstr>Vizuální identita - sankce</vt:lpstr>
      <vt:lpstr>Vizuální identita – záložka Zor</vt:lpstr>
      <vt:lpstr>Pracovní Výkazy</vt:lpstr>
      <vt:lpstr>pracovní výkazy</vt:lpstr>
      <vt:lpstr>pracovní výkazy</vt:lpstr>
      <vt:lpstr>Veřejné zakázky</vt:lpstr>
      <vt:lpstr>Veřejné zakázky</vt:lpstr>
      <vt:lpstr>Kategorie pro zadávání – LIMITY</vt:lpstr>
      <vt:lpstr>Veřejné zakázky - kontrola</vt:lpstr>
      <vt:lpstr>lhůty pro kontrolu VZ</vt:lpstr>
      <vt:lpstr>Indikátory</vt:lpstr>
      <vt:lpstr> Indikátory – výzvy č. 139</vt:lpstr>
      <vt:lpstr> Indikátory – výzvy č. 139</vt:lpstr>
      <vt:lpstr> Indikátory – obecně I.</vt:lpstr>
      <vt:lpstr>Indikátory – obecně II.</vt:lpstr>
      <vt:lpstr> Indikátory – obecně III.</vt:lpstr>
      <vt:lpstr>Zpráva o realizaci - Indikátory IV.</vt:lpstr>
      <vt:lpstr>Zpráva o realizaci – Indikátory V. </vt:lpstr>
      <vt:lpstr>indikátory sledované prostřednictvím IS ESF 2014+ - I. </vt:lpstr>
      <vt:lpstr>indikátory sledované prostřednictvím IS ESF 2014+ - II. </vt:lpstr>
      <vt:lpstr>indikátory sledované prostřednictvím IS ESF 2014+ - III. </vt:lpstr>
      <vt:lpstr>indikátory sledované prostřednictvím IS ESF 2014+ - IV. </vt:lpstr>
      <vt:lpstr>indikátory sledované prostřednictvím IS ESF 2014+ - V. </vt:lpstr>
      <vt:lpstr>indikátory sledované prostřednictvím IS ESF 2014+ - VI. </vt:lpstr>
      <vt:lpstr>PREZENČNÍ LISTINA </vt:lpstr>
      <vt:lpstr>DOKUMENTACE ELEKTRONICKÉ VZDĚLÁVÁNÍ</vt:lpstr>
      <vt:lpstr>Veřejná podpora</vt:lpstr>
      <vt:lpstr>Veřejná podpora I  </vt:lpstr>
      <vt:lpstr>Veřejná podpora II  </vt:lpstr>
      <vt:lpstr>Veřejná podpora III  </vt:lpstr>
      <vt:lpstr>Služby v režimu  služeb obecného hospodářského zájmu  </vt:lpstr>
      <vt:lpstr>Přenos veřejné podpory</vt:lpstr>
      <vt:lpstr>Dokumenty  x Dokumenty zprávy</vt:lpstr>
      <vt:lpstr>Zpráva o realizaci projektu – dokumenty zprávy</vt:lpstr>
      <vt:lpstr>Zpráva o realizaci projektu – dokončení   </vt:lpstr>
      <vt:lpstr>Žádost o platbu</vt:lpstr>
      <vt:lpstr>ŽÁDOST O PLATBU</vt:lpstr>
      <vt:lpstr>Záložky Identifikační údaje  a Souhrnná soupiska</vt:lpstr>
      <vt:lpstr>Souhrnná soupiska</vt:lpstr>
      <vt:lpstr>SD-1 Účetní/daňové doklady I.</vt:lpstr>
      <vt:lpstr>SD-1 Účetní/daňové doklady II.</vt:lpstr>
      <vt:lpstr>SD-1 ÚČETNÍ/DAŇOVÉ DOKLADY III.</vt:lpstr>
      <vt:lpstr>SD-2 LIDSKÉ ZDROJE I.</vt:lpstr>
      <vt:lpstr>SD-2 LIDSKÉ ZDROJE II.</vt:lpstr>
      <vt:lpstr>SD-2 LIDSKÉ ZDROJE III.</vt:lpstr>
      <vt:lpstr>SD-2 LIDSKÉ ZDROJE IV.</vt:lpstr>
      <vt:lpstr>SD-3 CESTOVNÍ NÁHRADY I.</vt:lpstr>
      <vt:lpstr>SD-3 CESTOVNÍ NÁHRADY II.</vt:lpstr>
      <vt:lpstr>záložka SOUPISKA PŘÍJMŮ</vt:lpstr>
      <vt:lpstr>záložka nezpůsobilé výdaje </vt:lpstr>
      <vt:lpstr>záložka  Dokumenty</vt:lpstr>
      <vt:lpstr>záložka souhrnná soupiska I.</vt:lpstr>
      <vt:lpstr>Žádost o platbu </vt:lpstr>
      <vt:lpstr> Čestná prohlášení</vt:lpstr>
      <vt:lpstr>Finalizace žádosti o platbu</vt:lpstr>
      <vt:lpstr>vrácení k přepracování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2021-08-30T12:03:39Z</dcterms:modified>
  <cp:revision>567</cp:revision>
  <dc:title>ROZLOŽENÍ SNÍMKŮ A TISK PREZENTACÍ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