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app.xml" Type="http://schemas.openxmlformats.org/officeDocument/2006/relationships/extended-properties" Id="rId3"/>
    <Relationship Target="docProps/core.xml" Type="http://schemas.openxmlformats.org/package/2006/relationships/metadata/core-properties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</p:sldMasterIdLst>
  <p:notesMasterIdLst>
    <p:notesMasterId r:id="rId69"/>
  </p:notesMasterIdLst>
  <p:sldIdLst>
    <p:sldId id="256" r:id="rId5"/>
    <p:sldId id="354" r:id="rId6"/>
    <p:sldId id="664" r:id="rId7"/>
    <p:sldId id="658" r:id="rId8"/>
    <p:sldId id="356" r:id="rId9"/>
    <p:sldId id="657" r:id="rId10"/>
    <p:sldId id="358" r:id="rId11"/>
    <p:sldId id="627" r:id="rId12"/>
    <p:sldId id="628" r:id="rId13"/>
    <p:sldId id="629" r:id="rId14"/>
    <p:sldId id="650" r:id="rId15"/>
    <p:sldId id="674" r:id="rId16"/>
    <p:sldId id="631" r:id="rId17"/>
    <p:sldId id="632" r:id="rId18"/>
    <p:sldId id="675" r:id="rId19"/>
    <p:sldId id="633" r:id="rId20"/>
    <p:sldId id="653" r:id="rId21"/>
    <p:sldId id="635" r:id="rId22"/>
    <p:sldId id="676" r:id="rId23"/>
    <p:sldId id="677" r:id="rId24"/>
    <p:sldId id="678" r:id="rId25"/>
    <p:sldId id="679" r:id="rId26"/>
    <p:sldId id="688" r:id="rId27"/>
    <p:sldId id="680" r:id="rId28"/>
    <p:sldId id="683" r:id="rId29"/>
    <p:sldId id="686" r:id="rId30"/>
    <p:sldId id="685" r:id="rId31"/>
    <p:sldId id="665" r:id="rId32"/>
    <p:sldId id="666" r:id="rId33"/>
    <p:sldId id="681" r:id="rId34"/>
    <p:sldId id="667" r:id="rId35"/>
    <p:sldId id="637" r:id="rId36"/>
    <p:sldId id="654" r:id="rId37"/>
    <p:sldId id="682" r:id="rId38"/>
    <p:sldId id="655" r:id="rId39"/>
    <p:sldId id="626" r:id="rId40"/>
    <p:sldId id="687" r:id="rId41"/>
    <p:sldId id="689" r:id="rId42"/>
    <p:sldId id="624" r:id="rId43"/>
    <p:sldId id="625" r:id="rId44"/>
    <p:sldId id="321" r:id="rId45"/>
    <p:sldId id="638" r:id="rId46"/>
    <p:sldId id="640" r:id="rId47"/>
    <p:sldId id="639" r:id="rId48"/>
    <p:sldId id="642" r:id="rId49"/>
    <p:sldId id="643" r:id="rId50"/>
    <p:sldId id="644" r:id="rId51"/>
    <p:sldId id="661" r:id="rId52"/>
    <p:sldId id="563" r:id="rId53"/>
    <p:sldId id="645" r:id="rId54"/>
    <p:sldId id="646" r:id="rId55"/>
    <p:sldId id="549" r:id="rId56"/>
    <p:sldId id="570" r:id="rId57"/>
    <p:sldId id="578" r:id="rId58"/>
    <p:sldId id="647" r:id="rId59"/>
    <p:sldId id="648" r:id="rId60"/>
    <p:sldId id="669" r:id="rId61"/>
    <p:sldId id="422" r:id="rId62"/>
    <p:sldId id="660" r:id="rId63"/>
    <p:sldId id="670" r:id="rId64"/>
    <p:sldId id="671" r:id="rId65"/>
    <p:sldId id="672" r:id="rId66"/>
    <p:sldId id="673" r:id="rId67"/>
    <p:sldId id="649" r:id="rId68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Author id="1" name="Trunečková Lucie Ing. (MPSV)" initials="TLI(" lastIdx="10" clrIdx="0">
    <p:extLst>
      <p:ext uri="{19B8F6BF-5375-455C-9EA6-DF929625EA0E}">
        <p15:presenceInfo xmlns:p15="http://schemas.microsoft.com/office/powerpoint/2012/main" providerId="AD" userId="S::lucie.truneckova@mpsv.cz::aee10eeb-c880-47c4-84e3-2b8b725feac2"/>
      </p:ext>
    </p:extLst>
  </p:cmAuthor>
  <p:cmAuthor id="2" name="Ing. Aleš Novák" initials="AN" lastIdx="1" clrIdx="1">
    <p:extLst>
      <p:ext uri="{19B8F6BF-5375-455C-9EA6-DF929625EA0E}">
        <p15:presenceInfo xmlns:p15="http://schemas.microsoft.com/office/powerpoint/2012/main" providerId="None" userId="Ing. Aleš Novák"/>
      </p:ext>
    </p:extLst>
  </p:cmAuthor>
  <p:cmAuthor id="3" name="Kučerová Renáta Ing. (MPSV)" initials="KRI(" lastIdx="2" clrIdx="2">
    <p:extLst>
      <p:ext uri="{19B8F6BF-5375-455C-9EA6-DF929625EA0E}">
        <p15:presenceInfo xmlns:p15="http://schemas.microsoft.com/office/powerpoint/2012/main" providerId="AD" userId="S::renata.kucerova@mpsv.cz::0dc63b4b-12c0-4a0a-9ebe-ea65ac99b702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>
    <p:restoredLeft sz="19854" autoAdjust="false"/>
    <p:restoredTop sz="61692" autoAdjust="false"/>
  </p:normalViewPr>
  <p:slideViewPr>
    <p:cSldViewPr showGuides="true">
      <p:cViewPr varScale="true">
        <p:scale>
          <a:sx n="70" d="100"/>
          <a:sy n="70" d="100"/>
        </p:scale>
        <p:origin x="2544" y="66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22.xml" Type="http://schemas.openxmlformats.org/officeDocument/2006/relationships/slide" Id="rId26"/>
    <Relationship Target="slides/slide17.xml" Type="http://schemas.openxmlformats.org/officeDocument/2006/relationships/slide" Id="rId21"/>
    <Relationship Target="slides/slide38.xml" Type="http://schemas.openxmlformats.org/officeDocument/2006/relationships/slide" Id="rId42"/>
    <Relationship Target="slides/slide43.xml" Type="http://schemas.openxmlformats.org/officeDocument/2006/relationships/slide" Id="rId47"/>
    <Relationship Target="slides/slide59.xml" Type="http://schemas.openxmlformats.org/officeDocument/2006/relationships/slide" Id="rId63"/>
    <Relationship Target="slides/slide64.xml" Type="http://schemas.openxmlformats.org/officeDocument/2006/relationships/slide" Id="rId68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25.xml" Type="http://schemas.openxmlformats.org/officeDocument/2006/relationships/slide" Id="rId29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slides/slide49.xml" Type="http://schemas.openxmlformats.org/officeDocument/2006/relationships/slide" Id="rId53"/>
    <Relationship Target="slides/slide54.xml" Type="http://schemas.openxmlformats.org/officeDocument/2006/relationships/slide" Id="rId58"/>
    <Relationship Target="slides/slide62.xml" Type="http://schemas.openxmlformats.org/officeDocument/2006/relationships/slide" Id="rId66"/>
    <Relationship Target="tableStyles.xml" Type="http://schemas.openxmlformats.org/officeDocument/2006/relationships/tableStyles" Id="rId74"/>
    <Relationship Target="slides/slide1.xml" Type="http://schemas.openxmlformats.org/officeDocument/2006/relationships/slide" Id="rId5"/>
    <Relationship Target="slides/slide57.xml" Type="http://schemas.openxmlformats.org/officeDocument/2006/relationships/slide" Id="rId61"/>
    <Relationship Target="slides/slide15.xml" Type="http://schemas.openxmlformats.org/officeDocument/2006/relationships/slide" Id="rId1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39.xml" Type="http://schemas.openxmlformats.org/officeDocument/2006/relationships/slide" Id="rId43"/>
    <Relationship Target="slides/slide44.xml" Type="http://schemas.openxmlformats.org/officeDocument/2006/relationships/slide" Id="rId48"/>
    <Relationship Target="slides/slide52.xml" Type="http://schemas.openxmlformats.org/officeDocument/2006/relationships/slide" Id="rId56"/>
    <Relationship Target="slides/slide60.xml" Type="http://schemas.openxmlformats.org/officeDocument/2006/relationships/slide" Id="rId64"/>
    <Relationship Target="notesMasters/notesMaster1.xml" Type="http://schemas.openxmlformats.org/officeDocument/2006/relationships/notesMaster" Id="rId69"/>
    <Relationship Target="slides/slide4.xml" Type="http://schemas.openxmlformats.org/officeDocument/2006/relationships/slide" Id="rId8"/>
    <Relationship Target="slides/slide47.xml" Type="http://schemas.openxmlformats.org/officeDocument/2006/relationships/slide" Id="rId51"/>
    <Relationship Target="viewProps.xml" Type="http://schemas.openxmlformats.org/officeDocument/2006/relationships/viewProps" Id="rId72"/>
    <Relationship Target="../customXml/item3.xml" Type="http://schemas.openxmlformats.org/officeDocument/2006/relationships/customXml" Id="rId3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42.xml" Type="http://schemas.openxmlformats.org/officeDocument/2006/relationships/slide" Id="rId46"/>
    <Relationship Target="slides/slide55.xml" Type="http://schemas.openxmlformats.org/officeDocument/2006/relationships/slide" Id="rId59"/>
    <Relationship Target="slides/slide63.xml" Type="http://schemas.openxmlformats.org/officeDocument/2006/relationships/slide" Id="rId67"/>
    <Relationship Target="slides/slide16.xml" Type="http://schemas.openxmlformats.org/officeDocument/2006/relationships/slide" Id="rId20"/>
    <Relationship Target="slides/slide37.xml" Type="http://schemas.openxmlformats.org/officeDocument/2006/relationships/slide" Id="rId41"/>
    <Relationship Target="slides/slide50.xml" Type="http://schemas.openxmlformats.org/officeDocument/2006/relationships/slide" Id="rId54"/>
    <Relationship Target="slides/slide58.xml" Type="http://schemas.openxmlformats.org/officeDocument/2006/relationships/slide" Id="rId62"/>
    <Relationship Target="commentAuthors.xml" Type="http://schemas.openxmlformats.org/officeDocument/2006/relationships/commentAuthors" Id="rId70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slides/slide45.xml" Type="http://schemas.openxmlformats.org/officeDocument/2006/relationships/slide" Id="rId49"/>
    <Relationship Target="slides/slide53.xml" Type="http://schemas.openxmlformats.org/officeDocument/2006/relationships/slide" Id="rId57"/>
    <Relationship Target="slides/slide6.xml" Type="http://schemas.openxmlformats.org/officeDocument/2006/relationships/slide" Id="rId10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slides/slide48.xml" Type="http://schemas.openxmlformats.org/officeDocument/2006/relationships/slide" Id="rId52"/>
    <Relationship Target="slides/slide56.xml" Type="http://schemas.openxmlformats.org/officeDocument/2006/relationships/slide" Id="rId60"/>
    <Relationship Target="slides/slide61.xml" Type="http://schemas.openxmlformats.org/officeDocument/2006/relationships/slide" Id="rId65"/>
    <Relationship Target="theme/theme1.xml" Type="http://schemas.openxmlformats.org/officeDocument/2006/relationships/theme" Id="rId73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35.xml" Type="http://schemas.openxmlformats.org/officeDocument/2006/relationships/slide" Id="rId39"/>
    <Relationship Target="slides/slide30.xml" Type="http://schemas.openxmlformats.org/officeDocument/2006/relationships/slide" Id="rId34"/>
    <Relationship Target="slides/slide46.xml" Type="http://schemas.openxmlformats.org/officeDocument/2006/relationships/slide" Id="rId50"/>
    <Relationship Target="slides/slide51.xml" Type="http://schemas.openxmlformats.org/officeDocument/2006/relationships/slide" Id="rId55"/>
    <Relationship Target="slides/slide3.xml" Type="http://schemas.openxmlformats.org/officeDocument/2006/relationships/slide" Id="rId7"/>
    <Relationship Target="presProps.xml" Type="http://schemas.openxmlformats.org/officeDocument/2006/relationships/presProps" Id="rId71"/>
</Relationships>

</file>

<file path=ppt/diagrams/colors1.xml><?xml version="1.0" encoding="utf-8"?>
<dgm:colors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gm:ptLst>
    <dgm:pt modelId="{79F6FEA8-87A2-4703-9A73-D8251BE58E0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true"/>
      <dgm:spPr/>
      <dgm:t>
        <a:bodyPr/>
        <a:lstStyle/>
        <a:p>
          <a:endParaRPr lang="cs-CZ"/>
        </a:p>
      </dgm:t>
    </dgm:pt>
    <dgm:pt modelId="{E6753730-593F-4AEB-B11C-9F386D0253FF}">
      <dgm:prSet phldrT="[Text]"/>
      <dgm:spPr/>
      <dgm:t>
        <a:bodyPr/>
        <a:lstStyle/>
        <a:p>
          <a:r>
            <a:rPr lang="cs-CZ" b="true" dirty="false"/>
            <a:t>Přímé osobní náklady </a:t>
          </a:r>
        </a:p>
      </dgm:t>
    </dgm:pt>
    <dgm:pt modelId="{A89F3E67-18C1-4247-9E5E-8A94C63A5C1B}" type="parTrans" cxnId="{19576EEC-7725-4916-9C30-07854B3E2C67}">
      <dgm:prSet/>
      <dgm:spPr/>
      <dgm:t>
        <a:bodyPr/>
        <a:lstStyle/>
        <a:p>
          <a:endParaRPr lang="cs-CZ"/>
        </a:p>
      </dgm:t>
    </dgm:pt>
    <dgm:pt modelId="{7A63F0EF-C787-432B-978B-DE1A5BC77A31}" type="sibTrans" cxnId="{19576EEC-7725-4916-9C30-07854B3E2C67}">
      <dgm:prSet/>
      <dgm:spPr/>
      <dgm:t>
        <a:bodyPr/>
        <a:lstStyle/>
        <a:p>
          <a:endParaRPr lang="cs-CZ"/>
        </a:p>
      </dgm:t>
    </dgm:pt>
    <dgm:pt modelId="{AEFC9F70-4420-40A4-965A-AA2B46C10B70}">
      <dgm:prSet phldrT="[Text]"/>
      <dgm:spPr/>
      <dgm:t>
        <a:bodyPr/>
        <a:lstStyle/>
        <a:p>
          <a:r>
            <a:rPr lang="cs-CZ" b="true" dirty="false"/>
            <a:t>40% paušál z přímých osobních nákladů </a:t>
          </a:r>
        </a:p>
      </dgm:t>
    </dgm:pt>
    <dgm:pt modelId="{6CA4143C-64AF-4605-B599-E055CF346019}" type="parTrans" cxnId="{87B6800F-47F0-4552-B452-F0BF998F11E2}">
      <dgm:prSet/>
      <dgm:spPr/>
      <dgm:t>
        <a:bodyPr/>
        <a:lstStyle/>
        <a:p>
          <a:endParaRPr lang="cs-CZ"/>
        </a:p>
      </dgm:t>
    </dgm:pt>
    <dgm:pt modelId="{02069D12-95FA-4FE9-8D5D-CA6B318F92C9}" type="sibTrans" cxnId="{87B6800F-47F0-4552-B452-F0BF998F11E2}">
      <dgm:prSet/>
      <dgm:spPr/>
      <dgm:t>
        <a:bodyPr/>
        <a:lstStyle/>
        <a:p>
          <a:endParaRPr lang="cs-CZ"/>
        </a:p>
      </dgm:t>
    </dgm:pt>
    <dgm:pt modelId="{9FCD48CF-E56E-4820-8330-FBF7F1583F80}">
      <dgm:prSet phldrT="[Text]"/>
      <dgm:spPr/>
      <dgm:t>
        <a:bodyPr/>
        <a:lstStyle/>
        <a:p>
          <a:r>
            <a:rPr lang="cs-CZ" b="true" dirty="false"/>
            <a:t>Mzdové příspěvky</a:t>
          </a:r>
        </a:p>
      </dgm:t>
    </dgm:pt>
    <dgm:pt modelId="{869B5FA7-4065-426B-89AD-5BA695D60CA5}" type="parTrans" cxnId="{B1E87F09-0F82-4017-B08F-35F655499EA1}">
      <dgm:prSet/>
      <dgm:spPr/>
      <dgm:t>
        <a:bodyPr/>
        <a:lstStyle/>
        <a:p>
          <a:endParaRPr lang="cs-CZ"/>
        </a:p>
      </dgm:t>
    </dgm:pt>
    <dgm:pt modelId="{1858FA8D-2858-4F61-B9EF-155E20922E62}" type="sibTrans" cxnId="{B1E87F09-0F82-4017-B08F-35F655499EA1}">
      <dgm:prSet/>
      <dgm:spPr/>
      <dgm:t>
        <a:bodyPr/>
        <a:lstStyle/>
        <a:p>
          <a:endParaRPr lang="cs-CZ"/>
        </a:p>
      </dgm:t>
    </dgm:pt>
    <dgm:pt modelId="{82610128-D87D-4C94-BC30-5B5E7BF0D0B0}" type="pres">
      <dgm:prSet presAssocID="{79F6FEA8-87A2-4703-9A73-D8251BE58E0B}" presName="diagram" presStyleCnt="0">
        <dgm:presLayoutVars>
          <dgm:dir/>
          <dgm:resizeHandles val="exact"/>
        </dgm:presLayoutVars>
      </dgm:prSet>
      <dgm:spPr/>
    </dgm:pt>
    <dgm:pt modelId="{87E696B0-94AE-49B2-A178-81297F37EE83}" type="pres">
      <dgm:prSet presAssocID="{E6753730-593F-4AEB-B11C-9F386D0253FF}" presName="node" presStyleLbl="node1" presStyleIdx="0" presStyleCnt="3" custLinFactNeighborX="-87986" custLinFactNeighborY="0">
        <dgm:presLayoutVars>
          <dgm:bulletEnabled val="true"/>
        </dgm:presLayoutVars>
      </dgm:prSet>
      <dgm:spPr/>
    </dgm:pt>
    <dgm:pt modelId="{0A9BC8C9-8B5F-4F98-9482-4C103FE71424}" type="pres">
      <dgm:prSet presAssocID="{7A63F0EF-C787-432B-978B-DE1A5BC77A31}" presName="sibTrans" presStyleCnt="0"/>
      <dgm:spPr/>
    </dgm:pt>
    <dgm:pt modelId="{6F06E7A7-068B-4B15-A46E-301C2FCE396C}" type="pres">
      <dgm:prSet presAssocID="{AEFC9F70-4420-40A4-965A-AA2B46C10B70}" presName="node" presStyleLbl="node1" presStyleIdx="1" presStyleCnt="3" custLinFactNeighborX="-10648" custLinFactNeighborY="-32">
        <dgm:presLayoutVars>
          <dgm:bulletEnabled val="true"/>
        </dgm:presLayoutVars>
      </dgm:prSet>
      <dgm:spPr/>
    </dgm:pt>
    <dgm:pt modelId="{EA82276B-3B1B-4E9D-9C7E-C480C14B4AC3}" type="pres">
      <dgm:prSet presAssocID="{02069D12-95FA-4FE9-8D5D-CA6B318F92C9}" presName="sibTrans" presStyleCnt="0"/>
      <dgm:spPr/>
    </dgm:pt>
    <dgm:pt modelId="{2AD8531E-B835-497E-B80B-F5C2DB0A9209}" type="pres">
      <dgm:prSet presAssocID="{9FCD48CF-E56E-4820-8330-FBF7F1583F80}" presName="node" presStyleLbl="node1" presStyleIdx="2" presStyleCnt="3" custLinFactNeighborX="31197" custLinFactNeighborY="0">
        <dgm:presLayoutVars>
          <dgm:bulletEnabled val="true"/>
        </dgm:presLayoutVars>
      </dgm:prSet>
      <dgm:spPr/>
    </dgm:pt>
  </dgm:ptLst>
  <dgm:cxnLst>
    <dgm:cxn modelId="{B1E87F09-0F82-4017-B08F-35F655499EA1}" srcId="{79F6FEA8-87A2-4703-9A73-D8251BE58E0B}" destId="{9FCD48CF-E56E-4820-8330-FBF7F1583F80}" srcOrd="2" destOrd="0" parTransId="{869B5FA7-4065-426B-89AD-5BA695D60CA5}" sibTransId="{1858FA8D-2858-4F61-B9EF-155E20922E62}"/>
    <dgm:cxn modelId="{87B6800F-47F0-4552-B452-F0BF998F11E2}" srcId="{79F6FEA8-87A2-4703-9A73-D8251BE58E0B}" destId="{AEFC9F70-4420-40A4-965A-AA2B46C10B70}" srcOrd="1" destOrd="0" parTransId="{6CA4143C-64AF-4605-B599-E055CF346019}" sibTransId="{02069D12-95FA-4FE9-8D5D-CA6B318F92C9}"/>
    <dgm:cxn modelId="{B74D3E24-4E52-43F2-AE63-BD623524E992}" type="presOf" srcId="{79F6FEA8-87A2-4703-9A73-D8251BE58E0B}" destId="{82610128-D87D-4C94-BC30-5B5E7BF0D0B0}" srcOrd="0" destOrd="0" presId="urn:microsoft.com/office/officeart/2005/8/layout/default"/>
    <dgm:cxn modelId="{36E76244-64F4-4254-B777-04CE747ADFC9}" type="presOf" srcId="{E6753730-593F-4AEB-B11C-9F386D0253FF}" destId="{87E696B0-94AE-49B2-A178-81297F37EE83}" srcOrd="0" destOrd="0" presId="urn:microsoft.com/office/officeart/2005/8/layout/default"/>
    <dgm:cxn modelId="{14C42E56-ECCA-43FA-B546-9E2B280790B7}" type="presOf" srcId="{9FCD48CF-E56E-4820-8330-FBF7F1583F80}" destId="{2AD8531E-B835-497E-B80B-F5C2DB0A9209}" srcOrd="0" destOrd="0" presId="urn:microsoft.com/office/officeart/2005/8/layout/default"/>
    <dgm:cxn modelId="{094EC7C1-021C-4B8C-8838-A40C50DF70A6}" type="presOf" srcId="{AEFC9F70-4420-40A4-965A-AA2B46C10B70}" destId="{6F06E7A7-068B-4B15-A46E-301C2FCE396C}" srcOrd="0" destOrd="0" presId="urn:microsoft.com/office/officeart/2005/8/layout/default"/>
    <dgm:cxn modelId="{19576EEC-7725-4916-9C30-07854B3E2C67}" srcId="{79F6FEA8-87A2-4703-9A73-D8251BE58E0B}" destId="{E6753730-593F-4AEB-B11C-9F386D0253FF}" srcOrd="0" destOrd="0" parTransId="{A89F3E67-18C1-4247-9E5E-8A94C63A5C1B}" sibTransId="{7A63F0EF-C787-432B-978B-DE1A5BC77A31}"/>
    <dgm:cxn modelId="{5F9B6904-1CC1-48DB-8500-817204DA4C8E}" type="presParOf" srcId="{82610128-D87D-4C94-BC30-5B5E7BF0D0B0}" destId="{87E696B0-94AE-49B2-A178-81297F37EE83}" srcOrd="0" destOrd="0" presId="urn:microsoft.com/office/officeart/2005/8/layout/default"/>
    <dgm:cxn modelId="{C3303AE2-EA4C-42E2-A96D-0D1234706ADB}" type="presParOf" srcId="{82610128-D87D-4C94-BC30-5B5E7BF0D0B0}" destId="{0A9BC8C9-8B5F-4F98-9482-4C103FE71424}" srcOrd="1" destOrd="0" presId="urn:microsoft.com/office/officeart/2005/8/layout/default"/>
    <dgm:cxn modelId="{2C377CD4-9BE1-492A-99C8-CC63CC16637C}" type="presParOf" srcId="{82610128-D87D-4C94-BC30-5B5E7BF0D0B0}" destId="{6F06E7A7-068B-4B15-A46E-301C2FCE396C}" srcOrd="2" destOrd="0" presId="urn:microsoft.com/office/officeart/2005/8/layout/default"/>
    <dgm:cxn modelId="{C59E68CF-9561-420E-80B4-AA80F50C903A}" type="presParOf" srcId="{82610128-D87D-4C94-BC30-5B5E7BF0D0B0}" destId="{EA82276B-3B1B-4E9D-9C7E-C480C14B4AC3}" srcOrd="3" destOrd="0" presId="urn:microsoft.com/office/officeart/2005/8/layout/default"/>
    <dgm:cxn modelId="{FC23230A-DB76-4A02-958B-549D1564FFEF}" type="presParOf" srcId="{82610128-D87D-4C94-BC30-5B5E7BF0D0B0}" destId="{2AD8531E-B835-497E-B80B-F5C2DB0A9209}" srcOrd="4" destOrd="0" presId="urn:microsoft.com/office/officeart/2005/8/layout/default"/>
  </dgm:cxnLst>
  <dgm:bg/>
  <dgm:whole/>
  <dgm:extLst>
    <a:ext uri="http://schemas.microsoft.com/office/drawing/2008/diagram">
      <dsp:dataModelExt relId="rId7" minVer="http://schemas.openxmlformats.org/drawingml/2006/diagram"/>
    </a:ext>
  </dgm:extLst>
</dgm:dataModel>
</file>

<file path=ppt/diagrams/drawing1.xml><?xml version="1.0" encoding="utf-8"?>
<dsp:drawing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sp:spTree>
    <dsp:nvGrpSpPr>
      <dsp:cNvPr id="0" name=""/>
      <dsp:cNvGrpSpPr/>
    </dsp:nvGrpSpPr>
    <dsp:grpSpPr/>
    <dsp:sp modelId="{87E696B0-94AE-49B2-A178-81297F37EE83}">
      <dsp:nvSpPr>
        <dsp:cNvPr id="0" name=""/>
        <dsp:cNvSpPr/>
      </dsp:nvSpPr>
      <dsp:spPr>
        <a:xfrm>
          <a:off x="0" y="318"/>
          <a:ext cx="1679123" cy="1007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60960" tIns="60960" rIns="60960" bIns="60960" numCol="1" spcCol="1270" anchor="ctr" anchorCtr="false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true" kern="1200" dirty="false"/>
            <a:t>Přímé osobní náklady </a:t>
          </a:r>
        </a:p>
      </dsp:txBody>
      <dsp:txXfrm>
        <a:off x="0" y="318"/>
        <a:ext cx="1679123" cy="1007474"/>
      </dsp:txXfrm>
    </dsp:sp>
    <dsp:sp modelId="{6F06E7A7-068B-4B15-A46E-301C2FCE396C}">
      <dsp:nvSpPr>
        <dsp:cNvPr id="0" name=""/>
        <dsp:cNvSpPr/>
      </dsp:nvSpPr>
      <dsp:spPr>
        <a:xfrm>
          <a:off x="2593877" y="0"/>
          <a:ext cx="1679123" cy="1007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60960" tIns="60960" rIns="60960" bIns="60960" numCol="1" spcCol="1270" anchor="ctr" anchorCtr="false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true" kern="1200" dirty="false"/>
            <a:t>40% paušál z přímých osobních nákladů </a:t>
          </a:r>
        </a:p>
      </dsp:txBody>
      <dsp:txXfrm>
        <a:off x="2593877" y="0"/>
        <a:ext cx="1679123" cy="1007474"/>
      </dsp:txXfrm>
    </dsp:sp>
    <dsp:sp modelId="{2AD8531E-B835-497E-B80B-F5C2DB0A9209}">
      <dsp:nvSpPr>
        <dsp:cNvPr id="0" name=""/>
        <dsp:cNvSpPr/>
      </dsp:nvSpPr>
      <dsp:spPr>
        <a:xfrm>
          <a:off x="5143542" y="318"/>
          <a:ext cx="1679123" cy="1007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false" vert="horz" wrap="square" lIns="60960" tIns="60960" rIns="60960" bIns="60960" numCol="1" spcCol="1270" anchor="ctr" anchorCtr="false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true" kern="1200" dirty="false"/>
            <a:t>Mzdové příspěvky</a:t>
          </a:r>
        </a:p>
      </dsp:txBody>
      <dsp:txXfrm>
        <a:off x="5143542" y="318"/>
        <a:ext cx="1679123" cy="1007474"/>
      </dsp:txXfrm>
    </dsp:sp>
  </dsp:spTree>
</dsp:drawing>
</file>

<file path=ppt/diagrams/layout1.xml><?xml version="1.0" encoding="utf-8"?>
<dgm:layout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true"/>
        </dgm:pt>
        <dgm:pt modelId="2">
          <dgm:prSet phldr="true"/>
        </dgm:pt>
        <dgm:pt modelId="3">
          <dgm:prSet phldr="true"/>
        </dgm:pt>
        <dgm:pt modelId="4">
          <dgm:prSet phldr="true"/>
        </dgm:pt>
        <dgm:pt modelId="5">
          <dgm:prSet phldr="true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 axis="" ptType="" hideLastTrans="" st="" cnt="" step="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 axis="" ptType="" hideLastTrans="" st="" cnt="" step=""/>
    <dgm:constrLst>
      <dgm:constr type="w" for="ch" forName="node" refType="w"/>
      <dgm:constr fact="0.6" type="h" for="ch" forName="node" refType="w" refFor="ch" refForName="node"/>
      <dgm:constr fact="0.1" type="w" for="ch" forName="sibTrans" refType="w" refFor="ch" refForName="node"/>
      <dgm:constr type="sp" refType="w" refFor="ch" refForName="sibTrans"/>
      <dgm:constr op="equ" val="65.0" type="primFontSz" for="ch" forName="node"/>
    </dgm:constrLst>
    <dgm:ruleLst/>
    <dgm:forEach name="Name3" axis="ch" ptType="node" hideLastTrans="" st="" cnt="" step="">
      <dgm:layoutNode name="node">
        <dgm:varLst>
          <dgm:bulletEnabled val="true"/>
        </dgm:varLst>
        <dgm:alg type="tx"/>
        <dgm:shape type="rect" r:blip="">
          <dgm:adjLst/>
        </dgm:shape>
        <dgm:presOf axis="desOrSelf" ptType="node" hideLastTrans="" st="" cnt="" step=""/>
        <dgm:constrLst>
          <dgm:constr fact="0.3" type="lMarg" refType="primFontSz"/>
          <dgm:constr fact="0.3" type="rMarg" refType="primFontSz"/>
          <dgm:constr fact="0.3" type="tMarg" refType="primFontSz"/>
          <dgm:constr fact="0.3" type="bMarg" refType="primFontSz"/>
        </dgm:constrLst>
        <dgm:ruleLst>
          <dgm:rule val="5.0" fact="NaN" max="NaN" type="primFontSz"/>
        </dgm:ruleLst>
      </dgm:layoutNode>
      <dgm:forEach name="Name4" axis="followSib" ptType="sibTrans" hideLastTrans="" st="" cnt="1" step="">
        <dgm:layoutNode name="sibTrans">
          <dgm:alg type="sp"/>
          <dgm:shape r:blip="">
            <dgm:adjLst/>
          </dgm:shape>
          <dgm:presOf axis="" ptType="" hideLastTrans="" st="" cnt="" step=""/>
          <dgm:constrLst/>
          <dgm:ruleLst/>
        </dgm:layoutNode>
      </dgm:forEach>
    </dgm:forEach>
  </dgm:layoutNode>
</dgm:layoutDef>
</file>

<file path=ppt/diagrams/quickStyle1.xml><?xml version="1.0" encoding="utf-8"?>
<dgm:style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01.10.2024</a:t>
            </a:fld>
            <a:endParaRPr lang="cs-CZ" dirty="false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 dirty="false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1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1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1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1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1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1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1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1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2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2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2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2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2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3.xml.rels><?xml version="1.0" encoding="UTF-8" standalone="yes"?>
<Relationships xmlns="http://schemas.openxmlformats.org/package/2006/relationships">
    <Relationship Target="../slides/slide2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4.xml.rels><?xml version="1.0" encoding="UTF-8" standalone="yes"?>
<Relationships xmlns="http://schemas.openxmlformats.org/package/2006/relationships">
    <Relationship Target="../slides/slide2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5.xml.rels><?xml version="1.0" encoding="UTF-8" standalone="yes"?>
<Relationships xmlns="http://schemas.openxmlformats.org/package/2006/relationships">
    <Relationship Target="../slides/slide2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6.xml.rels><?xml version="1.0" encoding="UTF-8" standalone="yes"?>
<Relationships xmlns="http://schemas.openxmlformats.org/package/2006/relationships">
    <Relationship Target="../slides/slide2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7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8.xml.rels><?xml version="1.0" encoding="UTF-8" standalone="yes"?>
<Relationships xmlns="http://schemas.openxmlformats.org/package/2006/relationships">
    <Relationship Target="../slides/slide3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9.xml.rels><?xml version="1.0" encoding="UTF-8" standalone="yes"?>
<Relationships xmlns="http://schemas.openxmlformats.org/package/2006/relationships">
    <Relationship Target="../slides/slide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0.xml.rels><?xml version="1.0" encoding="UTF-8" standalone="yes"?>
<Relationships xmlns="http://schemas.openxmlformats.org/package/2006/relationships">
    <Relationship Target="../slides/slide3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1.xml.rels><?xml version="1.0" encoding="UTF-8" standalone="yes"?>
<Relationships xmlns="http://schemas.openxmlformats.org/package/2006/relationships">
    <Relationship Target="../slides/slide3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2.xml.rels><?xml version="1.0" encoding="UTF-8" standalone="yes"?>
<Relationships xmlns="http://schemas.openxmlformats.org/package/2006/relationships">
    <Relationship Target="../slides/slide3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3.xml.rels><?xml version="1.0" encoding="UTF-8" standalone="yes"?>
<Relationships xmlns="http://schemas.openxmlformats.org/package/2006/relationships">
    <Relationship Target="../slides/slide3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4.xml.rels><?xml version="1.0" encoding="UTF-8" standalone="yes"?>
<Relationships xmlns="http://schemas.openxmlformats.org/package/2006/relationships">
    <Relationship Target="../slides/slide3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5.xml.rels><?xml version="1.0" encoding="UTF-8" standalone="yes"?>
<Relationships xmlns="http://schemas.openxmlformats.org/package/2006/relationships">
    <Relationship Target="../slides/slide3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6.xml.rels><?xml version="1.0" encoding="UTF-8" standalone="yes"?>
<Relationships xmlns="http://schemas.openxmlformats.org/package/2006/relationships">
    <Relationship Target="../slides/slide3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7.xml.rels><?xml version="1.0" encoding="UTF-8" standalone="yes"?>
<Relationships xmlns="http://schemas.openxmlformats.org/package/2006/relationships">
    <Relationship Target="../slides/slide3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8.xml.rels><?xml version="1.0" encoding="UTF-8" standalone="yes"?>
<Relationships xmlns="http://schemas.openxmlformats.org/package/2006/relationships">
    <Relationship Target="../slides/slide4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9.xml.rels><?xml version="1.0" encoding="UTF-8" standalone="yes"?>
<Relationships xmlns="http://schemas.openxmlformats.org/package/2006/relationships">
    <Relationship Target="../slides/slide4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0.xml.rels><?xml version="1.0" encoding="UTF-8" standalone="yes"?>
<Relationships xmlns="http://schemas.openxmlformats.org/package/2006/relationships">
    <Relationship Target="../slides/slide4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1.xml.rels><?xml version="1.0" encoding="UTF-8" standalone="yes"?>
<Relationships xmlns="http://schemas.openxmlformats.org/package/2006/relationships">
    <Relationship Target="../slides/slide4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2.xml.rels><?xml version="1.0" encoding="UTF-8" standalone="yes"?>
<Relationships xmlns="http://schemas.openxmlformats.org/package/2006/relationships">
    <Relationship Target="../slides/slide4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3.xml.rels><?xml version="1.0" encoding="UTF-8" standalone="yes"?>
<Relationships xmlns="http://schemas.openxmlformats.org/package/2006/relationships">
    <Relationship Target="../slides/slide4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4.xml.rels><?xml version="1.0" encoding="UTF-8" standalone="yes"?>
<Relationships xmlns="http://schemas.openxmlformats.org/package/2006/relationships">
    <Relationship Target="../slides/slide4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5.xml.rels><?xml version="1.0" encoding="UTF-8" standalone="yes"?>
<Relationships xmlns="http://schemas.openxmlformats.org/package/2006/relationships">
    <Relationship Target="../slides/slide4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6.xml.rels><?xml version="1.0" encoding="UTF-8" standalone="yes"?>
<Relationships xmlns="http://schemas.openxmlformats.org/package/2006/relationships">
    <Relationship Target="../slides/slide4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7.xml.rels><?xml version="1.0" encoding="UTF-8" standalone="yes"?>
<Relationships xmlns="http://schemas.openxmlformats.org/package/2006/relationships">
    <Relationship Target="../slides/slide5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8.xml.rels><?xml version="1.0" encoding="UTF-8" standalone="yes"?>
<Relationships xmlns="http://schemas.openxmlformats.org/package/2006/relationships">
    <Relationship Target="../slides/slide5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9.xml.rels><?xml version="1.0" encoding="UTF-8" standalone="yes"?>
<Relationships xmlns="http://schemas.openxmlformats.org/package/2006/relationships">
    <Relationship Target="../slides/slide5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0.xml.rels><?xml version="1.0" encoding="UTF-8" standalone="yes"?>
<Relationships xmlns="http://schemas.openxmlformats.org/package/2006/relationships">
    <Relationship Target="../slides/slide5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1.xml.rels><?xml version="1.0" encoding="UTF-8" standalone="yes"?>
<Relationships xmlns="http://schemas.openxmlformats.org/package/2006/relationships">
    <Relationship Target="../slides/slide5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2.xml.rels><?xml version="1.0" encoding="UTF-8" standalone="yes"?>
<Relationships xmlns="http://schemas.openxmlformats.org/package/2006/relationships">
    <Relationship Target="../slides/slide5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3.xml.rels><?xml version="1.0" encoding="UTF-8" standalone="yes"?>
<Relationships xmlns="http://schemas.openxmlformats.org/package/2006/relationships">
    <Relationship Target="../slides/slide5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4.xml.rels><?xml version="1.0" encoding="UTF-8" standalone="yes"?>
<Relationships xmlns="http://schemas.openxmlformats.org/package/2006/relationships">
    <Relationship Target="../slides/slide5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5.xml.rels><?xml version="1.0" encoding="UTF-8" standalone="yes"?>
<Relationships xmlns="http://schemas.openxmlformats.org/package/2006/relationships">
    <Relationship Target="../slides/slide6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6.xml.rels><?xml version="1.0" encoding="UTF-8" standalone="yes"?>
<Relationships xmlns="http://schemas.openxmlformats.org/package/2006/relationships">
    <Relationship Target="../slides/slide6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7.xml.rels><?xml version="1.0" encoding="UTF-8" standalone="yes"?>
<Relationships xmlns="http://schemas.openxmlformats.org/package/2006/relationships">
    <Relationship Target="../slides/slide6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0245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88934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78922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67725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84395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85857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46999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69287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1676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33761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228600" algn="just">
              <a:spcBef>
                <a:spcPts val="300"/>
              </a:spcBef>
              <a:spcAft>
                <a:spcPts val="300"/>
              </a:spcAft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10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86095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228600" algn="just">
              <a:spcBef>
                <a:spcPts val="300"/>
              </a:spcBef>
              <a:spcAft>
                <a:spcPts val="300"/>
              </a:spcAft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87121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cs-CZ" sz="1200" kern="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18156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228600" algn="just">
              <a:spcBef>
                <a:spcPts val="300"/>
              </a:spcBef>
              <a:spcAft>
                <a:spcPts val="300"/>
              </a:spcAft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76929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228600" algn="just">
              <a:spcBef>
                <a:spcPts val="300"/>
              </a:spcBef>
              <a:spcAft>
                <a:spcPts val="300"/>
              </a:spcAft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9619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228600" algn="just">
              <a:spcBef>
                <a:spcPts val="300"/>
              </a:spcBef>
              <a:spcAft>
                <a:spcPts val="300"/>
              </a:spcAft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28068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228600" algn="just">
              <a:spcBef>
                <a:spcPts val="300"/>
              </a:spcBef>
              <a:spcAft>
                <a:spcPts val="300"/>
              </a:spcAft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55064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36498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91590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30673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3851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3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89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628326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21406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89559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64877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36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865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546641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407634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450337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40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59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41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cs-CZ" sz="1800" b="false" i="false" u="none" strike="noStrike" baseline="0" dirty="fals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pl-PL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 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s-ES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pl-PL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cs-CZ" sz="1800" b="false" i="false" u="none" strike="noStrike" baseline="0" dirty="fals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 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pl-PL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 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cs-CZ" sz="1800" b="false" i="false" u="none" strike="noStrike" baseline="0" dirty="fals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89041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980286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32067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384666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492907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false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691453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false">
              <a:effectLst/>
              <a:latin typeface="Calibri" panose="020F0502020204030204" pitchFamily="34" charset="0"/>
            </a:endParaRPr>
          </a:p>
          <a:p>
            <a:endParaRPr lang="cs-CZ" sz="1200" dirty="false"/>
          </a:p>
          <a:p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589425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49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724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082602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562340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Aft>
                <a:spcPts val="500"/>
              </a:spcAft>
              <a:buFont typeface="Arial" panose="020B0604020202020204" pitchFamily="34" charset="0"/>
              <a:buNone/>
              <a:tabLst>
                <a:tab pos="419100" algn="l"/>
                <a:tab pos="5754370" algn="r"/>
              </a:tabLst>
            </a:pPr>
            <a:endParaRPr lang="cs-CZ" dirty="false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09893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5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500"/>
              </a:spcAft>
              <a:tabLst>
                <a:tab pos="419100" algn="l"/>
                <a:tab pos="5754370" algn="r"/>
              </a:tabLst>
            </a:pPr>
            <a:endParaRPr lang="cs-CZ" dirty="false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482038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500"/>
              </a:spcAft>
              <a:tabLst>
                <a:tab pos="419100" algn="l"/>
                <a:tab pos="5754370" algn="r"/>
              </a:tabLst>
            </a:pPr>
            <a:endParaRPr lang="cs-CZ" dirty="false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150870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500"/>
              </a:spcAft>
              <a:tabLst>
                <a:tab pos="419100" algn="l"/>
                <a:tab pos="5754370" algn="r"/>
              </a:tabLst>
            </a:pPr>
            <a:endParaRPr lang="cs-CZ" dirty="false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892521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709920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59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149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266835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836218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64</a:t>
            </a:fld>
            <a:endParaRPr lang="cs-CZ" dirty="fal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22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90508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4056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20165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90973569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800" b="tru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2400" b="tru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true"/>
        </p:nvCxnSpPr>
        <p:spPr>
          <a:xfrm flipV="true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true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notesSlides/notesSlide1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="../media/image5.png" Type="http://schemas.openxmlformats.org/officeDocument/2006/relationships/image" Id="rId5"/>
    <Relationship Target="../media/image4.png" Type="http://schemas.openxmlformats.org/officeDocument/2006/relationships/image" Id="rId4"/>
</Relationships>

</file>

<file path=ppt/slides/_rels/slide10.xml.rels><?xml version="1.0" encoding="UTF-8" standalone="yes"?>
<Relationships xmlns="http://schemas.openxmlformats.org/package/2006/relationships">
    <Relationship Target="../notesSlides/notesSlide1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notesSlides/notesSlide1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notesSlides/notesSlide1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notesSlides/notesSlide1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notesSlides/notesSlide1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notesSlides/notesSlide2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notesSlides/notesSlide2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notesSlides/notesSlide2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notesSlides/notesSlide2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notesSlides/notesSlide2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notesSlides/notesSlide2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notesSlides/notesSlide2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="../notesSlides/notesSlide2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notesSlides/notesSlide2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notesSlides/notesSlide3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notesSlides/notesSlide3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notesSlides/notesSlide3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notesSlides/notesSlide3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notesSlides/notesSlide34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notesSlides/notesSlide3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media/image6.jpeg" Type="http://schemas.openxmlformats.org/officeDocument/2006/relationships/image" Id="rId3"/>
    <Relationship Target="../notesSlides/notesSlide3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notesSlides/notesSlide3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notesSlides/notesSlide38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notesSlides/notesSlide3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notesSlides/notesSlide4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notesSlides/notesSlide4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5.xml.rels><?xml version="1.0" encoding="UTF-8" standalone="yes"?>
<Relationships xmlns="http://schemas.openxmlformats.org/package/2006/relationships">
    <Relationship Target="../notesSlides/notesSlide4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="../notesSlides/notesSlide4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7.xml.rels><?xml version="1.0" encoding="UTF-8" standalone="yes"?>
<Relationships xmlns="http://schemas.openxmlformats.org/package/2006/relationships">
    <Relationship Target="../notesSlides/notesSlide4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8.xml.rels><?xml version="1.0" encoding="UTF-8" standalone="yes"?>
<Relationships xmlns="http://schemas.openxmlformats.org/package/2006/relationships">
    <Relationship Target="../notesSlides/notesSlide4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9.xml.rels><?xml version="1.0" encoding="UTF-8" standalone="yes"?>
<Relationships xmlns="http://schemas.openxmlformats.org/package/2006/relationships">
    <Relationship Target="../notesSlides/notesSlide46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notesSlides/notesSlide5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50.xml.rels><?xml version="1.0" encoding="UTF-8" standalone="yes"?>
<Relationships xmlns="http://schemas.openxmlformats.org/package/2006/relationships">
    <Relationship TargetMode="External" Target="https://www.esfcr.cz/formulare-a-pokyny-potrebne-v-ramci-pripravy-zadosti-o-podporu-opz-plus/-/dokument/18398046" Type="http://schemas.openxmlformats.org/officeDocument/2006/relationships/hyperlink" Id="rId3"/>
    <Relationship TargetMode="External" Target="https://iskp21.mssf.cz/" Type="http://schemas.openxmlformats.org/officeDocument/2006/relationships/hyperlink" Id="rId2"/>
    <Relationship Target="../slideLayouts/slideLayout2.xml" Type="http://schemas.openxmlformats.org/officeDocument/2006/relationships/slideLayout" Id="rId1"/>
    <Relationship Target="../media/image7.png" Type="http://schemas.openxmlformats.org/officeDocument/2006/relationships/image" Id="rId6"/>
    <Relationship TargetMode="External" Target="https://www.esfcr.cz/prehled-vyzev-opz-plus" Type="http://schemas.openxmlformats.org/officeDocument/2006/relationships/hyperlink" Id="rId5"/>
    <Relationship TargetMode="External" Target="http://www.esfcr.cz/" Type="http://schemas.openxmlformats.org/officeDocument/2006/relationships/hyperlink" Id="rId4"/>
</Relationships>

</file>

<file path=ppt/slides/_rels/slide51.xml.rels><?xml version="1.0" encoding="UTF-8" standalone="yes"?>
<Relationships xmlns="http://schemas.openxmlformats.org/package/2006/relationships">
    <Relationship TargetMode="External" Target="http://www.esfcr.cz/" Type="http://schemas.openxmlformats.org/officeDocument/2006/relationships/hyperlink" Id="rId3"/>
    <Relationship TargetMode="External" Target="https://www.esfcr.cz/pravidla-pro-zadatele-a-prijemce-opz-plus" Type="http://schemas.openxmlformats.org/officeDocument/2006/relationships/hyperlink" Id="rId2"/>
    <Relationship Target="../slideLayouts/slideLayout2.xml" Type="http://schemas.openxmlformats.org/officeDocument/2006/relationships/slideLayout" Id="rId1"/>
    <Relationship TargetMode="External" Target="https://www.esfcr.cz/formulare-a-pokyny-potrebne-v-ramci-pripravy-zadosti-o-podporu-opz-plus" Type="http://schemas.openxmlformats.org/officeDocument/2006/relationships/hyperlink" Id="rId4"/>
</Relationships>

</file>

<file path=ppt/slides/_rels/slide52.xml.rels><?xml version="1.0" encoding="UTF-8" standalone="yes"?>
<Relationships xmlns="http://schemas.openxmlformats.org/package/2006/relationships">
    <Relationship Target="../notesSlides/notesSlide4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3.xml.rels><?xml version="1.0" encoding="UTF-8" standalone="yes"?>
<Relationships xmlns="http://schemas.openxmlformats.org/package/2006/relationships">
    <Relationship Target="../diagrams/data1.xml" Type="http://schemas.openxmlformats.org/officeDocument/2006/relationships/diagramData" Id="rId3"/>
    <Relationship Target="../diagrams/drawing1.xml" Type="http://schemas.microsoft.com/office/2007/relationships/diagramDrawing" Id="rId7"/>
    <Relationship Target="../notesSlides/notesSlide48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diagrams/colors1.xml" Type="http://schemas.openxmlformats.org/officeDocument/2006/relationships/diagramColors" Id="rId6"/>
    <Relationship Target="../diagrams/quickStyle1.xml" Type="http://schemas.openxmlformats.org/officeDocument/2006/relationships/diagramQuickStyle" Id="rId5"/>
    <Relationship Target="../diagrams/layout1.xml" Type="http://schemas.openxmlformats.org/officeDocument/2006/relationships/diagramLayout" Id="rId4"/>
</Relationships>

</file>

<file path=ppt/slides/_rels/slide54.xml.rels><?xml version="1.0" encoding="UTF-8" standalone="yes"?>
<Relationships xmlns="http://schemas.openxmlformats.org/package/2006/relationships">
    <Relationship TargetMode="External" Target="https://www.esfcr.cz/pravidla-pro-zadatele-a-prijemce-opz-plus/-/dokument/18400695" Type="http://schemas.openxmlformats.org/officeDocument/2006/relationships/hyperlink" Id="rId3"/>
    <Relationship Target="../notesSlides/notesSlide49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://www.esfcr.cz/" Type="http://schemas.openxmlformats.org/officeDocument/2006/relationships/hyperlink" Id="rId4"/>
</Relationships>

</file>

<file path=ppt/slides/_rels/slide55.xml.rels><?xml version="1.0" encoding="UTF-8" standalone="yes"?>
<Relationships xmlns="http://schemas.openxmlformats.org/package/2006/relationships">
    <Relationship Target="../notesSlides/notesSlide5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6.xml.rels><?xml version="1.0" encoding="UTF-8" standalone="yes"?>
<Relationships xmlns="http://schemas.openxmlformats.org/package/2006/relationships">
    <Relationship Target="../notesSlides/notesSlide5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7.xml.rels><?xml version="1.0" encoding="UTF-8" standalone="yes"?>
<Relationships xmlns="http://schemas.openxmlformats.org/package/2006/relationships">
    <Relationship Target="../notesSlides/notesSlide5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8.xml.rels><?xml version="1.0" encoding="UTF-8" standalone="yes"?>
<Relationships xmlns="http://schemas.openxmlformats.org/package/2006/relationships">
    <Relationship Target="../notesSlides/notesSlide53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59.xml.rels><?xml version="1.0" encoding="UTF-8" standalone="yes"?>
<Relationships xmlns="http://schemas.openxmlformats.org/package/2006/relationships">
    <Relationship Target="../notesSlides/notesSlide54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notesSlides/notesSlide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0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61.xml.rels><?xml version="1.0" encoding="UTF-8" standalone="yes"?>
<Relationships xmlns="http://schemas.openxmlformats.org/package/2006/relationships">
    <Relationship TargetMode="External" Target="https://www.esfcr.cz/dobra-praxe-mas" Type="http://schemas.openxmlformats.org/officeDocument/2006/relationships/hyperlink" Id="rId3"/>
    <Relationship Target="../notesSlides/notesSlide55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8.png" Type="http://schemas.openxmlformats.org/officeDocument/2006/relationships/image" Id="rId4"/>
</Relationships>

</file>

<file path=ppt/slides/_rels/slide62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63.xml.rels><?xml version="1.0" encoding="UTF-8" standalone="yes"?>
<Relationships xmlns="http://schemas.openxmlformats.org/package/2006/relationships">
    <Relationship TargetMode="External" Target="https://www.esfcr.cz/seminare-k-clld-" Type="http://schemas.openxmlformats.org/officeDocument/2006/relationships/hyperlink" Id="rId3"/>
    <Relationship Target="../notesSlides/notesSlide56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9.png" Type="http://schemas.openxmlformats.org/officeDocument/2006/relationships/image" Id="rId4"/>
</Relationships>

</file>

<file path=ppt/slides/_rels/slide64.xml.rels><?xml version="1.0" encoding="UTF-8" standalone="yes"?>
<Relationships xmlns="http://schemas.openxmlformats.org/package/2006/relationships">
    <Relationship Target="../notesSlides/notesSlide57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notesSlides/notesSlide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519974" y="1736880"/>
            <a:ext cx="7272000" cy="1224000"/>
          </a:xfrm>
        </p:spPr>
        <p:txBody>
          <a:bodyPr/>
          <a:lstStyle/>
          <a:p>
            <a:r>
              <a:rPr lang="cs-CZ" sz="3400" dirty="false"/>
              <a:t>seminář - zapojení NOVÝCH mas do CLLD v navazující výzvě OPZ+</a:t>
            </a:r>
            <a:br>
              <a:rPr lang="cs-CZ" sz="3400" dirty="false"/>
            </a:br>
            <a:br>
              <a:rPr lang="cs-CZ" sz="3400" dirty="false"/>
            </a:br>
            <a:br>
              <a:rPr lang="cs-CZ" sz="3400" dirty="false"/>
            </a:br>
            <a:br>
              <a:rPr lang="cs-CZ" sz="3400" dirty="false"/>
            </a:br>
            <a:br>
              <a:rPr lang="cs-CZ" sz="3400" dirty="false"/>
            </a:br>
            <a:endParaRPr lang="cs-CZ" sz="3400" dirty="false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519974" y="3951246"/>
            <a:ext cx="7272000" cy="540000"/>
          </a:xfrm>
        </p:spPr>
        <p:txBody>
          <a:bodyPr/>
          <a:lstStyle/>
          <a:p>
            <a:r>
              <a:rPr lang="cs-CZ" dirty="false"/>
              <a:t>Oddělení 875 – Oddělení projektů CLLD a ITI</a:t>
            </a:r>
          </a:p>
        </p:txBody>
      </p:sp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>
          <a:xfrm>
            <a:off x="1543785" y="5405084"/>
            <a:ext cx="7272000" cy="760219"/>
          </a:xfrm>
        </p:spPr>
        <p:txBody>
          <a:bodyPr/>
          <a:lstStyle/>
          <a:p>
            <a:r>
              <a:rPr lang="cs-CZ"/>
              <a:t>24. </a:t>
            </a:r>
            <a:r>
              <a:rPr lang="cs-CZ" dirty="false"/>
              <a:t>9. 2024, Praha + MS TEAMS </a:t>
            </a:r>
          </a:p>
          <a:p>
            <a:r>
              <a:rPr lang="cs-CZ" dirty="false"/>
              <a:t>9:30 h – 13:00 h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3" y="1916276"/>
            <a:ext cx="540000" cy="540000"/>
          </a:xfrm>
        </p:spPr>
      </p:pic>
      <p:pic>
        <p:nvPicPr>
          <p:cNvPr id="15" name="Zástupný symbol pro obrázek 14"/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4" y="3973053"/>
            <a:ext cx="540000" cy="540000"/>
          </a:xfrm>
        </p:spPr>
      </p:pic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5405085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F64E7-550B-ED2E-0096-7A7215F413E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1. Podpora komunitní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1AEC86-8005-284B-5B44-0AF13A500B86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268760"/>
            <a:ext cx="8064000" cy="5112568"/>
          </a:xfrm>
        </p:spPr>
        <p:txBody>
          <a:bodyPr/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Specifické podmínky pro aktivity v rámci části </a:t>
            </a:r>
            <a:r>
              <a:rPr lang="cs-CZ" sz="1800" b="true" dirty="false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1800" b="true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komunitní aktivity musí vycházet z mapování kontextu komunity a potřeb členů komunity; konkrétní podobu a zaměření aktivit utváří cílová skupina podle vlastních potřeb a zájmů s cílem řešit kolektivní problémy/situace/témata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None/>
              <a:tabLst/>
              <a:defRPr/>
            </a:pPr>
            <a:endParaRPr lang="cs-CZ" sz="20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rgbClr val="5FBBF5"/>
              </a:buClr>
              <a:defRPr/>
            </a:pPr>
            <a:r>
              <a:rPr lang="cs-CZ" sz="2000" b="true" dirty="false">
                <a:latin typeface="Arial" panose="020B0604020202020204" pitchFamily="34" charset="0"/>
                <a:cs typeface="Times New Roman" panose="02020603050405020304" pitchFamily="18" charset="0"/>
              </a:rPr>
              <a:t>komunitní aktivity musí být realizovány komunitním pracovníkem </a:t>
            </a:r>
          </a:p>
          <a:p>
            <a:pPr marL="0" indent="0">
              <a:lnSpc>
                <a:spcPct val="100000"/>
              </a:lnSpc>
              <a:buClr>
                <a:srgbClr val="5FBBF5"/>
              </a:buClr>
              <a:buNone/>
              <a:defRPr/>
            </a:pPr>
            <a:endParaRPr lang="cs-CZ" sz="2000" b="true" dirty="fals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rgbClr val="5FBBF5"/>
              </a:buClr>
              <a:defRPr/>
            </a:pPr>
            <a:r>
              <a:rPr lang="cs-CZ" sz="2000" b="true" dirty="false">
                <a:latin typeface="Arial" panose="020B0604020202020204" pitchFamily="34" charset="0"/>
                <a:cs typeface="Times New Roman" panose="02020603050405020304" pitchFamily="18" charset="0"/>
              </a:rPr>
              <a:t>komunitní pracovník musí prokázat, že je vzdělán v metodách komunitní práce</a:t>
            </a:r>
            <a:endParaRPr lang="cs-CZ" sz="20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CDAAEC-071C-FAA6-241D-D1C1156EAC4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4972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0CFB5-01CD-2D00-EC5D-80CE25C5A78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1. Podpora komunitní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F7C9F1-600C-7D30-BACA-DA9AEBF0127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rámci části </a:t>
            </a:r>
            <a:r>
              <a:rPr lang="cs-CZ" sz="1800" b="true" dirty="false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nebude podporováno: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jednotlivé aktivity, pokud nebudou realizovány v souladu s principy komunitní práce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služby podle zákona č. 108/2006 Sb., o sociálních službách 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komerční zpoplatněné služby zaměřené na hlídání a vyzvedávání dětí a péči o domácnost</a:t>
            </a:r>
            <a:endParaRPr lang="cs-CZ" sz="1800" dirty="false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dětské skupiny podle zákon č. 247/2014 Sb., o poskytování služby péče o dítě v dětské skupině</a:t>
            </a:r>
            <a:endParaRPr lang="cs-CZ" sz="1800" dirty="false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aktivity realizované pro žáky na školách, a to včetně doučování a kariérového poradenství na školách (v gesci MŠMT, hrazené z jiného dotačního titulu – MŠMT, OP JAK, NPO)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univerzity třetího věku, výchova k občanství (v gesci MŠMT)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volnočasové, kulturní a vzdělávací/osvětové aktivity komerčního charakteru, tj. realizované profesionály pro širokou veřejnost bez participace členů komunity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92B28F-EB71-D7F7-EF8A-B2EA3F3B3FA7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7934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43379-D735-ED95-8D69-DC0A32B382C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162000"/>
            <a:ext cx="8424000" cy="1080000"/>
          </a:xfrm>
        </p:spPr>
        <p:txBody>
          <a:bodyPr/>
          <a:lstStyle/>
          <a:p>
            <a:r>
              <a:rPr lang="cs-CZ" dirty="false"/>
              <a:t>2.	Podpora sociální práce </a:t>
            </a:r>
            <a:br>
              <a:rPr lang="cs-CZ" dirty="false"/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E7CF90-7AFA-DE35-5565-617BD64D386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412776"/>
            <a:ext cx="8424000" cy="4968552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cs-CZ" sz="2000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sociální práce na území MAS s důrazem na posílení kapacit obcí při řešení problémů sociálně slabších a znevýhodněných občanů 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cs-CZ" sz="2000" dirty="fals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20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avedení, optimalizace a posílení výkonu sociální práce na obcích </a:t>
            </a:r>
            <a:r>
              <a:rPr lang="cs-CZ" sz="1800" kern="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tam, </a:t>
            </a:r>
            <a:r>
              <a:rPr lang="cs-CZ" sz="2000" dirty="false">
                <a:latin typeface="Arial" panose="020B0604020202020204" pitchFamily="34" charset="0"/>
                <a:cs typeface="Times New Roman" panose="02020603050405020304" pitchFamily="18" charset="0"/>
              </a:rPr>
              <a:t>kde to situace vyžaduje - terénní sociální práce, depistáž, monitoring, případová sociální práce, síťování služeb a spolupráce s dalšími sociálními pracovníky (OSPOD, Úřad práce ČR, poskytovatelé sociálních služeb), podpora spolupráce v oblasti sociální práce na území DSO či MAS, např. sdílený sociální pracovník pro více obcí, mobilní týmy apod.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20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2000" dirty="false">
                <a:latin typeface="Arial" panose="020B0604020202020204" pitchFamily="34" charset="0"/>
                <a:cs typeface="Times New Roman" panose="02020603050405020304" pitchFamily="18" charset="0"/>
              </a:rPr>
              <a:t>aktivity zaměřené na podporu osob v nepříznivé sociální situaci z důvodu sociálního či zdravotního znevýhodnění, věku, nevyhovujícího bydlení, špatné rodinné nebo finanční/dluhové situace, z důvodu rizikového způsobu života apod. 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7C5E80-6A49-B90C-4E58-0CF2D76F49B7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23909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5861C8-7DEA-0634-984D-A74191B15BC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2.	Podpora sociální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5EEE22-DD88-8E51-C2B2-9272972D001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76000" y="1269000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false"/>
              <a:t>Doplňkově je možné podpořit v kombinaci s výše uvedenými aktivitami i aktivity zaměřené na:</a:t>
            </a:r>
          </a:p>
          <a:p>
            <a:r>
              <a:rPr lang="cs-CZ" sz="2000" dirty="false"/>
              <a:t>zvýšení míry vzájemné spolupráce a účinné komunikace obce a jejího zastupitelstva s dalšími aktéry/ organizacemi/ službami v území </a:t>
            </a:r>
          </a:p>
          <a:p>
            <a:r>
              <a:rPr lang="cs-CZ" sz="2000" dirty="false"/>
              <a:t>podporu lokální koncepční, strategické či metodické činnosti obcí v oblasti sociálního začleňování ve spolupráci s dalšími subjekty</a:t>
            </a:r>
          </a:p>
          <a:p>
            <a:endParaRPr lang="cs-CZ" sz="18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A0368F-1622-0C8C-8B68-BD7C57550ED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2570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87025-9F00-6D71-634C-274A654F7E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2.	Podpora sociální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851637-8ABA-79FA-ECF1-67FA8960926D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269000"/>
            <a:ext cx="8064000" cy="4896304"/>
          </a:xfrm>
        </p:spPr>
        <p:txBody>
          <a:bodyPr/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Specifické podmínky pro aktivity v rámci části </a:t>
            </a:r>
            <a:r>
              <a:rPr lang="cs-CZ" sz="2000" b="true" dirty="false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2000" kern="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 případě výkonu sociální práce na obcích s rozšířenou působností (ORP) musí být obec zapojena jako partner s finančním příspěvkem (sociální pracovník musí být zaměstnancem ORP); zároveň nesmí docházet k duplicitnímu financování výdajů z dotačního titulu MPSV na výkon činností sociální práce pro příslušný rok </a:t>
            </a: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2000" kern="0" dirty="false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2000" kern="0" dirty="false">
                <a:latin typeface="Arial" panose="020B0604020202020204" pitchFamily="34" charset="0"/>
                <a:ea typeface="Calibri" panose="020F0502020204030204" pitchFamily="34" charset="0"/>
              </a:rPr>
              <a:t>při zavedení sociální práce na obcích I. typu nebo sdílení sociálního pracovníka více obcemi musí docházet k propojení se sociálními pracovníky ORP a krajským úřadem – metodikem sociální práce; žadatel v žádosti doloží jako povinnou přílohu písemnou dohodu o spolupráci s ORP, ze které bude vyplývat potřebnost doplnění/posílení sociální práce, konkrétní zadání/mandát pro činnost sociálního pracovníka a specifikace území, kde má působit)</a:t>
            </a: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7E3B20-0A10-1F4B-60F0-E559CB18DDE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75970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87025-9F00-6D71-634C-274A654F7EC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2.	Podpora sociální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851637-8ABA-79FA-ECF1-67FA8960926D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269000"/>
            <a:ext cx="8064000" cy="5976424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pracovník musí splňovat kvalifikaci podle zákona č. 108/2006 Sb., o sociálních službách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16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pracovník musí absolvovat další vzdělávání v souladu s § 111 zákona </a:t>
            </a: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č. 108/2006 Sb., o sociálních službách</a:t>
            </a:r>
            <a:r>
              <a:rPr lang="cs-CZ" sz="16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to v rozsahu min. 48 hodin </a:t>
            </a:r>
            <a:r>
              <a:rPr lang="pl-PL" sz="16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2 po sobě jdoucí kalendářní roky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pl-PL" sz="1600" dirty="false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příjemce má zároveň povinnost zajistit pro sociální pracovníky podporu nezávislého kvalifikovaného pracovníka (supervize)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1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na další vzdělávání sociálních pracovníků na obcích v souladu s § 111 zákona č. 108/2006 Sb., o sociálních službách a supervize mohou být hrazeny z paušálních výdajů, 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1800" b="true" dirty="false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rámci části </a:t>
            </a:r>
            <a:r>
              <a:rPr lang="cs-CZ" sz="1800" b="true" dirty="false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nebude podporováno: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sociální služby podle zákona č. 108/2006 Sb., o sociálních službách</a:t>
            </a:r>
            <a:endParaRPr lang="cs-CZ" sz="1600" dirty="false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7E3B20-0A10-1F4B-60F0-E559CB18DDE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27052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778D1-3243-83A4-278C-043F87908AD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198000"/>
            <a:ext cx="8424000" cy="1080000"/>
          </a:xfrm>
        </p:spPr>
        <p:txBody>
          <a:bodyPr/>
          <a:lstStyle/>
          <a:p>
            <a:r>
              <a:rPr lang="cs-CZ" dirty="false"/>
              <a:t>3. Podpora sdílené a neformální péče</a:t>
            </a:r>
            <a:br>
              <a:rPr lang="cs-CZ" dirty="false"/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5E3526-6A01-37A5-BA24-3B76C30AA57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52138" y="1269000"/>
            <a:ext cx="8064000" cy="5427000"/>
          </a:xfrm>
        </p:spPr>
        <p:txBody>
          <a:bodyPr/>
          <a:lstStyle/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20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doprovázení, edukace, poradenství, terapie, asistence a spirituální podpora </a:t>
            </a:r>
            <a:r>
              <a:rPr lang="cs-CZ" sz="2000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 rodinné příslušníky a další blízké a pečující osob (p</a:t>
            </a:r>
            <a:r>
              <a:rPr lang="cs-CZ" sz="2000" dirty="false">
                <a:latin typeface="Arial" panose="020B0604020202020204" pitchFamily="34" charset="0"/>
              </a:rPr>
              <a:t>oradenství pro pečující lze podpořit i formou odborného sociálního poradenství dle § 37 odst. 3 zákona o sociálních službách, při naplnění obsahu a rozsahu služby dle tohoto zákona</a:t>
            </a:r>
            <a:r>
              <a:rPr lang="cs-CZ" sz="1800" dirty="false">
                <a:latin typeface="Arial" panose="020B0604020202020204" pitchFamily="34" charset="0"/>
              </a:rPr>
              <a:t>)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cs-CZ" sz="2000" dirty="false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2000" b="true" dirty="false">
                <a:latin typeface="Arial" panose="020B0604020202020204" pitchFamily="34" charset="0"/>
                <a:ea typeface="Times New Roman" panose="02020603050405020304" pitchFamily="18" charset="0"/>
              </a:rPr>
              <a:t>koordinace při zajištění péče o osobu závislou na péči, včetně case managementu</a:t>
            </a:r>
            <a:endParaRPr lang="cs-CZ" sz="2000" dirty="false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20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podpora domácí paliativní/hospicové péče </a:t>
            </a:r>
            <a:r>
              <a:rPr lang="cs-CZ" sz="2000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 přirozeném sociálním prostředí klienta</a:t>
            </a:r>
          </a:p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20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zapůjčování kompenzačních a </a:t>
            </a:r>
            <a:r>
              <a:rPr lang="cs-CZ" sz="2000" b="true" dirty="false" err="tru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asistivních</a:t>
            </a:r>
            <a:r>
              <a:rPr lang="cs-CZ" sz="20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pomůcek</a:t>
            </a:r>
          </a:p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20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podpora sdílené péče </a:t>
            </a:r>
            <a:r>
              <a:rPr lang="cs-CZ" sz="2000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prostřednictvím systému podpory rodin dětí s mentálním či kombinovaným postižením a s poruchou autistického spektra – </a:t>
            </a:r>
            <a:r>
              <a:rPr lang="cs-CZ" sz="2000" b="true" dirty="false" err="tru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homesharing</a:t>
            </a:r>
            <a:endParaRPr lang="cs-CZ" sz="2000" b="true" dirty="false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2000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další </a:t>
            </a:r>
            <a:r>
              <a:rPr lang="cs-CZ" sz="20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inovativní formy sdílené péče</a:t>
            </a:r>
          </a:p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endParaRPr lang="cs-CZ" sz="1800" b="true" dirty="false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1800" b="true" dirty="false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1800" b="true" dirty="false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FECD18-FC5F-5441-0E9B-19AE290DA87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85272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7195C-786C-BB64-C832-806BF57CB2E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dirty="false"/>
            </a:br>
            <a:r>
              <a:rPr lang="cs-CZ" dirty="false"/>
              <a:t>3. Podpora sdílené a neformální péče</a:t>
            </a:r>
            <a:br>
              <a:rPr lang="cs-CZ" dirty="false"/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5DA1F6-8E17-795C-1930-9326EE81D8E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2000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doplňkově podpora odborných pracovníků poskytovatelů těchto služeb</a:t>
            </a:r>
          </a:p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2000" dirty="false">
                <a:latin typeface="Arial" panose="020B0604020202020204" pitchFamily="34" charset="0"/>
                <a:ea typeface="Times New Roman" panose="02020603050405020304" pitchFamily="18" charset="0"/>
              </a:rPr>
              <a:t>doplňkově </a:t>
            </a:r>
            <a:r>
              <a:rPr lang="cs-CZ" sz="2000" b="true" dirty="false">
                <a:latin typeface="Arial" panose="020B0604020202020204" pitchFamily="34" charset="0"/>
                <a:ea typeface="Times New Roman" panose="02020603050405020304" pitchFamily="18" charset="0"/>
              </a:rPr>
              <a:t>síťování, výměna zkušeností a přenos dobré praxe </a:t>
            </a:r>
            <a:r>
              <a:rPr lang="cs-CZ" sz="2000" dirty="false">
                <a:latin typeface="Arial" panose="020B0604020202020204" pitchFamily="34" charset="0"/>
                <a:ea typeface="Times New Roman" panose="02020603050405020304" pitchFamily="18" charset="0"/>
              </a:rPr>
              <a:t>v oblasti neformální a sdílené péče, včetně paliativní a domácí hospicové péče, osvětové a informační aktivity</a:t>
            </a: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8B5ECF-DBEB-DECC-F729-75BDA258AD1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36445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16B5FD-9BA7-70F7-9FBA-AF810B97F7D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3. Podpora sdílené a neformální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7C664B-BC43-76BF-D00B-563A7E829BE4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268760"/>
            <a:ext cx="8532480" cy="576064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Specifické podmínky pro aktivity v rámci části </a:t>
            </a:r>
            <a:r>
              <a:rPr lang="cs-CZ" sz="1800" b="true" dirty="false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součástí zapůjčení kompenzační či </a:t>
            </a:r>
            <a:r>
              <a:rPr lang="cs-CZ" sz="1800" dirty="false" err="tru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asistivní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pomůcky musí být zaučení manipulace s pomůckou (na zakoupení se 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může vztahovat veřejná podpora/podpora de minimis)</a:t>
            </a:r>
            <a:endParaRPr lang="cs-CZ" sz="1800" dirty="false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subjekty, které chtějí získat finanční podporu stávajícího </a:t>
            </a:r>
            <a:r>
              <a:rPr lang="cs-CZ" sz="1800" dirty="false" err="tru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homesharingu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nebo zavádět </a:t>
            </a:r>
            <a:r>
              <a:rPr lang="cs-CZ" sz="1800" dirty="false" err="tru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homesharing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nově v celém rozsahu, musí při realizaci projektu vždy dodržet základní principy </a:t>
            </a:r>
            <a:r>
              <a:rPr lang="cs-CZ" sz="1800" dirty="false" err="tru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homesharingu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vycházet z metodiky </a:t>
            </a:r>
            <a:r>
              <a:rPr lang="cs-CZ" sz="1800" dirty="false" err="tru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homesharingu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případě podpory dalších forem sdílené péče mimo </a:t>
            </a:r>
            <a:r>
              <a:rPr lang="cs-CZ" sz="1800" dirty="false" err="tru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homesharing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musí být součástí projektu vždy práce s neformálním pečujícím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latin typeface="Arial" panose="020B0604020202020204" pitchFamily="34" charset="0"/>
                <a:cs typeface="Times New Roman" panose="02020603050405020304" pitchFamily="18" charset="0"/>
              </a:rPr>
              <a:t>vzdělávání pracovníků v sociálních službách může být podpořeno pouze nad rámec zákona č. 108/2006 Sb., o sociálních službách s výjimkou vzdělávání pracovníků odborného sociálního poradenství dle § 37 odst. 3 zákona o sociálních službách pro pečující osoby a v oblasti paliativní péče; na toto vzdělávání se může vztahovat veřejná podpora/podpora de minimis.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kern="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výdaje na zajištění profesního (odborného/průběžného) vzdělávání a supervize realizačního týmu hradí příjemce z paušálních výdajů</a:t>
            </a:r>
          </a:p>
          <a:p>
            <a:pPr marL="0" lv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1600" dirty="false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1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FA0A2C-5342-8B70-053A-EBC1CF091C2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98325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E94E6-1748-3793-08D3-FACB5B052F2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3. Podpora sdílené a neformální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7ABF76-B74C-FB7E-FFA7-CCCC03C78D31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4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rámci části </a:t>
            </a:r>
            <a:r>
              <a:rPr lang="cs-CZ" sz="2000" b="true" dirty="false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nebude podporováno:</a:t>
            </a:r>
            <a:endParaRPr lang="cs-CZ" sz="20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2000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činnosti hrazené zdravotními pojišťovnami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služby podle zákona č. 108/2006 Sb., o sociálních službách s výjimkou odborného sociálního poradenství dle § 37 odst. 3 zákona o sociálních službách pro pečující osoby a v oblasti paliativní péče</a:t>
            </a:r>
            <a:endParaRPr lang="cs-CZ" sz="20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925FBD-8295-99CF-DAEF-7B775126F0BB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3218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Program semináře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179677"/>
            <a:ext cx="8424000" cy="5427000"/>
          </a:xfrm>
        </p:spPr>
        <p:txBody>
          <a:bodyPr/>
          <a:lstStyle/>
          <a:p>
            <a:pPr marL="0" indent="0" algn="just">
              <a:buNone/>
            </a:pPr>
            <a:endParaRPr lang="cs-CZ" sz="1800" b="true" dirty="false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1800" b="true" dirty="false">
                <a:latin typeface="Arial" panose="020B0604020202020204" pitchFamily="34" charset="0"/>
                <a:ea typeface="Calibri" panose="020F0502020204030204" pitchFamily="34" charset="0"/>
              </a:rPr>
              <a:t>9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:30 – 10:00 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cs-CZ" sz="1800" b="true" dirty="false">
                <a:latin typeface="Arial" panose="020B0604020202020204" pitchFamily="34" charset="0"/>
                <a:ea typeface="Calibri" panose="020F0502020204030204" pitchFamily="34" charset="0"/>
              </a:rPr>
              <a:t>ú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vodní slovo ŘO – cíl semináře</a:t>
            </a:r>
          </a:p>
          <a:p>
            <a:pPr marL="0" indent="0" algn="just">
              <a:buNone/>
            </a:pPr>
            <a:r>
              <a:rPr lang="cs-CZ" sz="1800" b="true" dirty="false">
                <a:latin typeface="Arial" panose="020B0604020202020204" pitchFamily="34" charset="0"/>
                <a:ea typeface="Calibri" panose="020F0502020204030204" pitchFamily="34" charset="0"/>
              </a:rPr>
              <a:t>10:00 – 10:15	představení MAS</a:t>
            </a:r>
          </a:p>
          <a:p>
            <a:pPr marL="0" indent="0" algn="just">
              <a:buNone/>
            </a:pPr>
            <a:r>
              <a:rPr lang="cs-CZ" sz="1800" b="true" dirty="false">
                <a:latin typeface="Arial" panose="020B0604020202020204" pitchFamily="34" charset="0"/>
                <a:ea typeface="Calibri" panose="020F0502020204030204" pitchFamily="34" charset="0"/>
              </a:rPr>
              <a:t>10:15 – 11:00	základní informace o výzvě, o</a:t>
            </a:r>
            <a:r>
              <a:rPr lang="cs-CZ" sz="1800" b="true" dirty="false">
                <a:latin typeface="Arial" panose="020B0604020202020204" pitchFamily="34" charset="0"/>
              </a:rPr>
              <a:t>kruhy aktivit podporované ve 		výzvě, dotazy</a:t>
            </a:r>
          </a:p>
          <a:p>
            <a:pPr marL="0" indent="0" algn="just">
              <a:buNone/>
            </a:pPr>
            <a:r>
              <a:rPr lang="cs-CZ" sz="1800" b="true" dirty="false">
                <a:latin typeface="Arial" panose="020B0604020202020204" pitchFamily="34" charset="0"/>
              </a:rPr>
              <a:t>11:00 – 11:45	informace ze strany MAS – motivace, plánované zaměření 			projektů, kapacity MAS</a:t>
            </a:r>
          </a:p>
          <a:p>
            <a:pPr marL="0" indent="0" algn="just">
              <a:buNone/>
            </a:pPr>
            <a:r>
              <a:rPr lang="cs-CZ" sz="1800" b="true" dirty="false">
                <a:latin typeface="Arial" panose="020B0604020202020204" pitchFamily="34" charset="0"/>
              </a:rPr>
              <a:t>11:45 – 12:00	přestávka</a:t>
            </a:r>
          </a:p>
          <a:p>
            <a:pPr marL="0" indent="0" algn="just">
              <a:buNone/>
            </a:pPr>
            <a:r>
              <a:rPr lang="cs-CZ" sz="1800" b="true" dirty="false">
                <a:latin typeface="Arial" panose="020B0604020202020204" pitchFamily="34" charset="0"/>
              </a:rPr>
              <a:t>12:00 – 12:30	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Akční plán OPZ+, žádost o podporu </a:t>
            </a:r>
          </a:p>
          <a:p>
            <a:pPr marL="0" indent="0" algn="just">
              <a:buNone/>
            </a:pPr>
            <a:r>
              <a:rPr lang="cs-CZ" sz="1800" b="true" dirty="false">
                <a:latin typeface="Arial" panose="020B0604020202020204" pitchFamily="34" charset="0"/>
              </a:rPr>
              <a:t>12:30 – 13:00	mentoring zkušených MAS v OPZ+, dotazy, diskuse</a:t>
            </a:r>
          </a:p>
          <a:p>
            <a:pPr marL="0" indent="0" algn="just">
              <a:buNone/>
            </a:pPr>
            <a:r>
              <a:rPr lang="cs-CZ" sz="1800" b="true" dirty="false">
                <a:latin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609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F7305-D57F-BE18-9A61-2CC158697C8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4. Podpora Rozvoje a posilování rodinných a komunitních vazeb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698D9-22FB-6E1A-75ED-342479A525D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080000"/>
            <a:ext cx="8064000" cy="561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cs-CZ" sz="1800" b="true" kern="0" dirty="false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600" b="true" kern="0" dirty="false"/>
              <a:t>vrstevnická výpomoc a peer programy</a:t>
            </a:r>
          </a:p>
          <a:p>
            <a:pPr>
              <a:lnSpc>
                <a:spcPct val="100000"/>
              </a:lnSpc>
            </a:pPr>
            <a:r>
              <a:rPr lang="cs-CZ" sz="1600" b="true" dirty="fals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komunitní venkovské tábory, komunitní dětské kluby a jiné možnosti péče o děti</a:t>
            </a:r>
            <a:r>
              <a:rPr lang="cs-CZ" sz="1600" dirty="fals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 cílem podpořit a rozvíjet přirozené vazby v komunitě („sami sobě“)</a:t>
            </a:r>
          </a:p>
          <a:p>
            <a:pPr>
              <a:lnSpc>
                <a:spcPct val="100000"/>
              </a:lnSpc>
            </a:pPr>
            <a:r>
              <a:rPr lang="cs-CZ" sz="1600" b="true" dirty="fals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podpora v aktivním zapojování se seniorů do života v místní komunitě </a:t>
            </a:r>
            <a:r>
              <a:rPr lang="cs-CZ" sz="1600" dirty="fals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(senior taxi, létající vnučka apod.)</a:t>
            </a:r>
          </a:p>
          <a:p>
            <a:pPr>
              <a:lnSpc>
                <a:spcPct val="100000"/>
              </a:lnSpc>
            </a:pPr>
            <a:r>
              <a:rPr lang="cs-CZ" sz="1600" b="true" kern="0" dirty="false">
                <a:effectLst/>
                <a:ea typeface="Times New Roman" panose="02020603050405020304" pitchFamily="18" charset="0"/>
              </a:rPr>
              <a:t>aktivity podporující zapojování cílových skupin do dobrovolnické činnosti a rozvoje komunitní péče </a:t>
            </a:r>
            <a:endParaRPr lang="cs-CZ" sz="1600" b="true" kern="0" dirty="false"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600" b="true" kern="0" dirty="false">
                <a:effectLst/>
                <a:ea typeface="Calibri" panose="020F0502020204030204" pitchFamily="34" charset="0"/>
              </a:rPr>
              <a:t>komunitní projekty/aktivity</a:t>
            </a:r>
            <a:r>
              <a:rPr lang="cs-CZ" sz="1600" kern="0" dirty="false">
                <a:effectLst/>
                <a:ea typeface="Calibri" panose="020F0502020204030204" pitchFamily="34" charset="0"/>
              </a:rPr>
              <a:t> </a:t>
            </a:r>
            <a:r>
              <a:rPr lang="cs-CZ" sz="1600" b="true" kern="0" dirty="false">
                <a:effectLst/>
                <a:ea typeface="Calibri" panose="020F0502020204030204" pitchFamily="34" charset="0"/>
              </a:rPr>
              <a:t>propojující lidi s obdobnými problémy</a:t>
            </a:r>
          </a:p>
          <a:p>
            <a:pPr>
              <a:lnSpc>
                <a:spcPct val="100000"/>
              </a:lnSpc>
            </a:pPr>
            <a:r>
              <a:rPr lang="cs-CZ" sz="1600" b="true" kern="0" dirty="false">
                <a:effectLst/>
                <a:ea typeface="Calibri" panose="020F0502020204030204" pitchFamily="34" charset="0"/>
              </a:rPr>
              <a:t>kulturní/ multikulturní aktivity</a:t>
            </a:r>
            <a:r>
              <a:rPr lang="cs-CZ" sz="1600" kern="0" dirty="false">
                <a:effectLst/>
                <a:ea typeface="Calibri" panose="020F0502020204030204" pitchFamily="34" charset="0"/>
              </a:rPr>
              <a:t> realizované komunitou, tj. </a:t>
            </a:r>
            <a:r>
              <a:rPr lang="cs-CZ" sz="1600" b="true" kern="0" dirty="false" err="true">
                <a:effectLst/>
                <a:ea typeface="Calibri" panose="020F0502020204030204" pitchFamily="34" charset="0"/>
              </a:rPr>
              <a:t>sebeorganizované</a:t>
            </a:r>
            <a:r>
              <a:rPr lang="cs-CZ" sz="1600" kern="0" dirty="false">
                <a:effectLst/>
                <a:ea typeface="Calibri" panose="020F0502020204030204" pitchFamily="34" charset="0"/>
              </a:rPr>
              <a:t> členy komunity</a:t>
            </a:r>
          </a:p>
          <a:p>
            <a:pPr>
              <a:lnSpc>
                <a:spcPct val="100000"/>
              </a:lnSpc>
            </a:pPr>
            <a:r>
              <a:rPr lang="cs-CZ" sz="1600" b="true" kern="0" dirty="false">
                <a:effectLst/>
                <a:ea typeface="Calibri" panose="020F0502020204030204" pitchFamily="34" charset="0"/>
              </a:rPr>
              <a:t>komunitní výchovně/ vzdělávací a edukační aktivity </a:t>
            </a:r>
            <a:r>
              <a:rPr lang="cs-CZ" sz="1600" kern="0" dirty="false">
                <a:effectLst/>
                <a:ea typeface="Calibri" panose="020F0502020204030204" pitchFamily="34" charset="0"/>
              </a:rPr>
              <a:t>pro cílové skupiny a pro laickou i odbornou veřejnost</a:t>
            </a:r>
          </a:p>
          <a:p>
            <a:pPr>
              <a:lnSpc>
                <a:spcPct val="100000"/>
              </a:lnSpc>
            </a:pPr>
            <a:r>
              <a:rPr lang="cs-CZ" sz="1600" b="true" dirty="fals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programy podporující mezigenerační dialog a soužití</a:t>
            </a:r>
            <a:r>
              <a:rPr lang="cs-CZ" sz="1600" dirty="fals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cs-CZ" sz="1600" b="true" kern="0" dirty="false">
                <a:effectLst/>
                <a:ea typeface="Calibri" panose="020F0502020204030204" pitchFamily="34" charset="0"/>
              </a:rPr>
              <a:t>environmentální aktivity </a:t>
            </a:r>
            <a:endParaRPr lang="cs-CZ" sz="1600" b="true" kern="0" dirty="false">
              <a:effectLst/>
              <a:highlight>
                <a:srgbClr val="FFFF00"/>
              </a:highlight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600" b="true" dirty="fals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doplňkově osvětové akce na podporu rodiny a komunit pro veřejnost </a:t>
            </a:r>
            <a:endParaRPr lang="cs-CZ" sz="1600" dirty="false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1600" kern="0" dirty="false">
              <a:effectLst/>
              <a:highlight>
                <a:srgbClr val="FFFF00"/>
              </a:highlight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1600" dirty="false">
              <a:highlight>
                <a:srgbClr val="FFFF00"/>
              </a:highlight>
            </a:endParaRP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721268-3DB9-4D08-4E07-3D7C9FA4E2D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05093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F7305-D57F-BE18-9A61-2CC158697C8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4. Podpora Rozvoje a posilování rodinných a komunitních vazeb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698D9-22FB-6E1A-75ED-342479A525D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080000"/>
            <a:ext cx="8064000" cy="561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cs-CZ" sz="1800" b="true" kern="0" dirty="false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Specifické podmínky pro aktivity v rámci části 4: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cs-CZ" sz="1800" kern="0" dirty="false"/>
              <a:t>nelze podpořit projekt zaměřený pouze na realizaci komunitního venkovského tábora</a:t>
            </a:r>
          </a:p>
          <a:p>
            <a:pPr lvl="0">
              <a:lnSpc>
                <a:spcPct val="100000"/>
              </a:lnSpc>
            </a:pPr>
            <a:r>
              <a:rPr lang="cs-CZ" sz="1800" kern="0" dirty="false"/>
              <a:t>při realizaci aktivit mohou, ale nemusí být použity participativní metody/techniky komunitní práce</a:t>
            </a:r>
          </a:p>
          <a:p>
            <a:pPr lvl="0">
              <a:lnSpc>
                <a:spcPct val="100000"/>
              </a:lnSpc>
            </a:pPr>
            <a:r>
              <a:rPr lang="cs-CZ" sz="1800" kern="0" dirty="false"/>
              <a:t>aktivita může být zaštítěna komunitním pracovníkem či koordinátorem </a:t>
            </a:r>
          </a:p>
          <a:p>
            <a:pPr lvl="0">
              <a:lnSpc>
                <a:spcPct val="100000"/>
              </a:lnSpc>
            </a:pPr>
            <a:r>
              <a:rPr lang="cs-CZ" sz="1800" kern="0" dirty="false"/>
              <a:t>výdaje na zajištění vzdělávání a supervize členů realizačního týmu a dobrovolníků, stejně tak jako výdaje na pojištění a dopravu dobrovolníků mohou být hrazeny z paušálních výdajů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721268-3DB9-4D08-4E07-3D7C9FA4E2D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6719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F7305-D57F-BE18-9A61-2CC158697C8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4. Podpora </a:t>
            </a:r>
            <a:r>
              <a:rPr lang="cs-CZ" dirty="false" err="true"/>
              <a:t>RozvojE</a:t>
            </a:r>
            <a:r>
              <a:rPr lang="cs-CZ" dirty="false"/>
              <a:t> a posilování rodinných a komunitních vazeb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698D9-22FB-6E1A-75ED-342479A525D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080000"/>
            <a:ext cx="8064000" cy="561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cs-CZ" sz="1800" b="true" kern="0" dirty="false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Specifické podmínky pro aktivitu komunitní venkovské tábory </a:t>
            </a:r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cs-CZ" sz="1600" kern="0" dirty="false"/>
              <a:t>cílem je podpořit a rozvíjet přirozené vazby v komunitě zpravidla v době školních prázdnin</a:t>
            </a:r>
          </a:p>
          <a:p>
            <a:pPr>
              <a:lnSpc>
                <a:spcPct val="100000"/>
              </a:lnSpc>
            </a:pPr>
            <a:r>
              <a:rPr lang="cs-CZ" sz="1600" kern="0" dirty="false"/>
              <a:t>cílovou skupinou jsou osoby pečující o malé děti (tj. zejména rodiče a náhradní rodiče), v případě dětí s nařízenou ústavní výchovou jsou cílovou skupinou děti (CS Osoby ohrožené umístěním nebo umístěné v institucionálních zařízeních)</a:t>
            </a:r>
          </a:p>
          <a:p>
            <a:pPr>
              <a:lnSpc>
                <a:spcPct val="100000"/>
              </a:lnSpc>
            </a:pPr>
            <a:r>
              <a:rPr lang="cs-CZ" sz="1600" kern="0" dirty="false"/>
              <a:t>aktivita je určena pro děti od 3 do 15 let věku včetně </a:t>
            </a:r>
          </a:p>
          <a:p>
            <a:pPr>
              <a:lnSpc>
                <a:spcPct val="100000"/>
              </a:lnSpc>
            </a:pPr>
            <a:r>
              <a:rPr lang="cs-CZ" sz="1600" kern="0" dirty="false"/>
              <a:t>minimální kapacita pro realizaci tábora je 10 dětí </a:t>
            </a:r>
          </a:p>
          <a:p>
            <a:pPr lvl="0">
              <a:lnSpc>
                <a:spcPct val="100000"/>
              </a:lnSpc>
            </a:pPr>
            <a:r>
              <a:rPr lang="cs-CZ" sz="1600" kern="0" dirty="false"/>
              <a:t>s rodiči dětí musí příjemce uzavřít písemnou smlouvu o poskytování služby na dobu trvání jednotlivého turnusu, popřípadě více turnusů v daném školním roce</a:t>
            </a:r>
          </a:p>
          <a:p>
            <a:pPr>
              <a:lnSpc>
                <a:spcPct val="100000"/>
              </a:lnSpc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příjemce musí vést denní evidenci (elektronicky nebo v listinné podobě) přítomných dětí, obsahující čas příchodu a odchodu dítěte (ověření při kontrole na místě)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sz="1600" dirty="fals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1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800" kern="0" dirty="false"/>
              <a:t> </a:t>
            </a:r>
          </a:p>
          <a:p>
            <a:pPr>
              <a:lnSpc>
                <a:spcPct val="100000"/>
              </a:lnSpc>
            </a:pPr>
            <a:endParaRPr lang="cs-CZ" sz="1800" kern="0" dirty="false"/>
          </a:p>
          <a:p>
            <a:pPr>
              <a:lnSpc>
                <a:spcPct val="100000"/>
              </a:lnSpc>
            </a:pPr>
            <a:endParaRPr lang="cs-CZ" sz="1800" kern="0" dirty="false"/>
          </a:p>
          <a:p>
            <a:pPr>
              <a:lnSpc>
                <a:spcPct val="100000"/>
              </a:lnSpc>
            </a:pPr>
            <a:endParaRPr lang="cs-CZ" sz="1800" kern="0" dirty="false"/>
          </a:p>
          <a:p>
            <a:pPr marL="0" indent="0" algn="l">
              <a:lnSpc>
                <a:spcPct val="100000"/>
              </a:lnSpc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721268-3DB9-4D08-4E07-3D7C9FA4E2D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39552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F7305-D57F-BE18-9A61-2CC158697C8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4. Podpora </a:t>
            </a:r>
            <a:r>
              <a:rPr lang="cs-CZ" dirty="false" err="true"/>
              <a:t>RozvojE</a:t>
            </a:r>
            <a:r>
              <a:rPr lang="cs-CZ" dirty="false"/>
              <a:t> a posilování rodinných a komunitních vazeb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698D9-22FB-6E1A-75ED-342479A525D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080000"/>
            <a:ext cx="8064000" cy="561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cs-CZ" sz="1800" b="true" kern="0" dirty="false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Specifické podmínky pro aktivitu 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dětské komunitní kluby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cs-CZ" sz="1600" kern="0" dirty="false"/>
              <a:t>cílem je zajištění péče o děti v době mimo školní vyučování, kdy jsou rodiče v zaměstnání (nejde o podporu mimoškolních vzdělávacích aktivit, ale o podporu a rozvoj přirozených vazeb v komunitě a prevenci sociálního vyloučení)</a:t>
            </a:r>
          </a:p>
          <a:p>
            <a:pPr lvl="0">
              <a:lnSpc>
                <a:spcPct val="100000"/>
              </a:lnSpc>
            </a:pPr>
            <a:r>
              <a:rPr lang="cs-CZ" sz="1600" kern="0" dirty="false"/>
              <a:t>doplňují chybějící kapacity stávajících zařízení školních, družin a školních klubů (dětský komunitní klub nemůže nahrazovat provoz školní družiny ani školního klubu, které jsou zřizované školami nebo zřizované jako školská zařízení)</a:t>
            </a:r>
          </a:p>
          <a:p>
            <a:pPr lvl="0">
              <a:lnSpc>
                <a:spcPct val="100000"/>
              </a:lnSpc>
            </a:pPr>
            <a:r>
              <a:rPr lang="cs-CZ" sz="1600" kern="0" dirty="false"/>
              <a:t>jsou určeny pro děti 1. i 2. stupně ZŠ (popř. přípravné třídy ZŠ), nikoli pro děti předškolního věku </a:t>
            </a:r>
          </a:p>
          <a:p>
            <a:pPr>
              <a:lnSpc>
                <a:spcPct val="100000"/>
              </a:lnSpc>
            </a:pPr>
            <a:r>
              <a:rPr lang="cs-CZ" sz="1600" kern="0" dirty="false"/>
              <a:t>cílovou skupinou jsou osoby pečující o malé děti (tj. zejména rodiče a náhradní rodiče), v případě dětí s nařízenou ústavní výchovou jsou cílovou skupinou děti</a:t>
            </a:r>
          </a:p>
          <a:p>
            <a:pPr lvl="0">
              <a:lnSpc>
                <a:spcPct val="100000"/>
              </a:lnSpc>
            </a:pPr>
            <a:r>
              <a:rPr lang="cs-CZ" sz="1600" kern="0" dirty="false"/>
              <a:t>s rodiči dětí musí příjemce uzavřít písemnou smlouvu o poskytování služby </a:t>
            </a:r>
          </a:p>
          <a:p>
            <a:pPr>
              <a:lnSpc>
                <a:spcPct val="100000"/>
              </a:lnSpc>
            </a:pPr>
            <a:r>
              <a:rPr lang="cs-CZ" sz="1600" kern="0" dirty="false"/>
              <a:t>příjemce musí vést denní evidenci (elektronicky nebo v listinné podobě)</a:t>
            </a:r>
            <a:endParaRPr lang="cs-CZ" sz="1600" dirty="fals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1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800" kern="0" dirty="false"/>
              <a:t> </a:t>
            </a:r>
          </a:p>
          <a:p>
            <a:pPr>
              <a:lnSpc>
                <a:spcPct val="100000"/>
              </a:lnSpc>
            </a:pPr>
            <a:endParaRPr lang="cs-CZ" sz="1800" kern="0" dirty="false"/>
          </a:p>
          <a:p>
            <a:pPr>
              <a:lnSpc>
                <a:spcPct val="100000"/>
              </a:lnSpc>
            </a:pPr>
            <a:endParaRPr lang="cs-CZ" sz="1800" kern="0" dirty="false"/>
          </a:p>
          <a:p>
            <a:pPr>
              <a:lnSpc>
                <a:spcPct val="100000"/>
              </a:lnSpc>
            </a:pPr>
            <a:endParaRPr lang="cs-CZ" sz="1800" kern="0" dirty="false"/>
          </a:p>
          <a:p>
            <a:pPr marL="0" indent="0" algn="l">
              <a:lnSpc>
                <a:spcPct val="100000"/>
              </a:lnSpc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721268-3DB9-4D08-4E07-3D7C9FA4E2D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95895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F7305-D57F-BE18-9A61-2CC158697C8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4. podpora Rozvoje a posilování rodinných a komunitních vazeb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698D9-22FB-6E1A-75ED-342479A525D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080000"/>
            <a:ext cx="8064000" cy="56160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endParaRPr lang="cs-CZ" sz="1800" b="true" kern="0" dirty="false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800" b="true" kern="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 rámci části 4</a:t>
            </a:r>
            <a:r>
              <a:rPr lang="cs-CZ" sz="1800" b="true" kern="0" dirty="false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b="true" kern="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nebude podporováno: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služby podle zákona č. 108/2006 Sb., o sociálních službách </a:t>
            </a:r>
            <a:endParaRPr lang="cs-CZ" sz="1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aktivity/služby, které jsou běžně nabízeny na trhu (např. pořádání jazykových kurzů, kulturní akce, která mají komerční charakter a potenciál přilákat veřejnost z širšího okolí aj.)</a:t>
            </a:r>
            <a:r>
              <a:rPr lang="cs-CZ" sz="1600" dirty="false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školní kluby ve smyslu školského zákona (v gesci MŠMT)</a:t>
            </a:r>
            <a:endParaRPr lang="cs-CZ" sz="1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pracovní pozice na školách v gesci MŠMT (asistenti pedagoga, speciální pedagogové, školní psychologové apod.)</a:t>
            </a:r>
            <a:endParaRPr lang="cs-CZ" sz="1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polytechnické vzdělávání, neformální vzdělávání, doučování a kroužky na školách (v gesci MŠMT)</a:t>
            </a:r>
            <a:endParaRPr lang="cs-CZ" sz="1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komerční zpoplatněné služby zaměřené na hlídání a vyzvedávání dětí a péči o domácnost</a:t>
            </a:r>
            <a:endParaRPr lang="cs-CZ" sz="1600" dirty="false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aktivity realizované pro žáky na školách, a to včetně doučování a kariérového poradenství na školách (v gesci MŠMT, hrazené z jiného dotačního titulu – MŠMT, OP JAK, NPO)</a:t>
            </a:r>
            <a:endParaRPr lang="cs-CZ" sz="1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univerzity třetího věku, výchova k občanství (v gesci MŠMT)</a:t>
            </a:r>
            <a:endParaRPr lang="cs-CZ" sz="1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800" b="true" kern="0" dirty="false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600" dirty="fals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1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800" kern="0" dirty="false"/>
              <a:t> </a:t>
            </a:r>
          </a:p>
          <a:p>
            <a:pPr>
              <a:lnSpc>
                <a:spcPct val="100000"/>
              </a:lnSpc>
            </a:pPr>
            <a:endParaRPr lang="cs-CZ" sz="1800" kern="0" dirty="false"/>
          </a:p>
          <a:p>
            <a:pPr marL="0" indent="0">
              <a:lnSpc>
                <a:spcPct val="100000"/>
              </a:lnSpc>
              <a:buNone/>
            </a:pPr>
            <a:endParaRPr lang="cs-CZ" sz="1800" kern="0" dirty="false"/>
          </a:p>
          <a:p>
            <a:pPr>
              <a:lnSpc>
                <a:spcPct val="100000"/>
              </a:lnSpc>
            </a:pPr>
            <a:endParaRPr lang="cs-CZ" sz="1800" kern="0" dirty="false"/>
          </a:p>
          <a:p>
            <a:pPr marL="0" indent="0" algn="l">
              <a:lnSpc>
                <a:spcPct val="100000"/>
              </a:lnSpc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721268-3DB9-4D08-4E07-3D7C9FA4E2D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62155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F7305-D57F-BE18-9A61-2CC158697C8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5. Podpora ohrožených rodin s dětmi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698D9-22FB-6E1A-75ED-342479A525D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080000"/>
            <a:ext cx="8064000" cy="5616000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1800" b="true" dirty="fals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b="true" dirty="false">
                <a:latin typeface="Arial" panose="020B0604020202020204" pitchFamily="34" charset="0"/>
                <a:cs typeface="Times New Roman" panose="02020603050405020304" pitchFamily="18" charset="0"/>
              </a:rPr>
              <a:t>preventivní programy pro budoucí rodiče a rodiče ohrožené snížením rodičovských kompetencí </a:t>
            </a:r>
            <a:r>
              <a:rPr lang="cs-CZ" sz="1800" dirty="false">
                <a:latin typeface="Arial" panose="020B0604020202020204" pitchFamily="34" charset="0"/>
                <a:cs typeface="Times New Roman" panose="02020603050405020304" pitchFamily="18" charset="0"/>
              </a:rPr>
              <a:t>vedoucí k získání či posilování rodičovských kompetencí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1800" b="true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depistáž 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(včasná identifikace ohrožených dětí a rodin)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aktivity terapeutické a psychologické podpory 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cílené na ohrožené rodiny s dětmi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aktivity zaměřené na prevenci rizikového a problémového chování, podpora rodin pečujících o dítě/děti se zvýšenými potřebami, podpůrné a svépomocné rodičovské skupiny, mimoškolní doučování a mimoškolní motivační programy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důrazem na zapojení rodiny, 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mediace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prevence odebrání dětí nebo podpora rodin, jejichž děti byly umístěny do náhradní péče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mladých lidí procházejících změnou péče nebo osamostatněním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to i formou terapeutických volnočasových programů a sociálně-terapeutických pobytů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1600" dirty="fals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1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800" kern="0" dirty="false"/>
              <a:t> </a:t>
            </a:r>
          </a:p>
          <a:p>
            <a:pPr>
              <a:lnSpc>
                <a:spcPct val="100000"/>
              </a:lnSpc>
            </a:pPr>
            <a:endParaRPr lang="cs-CZ" sz="1800" kern="0" dirty="false"/>
          </a:p>
          <a:p>
            <a:pPr marL="0" indent="0">
              <a:lnSpc>
                <a:spcPct val="100000"/>
              </a:lnSpc>
              <a:buNone/>
            </a:pPr>
            <a:endParaRPr lang="cs-CZ" sz="1800" kern="0" dirty="false"/>
          </a:p>
          <a:p>
            <a:pPr>
              <a:lnSpc>
                <a:spcPct val="100000"/>
              </a:lnSpc>
            </a:pPr>
            <a:endParaRPr lang="cs-CZ" sz="1800" kern="0" dirty="false"/>
          </a:p>
          <a:p>
            <a:pPr marL="0" indent="0" algn="l">
              <a:lnSpc>
                <a:spcPct val="100000"/>
              </a:lnSpc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721268-3DB9-4D08-4E07-3D7C9FA4E2D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63200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F7305-D57F-BE18-9A61-2CC158697C8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5. Podpora ohrožených rodin s dětmi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698D9-22FB-6E1A-75ED-342479A525D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080000"/>
            <a:ext cx="8064000" cy="5616000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1800" b="true" dirty="fals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b="true" dirty="false">
                <a:latin typeface="Arial" panose="020B0604020202020204" pitchFamily="34" charset="0"/>
                <a:cs typeface="Times New Roman" panose="02020603050405020304" pitchFamily="18" charset="0"/>
              </a:rPr>
              <a:t>podpora využívání multidisciplinární spolupráce, koordinace služeb pro rodinu, koordinátoři/case manageři na školách, koordinace případových setkání </a:t>
            </a:r>
            <a:r>
              <a:rPr lang="cs-CZ" sz="1800" dirty="false">
                <a:latin typeface="Arial" panose="020B0604020202020204" pitchFamily="34" charset="0"/>
                <a:cs typeface="Times New Roman" panose="02020603050405020304" pitchFamily="18" charset="0"/>
              </a:rPr>
              <a:t>(MAS, rodiče, poskytovatelé sociálních služeb, školy, sociální pracovníci obcí, dětští psychologové, komunitní pracovníci, dobrovolníci apod.)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b="true" dirty="false">
                <a:latin typeface="Arial" panose="020B0604020202020204" pitchFamily="34" charset="0"/>
                <a:cs typeface="Times New Roman" panose="02020603050405020304" pitchFamily="18" charset="0"/>
              </a:rPr>
              <a:t>dobrovolnictví, peer programy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b="true" dirty="false">
                <a:latin typeface="Arial" panose="020B0604020202020204" pitchFamily="34" charset="0"/>
                <a:cs typeface="Times New Roman" panose="02020603050405020304" pitchFamily="18" charset="0"/>
              </a:rPr>
              <a:t>doplňkově osvěta a cílené kampaně zaměřené na změnu povědomí a postojů cílových skupin 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1800" b="true" dirty="fals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1800" b="true" dirty="fals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b="true" dirty="false">
                <a:latin typeface="Arial" panose="020B0604020202020204" pitchFamily="34" charset="0"/>
                <a:cs typeface="Times New Roman" panose="02020603050405020304" pitchFamily="18" charset="0"/>
              </a:rPr>
              <a:t>Specifické podmínky pro aktivity v rámci části 5: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latin typeface="Arial" panose="020B0604020202020204" pitchFamily="34" charset="0"/>
                <a:cs typeface="Times New Roman" panose="02020603050405020304" pitchFamily="18" charset="0"/>
              </a:rPr>
              <a:t>výdaje na zajištění vzdělávání a supervize členů realizačního týmu a dobrovolníků mohou být hrazeny z paušálních výdajů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1600" dirty="fals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1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800" kern="0" dirty="false"/>
              <a:t> </a:t>
            </a:r>
          </a:p>
          <a:p>
            <a:pPr>
              <a:lnSpc>
                <a:spcPct val="100000"/>
              </a:lnSpc>
            </a:pPr>
            <a:endParaRPr lang="cs-CZ" sz="1800" kern="0" dirty="false"/>
          </a:p>
          <a:p>
            <a:pPr marL="0" indent="0">
              <a:lnSpc>
                <a:spcPct val="100000"/>
              </a:lnSpc>
              <a:buNone/>
            </a:pPr>
            <a:endParaRPr lang="cs-CZ" sz="1800" kern="0" dirty="false"/>
          </a:p>
          <a:p>
            <a:pPr>
              <a:lnSpc>
                <a:spcPct val="100000"/>
              </a:lnSpc>
            </a:pPr>
            <a:endParaRPr lang="cs-CZ" sz="1800" kern="0" dirty="false"/>
          </a:p>
          <a:p>
            <a:pPr marL="0" indent="0" algn="l">
              <a:lnSpc>
                <a:spcPct val="100000"/>
              </a:lnSpc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721268-3DB9-4D08-4E07-3D7C9FA4E2D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83669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F7305-D57F-BE18-9A61-2CC158697C8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5. Podpora ohrožených rodin s dětmi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698D9-22FB-6E1A-75ED-342479A525D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080000"/>
            <a:ext cx="8064000" cy="56160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endParaRPr lang="cs-CZ" sz="1800" b="true" kern="0" dirty="false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800" b="true" kern="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 rámci části 5</a:t>
            </a:r>
            <a:r>
              <a:rPr lang="cs-CZ" sz="1800" b="true" kern="0" dirty="false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1800" b="true" kern="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nebude podporováno: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služby podle zákona č. 108/2006 Sb., o sociálních službách</a:t>
            </a:r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dětské skupiny dle zákona č. 247/2014 Sb., o poskytování služby péče o dítě v dětské skupině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školní kluby a školní družiny zřizované školami nebo zřizované jako školská zařízení (v gesci MŠMT)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pracovní pozice na školách v gesci MŠMT (asistenti pedagoga, speciální pedagogové, školní psychologové apod.)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polytechnické vzdělávání, neformální vzdělávání, doučování a kroužky na školách (v gesci MŠMT)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aktivity pro náhradní rodiny v rámci povinného poskytování pomoci a podpory finančně krytého ze státního příspěvku na výkon pěstounské péče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800" b="true" kern="0" dirty="false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600" dirty="fals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1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800" kern="0" dirty="false"/>
              <a:t> </a:t>
            </a:r>
          </a:p>
          <a:p>
            <a:pPr>
              <a:lnSpc>
                <a:spcPct val="100000"/>
              </a:lnSpc>
            </a:pPr>
            <a:endParaRPr lang="cs-CZ" sz="1800" kern="0" dirty="false"/>
          </a:p>
          <a:p>
            <a:pPr marL="0" indent="0">
              <a:lnSpc>
                <a:spcPct val="100000"/>
              </a:lnSpc>
              <a:buNone/>
            </a:pPr>
            <a:endParaRPr lang="cs-CZ" sz="1800" kern="0" dirty="false"/>
          </a:p>
          <a:p>
            <a:pPr>
              <a:lnSpc>
                <a:spcPct val="100000"/>
              </a:lnSpc>
            </a:pPr>
            <a:endParaRPr lang="cs-CZ" sz="1800" kern="0" dirty="false"/>
          </a:p>
          <a:p>
            <a:pPr marL="0" indent="0" algn="l">
              <a:lnSpc>
                <a:spcPct val="100000"/>
              </a:lnSpc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721268-3DB9-4D08-4E07-3D7C9FA4E2D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27738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246AB-D63F-8BFB-CDA0-06C50131FDD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6. Zaměstnanostní programy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E3ED65-129C-1542-D837-D2279165DAB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76000" y="1556792"/>
            <a:ext cx="8064000" cy="46800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false"/>
              <a:t>podpora</a:t>
            </a:r>
            <a:r>
              <a:rPr lang="cs-CZ" sz="2000" b="true" dirty="false"/>
              <a:t> prostupného zaměstnávání </a:t>
            </a:r>
            <a:r>
              <a:rPr lang="cs-CZ" sz="2000" dirty="false"/>
              <a:t>s důrazem na podporu osob dlouhodobě  nezaměstnaných v obci, na území svazku obcí či MAS</a:t>
            </a:r>
          </a:p>
          <a:p>
            <a:pPr>
              <a:lnSpc>
                <a:spcPct val="100000"/>
              </a:lnSpc>
            </a:pPr>
            <a:r>
              <a:rPr lang="cs-CZ" sz="2000" dirty="false"/>
              <a:t>podpora </a:t>
            </a:r>
            <a:r>
              <a:rPr lang="cs-CZ" sz="2000" b="true" dirty="false"/>
              <a:t>sdílených pracovních čet </a:t>
            </a:r>
          </a:p>
          <a:p>
            <a:pPr>
              <a:lnSpc>
                <a:spcPct val="100000"/>
              </a:lnSpc>
            </a:pPr>
            <a:r>
              <a:rPr lang="cs-CZ" sz="2000" dirty="false"/>
              <a:t>podpora </a:t>
            </a:r>
            <a:r>
              <a:rPr lang="cs-CZ" sz="2000" b="true" dirty="false"/>
              <a:t>lokálních aktivizačních tréninkových pracovních míst, stáží, odborných praxí, krátkodobých pracovních příležitostí a pracovních exkurzí u lokálních zaměstnavatelů </a:t>
            </a:r>
          </a:p>
          <a:p>
            <a:pPr>
              <a:lnSpc>
                <a:spcPct val="100000"/>
              </a:lnSpc>
            </a:pPr>
            <a:r>
              <a:rPr lang="cs-CZ" sz="2000" b="true" dirty="false"/>
              <a:t>flexibilní formy zaměstnávání</a:t>
            </a:r>
          </a:p>
          <a:p>
            <a:pPr>
              <a:lnSpc>
                <a:spcPct val="100000"/>
              </a:lnSpc>
            </a:pPr>
            <a:r>
              <a:rPr lang="cs-CZ" sz="2000" b="true" dirty="false"/>
              <a:t>pracovní mentoring, mezigenerační tandemy na pracovištích</a:t>
            </a:r>
          </a:p>
          <a:p>
            <a:pPr>
              <a:lnSpc>
                <a:spcPct val="100000"/>
              </a:lnSpc>
            </a:pPr>
            <a:r>
              <a:rPr lang="cs-CZ" sz="2000" b="true" dirty="false"/>
              <a:t>podpora osob z cílových skupin před zahájením samostatně výdělečné činnosti </a:t>
            </a:r>
          </a:p>
          <a:p>
            <a:pPr>
              <a:lnSpc>
                <a:spcPct val="100000"/>
              </a:lnSpc>
            </a:pPr>
            <a:r>
              <a:rPr lang="cs-CZ" sz="2000" dirty="false"/>
              <a:t>doplňkově koordinační aktivity a síťování v oblasti zaměstnanosti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172726-E0E2-3081-787C-6841B9B5BFF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51403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CFC4C-9CC5-5185-B834-41E07D871FD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6. Zaměstnanostní programy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65DD43-79AB-5DCA-91B8-556AC526EB8D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521121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Specifické podmínky pro aktivity v rámci části </a:t>
            </a:r>
            <a:r>
              <a:rPr lang="cs-CZ" sz="2000" b="true" dirty="false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/>
              <a:t>o realizaci projektů musí MAS informovat příslušná kontaktní pracoviště či krajské pobočky ÚP ČR, důrazně doporučujeme projektové záměry s příslušnými kontaktními pracovišti či krajskými pobočkami ÚP ČR konzultovat z důvodu zajištění návaznosti, koordinovaného přístupu a prevence duplicit</a:t>
            </a:r>
            <a:endParaRPr lang="cs-CZ" sz="1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/>
              <a:t>v projektech realizované aktivity by neměly nahrazovat činnosti ÚP ČR, ale naopak je doplňovat a rozšiřovat s ohledem na detailní znalost potřeb lokálního trhu práce.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/>
              <a:t>z nástrojů aktivní politiky zaměstnanosti podle zákona č. 435/2004 Sb., o zaměstnanosti, jsou podporovány pouze rekvalifikace. 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veškeré formy podpory zapracování osob na zprostředkovaných pracovních pozicích (praxe, tréninky, zaměstnání formou plného či zkráceného úvazku) mohou být podpořeny mzdovým příspěvkem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kern="0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pokud je do projektu zahrnuta</a:t>
            </a:r>
            <a:r>
              <a:rPr lang="cs-CZ" sz="1600" kern="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kern="0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poradenská a informační činnost v oblasti pracovních příležitostí, zprostředkování zaměstnání a umístění na pracovních místech u jiných zaměstnavatelů, než  je žadatel, musí žadatel či partner projektu disponovat povolením ke zprostředkování zaměstnání dle § 60 odst. 1 zákona č. 435/2004 Sb.</a:t>
            </a:r>
            <a:r>
              <a:rPr lang="cs-CZ" sz="1600" kern="0" dirty="false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600" kern="0" dirty="false">
                <a:latin typeface="Arial" panose="020B0604020202020204" pitchFamily="34" charset="0"/>
                <a:ea typeface="Times New Roman" panose="02020603050405020304" pitchFamily="18" charset="0"/>
              </a:rPr>
              <a:t>(případně zajistit dodavatelsky  z paušálu či </a:t>
            </a:r>
            <a:r>
              <a:rPr lang="cs-CZ" sz="16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zajistit prostřednictvím Úřadu práce ČR)</a:t>
            </a:r>
            <a:endParaRPr lang="cs-CZ" sz="1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1600" dirty="false"/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2000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612D27-CB07-57B5-85A4-F801A358456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4788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187624" y="1916832"/>
            <a:ext cx="7272808" cy="2736304"/>
          </a:xfrm>
        </p:spPr>
        <p:txBody>
          <a:bodyPr/>
          <a:lstStyle/>
          <a:p>
            <a:pPr algn="ctr"/>
            <a:b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navazující </a:t>
            </a:r>
            <a:r>
              <a:rPr lang="cs-CZ" sz="4000" b="true" dirty="false" err="tru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výzvA</a:t>
            </a:r>
            <a: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OPZ+ CLLD</a:t>
            </a:r>
            <a:b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1436468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CFC4C-9CC5-5185-B834-41E07D871FD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6. Zaměstnanostní programy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65DD43-79AB-5DCA-91B8-556AC526EB8D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76000" y="1268760"/>
            <a:ext cx="8064000" cy="5427240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1600" dirty="false"/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kern="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aktivity spojené se zaměstnáváním osob z cílových skupin, vzděláváním osob z cílových skupin po uzavření pracovně právního vztahu nebo vzděláváním a poradenstvím po zahájení samostatně výdělečné činnosti mohou zakládat veřejnou podporu/podporu de minimis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kern="0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doprovodná a doporučená opatření umožňující začlenění podpořených osob na lokální trh práce je možné hradit z paušálních výdajů</a:t>
            </a:r>
            <a:endParaRPr lang="cs-CZ" sz="2000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612D27-CB07-57B5-85A4-F801A358456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97933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0F015-9AFA-BF11-D674-B4C8EA63F82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6. Zaměstnanostní programy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19ACF-5E08-929E-57E3-44A9989B854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528322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rámci části </a:t>
            </a:r>
            <a:r>
              <a:rPr lang="cs-CZ" sz="2000" b="true" dirty="false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nebude podporováno:</a:t>
            </a:r>
            <a:endParaRPr lang="cs-CZ" sz="20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/>
              <a:t>podpora stávajících zaměstnanců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/>
              <a:t>podpora tvorby pracovních míst bez komplexní podpory a individuální sociální práce/psychosociální podpory s osobami z cílových skupin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/>
              <a:t>rekvalifikace a další vzdělávání bez přímé uplatnitelnosti osob z cílových skupin na trhu práce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/>
              <a:t>nástroje aktivitní politiky zaměstnanosti s výjimkou rekvalifikací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/>
              <a:t>mzdové příspěvky na vytvoření pracovních míst v sociálních službách, které jsou hrazeny z vyrovnávací platby (dle Rozhodnutí Komise č. 2012/21/EU)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/>
              <a:t>přijetí předchozích zaměstnanců na uvolněná pracovní místa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/>
              <a:t>aktivity zaměřené pouze na lokální burzy práce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/>
              <a:t>exkurze a kariérové poradenství na školách (v gesci MŠMT)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/>
              <a:t>tranzitní programy pro žáky a studenty posledních ročníků škol realizované na školách (v gesci MŠMT)</a:t>
            </a: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600" dirty="false"/>
              <a:t>mzdové příspěvky na pracovní pozice na školách v gesci MŠMT, pro OSVČ, zaměstnance dětských skupin (hrazeno jednotkami)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cs-CZ" sz="16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ADD893-1227-4BFB-996A-FCEF45EE394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64760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F5F6F-8C0A-1C31-AB91-728AF8AC6D9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7.	Dluhové poradenství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B50073-069D-5343-7A52-3A59E12D10F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76000" y="1269000"/>
            <a:ext cx="8064000" cy="4320000"/>
          </a:xfrm>
        </p:spPr>
        <p:txBody>
          <a:bodyPr/>
          <a:lstStyle/>
          <a:p>
            <a:r>
              <a:rPr lang="cs-CZ" sz="1800" b="true" dirty="false"/>
              <a:t>zpracování a podávání insolvenčních návrhů/podání návrhů na oddlužení</a:t>
            </a:r>
          </a:p>
          <a:p>
            <a:r>
              <a:rPr lang="cs-CZ" sz="1800" b="true" dirty="false"/>
              <a:t>proces mapování dluhů, sestavení rodinných rozpočtů</a:t>
            </a:r>
          </a:p>
          <a:p>
            <a:r>
              <a:rPr lang="cs-CZ" sz="1800" b="true" dirty="false"/>
              <a:t>aktivity vedoucí k řešení exekucí </a:t>
            </a:r>
            <a:r>
              <a:rPr lang="cs-CZ" sz="1800" dirty="false"/>
              <a:t>(zastavování exekucí atd.)</a:t>
            </a:r>
          </a:p>
          <a:p>
            <a:r>
              <a:rPr lang="cs-CZ" sz="1800" b="true" dirty="false"/>
              <a:t>aktivity podporující mimosoudní způsob řešení konfliktů</a:t>
            </a:r>
          </a:p>
          <a:p>
            <a:r>
              <a:rPr lang="cs-CZ" sz="1800" b="true" dirty="false"/>
              <a:t>aktivity směřujících k hájení práv klientů v rámci soudního řešení jejich sporů</a:t>
            </a:r>
          </a:p>
          <a:p>
            <a:r>
              <a:rPr lang="cs-CZ" sz="1800" b="true" dirty="false"/>
              <a:t>rozvoj terénního dluhového poradenství </a:t>
            </a:r>
            <a:r>
              <a:rPr lang="cs-CZ" sz="1800" dirty="false"/>
              <a:t>(pouze sociální služba </a:t>
            </a:r>
            <a:r>
              <a:rPr lang="cs-CZ" sz="1800" b="true" dirty="false"/>
              <a:t>– odborné sociální poradenství), </a:t>
            </a:r>
          </a:p>
          <a:p>
            <a:r>
              <a:rPr lang="cs-CZ" sz="1800" b="true" dirty="false"/>
              <a:t>zvyšování kompetencí cílové skupiny v oblasti práce s dluhy, a to formou individuální přímé práce s cílovou skupinou, individuální modelace života s dluhy a bez dluhů</a:t>
            </a:r>
            <a:endParaRPr lang="cs-CZ" sz="18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7D570C-D95A-4161-BE06-A01A9A3C3B3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64346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9F1B3-69A8-A3C1-D48A-88EFE152F2C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7.	Dluhové poradenství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728622-CE7B-D016-FA8A-D75E2DE7FFB6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268760"/>
            <a:ext cx="8064000" cy="511256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1100"/>
              </a:spcAft>
              <a:buNone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Doplňkově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možné podpořit v kombinaci s výše uvedenými aktivitami i aktivity zaměřené na: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18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snižování specifických dluhů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18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podporu osob v průběhu procesu oddlužení</a:t>
            </a:r>
          </a:p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18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spolupráci partnerů na místní úrovni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 zapojením obcí a nestátních neziskových organizací</a:t>
            </a:r>
          </a:p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18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prevenci ztráty zaměstnání z důvodů předlužení</a:t>
            </a:r>
            <a:endParaRPr lang="cs-CZ" sz="1800" b="true" dirty="false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18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obnovu narušené (v souvislosti s dluhy) životní stability (např. krizová intervence), obnovu narušených (v souvislosti s dluhy) partnerských či mezilidských vztahů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(pouze sociální služba – </a:t>
            </a:r>
            <a:r>
              <a:rPr lang="cs-CZ" sz="18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odborné sociální poradenství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32000" marR="0" lvl="0" indent="-432000" algn="l" defTabSz="914400" rtl="false" eaLnBrk="true" fontAlgn="auto" latinLnBrk="false" hangingPunct="tru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  <a:tabLst/>
              <a:defRPr/>
            </a:pPr>
            <a:r>
              <a:rPr lang="cs-CZ" sz="18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šíření informovanosti o dostupné terapeutické podpoře či poskytovateli konkrétní sociální služby, která by klientovi mohla být nápomocna, sestavení rodinných rozpočtů a práce s rodinnými financemi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BE0D56-DD86-131F-4505-BA575B5FD5A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51961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8B71C-78D6-8B31-2212-6CE80D28E07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7.	Dluhové poradenství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A6850F-DC1F-1654-ACCA-67BCB59EF87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76000" y="1340768"/>
            <a:ext cx="8064000" cy="517523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Specifické podmínky pro aktivity v rámci části </a:t>
            </a:r>
            <a:r>
              <a:rPr lang="cs-CZ" sz="1800" b="true" dirty="false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cs-CZ" sz="1600" kern="0" dirty="false">
                <a:latin typeface="Arial" panose="020B0604020202020204" pitchFamily="34" charset="0"/>
              </a:rPr>
              <a:t>aktivity terénní dluhové poradenství, obnova narušené životní stability a obnova narušených partnerských či mezilidských vztahů je možné realizovat jen v rámci sociální služby – odborného sociálního poradenství (podpora v režimu vyrovnávací platby - nezbytné zařazení do krajské sítě, předložení </a:t>
            </a:r>
            <a:r>
              <a:rPr lang="cs-CZ" sz="1600" kern="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Pověření k poskytování sociální služby – podrobněji příloha výzvy </a:t>
            </a: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Podpora sociálních služeb v otevřených výzvách OPZ+)</a:t>
            </a:r>
            <a:r>
              <a:rPr lang="cs-CZ" sz="1800" kern="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cs-CZ" sz="1600" kern="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vzdělávání pracovníků v sociálních službách může být podpořeno pouze nad rámec zákona č. 108/2006 Sb., o sociálních službách s výjimkou vzdělávání pracovníků odborného sociálního poradenství dle § 37 odst. 3 zákona o sociálních službách </a:t>
            </a:r>
          </a:p>
          <a:p>
            <a:pPr>
              <a:lnSpc>
                <a:spcPct val="100000"/>
              </a:lnSpc>
            </a:pPr>
            <a:r>
              <a:rPr lang="cs-CZ" sz="1600" kern="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vzdělávání a supervize pracovníků</a:t>
            </a:r>
            <a:r>
              <a:rPr lang="cs-CZ" sz="1600" kern="0" dirty="false">
                <a:latin typeface="Arial" panose="020B0604020202020204" pitchFamily="34" charset="0"/>
                <a:ea typeface="Calibri" panose="020F0502020204030204" pitchFamily="34" charset="0"/>
              </a:rPr>
              <a:t> odborného sociálního poradenství - </a:t>
            </a:r>
            <a:r>
              <a:rPr lang="cs-CZ" sz="1600" kern="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detailně popsat v žádosti o podporu v samostatné klíčové aktivitě a zároveň nastavit i vzhledem k této aktivitě odpovídající indikátory a jejich hodnoty </a:t>
            </a:r>
          </a:p>
          <a:p>
            <a:pPr>
              <a:lnSpc>
                <a:spcPct val="100000"/>
              </a:lnSpc>
            </a:pPr>
            <a:r>
              <a:rPr lang="cs-CZ" sz="16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tvorba metodických materiálů v aktivitě na podporu řešení dluhové problematiky nebude podporována z přímých osobních nákladů projektu</a:t>
            </a:r>
          </a:p>
          <a:p>
            <a:pPr>
              <a:lnSpc>
                <a:spcPct val="100000"/>
              </a:lnSpc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této aktivitě se nesmí jednat o anonymní osoby</a:t>
            </a:r>
          </a:p>
          <a:p>
            <a:pPr>
              <a:lnSpc>
                <a:spcPct val="100000"/>
              </a:lnSpc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2C8086-EAEF-6ADB-7487-8A10C4A78D2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1059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8B71C-78D6-8B31-2212-6CE80D28E07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7.	Dluhové poradenství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A6850F-DC1F-1654-ACCA-67BCB59EF87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76000" y="1340768"/>
            <a:ext cx="8064000" cy="551723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rámci části </a:t>
            </a:r>
            <a:r>
              <a:rPr lang="cs-CZ" sz="1800" b="true" dirty="false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nebude podporováno: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cs-CZ" sz="1600" kern="0" dirty="false">
                <a:latin typeface="Arial" panose="020B0604020202020204" pitchFamily="34" charset="0"/>
              </a:rPr>
              <a:t>skupinové workshopy, kurzy, přednášky, možná jsou edukační skupinová setkání, a to pouze jako dílčí součást individuálního zvyšování kompetencí v dluhové oblasti, tato edukační setkání by měla sloužit zejména k předání informací o dluhové problematice cílové skupině – exekuce, úvěry, insolvence</a:t>
            </a:r>
          </a:p>
          <a:p>
            <a:pPr marL="2520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1800" dirty="false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2C8086-EAEF-6ADB-7487-8A10C4A78D2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1837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115616" y="2780928"/>
            <a:ext cx="7272808" cy="3024336"/>
          </a:xfrm>
        </p:spPr>
        <p:txBody>
          <a:bodyPr/>
          <a:lstStyle/>
          <a:p>
            <a:pPr algn="ctr"/>
            <a:r>
              <a:rPr lang="cs-CZ" sz="4000" b="true" dirty="false">
                <a:latin typeface="Arial" panose="020B0604020202020204" pitchFamily="34" charset="0"/>
              </a:rPr>
              <a:t>Představení MAS –plánované zaměření projektů</a:t>
            </a:r>
            <a:b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4280735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0D573-14E3-5907-1275-6334921F260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Představení mas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9588AB-CFD9-7B9C-ADE6-0E9FF952B31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219972BB-BE24-30BE-67FE-FE5F028481F1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3247727887"/>
              </p:ext>
            </p:extLst>
          </p:nvPr>
        </p:nvGraphicFramePr>
        <p:xfrm>
          <a:off x="719572" y="1330701"/>
          <a:ext cx="7704856" cy="5112566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859839">
                  <a:extLst>
                    <a:ext uri="{9D8B030D-6E8A-4147-A177-3AD203B41FA5}">
                      <a16:colId xmlns:a16="http://schemas.microsoft.com/office/drawing/2014/main" val="2789883913"/>
                    </a:ext>
                  </a:extLst>
                </a:gridCol>
                <a:gridCol w="5373181">
                  <a:extLst>
                    <a:ext uri="{9D8B030D-6E8A-4147-A177-3AD203B41FA5}">
                      <a16:colId xmlns:a16="http://schemas.microsoft.com/office/drawing/2014/main" val="4198539749"/>
                    </a:ext>
                  </a:extLst>
                </a:gridCol>
                <a:gridCol w="1471836">
                  <a:extLst>
                    <a:ext uri="{9D8B030D-6E8A-4147-A177-3AD203B41FA5}">
                      <a16:colId xmlns:a16="http://schemas.microsoft.com/office/drawing/2014/main" val="4203295863"/>
                    </a:ext>
                  </a:extLst>
                </a:gridCol>
              </a:tblGrid>
              <a:tr h="1105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false">
                          <a:effectLst/>
                        </a:rPr>
                        <a:t>Pořadí MAS</a:t>
                      </a:r>
                      <a:endParaRPr lang="cs-CZ" sz="14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false">
                          <a:effectLst/>
                        </a:rPr>
                        <a:t>Název MAS</a:t>
                      </a:r>
                      <a:endParaRPr lang="cs-CZ" sz="14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kern="0" dirty="false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false">
                          <a:effectLst/>
                        </a:rPr>
                        <a:t>Max. výše CZV projektu MAS</a:t>
                      </a:r>
                      <a:endParaRPr lang="cs-CZ" sz="14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10653525"/>
                  </a:ext>
                </a:extLst>
              </a:tr>
              <a:tr h="26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false">
                          <a:effectLst/>
                        </a:rPr>
                        <a:t>Rozvoj Krnovska o.p.s.</a:t>
                      </a:r>
                      <a:endParaRPr lang="cs-CZ" sz="14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7, 5 mil. Kč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41275961"/>
                  </a:ext>
                </a:extLst>
              </a:tr>
              <a:tr h="26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2.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false">
                          <a:effectLst/>
                        </a:rPr>
                        <a:t>RÝMAŘOVSKO,  o.p.s.</a:t>
                      </a:r>
                      <a:endParaRPr lang="cs-CZ" sz="14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5 mil. Kč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432286678"/>
                  </a:ext>
                </a:extLst>
              </a:tr>
              <a:tr h="26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3.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false">
                          <a:effectLst/>
                        </a:rPr>
                        <a:t>MAS Naděje o.p.s.</a:t>
                      </a:r>
                      <a:endParaRPr lang="cs-CZ" sz="14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10 mil. Kč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81738139"/>
                  </a:ext>
                </a:extLst>
              </a:tr>
              <a:tr h="26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4.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false">
                          <a:effectLst/>
                        </a:rPr>
                        <a:t>MAS CÍNOVECKO o. p. s.</a:t>
                      </a:r>
                      <a:endParaRPr lang="cs-CZ" sz="14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5 mil. Kč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26743163"/>
                  </a:ext>
                </a:extLst>
              </a:tr>
              <a:tr h="26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5.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false">
                          <a:effectLst/>
                        </a:rPr>
                        <a:t>MAS Broumovsko+, z. s.</a:t>
                      </a:r>
                      <a:endParaRPr lang="cs-CZ" sz="14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5 mil. Kč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50458373"/>
                  </a:ext>
                </a:extLst>
              </a:tr>
              <a:tr h="26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6.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MAS Vladař o.p.s.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10 mil. Kč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18428946"/>
                  </a:ext>
                </a:extLst>
              </a:tr>
              <a:tr h="26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7.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false">
                          <a:effectLst/>
                        </a:rPr>
                        <a:t>MAS Hrubý Jeseník, z.s.</a:t>
                      </a:r>
                      <a:endParaRPr lang="cs-CZ" sz="14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7,5 mil. Kč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4708765"/>
                  </a:ext>
                </a:extLst>
              </a:tr>
              <a:tr h="26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8.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false">
                          <a:effectLst/>
                        </a:rPr>
                        <a:t>Místní akční skupina Jižní Slovácko, z. s.</a:t>
                      </a:r>
                      <a:endParaRPr lang="cs-CZ" sz="14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10 mil. Kč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39210197"/>
                  </a:ext>
                </a:extLst>
              </a:tr>
              <a:tr h="26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9.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false">
                          <a:effectLst/>
                        </a:rPr>
                        <a:t>Místní akční skupina Království - Jestřebí hory, o.p.s.</a:t>
                      </a:r>
                      <a:endParaRPr lang="cs-CZ" sz="14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7,5 mil. Kč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81866329"/>
                  </a:ext>
                </a:extLst>
              </a:tr>
              <a:tr h="26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10.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false">
                          <a:effectLst/>
                        </a:rPr>
                        <a:t>MAS 21, o.p.s.</a:t>
                      </a:r>
                      <a:endParaRPr lang="cs-CZ" sz="14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10 mil. Kč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22633009"/>
                  </a:ext>
                </a:extLst>
              </a:tr>
              <a:tr h="26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11.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false">
                          <a:effectLst/>
                        </a:rPr>
                        <a:t>MAS </a:t>
                      </a:r>
                      <a:r>
                        <a:rPr lang="cs-CZ" sz="1400" kern="0" dirty="false" err="true">
                          <a:effectLst/>
                        </a:rPr>
                        <a:t>Horňácko</a:t>
                      </a:r>
                      <a:r>
                        <a:rPr lang="cs-CZ" sz="1400" kern="0" dirty="false">
                          <a:effectLst/>
                        </a:rPr>
                        <a:t> a </a:t>
                      </a:r>
                      <a:r>
                        <a:rPr lang="cs-CZ" sz="1400" kern="0" dirty="false" err="true">
                          <a:effectLst/>
                        </a:rPr>
                        <a:t>Ostrožsko</a:t>
                      </a:r>
                      <a:r>
                        <a:rPr lang="cs-CZ" sz="1400" kern="0" dirty="false">
                          <a:effectLst/>
                        </a:rPr>
                        <a:t> z.s.</a:t>
                      </a:r>
                      <a:endParaRPr lang="cs-CZ" sz="14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10 mil. Kč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21560280"/>
                  </a:ext>
                </a:extLst>
              </a:tr>
              <a:tr h="26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12.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false">
                          <a:effectLst/>
                        </a:rPr>
                        <a:t>MAS Zlatá cesta, o.p.s.</a:t>
                      </a:r>
                      <a:endParaRPr lang="cs-CZ" sz="14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5 mil. Kč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28737085"/>
                  </a:ext>
                </a:extLst>
              </a:tr>
              <a:tr h="26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13.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false">
                          <a:effectLst/>
                        </a:rPr>
                        <a:t>Dolní Pojizeří </a:t>
                      </a:r>
                      <a:r>
                        <a:rPr lang="cs-CZ" sz="1400" kern="0" dirty="false" err="true">
                          <a:effectLst/>
                        </a:rPr>
                        <a:t>z.ú</a:t>
                      </a:r>
                      <a:r>
                        <a:rPr lang="cs-CZ" sz="1400" kern="0" dirty="false">
                          <a:effectLst/>
                        </a:rPr>
                        <a:t>.</a:t>
                      </a:r>
                      <a:endParaRPr lang="cs-CZ" sz="14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10 mil. Kč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2992213"/>
                  </a:ext>
                </a:extLst>
              </a:tr>
              <a:tr h="26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14.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false">
                          <a:effectLst/>
                        </a:rPr>
                        <a:t>Místní akční skupina Mezi Úpou a Metují, z. s.</a:t>
                      </a:r>
                      <a:endParaRPr lang="cs-CZ" sz="14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10 mil. Kč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67325764"/>
                  </a:ext>
                </a:extLst>
              </a:tr>
              <a:tr h="26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>
                          <a:effectLst/>
                        </a:rPr>
                        <a:t>15.</a:t>
                      </a:r>
                      <a:endParaRPr lang="cs-CZ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false">
                          <a:effectLst/>
                        </a:rPr>
                        <a:t>MAS Regionu Poodří, z.s.</a:t>
                      </a:r>
                      <a:endParaRPr lang="cs-CZ" sz="14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kern="0" dirty="false">
                          <a:effectLst/>
                        </a:rPr>
                        <a:t>10 mil. Kč</a:t>
                      </a:r>
                      <a:endParaRPr lang="cs-CZ" sz="14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63388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77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0D573-14E3-5907-1275-6334921F260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Představení mas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9588AB-CFD9-7B9C-ADE6-0E9FF952B31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  <p:pic>
        <p:nvPicPr>
          <p:cNvPr id="5" name="Obrázek 4" descr="Obsah obrázku text, mapa, atlas, diagram&#10;&#10;Popis byl vytvořen automaticky">
            <a:extLst>
              <a:ext uri="{FF2B5EF4-FFF2-40B4-BE49-F238E27FC236}">
                <a16:creationId xmlns:a16="http://schemas.microsoft.com/office/drawing/2014/main" id="{43CC33C5-5FAF-5634-A095-66A8B03ED53F}"/>
              </a:ext>
            </a:extLst>
          </p:cNvPr>
          <p:cNvPicPr>
            <a:picLocks noChangeAspect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216318"/>
            <a:ext cx="7668344" cy="542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2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90D6E-D00F-E50A-1793-6EE60AD50D7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Představení </a:t>
            </a:r>
            <a:r>
              <a:rPr lang="cs-CZ" dirty="false">
                <a:latin typeface="Arial" panose="020B0604020202020204" pitchFamily="34" charset="0"/>
                <a:ea typeface="Calibri" panose="020F0502020204030204" pitchFamily="34" charset="0"/>
              </a:rPr>
              <a:t>zaměření projektů MAS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535BEB-586A-A346-646F-EA3D8F0FE46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5103224"/>
          </a:xfrm>
        </p:spPr>
        <p:txBody>
          <a:bodyPr/>
          <a:lstStyle/>
          <a:p>
            <a:pPr marL="0" indent="0">
              <a:buNone/>
            </a:pPr>
            <a:endParaRPr lang="cs-CZ" sz="3200" kern="100" dirty="false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200" kern="100" dirty="fals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motivace pro zapojení do OPZ+</a:t>
            </a:r>
          </a:p>
          <a:p>
            <a:pPr marL="0" indent="0">
              <a:buNone/>
            </a:pPr>
            <a:endParaRPr lang="cs-CZ" sz="3200" kern="100" dirty="fals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200" kern="100" dirty="fals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kapacity MAS pro realizaci OPZ+</a:t>
            </a:r>
          </a:p>
          <a:p>
            <a:pPr marL="0" indent="0">
              <a:buNone/>
            </a:pPr>
            <a:endParaRPr lang="cs-CZ" sz="32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200" kern="100" dirty="fals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32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ájem o aktivity, podpora cílových skupin</a:t>
            </a:r>
          </a:p>
          <a:p>
            <a:pPr marL="0" indent="0">
              <a:buNone/>
            </a:pPr>
            <a:endParaRPr lang="cs-CZ" sz="32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200" kern="100" dirty="fals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32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tav přípravy: fáze projednávání/mapování </a:t>
            </a:r>
            <a:br>
              <a:rPr lang="cs-CZ" sz="32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území, zahájení komunikace s partnery</a:t>
            </a:r>
            <a:r>
              <a:rPr lang="cs-CZ" sz="3200" kern="100" dirty="fals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či </a:t>
            </a:r>
            <a:r>
              <a:rPr lang="cs-CZ" sz="32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vyčkávání na pokyny</a:t>
            </a:r>
          </a:p>
          <a:p>
            <a:pPr marL="0" indent="0">
              <a:buNone/>
            </a:pPr>
            <a:endParaRPr lang="cs-CZ" dirty="false">
              <a:highlight>
                <a:srgbClr val="FFFF00"/>
              </a:highlight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2B4D9F-D7A1-FE14-4ECE-9592F533B1F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6534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F1EFA4-4C91-9944-7E3A-030F21F4631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Navazující výzva CLLD </a:t>
            </a:r>
            <a:r>
              <a:rPr lang="cs-CZ" dirty="false" err="true"/>
              <a:t>opz</a:t>
            </a:r>
            <a:r>
              <a:rPr lang="cs-CZ" dirty="false"/>
              <a:t>+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01FFE0-281F-4FF3-D151-3303C0BB3A7C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49784" y="1621656"/>
            <a:ext cx="8244432" cy="4894343"/>
          </a:xfrm>
        </p:spPr>
        <p:txBody>
          <a:bodyPr/>
          <a:lstStyle/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800" dirty="false"/>
              <a:t>Název výzvy: </a:t>
            </a:r>
            <a:r>
              <a:rPr lang="cs-CZ" sz="1800" b="true" dirty="false"/>
              <a:t>Podpora komunitně vedeného místního rozvoje (2)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800" dirty="false"/>
              <a:t>Číslo výzvy: </a:t>
            </a:r>
            <a:r>
              <a:rPr lang="cs-CZ" sz="1800" b="true" dirty="false"/>
              <a:t>03_25_084</a:t>
            </a:r>
            <a:endParaRPr lang="cs-CZ" sz="2000" dirty="false"/>
          </a:p>
          <a:p>
            <a:pPr>
              <a:lnSpc>
                <a:spcPct val="100000"/>
              </a:lnSpc>
            </a:pPr>
            <a:r>
              <a:rPr lang="cs-CZ" sz="2000" dirty="false"/>
              <a:t>Předpokládaný termín vyhlášení – 1. dubna 2025</a:t>
            </a:r>
          </a:p>
          <a:p>
            <a:pPr>
              <a:lnSpc>
                <a:spcPct val="100000"/>
              </a:lnSpc>
            </a:pPr>
            <a:r>
              <a:rPr lang="cs-CZ" sz="2000" dirty="false"/>
              <a:t>Předpokládaný termín příjmu žádostí – 15. dubna 2025</a:t>
            </a:r>
          </a:p>
          <a:p>
            <a:pPr>
              <a:lnSpc>
                <a:spcPct val="100000"/>
              </a:lnSpc>
            </a:pPr>
            <a:r>
              <a:rPr lang="cs-CZ" sz="2000" dirty="false"/>
              <a:t>Předpokládaná alokace pro nové MAS – 95 mil. Kč (cca 10 MAS)</a:t>
            </a:r>
          </a:p>
          <a:p>
            <a:pPr>
              <a:lnSpc>
                <a:spcPct val="100000"/>
              </a:lnSpc>
            </a:pPr>
            <a:r>
              <a:rPr lang="cs-CZ" sz="2000" dirty="false"/>
              <a:t>Průběžná </a:t>
            </a:r>
            <a:r>
              <a:rPr lang="cs-CZ" sz="2000" u="sng" dirty="false"/>
              <a:t>neinvestiční</a:t>
            </a:r>
            <a:r>
              <a:rPr lang="cs-CZ" sz="2000" dirty="false"/>
              <a:t> výzva</a:t>
            </a:r>
          </a:p>
          <a:p>
            <a:pPr>
              <a:lnSpc>
                <a:spcPct val="100000"/>
              </a:lnSpc>
            </a:pPr>
            <a:r>
              <a:rPr lang="cs-CZ" sz="2000" dirty="false"/>
              <a:t>Podporované cílové skupiny – viz výzva 008</a:t>
            </a:r>
            <a:endParaRPr lang="cs-CZ" sz="2000" dirty="false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</a:pPr>
            <a:r>
              <a:rPr lang="cs-CZ" sz="2000" dirty="false"/>
              <a:t>Způsob hodnocení a výběru projektů – hodnocení přijatelnosti a formálních náležitostí + věcné hodnocení  s využitím hodnoticí komise</a:t>
            </a:r>
          </a:p>
          <a:p>
            <a:pPr>
              <a:lnSpc>
                <a:spcPct val="100000"/>
              </a:lnSpc>
            </a:pP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Časově způsobilé jsou náklady vzniklé v době realizace projektu</a:t>
            </a:r>
          </a:p>
          <a:p>
            <a:pPr>
              <a:lnSpc>
                <a:spcPct val="100000"/>
              </a:lnSpc>
            </a:pPr>
            <a:endParaRPr lang="cs-CZ" sz="2000" dirty="false"/>
          </a:p>
          <a:p>
            <a:endParaRPr lang="cs-CZ" dirty="false">
              <a:highlight>
                <a:srgbClr val="FFFF00"/>
              </a:highlight>
            </a:endParaRPr>
          </a:p>
          <a:p>
            <a:endParaRPr lang="cs-CZ" dirty="false">
              <a:highlight>
                <a:srgbClr val="FFFF00"/>
              </a:highlight>
            </a:endParaRP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AAF841-8417-66BB-BC0D-9C6ADDD50D5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8717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115616" y="2708920"/>
            <a:ext cx="7272808" cy="864096"/>
          </a:xfrm>
        </p:spPr>
        <p:txBody>
          <a:bodyPr/>
          <a:lstStyle/>
          <a:p>
            <a:pPr algn="ctr"/>
            <a:b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Akční plán OPZ+</a:t>
            </a:r>
            <a:b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3172496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fontAlgn="base" hangingPunct="false"/>
            <a:r>
              <a:rPr lang="pl-PL" sz="2800" dirty="false"/>
              <a:t>Akční plán OPZ+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31088" y="1628800"/>
            <a:ext cx="8208912" cy="48245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false">
                <a:latin typeface="Arial" panose="020B0604020202020204" pitchFamily="34" charset="0"/>
              </a:rPr>
              <a:t>p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ovinná příloha, která je hodnocena společně s žádostí o podporu</a:t>
            </a:r>
          </a:p>
          <a:p>
            <a:pPr>
              <a:lnSpc>
                <a:spcPct val="100000"/>
              </a:lnSpc>
            </a:pPr>
            <a:r>
              <a:rPr lang="cs-CZ" sz="1800" dirty="false">
                <a:latin typeface="Arial" panose="020B0604020202020204" pitchFamily="34" charset="0"/>
              </a:rPr>
              <a:t>p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řed samotným podáním žádosti o podporu do výzvy ŘO musí být Akční plán podán v IS KP21+ prostřednictvím žádosti o podporu integrované strategie v rámci tzv. programového rámce </a:t>
            </a:r>
          </a:p>
          <a:p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Akční plán se skládá z textové části a ze strukturovaných dat v systému (plán indikátorů a finanční plán). Textovou část Akčního plánu vyplní žadatel/MAS do formuláře v MS WORD.  Finálně vyplněný formulář vyexportuje do </a:t>
            </a:r>
            <a:r>
              <a:rPr lang="cs-CZ" sz="1800" b="false" i="false" u="none" strike="noStrike" baseline="0" dirty="false" err="true">
                <a:latin typeface="Arial" panose="020B0604020202020204" pitchFamily="34" charset="0"/>
              </a:rPr>
              <a:t>pdf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 verze a tu předloží v IS KP21+ jako přílohu společně s plánem indikátorů a finančním plánem v programovém rámci příslušné </a:t>
            </a:r>
            <a:r>
              <a:rPr lang="cs-CZ" sz="1800" b="false" i="false" u="none" strike="noStrike" baseline="0" dirty="false" err="true">
                <a:latin typeface="Arial" panose="020B0604020202020204" pitchFamily="34" charset="0"/>
              </a:rPr>
              <a:t>ISg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 do výzvy MMR (sekce „Nositel IN“ – „Moje strategie“). </a:t>
            </a:r>
          </a:p>
          <a:p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Akční plán = projekt, indikátory Akčního plánu = indikátory projektu, </a:t>
            </a:r>
            <a:br>
              <a:rPr lang="cs-CZ" sz="1800" b="false" i="false" u="none" strike="noStrike" baseline="0" dirty="false">
                <a:latin typeface="Arial" panose="020B0604020202020204" pitchFamily="34" charset="0"/>
              </a:rPr>
            </a:b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CZV Akčního plánu = CZV projektu</a:t>
            </a:r>
          </a:p>
          <a:p>
            <a:pPr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marL="0" indent="0" fontAlgn="base" hangingPunct="false">
              <a:lnSpc>
                <a:spcPct val="100000"/>
              </a:lnSpc>
              <a:buNone/>
            </a:pPr>
            <a:r>
              <a:rPr lang="cs-CZ" sz="2000" dirty="false"/>
              <a:t> </a:t>
            </a:r>
          </a:p>
          <a:p>
            <a:pPr fontAlgn="base" hangingPunct="false"/>
            <a:endParaRPr lang="cs-CZ" sz="2000" dirty="false"/>
          </a:p>
          <a:p>
            <a:pPr marL="414000" lvl="1" indent="0">
              <a:buNone/>
            </a:pPr>
            <a:r>
              <a:rPr lang="cs-CZ" dirty="false"/>
              <a:t> 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90791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5F143-16C0-9A52-ACF8-1DC95C63F42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false"/>
              <a:t>Akční plán OPZ+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173873-DF15-449D-15DB-CA55DF5440B4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76000" y="1844824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b="true" kern="100" dirty="false">
                <a:solidFill>
                  <a:srgbClr val="2F549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ÚVODNÍ ČÁST AKČNÍHO PLÁNU OPZ+</a:t>
            </a:r>
          </a:p>
          <a:p>
            <a:pPr marL="0" indent="0">
              <a:buNone/>
            </a:pPr>
            <a:endParaRPr lang="cs-CZ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false"/>
              <a:t>Identifikace místní akční skupiny (MAS)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false"/>
              <a:t>Název MAS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000" dirty="false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false"/>
              <a:t>Akční plán na období realizace projektu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000" dirty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BD0FBA-CAC0-F96C-8007-1160785E3AC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6CE7801-B0EA-0297-E93F-5BFED8BECB8B}"/>
              </a:ext>
            </a:extLst>
          </p:cNvPr>
          <p:cNvSpPr/>
          <p:nvPr/>
        </p:nvSpPr>
        <p:spPr>
          <a:xfrm>
            <a:off x="899592" y="3750982"/>
            <a:ext cx="6876320" cy="50405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E3CD095-B364-5287-AB99-196685089024}"/>
              </a:ext>
            </a:extLst>
          </p:cNvPr>
          <p:cNvSpPr/>
          <p:nvPr/>
        </p:nvSpPr>
        <p:spPr>
          <a:xfrm>
            <a:off x="899592" y="5019862"/>
            <a:ext cx="6876320" cy="50405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899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F3023-431D-CCBE-D5D9-2A707D446BA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false"/>
              <a:t>Akční plán OPZ+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CC2D43-621B-6E4D-8E63-9E37D8890CE8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23272"/>
            <a:ext cx="8064000" cy="4779232"/>
          </a:xfrm>
        </p:spPr>
        <p:txBody>
          <a:bodyPr/>
          <a:lstStyle/>
          <a:p>
            <a:pPr marL="0" indent="0">
              <a:buNone/>
            </a:pPr>
            <a:r>
              <a:rPr lang="cs-CZ" b="true" kern="100" dirty="false">
                <a:solidFill>
                  <a:srgbClr val="2F549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ANALYTICKÁ ČÁST</a:t>
            </a:r>
          </a:p>
          <a:p>
            <a:r>
              <a:rPr lang="cs-CZ" sz="2000" dirty="false"/>
              <a:t>Popis zapojení komunity do tvorby Akčního plánu OPZ+</a:t>
            </a:r>
          </a:p>
          <a:p>
            <a:pPr marL="0" indent="0">
              <a:buNone/>
            </a:pPr>
            <a:endParaRPr lang="cs-CZ" sz="2000" dirty="false"/>
          </a:p>
          <a:p>
            <a:r>
              <a:rPr lang="cs-CZ" sz="2000" dirty="false"/>
              <a:t>Seznam zapojených relevantních aktérů z území MAS zejm. v oblasti sociální a rodinné politiky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5F9193-35BA-34DA-9671-C43C71ED427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072D685-ADBF-472F-2732-E545EAA7131D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3731165151"/>
              </p:ext>
            </p:extLst>
          </p:nvPr>
        </p:nvGraphicFramePr>
        <p:xfrm>
          <a:off x="936183" y="3933057"/>
          <a:ext cx="7223082" cy="2160239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325197">
                  <a:extLst>
                    <a:ext uri="{9D8B030D-6E8A-4147-A177-3AD203B41FA5}">
                      <a16:colId xmlns:a16="http://schemas.microsoft.com/office/drawing/2014/main" val="3385758600"/>
                    </a:ext>
                  </a:extLst>
                </a:gridCol>
                <a:gridCol w="1860807">
                  <a:extLst>
                    <a:ext uri="{9D8B030D-6E8A-4147-A177-3AD203B41FA5}">
                      <a16:colId xmlns:a16="http://schemas.microsoft.com/office/drawing/2014/main" val="1855148103"/>
                    </a:ext>
                  </a:extLst>
                </a:gridCol>
                <a:gridCol w="767033">
                  <a:extLst>
                    <a:ext uri="{9D8B030D-6E8A-4147-A177-3AD203B41FA5}">
                      <a16:colId xmlns:a16="http://schemas.microsoft.com/office/drawing/2014/main" val="2552367109"/>
                    </a:ext>
                  </a:extLst>
                </a:gridCol>
                <a:gridCol w="1532519">
                  <a:extLst>
                    <a:ext uri="{9D8B030D-6E8A-4147-A177-3AD203B41FA5}">
                      <a16:colId xmlns:a16="http://schemas.microsoft.com/office/drawing/2014/main" val="2710611625"/>
                    </a:ext>
                  </a:extLst>
                </a:gridCol>
                <a:gridCol w="1434420">
                  <a:extLst>
                    <a:ext uri="{9D8B030D-6E8A-4147-A177-3AD203B41FA5}">
                      <a16:colId xmlns:a16="http://schemas.microsoft.com/office/drawing/2014/main" val="1161482249"/>
                    </a:ext>
                  </a:extLst>
                </a:gridCol>
                <a:gridCol w="1303106">
                  <a:extLst>
                    <a:ext uri="{9D8B030D-6E8A-4147-A177-3AD203B41FA5}">
                      <a16:colId xmlns:a16="http://schemas.microsoft.com/office/drawing/2014/main" val="636859924"/>
                    </a:ext>
                  </a:extLst>
                </a:gridCol>
              </a:tblGrid>
              <a:tr h="877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Název organizace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false">
                          <a:effectLst/>
                        </a:rPr>
                        <a:t>IČO</a:t>
                      </a:r>
                      <a:endParaRPr lang="cs-CZ" sz="11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false">
                          <a:effectLst/>
                        </a:rPr>
                        <a:t>Sídlo organizace</a:t>
                      </a:r>
                      <a:endParaRPr lang="cs-CZ" sz="11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Oblast činnosti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false">
                          <a:effectLst/>
                        </a:rPr>
                        <a:t>Vazba na území MAS</a:t>
                      </a:r>
                      <a:endParaRPr lang="cs-CZ" sz="11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3231835"/>
                  </a:ext>
                </a:extLst>
              </a:tr>
              <a:tr h="256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1.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0649185"/>
                  </a:ext>
                </a:extLst>
              </a:tr>
              <a:tr h="256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2.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3868337"/>
                  </a:ext>
                </a:extLst>
              </a:tr>
              <a:tr h="256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3.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1335668"/>
                  </a:ext>
                </a:extLst>
              </a:tr>
              <a:tr h="256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4715919"/>
                  </a:ext>
                </a:extLst>
              </a:tr>
              <a:tr h="256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kern="100" dirty="false">
                          <a:effectLst/>
                        </a:rPr>
                        <a:t> </a:t>
                      </a:r>
                      <a:endParaRPr lang="cs-CZ" sz="1100" kern="100" dirty="fals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495168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54FDD4A6-0BB1-F7C6-F238-4B2BFB65AE2F}"/>
              </a:ext>
            </a:extLst>
          </p:cNvPr>
          <p:cNvSpPr/>
          <p:nvPr/>
        </p:nvSpPr>
        <p:spPr>
          <a:xfrm>
            <a:off x="936184" y="2420888"/>
            <a:ext cx="7223081" cy="50405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195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71B7E-C8F7-C130-65AC-0F2D912FDB9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false"/>
              <a:t>Akční plán OPZ+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00EA2B-CAC5-25B6-3AA0-19D4023690BC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12776"/>
            <a:ext cx="8244000" cy="4608512"/>
          </a:xfrm>
        </p:spPr>
        <p:txBody>
          <a:bodyPr/>
          <a:lstStyle/>
          <a:p>
            <a:r>
              <a:rPr lang="cs-CZ" dirty="false"/>
              <a:t>Webový odkaz na uložené zápisy, prezenční listiny, dokumentaci zapojení komunity</a:t>
            </a:r>
          </a:p>
          <a:p>
            <a:r>
              <a:rPr lang="cs-CZ" dirty="false"/>
              <a:t>Identifikace rozvojových potřeb: </a:t>
            </a:r>
          </a:p>
          <a:p>
            <a:pPr marL="0" indent="0">
              <a:buNone/>
            </a:pPr>
            <a:r>
              <a:rPr lang="cs-CZ" b="true" dirty="false"/>
              <a:t>Název rozvojové potřeby č. 1</a:t>
            </a:r>
            <a:r>
              <a:rPr lang="cs-CZ" dirty="false"/>
              <a:t>:</a:t>
            </a:r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r>
              <a:rPr lang="cs-CZ" b="true" dirty="false"/>
              <a:t>Popis rozvojové potřeby: </a:t>
            </a:r>
          </a:p>
          <a:p>
            <a:pPr marL="0" indent="0">
              <a:buNone/>
            </a:pPr>
            <a:endParaRPr lang="cs-CZ" b="true" dirty="false"/>
          </a:p>
          <a:p>
            <a:pPr marL="0" indent="0">
              <a:buNone/>
            </a:pPr>
            <a:r>
              <a:rPr lang="cs-CZ" sz="1800" dirty="false"/>
              <a:t>(</a:t>
            </a:r>
            <a:r>
              <a:rPr lang="cs-CZ" sz="1800" i="true" dirty="false"/>
              <a:t>krátký popis, jehož součástí bude informace, v čem naplnění dané potřeby přispěje k rozvoji území MAS z pohledu sociálního začleňování resp. zlepšení situace cílové skupiny/cílových skupin </a:t>
            </a:r>
            <a:r>
              <a:rPr lang="cs-CZ" sz="1800" dirty="false"/>
              <a:t>)</a:t>
            </a:r>
          </a:p>
          <a:p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783BE7-8CD3-71EC-97A0-4BFC788FC9F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44</a:t>
            </a:fld>
            <a:endParaRPr lang="cs-CZ" dirty="false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206AE9B-75D2-6844-49A0-9C00C553B7EE}"/>
              </a:ext>
            </a:extLst>
          </p:cNvPr>
          <p:cNvSpPr/>
          <p:nvPr/>
        </p:nvSpPr>
        <p:spPr>
          <a:xfrm>
            <a:off x="540000" y="3212976"/>
            <a:ext cx="7632400" cy="50405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25566E0-4DFF-2191-9530-DD3B0A26DE9A}"/>
              </a:ext>
            </a:extLst>
          </p:cNvPr>
          <p:cNvSpPr/>
          <p:nvPr/>
        </p:nvSpPr>
        <p:spPr>
          <a:xfrm>
            <a:off x="540000" y="4365104"/>
            <a:ext cx="7632400" cy="50405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062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144B2-BFF7-5BF6-0B1C-6723321097B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false"/>
              <a:t>Akční plán OPZ+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EDFE34-5E71-D702-1200-EB58C64A8E48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b="true" kern="100" dirty="false">
                <a:solidFill>
                  <a:srgbClr val="2F549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STRATEGICKÁ ČÁST</a:t>
            </a:r>
          </a:p>
          <a:p>
            <a:pPr marL="0" indent="0">
              <a:buNone/>
            </a:pPr>
            <a:endParaRPr lang="cs-CZ" b="true" kern="100" dirty="false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false"/>
              <a:t>Strategický cíl: (</a:t>
            </a:r>
            <a:r>
              <a:rPr lang="cs-CZ" i="true" dirty="false"/>
              <a:t>uvést cíl ze strategie, ke které je Akční plán vázán</a:t>
            </a:r>
            <a:r>
              <a:rPr lang="cs-CZ" dirty="false"/>
              <a:t>)</a:t>
            </a:r>
          </a:p>
          <a:p>
            <a:pPr marL="0" indent="0">
              <a:buNone/>
            </a:pPr>
            <a:endParaRPr lang="cs-CZ" dirty="false"/>
          </a:p>
          <a:p>
            <a:r>
              <a:rPr lang="cs-CZ" dirty="false"/>
              <a:t>Specifický cíl: (</a:t>
            </a:r>
            <a:r>
              <a:rPr lang="cs-CZ" i="true" dirty="false"/>
              <a:t>jedná o cíl Akčního plánu OPZ</a:t>
            </a:r>
            <a:r>
              <a:rPr lang="cs-CZ" dirty="false"/>
              <a:t>+)</a:t>
            </a:r>
          </a:p>
          <a:p>
            <a:pPr marL="0" indent="0">
              <a:buNone/>
            </a:pPr>
            <a:endParaRPr lang="cs-CZ" dirty="false"/>
          </a:p>
          <a:p>
            <a:r>
              <a:rPr lang="cs-CZ" dirty="false"/>
              <a:t>Opatření: (</a:t>
            </a:r>
            <a:r>
              <a:rPr lang="cs-CZ" i="true" dirty="false"/>
              <a:t>jak a čím bude konkrétně naplněna rozvojová potřeba z analytické části</a:t>
            </a:r>
            <a:r>
              <a:rPr lang="cs-CZ" dirty="false"/>
              <a:t>)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58B9CD-BCD8-DF12-B4BC-6B0E8A0F696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45</a:t>
            </a:fld>
            <a:endParaRPr lang="cs-CZ" dirty="false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D908625-61C4-84EE-86CD-02949647D262}"/>
              </a:ext>
            </a:extLst>
          </p:cNvPr>
          <p:cNvSpPr/>
          <p:nvPr/>
        </p:nvSpPr>
        <p:spPr>
          <a:xfrm>
            <a:off x="971600" y="3176972"/>
            <a:ext cx="7632400" cy="50405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86AB3A2-4F15-F8D0-9092-35CD95600A33}"/>
              </a:ext>
            </a:extLst>
          </p:cNvPr>
          <p:cNvSpPr/>
          <p:nvPr/>
        </p:nvSpPr>
        <p:spPr>
          <a:xfrm>
            <a:off x="971600" y="4293096"/>
            <a:ext cx="7632400" cy="50405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4A37071-C8BF-A40A-DC29-E94CFDDE7936}"/>
              </a:ext>
            </a:extLst>
          </p:cNvPr>
          <p:cNvSpPr/>
          <p:nvPr/>
        </p:nvSpPr>
        <p:spPr>
          <a:xfrm>
            <a:off x="971600" y="5732776"/>
            <a:ext cx="7632400" cy="50405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042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0C27C-2258-ADA0-9C8F-5ED8E517E73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false"/>
              <a:t>Akční plán OPZ+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47EB4-65C2-F566-DFD0-BD20317964E2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484784"/>
            <a:ext cx="8064000" cy="5211216"/>
          </a:xfrm>
        </p:spPr>
        <p:txBody>
          <a:bodyPr/>
          <a:lstStyle/>
          <a:p>
            <a:pPr marL="0" indent="0">
              <a:buNone/>
            </a:pPr>
            <a:r>
              <a:rPr lang="cs-CZ" b="true" kern="100" dirty="false">
                <a:solidFill>
                  <a:srgbClr val="2F549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IMPLEMENTAČNÍ</a:t>
            </a:r>
            <a:r>
              <a:rPr lang="cs-CZ" dirty="false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true" kern="100" dirty="false">
                <a:solidFill>
                  <a:srgbClr val="2F549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ČÁST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kern="100" dirty="fals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Popis animačních aktivit na území MAS: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kern="100" dirty="false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i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Animační aktivity zahrnují všechny činnosti MAS v rámci realizace Akčního plánu OPZ+. Jedná se především o šíření informací ohledně dotačních možností v území (zejména ve vztahu k naplňování Akčního plánu OPZ+), zapojení se do projektu MAS </a:t>
            </a:r>
            <a:br>
              <a:rPr lang="cs-CZ" sz="1800" i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i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konzultace/pomoc při tvorbě projektových záměrů (zejména ve vztahu k naplňování Akčního plánu OPZ+), ale například i šíření povědomí o chytrých řešeních v území, aktivity sloužící k propojení aktérů rozvoje v území (aktivity pro tvorbu/zvýšení sociálního kapitálu) apod.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i="true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popíše animační činnosti, které bude ve vztahu k realizaci Akčního plánu OPZ+ (tj. dosahování jejích cílů) v průběhu programového období vykonávat. </a:t>
            </a:r>
          </a:p>
          <a:p>
            <a:pPr marL="0" indent="0">
              <a:buNone/>
            </a:pPr>
            <a:endParaRPr lang="cs-CZ" b="true" kern="100" dirty="false">
              <a:solidFill>
                <a:srgbClr val="2F54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D1C5A5-F31D-BA37-0004-F8ED526DFC74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46</a:t>
            </a:fld>
            <a:endParaRPr lang="cs-CZ" dirty="false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7483A75-939E-A563-2EF4-5884CA24BAE3}"/>
              </a:ext>
            </a:extLst>
          </p:cNvPr>
          <p:cNvSpPr/>
          <p:nvPr/>
        </p:nvSpPr>
        <p:spPr>
          <a:xfrm>
            <a:off x="755800" y="2420888"/>
            <a:ext cx="7632400" cy="50405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104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0C27C-2258-ADA0-9C8F-5ED8E517E73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false"/>
              <a:t>Akční plán OPZ+</a:t>
            </a: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D1C5A5-F31D-BA37-0004-F8ED526DFC74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47</a:t>
            </a:fld>
            <a:endParaRPr lang="cs-CZ" dirty="false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17C6532-E4E8-6FA2-5980-3ADAAAEA56C2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269756" y="1471086"/>
            <a:ext cx="8604488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2400" b="true" i="false" u="none" strike="noStrike" cap="none" normalizeH="false" baseline="0" dirty="false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Popis a kritéria výběru partnerů pro žádost o podporu OPZ+: </a:t>
            </a:r>
            <a:r>
              <a:rPr kumimoji="false" lang="cs-CZ" altLang="cs-CZ" sz="2400" b="false" i="true" u="none" strike="noStrike" cap="none" normalizeH="false" baseline="0" dirty="false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(vyplňte pouze pokud relevantní k žádosti o podporu)</a:t>
            </a:r>
          </a:p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i="true" dirty="false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sz="2400" i="true" dirty="false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false" fontAlgn="base" hangingPunct="fal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400" dirty="false"/>
              <a:t>transparentní výběrový proces partnerů - předem stanovená kritéria</a:t>
            </a:r>
          </a:p>
          <a:p>
            <a:pPr marL="342900" marR="0" lvl="0" indent="-34290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cs-CZ" altLang="cs-CZ" sz="2400" i="true" dirty="false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400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Povinné </a:t>
            </a:r>
            <a:r>
              <a:rPr lang="cs-CZ" altLang="cs-CZ" sz="2400" b="true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kritérium</a:t>
            </a:r>
            <a:r>
              <a:rPr lang="cs-CZ" altLang="cs-CZ" sz="2400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400" b="true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lokálnosti</a:t>
            </a:r>
            <a:r>
              <a:rPr lang="cs-CZ" altLang="cs-CZ" sz="2400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400" i="true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400" dirty="false"/>
              <a:t>zda je daný partner z území MAS nebo je na území dané MAS aktivní</a:t>
            </a:r>
            <a:endParaRPr lang="cs-CZ" altLang="cs-CZ" sz="2400" i="true" dirty="false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false" lang="cs-CZ" altLang="cs-CZ" sz="2400" b="false" i="tru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false" lang="cs-CZ" altLang="cs-CZ" sz="2400" b="false" u="none" strike="noStrike" cap="none" normalizeH="false" baseline="0" dirty="false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Dal</a:t>
            </a:r>
            <a:r>
              <a:rPr lang="cs-CZ" altLang="cs-CZ" sz="2400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ší kritéria mohou být</a:t>
            </a:r>
            <a:r>
              <a:rPr lang="cs-CZ" altLang="cs-CZ" sz="2400" i="true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„odborná kvalifikace a kapacita“</a:t>
            </a:r>
          </a:p>
          <a:p>
            <a:pPr marL="342900" marR="0" lvl="0" indent="-34290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false" lang="cs-CZ" altLang="cs-CZ" sz="2400" b="true" i="tru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false" lang="cs-CZ" altLang="cs-CZ" b="true" i="true" u="none" strike="noStrike" cap="none" normalizeH="false" baseline="0" dirty="false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Nelze akceptovat kritérium zvýhodňující předchozí spolupráci např. </a:t>
            </a:r>
            <a:r>
              <a:rPr lang="cs-CZ" altLang="cs-CZ" b="true" i="true" dirty="false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</a:p>
          <a:p>
            <a:pPr marR="0" lvl="0" algn="ct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b="true" i="true" dirty="false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OPZ nebo členství v MAS</a:t>
            </a:r>
            <a:endParaRPr kumimoji="false" lang="cs-CZ" altLang="cs-CZ" b="true" i="false" u="none" strike="noStrike" cap="none" normalizeH="false" baseline="0" dirty="false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false" lang="cs-CZ" altLang="cs-CZ" sz="1800" b="fals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48EE4F3-069D-CE88-F335-EEC983CF9FCD}"/>
              </a:ext>
            </a:extLst>
          </p:cNvPr>
          <p:cNvSpPr/>
          <p:nvPr/>
        </p:nvSpPr>
        <p:spPr>
          <a:xfrm>
            <a:off x="360000" y="2348880"/>
            <a:ext cx="8208912" cy="50405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4689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BB934-BA69-413D-9989-EC00F52F1A7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Partnerství</a:t>
            </a:r>
            <a:endParaRPr lang="cs-CZ" dirty="false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6E704A-A818-425C-A707-5A9F5F302D98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340768"/>
            <a:ext cx="8244000" cy="4779232"/>
          </a:xfrm>
        </p:spPr>
        <p:txBody>
          <a:bodyPr/>
          <a:lstStyle/>
          <a:p>
            <a:pPr marL="0" indent="0" algn="just">
              <a:buNone/>
            </a:pPr>
            <a:r>
              <a:rPr lang="cs-CZ" sz="2000" b="true" dirty="false"/>
              <a:t>Vymezení oprávněných partnerů s finančním příspěvkem</a:t>
            </a:r>
            <a:endParaRPr lang="cs-CZ" sz="2000" dirty="false"/>
          </a:p>
          <a:p>
            <a:pPr algn="just"/>
            <a:r>
              <a:rPr lang="cs-CZ" sz="2000" dirty="false"/>
              <a:t>dobrovolné svazky obcí; n</a:t>
            </a:r>
            <a:r>
              <a:rPr lang="cs-CZ" sz="2000" baseline="0" dirty="false"/>
              <a:t>estátní neziskové organizace; </a:t>
            </a:r>
            <a:r>
              <a:rPr lang="cs-CZ" sz="2000" dirty="false"/>
              <a:t>obce; o</a:t>
            </a:r>
            <a:r>
              <a:rPr lang="cs-CZ" sz="2000" baseline="0" dirty="false"/>
              <a:t>bchodní korporace; </a:t>
            </a:r>
            <a:r>
              <a:rPr lang="cs-CZ" sz="2000" dirty="false"/>
              <a:t>OSVČ; p</a:t>
            </a:r>
            <a:r>
              <a:rPr lang="cs-CZ" sz="2000" baseline="0" dirty="false"/>
              <a:t>říspěvkové organizace zřízené kraji </a:t>
            </a:r>
            <a:br>
              <a:rPr lang="cs-CZ" sz="2000" baseline="0" dirty="false"/>
            </a:br>
            <a:r>
              <a:rPr lang="cs-CZ" sz="2000" baseline="0" dirty="false"/>
              <a:t>a obcemi</a:t>
            </a:r>
          </a:p>
          <a:p>
            <a:pPr algn="just"/>
            <a:r>
              <a:rPr lang="cs-CZ" sz="2000" dirty="false"/>
              <a:t>Existence subjektu min. 3 roky před datem vyhlášení výzvy</a:t>
            </a:r>
          </a:p>
          <a:p>
            <a:pPr algn="just"/>
            <a:r>
              <a:rPr lang="cs-CZ" sz="2000" dirty="false"/>
              <a:t>Příjemce (MAS) musí zajistit realizaci min. 30 % přímých osobních nákladů projektu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D37013-5D2F-4797-9213-8B59A27FBFF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772682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false"/>
              <a:t>Žádost o podporu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300205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35596" y="1916832"/>
            <a:ext cx="7272808" cy="2736304"/>
          </a:xfrm>
        </p:spPr>
        <p:txBody>
          <a:bodyPr/>
          <a:lstStyle/>
          <a:p>
            <a:pPr algn="ctr"/>
            <a:b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okruhy aktivit OPZ+ navazující výzvy CLLD</a:t>
            </a:r>
            <a:b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4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cs-CZ" sz="2800" b="false" dirty="false"/>
          </a:p>
        </p:txBody>
      </p:sp>
    </p:spTree>
    <p:extLst>
      <p:ext uri="{BB962C8B-B14F-4D97-AF65-F5344CB8AC3E}">
        <p14:creationId xmlns:p14="http://schemas.microsoft.com/office/powerpoint/2010/main" val="31360917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E25B9-9E00-9058-15A3-5A4036C601E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Žádost o podporu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7A2A-FD29-6B24-EF62-BA8C21207B2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12776"/>
            <a:ext cx="8244000" cy="5103224"/>
          </a:xfrm>
        </p:spPr>
        <p:txBody>
          <a:bodyPr/>
          <a:lstStyle/>
          <a:p>
            <a:r>
              <a:rPr lang="cs-CZ" dirty="false"/>
              <a:t>ISKP21+ odkaz: </a:t>
            </a:r>
            <a:r>
              <a:rPr lang="cs-CZ" sz="2400" dirty="false">
                <a:hlinkClick r:id="rId2"/>
              </a:rPr>
              <a:t>ISKP21+ (mssf.cz)</a:t>
            </a:r>
            <a:endParaRPr lang="cs-CZ" sz="2400" dirty="false"/>
          </a:p>
          <a:p>
            <a:r>
              <a:rPr lang="cs-CZ" sz="2400" dirty="false">
                <a:hlinkClick r:id="rId3"/>
              </a:rPr>
              <a:t>Obecné pokyny v ovládání IS KP21+ a ke komunikaci s technickou podporou</a:t>
            </a:r>
            <a:endParaRPr lang="cs-CZ" sz="2400" dirty="false"/>
          </a:p>
          <a:p>
            <a:r>
              <a:rPr lang="cs-CZ" dirty="false"/>
              <a:t>Výzva bude vyhlášena a zveřejněna na webu </a:t>
            </a:r>
            <a:r>
              <a:rPr lang="cs-CZ" dirty="false">
                <a:hlinkClick r:id="rId4"/>
              </a:rPr>
              <a:t>www.esfcr.cz</a:t>
            </a:r>
            <a:r>
              <a:rPr lang="cs-CZ" dirty="false"/>
              <a:t>: </a:t>
            </a:r>
            <a:r>
              <a:rPr lang="cs-CZ" dirty="false">
                <a:hlinkClick r:id="rId5"/>
              </a:rPr>
              <a:t>Přehled výzev - </a:t>
            </a:r>
            <a:r>
              <a:rPr lang="cs-CZ" dirty="false">
                <a:hlinkClick r:id="rId4"/>
              </a:rPr>
              <a:t>www.esfcr.cz</a:t>
            </a:r>
            <a:endParaRPr lang="cs-CZ" dirty="false"/>
          </a:p>
          <a:p>
            <a:pPr marL="0" indent="0">
              <a:buNone/>
            </a:pPr>
            <a:endParaRPr lang="cs-CZ" dirty="false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cs-CZ" dirty="false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cs-CZ" dirty="false">
              <a:highlight>
                <a:srgbClr val="FFFF00"/>
              </a:highlight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4BAAE7-6335-9895-7FEC-0212B25FE66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50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2EFDD23-136B-6F44-F947-E45625DDB5ED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6"/>
          <a:srcRect l="17713" t="13388" r="16925" b="28034"/>
          <a:stretch/>
        </p:blipFill>
        <p:spPr>
          <a:xfrm>
            <a:off x="1475656" y="3635680"/>
            <a:ext cx="5976664" cy="2880320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ABD11963-DF5E-B7BE-F5B7-51207CCF13BC}"/>
              </a:ext>
            </a:extLst>
          </p:cNvPr>
          <p:cNvSpPr/>
          <p:nvPr/>
        </p:nvSpPr>
        <p:spPr>
          <a:xfrm rot="1926709">
            <a:off x="154183" y="4766265"/>
            <a:ext cx="1566528" cy="938998"/>
          </a:xfrm>
          <a:prstGeom prst="rightArrow">
            <a:avLst>
              <a:gd name="adj1" fmla="val 50000"/>
              <a:gd name="adj2" fmla="val 511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2263ABFC-8C79-8DAB-4AD5-38F5F786D01D}"/>
              </a:ext>
            </a:extLst>
          </p:cNvPr>
          <p:cNvSpPr/>
          <p:nvPr/>
        </p:nvSpPr>
        <p:spPr>
          <a:xfrm rot="1926709">
            <a:off x="198845" y="3479330"/>
            <a:ext cx="1318826" cy="938998"/>
          </a:xfrm>
          <a:prstGeom prst="rightArrow">
            <a:avLst>
              <a:gd name="adj1" fmla="val 50000"/>
              <a:gd name="adj2" fmla="val 511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2042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E25B9-9E00-9058-15A3-5A4036C601E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Žádost o podporu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7A2A-FD29-6B24-EF62-BA8C21207B2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0000" y="1610760"/>
            <a:ext cx="8424000" cy="5247240"/>
          </a:xfrm>
        </p:spPr>
        <p:txBody>
          <a:bodyPr/>
          <a:lstStyle/>
          <a:p>
            <a:r>
              <a:rPr lang="cs-CZ" sz="1800" b="true" dirty="false"/>
              <a:t>Obecná část pravidel pro žadatele a příjemce v rámci operačního programu zaměstnanost plus</a:t>
            </a:r>
          </a:p>
          <a:p>
            <a:r>
              <a:rPr lang="cs-CZ" sz="1800" b="true" dirty="false"/>
              <a:t>Specifická část pravidel pro žadatele a příjemce </a:t>
            </a:r>
            <a:br>
              <a:rPr lang="cs-CZ" sz="1800" b="true" dirty="false"/>
            </a:br>
            <a:r>
              <a:rPr lang="cs-CZ" sz="1800" b="true" dirty="false"/>
              <a:t>v rámci OPZ+ pro projekty s přímými a nepřímými náklady a pro projekty financované s využitím paušálních sazeb</a:t>
            </a:r>
          </a:p>
          <a:p>
            <a:r>
              <a:rPr lang="cs-CZ" sz="1800" b="true" dirty="false"/>
              <a:t>Obvyklé mzdy/platy pro program Operační program Zaměstnanost plus</a:t>
            </a:r>
          </a:p>
          <a:p>
            <a:pPr marL="0" indent="0" algn="ctr">
              <a:buNone/>
            </a:pPr>
            <a:r>
              <a:rPr lang="cs-CZ" sz="1800" dirty="false"/>
              <a:t>Pravidla pro žadatele a příjemce: </a:t>
            </a:r>
            <a:r>
              <a:rPr lang="it-IT" sz="1800" dirty="false">
                <a:hlinkClick r:id="rId2"/>
              </a:rPr>
              <a:t>Pravidla pro žadatele a příjemce - </a:t>
            </a:r>
            <a:r>
              <a:rPr lang="it-IT" sz="1800" dirty="false">
                <a:hlinkClick r:id="rId3"/>
              </a:rPr>
              <a:t>www.esfcr.cz</a:t>
            </a:r>
            <a:endParaRPr lang="cs-CZ" sz="1800" dirty="false"/>
          </a:p>
          <a:p>
            <a:pPr marL="0" indent="0">
              <a:buNone/>
            </a:pPr>
            <a:r>
              <a:rPr lang="cs-CZ" sz="1800" b="true" dirty="false"/>
              <a:t>Pokyny k vyplnění žádosti o podporu v IS KP21+ pro projekty s přímými </a:t>
            </a:r>
            <a:br>
              <a:rPr lang="cs-CZ" sz="1800" b="true" dirty="false"/>
            </a:br>
            <a:r>
              <a:rPr lang="cs-CZ" sz="1800" b="true" dirty="false"/>
              <a:t>a nepřímými náklady a pro projekty s paušálními sazbami</a:t>
            </a:r>
          </a:p>
          <a:p>
            <a:pPr marL="0" indent="0">
              <a:buNone/>
            </a:pPr>
            <a:r>
              <a:rPr lang="cs-CZ" sz="1800" dirty="false">
                <a:hlinkClick r:id="rId4"/>
              </a:rPr>
              <a:t>Formuláře a pokyny potřebné v rámci přípravy žádosti o podporu - </a:t>
            </a:r>
            <a:r>
              <a:rPr lang="cs-CZ" sz="1800" dirty="false">
                <a:hlinkClick r:id="rId3"/>
              </a:rPr>
              <a:t>www.esfcr.cz</a:t>
            </a:r>
            <a:endParaRPr lang="cs-CZ" sz="1800" dirty="false"/>
          </a:p>
          <a:p>
            <a:pPr marL="0" indent="0">
              <a:buNone/>
            </a:pPr>
            <a:endParaRPr lang="cs-CZ" sz="1800" dirty="false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cs-CZ" sz="1800" dirty="false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cs-CZ" sz="1800" dirty="false">
              <a:highlight>
                <a:srgbClr val="FFFF00"/>
              </a:highlight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4BAAE7-6335-9895-7FEC-0212B25FE66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45282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5C75A-5B1C-4813-A659-B7CDE73ECCA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false"/>
              <a:t>Žádost o podporu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039B6-B101-41A0-B7E2-387EAC96CAF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5355232"/>
          </a:xfrm>
        </p:spPr>
        <p:txBody>
          <a:bodyPr/>
          <a:lstStyle/>
          <a:p>
            <a:pPr marL="0" indent="0" algn="just">
              <a:buNone/>
            </a:pPr>
            <a:r>
              <a:rPr lang="cs-CZ" b="true" dirty="false"/>
              <a:t>Rozpad zdrojů financování</a:t>
            </a:r>
          </a:p>
          <a:p>
            <a:pPr algn="just"/>
            <a:r>
              <a:rPr lang="cs-CZ" sz="2000" dirty="false"/>
              <a:t>EU podíl 76,735 %</a:t>
            </a:r>
          </a:p>
          <a:p>
            <a:pPr algn="just"/>
            <a:r>
              <a:rPr lang="cs-CZ" sz="2000" dirty="false"/>
              <a:t>Státní rozpočet 18,265 %</a:t>
            </a:r>
          </a:p>
          <a:p>
            <a:pPr algn="just"/>
            <a:r>
              <a:rPr lang="cs-CZ" sz="2000" b="true" dirty="false">
                <a:solidFill>
                  <a:srgbClr val="FF0000"/>
                </a:solidFill>
              </a:rPr>
              <a:t>Spolufinancování 5 %</a:t>
            </a:r>
            <a:endParaRPr lang="cs-CZ" b="true" dirty="false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b="true" dirty="false"/>
              <a:t>Předpoklad výše celkových způsobilých výdajů projektu:</a:t>
            </a:r>
          </a:p>
          <a:p>
            <a:pPr algn="just"/>
            <a:r>
              <a:rPr lang="cs-CZ" sz="2000" dirty="false"/>
              <a:t>Předpoklad minimální výše CZV projektu – 3 000 000 Kč</a:t>
            </a:r>
          </a:p>
          <a:p>
            <a:pPr algn="just"/>
            <a:r>
              <a:rPr lang="cs-CZ" sz="2000" dirty="false"/>
              <a:t>Předpoklad maximální výše CZV projektu – 5 mil. Kč/7,5 mil. Kč/10 mil. Kč dle kategorie MAS dle počtu obyvatel</a:t>
            </a:r>
          </a:p>
          <a:p>
            <a:pPr marL="0" indent="0" algn="just">
              <a:buNone/>
            </a:pPr>
            <a:r>
              <a:rPr lang="cs-CZ" b="true" dirty="false"/>
              <a:t>Forma financování</a:t>
            </a:r>
          </a:p>
          <a:p>
            <a:pPr algn="just"/>
            <a:r>
              <a:rPr lang="cs-CZ" sz="2000" dirty="false"/>
              <a:t>Ex ante, zálohová platba ve výši cca 30 %</a:t>
            </a:r>
          </a:p>
          <a:p>
            <a:pPr algn="just"/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1D371A-FE4A-44D3-81B4-A074A558496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742349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BB0D6-A075-4894-BBAC-CDAA7724859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Žádost o podporu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2143C3-C87D-4C08-BC21-EA8EF682230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269000"/>
            <a:ext cx="8064000" cy="5247000"/>
          </a:xfrm>
        </p:spPr>
        <p:txBody>
          <a:bodyPr/>
          <a:lstStyle/>
          <a:p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 výzvě bude uplatněno zjednodušené vykazování - pevný 40% paušál + mzdové příspěvky</a:t>
            </a:r>
          </a:p>
          <a:p>
            <a:pPr marL="0" indent="0">
              <a:buNone/>
            </a:pPr>
            <a:endParaRPr lang="cs-CZ" sz="2000" dirty="false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cs-CZ" sz="2000" dirty="false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cs-CZ" sz="2000" dirty="false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ravidla, jaké kategorie výdajů jsou způsobilé, jsou k dispozici ve Specifické části pravidel pro žadatele a příjemce v rámci OPZ+ pro projekty s přímými a nepřímými náklady a pro projekty financované s využitím paušálních sazeb</a:t>
            </a:r>
          </a:p>
          <a:p>
            <a:r>
              <a:rPr lang="cs-CZ" sz="2000" dirty="false">
                <a:latin typeface="Arial" panose="020B0604020202020204" pitchFamily="34" charset="0"/>
              </a:rPr>
              <a:t>způsobilé přímé osobní náklady v rámci této výzvy budou pouze pozice uvedené v </a:t>
            </a:r>
            <a:r>
              <a:rPr lang="cs-CZ" sz="2000" i="true" dirty="false">
                <a:latin typeface="Arial" panose="020B0604020202020204" pitchFamily="34" charset="0"/>
              </a:rPr>
              <a:t>Příloze výzvy </a:t>
            </a:r>
            <a:r>
              <a:rPr lang="cs-CZ" sz="2000" b="true" i="true" dirty="false">
                <a:latin typeface="Arial" panose="020B0604020202020204" pitchFamily="34" charset="0"/>
              </a:rPr>
              <a:t>Pracovní pozice způsobilé k financování z přímých nákladů projektu</a:t>
            </a:r>
          </a:p>
          <a:p>
            <a:r>
              <a:rPr lang="cs-CZ" sz="2000" dirty="false">
                <a:latin typeface="Arial" panose="020B0604020202020204" pitchFamily="34" charset="0"/>
              </a:rPr>
              <a:t>způsobilé budou </a:t>
            </a:r>
            <a:r>
              <a:rPr lang="cs-CZ" sz="2000" dirty="false">
                <a:solidFill>
                  <a:srgbClr val="FF0000"/>
                </a:solidFill>
                <a:latin typeface="Arial" panose="020B0604020202020204" pitchFamily="34" charset="0"/>
              </a:rPr>
              <a:t>pouze </a:t>
            </a:r>
            <a:r>
              <a:rPr lang="cs-CZ" sz="2000" dirty="false" err="true">
                <a:solidFill>
                  <a:srgbClr val="FF0000"/>
                </a:solidFill>
                <a:latin typeface="Arial" panose="020B0604020202020204" pitchFamily="34" charset="0"/>
              </a:rPr>
              <a:t>neinvestice</a:t>
            </a:r>
            <a:endParaRPr lang="cs-CZ" sz="2000" dirty="false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3200" b="true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AF9541-A823-4337-8589-50E235166AB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53</a:t>
            </a:fld>
            <a:endParaRPr lang="cs-CZ" dirty="false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592C3D-A4E5-3A73-29F9-0DEE53523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200254"/>
              </p:ext>
            </p:extLst>
          </p:nvPr>
        </p:nvGraphicFramePr>
        <p:xfrm>
          <a:off x="959768" y="2013700"/>
          <a:ext cx="7224464" cy="1008112"/>
        </p:xfrm>
        <a:graphic>
          <a:graphicData uri="http://schemas.openxmlformats.org/drawingml/2006/diagram">
            <dgm:relIds r:dm="rId3" r:lo="rId4" r:qs="rId5" r:cs="rId6"/>
          </a:graphicData>
        </a:graphic>
      </p:graphicFrame>
      <p:sp>
        <p:nvSpPr>
          <p:cNvPr id="6" name="Kříž 5">
            <a:extLst>
              <a:ext uri="{FF2B5EF4-FFF2-40B4-BE49-F238E27FC236}">
                <a16:creationId xmlns:a16="http://schemas.microsoft.com/office/drawing/2014/main" id="{61E84CCA-4A69-7AD7-E494-C0CF23B6A8D0}"/>
              </a:ext>
            </a:extLst>
          </p:cNvPr>
          <p:cNvSpPr/>
          <p:nvPr/>
        </p:nvSpPr>
        <p:spPr>
          <a:xfrm>
            <a:off x="2771800" y="2229724"/>
            <a:ext cx="576064" cy="576064"/>
          </a:xfrm>
          <a:prstGeom prst="pl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7" name="Kříž 6">
            <a:extLst>
              <a:ext uri="{FF2B5EF4-FFF2-40B4-BE49-F238E27FC236}">
                <a16:creationId xmlns:a16="http://schemas.microsoft.com/office/drawing/2014/main" id="{1CD481EC-A9DB-17A5-250C-315243057FEB}"/>
              </a:ext>
            </a:extLst>
          </p:cNvPr>
          <p:cNvSpPr/>
          <p:nvPr/>
        </p:nvSpPr>
        <p:spPr>
          <a:xfrm>
            <a:off x="5364088" y="2229724"/>
            <a:ext cx="576064" cy="576064"/>
          </a:xfrm>
          <a:prstGeom prst="pl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6333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9A1B0-8432-44E4-8C0D-8C3CF32F763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Žádost o podporu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6579D0-3BF3-4AD2-A751-2E65EB8D2F0D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67544" y="1412776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Přímé osobní náklady</a:t>
            </a:r>
          </a:p>
          <a:p>
            <a:r>
              <a:rPr lang="cs-CZ" sz="2000" dirty="false"/>
              <a:t>Koordinátor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false"/>
              <a:t>povinná pozice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HPP, pracovněprávní vztah uzavřený výhradně s žadatelem (MAS)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doporučený úvazek 0,5 – 1,0 podle rozsahu a náročnosti projektu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u="sng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Měsíční sazba</a:t>
            </a:r>
            <a:r>
              <a:rPr lang="cs-CZ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viz Obvyklé mzdy/platy – pozice Hlavní manažer/vedoucí projektu/koordinátor </a:t>
            </a:r>
            <a:r>
              <a:rPr lang="it-IT" dirty="false">
                <a:hlinkClick r:id="rId3"/>
              </a:rPr>
              <a:t>Pravidla pro žadatele a příjemce - </a:t>
            </a:r>
            <a:r>
              <a:rPr lang="it-IT" dirty="false">
                <a:hlinkClick r:id="rId4"/>
              </a:rPr>
              <a:t>www.esfcr.cz</a:t>
            </a: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433F8C-3998-4F4E-88EE-8B0E0E4E88A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275471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9A1B0-8432-44E4-8C0D-8C3CF32F763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Žádost o podporu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6579D0-3BF3-4AD2-A751-2E65EB8D2F0D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611560" y="1916832"/>
            <a:ext cx="3600400" cy="4599168"/>
          </a:xfrm>
        </p:spPr>
        <p:txBody>
          <a:bodyPr/>
          <a:lstStyle/>
          <a:p>
            <a:pPr marL="285750" lvl="1" indent="-28575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-CZ" dirty="false"/>
              <a:t>Sociální pracovník/ terénní sociální pracovník</a:t>
            </a:r>
          </a:p>
          <a:p>
            <a:pPr marL="285750" lvl="1" indent="-28575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-CZ" dirty="false"/>
              <a:t>Pracovník v sociálních službách</a:t>
            </a:r>
          </a:p>
          <a:p>
            <a:pPr marL="285750" lvl="1" indent="-28575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-CZ" dirty="false"/>
              <a:t>Garant sociální práce</a:t>
            </a:r>
          </a:p>
          <a:p>
            <a:pPr marL="285750" lvl="1" indent="-28575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-CZ" dirty="false"/>
              <a:t>Case manager - případový (sociální) pracovník</a:t>
            </a:r>
          </a:p>
          <a:p>
            <a:pPr marL="285750" lvl="1" indent="-28575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-CZ" dirty="false"/>
              <a:t>Komunitní pracovník</a:t>
            </a:r>
          </a:p>
          <a:p>
            <a:pPr marL="285750" lvl="1" indent="-28575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-CZ" dirty="false"/>
              <a:t>Garant komunitní práce</a:t>
            </a:r>
          </a:p>
          <a:p>
            <a:pPr marL="285750" lvl="1" indent="-28575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-CZ" dirty="false"/>
              <a:t>Koordinátor komunitní (sociální) práce/ participativních metod práce</a:t>
            </a:r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433F8C-3998-4F4E-88EE-8B0E0E4E88A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55</a:t>
            </a:fld>
            <a:endParaRPr lang="cs-CZ" dirty="false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CA64141E-A279-CAEE-AEB0-0212E71944CE}"/>
              </a:ext>
            </a:extLst>
          </p:cNvPr>
          <p:cNvSpPr txBox="true">
            <a:spLocks/>
          </p:cNvSpPr>
          <p:nvPr/>
        </p:nvSpPr>
        <p:spPr>
          <a:xfrm>
            <a:off x="4932040" y="1916832"/>
            <a:ext cx="3600400" cy="436117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-CZ" dirty="false"/>
              <a:t>Metodik pro práci s cílovými skupinami</a:t>
            </a:r>
          </a:p>
          <a:p>
            <a:pPr marL="342900" lvl="1" indent="-3429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-CZ" dirty="false"/>
              <a:t>Dluhový poradce</a:t>
            </a:r>
          </a:p>
          <a:p>
            <a:pPr marL="342900" lvl="1" indent="-3429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-CZ" dirty="false"/>
              <a:t>Mediátor</a:t>
            </a:r>
          </a:p>
          <a:p>
            <a:pPr marL="342900" lvl="1" indent="-3429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-CZ" dirty="false"/>
              <a:t>Expert/ specialista /odborný pracovník/ konzultant</a:t>
            </a:r>
          </a:p>
          <a:p>
            <a:pPr marL="342900" lvl="1" indent="-3429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-CZ" dirty="false"/>
              <a:t>Peer pracovník/ peer asistent/ pomocný pracovník z řad cílové skupiny</a:t>
            </a:r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None/>
            </a:pPr>
            <a:endParaRPr lang="cs-CZ" dirty="false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D2F7018-F1EC-BC32-03FA-DE275705485A}"/>
              </a:ext>
            </a:extLst>
          </p:cNvPr>
          <p:cNvSpPr txBox="true">
            <a:spLocks/>
          </p:cNvSpPr>
          <p:nvPr/>
        </p:nvSpPr>
        <p:spPr>
          <a:xfrm>
            <a:off x="1763688" y="1248412"/>
            <a:ext cx="6192688" cy="76520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s-CZ" b="true" dirty="false"/>
              <a:t>Přímé osobní náklady – další pozice: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377667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9A1B0-8432-44E4-8C0D-8C3CF32F763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Žádost o podporu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6579D0-3BF3-4AD2-A751-2E65EB8D2F0D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67544" y="1412776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Pevný 40% paušál:</a:t>
            </a:r>
            <a:endParaRPr lang="cs-CZ" sz="2000" b="true" dirty="false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false"/>
              <a:t>náklady na vybavení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false"/>
              <a:t>nákup služeb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false"/>
              <a:t>provozní náklady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false"/>
              <a:t>náklady na projektového a finančního manažera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false"/>
              <a:t>náklady na evaluátora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false"/>
              <a:t>leasing automobilu</a:t>
            </a:r>
            <a:endParaRPr lang="cs-CZ" sz="2000" dirty="false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000" dirty="false"/>
          </a:p>
          <a:p>
            <a:pPr>
              <a:buFont typeface="Arial" panose="020B0604020202020204" pitchFamily="34" charset="0"/>
              <a:buChar char="•"/>
            </a:pPr>
            <a:endParaRPr lang="cs-CZ" sz="2000" dirty="false"/>
          </a:p>
          <a:p>
            <a:pPr>
              <a:buFont typeface="Arial" panose="020B0604020202020204" pitchFamily="34" charset="0"/>
              <a:buChar char="•"/>
            </a:pPr>
            <a:endParaRPr lang="cs-CZ" sz="2000" dirty="false"/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433F8C-3998-4F4E-88EE-8B0E0E4E88A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346498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9A1B0-8432-44E4-8C0D-8C3CF32F763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Žádost o podporu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6579D0-3BF3-4AD2-A751-2E65EB8D2F0D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67544" y="1412776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Mzdový příspěvek: </a:t>
            </a:r>
          </a:p>
          <a:p>
            <a:pPr marL="0" indent="0">
              <a:buNone/>
            </a:pPr>
            <a:r>
              <a:rPr lang="cs-CZ" sz="2000" dirty="false"/>
              <a:t>Ve výzvách vyhlášených 1. 3. 2024 a později odpovídá sazba jednotkového nákladu částce 1 623,70 Kč na každých 0,05 úvazku za měsíc.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false"/>
              <a:t>Měrnou jednotkou je 0,05 úvazek/měsíc. V jednotkovém nákladu je kalkulován příspěvek na osobní náklady zaměstnance včetně souvisejících zákonných odvodů zaměstnavatele.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false"/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433F8C-3998-4F4E-88EE-8B0E0E4E88A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118000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F006A-E9D8-4E3D-B147-E02D1429BE6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216000" y="0"/>
            <a:ext cx="8424000" cy="1080000"/>
          </a:xfrm>
        </p:spPr>
        <p:txBody>
          <a:bodyPr/>
          <a:lstStyle/>
          <a:p>
            <a:r>
              <a:rPr lang="cs-CZ" sz="2800" dirty="false"/>
              <a:t>Veřejná podpora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855CD-C061-40B5-BE82-8B7B9F1E170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67544" y="1340768"/>
            <a:ext cx="8136456" cy="5544616"/>
          </a:xfrm>
        </p:spPr>
        <p:txBody>
          <a:bodyPr/>
          <a:lstStyle/>
          <a:p>
            <a:pPr marL="0" indent="0">
              <a:buNone/>
            </a:pPr>
            <a:r>
              <a:rPr lang="cs-CZ" b="true" dirty="false"/>
              <a:t>Aktivity, které mohou zakládat veřejnou podporu</a:t>
            </a:r>
          </a:p>
          <a:p>
            <a:pPr marL="0" indent="0">
              <a:buNone/>
            </a:pPr>
            <a:endParaRPr lang="cs-CZ" sz="1800" b="true" dirty="false"/>
          </a:p>
          <a:p>
            <a:pPr>
              <a:buFont typeface="Wingdings" panose="05000000000000000000" pitchFamily="2" charset="2"/>
              <a:buChar char=""/>
            </a:pPr>
            <a:r>
              <a:rPr lang="cs-CZ" sz="2000" dirty="false"/>
              <a:t>půjčovny kompenzačních pomůcek (za úplatu i bezplatné)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cs-CZ" sz="2000" dirty="false"/>
              <a:t>služby dle zákona o sociálních službách – vyrovnávací platba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cs-CZ" sz="2000" dirty="false"/>
              <a:t>komunitní tábory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cs-CZ" sz="2000" dirty="false"/>
              <a:t>mzdové příspěvky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cs-CZ" sz="2000" dirty="false"/>
              <a:t>senior taxi</a:t>
            </a:r>
          </a:p>
          <a:p>
            <a:pPr marL="0" indent="0">
              <a:buNone/>
            </a:pPr>
            <a:endParaRPr lang="cs-CZ" sz="1800" dirty="false"/>
          </a:p>
          <a:p>
            <a:pPr algn="just">
              <a:spcAft>
                <a:spcPts val="1100"/>
              </a:spcAft>
              <a:buFontTx/>
              <a:buChar char="-"/>
            </a:pPr>
            <a:endParaRPr lang="cs-CZ" sz="1800" dirty="false"/>
          </a:p>
          <a:p>
            <a:pPr marL="0" indent="0">
              <a:buNone/>
            </a:pPr>
            <a:endParaRPr lang="cs-CZ" sz="1800" dirty="false"/>
          </a:p>
          <a:p>
            <a:pPr>
              <a:buFont typeface="Wingdings" panose="05000000000000000000" pitchFamily="2" charset="2"/>
              <a:buChar char="q"/>
            </a:pPr>
            <a:endParaRPr lang="cs-CZ" sz="1800" dirty="false"/>
          </a:p>
          <a:p>
            <a:pPr marL="0" indent="0">
              <a:buNone/>
            </a:pPr>
            <a:endParaRPr lang="cs-CZ" sz="18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B57488-F404-4567-A831-3AFBC3EF05F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864305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3429000"/>
            <a:ext cx="7272808" cy="1368152"/>
          </a:xfrm>
        </p:spPr>
        <p:txBody>
          <a:bodyPr/>
          <a:lstStyle/>
          <a:p>
            <a:pPr algn="ctr"/>
            <a:r>
              <a:rPr lang="cs-CZ" sz="2800" dirty="false"/>
              <a:t>Mentoring – doporučení a zkušenosti MAS zapojených v první výzvě CLLD </a:t>
            </a:r>
            <a:r>
              <a:rPr lang="cs-CZ" sz="2800" dirty="false" err="true"/>
              <a:t>opz</a:t>
            </a:r>
            <a:r>
              <a:rPr lang="cs-CZ" sz="2800" dirty="false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4104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AD1F50-6CA8-F519-BA6C-C15BDB1A9C3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Návrh aktivit </a:t>
            </a:r>
            <a:r>
              <a:rPr lang="cs-CZ" sz="3200" b="tru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OPZ+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82A0B5-FA6B-3A8C-2BB4-99DA0CCE0231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Věcné zaměření podporovaných aktivit:</a:t>
            </a:r>
          </a:p>
          <a:p>
            <a:r>
              <a:rPr lang="cs-CZ" dirty="false"/>
              <a:t>řešení problémů osob/rodin sociálně vyloučených či ohrožených sociálním vyloučením</a:t>
            </a:r>
          </a:p>
          <a:p>
            <a:r>
              <a:rPr lang="cs-CZ" dirty="false"/>
              <a:t>zvýšení dostupnosti služeb v přirozeném prostředí </a:t>
            </a:r>
          </a:p>
          <a:p>
            <a:r>
              <a:rPr lang="pl-PL" dirty="false"/>
              <a:t>přímý dopad na podpořené osoby/ členy komunity</a:t>
            </a:r>
          </a:p>
          <a:p>
            <a:r>
              <a:rPr lang="cs-CZ" dirty="false"/>
              <a:t>převažuje přímá práce s cílovými skupinami </a:t>
            </a:r>
          </a:p>
          <a:p>
            <a:r>
              <a:rPr lang="cs-CZ" dirty="false"/>
              <a:t>doplňkově lze podpořit i koncepční a metodické činnosti anebo vzdělávací a osvětové aktivity </a:t>
            </a:r>
          </a:p>
          <a:p>
            <a:r>
              <a:rPr lang="cs-CZ" dirty="false"/>
              <a:t>neinvestiční výdaje, osobní náklady na pracovníky v přímé práci s klienty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813BB0-F9E4-DC69-6BAB-A693AA7D5D2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318178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79DF3-52CD-0F30-5555-6707A76C4AEE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936000" y="3661200"/>
            <a:ext cx="7272000" cy="1224000"/>
          </a:xfrm>
        </p:spPr>
        <p:txBody>
          <a:bodyPr/>
          <a:lstStyle/>
          <a:p>
            <a:pPr algn="ctr"/>
            <a:r>
              <a:rPr lang="cs-CZ" sz="2800" dirty="false"/>
              <a:t>Příklady dobré praxe MAS</a:t>
            </a:r>
          </a:p>
        </p:txBody>
      </p:sp>
    </p:spTree>
    <p:extLst>
      <p:ext uri="{BB962C8B-B14F-4D97-AF65-F5344CB8AC3E}">
        <p14:creationId xmlns:p14="http://schemas.microsoft.com/office/powerpoint/2010/main" val="27915220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6C389-984F-3351-7C8F-08FE05C0C08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Příklady dobré praxe MAS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91603C-76DC-1C75-BC4A-9430A9858634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r>
              <a:rPr lang="pt-BR" dirty="false">
                <a:hlinkClick r:id="rId3"/>
              </a:rPr>
              <a:t>Dobrá praxe MAS - www.esfcr.cz</a:t>
            </a: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06CA32-581E-AE5E-B72A-F4EBF0A2B80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61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E35847-DC07-C879-1379-51A2378B434D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47" y="2276872"/>
            <a:ext cx="5556305" cy="40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125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91067-18CB-7C6D-DDBB-33873F94D777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936000" y="3681164"/>
            <a:ext cx="7272000" cy="1224000"/>
          </a:xfrm>
        </p:spPr>
        <p:txBody>
          <a:bodyPr/>
          <a:lstStyle/>
          <a:p>
            <a:pPr algn="ctr"/>
            <a:r>
              <a:rPr lang="cs-CZ" sz="2800" dirty="false"/>
              <a:t>Tematické semináře pro mas</a:t>
            </a:r>
          </a:p>
        </p:txBody>
      </p:sp>
    </p:spTree>
    <p:extLst>
      <p:ext uri="{BB962C8B-B14F-4D97-AF65-F5344CB8AC3E}">
        <p14:creationId xmlns:p14="http://schemas.microsoft.com/office/powerpoint/2010/main" val="3521886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C24D9C-1D12-4F36-20C5-1EC49D2ED78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Tematické semináře pro mas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01F8AE-6242-87D0-7E1A-8D5847C3E16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638000"/>
            <a:ext cx="8064000" cy="4320000"/>
          </a:xfrm>
        </p:spPr>
        <p:txBody>
          <a:bodyPr/>
          <a:lstStyle/>
          <a:p>
            <a:r>
              <a:rPr lang="cs-CZ" dirty="false">
                <a:hlinkClick r:id="rId3"/>
              </a:rPr>
              <a:t>SEMINÁŘE K CLLD+ - www.esfcr.cz</a:t>
            </a: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28FB3C-1255-9FAC-98FD-A977149B8CF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63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C4A96E-9967-764A-7AE3-9CF2DFD51FB6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033" y="2492896"/>
            <a:ext cx="5435934" cy="37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06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971600" y="1844824"/>
            <a:ext cx="7272808" cy="4752528"/>
          </a:xfrm>
        </p:spPr>
        <p:txBody>
          <a:bodyPr/>
          <a:lstStyle/>
          <a:p>
            <a:pPr algn="ctr"/>
            <a:r>
              <a:rPr lang="cs-CZ" sz="2800" dirty="false"/>
              <a:t>Děkujeme za pozornost</a:t>
            </a:r>
            <a:br>
              <a:rPr lang="cs-CZ" sz="2800" b="false" dirty="false"/>
            </a:br>
            <a:br>
              <a:rPr lang="cs-CZ" sz="2800" b="false" dirty="false"/>
            </a:br>
            <a:br>
              <a:rPr lang="cs-CZ" sz="2800" b="false" dirty="false"/>
            </a:br>
            <a:r>
              <a:rPr lang="cs-CZ" sz="2800" b="false" dirty="false"/>
              <a:t>Z</a:t>
            </a:r>
            <a:r>
              <a:rPr lang="cs-CZ" sz="2800" b="false" cap="none" dirty="false"/>
              <a:t>a odd. projektů CLLD a ITI</a:t>
            </a:r>
            <a:br>
              <a:rPr lang="cs-CZ" sz="2800" b="false" dirty="false"/>
            </a:br>
            <a:br>
              <a:rPr lang="cs-CZ" sz="2800" b="false" dirty="false"/>
            </a:br>
            <a:br>
              <a:rPr lang="cs-CZ" sz="2800" b="false" dirty="false"/>
            </a:br>
            <a:r>
              <a:rPr lang="cs-CZ" sz="2000" b="false" dirty="false"/>
              <a:t>I</a:t>
            </a:r>
            <a:r>
              <a:rPr lang="cs-CZ" sz="2000" b="false" cap="none" dirty="false"/>
              <a:t>ng. Renáta Kučerová – renata.kucerova@mpsv.cz </a:t>
            </a:r>
            <a:br>
              <a:rPr lang="cs-CZ" sz="2000" b="false" cap="none" dirty="false"/>
            </a:br>
            <a:r>
              <a:rPr lang="cs-CZ" sz="2000" b="false" cap="none" dirty="false"/>
              <a:t>Mgr. Michaela Lustigová– michaela.lustigova@mpsv.cz</a:t>
            </a:r>
            <a:br>
              <a:rPr lang="cs-CZ" sz="2000" b="false" cap="none" dirty="false"/>
            </a:br>
            <a:r>
              <a:rPr lang="cs-CZ" sz="2000" b="false" cap="none" dirty="false"/>
              <a:t>Ing. Lucie Trunečková – lucie.truneckova@mpsv.cz</a:t>
            </a:r>
            <a:br>
              <a:rPr lang="cs-CZ" sz="2000" b="false" cap="none" dirty="false"/>
            </a:br>
            <a:r>
              <a:rPr lang="cs-CZ" sz="2000" b="false" cap="none" dirty="false"/>
              <a:t>Mgr. Jana Urbánková– jana.urbankova@mpsv.cz</a:t>
            </a:r>
            <a:endParaRPr lang="cs-CZ" sz="2000" b="false" dirty="false"/>
          </a:p>
        </p:txBody>
      </p:sp>
    </p:spTree>
    <p:extLst>
      <p:ext uri="{BB962C8B-B14F-4D97-AF65-F5344CB8AC3E}">
        <p14:creationId xmlns:p14="http://schemas.microsoft.com/office/powerpoint/2010/main" val="269866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79512" y="0"/>
            <a:ext cx="8964488" cy="1080000"/>
          </a:xfrm>
        </p:spPr>
        <p:txBody>
          <a:bodyPr/>
          <a:lstStyle/>
          <a:p>
            <a:r>
              <a:rPr lang="cs-CZ" sz="28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Návrh aktivit OPZ+</a:t>
            </a:r>
            <a:endParaRPr lang="cs-CZ" sz="2800" cap="none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151384"/>
            <a:ext cx="8352928" cy="5544616"/>
          </a:xfrm>
        </p:spPr>
        <p:txBody>
          <a:bodyPr/>
          <a:lstStyle/>
          <a:p>
            <a:pPr marL="0" indent="0" fontAlgn="base">
              <a:lnSpc>
                <a:spcPct val="100000"/>
              </a:lnSpc>
              <a:buNone/>
            </a:pPr>
            <a:endParaRPr lang="cs-CZ" sz="1800" b="true" u="sng" dirty="false"/>
          </a:p>
          <a:p>
            <a:pPr marL="0" indent="0" fontAlgn="base">
              <a:lnSpc>
                <a:spcPct val="100000"/>
              </a:lnSpc>
              <a:buNone/>
            </a:pPr>
            <a:r>
              <a:rPr lang="cs-CZ" sz="1800" b="true" u="sng" dirty="false"/>
              <a:t>Základní oblasti a příklady podporovaných aktivit</a:t>
            </a:r>
            <a:r>
              <a:rPr lang="cs-CZ" sz="1800" dirty="false"/>
              <a:t>: 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cs-CZ" sz="1800" dirty="false"/>
          </a:p>
          <a:p>
            <a:pPr marL="342900" indent="-342900" fontAlgn="base">
              <a:lnSpc>
                <a:spcPct val="100000"/>
              </a:lnSpc>
              <a:buAutoNum type="arabicPeriod"/>
            </a:pPr>
            <a:r>
              <a:rPr lang="cs-CZ" sz="1800" dirty="false"/>
              <a:t>Podpora </a:t>
            </a:r>
            <a:r>
              <a:rPr lang="cs-CZ" sz="1800" b="true" dirty="false"/>
              <a:t>komunitní práce </a:t>
            </a:r>
            <a:r>
              <a:rPr lang="cs-CZ" sz="1800" dirty="false"/>
              <a:t>včetně vzniku, fungování a rozvoje </a:t>
            </a:r>
            <a:r>
              <a:rPr lang="cs-CZ" sz="1800" b="true" dirty="false"/>
              <a:t>komunitních center </a:t>
            </a:r>
          </a:p>
          <a:p>
            <a:pPr marL="342900" indent="-342900" fontAlgn="base">
              <a:lnSpc>
                <a:spcPct val="100000"/>
              </a:lnSpc>
              <a:buFont typeface="Wingdings" panose="05000000000000000000" pitchFamily="2" charset="2"/>
              <a:buAutoNum type="arabicPeriod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 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sociální práce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území MAS </a:t>
            </a:r>
          </a:p>
          <a:p>
            <a:pPr marL="342900" indent="-342900" fontAlgn="base">
              <a:lnSpc>
                <a:spcPct val="100000"/>
              </a:lnSpc>
              <a:buFont typeface="Wingdings" panose="05000000000000000000" pitchFamily="2" charset="2"/>
              <a:buAutoNum type="arabicPeriod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 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sdílené dlouhodobé péče 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přirozeném sociálním prostředí, včetně 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paliativní a hospicové péče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800" b="true" dirty="false" err="tru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homesharingu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dalších forem sdílené péče </a:t>
            </a:r>
          </a:p>
          <a:p>
            <a:pPr marL="342900" indent="-342900" fontAlgn="base">
              <a:lnSpc>
                <a:spcPct val="100000"/>
              </a:lnSpc>
              <a:buFont typeface="Wingdings" panose="05000000000000000000" pitchFamily="2" charset="2"/>
              <a:buAutoNum type="arabicPeriod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aktivit směřujících k rozvoji a posilování rodinných a komunitních vazeb</a:t>
            </a:r>
            <a:endParaRPr lang="cs-CZ" sz="1800" b="true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00000"/>
              </a:lnSpc>
              <a:buFont typeface="Wingdings" panose="05000000000000000000" pitchFamily="2" charset="2"/>
              <a:buAutoNum type="arabicPeriod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ohrožených rodin s dětmi</a:t>
            </a: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00000"/>
              </a:lnSpc>
              <a:buFont typeface="Wingdings" panose="05000000000000000000" pitchFamily="2" charset="2"/>
              <a:buAutoNum type="arabicPeriod"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Zaměstnanostní programy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cílem přispět ke snížení lokální nezaměstnanosti</a:t>
            </a:r>
          </a:p>
          <a:p>
            <a:pPr marL="342900" indent="-342900" fontAlgn="base">
              <a:lnSpc>
                <a:spcPct val="100000"/>
              </a:lnSpc>
              <a:buFont typeface="Wingdings" panose="05000000000000000000" pitchFamily="2" charset="2"/>
              <a:buAutoNum type="arabicPeriod"/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 řešení dluhové problematiky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7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0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59806-AF0E-51F6-094E-B02A8A6AD3D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</a:pPr>
            <a:r>
              <a:rPr lang="cs-CZ" dirty="false"/>
              <a:t>1. Podpora komunitní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C45704-2195-66FD-129C-C4A0C6B0D5B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680520"/>
          </a:xfrm>
        </p:spPr>
        <p:txBody>
          <a:bodyPr/>
          <a:lstStyle/>
          <a:p>
            <a:pPr marL="0" lvl="0" indent="0" algn="just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None/>
            </a:pPr>
            <a:endParaRPr lang="cs-CZ" sz="2000" b="true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2000" b="true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omunitní práce</a:t>
            </a: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participativní přístup ke kolektivním problémům/situacím/tématům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cs-CZ" sz="20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2000" b="true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omunita je expertem na svou situaci a určuje cíl, priority, proces a postupy práce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20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ílem je</a:t>
            </a: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zplnomocňování</a:t>
            </a: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celých komunit v </a:t>
            </a: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samostatném řešení</a:t>
            </a: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svých problémů a naplňování potřeb (uschopňující přístup)</a:t>
            </a:r>
            <a:endParaRPr lang="cs-CZ" sz="20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None/>
            </a:pPr>
            <a:endParaRPr lang="cs-CZ" sz="1800" b="true" dirty="false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53E4E3-B43C-A008-7490-98B305BAE24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191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27FC2-0C16-084F-A924-C063662A887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1. Podpora komunitní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A10B8-68A2-E582-3CA3-30B42C8090F6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269000"/>
            <a:ext cx="8064000" cy="4968312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b="true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omunitní pracovník 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zná postup a metodu komunitní práce a umí je aplikovat, orientuje se v sociální oblasti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plňuje minimálně kvalifikační požadavky v souladu s přílohou výzvy „Pracovní pozice způsobilé k financování z přímých nákladů projektu“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okud to charakter dané situace přímo vyžaduje (řešení nepříznivé sociální situace prostřednictvím sociální práce), tak musí splňovat odbornou kvalifikaci sociálního pracovníka dle zákona č. 106/2008 Sb., o sociálních službách.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omunitní pracovník realizuje aktivity v souladu s 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principy komunitní práce 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(aktivizace, participace, zplnomocňování, </a:t>
            </a:r>
            <a:r>
              <a:rPr lang="cs-CZ" sz="1800" dirty="false" err="tru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bottom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-up, kolektivní spolupráce, apod.)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800" kern="0" dirty="false"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cs-CZ" sz="1800" kern="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ole organizační, vzdělávací, strategická a facilitační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54B0FF-71A1-D9A1-10C1-68800015BC2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79136590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W:\PUBLICITA\VIZUÁLNÍ_IDENTITA\sablony_word_ppt\prezentace.pptx</AC_OriginalFileName>
  </documentManagement>
</p:properties>
</file>

<file path=customXml/itemProps1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D88155-0E86-4D14-B6AF-C6806AEE9525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dfed548f-0517-4d39-90e3-3947398480c0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/>
  <properties:Words>5225</properties:Words>
  <properties:PresentationFormat>Předvádění na obrazovce (4:3)</properties:PresentationFormat>
  <properties:Paragraphs>686</properties:Paragraphs>
  <properties:Slides>64</properties:Slides>
  <properties:Notes>57</properties:Notes>
  <properties:TotalTime>3627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properties:HeadingPairs>
  <properties:TitlesOfParts>
    <vt:vector baseType="lpstr" size="73">
      <vt:lpstr>Arial</vt:lpstr>
      <vt:lpstr>Calibri</vt:lpstr>
      <vt:lpstr>Courier New</vt:lpstr>
      <vt:lpstr>Symbol</vt:lpstr>
      <vt:lpstr>Times New Roman</vt:lpstr>
      <vt:lpstr>Trebuchet MS</vt:lpstr>
      <vt:lpstr>Wingdings</vt:lpstr>
      <vt:lpstr>Wingdings 3</vt:lpstr>
      <vt:lpstr>prezentace</vt:lpstr>
      <vt:lpstr>seminář - zapojení NOVÝCH mas do CLLD v navazující výzvě OPZ+     </vt:lpstr>
      <vt:lpstr>Program semináře</vt:lpstr>
      <vt:lpstr> navazující výzvA OPZ+ CLLD   </vt:lpstr>
      <vt:lpstr>Navazující výzva CLLD opz+</vt:lpstr>
      <vt:lpstr>  okruhy aktivit OPZ+ navazující výzvy CLLD   </vt:lpstr>
      <vt:lpstr>Návrh aktivit OPZ+</vt:lpstr>
      <vt:lpstr>Návrh aktivit OPZ+</vt:lpstr>
      <vt:lpstr>1. Podpora komunitní práce</vt:lpstr>
      <vt:lpstr>1. Podpora komunitní práce</vt:lpstr>
      <vt:lpstr>1. Podpora komunitní práce</vt:lpstr>
      <vt:lpstr>1. Podpora komunitní práce</vt:lpstr>
      <vt:lpstr>2. Podpora sociální práce  </vt:lpstr>
      <vt:lpstr>2. Podpora sociální práce</vt:lpstr>
      <vt:lpstr>2. Podpora sociální práce</vt:lpstr>
      <vt:lpstr>2. Podpora sociální práce</vt:lpstr>
      <vt:lpstr>3. Podpora sdílené a neformální péče </vt:lpstr>
      <vt:lpstr> 3. Podpora sdílené a neformální péče </vt:lpstr>
      <vt:lpstr>3. Podpora sdílené a neformální péče</vt:lpstr>
      <vt:lpstr>3. Podpora sdílené a neformální péče</vt:lpstr>
      <vt:lpstr>4. Podpora Rozvoje a posilování rodinných a komunitních vazeb</vt:lpstr>
      <vt:lpstr>4. Podpora Rozvoje a posilování rodinných a komunitních vazeb</vt:lpstr>
      <vt:lpstr>4. Podpora RozvojE a posilování rodinných a komunitních vazeb</vt:lpstr>
      <vt:lpstr>4. Podpora RozvojE a posilování rodinných a komunitních vazeb</vt:lpstr>
      <vt:lpstr>4. podpora Rozvoje a posilování rodinných a komunitních vazeb</vt:lpstr>
      <vt:lpstr>5. Podpora ohrožených rodin s dětmi</vt:lpstr>
      <vt:lpstr>5. Podpora ohrožených rodin s dětmi</vt:lpstr>
      <vt:lpstr>5. Podpora ohrožených rodin s dětmi</vt:lpstr>
      <vt:lpstr>6. Zaměstnanostní programy</vt:lpstr>
      <vt:lpstr>6. Zaměstnanostní programy</vt:lpstr>
      <vt:lpstr>6. Zaměstnanostní programy</vt:lpstr>
      <vt:lpstr>6. Zaměstnanostní programy</vt:lpstr>
      <vt:lpstr>7. Dluhové poradenství </vt:lpstr>
      <vt:lpstr>7. Dluhové poradenství </vt:lpstr>
      <vt:lpstr>7. Dluhové poradenství </vt:lpstr>
      <vt:lpstr>7. Dluhové poradenství </vt:lpstr>
      <vt:lpstr>Představení MAS –plánované zaměření projektů   </vt:lpstr>
      <vt:lpstr>Představení mas</vt:lpstr>
      <vt:lpstr>Představení mas</vt:lpstr>
      <vt:lpstr>Představení zaměření projektů MAS</vt:lpstr>
      <vt:lpstr> Akční plán OPZ+     </vt:lpstr>
      <vt:lpstr>Akční plán OPZ+</vt:lpstr>
      <vt:lpstr>Akční plán OPZ+</vt:lpstr>
      <vt:lpstr>Akční plán OPZ+</vt:lpstr>
      <vt:lpstr>Akční plán OPZ+</vt:lpstr>
      <vt:lpstr>Akční plán OPZ+</vt:lpstr>
      <vt:lpstr>Akční plán OPZ+</vt:lpstr>
      <vt:lpstr>Akční plán OPZ+</vt:lpstr>
      <vt:lpstr>Partnerství</vt:lpstr>
      <vt:lpstr>Žádost o podporu</vt:lpstr>
      <vt:lpstr>Žádost o podporu</vt:lpstr>
      <vt:lpstr>Žádost o podporu</vt:lpstr>
      <vt:lpstr>Žádost o podporu</vt:lpstr>
      <vt:lpstr>Žádost o podporu</vt:lpstr>
      <vt:lpstr>Žádost o podporu</vt:lpstr>
      <vt:lpstr>Žádost o podporu</vt:lpstr>
      <vt:lpstr>Žádost o podporu</vt:lpstr>
      <vt:lpstr>Žádost o podporu</vt:lpstr>
      <vt:lpstr>Veřejná podpora</vt:lpstr>
      <vt:lpstr>Mentoring – doporučení a zkušenosti MAS zapojených v první výzvě CLLD opz+</vt:lpstr>
      <vt:lpstr>Příklady dobré praxe MAS</vt:lpstr>
      <vt:lpstr>Příklady dobré praxe MAS</vt:lpstr>
      <vt:lpstr>Tematické semináře pro mas</vt:lpstr>
      <vt:lpstr>Tematické semináře pro mas</vt:lpstr>
      <vt:lpstr>Děkujeme za pozornost   Za odd. projektů CLLD a ITI   Ing. Renáta Kučerová – renata.kucerova@mpsv.cz  Mgr. Michaela Lustigová– michaela.lustigova@mpsv.cz Ing. Lucie Trunečková – lucie.truneckova@mpsv.cz Mgr. Jana Urbánková– jana.urbankova@mpsv.cz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2024-10-01T13:16:02Z</dcterms:modified>
  <cp:revision>308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