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aveSubsetFonts="true">
  <p:sldMasterIdLst>
    <p:sldMasterId id="2147483648" r:id="rId1"/>
    <p:sldMasterId id="2147483659" r:id="rId2"/>
  </p:sldMasterIdLst>
  <p:sldIdLst>
    <p:sldId id="256" r:id="rId3"/>
    <p:sldId id="336" r:id="rId4"/>
    <p:sldId id="335" r:id="rId5"/>
    <p:sldId id="325" r:id="rId6"/>
    <p:sldId id="323" r:id="rId7"/>
    <p:sldId id="324" r:id="rId8"/>
    <p:sldId id="327" r:id="rId9"/>
    <p:sldId id="263" r:id="rId10"/>
    <p:sldId id="283" r:id="rId11"/>
    <p:sldId id="266" r:id="rId12"/>
    <p:sldId id="343" r:id="rId13"/>
    <p:sldId id="344" r:id="rId14"/>
    <p:sldId id="388" r:id="rId15"/>
    <p:sldId id="387" r:id="rId16"/>
    <p:sldId id="328" r:id="rId17"/>
    <p:sldId id="262" r:id="rId18"/>
    <p:sldId id="385" r:id="rId19"/>
    <p:sldId id="384" r:id="rId20"/>
    <p:sldId id="383" r:id="rId21"/>
    <p:sldId id="386" r:id="rId22"/>
    <p:sldId id="259" r:id="rId23"/>
  </p:sldIdLst>
  <p:sldSz cx="12192000" cy="6858000"/>
  <p:notesSz cx="6735763" cy="9866313"/>
  <p:defaultTextStyle>
    <a:defPPr>
      <a:defRPr lang="en-US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900"/>
    <a:srgbClr val="75348B"/>
    <a:srgbClr val="21B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p1510="http://schemas.microsoft.com/office/powerpoint/2015/10/main" xmlns:a="http://schemas.openxmlformats.org/drawingml/2006/main" xmlns:r="http://schemas.openxmlformats.org/officeDocument/2006/relationships">
  <p1510:revLst>
    <p1510:client dt="2024-03-25T18:56:56.369" id="{2868B87F-0D76-4A00-95E8-2ED792CC496D}" v="13"/>
  </p1510:revLst>
</p1510:revInfo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 horzBarState="maximized">
    <p:restoredLeft sz="14211" autoAdjust="false"/>
    <p:restoredTop sz="94660"/>
  </p:normalViewPr>
  <p:slideViewPr>
    <p:cSldViewPr snapToGrid="false">
      <p:cViewPr varScale="true">
        <p:scale>
          <a:sx n="113" d="100"/>
          <a:sy n="113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6.xml" Type="http://schemas.openxmlformats.org/officeDocument/2006/relationships/slide" Id="rId8"/>
    <Relationship Target="slides/slide11.xml" Type="http://schemas.openxmlformats.org/officeDocument/2006/relationships/slide" Id="rId13"/>
    <Relationship Target="slides/slide16.xml" Type="http://schemas.openxmlformats.org/officeDocument/2006/relationships/slide" Id="rId18"/>
    <Relationship Target="theme/theme1.xml" Type="http://schemas.openxmlformats.org/officeDocument/2006/relationships/theme" Id="rId26"/>
    <Relationship Target="slides/slide1.xml" Type="http://schemas.openxmlformats.org/officeDocument/2006/relationships/slide" Id="rId3"/>
    <Relationship Target="slides/slide19.xml" Type="http://schemas.openxmlformats.org/officeDocument/2006/relationships/slide" Id="rId21"/>
    <Relationship Target="slides/slide5.xml" Type="http://schemas.openxmlformats.org/officeDocument/2006/relationships/slide" Id="rId7"/>
    <Relationship Target="slides/slide10.xml" Type="http://schemas.openxmlformats.org/officeDocument/2006/relationships/slide" Id="rId12"/>
    <Relationship Target="slides/slide15.xml" Type="http://schemas.openxmlformats.org/officeDocument/2006/relationships/slide" Id="rId17"/>
    <Relationship Target="viewProps.xml" Type="http://schemas.openxmlformats.org/officeDocument/2006/relationships/viewProps" Id="rId25"/>
    <Relationship Target="slideMasters/slideMaster2.xml" Type="http://schemas.openxmlformats.org/officeDocument/2006/relationships/slideMaster" Id="rId2"/>
    <Relationship Target="slides/slide14.xml" Type="http://schemas.openxmlformats.org/officeDocument/2006/relationships/slide" Id="rId16"/>
    <Relationship Target="slides/slide18.xml" Type="http://schemas.openxmlformats.org/officeDocument/2006/relationships/slide" Id="rId20"/>
    <Relationship Target="slideMasters/slideMaster1.xml" Type="http://schemas.openxmlformats.org/officeDocument/2006/relationships/slideMaster" Id="rId1"/>
    <Relationship Target="slides/slide4.xml" Type="http://schemas.openxmlformats.org/officeDocument/2006/relationships/slide" Id="rId6"/>
    <Relationship Target="slides/slide9.xml" Type="http://schemas.openxmlformats.org/officeDocument/2006/relationships/slide" Id="rId11"/>
    <Relationship Target="presProps.xml" Type="http://schemas.openxmlformats.org/officeDocument/2006/relationships/presProps" Id="rId24"/>
    <Relationship Target="slides/slide3.xml" Type="http://schemas.openxmlformats.org/officeDocument/2006/relationships/slide" Id="rId5"/>
    <Relationship Target="slides/slide13.xml" Type="http://schemas.openxmlformats.org/officeDocument/2006/relationships/slide" Id="rId15"/>
    <Relationship Target="slides/slide21.xml" Type="http://schemas.openxmlformats.org/officeDocument/2006/relationships/slide" Id="rId23"/>
    <Relationship Target="revisionInfo.xml" Type="http://schemas.microsoft.com/office/2015/10/relationships/revisionInfo" Id="rId28"/>
    <Relationship Target="slides/slide8.xml" Type="http://schemas.openxmlformats.org/officeDocument/2006/relationships/slide" Id="rId10"/>
    <Relationship Target="slides/slide17.xml" Type="http://schemas.openxmlformats.org/officeDocument/2006/relationships/slide" Id="rId19"/>
    <Relationship Target="slides/slide2.xml" Type="http://schemas.openxmlformats.org/officeDocument/2006/relationships/slide" Id="rId4"/>
    <Relationship Target="slides/slide7.xml" Type="http://schemas.openxmlformats.org/officeDocument/2006/relationships/slide" Id="rId9"/>
    <Relationship Target="slides/slide12.xml" Type="http://schemas.openxmlformats.org/officeDocument/2006/relationships/slide" Id="rId14"/>
    <Relationship Target="slides/slide20.xml" Type="http://schemas.openxmlformats.org/officeDocument/2006/relationships/slide" Id="rId22"/>
    <Relationship Target="tableStyles.xml" Type="http://schemas.openxmlformats.org/officeDocument/2006/relationships/tableStyles" Id="rId27"/>
</Relationships>
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4.xml.rels><?xml version="1.0" encoding="UTF-8" standalone="yes"?>
<Relationships xmlns="http://schemas.openxmlformats.org/package/2006/relationships">
    <Relationship Target="../media/image5.emf" Type="http://schemas.openxmlformats.org/officeDocument/2006/relationships/image" Id="rId3"/>
    <Relationship Target="../media/image4.emf" Type="http://schemas.openxmlformats.org/officeDocument/2006/relationships/image" Id="rId2"/>
    <Relationship Target="../slideMasters/slideMaster2.xml" Type="http://schemas.openxmlformats.org/officeDocument/2006/relationships/slideMaster" Id="rId1"/>
</Relationships>

</file>

<file path=ppt/slideLayouts/_rels/slideLayout15.xml.rels><?xml version="1.0" encoding="UTF-8" standalone="yes"?>
<Relationships xmlns="http://schemas.openxmlformats.org/package/2006/relationships">
    <Relationship Target="../media/image4.emf" Type="http://schemas.openxmlformats.org/officeDocument/2006/relationships/image" Id="rId3"/>
    <Relationship Target="../slideMasters/slideMaster2.xml" Type="http://schemas.openxmlformats.org/officeDocument/2006/relationships/slideMaster" Id="rId2"/>
    <Relationship Target="../theme/themeOverride1.xml" Type="http://schemas.openxmlformats.org/officeDocument/2006/relationships/themeOverride" Id="rId1"/>
    <Relationship Target="../media/image5.emf" Type="http://schemas.openxmlformats.org/officeDocument/2006/relationships/image" Id="rId4"/>
</Relationships>

</file>

<file path=ppt/slideLayouts/_rels/slideLayout16.xml.rels><?xml version="1.0" encoding="UTF-8" standalone="yes"?>
<Relationships xmlns="http://schemas.openxmlformats.org/package/2006/relationships">
    <Relationship Target="../media/image4.emf" Type="http://schemas.openxmlformats.org/officeDocument/2006/relationships/image" Id="rId3"/>
    <Relationship Target="../slideMasters/slideMaster2.xml" Type="http://schemas.openxmlformats.org/officeDocument/2006/relationships/slideMaster" Id="rId2"/>
    <Relationship Target="../theme/themeOverride2.xml" Type="http://schemas.openxmlformats.org/officeDocument/2006/relationships/themeOverride" Id="rId1"/>
    <Relationship Target="../media/image5.emf" Type="http://schemas.openxmlformats.org/officeDocument/2006/relationships/image" Id="rId4"/>
</Relationships>

</file>

<file path=ppt/slideLayouts/_rels/slideLayout17.xml.rels><?xml version="1.0" encoding="UTF-8" standalone="yes"?>
<Relationships xmlns="http://schemas.openxmlformats.org/package/2006/relationships">
    <Relationship Target="../media/image4.emf" Type="http://schemas.openxmlformats.org/officeDocument/2006/relationships/image" Id="rId3"/>
    <Relationship Target="../slideMasters/slideMaster2.xml" Type="http://schemas.openxmlformats.org/officeDocument/2006/relationships/slideMaster" Id="rId2"/>
    <Relationship Target="../theme/themeOverride3.xml" Type="http://schemas.openxmlformats.org/officeDocument/2006/relationships/themeOverride" Id="rId1"/>
    <Relationship Target="../media/image5.emf" Type="http://schemas.openxmlformats.org/officeDocument/2006/relationships/image" Id="rId4"/>
</Relationships>

</file>

<file path=ppt/slideLayouts/_rels/slideLayout18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" preserve="true">
  <p:cSld name="Úvodní snímek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FC675-1C4B-4D13-8632-2F18872D2368}"/>
              </a:ext>
            </a:extLst>
          </p:cNvPr>
          <p:cNvSpPr>
            <a:spLocks noGrp="true"/>
          </p:cNvSpPr>
          <p:nvPr>
            <p:ph type="ctrTitle" hasCustomPrompt="true"/>
          </p:nvPr>
        </p:nvSpPr>
        <p:spPr>
          <a:xfrm>
            <a:off x="1524000" y="3142057"/>
            <a:ext cx="9144000" cy="1006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false" err="true"/>
              <a:t>Název</a:t>
            </a:r>
            <a:r>
              <a:rPr lang="en-US" dirty="false"/>
              <a:t> </a:t>
            </a:r>
            <a:r>
              <a:rPr lang="en-US" dirty="false" err="true"/>
              <a:t>prezentace</a:t>
            </a:r>
            <a:endParaRPr lang="en-US" dirty="false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B6D510-4F07-4CDD-9F15-17D52C39E623}"/>
              </a:ext>
            </a:extLst>
          </p:cNvPr>
          <p:cNvSpPr>
            <a:spLocks noGrp="true"/>
          </p:cNvSpPr>
          <p:nvPr>
            <p:ph type="subTitle" idx="1" hasCustomPrompt="true"/>
          </p:nvPr>
        </p:nvSpPr>
        <p:spPr>
          <a:xfrm>
            <a:off x="1524000" y="4397433"/>
            <a:ext cx="9144000" cy="11066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false" err="true"/>
              <a:t>jméno</a:t>
            </a:r>
            <a:r>
              <a:rPr lang="en-US" dirty="false"/>
              <a:t> </a:t>
            </a:r>
            <a:r>
              <a:rPr lang="en-US" dirty="false" err="true"/>
              <a:t>přijmení</a:t>
            </a:r>
            <a:endParaRPr lang="en-US" dirty="fals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182929-1935-477C-802A-238F9689479A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false"/>
              <a:t>4/15/2024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648296-0E28-497F-9C2F-5A510F5418B3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0F7FC6-2777-4D20-8EAA-D3665D53ADB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722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Závěrečný snímek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46A4D65-9536-4992-BD0A-529C164BF125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false"/>
              <a:t>4/15/2024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483F58-4F7B-4DD0-9FF5-CA89759C78D5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65A7BE-4C57-4E27-9EF0-D648BA35CA6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false"/>
              <a:t>‹#›</a:t>
            </a:fld>
            <a:endParaRPr lang="en-US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D0A695A-ED98-4A46-9BEF-0520A13C1E81}"/>
              </a:ext>
            </a:extLst>
          </p:cNvPr>
          <p:cNvSpPr txBox="true"/>
          <p:nvPr userDrawn="true"/>
        </p:nvSpPr>
        <p:spPr>
          <a:xfrm>
            <a:off x="5027226" y="5723442"/>
            <a:ext cx="2136371" cy="461665"/>
          </a:xfrm>
          <a:prstGeom prst="rect">
            <a:avLst/>
          </a:prstGeom>
          <a:noFill/>
        </p:spPr>
        <p:txBody>
          <a:bodyPr wrap="square" rtlCol="false" anchor="ctr">
            <a:spAutoFit/>
          </a:bodyPr>
          <a:lstStyle/>
          <a:p>
            <a:pPr algn="ctr"/>
            <a:r>
              <a:rPr lang="en-US" sz="2400" dirty="false">
                <a:solidFill>
                  <a:srgbClr val="FAB900"/>
                </a:solidFill>
              </a:rPr>
              <a:t>www.osu.cz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4CD2CCB1-35F8-4272-9EEE-7A16E262BF6C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022466" y="2509682"/>
            <a:ext cx="10146478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en-US" dirty="false" err="true"/>
              <a:t>katedra</a:t>
            </a:r>
            <a:r>
              <a:rPr lang="en-US" dirty="false"/>
              <a:t> / </a:t>
            </a:r>
            <a:r>
              <a:rPr lang="en-US" dirty="false" err="true"/>
              <a:t>ústav</a:t>
            </a:r>
            <a:endParaRPr lang="en-US" dirty="false"/>
          </a:p>
        </p:txBody>
      </p:sp>
      <p:sp>
        <p:nvSpPr>
          <p:cNvPr id="21" name="Zástupný text 19">
            <a:extLst>
              <a:ext uri="{FF2B5EF4-FFF2-40B4-BE49-F238E27FC236}">
                <a16:creationId xmlns:a16="http://schemas.microsoft.com/office/drawing/2014/main" id="{E467DE4E-3E92-4A7C-BDDF-F4F06961CAD8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022466" y="3030059"/>
            <a:ext cx="10146478" cy="461665"/>
          </a:xfrm>
        </p:spPr>
        <p:txBody>
          <a:bodyPr/>
          <a:lstStyle>
            <a:lvl1pPr marL="0" indent="0" algn="ctr">
              <a:buNone/>
              <a:defRPr sz="240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en-US" dirty="false" err="true"/>
              <a:t>jméno</a:t>
            </a:r>
            <a:r>
              <a:rPr lang="en-US" dirty="false"/>
              <a:t> </a:t>
            </a:r>
            <a:r>
              <a:rPr lang="en-US" dirty="false" err="true"/>
              <a:t>příjmení</a:t>
            </a:r>
            <a:endParaRPr lang="en-US" dirty="false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3B59A481-8F11-47BC-BD43-42D355608CE5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1022466" y="3954211"/>
            <a:ext cx="10146479" cy="461665"/>
          </a:xfrm>
        </p:spPr>
        <p:txBody>
          <a:bodyPr/>
          <a:lstStyle>
            <a:lvl1pPr marL="0" indent="0" algn="ctr">
              <a:buNone/>
              <a:defRPr sz="240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en-US" dirty="false" err="true"/>
              <a:t>adresa</a:t>
            </a:r>
            <a:endParaRPr lang="en-US" dirty="false"/>
          </a:p>
        </p:txBody>
      </p:sp>
      <p:sp>
        <p:nvSpPr>
          <p:cNvPr id="23" name="Zástupný text 19">
            <a:extLst>
              <a:ext uri="{FF2B5EF4-FFF2-40B4-BE49-F238E27FC236}">
                <a16:creationId xmlns:a16="http://schemas.microsoft.com/office/drawing/2014/main" id="{8F8B41AA-0595-4FE4-A773-DC4AE8253C3E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1022466" y="4528299"/>
            <a:ext cx="4004760" cy="461665"/>
          </a:xfrm>
        </p:spPr>
        <p:txBody>
          <a:bodyPr/>
          <a:lstStyle>
            <a:lvl1pPr marL="0" indent="0" algn="r">
              <a:buNone/>
              <a:defRPr sz="240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en-US" dirty="false" err="true"/>
              <a:t>telefon</a:t>
            </a:r>
            <a:endParaRPr lang="en-US" dirty="false"/>
          </a:p>
        </p:txBody>
      </p:sp>
      <p:sp>
        <p:nvSpPr>
          <p:cNvPr id="24" name="Zástupný text 19">
            <a:extLst>
              <a:ext uri="{FF2B5EF4-FFF2-40B4-BE49-F238E27FC236}">
                <a16:creationId xmlns:a16="http://schemas.microsoft.com/office/drawing/2014/main" id="{6D9B688F-2AC6-4382-9DE7-F566050664FF}"/>
              </a:ext>
            </a:extLst>
          </p:cNvPr>
          <p:cNvSpPr>
            <a:spLocks noGrp="true"/>
          </p:cNvSpPr>
          <p:nvPr>
            <p:ph type="body" sz="quarter" idx="17" hasCustomPrompt="true"/>
          </p:nvPr>
        </p:nvSpPr>
        <p:spPr>
          <a:xfrm>
            <a:off x="7164185" y="4528299"/>
            <a:ext cx="4004760" cy="461665"/>
          </a:xfrm>
        </p:spPr>
        <p:txBody>
          <a:bodyPr/>
          <a:lstStyle>
            <a:lvl1pPr marL="0" indent="0" algn="l">
              <a:buNone/>
              <a:defRPr sz="240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en-US" dirty="false"/>
              <a:t>jmeno.prijmeni@osu.cz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B6BF5A0-A37D-4CBA-BAEC-BA0D8144028A}"/>
              </a:ext>
            </a:extLst>
          </p:cNvPr>
          <p:cNvSpPr txBox="true"/>
          <p:nvPr userDrawn="true"/>
        </p:nvSpPr>
        <p:spPr>
          <a:xfrm>
            <a:off x="4757650" y="1848026"/>
            <a:ext cx="2676698" cy="646331"/>
          </a:xfrm>
          <a:prstGeom prst="rect">
            <a:avLst/>
          </a:prstGeom>
          <a:noFill/>
        </p:spPr>
        <p:txBody>
          <a:bodyPr wrap="square" rtlCol="false" anchor="ctr">
            <a:spAutoFit/>
          </a:bodyPr>
          <a:lstStyle/>
          <a:p>
            <a:pPr algn="ctr"/>
            <a:r>
              <a:rPr lang="en-US" sz="3600" dirty="false">
                <a:solidFill>
                  <a:srgbClr val="FAB900"/>
                </a:solidFill>
              </a:rPr>
              <a:t>KONTAKTY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D416D45-ACB1-446B-97A4-20204E2C1453}"/>
              </a:ext>
            </a:extLst>
          </p:cNvPr>
          <p:cNvSpPr txBox="true"/>
          <p:nvPr userDrawn="true"/>
        </p:nvSpPr>
        <p:spPr>
          <a:xfrm>
            <a:off x="5027814" y="4544733"/>
            <a:ext cx="2136371" cy="400110"/>
          </a:xfrm>
          <a:prstGeom prst="rect">
            <a:avLst/>
          </a:prstGeom>
          <a:noFill/>
        </p:spPr>
        <p:txBody>
          <a:bodyPr wrap="square" rtlCol="false" anchor="ctr">
            <a:spAutoFit/>
          </a:bodyPr>
          <a:lstStyle/>
          <a:p>
            <a:pPr algn="ctr"/>
            <a:r>
              <a:rPr lang="en-US" sz="2000" dirty="false">
                <a:solidFill>
                  <a:srgbClr val="FAB900"/>
                </a:solidFill>
              </a:rPr>
              <a:t>TELEFON | E-MAIL</a:t>
            </a:r>
          </a:p>
        </p:txBody>
      </p:sp>
    </p:spTree>
    <p:extLst>
      <p:ext uri="{BB962C8B-B14F-4D97-AF65-F5344CB8AC3E}">
        <p14:creationId xmlns:p14="http://schemas.microsoft.com/office/powerpoint/2010/main" val="3255402436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userDrawn="true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159563" y="469783"/>
            <a:ext cx="9422837" cy="1012975"/>
          </a:xfrm>
        </p:spPr>
        <p:txBody>
          <a:bodyPr>
            <a:normAutofit/>
          </a:bodyPr>
          <a:lstStyle>
            <a:lvl1pPr algn="l">
              <a:defRPr sz="3600" b="false" baseline="0">
                <a:solidFill>
                  <a:srgbClr val="FFC000"/>
                </a:solidFill>
                <a:latin typeface="Helvetica" pitchFamily="2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false"/>
          </a:p>
        </p:txBody>
      </p:sp>
      <p:sp>
        <p:nvSpPr>
          <p:cNvPr id="8" name="Content Placeholder 7"/>
          <p:cNvSpPr>
            <a:spLocks noGrp="true"/>
          </p:cNvSpPr>
          <p:nvPr>
            <p:ph sz="quarter" idx="13"/>
          </p:nvPr>
        </p:nvSpPr>
        <p:spPr>
          <a:xfrm>
            <a:off x="675987" y="1556793"/>
            <a:ext cx="10943167" cy="45354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E4AB40-A382-4F67-AF8F-9B6C314EF8BE}"/>
              </a:ext>
            </a:extLst>
          </p:cNvPr>
          <p:cNvSpPr>
            <a:spLocks noGrp="true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7347-F69A-4425-8723-B9E8EA1B3BBD}" type="datetimeFigureOut">
              <a:rPr lang="cs-CZ"/>
              <a:pPr>
                <a:defRPr/>
              </a:pPr>
              <a:t>15.04.2024</a:t>
            </a:fld>
            <a:endParaRPr lang="cs-CZ" dirty="fals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4E6E0C-812D-4E2C-AE04-22A9B788C359}"/>
              </a:ext>
            </a:extLst>
          </p:cNvPr>
          <p:cNvSpPr>
            <a:spLocks noGrp="true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EDCCA0-ACAC-4B5D-A4D8-B2F266EDF1CE}"/>
              </a:ext>
            </a:extLst>
          </p:cNvPr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2271-0B10-4EA3-91CD-71B87A3D8A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4369707"/>
      </p:ext>
    </p:extLst>
  </p:cSld>
  <p:clrMapOvr>
    <a:masterClrMapping/>
  </p:clrMapOvr>
</p:sldLayout>
</file>

<file path=ppt/slideLayouts/slideLayout1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userDrawn="true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159563" y="469783"/>
            <a:ext cx="9422837" cy="1012975"/>
          </a:xfrm>
        </p:spPr>
        <p:txBody>
          <a:bodyPr>
            <a:normAutofit/>
          </a:bodyPr>
          <a:lstStyle>
            <a:lvl1pPr algn="l">
              <a:defRPr sz="3600" b="false" baseline="0">
                <a:solidFill>
                  <a:srgbClr val="FFC000"/>
                </a:solidFill>
                <a:latin typeface="Helvetica" pitchFamily="2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false"/>
          </a:p>
        </p:txBody>
      </p:sp>
      <p:sp>
        <p:nvSpPr>
          <p:cNvPr id="8" name="Content Placeholder 7"/>
          <p:cNvSpPr>
            <a:spLocks noGrp="true"/>
          </p:cNvSpPr>
          <p:nvPr>
            <p:ph sz="quarter" idx="13"/>
          </p:nvPr>
        </p:nvSpPr>
        <p:spPr>
          <a:xfrm>
            <a:off x="675987" y="1556793"/>
            <a:ext cx="10943167" cy="45354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E4AB40-A382-4F67-AF8F-9B6C314EF8BE}"/>
              </a:ext>
            </a:extLst>
          </p:cNvPr>
          <p:cNvSpPr>
            <a:spLocks noGrp="true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7347-F69A-4425-8723-B9E8EA1B3BBD}" type="datetimeFigureOut">
              <a:rPr lang="cs-CZ"/>
              <a:pPr>
                <a:defRPr/>
              </a:pPr>
              <a:t>15.04.2024</a:t>
            </a:fld>
            <a:endParaRPr lang="cs-CZ" dirty="fals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4E6E0C-812D-4E2C-AE04-22A9B788C359}"/>
              </a:ext>
            </a:extLst>
          </p:cNvPr>
          <p:cNvSpPr>
            <a:spLocks noGrp="true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EDCCA0-ACAC-4B5D-A4D8-B2F266EDF1CE}"/>
              </a:ext>
            </a:extLst>
          </p:cNvPr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2271-0B10-4EA3-91CD-71B87A3D8A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2026422"/>
      </p:ext>
    </p:extLst>
  </p:cSld>
  <p:clrMapOvr>
    <a:masterClrMapping/>
  </p:clrMapOvr>
</p:sldLayout>
</file>

<file path=ppt/slideLayouts/slideLayout1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userDrawn="true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159563" y="469783"/>
            <a:ext cx="9422837" cy="1012975"/>
          </a:xfrm>
        </p:spPr>
        <p:txBody>
          <a:bodyPr>
            <a:normAutofit/>
          </a:bodyPr>
          <a:lstStyle>
            <a:lvl1pPr algn="l">
              <a:defRPr sz="3600" b="false" baseline="0">
                <a:solidFill>
                  <a:srgbClr val="FFC000"/>
                </a:solidFill>
                <a:latin typeface="Helvetica" pitchFamily="2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false"/>
          </a:p>
        </p:txBody>
      </p:sp>
      <p:sp>
        <p:nvSpPr>
          <p:cNvPr id="8" name="Content Placeholder 7"/>
          <p:cNvSpPr>
            <a:spLocks noGrp="true"/>
          </p:cNvSpPr>
          <p:nvPr>
            <p:ph sz="quarter" idx="13"/>
          </p:nvPr>
        </p:nvSpPr>
        <p:spPr>
          <a:xfrm>
            <a:off x="675987" y="1556793"/>
            <a:ext cx="10943167" cy="45354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E4AB40-A382-4F67-AF8F-9B6C314EF8BE}"/>
              </a:ext>
            </a:extLst>
          </p:cNvPr>
          <p:cNvSpPr>
            <a:spLocks noGrp="true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7347-F69A-4425-8723-B9E8EA1B3BBD}" type="datetimeFigureOut">
              <a:rPr lang="cs-CZ"/>
              <a:pPr>
                <a:defRPr/>
              </a:pPr>
              <a:t>15.04.2024</a:t>
            </a:fld>
            <a:endParaRPr lang="cs-CZ" dirty="fals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4E6E0C-812D-4E2C-AE04-22A9B788C359}"/>
              </a:ext>
            </a:extLst>
          </p:cNvPr>
          <p:cNvSpPr>
            <a:spLocks noGrp="true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EDCCA0-ACAC-4B5D-A4D8-B2F266EDF1CE}"/>
              </a:ext>
            </a:extLst>
          </p:cNvPr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2271-0B10-4EA3-91CD-71B87A3D8A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9624465"/>
      </p:ext>
    </p:extLst>
  </p:cSld>
  <p:clrMapOvr>
    <a:masterClrMapping/>
  </p:clrMapOvr>
</p:sldLayout>
</file>

<file path=ppt/slideLayouts/slideLayout1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1" y="1989138"/>
            <a:ext cx="1054523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>
            <a:spLocks noChangeAspect="true"/>
          </p:cNvSpPr>
          <p:nvPr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noFill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260649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true"/>
          </a:gradFill>
          <a:ln>
            <a:noFill/>
          </a:ln>
          <a:effectLst>
            <a:reflection blurRad="6350" stA="52000" endA="300" endPos="35000" dir="5400000" sy="-100000" algn="bl" rotWithShape="false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noFill/>
            </a:endParaRPr>
          </a:p>
        </p:txBody>
      </p:sp>
      <p:sp>
        <p:nvSpPr>
          <p:cNvPr id="9" name="Podnadpis 2"/>
          <p:cNvSpPr txBox="true">
            <a:spLocks/>
          </p:cNvSpPr>
          <p:nvPr/>
        </p:nvSpPr>
        <p:spPr>
          <a:xfrm>
            <a:off x="1871133" y="3789363"/>
            <a:ext cx="9611784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/>
              <a:t>MINISTERSTVO PRO MÍSTNÍ ROZVOJ ČR</a:t>
            </a:r>
          </a:p>
        </p:txBody>
      </p:sp>
      <p:pic>
        <p:nvPicPr>
          <p:cNvPr id="10" name="Obrázek 7" descr="mmr_cr_rgb.emf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92150"/>
            <a:ext cx="342053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>
            <a:spLocks noGrp="true"/>
          </p:cNvSpPr>
          <p:nvPr>
            <p:ph type="subTitle" idx="1"/>
          </p:nvPr>
        </p:nvSpPr>
        <p:spPr>
          <a:xfrm>
            <a:off x="1871531" y="4581128"/>
            <a:ext cx="9409045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false"/>
          </a:p>
        </p:txBody>
      </p:sp>
      <p:sp>
        <p:nvSpPr>
          <p:cNvPr id="6" name="Nadpis 13"/>
          <p:cNvSpPr>
            <a:spLocks noGrp="true" noChangeAspect="true"/>
          </p:cNvSpPr>
          <p:nvPr>
            <p:ph type="title"/>
          </p:nvPr>
        </p:nvSpPr>
        <p:spPr>
          <a:xfrm>
            <a:off x="1871531" y="1988840"/>
            <a:ext cx="9710869" cy="1872208"/>
          </a:xfrm>
          <a:prstGeom prst="rect">
            <a:avLst/>
          </a:prstGeom>
        </p:spPr>
        <p:txBody>
          <a:bodyPr/>
          <a:lstStyle>
            <a:lvl1pPr algn="l">
              <a:defRPr b="true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43170813"/>
      </p:ext>
    </p:extLst>
  </p:cSld>
  <p:clrMapOvr>
    <a:masterClrMapping/>
  </p:clrMapOvr>
</p:sldLayout>
</file>

<file path=ppt/slideLayouts/slideLayout1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1" y="1989138"/>
            <a:ext cx="1054523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>
            <a:spLocks noChangeAspect="true"/>
          </p:cNvSpPr>
          <p:nvPr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noFill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60649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true"/>
          </a:gradFill>
          <a:ln>
            <a:noFill/>
          </a:ln>
          <a:effectLst>
            <a:reflection blurRad="6350" stA="52000" endA="300" endPos="35000" dir="5400000" sy="-100000" algn="bl" rotWithShape="false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noFill/>
            </a:endParaRPr>
          </a:p>
        </p:txBody>
      </p:sp>
      <p:pic>
        <p:nvPicPr>
          <p:cNvPr id="7" name="Obrázek 3" descr="mmr_cr_rgb.emf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620713"/>
            <a:ext cx="268816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27381" y="2060848"/>
            <a:ext cx="11055019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Nadpis 9"/>
          <p:cNvSpPr>
            <a:spLocks noGrp="true"/>
          </p:cNvSpPr>
          <p:nvPr>
            <p:ph type="title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true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56074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 descr="podtisk_modry.emf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1" y="1989138"/>
            <a:ext cx="1054523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>
            <a:spLocks noChangeAspect="true"/>
          </p:cNvSpPr>
          <p:nvPr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noFill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260649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true"/>
          </a:gradFill>
          <a:ln>
            <a:noFill/>
          </a:ln>
          <a:effectLst>
            <a:reflection blurRad="6350" stA="52000" endA="300" endPos="35000" dir="5400000" sy="-100000" algn="bl" rotWithShape="false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noFill/>
            </a:endParaRPr>
          </a:p>
        </p:txBody>
      </p:sp>
      <p:pic>
        <p:nvPicPr>
          <p:cNvPr id="6" name="Obrázek 2" descr="mmr_cr_rgb.emf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620713"/>
            <a:ext cx="268816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true"/>
          </p:cNvSpPr>
          <p:nvPr>
            <p:ph idx="1"/>
          </p:nvPr>
        </p:nvSpPr>
        <p:spPr>
          <a:xfrm>
            <a:off x="527381" y="1484784"/>
            <a:ext cx="11055019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5021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 descr="podtisk_modry.emf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1" y="1989138"/>
            <a:ext cx="1054523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>
            <a:spLocks noChangeAspect="true"/>
          </p:cNvSpPr>
          <p:nvPr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0649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true"/>
          </a:gradFill>
          <a:ln>
            <a:noFill/>
          </a:ln>
          <a:effectLst>
            <a:reflection blurRad="6350" stA="52000" endA="300" endPos="35000" dir="5400000" sy="-100000" algn="bl" rotWithShape="false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noFill/>
            </a:endParaRPr>
          </a:p>
        </p:txBody>
      </p:sp>
      <p:pic>
        <p:nvPicPr>
          <p:cNvPr id="8" name="Obrázek 4" descr="mmr_cr_rgb.emf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620713"/>
            <a:ext cx="268816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9"/>
          <p:cNvSpPr>
            <a:spLocks noGrp="true"/>
          </p:cNvSpPr>
          <p:nvPr>
            <p:ph type="title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true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623392" y="2060849"/>
            <a:ext cx="109728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430860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E36546-C628-455D-AE3F-F38E78C1CC65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62F89-AE0C-4444-9FA3-DFF970553170}" type="datetimeFigureOut">
              <a:rPr lang="cs-CZ"/>
              <a:pPr>
                <a:defRPr/>
              </a:pPr>
              <a:t>15.04.2024</a:t>
            </a:fld>
            <a:endParaRPr lang="cs-CZ" dirty="fals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C0BFBD-2DBB-42CF-B9C0-DDACDEFAF4AA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194814-EFDD-4D7E-B008-17F1D2BEC41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D4B00-5D28-4B54-B580-97FD84E189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3752296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secHead" preserve="true">
  <p:cSld name="Záhlaví oddílu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552AA-B0DB-4A7B-AD0C-45144E6CC2C2}"/>
              </a:ext>
            </a:extLst>
          </p:cNvPr>
          <p:cNvSpPr>
            <a:spLocks noGrp="true"/>
          </p:cNvSpPr>
          <p:nvPr>
            <p:ph type="title" hasCustomPrompt="true"/>
          </p:nvPr>
        </p:nvSpPr>
        <p:spPr>
          <a:xfrm>
            <a:off x="831850" y="3062288"/>
            <a:ext cx="10515600" cy="1260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false" err="true"/>
              <a:t>Nadpis</a:t>
            </a:r>
            <a:endParaRPr lang="en-US" dirty="false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F463D9-ED7A-4C74-B6E5-1AE0CAE7EC9A}"/>
              </a:ext>
            </a:extLst>
          </p:cNvPr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9A225B-A02C-422D-A094-228DFFB39B56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false"/>
              <a:t>4/15/2024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7C5BA6-0BB6-4D77-9974-1603C5AFC695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8C779C-0958-40DF-BAC0-0677DD2B5DD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0015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Nadpis a obsah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39E47-BACA-43EA-9FB0-33A5E7E7D267}"/>
              </a:ext>
            </a:extLst>
          </p:cNvPr>
          <p:cNvSpPr>
            <a:spLocks noGrp="true"/>
          </p:cNvSpPr>
          <p:nvPr>
            <p:ph type="title" hasCustomPrompt="true"/>
          </p:nvPr>
        </p:nvSpPr>
        <p:spPr>
          <a:xfrm>
            <a:off x="381000" y="348234"/>
            <a:ext cx="11401426" cy="7947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false" err="true"/>
              <a:t>Nadpis</a:t>
            </a:r>
            <a:endParaRPr lang="en-US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997F6E-BF97-45E1-9E4B-9CDE7E4F521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81000" y="1371600"/>
            <a:ext cx="11401426" cy="43434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6E2489-4F3B-4FB5-8370-F9BABB667C15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false"/>
              <a:t>4/15/2024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5DB93D-D5E6-49AA-AD59-4410FFC0D73E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D7E8F0-0B7B-4362-8A92-88D6B4B1223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14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Obj" preserve="true">
  <p:cSld name="Dva obsahy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5D6C6-94AF-4E25-B204-D79850CF09D3}"/>
              </a:ext>
            </a:extLst>
          </p:cNvPr>
          <p:cNvSpPr>
            <a:spLocks noGrp="true"/>
          </p:cNvSpPr>
          <p:nvPr>
            <p:ph type="title" hasCustomPrompt="true"/>
          </p:nvPr>
        </p:nvSpPr>
        <p:spPr>
          <a:xfrm>
            <a:off x="381000" y="357187"/>
            <a:ext cx="11430000" cy="785813"/>
          </a:xfrm>
        </p:spPr>
        <p:txBody>
          <a:bodyPr/>
          <a:lstStyle/>
          <a:p>
            <a:r>
              <a:rPr lang="en-US" dirty="false" err="true"/>
              <a:t>Nadpis</a:t>
            </a:r>
            <a:endParaRPr lang="en-US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79BA0-76CC-410B-93E3-BD3BD9049CF2}"/>
              </a:ext>
            </a:extLst>
          </p:cNvPr>
          <p:cNvSpPr>
            <a:spLocks noGrp="true"/>
          </p:cNvSpPr>
          <p:nvPr>
            <p:ph sz="half" idx="1"/>
          </p:nvPr>
        </p:nvSpPr>
        <p:spPr>
          <a:xfrm>
            <a:off x="380999" y="1371600"/>
            <a:ext cx="5419725" cy="43434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EDB254-2624-4FBA-A108-F25D34B247E2}"/>
              </a:ext>
            </a:extLst>
          </p:cNvPr>
          <p:cNvSpPr>
            <a:spLocks noGrp="true"/>
          </p:cNvSpPr>
          <p:nvPr>
            <p:ph sz="half" idx="2"/>
          </p:nvPr>
        </p:nvSpPr>
        <p:spPr>
          <a:xfrm>
            <a:off x="6391277" y="1371600"/>
            <a:ext cx="5419723" cy="43434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2D26EE-D0B0-46B9-B1AF-4B527BF3F44D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false"/>
              <a:t>4/15/2024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09D652-4D35-497A-83C9-BC0A89D487D8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7F33A3-C600-4680-B9AC-C3F754C76B9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24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TxTwoObj" preserve="true">
  <p:cSld name="Porovnání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DB43C-B49E-42D9-A86C-D50EF768C334}"/>
              </a:ext>
            </a:extLst>
          </p:cNvPr>
          <p:cNvSpPr>
            <a:spLocks noGrp="true"/>
          </p:cNvSpPr>
          <p:nvPr>
            <p:ph type="title" hasCustomPrompt="true"/>
          </p:nvPr>
        </p:nvSpPr>
        <p:spPr>
          <a:xfrm>
            <a:off x="381000" y="342900"/>
            <a:ext cx="11419395" cy="800100"/>
          </a:xfrm>
        </p:spPr>
        <p:txBody>
          <a:bodyPr/>
          <a:lstStyle/>
          <a:p>
            <a:r>
              <a:rPr lang="en-US" dirty="false" err="true"/>
              <a:t>Nadpis</a:t>
            </a:r>
            <a:endParaRPr lang="en-US" dirty="false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64A2E3-1AD7-4D08-A979-84E50B8F3899}"/>
              </a:ext>
            </a:extLst>
          </p:cNvPr>
          <p:cNvSpPr>
            <a:spLocks noGrp="true"/>
          </p:cNvSpPr>
          <p:nvPr>
            <p:ph type="body" idx="1"/>
          </p:nvPr>
        </p:nvSpPr>
        <p:spPr>
          <a:xfrm>
            <a:off x="391605" y="1376359"/>
            <a:ext cx="5418645" cy="82391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D16D70-BE84-4187-B9D4-FA3D6F7CB174}"/>
              </a:ext>
            </a:extLst>
          </p:cNvPr>
          <p:cNvSpPr>
            <a:spLocks noGrp="true"/>
          </p:cNvSpPr>
          <p:nvPr>
            <p:ph sz="half" idx="2"/>
          </p:nvPr>
        </p:nvSpPr>
        <p:spPr>
          <a:xfrm>
            <a:off x="381000" y="2433630"/>
            <a:ext cx="5429250" cy="328137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9912A8-E796-4634-8A72-B76DC0434AE8}"/>
              </a:ext>
            </a:extLst>
          </p:cNvPr>
          <p:cNvSpPr>
            <a:spLocks noGrp="true"/>
          </p:cNvSpPr>
          <p:nvPr>
            <p:ph type="body" sz="quarter" idx="3"/>
          </p:nvPr>
        </p:nvSpPr>
        <p:spPr>
          <a:xfrm>
            <a:off x="6381752" y="1376359"/>
            <a:ext cx="5418644" cy="823911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5ECE53A-36D6-4F88-B4ED-353EF338E88C}"/>
              </a:ext>
            </a:extLst>
          </p:cNvPr>
          <p:cNvSpPr>
            <a:spLocks noGrp="true"/>
          </p:cNvSpPr>
          <p:nvPr>
            <p:ph sz="quarter" idx="4"/>
          </p:nvPr>
        </p:nvSpPr>
        <p:spPr>
          <a:xfrm>
            <a:off x="6381751" y="2433629"/>
            <a:ext cx="5418644" cy="3281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06E116A-BE1A-46F9-B098-BEA5D674A292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false"/>
              <a:t>4/15/2024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9FEB56F-2C79-4FAE-8164-55BF468C6EBB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6007D93-9B71-49EB-AD75-D9DFAEFA137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52352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Only" preserve="true">
  <p:cSld name="Jenom nadpis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2C25FA-2937-4158-840A-FF15849A3CE2}"/>
              </a:ext>
            </a:extLst>
          </p:cNvPr>
          <p:cNvSpPr>
            <a:spLocks noGrp="true"/>
          </p:cNvSpPr>
          <p:nvPr>
            <p:ph type="title" hasCustomPrompt="true"/>
          </p:nvPr>
        </p:nvSpPr>
        <p:spPr>
          <a:xfrm>
            <a:off x="380999" y="342900"/>
            <a:ext cx="11344275" cy="800100"/>
          </a:xfrm>
        </p:spPr>
        <p:txBody>
          <a:bodyPr/>
          <a:lstStyle/>
          <a:p>
            <a:r>
              <a:rPr lang="en-US" dirty="false" err="true"/>
              <a:t>Nadpis</a:t>
            </a:r>
            <a:endParaRPr lang="en-US" dirty="false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75E9723-B0E7-4885-AE52-B7ABC35D0645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false"/>
              <a:t>4/15/2024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6C30D8-AC71-4273-925E-6E7D3728D3E9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32295E-A36D-465D-B99D-57A7F433DDE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6268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blank" preserve="true">
  <p:cSld name="Prázdný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5E27D42-C52C-425E-8072-87F5FCE83F59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false"/>
              <a:t>4/15/2024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DF3D2F-6D12-4885-A060-CCBC25B1C6B0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C03E6B-DF54-4D83-A3F7-55CAB68436B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687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Tx" preserve="true">
  <p:cSld name="Obsah s titulkem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57A386-3BDD-4374-819C-D16D4D723C11}"/>
              </a:ext>
            </a:extLst>
          </p:cNvPr>
          <p:cNvSpPr>
            <a:spLocks noGrp="true"/>
          </p:cNvSpPr>
          <p:nvPr>
            <p:ph type="title" hasCustomPrompt="true"/>
          </p:nvPr>
        </p:nvSpPr>
        <p:spPr>
          <a:xfrm>
            <a:off x="380999" y="354782"/>
            <a:ext cx="11429999" cy="788218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en-US" dirty="false" err="true"/>
              <a:t>Nadpis</a:t>
            </a:r>
            <a:endParaRPr lang="en-US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81AC85-65B5-4689-A679-E6BBCF68EF0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640262" y="1371600"/>
            <a:ext cx="7170737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BDD43C-0514-473A-AA38-CB7C35C72F33}"/>
              </a:ext>
            </a:extLst>
          </p:cNvPr>
          <p:cNvSpPr>
            <a:spLocks noGrp="true"/>
          </p:cNvSpPr>
          <p:nvPr>
            <p:ph type="body" sz="half" idx="2"/>
          </p:nvPr>
        </p:nvSpPr>
        <p:spPr>
          <a:xfrm>
            <a:off x="381000" y="1371600"/>
            <a:ext cx="3932237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B15B8D-779B-442B-823E-67A576BA5145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false"/>
              <a:t>4/15/2024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630465-6182-4E0B-A0A7-4C8DE853F62E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3BF6DB-9476-490C-9564-6F3DD648467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25659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picTx" preserve="true">
  <p:cSld name="Obrázek s titulkem">
    <p:bg>
      <p:bgPr>
        <a:blipFill dpi="0" rotWithShape="true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B13C9-1469-43BD-ADAB-914B2FDB4EA2}"/>
              </a:ext>
            </a:extLst>
          </p:cNvPr>
          <p:cNvSpPr>
            <a:spLocks noGrp="true"/>
          </p:cNvSpPr>
          <p:nvPr>
            <p:ph type="title" hasCustomPrompt="true"/>
          </p:nvPr>
        </p:nvSpPr>
        <p:spPr>
          <a:xfrm>
            <a:off x="381000" y="342900"/>
            <a:ext cx="11430000" cy="800100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US" dirty="false" err="true"/>
              <a:t>Nadpis</a:t>
            </a:r>
            <a:endParaRPr lang="en-US" dirty="false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994FDE4-6995-4798-B23C-541BE8F55F51}"/>
              </a:ext>
            </a:extLst>
          </p:cNvPr>
          <p:cNvSpPr>
            <a:spLocks noGrp="true"/>
          </p:cNvSpPr>
          <p:nvPr>
            <p:ph type="pic" idx="1"/>
          </p:nvPr>
        </p:nvSpPr>
        <p:spPr>
          <a:xfrm>
            <a:off x="5181600" y="1371600"/>
            <a:ext cx="66294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DA92C8-C42F-404A-88FB-C4EA144B50DB}"/>
              </a:ext>
            </a:extLst>
          </p:cNvPr>
          <p:cNvSpPr>
            <a:spLocks noGrp="true"/>
          </p:cNvSpPr>
          <p:nvPr>
            <p:ph type="body" sz="half" idx="2"/>
          </p:nvPr>
        </p:nvSpPr>
        <p:spPr>
          <a:xfrm>
            <a:off x="381000" y="1371600"/>
            <a:ext cx="4391025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1CD427-BBC9-4970-A823-144AA7097BA6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807B7E2-005F-474E-8E01-E1BB2234C7B5}" type="datetimeFigureOut">
              <a:rPr lang="en-US" smtClean="false"/>
              <a:t>4/15/2024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4F1666-FE8F-488F-AC6B-180448FE7FB4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0D8A24-CBCF-4451-9938-38B86988EF8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58BA745-08B1-4F6F-A368-8DB29EA365AF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87489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13.xml" Type="http://schemas.openxmlformats.org/officeDocument/2006/relationships/slideLayout" Id="rId13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12.xml" Type="http://schemas.openxmlformats.org/officeDocument/2006/relationships/slideLayout" Id="rId12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slideLayouts/slideLayout11.xml" Type="http://schemas.openxmlformats.org/officeDocument/2006/relationships/slideLayout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    <Relationship Target="../theme/theme1.xml" Type="http://schemas.openxmlformats.org/officeDocument/2006/relationships/theme" Id="rId14"/>
</Relationships>

</file>

<file path=ppt/slideMasters/_rels/slideMaster2.xml.rels><?xml version="1.0" encoding="UTF-8" standalone="yes"?>
<Relationships xmlns="http://schemas.openxmlformats.org/package/2006/relationships">
    <Relationship Target="../slideLayouts/slideLayout16.xml" Type="http://schemas.openxmlformats.org/officeDocument/2006/relationships/slideLayout" Id="rId3"/>
    <Relationship Target="../slideLayouts/slideLayout15.xml" Type="http://schemas.openxmlformats.org/officeDocument/2006/relationships/slideLayout" Id="rId2"/>
    <Relationship Target="../slideLayouts/slideLayout14.xml" Type="http://schemas.openxmlformats.org/officeDocument/2006/relationships/slideLayout" Id="rId1"/>
    <Relationship Target="../theme/theme2.xml" Type="http://schemas.openxmlformats.org/officeDocument/2006/relationships/theme" Id="rId6"/>
    <Relationship Target="../slideLayouts/slideLayout18.xml" Type="http://schemas.openxmlformats.org/officeDocument/2006/relationships/slideLayout" Id="rId5"/>
    <Relationship Target="../slideLayouts/slideLayout17.xml" Type="http://schemas.openxmlformats.org/officeDocument/2006/relationships/slideLayout" Id="rId4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AEEB660-BFEF-4824-8883-4E1BF5AAD54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80999" y="342901"/>
            <a:ext cx="11391899" cy="800100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r>
              <a:rPr lang="cs-CZ" dirty="false"/>
              <a:t>Kliknutím lze upravit styl.</a:t>
            </a:r>
            <a:endParaRPr lang="en-US" dirty="false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8C4850-E255-4C4E-BA83-6AA0E23C87D8}"/>
              </a:ext>
            </a:extLst>
          </p:cNvPr>
          <p:cNvSpPr>
            <a:spLocks noGrp="true"/>
          </p:cNvSpPr>
          <p:nvPr>
            <p:ph type="body" idx="1"/>
          </p:nvPr>
        </p:nvSpPr>
        <p:spPr>
          <a:xfrm>
            <a:off x="381000" y="1377950"/>
            <a:ext cx="11391900" cy="4337050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cs-CZ" dirty="false"/>
              <a:t>Po kliknutí můžete upravovat styly textu v předloze.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  <a:endParaRPr lang="en-US" dirty="fals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142CB3-A117-455F-8B03-57144275C525}"/>
              </a:ext>
            </a:extLst>
          </p:cNvPr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7B7E2-005F-474E-8E01-E1BB2234C7B5}" type="datetimeFigureOut">
              <a:rPr lang="en-US" smtClean="false"/>
              <a:t>4/15/2024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91DD76-0E90-4F0B-BCD3-C02039AD7ED3}"/>
              </a:ext>
            </a:extLst>
          </p:cNvPr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40EC2F-F59C-474C-9012-658B40851EFC}"/>
              </a:ext>
            </a:extLst>
          </p:cNvPr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BA745-08B1-4F6F-A368-8DB29EA365AF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5" r:id="rId11"/>
    <p:sldLayoutId id="2147483667" r:id="rId12"/>
    <p:sldLayoutId id="2147483668" r:id="rId13"/>
  </p:sldLayoutIdLst>
  <p:txStyles>
    <p:titleStyle>
      <a:lvl1pPr algn="l" defTabSz="914400" rtl="false" eaLnBrk="true" latinLnBrk="false" hangingPunct="true">
        <a:lnSpc>
          <a:spcPct val="90000"/>
        </a:lnSpc>
        <a:spcBef>
          <a:spcPct val="0"/>
        </a:spcBef>
        <a:buNone/>
        <a:defRPr sz="4400" kern="1200">
          <a:solidFill>
            <a:srgbClr val="FAB9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false" eaLnBrk="true" latinLnBrk="false" hangingPunct="true">
        <a:lnSpc>
          <a:spcPct val="90000"/>
        </a:lnSpc>
        <a:spcBef>
          <a:spcPts val="1000"/>
        </a:spcBef>
        <a:buClr>
          <a:srgbClr val="FAB9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false" eaLnBrk="true" latinLnBrk="false" hangingPunct="true">
        <a:lnSpc>
          <a:spcPct val="90000"/>
        </a:lnSpc>
        <a:spcBef>
          <a:spcPts val="500"/>
        </a:spcBef>
        <a:buClr>
          <a:srgbClr val="FAB9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false" eaLnBrk="true" latinLnBrk="false" hangingPunct="true">
        <a:lnSpc>
          <a:spcPct val="90000"/>
        </a:lnSpc>
        <a:spcBef>
          <a:spcPts val="500"/>
        </a:spcBef>
        <a:buClr>
          <a:srgbClr val="FAB9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false" eaLnBrk="true" latinLnBrk="false" hangingPunct="true">
        <a:lnSpc>
          <a:spcPct val="90000"/>
        </a:lnSpc>
        <a:spcBef>
          <a:spcPts val="500"/>
        </a:spcBef>
        <a:buClr>
          <a:srgbClr val="FAB9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false" eaLnBrk="true" latinLnBrk="false" hangingPunct="true">
        <a:lnSpc>
          <a:spcPct val="90000"/>
        </a:lnSpc>
        <a:spcBef>
          <a:spcPts val="500"/>
        </a:spcBef>
        <a:buClr>
          <a:srgbClr val="FAB9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864" userDrawn="1">
          <p15:clr>
            <a:srgbClr val="F26B43"/>
          </p15:clr>
        </p15:guide>
        <p15:guide id="5" orient="horz" pos="720" userDrawn="1">
          <p15:clr>
            <a:srgbClr val="F26B43"/>
          </p15:clr>
        </p15:guide>
        <p15:guide id="6" orient="horz" pos="36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true" noChangeArrowheads="true"/>
          </p:cNvSpPr>
          <p:nvPr>
            <p:ph type="title"/>
          </p:nvPr>
        </p:nvSpPr>
        <p:spPr bwMode="auto">
          <a:xfrm>
            <a:off x="1871133" y="1916113"/>
            <a:ext cx="9696451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false" compatLnSpc="true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9226" name="Rectangle 10"/>
          <p:cNvSpPr>
            <a:spLocks noGrp="true" noChangeArrowheads="true"/>
          </p:cNvSpPr>
          <p:nvPr>
            <p:ph type="body" idx="1"/>
          </p:nvPr>
        </p:nvSpPr>
        <p:spPr bwMode="auto">
          <a:xfrm>
            <a:off x="1871133" y="4581526"/>
            <a:ext cx="9601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false" compatLnSpc="true">
            <a:prstTxWarp prst="textNoShape">
              <a:avLst/>
            </a:prstTxWarp>
          </a:bodyPr>
          <a:lstStyle/>
          <a:p>
            <a:pPr lvl="0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9471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rtl="false" eaLnBrk="true" fontAlgn="base" hangingPunct="true">
        <a:spcBef>
          <a:spcPct val="0"/>
        </a:spcBef>
        <a:spcAft>
          <a:spcPct val="0"/>
        </a:spcAft>
        <a:defRPr sz="4400" b="true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false" eaLnBrk="true" fontAlgn="base" hangingPunct="true">
        <a:spcBef>
          <a:spcPct val="0"/>
        </a:spcBef>
        <a:spcAft>
          <a:spcPct val="0"/>
        </a:spcAft>
        <a:defRPr sz="4400" b="true">
          <a:solidFill>
            <a:srgbClr val="000099"/>
          </a:solidFill>
          <a:latin typeface="Arial" panose="020B0604020202020204" pitchFamily="34" charset="0"/>
        </a:defRPr>
      </a:lvl2pPr>
      <a:lvl3pPr algn="l" rtl="false" eaLnBrk="true" fontAlgn="base" hangingPunct="true">
        <a:spcBef>
          <a:spcPct val="0"/>
        </a:spcBef>
        <a:spcAft>
          <a:spcPct val="0"/>
        </a:spcAft>
        <a:defRPr sz="4400" b="true">
          <a:solidFill>
            <a:srgbClr val="000099"/>
          </a:solidFill>
          <a:latin typeface="Arial" panose="020B0604020202020204" pitchFamily="34" charset="0"/>
        </a:defRPr>
      </a:lvl3pPr>
      <a:lvl4pPr algn="l" rtl="false" eaLnBrk="true" fontAlgn="base" hangingPunct="true">
        <a:spcBef>
          <a:spcPct val="0"/>
        </a:spcBef>
        <a:spcAft>
          <a:spcPct val="0"/>
        </a:spcAft>
        <a:defRPr sz="4400" b="true">
          <a:solidFill>
            <a:srgbClr val="000099"/>
          </a:solidFill>
          <a:latin typeface="Arial" panose="020B0604020202020204" pitchFamily="34" charset="0"/>
        </a:defRPr>
      </a:lvl4pPr>
      <a:lvl5pPr algn="l" rtl="false" eaLnBrk="true" fontAlgn="base" hangingPunct="true">
        <a:spcBef>
          <a:spcPct val="0"/>
        </a:spcBef>
        <a:spcAft>
          <a:spcPct val="0"/>
        </a:spcAft>
        <a:defRPr sz="4400" b="true">
          <a:solidFill>
            <a:srgbClr val="000099"/>
          </a:solidFill>
          <a:latin typeface="Arial" panose="020B0604020202020204" pitchFamily="34" charset="0"/>
        </a:defRPr>
      </a:lvl5pPr>
      <a:lvl6pPr marL="457200" algn="l" rtl="false" eaLnBrk="true" fontAlgn="base" hangingPunct="true">
        <a:spcBef>
          <a:spcPct val="0"/>
        </a:spcBef>
        <a:spcAft>
          <a:spcPct val="0"/>
        </a:spcAft>
        <a:defRPr sz="4400" b="true">
          <a:solidFill>
            <a:srgbClr val="000099"/>
          </a:solidFill>
          <a:latin typeface="Arial" panose="020B0604020202020204" pitchFamily="34" charset="0"/>
        </a:defRPr>
      </a:lvl6pPr>
      <a:lvl7pPr marL="914400" algn="l" rtl="false" eaLnBrk="true" fontAlgn="base" hangingPunct="true">
        <a:spcBef>
          <a:spcPct val="0"/>
        </a:spcBef>
        <a:spcAft>
          <a:spcPct val="0"/>
        </a:spcAft>
        <a:defRPr sz="4400" b="true">
          <a:solidFill>
            <a:srgbClr val="000099"/>
          </a:solidFill>
          <a:latin typeface="Arial" panose="020B0604020202020204" pitchFamily="34" charset="0"/>
        </a:defRPr>
      </a:lvl7pPr>
      <a:lvl8pPr marL="1371600" algn="l" rtl="false" eaLnBrk="true" fontAlgn="base" hangingPunct="true">
        <a:spcBef>
          <a:spcPct val="0"/>
        </a:spcBef>
        <a:spcAft>
          <a:spcPct val="0"/>
        </a:spcAft>
        <a:defRPr sz="4400" b="true">
          <a:solidFill>
            <a:srgbClr val="000099"/>
          </a:solidFill>
          <a:latin typeface="Arial" panose="020B0604020202020204" pitchFamily="34" charset="0"/>
        </a:defRPr>
      </a:lvl8pPr>
      <a:lvl9pPr marL="1828800" algn="l" rtl="false" eaLnBrk="true" fontAlgn="base" hangingPunct="true">
        <a:spcBef>
          <a:spcPct val="0"/>
        </a:spcBef>
        <a:spcAft>
          <a:spcPct val="0"/>
        </a:spcAft>
        <a:defRPr sz="4400" b="true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342900" indent="-342900" algn="l" rtl="false" eaLnBrk="true" fontAlgn="base" hangingPunct="true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false" eaLnBrk="true" fontAlgn="base" hangingPunct="tru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false" eaLnBrk="true" fontAlgn="base" hangingPunct="tru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false" eaLnBrk="true" fontAlgn="base" hangingPunct="tru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false" eaLnBrk="true" fontAlgn="base" hangingPunct="tru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slideLayouts/slideLayout3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slideLayouts/slideLayout3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slideLayouts/slideLayout3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slideLayouts/slideLayout3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slideLayouts/slideLayout4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slideLayouts/slideLayout3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slideLayouts/slideLayout3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2"/>
    <Relationship Target="../slideLayouts/slideLayout3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media/image14.jpeg" Type="http://schemas.openxmlformats.org/officeDocument/2006/relationships/image" Id="rId3"/>
    <Relationship Target="../media/image13.jpeg" Type="http://schemas.openxmlformats.org/officeDocument/2006/relationships/image" Id="rId2"/>
    <Relationship Target="../slideLayouts/slideLayout3.xml" Type="http://schemas.openxmlformats.org/officeDocument/2006/relationships/slideLayout" Id="rId1"/>
    <Relationship Target="../media/image15.jpeg" Type="http://schemas.openxmlformats.org/officeDocument/2006/relationships/image" Id="rId4"/>
</Relationships>

</file>

<file path=ppt/slides/_rels/slide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16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slideLayouts/slideLayout10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6.jpeg" Type="http://schemas.openxmlformats.org/officeDocument/2006/relationships/image" Id="rId2"/>
    <Relationship Target="../slideLayouts/slideLayout11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8.jpeg" Type="http://schemas.openxmlformats.org/officeDocument/2006/relationships/image" Id="rId2"/>
    <Relationship Target="../slideLayouts/slideLayout11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9.jpeg" Type="http://schemas.openxmlformats.org/officeDocument/2006/relationships/image" Id="rId2"/>
    <Relationship Target="../slideLayouts/slideLayout8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slideLayouts/slideLayout13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10.jp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11.jpeg" Type="http://schemas.openxmlformats.org/officeDocument/2006/relationships/image" Id="rId2"/>
    <Relationship Target="../slideLayouts/slideLayout3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AFA90-ADDA-4E6D-9D34-E8DCCC67C982}"/>
              </a:ext>
            </a:extLst>
          </p:cNvPr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false"/>
              <a:t>Komunitní práce</a:t>
            </a:r>
            <a:endParaRPr lang="en-US" dirty="false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85D292-3058-49D4-9809-F83839863D31}"/>
              </a:ext>
            </a:extLst>
          </p:cNvPr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false"/>
              <a:t>Mgr. Zuzana Stanková, Ph.D.</a:t>
            </a:r>
          </a:p>
          <a:p>
            <a:r>
              <a:rPr lang="cs-CZ" dirty="false"/>
              <a:t>26.3.2024</a:t>
            </a:r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338504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7893B-A71A-470D-8946-4B57912A7A49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81000" y="576835"/>
            <a:ext cx="11401426" cy="794765"/>
          </a:xfrm>
        </p:spPr>
        <p:txBody>
          <a:bodyPr>
            <a:normAutofit fontScale="90000"/>
          </a:bodyPr>
          <a:lstStyle/>
          <a:p>
            <a:r>
              <a:rPr lang="cs-CZ" dirty="false"/>
              <a:t>Transparentnost procesu (práce komunitního pracovníka)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1153C7-5AB5-4E38-AB24-5706764E6F1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81000" y="1693332"/>
            <a:ext cx="11401426" cy="4021667"/>
          </a:xfrm>
        </p:spPr>
        <p:txBody>
          <a:bodyPr/>
          <a:lstStyle/>
          <a:p>
            <a:r>
              <a:rPr lang="cs-CZ" dirty="false"/>
              <a:t>„Vše co děláme, je vědomé a o tom informujeme členy komunity…“</a:t>
            </a:r>
          </a:p>
          <a:p>
            <a:r>
              <a:rPr lang="cs-CZ" dirty="false"/>
              <a:t>Nemít tajemství!</a:t>
            </a:r>
          </a:p>
          <a:p>
            <a:r>
              <a:rPr lang="cs-CZ" dirty="false"/>
              <a:t>Nástroje transparentnosti: veřejné setkání, veřejné zápisy, občasníky..</a:t>
            </a:r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  <a:p>
            <a:r>
              <a:rPr lang="cs-CZ" dirty="false"/>
              <a:t>Opakující se proces díky kterému se stále rozvíjíme</a:t>
            </a:r>
          </a:p>
          <a:p>
            <a:r>
              <a:rPr lang="cs-CZ" dirty="false"/>
              <a:t>Vzájemnou interakcí se můžeme vzájemně učit!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2154B14-6CA2-9C4C-B714-8A962BFE52E9}"/>
              </a:ext>
            </a:extLst>
          </p:cNvPr>
          <p:cNvSpPr txBox="true">
            <a:spLocks/>
          </p:cNvSpPr>
          <p:nvPr/>
        </p:nvSpPr>
        <p:spPr>
          <a:xfrm>
            <a:off x="276225" y="3784092"/>
            <a:ext cx="11401426" cy="794765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>
            <a:lvl1pPr algn="l" defTabSz="914400" rtl="false" eaLnBrk="true" latinLnBrk="false" hangingPunct="true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AB9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false"/>
              <a:t>Reflektivní praxe a vzájemné učení</a:t>
            </a:r>
          </a:p>
        </p:txBody>
      </p:sp>
    </p:spTree>
    <p:extLst>
      <p:ext uri="{BB962C8B-B14F-4D97-AF65-F5344CB8AC3E}">
        <p14:creationId xmlns:p14="http://schemas.microsoft.com/office/powerpoint/2010/main" val="159415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646FA-769B-4494-880A-E715DD87BE5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409575" y="596182"/>
            <a:ext cx="11401426" cy="794765"/>
          </a:xfrm>
        </p:spPr>
        <p:txBody>
          <a:bodyPr/>
          <a:lstStyle/>
          <a:p>
            <a:r>
              <a:rPr lang="cs-CZ" dirty="false"/>
              <a:t>Princip síťování vztahů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930F59-5859-419C-8865-AC10568EBE14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80999" y="2918543"/>
            <a:ext cx="11401426" cy="3343275"/>
          </a:xfrm>
        </p:spPr>
        <p:txBody>
          <a:bodyPr/>
          <a:lstStyle/>
          <a:p>
            <a:r>
              <a:rPr lang="cs-CZ" dirty="false"/>
              <a:t>Vytváření sítí mezi aktéry a členy komunity</a:t>
            </a:r>
          </a:p>
          <a:p>
            <a:r>
              <a:rPr lang="cs-CZ" dirty="false"/>
              <a:t>Sítě/vztahy posuzujeme na základě:</a:t>
            </a:r>
          </a:p>
          <a:p>
            <a:pPr lvl="1"/>
            <a:r>
              <a:rPr lang="cs-CZ" dirty="false"/>
              <a:t>Efektivity (Jak vztahy a sítě můžeme využívat pro potřeby rozvoje komunity?)</a:t>
            </a:r>
          </a:p>
          <a:p>
            <a:pPr lvl="1"/>
            <a:r>
              <a:rPr lang="cs-CZ" dirty="false"/>
              <a:t>Stability (Jak jsou sítě/vztahy dlouhodobé, stabilní?)</a:t>
            </a:r>
          </a:p>
          <a:p>
            <a:pPr lvl="1"/>
            <a:r>
              <a:rPr lang="cs-CZ" dirty="false"/>
              <a:t>Udržitelnost (Jak vytvořené sítě umíme předávat na lídry/členy komunity?)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4686759-BDCE-528A-254A-9C98E7380D58}"/>
              </a:ext>
            </a:extLst>
          </p:cNvPr>
          <p:cNvSpPr txBox="true">
            <a:spLocks/>
          </p:cNvSpPr>
          <p:nvPr/>
        </p:nvSpPr>
        <p:spPr>
          <a:xfrm>
            <a:off x="409575" y="1390947"/>
            <a:ext cx="9868960" cy="1012825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 fontScale="92500"/>
          </a:bodyPr>
          <a:lstStyle>
            <a:lvl1pPr algn="l" defTabSz="914400" rtl="false" eaLnBrk="true" latinLnBrk="false" hangingPunct="true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AB9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Komunitní práce – </a:t>
            </a:r>
            <a:r>
              <a:rPr lang="cs-CZ" u="sng"/>
              <a:t>síla vychází ze vztahů</a:t>
            </a:r>
            <a:endParaRPr lang="cs-CZ" u="sng" dirty="false"/>
          </a:p>
        </p:txBody>
      </p:sp>
    </p:spTree>
    <p:extLst>
      <p:ext uri="{BB962C8B-B14F-4D97-AF65-F5344CB8AC3E}">
        <p14:creationId xmlns:p14="http://schemas.microsoft.com/office/powerpoint/2010/main" val="362157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6F29F-5B33-5FAC-A223-618B7AF95AE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Word kafé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CC1FFC-02FB-8BF1-8894-28E4F48E8ED4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false" err="true">
                <a:latin typeface="Helvetica" panose="020B0604020202020204" pitchFamily="34" charset="0"/>
                <a:cs typeface="Helvetica" panose="020B0604020202020204" pitchFamily="34" charset="0"/>
              </a:rPr>
              <a:t>World</a:t>
            </a:r>
            <a:r>
              <a:rPr lang="cs-CZ" altLang="cs-CZ" sz="2800" dirty="false">
                <a:latin typeface="Helvetica" panose="020B0604020202020204" pitchFamily="34" charset="0"/>
                <a:cs typeface="Helvetica" panose="020B0604020202020204" pitchFamily="34" charset="0"/>
              </a:rPr>
              <a:t> Café se jmenuje podle kávových stolů, kolem nichž probíhá skupinová diskuse.</a:t>
            </a:r>
          </a:p>
          <a:p>
            <a:r>
              <a:rPr lang="cs-CZ" altLang="cs-CZ" sz="2800" dirty="false" err="true">
                <a:latin typeface="Helvetica" panose="020B0604020202020204" pitchFamily="34" charset="0"/>
                <a:cs typeface="Helvetica" panose="020B0604020202020204" pitchFamily="34" charset="0"/>
              </a:rPr>
              <a:t>World</a:t>
            </a:r>
            <a:r>
              <a:rPr lang="cs-CZ" altLang="cs-CZ" sz="2800" dirty="false">
                <a:latin typeface="Helvetica" panose="020B0604020202020204" pitchFamily="34" charset="0"/>
                <a:cs typeface="Helvetica" panose="020B0604020202020204" pitchFamily="34" charset="0"/>
              </a:rPr>
              <a:t> Café využíváme v případě, že chceme zapojit střední a větší skupiny účastníků, které hledají odpovědi na předem definované otázky. </a:t>
            </a:r>
          </a:p>
          <a:p>
            <a:r>
              <a:rPr lang="cs-CZ" altLang="cs-CZ" sz="2800" dirty="false">
                <a:latin typeface="Helvetica" panose="020B0604020202020204" pitchFamily="34" charset="0"/>
                <a:cs typeface="Helvetica" panose="020B0604020202020204" pitchFamily="34" charset="0"/>
              </a:rPr>
              <a:t>Tento způsob práce je také vhodný, když chceme sdílet vědění, stimulovat inovativní myšlení a promýšlet různé možnosti akce ohledně problémů skutečného života. </a:t>
            </a:r>
          </a:p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25467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4F2F8-1318-438F-BD0D-D0A38B086C0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Jak to bude probíhat?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CBD96-1838-202F-A574-68C973C153B1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false"/>
              <a:t>Výběr stolu u kterého začneme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false"/>
              <a:t>15 minut diskuze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false"/>
              <a:t>Co vkládám to mohu dostat….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false"/>
              <a:t>Nic není špatně nebo dobře – sdílením se můžeme učit a rozvíjet obé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false"/>
              <a:t>Během Word kafé můžu navštívit 4-5 stolů (NEZŮSTÁVÁ stejná skupina u stejného stolu)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false"/>
              <a:t>Potkej co nejvíce lidí a síťuj</a:t>
            </a:r>
          </a:p>
        </p:txBody>
      </p:sp>
    </p:spTree>
    <p:extLst>
      <p:ext uri="{BB962C8B-B14F-4D97-AF65-F5344CB8AC3E}">
        <p14:creationId xmlns:p14="http://schemas.microsoft.com/office/powerpoint/2010/main" val="23614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32075E-0DC7-1474-7458-419C12C50ED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Principy jako stoly Word </a:t>
            </a:r>
            <a:r>
              <a:rPr lang="cs-CZ" dirty="false" err="true"/>
              <a:t>kafe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A7EF3C-9594-9873-98FA-BDAF0278F07F}"/>
              </a:ext>
            </a:extLst>
          </p:cNvPr>
          <p:cNvSpPr>
            <a:spLocks noGrp="true"/>
          </p:cNvSpPr>
          <p:nvPr>
            <p:ph sz="half" idx="1"/>
          </p:nvPr>
        </p:nvSpPr>
        <p:spPr>
          <a:xfrm>
            <a:off x="380999" y="1647825"/>
            <a:ext cx="5419725" cy="4343400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3100" dirty="false">
                <a:latin typeface="Helvetica" panose="020B0604020202020204" pitchFamily="34" charset="0"/>
                <a:cs typeface="Helvetica" panose="020B0604020202020204" pitchFamily="34" charset="0"/>
              </a:rPr>
              <a:t>Participace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3100" dirty="false">
                <a:latin typeface="Helvetica" panose="020B0604020202020204" pitchFamily="34" charset="0"/>
                <a:cs typeface="Helvetica" panose="020B0604020202020204" pitchFamily="34" charset="0"/>
              </a:rPr>
              <a:t>Sdílená zodpovědnost/ Princip kolektivní spolupráce (upřednostnění kolektivních témat nad individuálními)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3100" dirty="false">
                <a:latin typeface="Helvetica" panose="020B0604020202020204" pitchFamily="34" charset="0"/>
                <a:cs typeface="Helvetica" panose="020B0604020202020204" pitchFamily="34" charset="0"/>
              </a:rPr>
              <a:t>Práce se zdroji členů komunit a aktérů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3100" dirty="false">
                <a:latin typeface="Helvetica" panose="020B0604020202020204" pitchFamily="34" charset="0"/>
                <a:cs typeface="Helvetica" panose="020B0604020202020204" pitchFamily="34" charset="0"/>
              </a:rPr>
              <a:t>Princip </a:t>
            </a:r>
            <a:r>
              <a:rPr lang="cs-CZ" sz="3100" dirty="false" err="true">
                <a:latin typeface="Helvetica" panose="020B0604020202020204" pitchFamily="34" charset="0"/>
                <a:cs typeface="Helvetica" panose="020B0604020202020204" pitchFamily="34" charset="0"/>
              </a:rPr>
              <a:t>bottom</a:t>
            </a:r>
            <a:r>
              <a:rPr lang="cs-CZ" sz="3100" dirty="false">
                <a:latin typeface="Helvetica" panose="020B0604020202020204" pitchFamily="34" charset="0"/>
                <a:cs typeface="Helvetica" panose="020B0604020202020204" pitchFamily="34" charset="0"/>
              </a:rPr>
              <a:t> up (zdola nahoru)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3100" dirty="false">
                <a:latin typeface="Helvetica" panose="020B0604020202020204" pitchFamily="34" charset="0"/>
                <a:cs typeface="Helvetica" panose="020B0604020202020204" pitchFamily="34" charset="0"/>
              </a:rPr>
              <a:t>Princip zplnomocňování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cs-CZ" sz="11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1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11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1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false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CCD54C-ABFC-2A5F-FA93-76BCCBD1E144}"/>
              </a:ext>
            </a:extLst>
          </p:cNvPr>
          <p:cNvSpPr>
            <a:spLocks noGrp="true"/>
          </p:cNvSpPr>
          <p:nvPr>
            <p:ph sz="half" idx="2"/>
          </p:nvPr>
        </p:nvSpPr>
        <p:spPr>
          <a:xfrm>
            <a:off x="6391277" y="1647825"/>
            <a:ext cx="5419723" cy="4343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07000"/>
              </a:lnSpc>
              <a:buFont typeface="+mj-lt"/>
              <a:buAutoNum type="arabicPeriod" startAt="6"/>
            </a:pPr>
            <a:r>
              <a:rPr lang="cs-CZ" sz="3300" dirty="false">
                <a:latin typeface="Helvetica" panose="020B0604020202020204" pitchFamily="34" charset="0"/>
                <a:cs typeface="Helvetica" panose="020B0604020202020204" pitchFamily="34" charset="0"/>
              </a:rPr>
              <a:t>Definování témat i způsobů řešení komunitou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6"/>
            </a:pPr>
            <a:r>
              <a:rPr lang="cs-CZ" sz="3300" dirty="false">
                <a:latin typeface="Helvetica" panose="020B0604020202020204" pitchFamily="34" charset="0"/>
                <a:cs typeface="Helvetica" panose="020B0604020202020204" pitchFamily="34" charset="0"/>
              </a:rPr>
              <a:t>Transparentnost procesu a postupů komunitního pracovníka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6"/>
            </a:pPr>
            <a:r>
              <a:rPr lang="cs-CZ" sz="3300" dirty="false">
                <a:latin typeface="Helvetica" panose="020B0604020202020204" pitchFamily="34" charset="0"/>
                <a:cs typeface="Helvetica" panose="020B0604020202020204" pitchFamily="34" charset="0"/>
              </a:rPr>
              <a:t>Reflektivní praxe a vzájemné učení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6"/>
            </a:pPr>
            <a:r>
              <a:rPr lang="cs-CZ" sz="3300" dirty="false">
                <a:latin typeface="Helvetica" panose="020B0604020202020204" pitchFamily="34" charset="0"/>
                <a:cs typeface="Helvetica" panose="020B0604020202020204" pitchFamily="34" charset="0"/>
              </a:rPr>
              <a:t>Síťování vztahů aktérů a členů komunit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cs-CZ" sz="12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2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11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1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66072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>
            <a:extLst>
              <a:ext uri="{FF2B5EF4-FFF2-40B4-BE49-F238E27FC236}">
                <a16:creationId xmlns:a16="http://schemas.microsoft.com/office/drawing/2014/main" id="{6F964D8B-06AE-4138-9F01-88F4358F8A02}"/>
              </a:ext>
            </a:extLst>
          </p:cNvPr>
          <p:cNvSpPr>
            <a:spLocks noGrp="true"/>
          </p:cNvSpPr>
          <p:nvPr>
            <p:ph type="ctrTitle"/>
          </p:nvPr>
        </p:nvSpPr>
        <p:spPr>
          <a:xfrm>
            <a:off x="990600" y="1098388"/>
            <a:ext cx="10843624" cy="4394988"/>
          </a:xfrm>
        </p:spPr>
        <p:txBody>
          <a:bodyPr>
            <a:normAutofit/>
          </a:bodyPr>
          <a:lstStyle/>
          <a:p>
            <a:pPr eaLnBrk="true" hangingPunct="true"/>
            <a:r>
              <a:rPr lang="cs-CZ" altLang="cs-CZ" sz="6300" dirty="false">
                <a:latin typeface="Helvetica" panose="020B0604020202020204" pitchFamily="34" charset="0"/>
                <a:cs typeface="Helvetica" panose="020B0604020202020204" pitchFamily="34" charset="0"/>
              </a:rPr>
              <a:t>Participace a participativní techniky</a:t>
            </a:r>
            <a:endParaRPr lang="en-US" altLang="cs-CZ" sz="6300" dirty="false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99" name="Subtitle 4">
            <a:extLst>
              <a:ext uri="{FF2B5EF4-FFF2-40B4-BE49-F238E27FC236}">
                <a16:creationId xmlns:a16="http://schemas.microsoft.com/office/drawing/2014/main" id="{00BFF974-6BA6-48DE-8D8A-BBCB4AEC842A}"/>
              </a:ext>
            </a:extLst>
          </p:cNvPr>
          <p:cNvSpPr>
            <a:spLocks noGrp="true"/>
          </p:cNvSpPr>
          <p:nvPr>
            <p:ph type="subTitle" idx="1"/>
          </p:nvPr>
        </p:nvSpPr>
        <p:spPr>
          <a:xfrm>
            <a:off x="5799185" y="5627205"/>
            <a:ext cx="6035040" cy="742279"/>
          </a:xfrm>
        </p:spPr>
        <p:txBody>
          <a:bodyPr>
            <a:normAutofit fontScale="92500" lnSpcReduction="20000"/>
          </a:bodyPr>
          <a:lstStyle/>
          <a:p>
            <a:pPr eaLnBrk="true" hangingPunct="true">
              <a:lnSpc>
                <a:spcPct val="90000"/>
              </a:lnSpc>
              <a:defRPr/>
            </a:pPr>
            <a:r>
              <a:rPr lang="cs-CZ" altLang="cs-CZ" dirty="false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Mgr. Zuzana Stanková, Ph.D.</a:t>
            </a:r>
          </a:p>
          <a:p>
            <a:pPr eaLnBrk="true" hangingPunct="true">
              <a:lnSpc>
                <a:spcPct val="90000"/>
              </a:lnSpc>
              <a:defRPr/>
            </a:pPr>
            <a:r>
              <a:rPr lang="cs-CZ" altLang="cs-CZ" dirty="false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28.2.2022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EFA0759-EDF3-46C0-98DE-6C607501114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Co to participace je?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2F3CB1-B669-4460-9F3A-C79E17951F8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639920" y="1804323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false"/>
              <a:t>Participaci chápeme jako podporu v </a:t>
            </a:r>
            <a:r>
              <a:rPr lang="cs-CZ" b="true" dirty="false"/>
              <a:t>účasti na rozhodování a řízení.</a:t>
            </a:r>
          </a:p>
          <a:p>
            <a:r>
              <a:rPr lang="cs-CZ" dirty="false"/>
              <a:t>Participace umožňuje lidem vyjadřovat své názory – proč a jak chtějí řešit konkrétní problémy – a společně hledat a analyzovat potenciální výzvy.</a:t>
            </a:r>
          </a:p>
          <a:p>
            <a:r>
              <a:rPr lang="cs-CZ" b="true"/>
              <a:t>Člen komunity </a:t>
            </a:r>
            <a:r>
              <a:rPr lang="cs-CZ" b="true" dirty="false"/>
              <a:t>není vnímán jako oběť, ale jako partner mající potenciál a expert na svůj život. </a:t>
            </a:r>
          </a:p>
          <a:p>
            <a:r>
              <a:rPr lang="cs-CZ" dirty="false"/>
              <a:t>Participativní přístup je úzce spojen s konceptem </a:t>
            </a:r>
            <a:r>
              <a:rPr lang="cs-CZ" b="true" dirty="false"/>
              <a:t>moci a zplnomocnění</a:t>
            </a:r>
          </a:p>
          <a:p>
            <a:pPr marL="0" indent="0">
              <a:buNone/>
            </a:pPr>
            <a:endParaRPr lang="cs-CZ" b="true" dirty="fals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881F095-5F0D-40F8-8519-30FBC06A6984}"/>
              </a:ext>
            </a:extLst>
          </p:cNvPr>
          <p:cNvSpPr txBox="true"/>
          <p:nvPr/>
        </p:nvSpPr>
        <p:spPr>
          <a:xfrm>
            <a:off x="838200" y="1434991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true" dirty="false"/>
              <a:t>„..prostředek ke zplnomocnění a zároveň jako cíl zplnomocňujícího procesu“</a:t>
            </a:r>
            <a:r>
              <a:rPr lang="cs-CZ" dirty="false"/>
              <a:t> (Gojová a kol., 2015, s. 19)</a:t>
            </a:r>
          </a:p>
        </p:txBody>
      </p:sp>
    </p:spTree>
    <p:extLst>
      <p:ext uri="{BB962C8B-B14F-4D97-AF65-F5344CB8AC3E}">
        <p14:creationId xmlns:p14="http://schemas.microsoft.com/office/powerpoint/2010/main" val="42127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D59D8E-8593-4B35-B1CF-1888341C2F5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false"/>
              <a:t>Proč participaci v sociální práci prosazovat/aplikovat?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7A1172-FD78-4AB8-A110-0419E867223C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b="true" dirty="false"/>
              <a:t>Odpovědnost zúčastněných </a:t>
            </a:r>
            <a:r>
              <a:rPr lang="cs-CZ" sz="2400" i="true" dirty="false"/>
              <a:t>(„..jelikož lidé, kteří se účastní procesu řešení daných problémů, jsou zodpovědní za jeho důsledky.“ </a:t>
            </a:r>
            <a:r>
              <a:rPr lang="cs-CZ" sz="2400" dirty="false"/>
              <a:t>(Hrubeš, 2014)</a:t>
            </a:r>
          </a:p>
          <a:p>
            <a:r>
              <a:rPr lang="cs-CZ" b="true" dirty="false"/>
              <a:t>Angažovanost</a:t>
            </a:r>
            <a:r>
              <a:rPr lang="cs-CZ" dirty="false"/>
              <a:t> k aplikaci dohodnutých kroků</a:t>
            </a:r>
          </a:p>
          <a:p>
            <a:r>
              <a:rPr lang="cs-CZ" dirty="false"/>
              <a:t>Řešení nesou určitý </a:t>
            </a:r>
            <a:r>
              <a:rPr lang="cs-CZ" b="true" dirty="false"/>
              <a:t>emocionální náboj</a:t>
            </a:r>
          </a:p>
          <a:p>
            <a:r>
              <a:rPr lang="cs-CZ" b="true" dirty="false"/>
              <a:t>Udržitelnost</a:t>
            </a:r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r>
              <a:rPr lang="cs-CZ" dirty="false" err="true"/>
              <a:t>Seikulla</a:t>
            </a:r>
            <a:r>
              <a:rPr lang="cs-CZ" dirty="false"/>
              <a:t> a </a:t>
            </a:r>
            <a:r>
              <a:rPr lang="cs-CZ" dirty="false" err="true"/>
              <a:t>Arnkil</a:t>
            </a:r>
            <a:r>
              <a:rPr lang="cs-CZ" dirty="false"/>
              <a:t> (2013: 23) v této souvislosti ve svém výzkumu dospěli k závěru, že vzájemná spolupráce měnila pohled pracovníků na jejich profesní identitu.</a:t>
            </a:r>
            <a:endParaRPr lang="cs-CZ" b="true" dirty="false"/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40854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E3969-E307-42DC-9AA2-F9715398789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8200" y="99619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false"/>
              <a:t>Rizika a překážky participativních přístupů</a:t>
            </a:r>
            <a:br>
              <a:rPr lang="cs-CZ" dirty="false"/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7FC8A0-7B64-4D49-ABD2-A5A7D999461B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722290" y="2068780"/>
            <a:ext cx="10515600" cy="4351338"/>
          </a:xfrm>
        </p:spPr>
        <p:txBody>
          <a:bodyPr/>
          <a:lstStyle/>
          <a:p>
            <a:r>
              <a:rPr lang="cs-CZ" dirty="false"/>
              <a:t>Nerovnováha vztahu „člen komunity a komunitního pracovníka pracovníka</a:t>
            </a:r>
          </a:p>
          <a:p>
            <a:r>
              <a:rPr lang="cs-CZ" dirty="false"/>
              <a:t>Neznalost nebo nezkušenost využívání participativních způsobů</a:t>
            </a:r>
          </a:p>
          <a:p>
            <a:r>
              <a:rPr lang="cs-CZ" dirty="false"/>
              <a:t>Upřednostnění perspektivy druhých („mocných“ např. aktérů)</a:t>
            </a:r>
          </a:p>
          <a:p>
            <a:r>
              <a:rPr lang="cs-CZ" dirty="false"/>
              <a:t>Znehodnocování bezprostřední zkušenosti</a:t>
            </a:r>
          </a:p>
          <a:p>
            <a:r>
              <a:rPr lang="cs-CZ" dirty="false"/>
              <a:t>Obavy z participace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6480A5-1FAD-46F1-BE70-7A8BB996846F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93" y="4407459"/>
            <a:ext cx="4813702" cy="228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418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Obrázek 8">
            <a:extLst>
              <a:ext uri="{FF2B5EF4-FFF2-40B4-BE49-F238E27FC236}">
                <a16:creationId xmlns:a16="http://schemas.microsoft.com/office/drawing/2014/main" id="{3B5356DB-FA6F-A199-82B9-DB1441BAD6CC}"/>
              </a:ext>
            </a:extLst>
          </p:cNvPr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/>
          <a:stretch/>
        </p:blipFill>
        <p:spPr bwMode="auto">
          <a:xfrm>
            <a:off x="-3177" y="2272142"/>
            <a:ext cx="40279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Obrázek 6">
            <a:extLst>
              <a:ext uri="{FF2B5EF4-FFF2-40B4-BE49-F238E27FC236}">
                <a16:creationId xmlns:a16="http://schemas.microsoft.com/office/drawing/2014/main" id="{65010B27-86B1-9375-E1B1-3D22BF8AE6BF}"/>
              </a:ext>
            </a:extLst>
          </p:cNvPr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5" r="1" b="11324"/>
          <a:stretch/>
        </p:blipFill>
        <p:spPr bwMode="auto">
          <a:xfrm>
            <a:off x="20" y="1"/>
            <a:ext cx="402474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Obrázek 4">
            <a:extLst>
              <a:ext uri="{FF2B5EF4-FFF2-40B4-BE49-F238E27FC236}">
                <a16:creationId xmlns:a16="http://schemas.microsoft.com/office/drawing/2014/main" id="{FCA8F3DD-7820-0F3C-1539-CEC99F155EA9}"/>
              </a:ext>
            </a:extLst>
          </p:cNvPr>
          <p:cNvPicPr>
            <a:picLocks noChangeAspect="true" noChangeArrowheads="true"/>
          </p:cNvPicPr>
          <p:nvPr/>
        </p:nvPicPr>
        <p:blipFill rotWithShape="true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8" r="2" b="7482"/>
          <a:stretch/>
        </p:blipFill>
        <p:spPr bwMode="auto">
          <a:xfrm>
            <a:off x="-3177" y="4572000"/>
            <a:ext cx="40279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Nadpis 1">
            <a:extLst>
              <a:ext uri="{FF2B5EF4-FFF2-40B4-BE49-F238E27FC236}">
                <a16:creationId xmlns:a16="http://schemas.microsoft.com/office/drawing/2014/main" id="{375E6C07-F636-BC34-4426-5FE58F3A3EE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 fontScale="90000"/>
          </a:bodyPr>
          <a:lstStyle/>
          <a:p>
            <a:r>
              <a:rPr lang="cs-CZ" altLang="cs-CZ" b="true" dirty="false">
                <a:latin typeface="Helvetica" panose="020B0604020202020204" pitchFamily="34" charset="0"/>
                <a:cs typeface="Helvetica" panose="020B0604020202020204" pitchFamily="34" charset="0"/>
              </a:rPr>
              <a:t>Možností participativních přístupů je celá škála:</a:t>
            </a:r>
            <a:br>
              <a:rPr lang="cs-CZ" altLang="cs-CZ" dirty="false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cs-CZ" altLang="cs-CZ" dirty="false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13CB42EB-DDA9-CAA0-68F3-4C1A3AC73E7C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465049" y="2044790"/>
            <a:ext cx="6672887" cy="4136739"/>
          </a:xfrm>
        </p:spPr>
        <p:txBody>
          <a:bodyPr>
            <a:normAutofit/>
          </a:bodyPr>
          <a:lstStyle/>
          <a:p>
            <a:r>
              <a:rPr lang="cs-CZ" altLang="cs-CZ" dirty="false">
                <a:latin typeface="Helvetica" panose="020B0604020202020204" pitchFamily="34" charset="0"/>
                <a:cs typeface="Helvetica" panose="020B0604020202020204" pitchFamily="34" charset="0"/>
              </a:rPr>
              <a:t>Word café</a:t>
            </a:r>
          </a:p>
          <a:p>
            <a:r>
              <a:rPr lang="cs-CZ" altLang="cs-CZ" dirty="false">
                <a:latin typeface="Helvetica" panose="020B0604020202020204" pitchFamily="34" charset="0"/>
                <a:cs typeface="Helvetica" panose="020B0604020202020204" pitchFamily="34" charset="0"/>
              </a:rPr>
              <a:t>Open </a:t>
            </a:r>
            <a:r>
              <a:rPr lang="cs-CZ" altLang="cs-CZ" dirty="false" err="true">
                <a:latin typeface="Helvetica" panose="020B0604020202020204" pitchFamily="34" charset="0"/>
                <a:cs typeface="Helvetica" panose="020B0604020202020204" pitchFamily="34" charset="0"/>
              </a:rPr>
              <a:t>space</a:t>
            </a:r>
            <a:endParaRPr lang="cs-CZ" altLang="cs-CZ" dirty="fal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altLang="cs-CZ" dirty="false">
                <a:latin typeface="Helvetica" panose="020B0604020202020204" pitchFamily="34" charset="0"/>
                <a:cs typeface="Helvetica" panose="020B0604020202020204" pitchFamily="34" charset="0"/>
              </a:rPr>
              <a:t>Pro </a:t>
            </a:r>
            <a:r>
              <a:rPr lang="cs-CZ" altLang="cs-CZ" dirty="false" err="true">
                <a:latin typeface="Helvetica" panose="020B0604020202020204" pitchFamily="34" charset="0"/>
                <a:cs typeface="Helvetica" panose="020B0604020202020204" pitchFamily="34" charset="0"/>
              </a:rPr>
              <a:t>action</a:t>
            </a:r>
            <a:r>
              <a:rPr lang="cs-CZ" altLang="cs-CZ" dirty="false">
                <a:latin typeface="Helvetica" panose="020B0604020202020204" pitchFamily="34" charset="0"/>
                <a:cs typeface="Helvetica" panose="020B0604020202020204" pitchFamily="34" charset="0"/>
              </a:rPr>
              <a:t> kafé</a:t>
            </a:r>
          </a:p>
          <a:p>
            <a:r>
              <a:rPr lang="cs-CZ" altLang="cs-CZ" dirty="false">
                <a:latin typeface="Helvetica" panose="020B0604020202020204" pitchFamily="34" charset="0"/>
                <a:cs typeface="Helvetica" panose="020B0604020202020204" pitchFamily="34" charset="0"/>
              </a:rPr>
              <a:t>Participativní územní plánování</a:t>
            </a:r>
          </a:p>
          <a:p>
            <a:r>
              <a:rPr lang="cs-CZ" altLang="cs-CZ" dirty="false" err="true">
                <a:latin typeface="Helvetica" panose="020B0604020202020204" pitchFamily="34" charset="0"/>
                <a:cs typeface="Helvetica" panose="020B0604020202020204" pitchFamily="34" charset="0"/>
              </a:rPr>
              <a:t>Delphi</a:t>
            </a:r>
            <a:endParaRPr lang="cs-CZ" altLang="cs-CZ" dirty="fal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altLang="cs-CZ" dirty="false">
                <a:latin typeface="Helvetica" panose="020B0604020202020204" pitchFamily="34" charset="0"/>
                <a:cs typeface="Helvetica" panose="020B0604020202020204" pitchFamily="34" charset="0"/>
              </a:rPr>
              <a:t>Občanská porota</a:t>
            </a:r>
          </a:p>
          <a:p>
            <a:r>
              <a:rPr lang="cs-CZ" altLang="cs-CZ" dirty="false">
                <a:latin typeface="Helvetica" panose="020B0604020202020204" pitchFamily="34" charset="0"/>
                <a:cs typeface="Helvetica" panose="020B0604020202020204" pitchFamily="34" charset="0"/>
              </a:rPr>
              <a:t>Tvorba vize komunity</a:t>
            </a:r>
          </a:p>
          <a:p>
            <a:r>
              <a:rPr lang="cs-CZ" altLang="cs-CZ" dirty="false">
                <a:latin typeface="Helvetica" panose="020B0604020202020204" pitchFamily="34" charset="0"/>
                <a:cs typeface="Helvetica" panose="020B0604020202020204" pitchFamily="34" charset="0"/>
              </a:rPr>
              <a:t>Scénáře budoucnosti</a:t>
            </a:r>
          </a:p>
          <a:p>
            <a:pPr marL="0" indent="0">
              <a:buNone/>
            </a:pPr>
            <a:endParaRPr lang="cs-CZ" altLang="cs-CZ" dirty="fal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altLang="cs-CZ" dirty="fal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altLang="cs-CZ" dirty="fal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altLang="cs-CZ" dirty="false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E31B3-CB37-4C0C-A626-6715625212D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755650" y="3604154"/>
            <a:ext cx="10515600" cy="1260475"/>
          </a:xfrm>
        </p:spPr>
        <p:txBody>
          <a:bodyPr/>
          <a:lstStyle/>
          <a:p>
            <a:r>
              <a:rPr lang="cs-CZ" dirty="false"/>
              <a:t>Principy komunitní práce</a:t>
            </a:r>
          </a:p>
        </p:txBody>
      </p:sp>
    </p:spTree>
    <p:extLst>
      <p:ext uri="{BB962C8B-B14F-4D97-AF65-F5344CB8AC3E}">
        <p14:creationId xmlns:p14="http://schemas.microsoft.com/office/powerpoint/2010/main" val="1442630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rukopis, Písmo, inkoust&#10;&#10;Popis byl vytvořen automaticky">
            <a:extLst>
              <a:ext uri="{FF2B5EF4-FFF2-40B4-BE49-F238E27FC236}">
                <a16:creationId xmlns:a16="http://schemas.microsoft.com/office/drawing/2014/main" id="{5BB4EA7A-3819-DF77-409D-F755CFEA0F3C}"/>
              </a:ext>
            </a:extLst>
          </p:cNvPr>
          <p:cNvPicPr>
            <a:picLocks noGrp="true" noChangeAspect="true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" y="299513"/>
            <a:ext cx="4986130" cy="7047535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B566CE8-33C2-5035-3466-13F9B1954EA6}"/>
              </a:ext>
            </a:extLst>
          </p:cNvPr>
          <p:cNvSpPr>
            <a:spLocks noGrp="true"/>
          </p:cNvSpPr>
          <p:nvPr>
            <p:ph sz="half" idx="2"/>
          </p:nvPr>
        </p:nvSpPr>
        <p:spPr>
          <a:xfrm>
            <a:off x="6391277" y="1371600"/>
            <a:ext cx="5419723" cy="4343400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Které participativní formáty jsme dnes vyzkoušeli?</a:t>
            </a:r>
          </a:p>
          <a:p>
            <a:r>
              <a:rPr lang="cs-CZ" b="true" dirty="false"/>
              <a:t>Signalizační otázky</a:t>
            </a:r>
          </a:p>
          <a:p>
            <a:r>
              <a:rPr lang="cs-CZ" b="true" dirty="false"/>
              <a:t>Náměstíčko</a:t>
            </a:r>
          </a:p>
          <a:p>
            <a:r>
              <a:rPr lang="cs-CZ" b="true" dirty="false"/>
              <a:t>Word kafé</a:t>
            </a:r>
          </a:p>
          <a:p>
            <a:pPr lvl="1"/>
            <a:r>
              <a:rPr lang="cs-CZ" b="true" dirty="false"/>
              <a:t>Brainstorming</a:t>
            </a:r>
          </a:p>
          <a:p>
            <a:r>
              <a:rPr lang="cs-CZ" b="true" dirty="false"/>
              <a:t>Práce ve skupinách (tvorba projektu)</a:t>
            </a:r>
          </a:p>
          <a:p>
            <a:r>
              <a:rPr lang="cs-CZ" b="true" dirty="false"/>
              <a:t>Otevřená diskuze (na závěr)</a:t>
            </a:r>
          </a:p>
          <a:p>
            <a:pPr marL="0" indent="0">
              <a:buNone/>
            </a:pPr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399729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109F53-16F0-4CBC-8D12-2FFF992CE26D}"/>
              </a:ext>
            </a:extLst>
          </p:cNvPr>
          <p:cNvSpPr>
            <a:spLocks noGrp="true"/>
          </p:cNvSpPr>
          <p:nvPr>
            <p:ph type="body" sz="quarter" idx="14"/>
          </p:nvPr>
        </p:nvSpPr>
        <p:spPr>
          <a:xfrm>
            <a:off x="1022761" y="3429000"/>
            <a:ext cx="10146478" cy="461665"/>
          </a:xfrm>
        </p:spPr>
        <p:txBody>
          <a:bodyPr/>
          <a:lstStyle/>
          <a:p>
            <a:r>
              <a:rPr lang="cs-CZ" dirty="false"/>
              <a:t>Mgr. Zuzana Stanková, Ph.D.</a:t>
            </a:r>
            <a:endParaRPr lang="en-US" dirty="false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70F09E-8BC9-46EA-A88F-82DA90160379}"/>
              </a:ext>
            </a:extLst>
          </p:cNvPr>
          <p:cNvSpPr>
            <a:spLocks noGrp="true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false"/>
              <a:t>+420 775 069 472</a:t>
            </a:r>
            <a:endParaRPr lang="en-US" dirty="false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06D0AF0-D86F-4EFA-A68D-AAAA352CD393}"/>
              </a:ext>
            </a:extLst>
          </p:cNvPr>
          <p:cNvSpPr>
            <a:spLocks noGrp="true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false"/>
              <a:t>zuzana.stankova@osu.cz</a:t>
            </a:r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423652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CE5D2-4EF9-46B6-8B94-0D9DC3B63AE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056215" y="362106"/>
            <a:ext cx="9422837" cy="1012975"/>
          </a:xfrm>
        </p:spPr>
        <p:txBody>
          <a:bodyPr/>
          <a:lstStyle/>
          <a:p>
            <a:r>
              <a:rPr lang="cs-CZ" dirty="false"/>
              <a:t>Participace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83BA-0819-48AE-AC02-F84F94348608}"/>
              </a:ext>
            </a:extLst>
          </p:cNvPr>
          <p:cNvSpPr>
            <a:spLocks noGrp="true"/>
          </p:cNvSpPr>
          <p:nvPr>
            <p:ph sz="quarter" idx="13"/>
          </p:nvPr>
        </p:nvSpPr>
        <p:spPr>
          <a:xfrm>
            <a:off x="5579534" y="1375081"/>
            <a:ext cx="5921087" cy="4445842"/>
          </a:xfrm>
        </p:spPr>
        <p:txBody>
          <a:bodyPr>
            <a:normAutofit/>
          </a:bodyPr>
          <a:lstStyle/>
          <a:p>
            <a:endParaRPr lang="cs-CZ" dirty="false"/>
          </a:p>
          <a:p>
            <a:r>
              <a:rPr lang="cs-CZ" dirty="false"/>
              <a:t>Participaci chápeme jako podporu v </a:t>
            </a:r>
            <a:r>
              <a:rPr lang="cs-CZ" b="true" dirty="false"/>
              <a:t>účasti na rozhodování a řízení.</a:t>
            </a:r>
          </a:p>
          <a:p>
            <a:r>
              <a:rPr lang="cs-CZ" altLang="cs-CZ" sz="2800" dirty="false">
                <a:latin typeface="Helvetica" panose="020B0604020202020204" pitchFamily="34" charset="0"/>
                <a:cs typeface="Helvetica" panose="020B0604020202020204" pitchFamily="34" charset="0"/>
              </a:rPr>
              <a:t>Jedním z výrazných projevů participace je zapojování členů do plánování, koordinace, realizace i evaluace procesu. </a:t>
            </a:r>
          </a:p>
          <a:p>
            <a:pPr marL="0" indent="0">
              <a:buNone/>
            </a:pPr>
            <a:endParaRPr lang="cs-CZ" b="true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E96CA1-E509-408A-AD54-2BE48E79BF8F}"/>
              </a:ext>
            </a:extLst>
          </p:cNvPr>
          <p:cNvSpPr txBox="true"/>
          <p:nvPr/>
        </p:nvSpPr>
        <p:spPr>
          <a:xfrm>
            <a:off x="6424367" y="827278"/>
            <a:ext cx="6098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false"/>
              <a:t>„...aby byl slyšet jejich hlas.”</a:t>
            </a:r>
            <a:endParaRPr lang="cs-CZ" sz="2400" dirty="false"/>
          </a:p>
        </p:txBody>
      </p:sp>
      <p:pic>
        <p:nvPicPr>
          <p:cNvPr id="5" name="Zástupný obsah 3">
            <a:extLst>
              <a:ext uri="{FF2B5EF4-FFF2-40B4-BE49-F238E27FC236}">
                <a16:creationId xmlns:a16="http://schemas.microsoft.com/office/drawing/2014/main" id="{C2812141-CC01-45BD-BEB3-FA4F9059E6DE}"/>
              </a:ext>
            </a:extLst>
          </p:cNvPr>
          <p:cNvPicPr>
            <a:picLocks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25" b="9518"/>
          <a:stretch>
            <a:fillRect/>
          </a:stretch>
        </p:blipFill>
        <p:spPr>
          <a:xfrm>
            <a:off x="618067" y="1590436"/>
            <a:ext cx="4080575" cy="423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51BBFAD7-180E-47BC-B7E3-DE7AFA5D074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143250" y="469901"/>
            <a:ext cx="7067550" cy="1012825"/>
          </a:xfrm>
        </p:spPr>
        <p:txBody>
          <a:bodyPr/>
          <a:lstStyle/>
          <a:p>
            <a:r>
              <a:rPr lang="cs-CZ" altLang="cs-CZ" dirty="false">
                <a:latin typeface="Helvetica" panose="020B0604020202020204" pitchFamily="34" charset="0"/>
                <a:cs typeface="Helvetica" panose="020B0604020202020204" pitchFamily="34" charset="0"/>
              </a:rPr>
              <a:t>Komunitní práce – </a:t>
            </a:r>
            <a:r>
              <a:rPr lang="cs-CZ" altLang="cs-CZ" u="sng" dirty="false">
                <a:latin typeface="Helvetica" panose="020B0604020202020204" pitchFamily="34" charset="0"/>
                <a:cs typeface="Helvetica" panose="020B0604020202020204" pitchFamily="34" charset="0"/>
              </a:rPr>
              <a:t>rozhodují lidé</a:t>
            </a:r>
          </a:p>
        </p:txBody>
      </p:sp>
      <p:sp>
        <p:nvSpPr>
          <p:cNvPr id="10243" name="Zástupný symbol pro obsah 4">
            <a:extLst>
              <a:ext uri="{FF2B5EF4-FFF2-40B4-BE49-F238E27FC236}">
                <a16:creationId xmlns:a16="http://schemas.microsoft.com/office/drawing/2014/main" id="{BF70D142-61D6-4D1D-BF7C-F424DD3EBAB3}"/>
              </a:ext>
            </a:extLst>
          </p:cNvPr>
          <p:cNvSpPr>
            <a:spLocks noGrp="true"/>
          </p:cNvSpPr>
          <p:nvPr>
            <p:ph sz="quarter" idx="13"/>
          </p:nvPr>
        </p:nvSpPr>
        <p:spPr>
          <a:xfrm>
            <a:off x="6677026" y="2973388"/>
            <a:ext cx="3522663" cy="3073400"/>
          </a:xfrm>
        </p:spPr>
        <p:txBody>
          <a:bodyPr/>
          <a:lstStyle/>
          <a:p>
            <a:pPr marL="0" indent="0">
              <a:buNone/>
            </a:pPr>
            <a:endParaRPr lang="cs-CZ" altLang="cs-CZ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altLang="cs-CZ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altLang="cs-CZ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altLang="cs-CZ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altLang="cs-CZ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altLang="cs-CZ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44" name="Picture 2" descr="What is asset-based community development (ABCD)? | Sustaining Community">
            <a:extLst>
              <a:ext uri="{FF2B5EF4-FFF2-40B4-BE49-F238E27FC236}">
                <a16:creationId xmlns:a16="http://schemas.microsoft.com/office/drawing/2014/main" id="{7854344A-D103-4615-B25B-E0AC9D446041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78" y="1608139"/>
            <a:ext cx="8207378" cy="43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D2CB5-E623-4224-8C00-EED1B5814429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780520" y="468842"/>
            <a:ext cx="8195733" cy="1012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false"/>
              <a:t>Princip spolupráce/Sdílená spolupráce</a:t>
            </a:r>
            <a:endParaRPr lang="cs-CZ" u="sng" dirty="false"/>
          </a:p>
        </p:txBody>
      </p:sp>
      <p:sp>
        <p:nvSpPr>
          <p:cNvPr id="8195" name="Zástupný symbol pro obsah 4">
            <a:extLst>
              <a:ext uri="{FF2B5EF4-FFF2-40B4-BE49-F238E27FC236}">
                <a16:creationId xmlns:a16="http://schemas.microsoft.com/office/drawing/2014/main" id="{B928F18B-6232-4E25-95FF-F1D5D38672F1}"/>
              </a:ext>
            </a:extLst>
          </p:cNvPr>
          <p:cNvSpPr>
            <a:spLocks noGrp="true"/>
          </p:cNvSpPr>
          <p:nvPr>
            <p:ph sz="quarter" idx="13"/>
          </p:nvPr>
        </p:nvSpPr>
        <p:spPr>
          <a:xfrm>
            <a:off x="780520" y="2973388"/>
            <a:ext cx="11072813" cy="3073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altLang="cs-CZ" dirty="fal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altLang="cs-CZ" dirty="fal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altLang="cs-CZ" dirty="fal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altLang="cs-CZ" dirty="fal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altLang="cs-CZ" dirty="false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false"/>
              <a:t>Komunitní práce se </a:t>
            </a:r>
            <a:r>
              <a:rPr lang="cs-CZ" sz="2800" b="true" dirty="false"/>
              <a:t>nezabývá individuálními zakázkami</a:t>
            </a:r>
            <a:r>
              <a:rPr lang="cs-CZ" sz="2800" dirty="false"/>
              <a:t>. Řeší témata, která se v komunitě </a:t>
            </a:r>
            <a:r>
              <a:rPr lang="cs-CZ" sz="2800" b="true" dirty="false"/>
              <a:t>týkají více osob a jsou tématy veřejnými </a:t>
            </a:r>
            <a:r>
              <a:rPr lang="cs-CZ" sz="2800" dirty="false"/>
              <a:t>(lidé se o nich nebojí mluvit otevřeně).</a:t>
            </a:r>
          </a:p>
          <a:p>
            <a:pPr marL="0" indent="0">
              <a:buNone/>
            </a:pPr>
            <a:endParaRPr lang="cs-CZ" altLang="cs-CZ" dirty="false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33EB2357-5CE1-4A3F-B83E-988BC21AECC1}"/>
              </a:ext>
            </a:extLst>
          </p:cNvPr>
          <p:cNvSpPr txBox="true">
            <a:spLocks/>
          </p:cNvSpPr>
          <p:nvPr/>
        </p:nvSpPr>
        <p:spPr>
          <a:xfrm>
            <a:off x="780520" y="1699683"/>
            <a:ext cx="5332413" cy="4689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false" eaLnBrk="true" latinLnBrk="false" hangingPunct="true">
              <a:lnSpc>
                <a:spcPct val="90000"/>
              </a:lnSpc>
              <a:spcBef>
                <a:spcPts val="1000"/>
              </a:spcBef>
              <a:buClr>
                <a:srgbClr val="FAB9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Clr>
                <a:srgbClr val="FAB9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Clr>
                <a:srgbClr val="FAB9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Clr>
                <a:srgbClr val="FAB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Clr>
                <a:srgbClr val="FAB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false"/>
              <a:t>Kolektivní témata mají přednost před individuálními.</a:t>
            </a:r>
          </a:p>
          <a:p>
            <a:pPr>
              <a:defRPr/>
            </a:pPr>
            <a:r>
              <a:rPr lang="cs-CZ" dirty="false"/>
              <a:t>Společným organizováním se učíme.</a:t>
            </a:r>
          </a:p>
          <a:p>
            <a:pPr>
              <a:defRPr/>
            </a:pPr>
            <a:r>
              <a:rPr lang="cs-CZ" dirty="false"/>
              <a:t>Rozdělování úkolů a zodpovědnosti vede k rozdělování moci.</a:t>
            </a:r>
          </a:p>
          <a:p>
            <a:pPr>
              <a:defRPr/>
            </a:pPr>
            <a:endParaRPr lang="cs-CZ" dirty="false"/>
          </a:p>
          <a:p>
            <a:pPr>
              <a:defRPr/>
            </a:pPr>
            <a:endParaRPr lang="cs-CZ" dirty="false"/>
          </a:p>
          <a:p>
            <a:pPr>
              <a:defRPr/>
            </a:pPr>
            <a:endParaRPr lang="cs-CZ" dirty="false"/>
          </a:p>
        </p:txBody>
      </p:sp>
      <p:pic>
        <p:nvPicPr>
          <p:cNvPr id="7" name="Picture 2" descr="Reinventing Leadership Development for Government Leaders - PA TIMES Online  | PA TIMES Online">
            <a:extLst>
              <a:ext uri="{FF2B5EF4-FFF2-40B4-BE49-F238E27FC236}">
                <a16:creationId xmlns:a16="http://schemas.microsoft.com/office/drawing/2014/main" id="{08226650-13D1-4CC4-97E4-2FA1DC571A4D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8467" y="2232819"/>
            <a:ext cx="4619099" cy="2392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C0C3904-C00C-B943-EB0C-DA3CEA7E7027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81000" y="583382"/>
            <a:ext cx="11429999" cy="788218"/>
          </a:xfrm>
        </p:spPr>
        <p:txBody>
          <a:bodyPr>
            <a:normAutofit fontScale="90000"/>
          </a:bodyPr>
          <a:lstStyle/>
          <a:p>
            <a:r>
              <a:rPr lang="cs-CZ" dirty="false"/>
              <a:t>Práce se zdroji (členů komunity i aktérů)</a:t>
            </a:r>
            <a:br>
              <a:rPr lang="cs-CZ" dirty="false"/>
            </a:br>
            <a:endParaRPr lang="cs-CZ" dirty="false"/>
          </a:p>
        </p:txBody>
      </p:sp>
      <p:sp>
        <p:nvSpPr>
          <p:cNvPr id="9219" name="Zástupný symbol pro obsah 4">
            <a:extLst>
              <a:ext uri="{FF2B5EF4-FFF2-40B4-BE49-F238E27FC236}">
                <a16:creationId xmlns:a16="http://schemas.microsoft.com/office/drawing/2014/main" id="{7766DC08-7227-4181-94DD-79F9132DC944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altLang="cs-CZ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altLang="cs-CZ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altLang="cs-CZ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altLang="cs-CZ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altLang="cs-CZ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0185B1F-0941-820C-46A7-B8B0796BBFD1}"/>
              </a:ext>
            </a:extLst>
          </p:cNvPr>
          <p:cNvSpPr>
            <a:spLocks noGrp="true"/>
          </p:cNvSpPr>
          <p:nvPr>
            <p:ph type="body" sz="half" idx="2"/>
          </p:nvPr>
        </p:nvSpPr>
        <p:spPr>
          <a:xfrm>
            <a:off x="381000" y="1371600"/>
            <a:ext cx="4362450" cy="4343400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cs-CZ" sz="2800" dirty="false"/>
              <a:t>Přístup zaměřený na silné stránky (nikoliv deficity)</a:t>
            </a: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cs-CZ" sz="2800" dirty="false"/>
              <a:t>Zdroje a jejich různorodost:</a:t>
            </a:r>
          </a:p>
          <a:p>
            <a:pPr marL="685800" lvl="2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600" dirty="false"/>
              <a:t>Finanční</a:t>
            </a:r>
          </a:p>
          <a:p>
            <a:pPr marL="685800" lvl="2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600" dirty="false"/>
              <a:t>Materiální</a:t>
            </a:r>
          </a:p>
          <a:p>
            <a:pPr marL="685800" lvl="2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600" dirty="false"/>
              <a:t>Vztahy, vazby kontakty</a:t>
            </a:r>
          </a:p>
        </p:txBody>
      </p:sp>
      <p:pic>
        <p:nvPicPr>
          <p:cNvPr id="9220" name="Picture 2" descr="Strategic Area: Community Engagement and Participation – University of Iowa  College of Public Health">
            <a:extLst>
              <a:ext uri="{FF2B5EF4-FFF2-40B4-BE49-F238E27FC236}">
                <a16:creationId xmlns:a16="http://schemas.microsoft.com/office/drawing/2014/main" id="{6102FF98-D364-463B-AC84-79EB2453F10F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82" y="1671109"/>
            <a:ext cx="6197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58A27-C8C7-43F8-A5BA-6D907AA23E3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675987" y="543968"/>
            <a:ext cx="7067550" cy="1012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false"/>
              <a:t>Princip </a:t>
            </a:r>
            <a:r>
              <a:rPr lang="cs-CZ" dirty="false" err="true"/>
              <a:t>bottom</a:t>
            </a:r>
            <a:r>
              <a:rPr lang="cs-CZ" dirty="false"/>
              <a:t> up</a:t>
            </a:r>
            <a:endParaRPr lang="cs-CZ" u="sng" dirty="false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963468-37DB-4F0D-8082-570CFCC1B876}"/>
              </a:ext>
            </a:extLst>
          </p:cNvPr>
          <p:cNvSpPr>
            <a:spLocks noGrp="true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false"/>
              <a:t>Lidé jsou experti na to co chtějí a potřebují.</a:t>
            </a:r>
          </a:p>
          <a:p>
            <a:endParaRPr lang="cs-CZ" dirty="false"/>
          </a:p>
          <a:p>
            <a:endParaRPr lang="cs-CZ" dirty="false"/>
          </a:p>
          <a:p>
            <a:endParaRPr lang="cs-CZ" dirty="false"/>
          </a:p>
          <a:p>
            <a:endParaRPr lang="cs-CZ" dirty="false"/>
          </a:p>
          <a:p>
            <a:endParaRPr lang="cs-CZ" dirty="false"/>
          </a:p>
          <a:p>
            <a:endParaRPr lang="cs-CZ" dirty="false"/>
          </a:p>
          <a:p>
            <a:pPr marL="0" indent="0">
              <a:buNone/>
            </a:pPr>
            <a:r>
              <a:rPr lang="cs-CZ" dirty="false"/>
              <a:t>Identifikace témat lidmi. Povzbuzování organizování a aktivizace „zespodu“.</a:t>
            </a:r>
          </a:p>
          <a:p>
            <a:endParaRPr lang="cs-CZ" dirty="false"/>
          </a:p>
        </p:txBody>
      </p:sp>
      <p:sp>
        <p:nvSpPr>
          <p:cNvPr id="3" name="Šipka: nahoru 2">
            <a:extLst>
              <a:ext uri="{FF2B5EF4-FFF2-40B4-BE49-F238E27FC236}">
                <a16:creationId xmlns:a16="http://schemas.microsoft.com/office/drawing/2014/main" id="{0A02267B-654E-B142-81C6-533CD2BD8C01}"/>
              </a:ext>
            </a:extLst>
          </p:cNvPr>
          <p:cNvSpPr/>
          <p:nvPr/>
        </p:nvSpPr>
        <p:spPr>
          <a:xfrm>
            <a:off x="5200650" y="2352675"/>
            <a:ext cx="1790700" cy="255270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A46455D-ABDD-47C8-3DD1-154017B1ADF4}"/>
              </a:ext>
            </a:extLst>
          </p:cNvPr>
          <p:cNvSpPr txBox="true"/>
          <p:nvPr/>
        </p:nvSpPr>
        <p:spPr>
          <a:xfrm>
            <a:off x="1268171" y="2828835"/>
            <a:ext cx="35514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true" i="false" u="none" strike="noStrike" dirty="fals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Jedná se o přístup „zespoda nahoru“, tedy „přístup orientovaný na zplnomocnění“ </a:t>
            </a:r>
            <a:r>
              <a:rPr lang="cs-CZ" sz="1800" b="false" i="false" u="none" strike="noStrike" dirty="fals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(Schuringa, 2007).</a:t>
            </a:r>
            <a:endParaRPr lang="cs-CZ" dirty="fals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81ACE-D62D-4256-9875-F1E121A4C1C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81000" y="357187"/>
            <a:ext cx="11430000" cy="785813"/>
          </a:xfrm>
        </p:spPr>
        <p:txBody>
          <a:bodyPr anchor="ctr">
            <a:normAutofit/>
          </a:bodyPr>
          <a:lstStyle/>
          <a:p>
            <a:r>
              <a:rPr lang="cs-CZ" dirty="false"/>
              <a:t>Princip zplnomocňování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B7AC2-BD27-4325-8610-1DA6ABCC63EE}"/>
              </a:ext>
            </a:extLst>
          </p:cNvPr>
          <p:cNvSpPr>
            <a:spLocks noGrp="true"/>
          </p:cNvSpPr>
          <p:nvPr>
            <p:ph sz="half" idx="1"/>
          </p:nvPr>
        </p:nvSpPr>
        <p:spPr>
          <a:xfrm>
            <a:off x="380999" y="1371600"/>
            <a:ext cx="5419725" cy="4343400"/>
          </a:xfrm>
        </p:spPr>
        <p:txBody>
          <a:bodyPr>
            <a:normAutofit/>
          </a:bodyPr>
          <a:lstStyle/>
          <a:p>
            <a:r>
              <a:rPr lang="cs-CZ" altLang="cs-CZ" sz="2600"/>
              <a:t>Reaguje na přímé i nepřímé překážky přístupu k moci.</a:t>
            </a:r>
          </a:p>
          <a:p>
            <a:r>
              <a:rPr lang="cs-CZ" altLang="cs-CZ" sz="2600"/>
              <a:t>Zplnomocnění je chápáno jako plná participace ve společnosti, zaměřuje se na aktivitu jedinců směřujících ke zlepšení své situace, staví na silných stránkách klientů.</a:t>
            </a:r>
          </a:p>
          <a:p>
            <a:r>
              <a:rPr lang="cs-CZ" sz="2600" b="true"/>
              <a:t>Dáváme sílu/moc lidem! X Poskytujeme službu/radu/expertízu</a:t>
            </a:r>
          </a:p>
        </p:txBody>
      </p:sp>
      <p:pic>
        <p:nvPicPr>
          <p:cNvPr id="5" name="Obrázek 4" descr="Obsah obrázku osoba, tráva, venku&#10;&#10;Popis byl vytvořen automaticky">
            <a:extLst>
              <a:ext uri="{FF2B5EF4-FFF2-40B4-BE49-F238E27FC236}">
                <a16:creationId xmlns:a16="http://schemas.microsoft.com/office/drawing/2014/main" id="{073F81EA-0078-1661-8ECE-0EF3C0B75954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7" y="1842862"/>
            <a:ext cx="5419723" cy="3400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48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E9A6A-08FE-48AC-BA95-C0234D5D341D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763587" y="289497"/>
            <a:ext cx="11401426" cy="7947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false"/>
              <a:t>Definování témat i jejich řešení komunitou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55EE27-FEED-4EC7-86DF-6D8CA9A06558}"/>
              </a:ext>
            </a:extLst>
          </p:cNvPr>
          <p:cNvSpPr>
            <a:spLocks noGrp="true"/>
          </p:cNvSpPr>
          <p:nvPr>
            <p:ph sz="quarter" idx="1"/>
          </p:nvPr>
        </p:nvSpPr>
        <p:spPr>
          <a:xfrm>
            <a:off x="763587" y="1214117"/>
            <a:ext cx="5332413" cy="4689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false"/>
              <a:t>Zaměření na témata, cíle a způsoby řešení definované obyvateli. </a:t>
            </a:r>
          </a:p>
          <a:p>
            <a:r>
              <a:rPr lang="cs-CZ" altLang="cs-CZ" dirty="false">
                <a:latin typeface="Helvetica" panose="020B0604020202020204" pitchFamily="34" charset="0"/>
                <a:cs typeface="Helvetica" panose="020B0604020202020204" pitchFamily="34" charset="0"/>
              </a:rPr>
              <a:t>Vlastnění/držení cíle (komunita definuje společné cíle a potřeby, komunita je expertem) </a:t>
            </a:r>
          </a:p>
          <a:p>
            <a:r>
              <a:rPr lang="cs-CZ" altLang="cs-CZ" dirty="false">
                <a:latin typeface="Helvetica" panose="020B0604020202020204" pitchFamily="34" charset="0"/>
                <a:cs typeface="Helvetica" panose="020B0604020202020204" pitchFamily="34" charset="0"/>
              </a:rPr>
              <a:t>Vlastnění procesu a výsledků (komunita určuje priority, proces a postupy)</a:t>
            </a:r>
            <a:endParaRPr lang="cs-CZ" dirty="false"/>
          </a:p>
          <a:p>
            <a:pPr>
              <a:defRPr/>
            </a:pPr>
            <a:endParaRPr lang="cs-CZ" dirty="false"/>
          </a:p>
        </p:txBody>
      </p:sp>
      <p:pic>
        <p:nvPicPr>
          <p:cNvPr id="9220" name="Obrázek 3" descr="IMAG1603.jpg">
            <a:extLst>
              <a:ext uri="{FF2B5EF4-FFF2-40B4-BE49-F238E27FC236}">
                <a16:creationId xmlns:a16="http://schemas.microsoft.com/office/drawing/2014/main" id="{9AB1CC9C-F4D4-4C2E-9921-967432EF3357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98" y="1084262"/>
            <a:ext cx="2782887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011D14E6-E4DB-4DDE-B2F7-A031EA403354}" name="ff_cz_bot.potx" vid="{6E770CC1-2AE3-4399-A381-F5D8705FC91B}"/>
    </a:ext>
  </a:extLst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1_Úvodní list">
  <a:themeElements>
    <a:clrScheme name="Úvodní list 2">
      <a:dk1>
        <a:srgbClr val="000000"/>
      </a:dk1>
      <a:lt1>
        <a:srgbClr val="FFFFFF"/>
      </a:lt1>
      <a:dk2>
        <a:srgbClr val="000099"/>
      </a:dk2>
      <a:lt2>
        <a:srgbClr val="EEECE1"/>
      </a:lt2>
      <a:accent1>
        <a:srgbClr val="000099"/>
      </a:accent1>
      <a:accent2>
        <a:srgbClr val="00AF3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38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ní list 1">
        <a:dk1>
          <a:srgbClr val="000000"/>
        </a:dk1>
        <a:lt1>
          <a:srgbClr val="FFFFFF"/>
        </a:lt1>
        <a:dk2>
          <a:srgbClr val="262626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ní list 2">
        <a:dk1>
          <a:srgbClr val="000000"/>
        </a:dk1>
        <a:lt1>
          <a:srgbClr val="FFFFFF"/>
        </a:lt1>
        <a:dk2>
          <a:srgbClr val="000099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a:clrScheme name="Vnitřní list s nadpisem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2.xml><?xml version="1.0" encoding="utf-8"?>
<a:themeOverrid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a:clrScheme name="Vnitřní list bez nadpisu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3.xml><?xml version="1.0" encoding="utf-8"?>
<a:themeOverrid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a:clrScheme name="Vnitřní list s odrážkami 1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fss_cz_bot</properties:Template>
  <properties:Words>866</properties:Words>
  <properties:PresentationFormat>Širokoúhlá obrazovka</properties:PresentationFormat>
  <properties:Paragraphs>137</properties:Paragraphs>
  <properties:Slides>21</properties:Slides>
  <properties:Notes>0</properties:Notes>
  <properties:TotalTime>536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properties:HeadingPairs>
  <properties:TitlesOfParts>
    <vt:vector baseType="lpstr" size="27">
      <vt:lpstr>Arial</vt:lpstr>
      <vt:lpstr>Calibri</vt:lpstr>
      <vt:lpstr>Helvetica</vt:lpstr>
      <vt:lpstr>Wingdings</vt:lpstr>
      <vt:lpstr>Motiv Office</vt:lpstr>
      <vt:lpstr>1_Úvodní list</vt:lpstr>
      <vt:lpstr>Komunitní práce</vt:lpstr>
      <vt:lpstr>Principy komunitní práce</vt:lpstr>
      <vt:lpstr>Participace</vt:lpstr>
      <vt:lpstr>Komunitní práce – rozhodují lidé</vt:lpstr>
      <vt:lpstr>Princip spolupráce/Sdílená spolupráce</vt:lpstr>
      <vt:lpstr>Práce se zdroji (členů komunity i aktérů) </vt:lpstr>
      <vt:lpstr>Princip bottom up</vt:lpstr>
      <vt:lpstr>Princip zplnomocňování</vt:lpstr>
      <vt:lpstr>Definování témat i jejich řešení komunitou</vt:lpstr>
      <vt:lpstr>Transparentnost procesu (práce komunitního pracovníka)</vt:lpstr>
      <vt:lpstr>Princip síťování vztahů</vt:lpstr>
      <vt:lpstr>Word kafé</vt:lpstr>
      <vt:lpstr>Jak to bude probíhat?</vt:lpstr>
      <vt:lpstr>Principy jako stoly Word kafe</vt:lpstr>
      <vt:lpstr>Participace a participativní techniky</vt:lpstr>
      <vt:lpstr>Co to participace je?</vt:lpstr>
      <vt:lpstr>Proč participaci v sociální práci prosazovat/aplikovat?</vt:lpstr>
      <vt:lpstr>Rizika a překážky participativních přístupů </vt:lpstr>
      <vt:lpstr>Možností participativních přístupů je celá škála: </vt:lpstr>
      <vt:lpstr>Prezentace aplikace PowerPoint</vt:lpstr>
      <vt:lpstr>Prezentace aplikace PowerPoint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2023-09-11T07:04:46Z</dcterms:created>
  <dc:creator/>
  <cp:lastModifiedBy/>
  <cp:lastPrinted>2023-10-05T06:41:30Z</cp:lastPrinted>
  <dcterms:modified xmlns:xsi="http://www.w3.org/2001/XMLSchema-instance" xsi:type="dcterms:W3CDTF">2024-04-15T10:06:28Z</dcterms:modified>
  <cp:revision>10</cp:revision>
  <dc:title>Prezentace aplikace PowerPoint</dc:title>
</cp:coreProperties>
</file>