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drawingml.chart+xml" PartName="/ppt/charts/chart1.xml"/>
  <Override ContentType="application/vnd.ms-office.chartcolorstyle+xml" PartName="/ppt/charts/colors1.xml"/>
  <Override ContentType="application/vnd.ms-office.chartstyle+xml" PartName="/ppt/charts/style1.xml"/>
  <Override ContentType="application/vnd.openxmlformats-officedocument.presentationml.commentAuthors+xml" PartName="/ppt/commentAuthors.xml"/>
  <Override ContentType="application/vnd.openxmlformats-officedocument.drawingml.diagramColors+xml" PartName="/ppt/diagrams/colors1.xml"/>
  <Override ContentType="application/vnd.openxmlformats-officedocument.drawingml.diagramData+xml" PartName="/ppt/diagrams/data1.xml"/>
  <Override ContentType="application/vnd.ms-office.drawingml.diagramDrawing+xml" PartName="/ppt/diagrams/drawing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
    <Relationship Target="docProps/core.xml" Type="http://schemas.openxmlformats.org/package/2006/relationships/metadata/core-properties" Id="rId3"/>
    <Relationship Target="docProps/thumbnail.jpeg" Type="http://schemas.openxmlformats.org/package/2006/relationships/metadata/thumbnail" Id="rId2"/>
    <Relationship Target="ppt/presentation.xml" Type="http://schemas.openxmlformats.org/officeDocument/2006/relationships/officeDocument" Id="rId1"/>
    <Relationship Target="docProps/custom.xml" Type="http://schemas.openxmlformats.org/officeDocument/2006/relationships/custom-properties" Id="rId5"/>
    <Relationship Target="docProps/app.xml" Type="http://schemas.openxmlformats.org/officeDocument/2006/relationships/extended-properties" Id="rId4"/>
</Relationships>

</file>

<file path=ppt/presentation.xml><?xml version="1.0" encoding="utf-8"?>
<p:presentation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showSpecialPlsOnTitleSld="false" saveSubsetFonts="true" bookmarkIdSeed="4">
  <p:sldMasterIdLst>
    <p:sldMasterId id="2147483671" r:id="rId4"/>
  </p:sldMasterIdLst>
  <p:notesMasterIdLst>
    <p:notesMasterId r:id="rId36"/>
  </p:notesMasterIdLst>
  <p:sldIdLst>
    <p:sldId id="256" r:id="rId5"/>
    <p:sldId id="270" r:id="rId6"/>
    <p:sldId id="284" r:id="rId7"/>
    <p:sldId id="308" r:id="rId8"/>
    <p:sldId id="323" r:id="rId9"/>
    <p:sldId id="322" r:id="rId10"/>
    <p:sldId id="274" r:id="rId11"/>
    <p:sldId id="318" r:id="rId12"/>
    <p:sldId id="320" r:id="rId13"/>
    <p:sldId id="319" r:id="rId14"/>
    <p:sldId id="324" r:id="rId15"/>
    <p:sldId id="272" r:id="rId16"/>
    <p:sldId id="321" r:id="rId17"/>
    <p:sldId id="305" r:id="rId18"/>
    <p:sldId id="311" r:id="rId19"/>
    <p:sldId id="309" r:id="rId20"/>
    <p:sldId id="312" r:id="rId21"/>
    <p:sldId id="313" r:id="rId22"/>
    <p:sldId id="314" r:id="rId23"/>
    <p:sldId id="310" r:id="rId24"/>
    <p:sldId id="315" r:id="rId25"/>
    <p:sldId id="325" r:id="rId26"/>
    <p:sldId id="276" r:id="rId27"/>
    <p:sldId id="273" r:id="rId28"/>
    <p:sldId id="326" r:id="rId29"/>
    <p:sldId id="307" r:id="rId30"/>
    <p:sldId id="306" r:id="rId31"/>
    <p:sldId id="280" r:id="rId32"/>
    <p:sldId id="302" r:id="rId33"/>
    <p:sldId id="300" r:id="rId34"/>
    <p:sldId id="281" r:id="rId35"/>
  </p:sldIdLst>
  <p:sldSz cx="9144000" cy="6858000" type="screen4x3"/>
  <p:notesSz cx="6797675" cy="9926638"/>
  <p:defaultTextStyle>
    <a:defPPr>
      <a:defRPr lang="cs-CZ"/>
    </a:defPPr>
    <a:lvl1pPr marL="0" algn="l" defTabSz="914400" rtl="false" eaLnBrk="true" latinLnBrk="false" hangingPunct="true">
      <a:defRPr sz="1800" kern="1200">
        <a:solidFill>
          <a:schemeClr val="tx1"/>
        </a:solidFill>
        <a:latin typeface="+mn-lt"/>
        <a:ea typeface="+mn-ea"/>
        <a:cs typeface="+mn-cs"/>
      </a:defRPr>
    </a:lvl1pPr>
    <a:lvl2pPr marL="457200" algn="l" defTabSz="914400" rtl="false" eaLnBrk="true" latinLnBrk="false" hangingPunct="true">
      <a:defRPr sz="1800" kern="1200">
        <a:solidFill>
          <a:schemeClr val="tx1"/>
        </a:solidFill>
        <a:latin typeface="+mn-lt"/>
        <a:ea typeface="+mn-ea"/>
        <a:cs typeface="+mn-cs"/>
      </a:defRPr>
    </a:lvl2pPr>
    <a:lvl3pPr marL="914400" algn="l" defTabSz="914400" rtl="false" eaLnBrk="true" latinLnBrk="false" hangingPunct="true">
      <a:defRPr sz="1800" kern="1200">
        <a:solidFill>
          <a:schemeClr val="tx1"/>
        </a:solidFill>
        <a:latin typeface="+mn-lt"/>
        <a:ea typeface="+mn-ea"/>
        <a:cs typeface="+mn-cs"/>
      </a:defRPr>
    </a:lvl3pPr>
    <a:lvl4pPr marL="1371600" algn="l" defTabSz="914400" rtl="false" eaLnBrk="true" latinLnBrk="false" hangingPunct="true">
      <a:defRPr sz="1800" kern="1200">
        <a:solidFill>
          <a:schemeClr val="tx1"/>
        </a:solidFill>
        <a:latin typeface="+mn-lt"/>
        <a:ea typeface="+mn-ea"/>
        <a:cs typeface="+mn-cs"/>
      </a:defRPr>
    </a:lvl4pPr>
    <a:lvl5pPr marL="1828800" algn="l" defTabSz="914400" rtl="false" eaLnBrk="true" latinLnBrk="false" hangingPunct="true">
      <a:defRPr sz="1800" kern="1200">
        <a:solidFill>
          <a:schemeClr val="tx1"/>
        </a:solidFill>
        <a:latin typeface="+mn-lt"/>
        <a:ea typeface="+mn-ea"/>
        <a:cs typeface="+mn-cs"/>
      </a:defRPr>
    </a:lvl5pPr>
    <a:lvl6pPr marL="2286000" algn="l" defTabSz="914400" rtl="false" eaLnBrk="true" latinLnBrk="false" hangingPunct="true">
      <a:defRPr sz="1800" kern="1200">
        <a:solidFill>
          <a:schemeClr val="tx1"/>
        </a:solidFill>
        <a:latin typeface="+mn-lt"/>
        <a:ea typeface="+mn-ea"/>
        <a:cs typeface="+mn-cs"/>
      </a:defRPr>
    </a:lvl6pPr>
    <a:lvl7pPr marL="2743200" algn="l" defTabSz="914400" rtl="false" eaLnBrk="true" latinLnBrk="false" hangingPunct="true">
      <a:defRPr sz="1800" kern="1200">
        <a:solidFill>
          <a:schemeClr val="tx1"/>
        </a:solidFill>
        <a:latin typeface="+mn-lt"/>
        <a:ea typeface="+mn-ea"/>
        <a:cs typeface="+mn-cs"/>
      </a:defRPr>
    </a:lvl7pPr>
    <a:lvl8pPr marL="3200400" algn="l" defTabSz="914400" rtl="false" eaLnBrk="true" latinLnBrk="false" hangingPunct="true">
      <a:defRPr sz="1800" kern="1200">
        <a:solidFill>
          <a:schemeClr val="tx1"/>
        </a:solidFill>
        <a:latin typeface="+mn-lt"/>
        <a:ea typeface="+mn-ea"/>
        <a:cs typeface="+mn-cs"/>
      </a:defRPr>
    </a:lvl8pPr>
    <a:lvl9pPr marL="3657600" algn="l" defTabSz="914400" rtl="false" eaLnBrk="true" latinLnBrk="false" hangingPunct="true">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3">
          <p15:clr>
            <a:srgbClr val="A4A3A4"/>
          </p15:clr>
        </p15:guide>
        <p15:guide id="2" orient="horz" pos="3884">
          <p15:clr>
            <a:srgbClr val="A4A3A4"/>
          </p15:clr>
        </p15:guide>
        <p15:guide id="3" pos="5420">
          <p15:clr>
            <a:srgbClr val="A4A3A4"/>
          </p15:clr>
        </p15:guide>
        <p15:guide id="4" pos="3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mAuthor id="1" name="Trunečková Lucie Ing. (MPSV)" initials="TLI(" lastIdx="2" clrIdx="0">
    <p:extLst>
      <p:ext uri="{19B8F6BF-5375-455C-9EA6-DF929625EA0E}">
        <p15:presenceInfo xmlns:p15="http://schemas.microsoft.com/office/powerpoint/2012/main" providerId="AD" userId="S::lucie.truneckova@mpsv.cz::aee10eeb-c880-47c4-84e3-2b8b725feac2"/>
      </p:ext>
    </p:extLst>
  </p:cmAuthor>
  <p:cmAuthor id="2" name="Kučerová Renáta Ing. (MPSV)" initials="KRI(" lastIdx="3" clrIdx="1">
    <p:extLst>
      <p:ext uri="{19B8F6BF-5375-455C-9EA6-DF929625EA0E}">
        <p15:presenceInfo xmlns:p15="http://schemas.microsoft.com/office/powerpoint/2012/main" providerId="AD" userId="S::renata.kucerova@mpsv.cz::0dc63b4b-12c0-4a0a-9ebe-ea65ac99b702"/>
      </p:ext>
    </p:extLst>
  </p:cmAuthor>
  <p:cmAuthor id="3" name="Melková Gabriela Mgr. (MPSV)" initials="MGM(" lastIdx="5" clrIdx="2">
    <p:extLst>
      <p:ext uri="{19B8F6BF-5375-455C-9EA6-DF929625EA0E}">
        <p15:presenceInfo xmlns:p15="http://schemas.microsoft.com/office/powerpoint/2012/main" providerId="AD" userId="S::gabriela.melkova@mpsv.cz::188a92b9-e7b7-4f27-ba75-c0d40cb49b1f"/>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Tmavý styl 1 – zvýraznění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Střední styl 1 – zvýraznění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lastView="sldThumbnailView">
  <p:normalViewPr>
    <p:restoredLeft sz="16040" autoAdjust="false"/>
    <p:restoredTop sz="53349" autoAdjust="false"/>
  </p:normalViewPr>
  <p:slideViewPr>
    <p:cSldViewPr showGuides="true">
      <p:cViewPr varScale="true">
        <p:scale>
          <a:sx n="61" d="100"/>
          <a:sy n="61" d="100"/>
        </p:scale>
        <p:origin x="3030" y="60"/>
      </p:cViewPr>
      <p:guideLst>
        <p:guide orient="horz" pos="913"/>
        <p:guide orient="horz" pos="3884"/>
        <p:guide pos="5420"/>
        <p:guide pos="340"/>
      </p:guideLst>
    </p:cSldViewPr>
  </p:slideViewPr>
  <p:outlineViewPr>
    <p:cViewPr>
      <p:scale>
        <a:sx n="33" d="100"/>
        <a:sy n="33" d="100"/>
      </p:scale>
      <p:origin x="0" y="-7152"/>
    </p:cViewPr>
  </p:outlineViewPr>
  <p:notesTextViewPr>
    <p:cViewPr>
      <p:scale>
        <a:sx n="150" d="100"/>
        <a:sy n="150" d="100"/>
      </p:scale>
      <p:origin x="0" y="0"/>
    </p:cViewPr>
  </p:notesTextViewPr>
  <p:sorterViewPr>
    <p:cViewPr>
      <p:scale>
        <a:sx n="100" d="100"/>
        <a:sy n="100" d="100"/>
      </p:scale>
      <p:origin x="0" y="-4136"/>
    </p:cViewPr>
  </p:sorterViewPr>
  <p:gridSpacing cx="72008" cy="72008"/>
</p:viewPr>
</file>

<file path=ppt/_rels/presentation.xml.rels><?xml version="1.0" encoding="UTF-8" standalone="yes"?>
<Relationships xmlns="http://schemas.openxmlformats.org/package/2006/relationships">
    <Relationship Target="slides/slide9.xml" Type="http://schemas.openxmlformats.org/officeDocument/2006/relationships/slide" Id="rId13"/>
    <Relationship Target="slides/slide14.xml" Type="http://schemas.openxmlformats.org/officeDocument/2006/relationships/slide" Id="rId18"/>
    <Relationship Target="slides/slide22.xml" Type="http://schemas.openxmlformats.org/officeDocument/2006/relationships/slide" Id="rId26"/>
    <Relationship Target="viewProps.xml" Type="http://schemas.openxmlformats.org/officeDocument/2006/relationships/viewProps" Id="rId39"/>
    <Relationship Target="slides/slide17.xml" Type="http://schemas.openxmlformats.org/officeDocument/2006/relationships/slide" Id="rId21"/>
    <Relationship Target="slides/slide30.xml" Type="http://schemas.openxmlformats.org/officeDocument/2006/relationships/slide" Id="rId34"/>
    <Relationship Target="slides/slide3.xml" Type="http://schemas.openxmlformats.org/officeDocument/2006/relationships/slide" Id="rId7"/>
    <Relationship Target="../customXml/item2.xml" Type="http://schemas.openxmlformats.org/officeDocument/2006/relationships/customXml" Id="rId2"/>
    <Relationship Target="slides/slide12.xml" Type="http://schemas.openxmlformats.org/officeDocument/2006/relationships/slide" Id="rId16"/>
    <Relationship Target="slides/slide16.xml" Type="http://schemas.openxmlformats.org/officeDocument/2006/relationships/slide" Id="rId20"/>
    <Relationship Target="slides/slide25.xml" Type="http://schemas.openxmlformats.org/officeDocument/2006/relationships/slide" Id="rId29"/>
    <Relationship Target="tableStyles.xml" Type="http://schemas.openxmlformats.org/officeDocument/2006/relationships/tableStyles" Id="rId41"/>
    <Relationship Target="../customXml/item1.xml" Type="http://schemas.openxmlformats.org/officeDocument/2006/relationships/customXml" Id="rId1"/>
    <Relationship Target="slides/slide2.xml" Type="http://schemas.openxmlformats.org/officeDocument/2006/relationships/slide" Id="rId6"/>
    <Relationship Target="slides/slide7.xml" Type="http://schemas.openxmlformats.org/officeDocument/2006/relationships/slide" Id="rId11"/>
    <Relationship Target="slides/slide20.xml" Type="http://schemas.openxmlformats.org/officeDocument/2006/relationships/slide" Id="rId24"/>
    <Relationship Target="slides/slide28.xml" Type="http://schemas.openxmlformats.org/officeDocument/2006/relationships/slide" Id="rId32"/>
    <Relationship Target="commentAuthors.xml" Type="http://schemas.openxmlformats.org/officeDocument/2006/relationships/commentAuthors" Id="rId37"/>
    <Relationship Target="theme/theme1.xml" Type="http://schemas.openxmlformats.org/officeDocument/2006/relationships/theme" Id="rId40"/>
    <Relationship Target="slides/slide1.xml" Type="http://schemas.openxmlformats.org/officeDocument/2006/relationships/slide" Id="rId5"/>
    <Relationship Target="slides/slide11.xml" Type="http://schemas.openxmlformats.org/officeDocument/2006/relationships/slide" Id="rId15"/>
    <Relationship Target="slides/slide19.xml" Type="http://schemas.openxmlformats.org/officeDocument/2006/relationships/slide" Id="rId23"/>
    <Relationship Target="slides/slide24.xml" Type="http://schemas.openxmlformats.org/officeDocument/2006/relationships/slide" Id="rId28"/>
    <Relationship Target="notesMasters/notesMaster1.xml" Type="http://schemas.openxmlformats.org/officeDocument/2006/relationships/notesMaster" Id="rId36"/>
    <Relationship Target="slides/slide6.xml" Type="http://schemas.openxmlformats.org/officeDocument/2006/relationships/slide" Id="rId10"/>
    <Relationship Target="slides/slide15.xml" Type="http://schemas.openxmlformats.org/officeDocument/2006/relationships/slide" Id="rId19"/>
    <Relationship Target="slides/slide27.xml" Type="http://schemas.openxmlformats.org/officeDocument/2006/relationships/slide" Id="rId31"/>
    <Relationship Target="slideMasters/slideMaster1.xml" Type="http://schemas.openxmlformats.org/officeDocument/2006/relationships/slideMaster" Id="rId4"/>
    <Relationship Target="slides/slide5.xml" Type="http://schemas.openxmlformats.org/officeDocument/2006/relationships/slide" Id="rId9"/>
    <Relationship Target="slides/slide10.xml" Type="http://schemas.openxmlformats.org/officeDocument/2006/relationships/slide" Id="rId14"/>
    <Relationship Target="slides/slide18.xml" Type="http://schemas.openxmlformats.org/officeDocument/2006/relationships/slide" Id="rId22"/>
    <Relationship Target="slides/slide23.xml" Type="http://schemas.openxmlformats.org/officeDocument/2006/relationships/slide" Id="rId27"/>
    <Relationship Target="slides/slide26.xml" Type="http://schemas.openxmlformats.org/officeDocument/2006/relationships/slide" Id="rId30"/>
    <Relationship Target="slides/slide31.xml" Type="http://schemas.openxmlformats.org/officeDocument/2006/relationships/slide" Id="rId35"/>
    <Relationship Target="slides/slide4.xml" Type="http://schemas.openxmlformats.org/officeDocument/2006/relationships/slide" Id="rId8"/>
    <Relationship Target="../customXml/item3.xml" Type="http://schemas.openxmlformats.org/officeDocument/2006/relationships/customXml" Id="rId3"/>
    <Relationship Target="slides/slide8.xml" Type="http://schemas.openxmlformats.org/officeDocument/2006/relationships/slide" Id="rId12"/>
    <Relationship Target="slides/slide13.xml" Type="http://schemas.openxmlformats.org/officeDocument/2006/relationships/slide" Id="rId17"/>
    <Relationship Target="slides/slide21.xml" Type="http://schemas.openxmlformats.org/officeDocument/2006/relationships/slide" Id="rId25"/>
    <Relationship Target="slides/slide29.xml" Type="http://schemas.openxmlformats.org/officeDocument/2006/relationships/slide" Id="rId33"/>
    <Relationship Target="presProps.xml" Type="http://schemas.openxmlformats.org/officeDocument/2006/relationships/presProps" Id="rId38"/>
</Relationships>

</file>

<file path=ppt/charts/_rels/chart1.xml.rels><?xml version="1.0" encoding="UTF-8" standalone="yes"?>
<Relationships xmlns="http://schemas.openxmlformats.org/package/2006/relationships">
    <Relationship TargetMode="External" Target="file:///C:\Users\ivana.pychova\Desktop\CLLD\Semin&#225;&#345;e%20pro%20MAS\ZOOM%20semin&#225;&#345;%20pro%20MAS%2015.10.2021\Z&#225;jem%20MAS%20o%20zapojen&#237;%20do%20implementace%20OPZ+.xlsx" Type="http://schemas.openxmlformats.org/officeDocument/2006/relationships/oleObject" Id="rId3"/>
    <Relationship Target="colors1.xml" Type="http://schemas.microsoft.com/office/2011/relationships/chartColorStyle" Id="rId2"/>
    <Relationship Target="style1.xml" Type="http://schemas.microsoft.com/office/2011/relationships/chartStyle" Id="rId1"/>
</Relationships>

</file>

<file path=ppt/charts/chart1.xml><?xml version="1.0" encoding="utf-8"?>
<c:chartSpace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c:date1904 val="false"/>
  <c:lang val="cs-CZ"/>
  <c:roundedCorners val="false"/>
  <c:style val="2"/>
  <c:chart>
    <c:title>
      <c:tx>
        <c:rich>
          <a:bodyPr rot="0" spcFirstLastPara="true" vertOverflow="ellipsis" vert="horz" wrap="square" anchor="ctr" anchorCtr="true"/>
          <a:lstStyle/>
          <a:p>
            <a:pPr>
              <a:defRPr sz="2800" b="true" i="false" u="none" strike="noStrike" kern="1200" baseline="0">
                <a:solidFill>
                  <a:schemeClr val="tx1">
                    <a:lumMod val="65000"/>
                    <a:lumOff val="35000"/>
                  </a:schemeClr>
                </a:solidFill>
                <a:latin typeface="+mn-lt"/>
                <a:ea typeface="+mn-ea"/>
                <a:cs typeface="+mn-cs"/>
              </a:defRPr>
            </a:pPr>
            <a:r>
              <a:rPr lang="cs-CZ" sz="2800" dirty="false">
                <a:solidFill>
                  <a:srgbClr val="0070C0"/>
                </a:solidFill>
              </a:rPr>
              <a:t>Zájem o zapojení do OPZ+ </a:t>
            </a:r>
          </a:p>
        </c:rich>
      </c:tx>
      <c:overlay val="false"/>
      <c:spPr>
        <a:noFill/>
        <a:ln>
          <a:noFill/>
        </a:ln>
        <a:effectLst/>
      </c:spPr>
      <c:txPr>
        <a:bodyPr rot="0" spcFirstLastPara="true" vertOverflow="ellipsis" vert="horz" wrap="square" anchor="ctr" anchorCtr="true"/>
        <a:lstStyle/>
        <a:p>
          <a:pPr>
            <a:defRPr sz="2800" b="true" i="false" u="none" strike="noStrike" kern="1200" baseline="0">
              <a:solidFill>
                <a:schemeClr val="tx1">
                  <a:lumMod val="65000"/>
                  <a:lumOff val="35000"/>
                </a:schemeClr>
              </a:solidFill>
              <a:latin typeface="+mn-lt"/>
              <a:ea typeface="+mn-ea"/>
              <a:cs typeface="+mn-cs"/>
            </a:defRPr>
          </a:pPr>
          <a:endParaRPr lang="cs-CZ"/>
        </a:p>
      </c:txPr>
    </c:title>
    <c:autoTitleDeleted val="false"/>
    <c:plotArea>
      <c:layout>
        <c:manualLayout>
          <c:layoutTarget val="inner"/>
          <c:xMode val="edge"/>
          <c:yMode val="edge"/>
          <c:x val="0.10818734289452378"/>
          <c:y val="0.21993619502824346"/>
          <c:w val="0.4842103237876796"/>
          <c:h val="0.68105556444912"/>
        </c:manualLayout>
      </c:layout>
      <c:pieChart>
        <c:varyColors val="true"/>
        <c:ser>
          <c:idx val="0"/>
          <c:order val="0"/>
          <c:dPt>
            <c:idx val="0"/>
            <c:bubble3D val="false"/>
            <c:explosion val="1"/>
            <c:spPr>
              <a:gradFill rotWithShape="true">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false"/>
              </a:gradFill>
              <a:ln>
                <a:noFill/>
              </a:ln>
              <a:effectLst>
                <a:outerShdw blurRad="40000" dist="23000" dir="5400000" rotWithShape="false">
                  <a:srgbClr val="000000">
                    <a:alpha val="35000"/>
                  </a:srgbClr>
                </a:outerShdw>
              </a:effectLst>
              <a:scene3d>
                <a:camera prst="orthographicFront">
                  <a:rot lat="0" lon="0" rev="0"/>
                </a:camera>
                <a:lightRig rig="threePt" dir="t">
                  <a:rot lat="0" lon="0" rev="1200000"/>
                </a:lightRig>
              </a:scene3d>
              <a:sp3d>
                <a:bevelT w="63500" h="25400"/>
              </a:sp3d>
            </c:spPr>
            <c:extLst>
              <c:ext uri="{C3380CC4-5D6E-409C-BE32-E72D297353CC}">
                <c16:uniqueId xmlns:c16="http://schemas.microsoft.com/office/drawing/2014/chart" xmlns:c16r2="http://schemas.microsoft.com/office/drawing/2015/06/chart" val="{00000001-B290-43FB-B2DE-CC92981FB211}"/>
              </c:ext>
            </c:extLst>
          </c:dPt>
          <c:dPt>
            <c:idx val="1"/>
            <c:bubble3D val="false"/>
            <c:spPr>
              <a:gradFill rotWithShape="true">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false"/>
              </a:gradFill>
              <a:ln>
                <a:noFill/>
              </a:ln>
              <a:effectLst>
                <a:outerShdw blurRad="40000" dist="23000" dir="5400000" rotWithShape="false">
                  <a:srgbClr val="000000">
                    <a:alpha val="35000"/>
                  </a:srgbClr>
                </a:outerShdw>
              </a:effectLst>
              <a:scene3d>
                <a:camera prst="orthographicFront">
                  <a:rot lat="0" lon="0" rev="0"/>
                </a:camera>
                <a:lightRig rig="threePt" dir="t">
                  <a:rot lat="0" lon="0" rev="1200000"/>
                </a:lightRig>
              </a:scene3d>
              <a:sp3d>
                <a:bevelT w="63500" h="25400"/>
              </a:sp3d>
            </c:spPr>
            <c:extLst>
              <c:ext uri="{C3380CC4-5D6E-409C-BE32-E72D297353CC}">
                <c16:uniqueId xmlns:c16="http://schemas.microsoft.com/office/drawing/2014/chart" xmlns:c16r2="http://schemas.microsoft.com/office/drawing/2015/06/chart" val="{00000003-B290-43FB-B2DE-CC92981FB211}"/>
              </c:ext>
            </c:extLst>
          </c:dPt>
          <c:dPt>
            <c:idx val="2"/>
            <c:bubble3D val="false"/>
            <c:spPr>
              <a:gradFill rotWithShape="true">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false"/>
              </a:gradFill>
              <a:ln>
                <a:noFill/>
              </a:ln>
              <a:effectLst>
                <a:outerShdw blurRad="40000" dist="23000" dir="5400000" rotWithShape="false">
                  <a:srgbClr val="000000">
                    <a:alpha val="35000"/>
                  </a:srgbClr>
                </a:outerShdw>
              </a:effectLst>
              <a:scene3d>
                <a:camera prst="orthographicFront">
                  <a:rot lat="0" lon="0" rev="0"/>
                </a:camera>
                <a:lightRig rig="threePt" dir="t">
                  <a:rot lat="0" lon="0" rev="1200000"/>
                </a:lightRig>
              </a:scene3d>
              <a:sp3d>
                <a:bevelT w="63500" h="25400"/>
              </a:sp3d>
            </c:spPr>
            <c:extLst>
              <c:ext uri="{C3380CC4-5D6E-409C-BE32-E72D297353CC}">
                <c16:uniqueId xmlns:c16="http://schemas.microsoft.com/office/drawing/2014/chart" xmlns:c16r2="http://schemas.microsoft.com/office/drawing/2015/06/chart" val="{00000005-B290-43FB-B2DE-CC92981FB211}"/>
              </c:ext>
            </c:extLst>
          </c:dPt>
          <c:dPt>
            <c:idx val="3"/>
            <c:bubble3D val="false"/>
            <c:spPr>
              <a:gradFill rotWithShape="true">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false"/>
              </a:gradFill>
              <a:ln>
                <a:noFill/>
              </a:ln>
              <a:effectLst>
                <a:outerShdw blurRad="40000" dist="23000" dir="5400000" rotWithShape="false">
                  <a:srgbClr val="000000">
                    <a:alpha val="35000"/>
                  </a:srgbClr>
                </a:outerShdw>
              </a:effectLst>
              <a:scene3d>
                <a:camera prst="orthographicFront">
                  <a:rot lat="0" lon="0" rev="0"/>
                </a:camera>
                <a:lightRig rig="threePt" dir="t">
                  <a:rot lat="0" lon="0" rev="1200000"/>
                </a:lightRig>
              </a:scene3d>
              <a:sp3d>
                <a:bevelT w="63500" h="25400"/>
              </a:sp3d>
            </c:spPr>
            <c:extLst>
              <c:ext uri="{C3380CC4-5D6E-409C-BE32-E72D297353CC}">
                <c16:uniqueId xmlns:c16="http://schemas.microsoft.com/office/drawing/2014/chart" xmlns:c16r2="http://schemas.microsoft.com/office/drawing/2015/06/chart" val="{00000007-B290-43FB-B2DE-CC92981FB211}"/>
              </c:ext>
            </c:extLst>
          </c:dPt>
          <c:dLbls>
            <c:dLbl>
              <c:idx val="0"/>
              <c:layout>
                <c:manualLayout>
                  <c:x val="-0.020946854855406056"/>
                  <c:y val="0.028546975522418343"/>
                </c:manualLayout>
              </c:layout>
              <c:showLegendKey val="false"/>
              <c:showVal val="true"/>
              <c:showCatName val="false"/>
              <c:showSerName val="false"/>
              <c:showPercent val="false"/>
              <c:showBubbleSize val="false"/>
              <c:extLst>
                <c:ext uri="{CE6537A1-D6FC-4f65-9D91-7224C49458BB}"/>
                <c:ext uri="{C3380CC4-5D6E-409C-BE32-E72D297353CC}">
                  <c16:uniqueId xmlns:c16="http://schemas.microsoft.com/office/drawing/2014/chart" xmlns:c16r2="http://schemas.microsoft.com/office/drawing/2015/06/chart" val="{00000001-B290-43FB-B2DE-CC92981FB211}"/>
                </c:ext>
              </c:extLst>
            </c:dLbl>
            <c:dLbl>
              <c:idx val="1"/>
              <c:layout>
                <c:manualLayout>
                  <c:x val="-0.020928021167439345"/>
                  <c:y val="0.04188828307113032"/>
                </c:manualLayout>
              </c:layout>
              <c:showLegendKey val="false"/>
              <c:showVal val="true"/>
              <c:showCatName val="false"/>
              <c:showSerName val="false"/>
              <c:showPercent val="false"/>
              <c:showBubbleSize val="false"/>
              <c:extLst>
                <c:ext uri="{CE6537A1-D6FC-4f65-9D91-7224C49458BB}"/>
                <c:ext uri="{C3380CC4-5D6E-409C-BE32-E72D297353CC}">
                  <c16:uniqueId xmlns:c16="http://schemas.microsoft.com/office/drawing/2014/chart" xmlns:c16r2="http://schemas.microsoft.com/office/drawing/2015/06/chart" val="{00000003-B290-43FB-B2DE-CC92981FB211}"/>
                </c:ext>
              </c:extLst>
            </c:dLbl>
            <c:dLbl>
              <c:idx val="2"/>
              <c:layout>
                <c:manualLayout>
                  <c:x val="0.00697537474974229"/>
                  <c:y val="0.010987005924611465"/>
                </c:manualLayout>
              </c:layout>
              <c:showLegendKey val="false"/>
              <c:showVal val="true"/>
              <c:showCatName val="false"/>
              <c:showSerName val="false"/>
              <c:showPercent val="false"/>
              <c:showBubbleSize val="false"/>
              <c:extLst>
                <c:ext uri="{CE6537A1-D6FC-4f65-9D91-7224C49458BB}"/>
                <c:ext uri="{C3380CC4-5D6E-409C-BE32-E72D297353CC}">
                  <c16:uniqueId xmlns:c16="http://schemas.microsoft.com/office/drawing/2014/chart" xmlns:c16r2="http://schemas.microsoft.com/office/drawing/2015/06/chart" val="{00000005-B290-43FB-B2DE-CC92981FB211}"/>
                </c:ext>
              </c:extLst>
            </c:dLbl>
            <c:spPr>
              <a:noFill/>
              <a:ln>
                <a:noFill/>
              </a:ln>
              <a:effectLst/>
            </c:spPr>
            <c:txPr>
              <a:bodyPr rot="0" spcFirstLastPara="true" vertOverflow="ellipsis" vert="horz" wrap="square" lIns="38100" tIns="19050" rIns="38100" bIns="19050" anchor="ctr" anchorCtr="true">
                <a:spAutoFit/>
              </a:bodyPr>
              <a:lstStyle/>
              <a:p>
                <a:pPr>
                  <a:defRPr sz="3200" b="false" i="false" u="none" strike="noStrike" kern="1200" baseline="0">
                    <a:solidFill>
                      <a:srgbClr val="0070C0"/>
                    </a:solidFill>
                    <a:latin typeface="+mn-lt"/>
                    <a:ea typeface="+mn-ea"/>
                    <a:cs typeface="+mn-cs"/>
                  </a:defRPr>
                </a:pPr>
                <a:endParaRPr lang="cs-CZ"/>
              </a:p>
            </c:txPr>
            <c:showLegendKey val="false"/>
            <c:showVal val="true"/>
            <c:showCatName val="false"/>
            <c:showSerName val="false"/>
            <c:showPercent val="false"/>
            <c:showBubbleSize val="false"/>
            <c:showLeaderLines val="true"/>
            <c:leaderLines>
              <c:spPr>
                <a:ln w="9525" cap="flat" cmpd="sng" algn="ctr">
                  <a:solidFill>
                    <a:schemeClr val="tx1">
                      <a:lumMod val="35000"/>
                      <a:lumOff val="65000"/>
                    </a:schemeClr>
                  </a:solidFill>
                  <a:round/>
                </a:ln>
                <a:effectLst/>
              </c:spPr>
            </c:leaderLines>
            <c:extLst>
              <c:ext uri="{CE6537A1-D6FC-4f65-9D91-7224C49458BB}"/>
            </c:extLst>
          </c:dLbls>
          <c:cat>
            <c:strRef>
              <c:f>'Odpovědi formuláře 1'!$D$187:$D$190</c:f>
              <c:strCache>
                <c:ptCount val="4"/>
                <c:pt idx="0">
                  <c:v>URČITĚ ANO</c:v>
                </c:pt>
                <c:pt idx="1">
                  <c:v>SPÍŠE ANO</c:v>
                </c:pt>
                <c:pt idx="2">
                  <c:v>ZATÍM ZVAŽUJEME</c:v>
                </c:pt>
                <c:pt idx="3">
                  <c:v>NE</c:v>
                </c:pt>
              </c:strCache>
            </c:strRef>
          </c:cat>
          <c:val>
            <c:numRef>
              <c:f>'Odpovědi formuláře 1'!$E$187:$E$190</c:f>
              <c:numCache>
                <c:formatCode>General</c:formatCode>
                <c:ptCount val="4"/>
                <c:pt idx="0">
                  <c:v>139</c:v>
                </c:pt>
                <c:pt idx="1">
                  <c:v>23</c:v>
                </c:pt>
                <c:pt idx="2">
                  <c:v>14</c:v>
                </c:pt>
                <c:pt idx="3">
                  <c:v>4</c:v>
                </c:pt>
              </c:numCache>
            </c:numRef>
          </c:val>
          <c:extLst>
            <c:ext uri="{C3380CC4-5D6E-409C-BE32-E72D297353CC}">
              <c16:uniqueId xmlns:c16="http://schemas.microsoft.com/office/drawing/2014/chart" xmlns:c16r2="http://schemas.microsoft.com/office/drawing/2015/06/chart" val="{00000008-B290-43FB-B2DE-CC92981FB211}"/>
            </c:ext>
          </c:extLst>
        </c:ser>
        <c:dLbls>
          <c:showLegendKey val="false"/>
          <c:showVal val="false"/>
          <c:showCatName val="false"/>
          <c:showSerName val="false"/>
          <c:showPercent val="false"/>
          <c:showBubbleSize val="false"/>
          <c:showLeaderLines val="true"/>
        </c:dLbls>
        <c:firstSliceAng val="0"/>
      </c:pieChart>
      <c:spPr>
        <a:noFill/>
        <a:ln>
          <a:noFill/>
        </a:ln>
        <a:effectLst/>
      </c:spPr>
    </c:plotArea>
    <c:legend>
      <c:legendPos val="b"/>
      <c:legendEntry>
        <c:idx val="0"/>
        <c:txPr>
          <a:bodyPr rot="0" spcFirstLastPara="true" vertOverflow="ellipsis" vert="horz" wrap="square" anchor="ctr" anchorCtr="true"/>
          <a:lstStyle/>
          <a:p>
            <a:pPr>
              <a:defRPr sz="1800" b="false" i="false" u="none" strike="noStrike" kern="1200" baseline="0">
                <a:solidFill>
                  <a:srgbClr val="0070C0"/>
                </a:solidFill>
                <a:latin typeface="+mn-lt"/>
                <a:ea typeface="+mn-ea"/>
                <a:cs typeface="+mn-cs"/>
              </a:defRPr>
            </a:pPr>
            <a:endParaRPr lang="cs-CZ"/>
          </a:p>
        </c:txPr>
      </c:legendEntry>
      <c:legendEntry>
        <c:idx val="1"/>
        <c:txPr>
          <a:bodyPr rot="0" spcFirstLastPara="true" vertOverflow="ellipsis" vert="horz" wrap="square" anchor="ctr" anchorCtr="true"/>
          <a:lstStyle/>
          <a:p>
            <a:pPr>
              <a:defRPr sz="1800" b="false" i="false" u="none" strike="noStrike" kern="1200" baseline="0">
                <a:solidFill>
                  <a:srgbClr val="0070C0"/>
                </a:solidFill>
                <a:latin typeface="+mn-lt"/>
                <a:ea typeface="+mn-ea"/>
                <a:cs typeface="+mn-cs"/>
              </a:defRPr>
            </a:pPr>
            <a:endParaRPr lang="cs-CZ"/>
          </a:p>
        </c:txPr>
      </c:legendEntry>
      <c:legendEntry>
        <c:idx val="2"/>
        <c:txPr>
          <a:bodyPr rot="0" spcFirstLastPara="true" vertOverflow="ellipsis" vert="horz" wrap="square" anchor="ctr" anchorCtr="true"/>
          <a:lstStyle/>
          <a:p>
            <a:pPr>
              <a:defRPr sz="1800" b="false" i="false" u="none" strike="noStrike" kern="1200" baseline="0">
                <a:solidFill>
                  <a:srgbClr val="0070C0"/>
                </a:solidFill>
                <a:latin typeface="+mn-lt"/>
                <a:ea typeface="+mn-ea"/>
                <a:cs typeface="+mn-cs"/>
              </a:defRPr>
            </a:pPr>
            <a:endParaRPr lang="cs-CZ"/>
          </a:p>
        </c:txPr>
      </c:legendEntry>
      <c:legendEntry>
        <c:idx val="3"/>
        <c:txPr>
          <a:bodyPr rot="0" spcFirstLastPara="true" vertOverflow="ellipsis" vert="horz" wrap="square" anchor="ctr" anchorCtr="true"/>
          <a:lstStyle/>
          <a:p>
            <a:pPr>
              <a:defRPr sz="1800" b="false" i="false" u="none" strike="noStrike" kern="1200" baseline="0">
                <a:solidFill>
                  <a:srgbClr val="0070C0"/>
                </a:solidFill>
                <a:latin typeface="+mn-lt"/>
                <a:ea typeface="+mn-ea"/>
                <a:cs typeface="+mn-cs"/>
              </a:defRPr>
            </a:pPr>
            <a:endParaRPr lang="cs-CZ"/>
          </a:p>
        </c:txPr>
      </c:legendEntry>
      <c:layout>
        <c:manualLayout>
          <c:xMode val="edge"/>
          <c:yMode val="edge"/>
          <c:x val="0.6832870123971735"/>
          <c:y val="0.24771613267165216"/>
          <c:w val="0.28745979888331136"/>
          <c:h val="0.5805314794063166"/>
        </c:manualLayout>
      </c:layout>
      <c:overlay val="false"/>
      <c:spPr>
        <a:noFill/>
        <a:ln>
          <a:noFill/>
        </a:ln>
        <a:effectLst/>
      </c:spPr>
      <c:txPr>
        <a:bodyPr rot="0" spcFirstLastPara="true" vertOverflow="ellipsis" vert="horz" wrap="square" anchor="ctr" anchorCtr="true"/>
        <a:lstStyle/>
        <a:p>
          <a:pPr>
            <a:defRPr sz="1400" b="false" i="false" u="none" strike="noStrike" kern="1200" baseline="0">
              <a:solidFill>
                <a:srgbClr val="0070C0"/>
              </a:solidFill>
              <a:latin typeface="+mn-lt"/>
              <a:ea typeface="+mn-ea"/>
              <a:cs typeface="+mn-cs"/>
            </a:defRPr>
          </a:pPr>
          <a:endParaRPr lang="cs-CZ"/>
        </a:p>
      </c:txPr>
    </c:legend>
    <c:plotVisOnly val="true"/>
    <c:dispBlanksAs val="gap"/>
    <c:showDLblsOverMax val="false"/>
    <c:extLst>
      <c:ext uri="{56B9EC1D-385E-4148-901F-78D8002777C0}">
        <c16r3:dataDisplayOptions16 xmlns:c16r3="http://schemas.microsoft.com/office/drawing/2017/03/chart" xmlns:c16r2="http://schemas.microsoft.com/office/drawing/2015/06/chart">
          <c16r3:dispNaAsBlank val="1"/>
        </c16r3:dataDisplayOptions16>
      </c:ext>
    </c:extLst>
  </c:chart>
  <c:spPr>
    <a:noFill/>
    <a:ln>
      <a:noFill/>
    </a:ln>
    <a:effectLst/>
  </c:spPr>
  <c:txPr>
    <a:bodyPr/>
    <a:lstStyle/>
    <a:p>
      <a:pPr>
        <a:defRPr/>
      </a:pPr>
      <a:endParaRPr lang="cs-CZ"/>
    </a:p>
  </c:txPr>
  <c:externalData r:id="rId3">
    <c:autoUpdate val="false"/>
  </c:externalData>
</c:chartSpace>
</file>

<file path=ppt/charts/colors1.xml><?xml version="1.0" encoding="utf-8"?>
<cs:colorStyle xmlns:cs="http://schemas.microsoft.com/office/drawing/2012/chartStyle" xmlns:a="http://schemas.openxmlformats.org/drawingml/2006/main" id="10" meth="cycle">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kern="1200" sz="1197"/>
  </cs:axisTitle>
  <cs:categoryAxis>
    <cs:lnRef idx="0"/>
    <cs:fillRef idx="0"/>
    <cs:effectRef idx="0"/>
    <cs:fontRef idx="minor">
      <a:schemeClr val="tx1">
        <a:lumMod val="65000"/>
        <a:lumOff val="35000"/>
      </a:schemeClr>
    </cs:fontRef>
    <cs:spPr>
      <a:ln algn="ctr" cap="flat" cmpd="sng" w="12700">
        <a:solidFill>
          <a:schemeClr val="tx1">
            <a:lumMod val="15000"/>
            <a:lumOff val="85000"/>
          </a:schemeClr>
        </a:solidFill>
        <a:round/>
      </a:ln>
    </cs:spPr>
    <cs:defRPr kern="1200" sz="1197"/>
  </cs:categoryAxis>
  <cs:chartArea mods="allowNoFillOverride allowNoLineOverride">
    <cs:lnRef idx="0"/>
    <cs:fillRef idx="0"/>
    <cs:effectRef idx="0"/>
    <cs:fontRef idx="minor">
      <a:schemeClr val="tx2"/>
    </cs:fontRef>
    <cs:spPr>
      <a:solidFill>
        <a:schemeClr val="bg1"/>
      </a:solidFill>
      <a:ln algn="ctr" cap="flat" cmpd="sng" w="9525">
        <a:solidFill>
          <a:schemeClr val="tx1">
            <a:lumMod val="15000"/>
            <a:lumOff val="85000"/>
          </a:schemeClr>
        </a:solidFill>
        <a:round/>
      </a:ln>
    </cs:spPr>
    <cs:defRPr kern="1200" sz="1197"/>
  </cs:chartArea>
  <cs:dataLabel>
    <cs:lnRef idx="0"/>
    <cs:fillRef idx="0"/>
    <cs:effectRef idx="0"/>
    <cs:fontRef idx="minor">
      <a:schemeClr val="tx1">
        <a:lumMod val="75000"/>
        <a:lumOff val="25000"/>
      </a:schemeClr>
    </cs:fontRef>
    <cs:defRPr kern="1200"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kern="1200" sz="1197"/>
    <cs:bodyPr anchor="ctr" anchorCtr="1" bIns="18288" horzOverflow="clip" lIns="36576" rIns="36576" rot="0" spcFirstLastPara="1" tIns="18288" vert="horz" vertOverflow="clip" wrap="square">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cap="rnd" w="34925">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6" symbol="circle"/>
  <cs:dataPointWireframe>
    <cs:lnRef idx="0">
      <cs:styleClr val="auto"/>
    </cs:lnRef>
    <cs:fillRef idx="3"/>
    <cs:effectRef idx="3"/>
    <cs:fontRef idx="minor">
      <a:schemeClr val="tx1"/>
    </cs:fontRef>
    <cs:spPr>
      <a:ln cap="rnd" w="9525">
        <a:solidFill>
          <a:schemeClr val="phClr"/>
        </a:solidFill>
        <a:round/>
      </a:ln>
    </cs:spPr>
  </cs:dataPointWireframe>
  <cs:dataTable>
    <cs:lnRef idx="0"/>
    <cs:fillRef idx="0"/>
    <cs:effectRef idx="0"/>
    <cs:fontRef idx="minor">
      <a:schemeClr val="tx1">
        <a:lumMod val="65000"/>
        <a:lumOff val="35000"/>
      </a:schemeClr>
    </cs:fontRef>
    <cs:spPr>
      <a:noFill/>
      <a:ln algn="ctr" cap="flat" cmpd="sng" w="9525">
        <a:solidFill>
          <a:schemeClr val="tx1">
            <a:lumMod val="15000"/>
            <a:lumOff val="85000"/>
          </a:schemeClr>
        </a:solidFill>
        <a:round/>
      </a:ln>
    </cs:spPr>
    <cs:defRPr kern="1200"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algn="ctr" cap="flat" cmpd="sng" w="9525">
        <a:solidFill>
          <a:schemeClr val="tx1">
            <a:lumMod val="35000"/>
            <a:lumOff val="65000"/>
          </a:schemeClr>
        </a:solidFill>
        <a:round/>
      </a:ln>
    </cs:spPr>
  </cs:dropLine>
  <cs:errorBar>
    <cs:lnRef idx="0"/>
    <cs:fillRef idx="0"/>
    <cs:effectRef idx="0"/>
    <cs:fontRef idx="minor">
      <a:schemeClr val="tx1"/>
    </cs:fontRef>
    <cs:spPr>
      <a:ln algn="ctr" cap="flat" cmpd="sng" w="9525">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algn="ctr" cap="flat" cmpd="sng" w="9525">
        <a:solidFill>
          <a:schemeClr val="tx1">
            <a:lumMod val="15000"/>
            <a:lumOff val="85000"/>
          </a:schemeClr>
        </a:solidFill>
        <a:round/>
      </a:ln>
    </cs:spPr>
  </cs:gridlineMajor>
  <cs:gridlineMinor>
    <cs:lnRef idx="0"/>
    <cs:fillRef idx="0"/>
    <cs:effectRef idx="0"/>
    <cs:fontRef idx="minor">
      <a:schemeClr val="tx1"/>
    </cs:fontRef>
    <cs:spPr>
      <a:ln algn="ctr" cap="flat" cmpd="sng" w="9525">
        <a:solidFill>
          <a:schemeClr val="tx1">
            <a:lumMod val="5000"/>
            <a:lumOff val="95000"/>
          </a:schemeClr>
        </a:solidFill>
        <a:round/>
      </a:ln>
    </cs:spPr>
  </cs:gridlineMinor>
  <cs:hiLoLine>
    <cs:lnRef idx="0"/>
    <cs:fillRef idx="0"/>
    <cs:effectRef idx="0"/>
    <cs:fontRef idx="minor">
      <a:schemeClr val="tx1"/>
    </cs:fontRef>
    <cs:spPr>
      <a:ln algn="ctr" cap="flat" cmpd="sng" w="9525">
        <a:solidFill>
          <a:schemeClr val="tx1">
            <a:lumMod val="75000"/>
            <a:lumOff val="25000"/>
          </a:schemeClr>
        </a:solidFill>
        <a:round/>
      </a:ln>
    </cs:spPr>
  </cs:hiLoLine>
  <cs:leaderLine>
    <cs:lnRef idx="0"/>
    <cs:fillRef idx="0"/>
    <cs:effectRef idx="0"/>
    <cs:fontRef idx="minor">
      <a:schemeClr val="tx1"/>
    </cs:fontRef>
    <cs:spPr>
      <a:ln algn="ctr" cap="flat" cmpd="sng" w="9525">
        <a:solidFill>
          <a:schemeClr val="tx1">
            <a:lumMod val="35000"/>
            <a:lumOff val="65000"/>
          </a:schemeClr>
        </a:solidFill>
        <a:round/>
      </a:ln>
    </cs:spPr>
  </cs:leaderLine>
  <cs:legend>
    <cs:lnRef idx="0"/>
    <cs:fillRef idx="0"/>
    <cs:effectRef idx="0"/>
    <cs:fontRef idx="minor">
      <a:schemeClr val="tx1">
        <a:lumMod val="65000"/>
        <a:lumOff val="35000"/>
      </a:schemeClr>
    </cs:fontRef>
    <cs:defRPr kern="1200" sz="1197"/>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algn="ctr" cap="flat" cmpd="sng" w="12700">
        <a:solidFill>
          <a:schemeClr val="tx1">
            <a:lumMod val="15000"/>
            <a:lumOff val="85000"/>
          </a:schemeClr>
        </a:solidFill>
        <a:round/>
      </a:ln>
    </cs:spPr>
    <cs:defRPr kern="1200" sz="1197"/>
  </cs:seriesAxis>
  <cs:seriesLine>
    <cs:lnRef idx="0"/>
    <cs:fillRef idx="0"/>
    <cs:effectRef idx="0"/>
    <cs:fontRef idx="minor">
      <a:schemeClr val="tx1"/>
    </cs:fontRef>
    <cs:spPr>
      <a:ln algn="ctr" cap="flat" cmpd="sng" w="9525">
        <a:solidFill>
          <a:schemeClr val="tx1">
            <a:lumMod val="35000"/>
            <a:lumOff val="65000"/>
          </a:schemeClr>
        </a:solidFill>
        <a:round/>
      </a:ln>
    </cs:spPr>
  </cs:seriesLine>
  <cs:title>
    <cs:lnRef idx="0"/>
    <cs:fillRef idx="0"/>
    <cs:effectRef idx="0"/>
    <cs:fontRef idx="minor">
      <a:schemeClr val="tx1">
        <a:lumMod val="65000"/>
        <a:lumOff val="35000"/>
      </a:schemeClr>
    </cs:fontRef>
    <cs:defRPr b="1" baseline="0" kern="1200" sz="2128"/>
  </cs:title>
  <cs:trendline>
    <cs:lnRef idx="0">
      <cs:styleClr val="auto"/>
    </cs:lnRef>
    <cs:fillRef idx="0"/>
    <cs:effectRef idx="0"/>
    <cs:fontRef idx="minor">
      <a:schemeClr val="lt1"/>
    </cs:fontRef>
    <cs:spPr>
      <a:ln cap="rnd" w="19050">
        <a:solidFill>
          <a:schemeClr val="phClr"/>
        </a:solidFill>
      </a:ln>
    </cs:spPr>
  </cs:trendline>
  <cs:trendlineLabel>
    <cs:lnRef idx="0"/>
    <cs:fillRef idx="0"/>
    <cs:effectRef idx="0"/>
    <cs:fontRef idx="minor">
      <a:schemeClr val="tx1">
        <a:lumMod val="65000"/>
        <a:lumOff val="35000"/>
      </a:schemeClr>
    </cs:fontRef>
    <cs:defRPr kern="1200"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kern="1200" sz="1197"/>
  </cs:valueAxis>
  <cs:wall>
    <cs:lnRef idx="0"/>
    <cs:fillRef idx="0"/>
    <cs:effectRef idx="0"/>
    <cs:fontRef idx="minor">
      <a:schemeClr val="lt1"/>
    </cs:fontRef>
  </cs:wall>
</cs:chartStyle>
</file>

<file path=ppt/diagrams/colors1.xml><?xml version="1.0" encoding="utf-8"?>
<dgm:colorsDef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dgm:ptLst>
    <dgm:pt modelId="{23EFCBEF-A119-4ED3-9787-26C963047EF1}" type="doc">
      <dgm:prSet loTypeId="urn:microsoft.com/office/officeart/2005/8/layout/default" loCatId="list" qsTypeId="urn:microsoft.com/office/officeart/2005/8/quickstyle/simple1" qsCatId="simple" csTypeId="urn:microsoft.com/office/officeart/2005/8/colors/accent1_2" csCatId="accent1" phldr="true"/>
      <dgm:spPr/>
      <dgm:t>
        <a:bodyPr/>
        <a:lstStyle/>
        <a:p>
          <a:endParaRPr lang="cs-CZ"/>
        </a:p>
      </dgm:t>
    </dgm:pt>
    <dgm:pt modelId="{0809CF5E-2FFB-4DD6-A4E4-A343BD5ACA78}">
      <dgm:prSet phldrT="[Text]"/>
      <dgm:spPr/>
      <dgm:t>
        <a:bodyPr/>
        <a:lstStyle/>
        <a:p>
          <a:r>
            <a:rPr lang="cs-CZ" dirty="false"/>
            <a:t>osobní náklady</a:t>
          </a:r>
        </a:p>
      </dgm:t>
    </dgm:pt>
    <dgm:pt modelId="{90FF9592-AA76-4A14-B22E-1D391952DB50}" type="parTrans" cxnId="{FB4B271D-0B52-4488-A255-80F0B522E49B}">
      <dgm:prSet/>
      <dgm:spPr/>
      <dgm:t>
        <a:bodyPr/>
        <a:lstStyle/>
        <a:p>
          <a:endParaRPr lang="cs-CZ"/>
        </a:p>
      </dgm:t>
    </dgm:pt>
    <dgm:pt modelId="{E8B3677F-3B21-4784-9E22-091C032EB0E1}" type="sibTrans" cxnId="{FB4B271D-0B52-4488-A255-80F0B522E49B}">
      <dgm:prSet/>
      <dgm:spPr/>
      <dgm:t>
        <a:bodyPr/>
        <a:lstStyle/>
        <a:p>
          <a:endParaRPr lang="cs-CZ"/>
        </a:p>
      </dgm:t>
    </dgm:pt>
    <dgm:pt modelId="{FFF56764-C162-49BB-A9A3-469E078989F0}">
      <dgm:prSet phldrT="[Text]"/>
      <dgm:spPr/>
      <dgm:t>
        <a:bodyPr/>
        <a:lstStyle/>
        <a:p>
          <a:r>
            <a:rPr lang="cs-CZ" dirty="false"/>
            <a:t>40% paušální sazba</a:t>
          </a:r>
        </a:p>
      </dgm:t>
    </dgm:pt>
    <dgm:pt modelId="{44532025-A9DC-45BE-B578-9B5A60ECE47D}" type="parTrans" cxnId="{7C3BB09D-A7B5-41CC-885B-DD3AD744BEDD}">
      <dgm:prSet/>
      <dgm:spPr/>
      <dgm:t>
        <a:bodyPr/>
        <a:lstStyle/>
        <a:p>
          <a:endParaRPr lang="cs-CZ"/>
        </a:p>
      </dgm:t>
    </dgm:pt>
    <dgm:pt modelId="{C59B3787-BA6E-4BDB-873C-6C736030449E}" type="sibTrans" cxnId="{7C3BB09D-A7B5-41CC-885B-DD3AD744BEDD}">
      <dgm:prSet/>
      <dgm:spPr/>
      <dgm:t>
        <a:bodyPr/>
        <a:lstStyle/>
        <a:p>
          <a:endParaRPr lang="cs-CZ"/>
        </a:p>
      </dgm:t>
    </dgm:pt>
    <dgm:pt modelId="{415CB4C0-7470-472A-90C4-6976A161BA7A}">
      <dgm:prSet phldrT="[Text]"/>
      <dgm:spPr/>
      <dgm:t>
        <a:bodyPr/>
        <a:lstStyle/>
        <a:p>
          <a:r>
            <a:rPr lang="cs-CZ" dirty="false"/>
            <a:t>mzdové příspěvky</a:t>
          </a:r>
        </a:p>
      </dgm:t>
    </dgm:pt>
    <dgm:pt modelId="{06494AAF-FA17-446E-9CE1-E2F7102A17B9}" type="parTrans" cxnId="{BD7238A8-ECEA-4FC9-A588-F05ACF6F0C33}">
      <dgm:prSet/>
      <dgm:spPr/>
      <dgm:t>
        <a:bodyPr/>
        <a:lstStyle/>
        <a:p>
          <a:endParaRPr lang="cs-CZ"/>
        </a:p>
      </dgm:t>
    </dgm:pt>
    <dgm:pt modelId="{74F55BB5-DE96-40FA-8159-1D8BC4157AE8}" type="sibTrans" cxnId="{BD7238A8-ECEA-4FC9-A588-F05ACF6F0C33}">
      <dgm:prSet/>
      <dgm:spPr/>
      <dgm:t>
        <a:bodyPr/>
        <a:lstStyle/>
        <a:p>
          <a:endParaRPr lang="cs-CZ"/>
        </a:p>
      </dgm:t>
    </dgm:pt>
    <dgm:pt modelId="{39548281-30AD-4628-85EE-CB06A9C92B7B}" type="pres">
      <dgm:prSet presAssocID="{23EFCBEF-A119-4ED3-9787-26C963047EF1}" presName="diagram" presStyleCnt="0">
        <dgm:presLayoutVars>
          <dgm:dir/>
          <dgm:resizeHandles val="exact"/>
        </dgm:presLayoutVars>
      </dgm:prSet>
      <dgm:spPr/>
    </dgm:pt>
    <dgm:pt modelId="{7FB5A6A2-EA04-4931-87B3-7B30AA995EB8}" type="pres">
      <dgm:prSet presAssocID="{0809CF5E-2FFB-4DD6-A4E4-A343BD5ACA78}" presName="node" presStyleLbl="node1" presStyleIdx="0" presStyleCnt="3" custAng="0" custScaleX="177354" custLinFactNeighborX="-27110" custLinFactNeighborY="2856">
        <dgm:presLayoutVars>
          <dgm:bulletEnabled val="true"/>
        </dgm:presLayoutVars>
      </dgm:prSet>
      <dgm:spPr/>
    </dgm:pt>
    <dgm:pt modelId="{48668555-C5B3-4189-BECC-8A829EA530CE}" type="pres">
      <dgm:prSet presAssocID="{E8B3677F-3B21-4784-9E22-091C032EB0E1}" presName="sibTrans" presStyleCnt="0"/>
      <dgm:spPr/>
    </dgm:pt>
    <dgm:pt modelId="{F25C72B2-FAC8-42BA-BB98-CEBFA160B43B}" type="pres">
      <dgm:prSet presAssocID="{FFF56764-C162-49BB-A9A3-469E078989F0}" presName="node" presStyleLbl="node1" presStyleIdx="1" presStyleCnt="3" custScaleX="160549">
        <dgm:presLayoutVars>
          <dgm:bulletEnabled val="true"/>
        </dgm:presLayoutVars>
      </dgm:prSet>
      <dgm:spPr/>
    </dgm:pt>
    <dgm:pt modelId="{59A29589-4B58-42BF-9E04-2687D01E3C3F}" type="pres">
      <dgm:prSet presAssocID="{C59B3787-BA6E-4BDB-873C-6C736030449E}" presName="sibTrans" presStyleCnt="0"/>
      <dgm:spPr/>
    </dgm:pt>
    <dgm:pt modelId="{0625F971-E582-4135-AECE-55546ABBDB32}" type="pres">
      <dgm:prSet presAssocID="{415CB4C0-7470-472A-90C4-6976A161BA7A}" presName="node" presStyleLbl="node1" presStyleIdx="2" presStyleCnt="3" custScaleX="175218" custLinFactNeighborX="37421" custLinFactNeighborY="71">
        <dgm:presLayoutVars>
          <dgm:bulletEnabled val="true"/>
        </dgm:presLayoutVars>
      </dgm:prSet>
      <dgm:spPr/>
    </dgm:pt>
  </dgm:ptLst>
  <dgm:cxnLst>
    <dgm:cxn modelId="{AC397C0F-467E-48AA-AAA9-92CE9C497044}" type="presOf" srcId="{0809CF5E-2FFB-4DD6-A4E4-A343BD5ACA78}" destId="{7FB5A6A2-EA04-4931-87B3-7B30AA995EB8}" srcOrd="0" destOrd="0" presId="urn:microsoft.com/office/officeart/2005/8/layout/default"/>
    <dgm:cxn modelId="{FB4B271D-0B52-4488-A255-80F0B522E49B}" srcId="{23EFCBEF-A119-4ED3-9787-26C963047EF1}" destId="{0809CF5E-2FFB-4DD6-A4E4-A343BD5ACA78}" srcOrd="0" destOrd="0" parTransId="{90FF9592-AA76-4A14-B22E-1D391952DB50}" sibTransId="{E8B3677F-3B21-4784-9E22-091C032EB0E1}"/>
    <dgm:cxn modelId="{D85BB48D-5CE3-469D-87FA-03EFEBC29B5D}" type="presOf" srcId="{415CB4C0-7470-472A-90C4-6976A161BA7A}" destId="{0625F971-E582-4135-AECE-55546ABBDB32}" srcOrd="0" destOrd="0" presId="urn:microsoft.com/office/officeart/2005/8/layout/default"/>
    <dgm:cxn modelId="{7C3BB09D-A7B5-41CC-885B-DD3AD744BEDD}" srcId="{23EFCBEF-A119-4ED3-9787-26C963047EF1}" destId="{FFF56764-C162-49BB-A9A3-469E078989F0}" srcOrd="1" destOrd="0" parTransId="{44532025-A9DC-45BE-B578-9B5A60ECE47D}" sibTransId="{C59B3787-BA6E-4BDB-873C-6C736030449E}"/>
    <dgm:cxn modelId="{BD7238A8-ECEA-4FC9-A588-F05ACF6F0C33}" srcId="{23EFCBEF-A119-4ED3-9787-26C963047EF1}" destId="{415CB4C0-7470-472A-90C4-6976A161BA7A}" srcOrd="2" destOrd="0" parTransId="{06494AAF-FA17-446E-9CE1-E2F7102A17B9}" sibTransId="{74F55BB5-DE96-40FA-8159-1D8BC4157AE8}"/>
    <dgm:cxn modelId="{E6397FC5-D515-4CD2-AA9C-ACA9198F4A4B}" type="presOf" srcId="{FFF56764-C162-49BB-A9A3-469E078989F0}" destId="{F25C72B2-FAC8-42BA-BB98-CEBFA160B43B}" srcOrd="0" destOrd="0" presId="urn:microsoft.com/office/officeart/2005/8/layout/default"/>
    <dgm:cxn modelId="{66FEA7D3-38D3-4468-93AE-7193428E7EC3}" type="presOf" srcId="{23EFCBEF-A119-4ED3-9787-26C963047EF1}" destId="{39548281-30AD-4628-85EE-CB06A9C92B7B}" srcOrd="0" destOrd="0" presId="urn:microsoft.com/office/officeart/2005/8/layout/default"/>
    <dgm:cxn modelId="{F5BC7E6C-7B51-4E73-BA99-87353A97505C}" type="presParOf" srcId="{39548281-30AD-4628-85EE-CB06A9C92B7B}" destId="{7FB5A6A2-EA04-4931-87B3-7B30AA995EB8}" srcOrd="0" destOrd="0" presId="urn:microsoft.com/office/officeart/2005/8/layout/default"/>
    <dgm:cxn modelId="{312D95AD-88DE-410E-8012-7ED99BF3B3FF}" type="presParOf" srcId="{39548281-30AD-4628-85EE-CB06A9C92B7B}" destId="{48668555-C5B3-4189-BECC-8A829EA530CE}" srcOrd="1" destOrd="0" presId="urn:microsoft.com/office/officeart/2005/8/layout/default"/>
    <dgm:cxn modelId="{64865AFA-C3B4-4D96-9171-FF6F3215B39A}" type="presParOf" srcId="{39548281-30AD-4628-85EE-CB06A9C92B7B}" destId="{F25C72B2-FAC8-42BA-BB98-CEBFA160B43B}" srcOrd="2" destOrd="0" presId="urn:microsoft.com/office/officeart/2005/8/layout/default"/>
    <dgm:cxn modelId="{16A419A3-A4E7-41CE-AE8E-C0A2E43EFAA4}" type="presParOf" srcId="{39548281-30AD-4628-85EE-CB06A9C92B7B}" destId="{59A29589-4B58-42BF-9E04-2687D01E3C3F}" srcOrd="3" destOrd="0" presId="urn:microsoft.com/office/officeart/2005/8/layout/default"/>
    <dgm:cxn modelId="{110BA552-E5C7-4D24-A45A-D2897AD30B59}" type="presParOf" srcId="{39548281-30AD-4628-85EE-CB06A9C92B7B}" destId="{0625F971-E582-4135-AECE-55546ABBDB32}" srcOrd="4" destOrd="0" presId="urn:microsoft.com/office/officeart/2005/8/layout/default"/>
  </dgm:cxnLst>
  <dgm:bg/>
  <dgm:whole/>
  <dgm:extLst>
    <a:ext uri="http://schemas.microsoft.com/office/drawing/2008/diagram">
      <dsp:dataModelExt relId="rId7" minVer="http://schemas.openxmlformats.org/drawingml/2006/diagram"/>
    </a:ext>
  </dgm:extLst>
</dgm:dataModel>
</file>

<file path=ppt/diagrams/drawing1.xml><?xml version="1.0" encoding="utf-8"?>
<dsp:drawing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dsp:spTree>
    <dsp:nvGrpSpPr>
      <dsp:cNvPr id="0" name=""/>
      <dsp:cNvGrpSpPr/>
    </dsp:nvGrpSpPr>
    <dsp:grpSpPr/>
    <dsp:sp modelId="{7FB5A6A2-EA04-4931-87B3-7B30AA995EB8}">
      <dsp:nvSpPr>
        <dsp:cNvPr id="0" name=""/>
        <dsp:cNvSpPr/>
      </dsp:nvSpPr>
      <dsp:spPr>
        <a:xfrm>
          <a:off x="254337" y="522"/>
          <a:ext cx="2499119" cy="84546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false" vert="horz" wrap="square" lIns="91440" tIns="91440" rIns="91440" bIns="91440" numCol="1" spcCol="1270" anchor="ctr" anchorCtr="false">
          <a:noAutofit/>
        </a:bodyPr>
        <a:lstStyle/>
        <a:p>
          <a:pPr marL="0" lvl="0" indent="0" algn="ctr" defTabSz="1066800">
            <a:lnSpc>
              <a:spcPct val="90000"/>
            </a:lnSpc>
            <a:spcBef>
              <a:spcPct val="0"/>
            </a:spcBef>
            <a:spcAft>
              <a:spcPct val="35000"/>
            </a:spcAft>
            <a:buNone/>
          </a:pPr>
          <a:r>
            <a:rPr lang="cs-CZ" sz="2400" kern="1200" dirty="false"/>
            <a:t>osobní náklady</a:t>
          </a:r>
        </a:p>
      </dsp:txBody>
      <dsp:txXfrm>
        <a:off x="254337" y="522"/>
        <a:ext cx="2499119" cy="845468"/>
      </dsp:txXfrm>
    </dsp:sp>
    <dsp:sp modelId="{F25C72B2-FAC8-42BA-BB98-CEBFA160B43B}">
      <dsp:nvSpPr>
        <dsp:cNvPr id="0" name=""/>
        <dsp:cNvSpPr/>
      </dsp:nvSpPr>
      <dsp:spPr>
        <a:xfrm>
          <a:off x="3276378" y="261"/>
          <a:ext cx="2262317" cy="84546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false" vert="horz" wrap="square" lIns="91440" tIns="91440" rIns="91440" bIns="91440" numCol="1" spcCol="1270" anchor="ctr" anchorCtr="false">
          <a:noAutofit/>
        </a:bodyPr>
        <a:lstStyle/>
        <a:p>
          <a:pPr marL="0" lvl="0" indent="0" algn="ctr" defTabSz="1066800">
            <a:lnSpc>
              <a:spcPct val="90000"/>
            </a:lnSpc>
            <a:spcBef>
              <a:spcPct val="0"/>
            </a:spcBef>
            <a:spcAft>
              <a:spcPct val="35000"/>
            </a:spcAft>
            <a:buNone/>
          </a:pPr>
          <a:r>
            <a:rPr lang="cs-CZ" sz="2400" kern="1200" dirty="false"/>
            <a:t>40% paušální sazba</a:t>
          </a:r>
        </a:p>
      </dsp:txBody>
      <dsp:txXfrm>
        <a:off x="3276378" y="261"/>
        <a:ext cx="2262317" cy="845468"/>
      </dsp:txXfrm>
    </dsp:sp>
    <dsp:sp modelId="{0625F971-E582-4135-AECE-55546ABBDB32}">
      <dsp:nvSpPr>
        <dsp:cNvPr id="0" name=""/>
        <dsp:cNvSpPr/>
      </dsp:nvSpPr>
      <dsp:spPr>
        <a:xfrm>
          <a:off x="6206911" y="522"/>
          <a:ext cx="2469020" cy="84546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false" vert="horz" wrap="square" lIns="91440" tIns="91440" rIns="91440" bIns="91440" numCol="1" spcCol="1270" anchor="ctr" anchorCtr="false">
          <a:noAutofit/>
        </a:bodyPr>
        <a:lstStyle/>
        <a:p>
          <a:pPr marL="0" lvl="0" indent="0" algn="ctr" defTabSz="1066800">
            <a:lnSpc>
              <a:spcPct val="90000"/>
            </a:lnSpc>
            <a:spcBef>
              <a:spcPct val="0"/>
            </a:spcBef>
            <a:spcAft>
              <a:spcPct val="35000"/>
            </a:spcAft>
            <a:buNone/>
          </a:pPr>
          <a:r>
            <a:rPr lang="cs-CZ" sz="2400" kern="1200" dirty="false"/>
            <a:t>mzdové příspěvky</a:t>
          </a:r>
        </a:p>
      </dsp:txBody>
      <dsp:txXfrm>
        <a:off x="6206911" y="522"/>
        <a:ext cx="2469020" cy="845468"/>
      </dsp:txXfrm>
    </dsp:sp>
  </dsp:spTree>
</dsp:drawing>
</file>

<file path=ppt/diagrams/layout1.xml><?xml version="1.0" encoding="utf-8"?>
<dgm:layoutDef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uniqueId="urn:microsoft.com/office/officeart/2005/8/layout/default">
  <dgm:title val=""/>
  <dgm:desc val=""/>
  <dgm:catLst>
    <dgm:cat type="list" pri="400"/>
  </dgm:catLst>
  <dgm:sampData>
    <dgm:dataModel>
      <dgm:ptLst>
        <dgm:pt modelId="0" type="doc"/>
        <dgm:pt modelId="1">
          <dgm:prSet phldr="true"/>
        </dgm:pt>
        <dgm:pt modelId="2">
          <dgm:prSet phldr="true"/>
        </dgm:pt>
        <dgm:pt modelId="3">
          <dgm:prSet phldr="true"/>
        </dgm:pt>
        <dgm:pt modelId="4">
          <dgm:prSet phldr="true"/>
        </dgm:pt>
        <dgm:pt modelId="5">
          <dgm:prSet phldr="true"/>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axis="" ptType="" hideLastTrans="" st="" cnt="" step="">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r:blip="">
      <dgm:adjLst/>
    </dgm:shape>
    <dgm:presOf axis="" ptType="" hideLastTrans="" st="" cnt="" step=""/>
    <dgm:constrLst>
      <dgm:constr type="w" for="ch" forName="node" refType="w"/>
      <dgm:constr fact="0.6" type="h" for="ch" forName="node" refType="w" refFor="ch" refForName="node"/>
      <dgm:constr fact="0.1" type="w" for="ch" forName="sibTrans" refType="w" refFor="ch" refForName="node"/>
      <dgm:constr type="sp" refType="w" refFor="ch" refForName="sibTrans"/>
      <dgm:constr op="equ" val="65.0" type="primFontSz" for="ch" forName="node"/>
    </dgm:constrLst>
    <dgm:ruleLst/>
    <dgm:forEach name="Name3" axis="ch" ptType="node" hideLastTrans="" st="" cnt="" step="">
      <dgm:layoutNode name="node">
        <dgm:varLst>
          <dgm:bulletEnabled val="true"/>
        </dgm:varLst>
        <dgm:alg type="tx"/>
        <dgm:shape type="rect" r:blip="">
          <dgm:adjLst/>
        </dgm:shape>
        <dgm:presOf axis="desOrSelf" ptType="node" hideLastTrans="" st="" cnt="" step=""/>
        <dgm:constrLst>
          <dgm:constr fact="0.3" type="lMarg" refType="primFontSz"/>
          <dgm:constr fact="0.3" type="rMarg" refType="primFontSz"/>
          <dgm:constr fact="0.3" type="tMarg" refType="primFontSz"/>
          <dgm:constr fact="0.3" type="bMarg" refType="primFontSz"/>
        </dgm:constrLst>
        <dgm:ruleLst>
          <dgm:rule val="5.0" fact="NaN" max="NaN" type="primFontSz"/>
        </dgm:ruleLst>
      </dgm:layoutNode>
      <dgm:forEach name="Name4" axis="followSib" ptType="sibTrans" hideLastTrans="" st="" cnt="1" step="">
        <dgm:layoutNode name="sibTrans">
          <dgm:alg type="sp"/>
          <dgm:shape r:blip="">
            <dgm:adjLst/>
          </dgm:shape>
          <dgm:presOf axis="" ptType="" hideLastTrans="" st="" cnt="" step=""/>
          <dgm:constrLst/>
          <dgm:ruleLst/>
        </dgm:layoutNode>
      </dgm:forEach>
    </dgm:forEach>
  </dgm:layoutNode>
</dgm:layoutDef>
</file>

<file path=ppt/diagrams/quickStyle1.xml><?xml version="1.0" encoding="utf-8"?>
<dgm:styleDef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
    <Relationship Target="../theme/theme2.xml" Type="http://schemas.openxmlformats.org/officeDocument/2006/relationships/theme" Id="rId1"/>
</Relationships>

</file>

<file path=ppt/notesMasters/notesMaster1.xml><?xml version="1.0" encoding="utf-8"?>
<p:notesMaste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true"/>
          </p:cNvSpPr>
          <p:nvPr>
            <p:ph type="hdr" sz="quarter"/>
          </p:nvPr>
        </p:nvSpPr>
        <p:spPr>
          <a:xfrm>
            <a:off x="0" y="0"/>
            <a:ext cx="2945659" cy="496332"/>
          </a:xfrm>
          <a:prstGeom prst="rect">
            <a:avLst/>
          </a:prstGeom>
        </p:spPr>
        <p:txBody>
          <a:bodyPr vert="horz" lIns="91440" tIns="45720" rIns="91440" bIns="45720" rtlCol="false"/>
          <a:lstStyle>
            <a:lvl1pPr algn="l">
              <a:defRPr sz="1200"/>
            </a:lvl1pPr>
          </a:lstStyle>
          <a:p>
            <a:endParaRPr lang="cs-CZ" dirty="false"/>
          </a:p>
        </p:txBody>
      </p:sp>
      <p:sp>
        <p:nvSpPr>
          <p:cNvPr id="3" name="Zástupný symbol pro datum 2"/>
          <p:cNvSpPr>
            <a:spLocks noGrp="true"/>
          </p:cNvSpPr>
          <p:nvPr>
            <p:ph type="dt" idx="1"/>
          </p:nvPr>
        </p:nvSpPr>
        <p:spPr>
          <a:xfrm>
            <a:off x="3850443" y="0"/>
            <a:ext cx="2945659" cy="496332"/>
          </a:xfrm>
          <a:prstGeom prst="rect">
            <a:avLst/>
          </a:prstGeom>
        </p:spPr>
        <p:txBody>
          <a:bodyPr vert="horz" lIns="91440" tIns="45720" rIns="91440" bIns="45720" rtlCol="false"/>
          <a:lstStyle>
            <a:lvl1pPr algn="r">
              <a:defRPr sz="1200"/>
            </a:lvl1pPr>
          </a:lstStyle>
          <a:p>
            <a:fld id="{703916EA-B297-4F0B-851D-BD5704B201B7}" type="datetimeFigureOut">
              <a:rPr lang="cs-CZ" smtClean="false"/>
              <a:t>25.10.2021</a:t>
            </a:fld>
            <a:endParaRPr lang="cs-CZ" dirty="false"/>
          </a:p>
        </p:txBody>
      </p:sp>
      <p:sp>
        <p:nvSpPr>
          <p:cNvPr id="4" name="Zástupný symbol pro obrázek snímku 3"/>
          <p:cNvSpPr>
            <a:spLocks noGrp="true" noRot="true" noChangeAspect="true"/>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false" anchor="ctr"/>
          <a:lstStyle/>
          <a:p>
            <a:endParaRPr lang="cs-CZ" dirty="false"/>
          </a:p>
        </p:txBody>
      </p:sp>
      <p:sp>
        <p:nvSpPr>
          <p:cNvPr id="5" name="Zástupný symbol pro poznámky 4"/>
          <p:cNvSpPr>
            <a:spLocks noGrp="true"/>
          </p:cNvSpPr>
          <p:nvPr>
            <p:ph type="body" sz="quarter" idx="3"/>
          </p:nvPr>
        </p:nvSpPr>
        <p:spPr>
          <a:xfrm>
            <a:off x="679768" y="4715153"/>
            <a:ext cx="5438140" cy="4466987"/>
          </a:xfrm>
          <a:prstGeom prst="rect">
            <a:avLst/>
          </a:prstGeom>
        </p:spPr>
        <p:txBody>
          <a:bodyPr vert="horz" lIns="91440" tIns="45720" rIns="91440" bIns="45720" rtlCol="false"/>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true"/>
          </p:cNvSpPr>
          <p:nvPr>
            <p:ph type="ftr" sz="quarter" idx="4"/>
          </p:nvPr>
        </p:nvSpPr>
        <p:spPr>
          <a:xfrm>
            <a:off x="0" y="9428583"/>
            <a:ext cx="2945659" cy="496332"/>
          </a:xfrm>
          <a:prstGeom prst="rect">
            <a:avLst/>
          </a:prstGeom>
        </p:spPr>
        <p:txBody>
          <a:bodyPr vert="horz" lIns="91440" tIns="45720" rIns="91440" bIns="45720" rtlCol="false" anchor="b"/>
          <a:lstStyle>
            <a:lvl1pPr algn="l">
              <a:defRPr sz="1200"/>
            </a:lvl1pPr>
          </a:lstStyle>
          <a:p>
            <a:endParaRPr lang="cs-CZ" dirty="false"/>
          </a:p>
        </p:txBody>
      </p:sp>
      <p:sp>
        <p:nvSpPr>
          <p:cNvPr id="7" name="Zástupný symbol pro číslo snímku 6"/>
          <p:cNvSpPr>
            <a:spLocks noGrp="true"/>
          </p:cNvSpPr>
          <p:nvPr>
            <p:ph type="sldNum" sz="quarter" idx="5"/>
          </p:nvPr>
        </p:nvSpPr>
        <p:spPr>
          <a:xfrm>
            <a:off x="3850443" y="9428583"/>
            <a:ext cx="2945659" cy="496332"/>
          </a:xfrm>
          <a:prstGeom prst="rect">
            <a:avLst/>
          </a:prstGeom>
        </p:spPr>
        <p:txBody>
          <a:bodyPr vert="horz" lIns="91440" tIns="45720" rIns="91440" bIns="45720" rtlCol="false" anchor="b"/>
          <a:lstStyle>
            <a:lvl1pPr algn="r">
              <a:defRPr sz="1200"/>
            </a:lvl1pPr>
          </a:lstStyle>
          <a:p>
            <a:fld id="{53FB31FA-E905-4016-9D4B-970DF0C7EE08}" type="slidenum">
              <a:rPr lang="cs-CZ" smtClean="false"/>
              <a:t>‹#›</a:t>
            </a:fld>
            <a:endParaRPr lang="cs-CZ" dirty="false"/>
          </a:p>
        </p:txBody>
      </p:sp>
    </p:spTree>
    <p:extLst>
      <p:ext uri="{BB962C8B-B14F-4D97-AF65-F5344CB8AC3E}">
        <p14:creationId xmlns:p14="http://schemas.microsoft.com/office/powerpoint/2010/main" val="2861834568"/>
      </p:ext>
    </p:extLst>
  </p:cSld>
  <p:clrMap bg1="lt1" tx1="dk1" bg2="lt2" tx2="dk2" accent1="accent1" accent2="accent2" accent3="accent3" accent4="accent4" accent5="accent5" accent6="accent6" hlink="hlink" folHlink="folHlink"/>
  <p:notesStyle>
    <a:lvl1pPr marL="0" algn="l" defTabSz="914400" rtl="false" eaLnBrk="true" latinLnBrk="false" hangingPunct="true">
      <a:defRPr sz="1200" kern="1200">
        <a:solidFill>
          <a:schemeClr val="tx1"/>
        </a:solidFill>
        <a:latin typeface="+mn-lt"/>
        <a:ea typeface="+mn-ea"/>
        <a:cs typeface="+mn-cs"/>
      </a:defRPr>
    </a:lvl1pPr>
    <a:lvl2pPr marL="457200" algn="l" defTabSz="914400" rtl="false" eaLnBrk="true" latinLnBrk="false" hangingPunct="true">
      <a:defRPr sz="1200" kern="1200">
        <a:solidFill>
          <a:schemeClr val="tx1"/>
        </a:solidFill>
        <a:latin typeface="+mn-lt"/>
        <a:ea typeface="+mn-ea"/>
        <a:cs typeface="+mn-cs"/>
      </a:defRPr>
    </a:lvl2pPr>
    <a:lvl3pPr marL="914400" algn="l" defTabSz="914400" rtl="false" eaLnBrk="true" latinLnBrk="false" hangingPunct="true">
      <a:defRPr sz="1200" kern="1200">
        <a:solidFill>
          <a:schemeClr val="tx1"/>
        </a:solidFill>
        <a:latin typeface="+mn-lt"/>
        <a:ea typeface="+mn-ea"/>
        <a:cs typeface="+mn-cs"/>
      </a:defRPr>
    </a:lvl3pPr>
    <a:lvl4pPr marL="1371600" algn="l" defTabSz="914400" rtl="false" eaLnBrk="true" latinLnBrk="false" hangingPunct="true">
      <a:defRPr sz="1200" kern="1200">
        <a:solidFill>
          <a:schemeClr val="tx1"/>
        </a:solidFill>
        <a:latin typeface="+mn-lt"/>
        <a:ea typeface="+mn-ea"/>
        <a:cs typeface="+mn-cs"/>
      </a:defRPr>
    </a:lvl4pPr>
    <a:lvl5pPr marL="1828800" algn="l" defTabSz="914400" rtl="false" eaLnBrk="true" latinLnBrk="false" hangingPunct="true">
      <a:defRPr sz="1200" kern="1200">
        <a:solidFill>
          <a:schemeClr val="tx1"/>
        </a:solidFill>
        <a:latin typeface="+mn-lt"/>
        <a:ea typeface="+mn-ea"/>
        <a:cs typeface="+mn-cs"/>
      </a:defRPr>
    </a:lvl5pPr>
    <a:lvl6pPr marL="2286000" algn="l" defTabSz="914400" rtl="false" eaLnBrk="true" latinLnBrk="false" hangingPunct="true">
      <a:defRPr sz="1200" kern="1200">
        <a:solidFill>
          <a:schemeClr val="tx1"/>
        </a:solidFill>
        <a:latin typeface="+mn-lt"/>
        <a:ea typeface="+mn-ea"/>
        <a:cs typeface="+mn-cs"/>
      </a:defRPr>
    </a:lvl6pPr>
    <a:lvl7pPr marL="2743200" algn="l" defTabSz="914400" rtl="false" eaLnBrk="true" latinLnBrk="false" hangingPunct="true">
      <a:defRPr sz="1200" kern="1200">
        <a:solidFill>
          <a:schemeClr val="tx1"/>
        </a:solidFill>
        <a:latin typeface="+mn-lt"/>
        <a:ea typeface="+mn-ea"/>
        <a:cs typeface="+mn-cs"/>
      </a:defRPr>
    </a:lvl7pPr>
    <a:lvl8pPr marL="3200400" algn="l" defTabSz="914400" rtl="false" eaLnBrk="true" latinLnBrk="false" hangingPunct="true">
      <a:defRPr sz="1200" kern="1200">
        <a:solidFill>
          <a:schemeClr val="tx1"/>
        </a:solidFill>
        <a:latin typeface="+mn-lt"/>
        <a:ea typeface="+mn-ea"/>
        <a:cs typeface="+mn-cs"/>
      </a:defRPr>
    </a:lvl8pPr>
    <a:lvl9pPr marL="3657600" algn="l" defTabSz="914400" rtl="false" eaLnBrk="true" latinLnBrk="false" hangingPunct="true">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Target="../slides/slide1.xml" Type="http://schemas.openxmlformats.org/officeDocument/2006/relationships/slide" Id="rId2"/>
    <Relationship Target="../notesMasters/notesMaster1.xml" Type="http://schemas.openxmlformats.org/officeDocument/2006/relationships/notesMaster" Id="rId1"/>
</Relationships>

</file>

<file path=ppt/notesSlides/_rels/notesSlide10.xml.rels><?xml version="1.0" encoding="UTF-8" standalone="yes"?>
<Relationships xmlns="http://schemas.openxmlformats.org/package/2006/relationships">
    <Relationship Target="../slides/slide10.xml" Type="http://schemas.openxmlformats.org/officeDocument/2006/relationships/slide" Id="rId2"/>
    <Relationship Target="../notesMasters/notesMaster1.xml" Type="http://schemas.openxmlformats.org/officeDocument/2006/relationships/notesMaster" Id="rId1"/>
</Relationships>

</file>

<file path=ppt/notesSlides/_rels/notesSlide11.xml.rels><?xml version="1.0" encoding="UTF-8" standalone="yes"?>
<Relationships xmlns="http://schemas.openxmlformats.org/package/2006/relationships">
    <Relationship Target="../slides/slide11.xml" Type="http://schemas.openxmlformats.org/officeDocument/2006/relationships/slide" Id="rId2"/>
    <Relationship Target="../notesMasters/notesMaster1.xml" Type="http://schemas.openxmlformats.org/officeDocument/2006/relationships/notesMaster" Id="rId1"/>
</Relationships>

</file>

<file path=ppt/notesSlides/_rels/notesSlide12.xml.rels><?xml version="1.0" encoding="UTF-8" standalone="yes"?>
<Relationships xmlns="http://schemas.openxmlformats.org/package/2006/relationships">
    <Relationship Target="../slides/slide12.xml" Type="http://schemas.openxmlformats.org/officeDocument/2006/relationships/slide" Id="rId2"/>
    <Relationship Target="../notesMasters/notesMaster1.xml" Type="http://schemas.openxmlformats.org/officeDocument/2006/relationships/notesMaster" Id="rId1"/>
</Relationships>

</file>

<file path=ppt/notesSlides/_rels/notesSlide13.xml.rels><?xml version="1.0" encoding="UTF-8" standalone="yes"?>
<Relationships xmlns="http://schemas.openxmlformats.org/package/2006/relationships">
    <Relationship Target="../slides/slide13.xml" Type="http://schemas.openxmlformats.org/officeDocument/2006/relationships/slide" Id="rId2"/>
    <Relationship Target="../notesMasters/notesMaster1.xml" Type="http://schemas.openxmlformats.org/officeDocument/2006/relationships/notesMaster" Id="rId1"/>
</Relationships>

</file>

<file path=ppt/notesSlides/_rels/notesSlide14.xml.rels><?xml version="1.0" encoding="UTF-8" standalone="yes"?>
<Relationships xmlns="http://schemas.openxmlformats.org/package/2006/relationships">
    <Relationship Target="../slides/slide14.xml" Type="http://schemas.openxmlformats.org/officeDocument/2006/relationships/slide" Id="rId2"/>
    <Relationship Target="../notesMasters/notesMaster1.xml" Type="http://schemas.openxmlformats.org/officeDocument/2006/relationships/notesMaster" Id="rId1"/>
</Relationships>

</file>

<file path=ppt/notesSlides/_rels/notesSlide15.xml.rels><?xml version="1.0" encoding="UTF-8" standalone="yes"?>
<Relationships xmlns="http://schemas.openxmlformats.org/package/2006/relationships">
    <Relationship Target="../slides/slide15.xml" Type="http://schemas.openxmlformats.org/officeDocument/2006/relationships/slide" Id="rId2"/>
    <Relationship Target="../notesMasters/notesMaster1.xml" Type="http://schemas.openxmlformats.org/officeDocument/2006/relationships/notesMaster" Id="rId1"/>
</Relationships>

</file>

<file path=ppt/notesSlides/_rels/notesSlide16.xml.rels><?xml version="1.0" encoding="UTF-8" standalone="yes"?>
<Relationships xmlns="http://schemas.openxmlformats.org/package/2006/relationships">
    <Relationship Target="../slides/slide16.xml" Type="http://schemas.openxmlformats.org/officeDocument/2006/relationships/slide" Id="rId2"/>
    <Relationship Target="../notesMasters/notesMaster1.xml" Type="http://schemas.openxmlformats.org/officeDocument/2006/relationships/notesMaster" Id="rId1"/>
</Relationships>

</file>

<file path=ppt/notesSlides/_rels/notesSlide17.xml.rels><?xml version="1.0" encoding="UTF-8" standalone="yes"?>
<Relationships xmlns="http://schemas.openxmlformats.org/package/2006/relationships">
    <Relationship Target="../slides/slide17.xml" Type="http://schemas.openxmlformats.org/officeDocument/2006/relationships/slide" Id="rId2"/>
    <Relationship Target="../notesMasters/notesMaster1.xml" Type="http://schemas.openxmlformats.org/officeDocument/2006/relationships/notesMaster" Id="rId1"/>
</Relationships>

</file>

<file path=ppt/notesSlides/_rels/notesSlide18.xml.rels><?xml version="1.0" encoding="UTF-8" standalone="yes"?>
<Relationships xmlns="http://schemas.openxmlformats.org/package/2006/relationships">
    <Relationship Target="../slides/slide18.xml" Type="http://schemas.openxmlformats.org/officeDocument/2006/relationships/slide" Id="rId2"/>
    <Relationship Target="../notesMasters/notesMaster1.xml" Type="http://schemas.openxmlformats.org/officeDocument/2006/relationships/notesMaster" Id="rId1"/>
</Relationships>

</file>

<file path=ppt/notesSlides/_rels/notesSlide19.xml.rels><?xml version="1.0" encoding="UTF-8" standalone="yes"?>
<Relationships xmlns="http://schemas.openxmlformats.org/package/2006/relationships">
    <Relationship Target="../slides/slide19.xml" Type="http://schemas.openxmlformats.org/officeDocument/2006/relationships/slide" Id="rId2"/>
    <Relationship Target="../notesMasters/notesMaster1.xml" Type="http://schemas.openxmlformats.org/officeDocument/2006/relationships/notesMaster" Id="rId1"/>
</Relationships>

</file>

<file path=ppt/notesSlides/_rels/notesSlide2.xml.rels><?xml version="1.0" encoding="UTF-8" standalone="yes"?>
<Relationships xmlns="http://schemas.openxmlformats.org/package/2006/relationships">
    <Relationship Target="../slides/slide2.xml" Type="http://schemas.openxmlformats.org/officeDocument/2006/relationships/slide" Id="rId2"/>
    <Relationship Target="../notesMasters/notesMaster1.xml" Type="http://schemas.openxmlformats.org/officeDocument/2006/relationships/notesMaster" Id="rId1"/>
</Relationships>

</file>

<file path=ppt/notesSlides/_rels/notesSlide20.xml.rels><?xml version="1.0" encoding="UTF-8" standalone="yes"?>
<Relationships xmlns="http://schemas.openxmlformats.org/package/2006/relationships">
    <Relationship Target="../slides/slide20.xml" Type="http://schemas.openxmlformats.org/officeDocument/2006/relationships/slide" Id="rId2"/>
    <Relationship Target="../notesMasters/notesMaster1.xml" Type="http://schemas.openxmlformats.org/officeDocument/2006/relationships/notesMaster" Id="rId1"/>
</Relationships>

</file>

<file path=ppt/notesSlides/_rels/notesSlide21.xml.rels><?xml version="1.0" encoding="UTF-8" standalone="yes"?>
<Relationships xmlns="http://schemas.openxmlformats.org/package/2006/relationships">
    <Relationship Target="../slides/slide21.xml" Type="http://schemas.openxmlformats.org/officeDocument/2006/relationships/slide" Id="rId2"/>
    <Relationship Target="../notesMasters/notesMaster1.xml" Type="http://schemas.openxmlformats.org/officeDocument/2006/relationships/notesMaster" Id="rId1"/>
</Relationships>

</file>

<file path=ppt/notesSlides/_rels/notesSlide22.xml.rels><?xml version="1.0" encoding="UTF-8" standalone="yes"?>
<Relationships xmlns="http://schemas.openxmlformats.org/package/2006/relationships">
    <Relationship Target="../slides/slide22.xml" Type="http://schemas.openxmlformats.org/officeDocument/2006/relationships/slide" Id="rId2"/>
    <Relationship Target="../notesMasters/notesMaster1.xml" Type="http://schemas.openxmlformats.org/officeDocument/2006/relationships/notesMaster" Id="rId1"/>
</Relationships>

</file>

<file path=ppt/notesSlides/_rels/notesSlide23.xml.rels><?xml version="1.0" encoding="UTF-8" standalone="yes"?>
<Relationships xmlns="http://schemas.openxmlformats.org/package/2006/relationships">
    <Relationship Target="../slides/slide23.xml" Type="http://schemas.openxmlformats.org/officeDocument/2006/relationships/slide" Id="rId2"/>
    <Relationship Target="../notesMasters/notesMaster1.xml" Type="http://schemas.openxmlformats.org/officeDocument/2006/relationships/notesMaster" Id="rId1"/>
</Relationships>

</file>

<file path=ppt/notesSlides/_rels/notesSlide24.xml.rels><?xml version="1.0" encoding="UTF-8" standalone="yes"?>
<Relationships xmlns="http://schemas.openxmlformats.org/package/2006/relationships">
    <Relationship Target="../slides/slide24.xml" Type="http://schemas.openxmlformats.org/officeDocument/2006/relationships/slide" Id="rId2"/>
    <Relationship Target="../notesMasters/notesMaster1.xml" Type="http://schemas.openxmlformats.org/officeDocument/2006/relationships/notesMaster" Id="rId1"/>
</Relationships>

</file>

<file path=ppt/notesSlides/_rels/notesSlide25.xml.rels><?xml version="1.0" encoding="UTF-8" standalone="yes"?>
<Relationships xmlns="http://schemas.openxmlformats.org/package/2006/relationships">
    <Relationship Target="../slides/slide25.xml" Type="http://schemas.openxmlformats.org/officeDocument/2006/relationships/slide" Id="rId2"/>
    <Relationship Target="../notesMasters/notesMaster1.xml" Type="http://schemas.openxmlformats.org/officeDocument/2006/relationships/notesMaster" Id="rId1"/>
</Relationships>

</file>

<file path=ppt/notesSlides/_rels/notesSlide26.xml.rels><?xml version="1.0" encoding="UTF-8" standalone="yes"?>
<Relationships xmlns="http://schemas.openxmlformats.org/package/2006/relationships">
    <Relationship Target="../slides/slide26.xml" Type="http://schemas.openxmlformats.org/officeDocument/2006/relationships/slide" Id="rId2"/>
    <Relationship Target="../notesMasters/notesMaster1.xml" Type="http://schemas.openxmlformats.org/officeDocument/2006/relationships/notesMaster" Id="rId1"/>
</Relationships>

</file>

<file path=ppt/notesSlides/_rels/notesSlide27.xml.rels><?xml version="1.0" encoding="UTF-8" standalone="yes"?>
<Relationships xmlns="http://schemas.openxmlformats.org/package/2006/relationships">
    <Relationship Target="../slides/slide27.xml" Type="http://schemas.openxmlformats.org/officeDocument/2006/relationships/slide" Id="rId2"/>
    <Relationship Target="../notesMasters/notesMaster1.xml" Type="http://schemas.openxmlformats.org/officeDocument/2006/relationships/notesMaster" Id="rId1"/>
</Relationships>

</file>

<file path=ppt/notesSlides/_rels/notesSlide28.xml.rels><?xml version="1.0" encoding="UTF-8" standalone="yes"?>
<Relationships xmlns="http://schemas.openxmlformats.org/package/2006/relationships">
    <Relationship Target="../slides/slide28.xml" Type="http://schemas.openxmlformats.org/officeDocument/2006/relationships/slide" Id="rId2"/>
    <Relationship Target="../notesMasters/notesMaster1.xml" Type="http://schemas.openxmlformats.org/officeDocument/2006/relationships/notesMaster" Id="rId1"/>
</Relationships>

</file>

<file path=ppt/notesSlides/_rels/notesSlide29.xml.rels><?xml version="1.0" encoding="UTF-8" standalone="yes"?>
<Relationships xmlns="http://schemas.openxmlformats.org/package/2006/relationships">
    <Relationship Target="../slides/slide29.xml" Type="http://schemas.openxmlformats.org/officeDocument/2006/relationships/slide" Id="rId2"/>
    <Relationship Target="../notesMasters/notesMaster1.xml" Type="http://schemas.openxmlformats.org/officeDocument/2006/relationships/notesMaster" Id="rId1"/>
</Relationships>

</file>

<file path=ppt/notesSlides/_rels/notesSlide3.xml.rels><?xml version="1.0" encoding="UTF-8" standalone="yes"?>
<Relationships xmlns="http://schemas.openxmlformats.org/package/2006/relationships">
    <Relationship Target="../slides/slide3.xml" Type="http://schemas.openxmlformats.org/officeDocument/2006/relationships/slide" Id="rId2"/>
    <Relationship Target="../notesMasters/notesMaster1.xml" Type="http://schemas.openxmlformats.org/officeDocument/2006/relationships/notesMaster" Id="rId1"/>
</Relationships>

</file>

<file path=ppt/notesSlides/_rels/notesSlide30.xml.rels><?xml version="1.0" encoding="UTF-8" standalone="yes"?>
<Relationships xmlns="http://schemas.openxmlformats.org/package/2006/relationships">
    <Relationship Target="../slides/slide30.xml" Type="http://schemas.openxmlformats.org/officeDocument/2006/relationships/slide" Id="rId2"/>
    <Relationship Target="../notesMasters/notesMaster1.xml" Type="http://schemas.openxmlformats.org/officeDocument/2006/relationships/notesMaster" Id="rId1"/>
</Relationships>

</file>

<file path=ppt/notesSlides/_rels/notesSlide31.xml.rels><?xml version="1.0" encoding="UTF-8" standalone="yes"?>
<Relationships xmlns="http://schemas.openxmlformats.org/package/2006/relationships">
    <Relationship Target="../slides/slide31.xml" Type="http://schemas.openxmlformats.org/officeDocument/2006/relationships/slide" Id="rId2"/>
    <Relationship Target="../notesMasters/notesMaster1.xml" Type="http://schemas.openxmlformats.org/officeDocument/2006/relationships/notesMaster" Id="rId1"/>
</Relationships>

</file>

<file path=ppt/notesSlides/_rels/notesSlide4.xml.rels><?xml version="1.0" encoding="UTF-8" standalone="yes"?>
<Relationships xmlns="http://schemas.openxmlformats.org/package/2006/relationships">
    <Relationship Target="../slides/slide4.xml" Type="http://schemas.openxmlformats.org/officeDocument/2006/relationships/slide" Id="rId2"/>
    <Relationship Target="../notesMasters/notesMaster1.xml" Type="http://schemas.openxmlformats.org/officeDocument/2006/relationships/notesMaster" Id="rId1"/>
</Relationships>

</file>

<file path=ppt/notesSlides/_rels/notesSlide5.xml.rels><?xml version="1.0" encoding="UTF-8" standalone="yes"?>
<Relationships xmlns="http://schemas.openxmlformats.org/package/2006/relationships">
    <Relationship Target="../slides/slide5.xml" Type="http://schemas.openxmlformats.org/officeDocument/2006/relationships/slide" Id="rId2"/>
    <Relationship Target="../notesMasters/notesMaster1.xml" Type="http://schemas.openxmlformats.org/officeDocument/2006/relationships/notesMaster" Id="rId1"/>
</Relationships>

</file>

<file path=ppt/notesSlides/_rels/notesSlide6.xml.rels><?xml version="1.0" encoding="UTF-8" standalone="yes"?>
<Relationships xmlns="http://schemas.openxmlformats.org/package/2006/relationships">
    <Relationship Target="../slides/slide6.xml" Type="http://schemas.openxmlformats.org/officeDocument/2006/relationships/slide" Id="rId2"/>
    <Relationship Target="../notesMasters/notesMaster1.xml" Type="http://schemas.openxmlformats.org/officeDocument/2006/relationships/notesMaster" Id="rId1"/>
</Relationships>

</file>

<file path=ppt/notesSlides/_rels/notesSlide7.xml.rels><?xml version="1.0" encoding="UTF-8" standalone="yes"?>
<Relationships xmlns="http://schemas.openxmlformats.org/package/2006/relationships">
    <Relationship Target="../slides/slide7.xml" Type="http://schemas.openxmlformats.org/officeDocument/2006/relationships/slide" Id="rId2"/>
    <Relationship Target="../notesMasters/notesMaster1.xml" Type="http://schemas.openxmlformats.org/officeDocument/2006/relationships/notesMaster" Id="rId1"/>
</Relationships>

</file>

<file path=ppt/notesSlides/_rels/notesSlide8.xml.rels><?xml version="1.0" encoding="UTF-8" standalone="yes"?>
<Relationships xmlns="http://schemas.openxmlformats.org/package/2006/relationships">
    <Relationship Target="../slides/slide8.xml" Type="http://schemas.openxmlformats.org/officeDocument/2006/relationships/slide" Id="rId2"/>
    <Relationship Target="../notesMasters/notesMaster1.xml" Type="http://schemas.openxmlformats.org/officeDocument/2006/relationships/notesMaster" Id="rId1"/>
</Relationships>

</file>

<file path=ppt/notesSlides/_rels/notesSlide9.xml.rels><?xml version="1.0" encoding="UTF-8" standalone="yes"?>
<Relationships xmlns="http://schemas.openxmlformats.org/package/2006/relationships">
    <Relationship Target="../slides/slide9.xml" Type="http://schemas.openxmlformats.org/officeDocument/2006/relationships/slide" Id="rId2"/>
    <Relationship Target="../notesMasters/notesMaster1.xml" Type="http://schemas.openxmlformats.org/officeDocument/2006/relationships/notesMaster" Id="rId1"/>
</Relationships>

</file>

<file path=ppt/notesSlides/notesSlide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a:t>
            </a:fld>
            <a:endParaRPr lang="cs-CZ" dirty="false"/>
          </a:p>
        </p:txBody>
      </p:sp>
    </p:spTree>
    <p:extLst>
      <p:ext uri="{BB962C8B-B14F-4D97-AF65-F5344CB8AC3E}">
        <p14:creationId xmlns:p14="http://schemas.microsoft.com/office/powerpoint/2010/main" val="863697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sz="800" dirty="false"/>
              <a:t>Excelový formulář pro vyplnění rozpočtu projektu MAS zašleme společně s podklady po semináři</a:t>
            </a: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10</a:t>
            </a:fld>
            <a:endParaRPr lang="cs-CZ" dirty="false"/>
          </a:p>
        </p:txBody>
      </p:sp>
    </p:spTree>
    <p:extLst>
      <p:ext uri="{BB962C8B-B14F-4D97-AF65-F5344CB8AC3E}">
        <p14:creationId xmlns:p14="http://schemas.microsoft.com/office/powerpoint/2010/main" val="3052067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11</a:t>
            </a:fld>
            <a:endParaRPr lang="cs-CZ" dirty="false"/>
          </a:p>
        </p:txBody>
      </p:sp>
    </p:spTree>
    <p:extLst>
      <p:ext uri="{BB962C8B-B14F-4D97-AF65-F5344CB8AC3E}">
        <p14:creationId xmlns:p14="http://schemas.microsoft.com/office/powerpoint/2010/main" val="3017675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sz="1200" kern="1200" dirty="false">
                <a:solidFill>
                  <a:schemeClr val="tx1"/>
                </a:solidFill>
                <a:effectLst/>
                <a:latin typeface="+mn-lt"/>
                <a:ea typeface="+mn-ea"/>
                <a:cs typeface="+mn-cs"/>
              </a:rPr>
              <a:t>- PP 8A – co zakládá VP – k tomu vznikne ještě specifická pomůcka (žadatelé a příjemci vychází z Obecné části pravidel, náš PP 8A s pomůckou k dispozici nemají)</a:t>
            </a:r>
          </a:p>
          <a:p>
            <a:pPr marL="171450" marR="0" lvl="0" indent="-171450" algn="l" defTabSz="914400" rtl="false" eaLnBrk="true" fontAlgn="auto" latinLnBrk="false" hangingPunct="true">
              <a:lnSpc>
                <a:spcPct val="100000"/>
              </a:lnSpc>
              <a:spcBef>
                <a:spcPts val="0"/>
              </a:spcBef>
              <a:spcAft>
                <a:spcPts val="0"/>
              </a:spcAft>
              <a:buClrTx/>
              <a:buSzTx/>
              <a:buFontTx/>
              <a:buChar char="-"/>
              <a:tabLst/>
              <a:defRPr/>
            </a:pPr>
            <a:r>
              <a:rPr lang="cs-CZ" sz="1200" kern="1200" dirty="false">
                <a:solidFill>
                  <a:schemeClr val="tx1"/>
                </a:solidFill>
                <a:effectLst/>
                <a:latin typeface="+mn-lt"/>
                <a:ea typeface="+mn-ea"/>
                <a:cs typeface="+mn-cs"/>
              </a:rPr>
              <a:t>vzhledem k tomu, že MAS mívají v ŽR hodně podnikatelských aktivit, reálně hrozí existence VP</a:t>
            </a:r>
          </a:p>
          <a:p>
            <a:pPr lvl="0"/>
            <a:r>
              <a:rPr lang="cs-CZ" sz="1200" i="true" kern="1200" dirty="false">
                <a:solidFill>
                  <a:schemeClr val="tx1"/>
                </a:solidFill>
                <a:effectLst/>
                <a:latin typeface="+mn-lt"/>
                <a:ea typeface="+mn-ea"/>
                <a:cs typeface="+mn-cs"/>
              </a:rPr>
              <a:t>- </a:t>
            </a:r>
            <a:r>
              <a:rPr lang="cs-CZ" sz="1200" kern="1200" dirty="false">
                <a:solidFill>
                  <a:schemeClr val="tx1"/>
                </a:solidFill>
                <a:effectLst/>
                <a:latin typeface="+mn-lt"/>
                <a:ea typeface="+mn-ea"/>
                <a:cs typeface="+mn-cs"/>
              </a:rPr>
              <a:t>posouzení, zda je subjekt podnikem, musí proběhnout v kontextu podporované činnosti - subjekt může být podnikem pouze u části svých činností a jiné jeho činnosti mohou mít neekonomickou povahu</a:t>
            </a:r>
          </a:p>
          <a:p>
            <a:pPr lvl="0"/>
            <a:r>
              <a:rPr lang="cs-CZ" sz="1200" kern="1200" dirty="false">
                <a:solidFill>
                  <a:schemeClr val="tx1"/>
                </a:solidFill>
                <a:effectLst/>
                <a:latin typeface="+mn-lt"/>
                <a:ea typeface="+mn-ea"/>
                <a:cs typeface="+mn-cs"/>
              </a:rPr>
              <a:t>- dobrým vodítkem pro učení, zda činnost, která má být podpořena v projektu, představuje ekonomickou činnost, je skutečnost, že subjekt má na danou činnost vydané živnostenské oprávnění</a:t>
            </a:r>
          </a:p>
          <a:p>
            <a:pPr lvl="0"/>
            <a:r>
              <a:rPr lang="cs-CZ" sz="1200" kern="1200" dirty="false">
                <a:solidFill>
                  <a:schemeClr val="tx1"/>
                </a:solidFill>
                <a:effectLst/>
                <a:latin typeface="+mn-lt"/>
                <a:ea typeface="+mn-ea"/>
                <a:cs typeface="+mn-cs"/>
              </a:rPr>
              <a:t>- podnikem nemohou být jednotlivci, tj. nepodnikající fyzické osoby</a:t>
            </a:r>
          </a:p>
          <a:p>
            <a:pPr marL="171450" marR="0" lvl="0" indent="-171450" algn="l" defTabSz="914400" rtl="false" eaLnBrk="true" fontAlgn="auto" latinLnBrk="false" hangingPunct="true">
              <a:lnSpc>
                <a:spcPct val="100000"/>
              </a:lnSpc>
              <a:spcBef>
                <a:spcPts val="0"/>
              </a:spcBef>
              <a:spcAft>
                <a:spcPts val="0"/>
              </a:spcAft>
              <a:buClrTx/>
              <a:buSzTx/>
              <a:buFontTx/>
              <a:buChar char="-"/>
              <a:tabLst/>
              <a:defRPr/>
            </a:pPr>
            <a:r>
              <a:rPr lang="cs-CZ" sz="1200" kern="1200" dirty="false">
                <a:solidFill>
                  <a:schemeClr val="tx1"/>
                </a:solidFill>
                <a:effectLst/>
                <a:latin typeface="+mn-lt"/>
                <a:ea typeface="+mn-ea"/>
                <a:cs typeface="+mn-cs"/>
              </a:rPr>
              <a:t>pokud by činnost koordinátora projektu MAS zasahovala do aktivit, na které se vztahuje VP, bude zřejmě poměrově stanovena VP</a:t>
            </a:r>
          </a:p>
          <a:p>
            <a:r>
              <a:rPr lang="cs-CZ" sz="1200" kern="1200" dirty="false">
                <a:solidFill>
                  <a:schemeClr val="tx1"/>
                </a:solidFill>
                <a:effectLst/>
                <a:latin typeface="+mn-lt"/>
                <a:ea typeface="+mn-ea"/>
                <a:cs typeface="+mn-cs"/>
              </a:rPr>
              <a:t>- tábory jako celoroční vyústění není de minimis, ale jako jednorázová akce je de minimis – u nás to spíš bude de minimis</a:t>
            </a:r>
          </a:p>
          <a:p>
            <a:r>
              <a:rPr lang="cs-CZ" sz="1200" kern="1200" dirty="false">
                <a:solidFill>
                  <a:schemeClr val="tx1"/>
                </a:solidFill>
                <a:effectLst/>
                <a:latin typeface="+mn-lt"/>
                <a:ea typeface="+mn-ea"/>
                <a:cs typeface="+mn-cs"/>
              </a:rPr>
              <a:t>- blokové výjimky jsou komplikace – nevyužívat (Chuděj)</a:t>
            </a:r>
          </a:p>
          <a:p>
            <a:r>
              <a:rPr lang="cs-CZ" sz="1200" kern="1200" dirty="false">
                <a:solidFill>
                  <a:schemeClr val="tx1"/>
                </a:solidFill>
                <a:effectLst/>
                <a:latin typeface="+mn-lt"/>
                <a:ea typeface="+mn-ea"/>
                <a:cs typeface="+mn-cs"/>
              </a:rPr>
              <a:t>- máme přislíbeno od právníků, že až budeme mít zmapované aktivity, které chtějí MAS realizovat, zkonzultují s námi, na co by se případně VP mohla vztahovat</a:t>
            </a:r>
          </a:p>
          <a:p>
            <a:r>
              <a:rPr lang="cs-CZ" sz="1200" kern="1200" dirty="false">
                <a:solidFill>
                  <a:schemeClr val="tx1"/>
                </a:solidFill>
                <a:effectLst/>
                <a:latin typeface="+mn-lt"/>
                <a:ea typeface="+mn-ea"/>
                <a:cs typeface="+mn-cs"/>
              </a:rPr>
              <a:t> - je třeba vzít v potaz, že dosavadní zhodnocení existence VP proběhlo na základě relativně obecného popisu aktivit; nejasné případy bude třeba řešit ad hoc</a:t>
            </a:r>
          </a:p>
          <a:p>
            <a:pPr marL="171450" marR="0" lvl="0" indent="-171450" algn="l" defTabSz="914400" rtl="false" eaLnBrk="true" fontAlgn="auto" latinLnBrk="false" hangingPunct="true">
              <a:lnSpc>
                <a:spcPct val="100000"/>
              </a:lnSpc>
              <a:spcBef>
                <a:spcPts val="0"/>
              </a:spcBef>
              <a:spcAft>
                <a:spcPts val="0"/>
              </a:spcAft>
              <a:buClrTx/>
              <a:buSzTx/>
              <a:buFontTx/>
              <a:buChar char="-"/>
              <a:tabLst/>
              <a:defRPr/>
            </a:pPr>
            <a:r>
              <a:rPr lang="cs-CZ" sz="1200" kern="1200" dirty="false">
                <a:solidFill>
                  <a:schemeClr val="tx1"/>
                </a:solidFill>
                <a:effectLst/>
                <a:latin typeface="+mn-lt"/>
                <a:ea typeface="+mn-ea"/>
                <a:cs typeface="+mn-cs"/>
              </a:rPr>
              <a:t>vzhledem k tomu, že bude využito pouze podpory de minimis, zdůraznit především hledisko zvýhodnění určitého podniku na trhu (viz znak č. 2 z definice pojmu veřejná podpora v Obecné části pravidel, kde je to hezky popsáno). Zásah do stávajícího trhu je znak veřejné podpory, který nemusí být pro de minimis relevantní – předejít případným diskuzím s MAS, jestli je narušením trhu, pokud někdo otevře malou moštárnu.</a:t>
            </a:r>
          </a:p>
          <a:p>
            <a:pPr marL="171450" marR="0" lvl="0" indent="-171450" algn="l" defTabSz="914400" rtl="false" eaLnBrk="true" fontAlgn="auto" latinLnBrk="false" hangingPunct="true">
              <a:lnSpc>
                <a:spcPct val="100000"/>
              </a:lnSpc>
              <a:spcBef>
                <a:spcPts val="0"/>
              </a:spcBef>
              <a:spcAft>
                <a:spcPts val="0"/>
              </a:spcAft>
              <a:buClrTx/>
              <a:buSzTx/>
              <a:buFontTx/>
              <a:buChar char="-"/>
              <a:tabLst/>
              <a:defRPr/>
            </a:pPr>
            <a:r>
              <a:rPr lang="cs-CZ" sz="1200" dirty="false"/>
              <a:t>živnostenské oprávnění může být dobrým vodítkem v posouzení, zda je subjekt podnikem, ale definice je dle pravidel pro veřejnou podporu komplexnější. (viz kpt. 21.1 Obecné části pravidel OPZ):</a:t>
            </a:r>
          </a:p>
          <a:p>
            <a:pPr marL="0" marR="0" lvl="0" indent="0" algn="l" defTabSz="914400" rtl="false" eaLnBrk="true" fontAlgn="auto" latinLnBrk="false" hangingPunct="true">
              <a:lnSpc>
                <a:spcPct val="100000"/>
              </a:lnSpc>
              <a:spcBef>
                <a:spcPts val="0"/>
              </a:spcBef>
              <a:spcAft>
                <a:spcPts val="0"/>
              </a:spcAft>
              <a:buClrTx/>
              <a:buSzTx/>
              <a:buFontTx/>
              <a:buNone/>
              <a:tabLst/>
              <a:defRPr/>
            </a:pPr>
            <a:endParaRPr lang="cs-CZ" dirty="false"/>
          </a:p>
          <a:p>
            <a:pPr marL="0" marR="0" lvl="0" indent="0" algn="l" defTabSz="914400" rtl="false" eaLnBrk="true" fontAlgn="auto" latinLnBrk="false" hangingPunct="true">
              <a:lnSpc>
                <a:spcPct val="100000"/>
              </a:lnSpc>
              <a:spcBef>
                <a:spcPts val="0"/>
              </a:spcBef>
              <a:spcAft>
                <a:spcPts val="0"/>
              </a:spcAft>
              <a:buClrTx/>
              <a:buSzTx/>
              <a:buFontTx/>
              <a:buNone/>
              <a:tabLst/>
              <a:defRPr/>
            </a:pPr>
            <a:r>
              <a:rPr lang="cs-CZ" dirty="false"/>
              <a:t>Aby poskytnutá podpora měla charakter veřejné podpory ve smyslu čl. 107 Smlouvy, musí být uvedené 4 znaky veřejné podpory naplněny kumulativně. Pokud chybí i jeden z těchto znaků o veřejnou podporu se nejedná. </a:t>
            </a:r>
          </a:p>
          <a:p>
            <a:pPr marL="228600" marR="0" lvl="0" indent="-228600" algn="l" defTabSz="914400" rtl="false" eaLnBrk="true" fontAlgn="auto" latinLnBrk="false" hangingPunct="true">
              <a:lnSpc>
                <a:spcPct val="100000"/>
              </a:lnSpc>
              <a:spcBef>
                <a:spcPts val="0"/>
              </a:spcBef>
              <a:spcAft>
                <a:spcPts val="0"/>
              </a:spcAft>
              <a:buClrTx/>
              <a:buSzTx/>
              <a:buFontTx/>
              <a:buAutoNum type="arabicParenR"/>
              <a:tabLst/>
              <a:defRPr/>
            </a:pPr>
            <a:r>
              <a:rPr lang="cs-CZ" dirty="false"/>
              <a:t>První znak, poskytování podpory v jakékoli formě státy nebo ze státních prostředků, bude v případě OPZ vždy naplněn. </a:t>
            </a:r>
          </a:p>
          <a:p>
            <a:pPr marL="228600" marR="0" lvl="0" indent="-228600" algn="l" defTabSz="914400" rtl="false" eaLnBrk="true" fontAlgn="auto" latinLnBrk="false" hangingPunct="true">
              <a:lnSpc>
                <a:spcPct val="100000"/>
              </a:lnSpc>
              <a:spcBef>
                <a:spcPts val="0"/>
              </a:spcBef>
              <a:spcAft>
                <a:spcPts val="0"/>
              </a:spcAft>
              <a:buClrTx/>
              <a:buSzTx/>
              <a:buFontTx/>
              <a:buAutoNum type="arabicParenR"/>
              <a:tabLst/>
              <a:defRPr/>
            </a:pPr>
            <a:r>
              <a:rPr lang="cs-CZ" dirty="false"/>
              <a:t>Poskytnutá podpora zvýhodňuje určitý podnik při jeho podnikání, pokud umožní příjemci této podpory snížit náklady na realizaci záměru, který by jinak musel být hrazen z prostředků příjemce podpory. Podnikem je míněn kdokoli, kdo vykonává ekonomickou aktivitu, přičemž nezáleží na jeho právní formě. Pojem ekonomická aktivita má širší význam než podnikání, jak jej chápe občanský zákoník nebo živnostenský zákon. Pod pojmem ekonomická aktivita je třeba rozumět jakoukoli činnost, která je nabízena na příslušném konkurenčním trhu. Nehraje roli, zda příjemce nabízí plnění zákazníkům s cenou zahrnující předpokládaný zisk, či naopak zcela bezplatně. Podstatný je charakter nabízeného plnění, tedy odpověď na otázku, zda je, či není nabízené plnění předmětem hospodářské soutěže, zda pro něj existuje druhově, územně i časově vymezený trh.  Podnikem nikdy nemohou být jednotlivci (tj. nepodnikající fyzické osoby). Pojem zvýhodnění jako důsledek poskytnutí podpory v sobě obsahuje dva prvky: </a:t>
            </a:r>
          </a:p>
          <a:p>
            <a:pPr marL="0" marR="0" lvl="0" indent="0" algn="l" defTabSz="914400" rtl="false" eaLnBrk="true" fontAlgn="auto" latinLnBrk="false" hangingPunct="true">
              <a:lnSpc>
                <a:spcPct val="100000"/>
              </a:lnSpc>
              <a:spcBef>
                <a:spcPts val="0"/>
              </a:spcBef>
              <a:spcAft>
                <a:spcPts val="0"/>
              </a:spcAft>
              <a:buClrTx/>
              <a:buSzTx/>
              <a:buFontTx/>
              <a:buNone/>
              <a:tabLst/>
              <a:defRPr/>
            </a:pPr>
            <a:r>
              <a:rPr lang="cs-CZ" dirty="false"/>
              <a:t> Zaprvé poskytnutí podpory znamená pro příjemce či pro třetí osobu navýšení zisku oproti standardním tržním podmínkám, snížení nákladů, příp. skutečnost, že nemusí k dosažení svého záměru vynaložit náklady žádné. </a:t>
            </a:r>
          </a:p>
          <a:p>
            <a:pPr marL="0" marR="0" lvl="0" indent="0" algn="l" defTabSz="914400" rtl="false" eaLnBrk="true" fontAlgn="auto" latinLnBrk="false" hangingPunct="true">
              <a:lnSpc>
                <a:spcPct val="100000"/>
              </a:lnSpc>
              <a:spcBef>
                <a:spcPts val="0"/>
              </a:spcBef>
              <a:spcAft>
                <a:spcPts val="0"/>
              </a:spcAft>
              <a:buClrTx/>
              <a:buSzTx/>
              <a:buFontTx/>
              <a:buNone/>
              <a:tabLst/>
              <a:defRPr/>
            </a:pPr>
            <a:r>
              <a:rPr lang="cs-CZ" dirty="false"/>
              <a:t> Zadruhé rozhodování poskytovatele o udělení podpory je založeno na selektivnosti. Veřejnou podporu zakládají opatření, kde je na uvážení veřejného subjektu, zda podporu poskytne, či nikoli. Příjemce nemá na udělení podpory nárok. Naopak obecná opatření, na jejichž základě je za předpokladu splnění objektivních podmínek podpora dostupná neomezenému počtu soutěžitelů, nezakládají veřejnou podporu.</a:t>
            </a:r>
          </a:p>
          <a:p>
            <a:pPr marL="0" marR="0" lvl="0" indent="0" algn="l" defTabSz="914400" rtl="false" eaLnBrk="true" fontAlgn="auto" latinLnBrk="false" hangingPunct="true">
              <a:lnSpc>
                <a:spcPct val="100000"/>
              </a:lnSpc>
              <a:spcBef>
                <a:spcPts val="0"/>
              </a:spcBef>
              <a:spcAft>
                <a:spcPts val="0"/>
              </a:spcAft>
              <a:buClrTx/>
              <a:buSzTx/>
              <a:buFontTx/>
              <a:buNone/>
              <a:tabLst/>
              <a:defRPr/>
            </a:pPr>
            <a:r>
              <a:rPr lang="cs-CZ" dirty="false"/>
              <a:t>3) Naplnění znaku ovlivnění obchodu mezi členskými státy EU se při poskytnutí podpory předpokládá téměř automaticky. K naplnění tohoto znaku přitom postačuje pouze potenciální ovlivnění obchodu. </a:t>
            </a:r>
          </a:p>
          <a:p>
            <a:pPr marL="0" marR="0" lvl="0" indent="0" algn="l" defTabSz="914400" rtl="false" eaLnBrk="true" fontAlgn="auto" latinLnBrk="false" hangingPunct="true">
              <a:lnSpc>
                <a:spcPct val="100000"/>
              </a:lnSpc>
              <a:spcBef>
                <a:spcPts val="0"/>
              </a:spcBef>
              <a:spcAft>
                <a:spcPts val="0"/>
              </a:spcAft>
              <a:buClrTx/>
              <a:buSzTx/>
              <a:buFontTx/>
              <a:buNone/>
              <a:tabLst/>
              <a:defRPr/>
            </a:pPr>
            <a:r>
              <a:rPr lang="cs-CZ" dirty="false"/>
              <a:t>4) Naplnění znaku narušení hospodářské soutěže, resp. hrozby jejího narušení se při poskytnutí podpory z veřejných zdrojů předpokládá téměř automaticky. K narušení hospodářské soutěže nemusí fakticky dojít, postačuje pouhé potenciální narušení soutěže.</a:t>
            </a:r>
            <a:endParaRPr lang="cs-CZ" sz="1200" kern="1200" dirty="false">
              <a:solidFill>
                <a:schemeClr val="tx1"/>
              </a:solidFill>
              <a:effectLst/>
              <a:latin typeface="+mn-lt"/>
              <a:ea typeface="+mn-ea"/>
              <a:cs typeface="+mn-cs"/>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12</a:t>
            </a:fld>
            <a:endParaRPr lang="cs-CZ" dirty="false"/>
          </a:p>
        </p:txBody>
      </p:sp>
    </p:spTree>
    <p:extLst>
      <p:ext uri="{BB962C8B-B14F-4D97-AF65-F5344CB8AC3E}">
        <p14:creationId xmlns:p14="http://schemas.microsoft.com/office/powerpoint/2010/main" val="758184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sz="1200" kern="1200" dirty="false">
                <a:solidFill>
                  <a:schemeClr val="tx1"/>
                </a:solidFill>
                <a:effectLst/>
                <a:latin typeface="+mn-lt"/>
                <a:ea typeface="+mn-ea"/>
                <a:cs typeface="+mn-cs"/>
              </a:rPr>
              <a:t>- PP 8A – co zakládá VP – k tomu vznikne ještě specifická pomůcka (žadatelé a příjemci vychází z Obecné části pravidel, náš PP 8A s pomůckou k dispozici nemají)</a:t>
            </a:r>
          </a:p>
          <a:p>
            <a:pPr marL="171450" marR="0" lvl="0" indent="-171450" algn="l" defTabSz="914400" rtl="false" eaLnBrk="true" fontAlgn="auto" latinLnBrk="false" hangingPunct="true">
              <a:lnSpc>
                <a:spcPct val="100000"/>
              </a:lnSpc>
              <a:spcBef>
                <a:spcPts val="0"/>
              </a:spcBef>
              <a:spcAft>
                <a:spcPts val="0"/>
              </a:spcAft>
              <a:buClrTx/>
              <a:buSzTx/>
              <a:buFontTx/>
              <a:buChar char="-"/>
              <a:tabLst/>
              <a:defRPr/>
            </a:pPr>
            <a:r>
              <a:rPr lang="cs-CZ" sz="1200" kern="1200" dirty="false">
                <a:solidFill>
                  <a:schemeClr val="tx1"/>
                </a:solidFill>
                <a:effectLst/>
                <a:latin typeface="+mn-lt"/>
                <a:ea typeface="+mn-ea"/>
                <a:cs typeface="+mn-cs"/>
              </a:rPr>
              <a:t>vzhledem k tomu, že MAS mívají v ŽR hodně podnikatelských aktivit, reálně hrozí existence VP</a:t>
            </a:r>
          </a:p>
          <a:p>
            <a:pPr marL="171450" marR="0" lvl="0" indent="-171450" algn="l" defTabSz="914400" rtl="false" eaLnBrk="true" fontAlgn="auto" latinLnBrk="false" hangingPunct="true">
              <a:lnSpc>
                <a:spcPct val="100000"/>
              </a:lnSpc>
              <a:spcBef>
                <a:spcPts val="0"/>
              </a:spcBef>
              <a:spcAft>
                <a:spcPts val="0"/>
              </a:spcAft>
              <a:buClrTx/>
              <a:buSzTx/>
              <a:buFontTx/>
              <a:buChar char="-"/>
              <a:tabLst/>
              <a:defRPr/>
            </a:pPr>
            <a:r>
              <a:rPr lang="cs-CZ" sz="1200" kern="1200" dirty="false">
                <a:solidFill>
                  <a:schemeClr val="tx1"/>
                </a:solidFill>
                <a:effectLst/>
                <a:latin typeface="+mn-lt"/>
                <a:ea typeface="+mn-ea"/>
                <a:cs typeface="+mn-cs"/>
              </a:rPr>
              <a:t>pokud by činnost koordinátora projektu MAS zasahovala do aktivit, na které se vztahuje VP, bude zřejmě poměrově stanovena VP</a:t>
            </a:r>
          </a:p>
          <a:p>
            <a:r>
              <a:rPr lang="cs-CZ" sz="1200" kern="1200" dirty="false">
                <a:solidFill>
                  <a:schemeClr val="tx1"/>
                </a:solidFill>
                <a:effectLst/>
                <a:latin typeface="+mn-lt"/>
                <a:ea typeface="+mn-ea"/>
                <a:cs typeface="+mn-cs"/>
              </a:rPr>
              <a:t>- tábory jako celoroční vyústění není de minimis, ale jako jednorázová akce je de minimis – u nás to spíš bude de minimis</a:t>
            </a:r>
          </a:p>
          <a:p>
            <a:r>
              <a:rPr lang="cs-CZ" sz="1200" kern="1200" dirty="false">
                <a:solidFill>
                  <a:schemeClr val="tx1"/>
                </a:solidFill>
                <a:effectLst/>
                <a:latin typeface="+mn-lt"/>
                <a:ea typeface="+mn-ea"/>
                <a:cs typeface="+mn-cs"/>
              </a:rPr>
              <a:t>- blokové výjimky jsou komplikace – nevyužívat (Chuděj)</a:t>
            </a:r>
          </a:p>
          <a:p>
            <a:r>
              <a:rPr lang="cs-CZ" sz="1200" kern="1200" dirty="false">
                <a:solidFill>
                  <a:schemeClr val="tx1"/>
                </a:solidFill>
                <a:effectLst/>
                <a:latin typeface="+mn-lt"/>
                <a:ea typeface="+mn-ea"/>
                <a:cs typeface="+mn-cs"/>
              </a:rPr>
              <a:t>- máme přislíbeno od právníků, že až budeme mít zmapované aktivity, které chtějí MAS realizovat, zkonzultují s námi, na co by se případně VP mohla vztahovat</a:t>
            </a:r>
          </a:p>
          <a:p>
            <a:r>
              <a:rPr lang="cs-CZ" sz="1200" kern="1200" dirty="false">
                <a:solidFill>
                  <a:schemeClr val="tx1"/>
                </a:solidFill>
                <a:effectLst/>
                <a:latin typeface="+mn-lt"/>
                <a:ea typeface="+mn-ea"/>
                <a:cs typeface="+mn-cs"/>
              </a:rPr>
              <a:t> - je třeba vzít v potaz, že dosavadní zhodnocení existence VP proběhlo na základě relativně obecného popisu aktivit; nejasné případy bude třeba řešit ad hoc</a:t>
            </a:r>
          </a:p>
          <a:p>
            <a:pPr marL="171450" marR="0" lvl="0" indent="-171450" algn="l" defTabSz="914400" rtl="false" eaLnBrk="true" fontAlgn="auto" latinLnBrk="false" hangingPunct="true">
              <a:lnSpc>
                <a:spcPct val="100000"/>
              </a:lnSpc>
              <a:spcBef>
                <a:spcPts val="0"/>
              </a:spcBef>
              <a:spcAft>
                <a:spcPts val="0"/>
              </a:spcAft>
              <a:buClrTx/>
              <a:buSzTx/>
              <a:buFontTx/>
              <a:buChar char="-"/>
              <a:tabLst/>
              <a:defRPr/>
            </a:pPr>
            <a:r>
              <a:rPr lang="cs-CZ" sz="1200" kern="1200" dirty="false">
                <a:solidFill>
                  <a:schemeClr val="tx1"/>
                </a:solidFill>
                <a:effectLst/>
                <a:latin typeface="+mn-lt"/>
                <a:ea typeface="+mn-ea"/>
                <a:cs typeface="+mn-cs"/>
              </a:rPr>
              <a:t>vzhledem k tomu, že bude využito pouze podpory de minimis, zdůraznit především hledisko zvýhodnění určitého podniku na trhu (viz znak č. 2 z definice pojmu veřejná podpora v Obecné části pravidel, kde je to hezky popsáno). Zásah do stávajícího trhu je znak veřejné podpory, který nemusí být pro de minimis relevantní – předejít případným diskuzím s MAS, jestli je narušením trhu, pokud někdo otevře malou moštárnu.</a:t>
            </a:r>
          </a:p>
          <a:p>
            <a:pPr marL="171450" marR="0" lvl="0" indent="-171450" algn="l" defTabSz="914400" rtl="false" eaLnBrk="true" fontAlgn="auto" latinLnBrk="false" hangingPunct="true">
              <a:lnSpc>
                <a:spcPct val="100000"/>
              </a:lnSpc>
              <a:spcBef>
                <a:spcPts val="0"/>
              </a:spcBef>
              <a:spcAft>
                <a:spcPts val="0"/>
              </a:spcAft>
              <a:buClrTx/>
              <a:buSzTx/>
              <a:buFontTx/>
              <a:buChar char="-"/>
              <a:tabLst/>
              <a:defRPr/>
            </a:pPr>
            <a:r>
              <a:rPr lang="cs-CZ" sz="1200" dirty="false"/>
              <a:t>živnostenské oprávnění může být dobrým vodítkem v posouzení, zda je subjekt podnikem, ale definice je dle pravidel pro veřejnou podporu komplexnější. (viz kpt. 21.1 Obecné části pravidel OPZ)</a:t>
            </a:r>
            <a:endParaRPr lang="cs-CZ" sz="1200" kern="1200" dirty="false">
              <a:solidFill>
                <a:schemeClr val="tx1"/>
              </a:solidFill>
              <a:effectLst/>
              <a:latin typeface="+mn-lt"/>
              <a:ea typeface="+mn-ea"/>
              <a:cs typeface="+mn-cs"/>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13</a:t>
            </a:fld>
            <a:endParaRPr lang="cs-CZ" dirty="false"/>
          </a:p>
        </p:txBody>
      </p:sp>
    </p:spTree>
    <p:extLst>
      <p:ext uri="{BB962C8B-B14F-4D97-AF65-F5344CB8AC3E}">
        <p14:creationId xmlns:p14="http://schemas.microsoft.com/office/powerpoint/2010/main" val="2199890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171450" marR="0" lvl="0" indent="-171450" algn="l" defTabSz="914400" rtl="false" eaLnBrk="true" fontAlgn="auto" latinLnBrk="false" hangingPunct="true">
              <a:lnSpc>
                <a:spcPct val="100000"/>
              </a:lnSpc>
              <a:spcBef>
                <a:spcPts val="0"/>
              </a:spcBef>
              <a:spcAft>
                <a:spcPts val="0"/>
              </a:spcAft>
              <a:buClrTx/>
              <a:buSzTx/>
              <a:buFontTx/>
              <a:buChar char="-"/>
              <a:tabLst/>
              <a:defRPr/>
            </a:pPr>
            <a:r>
              <a:rPr lang="cs-CZ" dirty="false"/>
              <a:t>např. u táborů – v PN pečující osoby plus 40 % z paušálu</a:t>
            </a:r>
          </a:p>
          <a:p>
            <a:pPr marL="171450" marR="0" lvl="0" indent="-171450" algn="l" defTabSz="914400" rtl="false" eaLnBrk="true" fontAlgn="auto" latinLnBrk="false" hangingPunct="true">
              <a:lnSpc>
                <a:spcPct val="100000"/>
              </a:lnSpc>
              <a:spcBef>
                <a:spcPts val="0"/>
              </a:spcBef>
              <a:spcAft>
                <a:spcPts val="0"/>
              </a:spcAft>
              <a:buClrTx/>
              <a:buSzTx/>
              <a:buFontTx/>
              <a:buChar char="-"/>
              <a:tabLst/>
              <a:defRPr/>
            </a:pPr>
            <a:r>
              <a:rPr lang="cs-CZ" dirty="false"/>
              <a:t>i pozice koordinátora MAS musí být v případě VP částečně vyčíslena do de minimis (u projektů MAS se bude vyčíslovat individuálně příp. bude nastaven výpočet)</a:t>
            </a: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14</a:t>
            </a:fld>
            <a:endParaRPr lang="cs-CZ" dirty="false"/>
          </a:p>
        </p:txBody>
      </p:sp>
    </p:spTree>
    <p:extLst>
      <p:ext uri="{BB962C8B-B14F-4D97-AF65-F5344CB8AC3E}">
        <p14:creationId xmlns:p14="http://schemas.microsoft.com/office/powerpoint/2010/main" val="2398727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171450" marR="0" lvl="0" indent="-171450" algn="l" defTabSz="914400" rtl="false" eaLnBrk="true" fontAlgn="auto" latinLnBrk="false" hangingPunct="true">
              <a:lnSpc>
                <a:spcPct val="100000"/>
              </a:lnSpc>
              <a:spcBef>
                <a:spcPts val="0"/>
              </a:spcBef>
              <a:spcAft>
                <a:spcPts val="0"/>
              </a:spcAft>
              <a:buClrTx/>
              <a:buSzTx/>
              <a:buFontTx/>
              <a:buChar char="-"/>
              <a:tabLst/>
              <a:defRPr/>
            </a:pPr>
            <a:r>
              <a:rPr lang="cs-CZ" sz="1200" kern="1200" dirty="false">
                <a:solidFill>
                  <a:schemeClr val="tx1"/>
                </a:solidFill>
                <a:effectLst/>
                <a:latin typeface="+mn-lt"/>
                <a:ea typeface="+mn-ea"/>
                <a:cs typeface="+mn-cs"/>
              </a:rPr>
              <a:t>tento postup se uplatní pouze u případů, kdy výdaje pořizované v rámci paušálu nemají vazbu na přímé osobní náklady</a:t>
            </a:r>
            <a:endParaRPr lang="cs-CZ" dirty="false"/>
          </a:p>
          <a:p>
            <a:pPr marL="171450" marR="0" lvl="0" indent="-171450" algn="l" defTabSz="914400" rtl="false" eaLnBrk="true" fontAlgn="auto" latinLnBrk="false" hangingPunct="true">
              <a:lnSpc>
                <a:spcPct val="100000"/>
              </a:lnSpc>
              <a:spcBef>
                <a:spcPts val="0"/>
              </a:spcBef>
              <a:spcAft>
                <a:spcPts val="0"/>
              </a:spcAft>
              <a:buClrTx/>
              <a:buSzTx/>
              <a:buFontTx/>
              <a:buChar char="-"/>
              <a:tabLst/>
              <a:defRPr/>
            </a:pPr>
            <a:r>
              <a:rPr lang="cs-CZ" dirty="false"/>
              <a:t>určující jsou ceny v místě a čase obvyklé, které budou doloženy cenovým průzkumem; další možností je předložit objednávku zboží/služeb s konkrétními cenami </a:t>
            </a:r>
            <a:r>
              <a:rPr lang="cs-CZ" b="true" dirty="false">
                <a:solidFill>
                  <a:srgbClr val="FF0000"/>
                </a:solidFill>
              </a:rPr>
              <a:t>(příjemce bude k doložení vyzván v rámci vyrozumění před vydáním právního aktu)</a:t>
            </a:r>
          </a:p>
          <a:p>
            <a:pPr marL="171450" marR="0" lvl="0" indent="-171450" algn="l" defTabSz="914400" rtl="false" eaLnBrk="true" fontAlgn="auto" latinLnBrk="false" hangingPunct="true">
              <a:lnSpc>
                <a:spcPct val="100000"/>
              </a:lnSpc>
              <a:spcBef>
                <a:spcPts val="0"/>
              </a:spcBef>
              <a:spcAft>
                <a:spcPts val="0"/>
              </a:spcAft>
              <a:buClrTx/>
              <a:buSzTx/>
              <a:buFontTx/>
              <a:buChar char="-"/>
              <a:tabLst/>
              <a:defRPr/>
            </a:pPr>
            <a:r>
              <a:rPr lang="cs-CZ" dirty="false"/>
              <a:t>v ZOR příjemce popíše, co nakoupil, ale nebude se dokládat, nebude se ověřovat čerpání de minimis - má se za to, že pokud aktivitu realizovali, tak čerpali de minimis v částce, která jim byla přidělena</a:t>
            </a:r>
          </a:p>
          <a:p>
            <a:pPr marL="171450" marR="0" lvl="0" indent="-171450" algn="l" defTabSz="914400" rtl="false" eaLnBrk="true" fontAlgn="auto" latinLnBrk="false" hangingPunct="true">
              <a:lnSpc>
                <a:spcPct val="100000"/>
              </a:lnSpc>
              <a:spcBef>
                <a:spcPts val="0"/>
              </a:spcBef>
              <a:spcAft>
                <a:spcPts val="0"/>
              </a:spcAft>
              <a:buClrTx/>
              <a:buSzTx/>
              <a:buFontTx/>
              <a:buChar char="-"/>
              <a:tabLst/>
              <a:defRPr/>
            </a:pPr>
            <a:r>
              <a:rPr lang="cs-CZ" dirty="false"/>
              <a:t>případné změny – </a:t>
            </a:r>
            <a:r>
              <a:rPr lang="cs-CZ" sz="1200" kern="1200" dirty="false">
                <a:solidFill>
                  <a:schemeClr val="tx1"/>
                </a:solidFill>
                <a:effectLst/>
                <a:latin typeface="+mn-lt"/>
                <a:ea typeface="+mn-ea"/>
                <a:cs typeface="+mn-cs"/>
              </a:rPr>
              <a:t>jen ve výjimečných případech, kdy dojde např. k nečerpání VP z důvodu nerealizace části aktivit apod., nejedná se o běžný přístup (nelze použít v případech, kdy výdaje byly nižší či vyšší než očekávali apod.)</a:t>
            </a:r>
          </a:p>
          <a:p>
            <a:pPr marL="171450" marR="0" lvl="0" indent="-171450" algn="l" defTabSz="914400" rtl="false" eaLnBrk="true" fontAlgn="auto" latinLnBrk="false" hangingPunct="true">
              <a:lnSpc>
                <a:spcPct val="100000"/>
              </a:lnSpc>
              <a:spcBef>
                <a:spcPts val="0"/>
              </a:spcBef>
              <a:spcAft>
                <a:spcPts val="0"/>
              </a:spcAft>
              <a:buClrTx/>
              <a:buSzTx/>
              <a:buFontTx/>
              <a:buChar char="-"/>
              <a:tabLst/>
              <a:defRPr/>
            </a:pPr>
            <a:r>
              <a:rPr lang="cs-CZ" sz="1200" kern="1200" dirty="false">
                <a:solidFill>
                  <a:schemeClr val="tx1"/>
                </a:solidFill>
                <a:effectLst/>
                <a:latin typeface="+mn-lt"/>
                <a:ea typeface="+mn-ea"/>
                <a:cs typeface="+mn-cs"/>
              </a:rPr>
              <a:t>navýšení de minimis – pouze před započetím aktivity ve výjimečných případech (např. realizace původně neplánované aktivity nebo její rozšíření apod.) – de minimis nelze udělit zpětně, jednalo by se o nezpůsobilý výdaj!</a:t>
            </a:r>
            <a:endParaRPr lang="cs-CZ" dirty="false"/>
          </a:p>
          <a:p>
            <a:pPr marL="171450" marR="0" lvl="0" indent="-171450" algn="l" defTabSz="914400" rtl="false" eaLnBrk="true" fontAlgn="auto" latinLnBrk="false" hangingPunct="true">
              <a:lnSpc>
                <a:spcPct val="100000"/>
              </a:lnSpc>
              <a:spcBef>
                <a:spcPts val="0"/>
              </a:spcBef>
              <a:spcAft>
                <a:spcPts val="0"/>
              </a:spcAft>
              <a:buClrTx/>
              <a:buSzTx/>
              <a:buFontTx/>
              <a:buChar char="-"/>
              <a:tabLst/>
              <a:defRPr/>
            </a:pPr>
            <a:r>
              <a:rPr lang="cs-CZ" dirty="false"/>
              <a:t>ještě není dohodnuto, jakým způsobem a kde bude postup popsán</a:t>
            </a: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15</a:t>
            </a:fld>
            <a:endParaRPr lang="cs-CZ" dirty="false"/>
          </a:p>
        </p:txBody>
      </p:sp>
    </p:spTree>
    <p:extLst>
      <p:ext uri="{BB962C8B-B14F-4D97-AF65-F5344CB8AC3E}">
        <p14:creationId xmlns:p14="http://schemas.microsoft.com/office/powerpoint/2010/main" val="27337830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marR="0" lvl="0" indent="0" algn="l" defTabSz="914400" rtl="false" eaLnBrk="true" fontAlgn="auto" latinLnBrk="false" hangingPunct="true">
              <a:lnSpc>
                <a:spcPct val="100000"/>
              </a:lnSpc>
              <a:spcBef>
                <a:spcPts val="0"/>
              </a:spcBef>
              <a:spcAft>
                <a:spcPts val="0"/>
              </a:spcAft>
              <a:buClrTx/>
              <a:buSzTx/>
              <a:buFontTx/>
              <a:buNone/>
              <a:tabLst/>
              <a:defRPr/>
            </a:pPr>
            <a:r>
              <a:rPr lang="cs-CZ" b="true" dirty="false"/>
              <a:t>1. Aktivizace, participace, zapojování se</a:t>
            </a:r>
            <a:r>
              <a:rPr lang="cs-CZ" dirty="false"/>
              <a:t> do života v obci/ komunitě </a:t>
            </a:r>
          </a:p>
          <a:p>
            <a:pPr marL="171450" indent="-171450">
              <a:buFontTx/>
              <a:buChar char="-"/>
            </a:pPr>
            <a:r>
              <a:rPr lang="cs-CZ" sz="1200" kern="1200" dirty="false">
                <a:solidFill>
                  <a:schemeClr val="tx1"/>
                </a:solidFill>
                <a:effectLst/>
                <a:latin typeface="+mn-lt"/>
                <a:ea typeface="+mn-ea"/>
                <a:cs typeface="+mn-cs"/>
              </a:rPr>
              <a:t>aktivity budou spíš mimo VP</a:t>
            </a:r>
          </a:p>
          <a:p>
            <a:pPr marL="171450" indent="-171450">
              <a:buFontTx/>
              <a:buChar char="-"/>
            </a:pPr>
            <a:r>
              <a:rPr lang="cs-CZ" sz="1200" kern="1200" dirty="false">
                <a:solidFill>
                  <a:schemeClr val="tx1"/>
                </a:solidFill>
                <a:effectLst/>
                <a:latin typeface="+mn-lt"/>
                <a:ea typeface="+mn-ea"/>
                <a:cs typeface="+mn-cs"/>
              </a:rPr>
              <a:t>u kultury by nemělo docházet k podpoře takových aktivit, které mají možnost přilákat širší spektrum návštěvníků ze širokého okolí (koncert populární skupiny spojený s prodejem občerstvení x vystoupení místního pěveckého sboru nebo sehrání divadelního představení místními obyvateli)</a:t>
            </a:r>
          </a:p>
          <a:p>
            <a:r>
              <a:rPr lang="cs-CZ" sz="1200" kern="1200" dirty="false">
                <a:solidFill>
                  <a:schemeClr val="tx1"/>
                </a:solidFill>
                <a:effectLst/>
                <a:latin typeface="+mn-lt"/>
                <a:ea typeface="+mn-ea"/>
                <a:cs typeface="+mn-cs"/>
              </a:rPr>
              <a:t>- výchovně vzdělávací edukační aktivity by měly být vedeny pravidelně a dlouhodobě; tím se odliší od aktivit komerčních</a:t>
            </a:r>
          </a:p>
          <a:p>
            <a:r>
              <a:rPr lang="cs-CZ" sz="1200" kern="1200" dirty="false">
                <a:solidFill>
                  <a:schemeClr val="tx1"/>
                </a:solidFill>
                <a:effectLst/>
                <a:latin typeface="+mn-lt"/>
                <a:ea typeface="+mn-ea"/>
                <a:cs typeface="+mn-cs"/>
              </a:rPr>
              <a:t>- mezigenerační dialog je určitě mimo VP</a:t>
            </a:r>
          </a:p>
          <a:p>
            <a:r>
              <a:rPr lang="cs-CZ" sz="1200" kern="1200" dirty="false">
                <a:solidFill>
                  <a:schemeClr val="tx1"/>
                </a:solidFill>
                <a:effectLst/>
                <a:latin typeface="+mn-lt"/>
                <a:ea typeface="+mn-ea"/>
                <a:cs typeface="+mn-cs"/>
              </a:rPr>
              <a:t>- vzdělavateli VP nevzniká, tak nám to odsouhlasila v podstatě i EK, ale netýká se jazykové výuky apod.</a:t>
            </a:r>
          </a:p>
          <a:p>
            <a:endParaRPr lang="cs-CZ" sz="1200" kern="1200" dirty="false">
              <a:solidFill>
                <a:schemeClr val="tx1"/>
              </a:solidFill>
              <a:effectLst/>
              <a:latin typeface="+mn-lt"/>
              <a:ea typeface="+mn-ea"/>
              <a:cs typeface="+mn-cs"/>
            </a:endParaRPr>
          </a:p>
          <a:p>
            <a:pPr marL="0" marR="0" lvl="0" indent="0" algn="l" defTabSz="914400" rtl="false" eaLnBrk="true" fontAlgn="auto" latinLnBrk="false" hangingPunct="true">
              <a:lnSpc>
                <a:spcPct val="100000"/>
              </a:lnSpc>
              <a:spcBef>
                <a:spcPts val="0"/>
              </a:spcBef>
              <a:spcAft>
                <a:spcPts val="0"/>
              </a:spcAft>
              <a:buClrTx/>
              <a:buSzTx/>
              <a:buFontTx/>
              <a:buNone/>
              <a:tabLst/>
              <a:defRPr/>
            </a:pPr>
            <a:r>
              <a:rPr lang="cs-CZ" sz="1200" b="true" kern="1200" dirty="false">
                <a:solidFill>
                  <a:schemeClr val="tx1"/>
                </a:solidFill>
                <a:effectLst/>
                <a:latin typeface="+mn-lt"/>
                <a:ea typeface="+mn-ea"/>
                <a:cs typeface="+mn-cs"/>
              </a:rPr>
              <a:t>2. Komunitní (sociální) práce, </a:t>
            </a:r>
            <a:r>
              <a:rPr lang="cs-CZ" sz="1200" kern="1200" dirty="false">
                <a:solidFill>
                  <a:schemeClr val="tx1"/>
                </a:solidFill>
                <a:effectLst/>
                <a:latin typeface="+mn-lt"/>
                <a:ea typeface="+mn-ea"/>
                <a:cs typeface="+mn-cs"/>
              </a:rPr>
              <a:t>vznik, fungování a rozvoj</a:t>
            </a:r>
            <a:r>
              <a:rPr lang="cs-CZ" sz="1200" b="true" kern="1200" dirty="false">
                <a:solidFill>
                  <a:schemeClr val="tx1"/>
                </a:solidFill>
                <a:effectLst/>
                <a:latin typeface="+mn-lt"/>
                <a:ea typeface="+mn-ea"/>
                <a:cs typeface="+mn-cs"/>
              </a:rPr>
              <a:t> komunitních center</a:t>
            </a:r>
          </a:p>
          <a:p>
            <a:pPr marL="0" marR="0" lvl="0" indent="0" algn="l" defTabSz="914400" rtl="false" eaLnBrk="true" fontAlgn="auto" latinLnBrk="false" hangingPunct="true">
              <a:lnSpc>
                <a:spcPct val="100000"/>
              </a:lnSpc>
              <a:spcBef>
                <a:spcPts val="0"/>
              </a:spcBef>
              <a:spcAft>
                <a:spcPts val="0"/>
              </a:spcAft>
              <a:buClrTx/>
              <a:buSzTx/>
              <a:buFontTx/>
              <a:buNone/>
              <a:tabLst/>
              <a:defRPr/>
            </a:pPr>
            <a:r>
              <a:rPr lang="cs-CZ" sz="1200" u="sng" kern="1200" dirty="false">
                <a:solidFill>
                  <a:schemeClr val="tx1"/>
                </a:solidFill>
                <a:effectLst/>
                <a:latin typeface="+mn-lt"/>
                <a:ea typeface="+mn-ea"/>
                <a:cs typeface="+mn-cs"/>
              </a:rPr>
              <a:t>a. Zahájení činnosti/činnost komunitního centra</a:t>
            </a:r>
          </a:p>
          <a:p>
            <a:pPr marL="0" marR="0" lvl="0" indent="0" algn="l" defTabSz="914400" rtl="false" eaLnBrk="true" fontAlgn="auto" latinLnBrk="false" hangingPunct="true">
              <a:lnSpc>
                <a:spcPct val="100000"/>
              </a:lnSpc>
              <a:spcBef>
                <a:spcPts val="0"/>
              </a:spcBef>
              <a:spcAft>
                <a:spcPts val="0"/>
              </a:spcAft>
              <a:buClrTx/>
              <a:buSzTx/>
              <a:buFontTx/>
              <a:buNone/>
              <a:tabLst/>
              <a:defRPr/>
            </a:pPr>
            <a:r>
              <a:rPr lang="cs-CZ" sz="1200" kern="1200" dirty="false">
                <a:solidFill>
                  <a:schemeClr val="tx1"/>
                </a:solidFill>
                <a:effectLst/>
                <a:latin typeface="+mn-lt"/>
                <a:ea typeface="+mn-ea"/>
                <a:cs typeface="+mn-cs"/>
              </a:rPr>
              <a:t>- pokud komunitní centrum nebude nikdy provozovat ekonomické aktivity, není důvod jeho založení podřazovat pod VP - dle plánované náplni činnosti</a:t>
            </a:r>
          </a:p>
          <a:p>
            <a:pPr marL="0" marR="0" lvl="0" indent="0" algn="l" defTabSz="914400" rtl="false" eaLnBrk="true" fontAlgn="auto" latinLnBrk="false" hangingPunct="true">
              <a:lnSpc>
                <a:spcPct val="100000"/>
              </a:lnSpc>
              <a:spcBef>
                <a:spcPts val="0"/>
              </a:spcBef>
              <a:spcAft>
                <a:spcPts val="0"/>
              </a:spcAft>
              <a:buClrTx/>
              <a:buSzTx/>
              <a:buFontTx/>
              <a:buNone/>
              <a:tabLst/>
              <a:defRPr/>
            </a:pPr>
            <a:r>
              <a:rPr lang="cs-CZ" sz="1200" u="sng" kern="1200" dirty="false">
                <a:solidFill>
                  <a:schemeClr val="tx1"/>
                </a:solidFill>
                <a:effectLst/>
                <a:latin typeface="+mn-lt"/>
                <a:ea typeface="+mn-ea"/>
                <a:cs typeface="+mn-cs"/>
              </a:rPr>
              <a:t>b. Komunitní projekty postavené na</a:t>
            </a:r>
            <a:r>
              <a:rPr lang="cs-CZ" sz="1200" b="true" u="sng" kern="1200" dirty="false">
                <a:solidFill>
                  <a:schemeClr val="tx1"/>
                </a:solidFill>
                <a:effectLst/>
                <a:latin typeface="+mn-lt"/>
                <a:ea typeface="+mn-ea"/>
                <a:cs typeface="+mn-cs"/>
              </a:rPr>
              <a:t> sdílení prostor, vybavení, pomůcek </a:t>
            </a:r>
            <a:r>
              <a:rPr lang="cs-CZ" sz="1200" u="sng" kern="1200" dirty="false">
                <a:solidFill>
                  <a:schemeClr val="tx1"/>
                </a:solidFill>
                <a:effectLst/>
                <a:latin typeface="+mn-lt"/>
                <a:ea typeface="+mn-ea"/>
                <a:cs typeface="+mn-cs"/>
              </a:rPr>
              <a:t>(sdílené dílny, zahrady, zpracovny ovoce, zeleniny, medu, moštárny, zajištění údržby veřejných prostranství apod.), např. projekty realizované MAS, DSO či družstvy </a:t>
            </a:r>
          </a:p>
          <a:p>
            <a:r>
              <a:rPr lang="cs-CZ" sz="1200" kern="1200" dirty="false">
                <a:solidFill>
                  <a:schemeClr val="tx1"/>
                </a:solidFill>
                <a:effectLst/>
                <a:latin typeface="+mn-lt"/>
                <a:ea typeface="+mn-ea"/>
                <a:cs typeface="+mn-cs"/>
              </a:rPr>
              <a:t>- aktivity mohou zasahovat do existujícího trhu (např. zpracování ovoce, medu apod. – jedná se o zvýhodnění na trhu; minimálně vybavení a know how by mělo být pořizováno v režimu de minimis)</a:t>
            </a:r>
          </a:p>
          <a:p>
            <a:pPr marL="0" marR="0" lvl="0" indent="0" algn="l" defTabSz="914400" rtl="false" eaLnBrk="true" fontAlgn="auto" latinLnBrk="false" hangingPunct="true">
              <a:lnSpc>
                <a:spcPct val="100000"/>
              </a:lnSpc>
              <a:spcBef>
                <a:spcPts val="0"/>
              </a:spcBef>
              <a:spcAft>
                <a:spcPts val="0"/>
              </a:spcAft>
              <a:buClrTx/>
              <a:buSzTx/>
              <a:buFontTx/>
              <a:buNone/>
              <a:tabLst/>
              <a:defRPr/>
            </a:pPr>
            <a:endParaRPr lang="cs-CZ" sz="1200" kern="1200" dirty="false">
              <a:solidFill>
                <a:schemeClr val="tx1"/>
              </a:solidFill>
              <a:effectLst/>
              <a:latin typeface="+mn-lt"/>
              <a:ea typeface="+mn-ea"/>
              <a:cs typeface="+mn-cs"/>
            </a:endParaRPr>
          </a:p>
          <a:p>
            <a:r>
              <a:rPr lang="cs-CZ" sz="1200" b="true" kern="1200" dirty="false">
                <a:solidFill>
                  <a:schemeClr val="tx1"/>
                </a:solidFill>
                <a:effectLst/>
                <a:latin typeface="+mn-lt"/>
                <a:ea typeface="+mn-ea"/>
                <a:cs typeface="+mn-cs"/>
              </a:rPr>
              <a:t>3. Sociální práce na území MAS s důrazem na posílení kompetencí obcí </a:t>
            </a:r>
            <a:r>
              <a:rPr lang="cs-CZ" sz="1200" kern="1200" dirty="false">
                <a:solidFill>
                  <a:schemeClr val="tx1"/>
                </a:solidFill>
                <a:effectLst/>
                <a:latin typeface="+mn-lt"/>
                <a:ea typeface="+mn-ea"/>
                <a:cs typeface="+mn-cs"/>
              </a:rPr>
              <a:t>v přístupu k sociálně slabším a znevýhodněným občanům a zvýšení míry zapojení a aktivní participace obcí na řešení jejich situace</a:t>
            </a:r>
          </a:p>
          <a:p>
            <a:pPr marL="0" marR="0" lvl="0" indent="0" algn="l" defTabSz="914400" rtl="false" eaLnBrk="true" fontAlgn="auto" latinLnBrk="false" hangingPunct="true">
              <a:lnSpc>
                <a:spcPct val="100000"/>
              </a:lnSpc>
              <a:spcBef>
                <a:spcPts val="0"/>
              </a:spcBef>
              <a:spcAft>
                <a:spcPts val="0"/>
              </a:spcAft>
              <a:buClrTx/>
              <a:buSzTx/>
              <a:buFontTx/>
              <a:buNone/>
              <a:tabLst/>
              <a:defRPr/>
            </a:pPr>
            <a:r>
              <a:rPr lang="cs-CZ" sz="1200" u="sng" kern="1200" dirty="false">
                <a:solidFill>
                  <a:schemeClr val="tx1"/>
                </a:solidFill>
                <a:effectLst/>
                <a:latin typeface="+mn-lt"/>
                <a:ea typeface="+mn-ea"/>
                <a:cs typeface="+mn-cs"/>
              </a:rPr>
              <a:t>a. </a:t>
            </a:r>
            <a:r>
              <a:rPr lang="cs-CZ" sz="1200" b="true" u="sng" kern="1200" dirty="false">
                <a:solidFill>
                  <a:schemeClr val="tx1"/>
                </a:solidFill>
                <a:effectLst/>
                <a:latin typeface="+mn-lt"/>
                <a:ea typeface="+mn-ea"/>
                <a:cs typeface="+mn-cs"/>
              </a:rPr>
              <a:t>Sociální práce na obcích</a:t>
            </a:r>
            <a:endParaRPr lang="cs-CZ" sz="1200" u="sng" kern="1200" dirty="false">
              <a:solidFill>
                <a:schemeClr val="tx1"/>
              </a:solidFill>
              <a:effectLst/>
              <a:latin typeface="+mn-lt"/>
              <a:ea typeface="+mn-ea"/>
              <a:cs typeface="+mn-cs"/>
            </a:endParaRPr>
          </a:p>
          <a:p>
            <a:r>
              <a:rPr lang="cs-CZ" sz="1200" kern="1200" dirty="false">
                <a:solidFill>
                  <a:schemeClr val="tx1"/>
                </a:solidFill>
                <a:effectLst/>
                <a:latin typeface="+mn-lt"/>
                <a:ea typeface="+mn-ea"/>
                <a:cs typeface="+mn-cs"/>
              </a:rPr>
              <a:t>- není zde žádné zvýhodnění podniku, resp. ovlivnění trhu</a:t>
            </a:r>
          </a:p>
          <a:p>
            <a:r>
              <a:rPr lang="cs-CZ" sz="1200" u="sng" kern="1200" dirty="false">
                <a:solidFill>
                  <a:schemeClr val="tx1"/>
                </a:solidFill>
                <a:effectLst/>
                <a:latin typeface="+mn-lt"/>
                <a:ea typeface="+mn-ea"/>
                <a:cs typeface="+mn-cs"/>
              </a:rPr>
              <a:t>b. Aktivity na podporu </a:t>
            </a:r>
            <a:r>
              <a:rPr lang="cs-CZ" sz="1200" b="true" u="sng" kern="1200" dirty="false">
                <a:solidFill>
                  <a:schemeClr val="tx1"/>
                </a:solidFill>
                <a:effectLst/>
                <a:latin typeface="+mn-lt"/>
                <a:ea typeface="+mn-ea"/>
                <a:cs typeface="+mn-cs"/>
              </a:rPr>
              <a:t>sociálního/ dostupného/ podporovaného/ prostupného bydlení nebo krizového bydlení</a:t>
            </a:r>
            <a:r>
              <a:rPr lang="cs-CZ" sz="1200" u="sng" kern="1200" dirty="false">
                <a:solidFill>
                  <a:schemeClr val="tx1"/>
                </a:solidFill>
                <a:effectLst/>
                <a:latin typeface="+mn-lt"/>
                <a:ea typeface="+mn-ea"/>
                <a:cs typeface="+mn-cs"/>
              </a:rPr>
              <a:t> (</a:t>
            </a:r>
            <a:r>
              <a:rPr lang="cs-CZ" sz="1200" i="true" u="sng" kern="1200" dirty="false">
                <a:solidFill>
                  <a:schemeClr val="tx1"/>
                </a:solidFill>
                <a:effectLst/>
                <a:latin typeface="+mn-lt"/>
                <a:ea typeface="+mn-ea"/>
                <a:cs typeface="+mn-cs"/>
              </a:rPr>
              <a:t>ve smyslu komplexní individuálně cílené podpory pro osoby žijící v takovém typu bydlení, vč. např. domovníka)</a:t>
            </a:r>
          </a:p>
          <a:p>
            <a:r>
              <a:rPr lang="cs-CZ" sz="1200" kern="1200" dirty="false">
                <a:solidFill>
                  <a:schemeClr val="tx1"/>
                </a:solidFill>
                <a:effectLst/>
                <a:latin typeface="+mn-lt"/>
                <a:ea typeface="+mn-ea"/>
                <a:cs typeface="+mn-cs"/>
              </a:rPr>
              <a:t>- otázkou je, komu bude to vybavení patřit: pokud bude vybavení patřit majiteli bytu a tím bude podnikající subjekt, mělo by být hleděno na úhradu za pořízené věci jako na VP; naopak pokud bude vybavení patřit rovnou podpořené sociálně slabé osobě, není to VP </a:t>
            </a:r>
          </a:p>
          <a:p>
            <a:r>
              <a:rPr lang="cs-CZ" sz="1200" kern="1200" dirty="false">
                <a:solidFill>
                  <a:schemeClr val="tx1"/>
                </a:solidFill>
                <a:effectLst/>
                <a:latin typeface="+mn-lt"/>
                <a:ea typeface="+mn-ea"/>
                <a:cs typeface="+mn-cs"/>
              </a:rPr>
              <a:t>- místo dodávky nového zboží lze věci pořídit přes inzerci a podpořené osoby zapojit do jejích stěhování - o VP by se nejednalo a idea by byla výchovná </a:t>
            </a:r>
          </a:p>
          <a:p>
            <a:r>
              <a:rPr lang="cs-CZ" sz="1200" kern="1200" dirty="false">
                <a:solidFill>
                  <a:schemeClr val="tx1"/>
                </a:solidFill>
                <a:effectLst/>
                <a:latin typeface="+mn-lt"/>
                <a:ea typeface="+mn-ea"/>
                <a:cs typeface="+mn-cs"/>
              </a:rPr>
              <a:t>- správa bytů dodávaná dodavatelsky by VP být měla, ale pokud se na správě bytů budou podílet podpořené osoby a budou mít mentora, který je třeba naučí vyměnit baterii, pak by tento koncept mohl být mimo VP</a:t>
            </a:r>
          </a:p>
          <a:p>
            <a:r>
              <a:rPr lang="cs-CZ" sz="1200" u="sng" kern="1200" dirty="false">
                <a:solidFill>
                  <a:schemeClr val="tx1"/>
                </a:solidFill>
                <a:effectLst/>
                <a:latin typeface="+mn-lt"/>
                <a:ea typeface="+mn-ea"/>
                <a:cs typeface="+mn-cs"/>
              </a:rPr>
              <a:t>c. Zvýšení míry </a:t>
            </a:r>
            <a:r>
              <a:rPr lang="cs-CZ" sz="1200" b="true" u="sng" kern="1200" dirty="false">
                <a:solidFill>
                  <a:schemeClr val="tx1"/>
                </a:solidFill>
                <a:effectLst/>
                <a:latin typeface="+mn-lt"/>
                <a:ea typeface="+mn-ea"/>
                <a:cs typeface="+mn-cs"/>
              </a:rPr>
              <a:t>vzájemné spolupráce a účinné komunikace obcí a jejich zastupitelstev s dalšími aktéry/ organizacemi/ službami v území</a:t>
            </a:r>
            <a:r>
              <a:rPr lang="cs-CZ" sz="1200" u="sng" kern="1200" dirty="false">
                <a:solidFill>
                  <a:schemeClr val="tx1"/>
                </a:solidFill>
                <a:effectLst/>
                <a:latin typeface="+mn-lt"/>
                <a:ea typeface="+mn-ea"/>
                <a:cs typeface="+mn-cs"/>
              </a:rPr>
              <a:t> </a:t>
            </a:r>
            <a:r>
              <a:rPr lang="cs-CZ" sz="1200" i="true" u="sng" kern="1200" dirty="false">
                <a:solidFill>
                  <a:schemeClr val="tx1"/>
                </a:solidFill>
                <a:effectLst/>
                <a:latin typeface="+mn-lt"/>
                <a:ea typeface="+mn-ea"/>
                <a:cs typeface="+mn-cs"/>
              </a:rPr>
              <a:t>(různé formy spolupráce a komunikace, např. založení nových pracovních skupin, platforem, případové konference, fokusní skupiny, či zapojení se do již existující platformy)</a:t>
            </a:r>
          </a:p>
          <a:p>
            <a:r>
              <a:rPr lang="cs-CZ" sz="1200" kern="1200" dirty="false">
                <a:solidFill>
                  <a:schemeClr val="tx1"/>
                </a:solidFill>
                <a:effectLst/>
                <a:latin typeface="+mn-lt"/>
                <a:ea typeface="+mn-ea"/>
                <a:cs typeface="+mn-cs"/>
              </a:rPr>
              <a:t>- není zde žádné zvýhodnění podniku, resp. ovlivnění trhu</a:t>
            </a:r>
            <a:endParaRPr lang="cs-CZ" sz="1200" i="true" u="sng" kern="1200" dirty="false">
              <a:solidFill>
                <a:schemeClr val="tx1"/>
              </a:solidFill>
              <a:effectLst/>
              <a:latin typeface="+mn-lt"/>
              <a:ea typeface="+mn-ea"/>
              <a:cs typeface="+mn-cs"/>
            </a:endParaRPr>
          </a:p>
          <a:p>
            <a:r>
              <a:rPr lang="cs-CZ" sz="1200" i="false" u="sng" kern="1200" dirty="false">
                <a:solidFill>
                  <a:schemeClr val="tx1"/>
                </a:solidFill>
                <a:effectLst/>
                <a:latin typeface="+mn-lt"/>
                <a:ea typeface="+mn-ea"/>
                <a:cs typeface="+mn-cs"/>
              </a:rPr>
              <a:t>d. </a:t>
            </a:r>
            <a:r>
              <a:rPr lang="cs-CZ" sz="1200" u="sng" kern="1200" dirty="false">
                <a:solidFill>
                  <a:schemeClr val="tx1"/>
                </a:solidFill>
                <a:effectLst/>
                <a:latin typeface="+mn-lt"/>
                <a:ea typeface="+mn-ea"/>
                <a:cs typeface="+mn-cs"/>
              </a:rPr>
              <a:t>Podpora </a:t>
            </a:r>
            <a:r>
              <a:rPr lang="cs-CZ" sz="1200" b="true" u="sng" kern="1200" dirty="false">
                <a:solidFill>
                  <a:schemeClr val="tx1"/>
                </a:solidFill>
                <a:effectLst/>
                <a:latin typeface="+mn-lt"/>
                <a:ea typeface="+mn-ea"/>
                <a:cs typeface="+mn-cs"/>
              </a:rPr>
              <a:t>lokální koncepční, strategické či metodické činnosti obcí</a:t>
            </a:r>
            <a:r>
              <a:rPr lang="cs-CZ" sz="1200" u="sng" kern="1200" dirty="false">
                <a:solidFill>
                  <a:schemeClr val="tx1"/>
                </a:solidFill>
                <a:effectLst/>
                <a:latin typeface="+mn-lt"/>
                <a:ea typeface="+mn-ea"/>
                <a:cs typeface="+mn-cs"/>
              </a:rPr>
              <a:t> v oblasti soc. začleňování ve spolupráci s dalšími subjekty, např. </a:t>
            </a:r>
            <a:r>
              <a:rPr lang="cs-CZ" sz="1200" b="true" u="sng" kern="1200" dirty="false">
                <a:solidFill>
                  <a:schemeClr val="tx1"/>
                </a:solidFill>
                <a:effectLst/>
                <a:latin typeface="+mn-lt"/>
                <a:ea typeface="+mn-ea"/>
                <a:cs typeface="+mn-cs"/>
              </a:rPr>
              <a:t>při aktivním zjišťování potřeb v obci </a:t>
            </a:r>
            <a:r>
              <a:rPr lang="cs-CZ" sz="1200" u="sng" kern="1200" dirty="false">
                <a:solidFill>
                  <a:schemeClr val="tx1"/>
                </a:solidFill>
                <a:effectLst/>
                <a:latin typeface="+mn-lt"/>
                <a:ea typeface="+mn-ea"/>
                <a:cs typeface="+mn-cs"/>
              </a:rPr>
              <a:t>(průzkumy a šetření lokálního charakteru) nebo </a:t>
            </a:r>
            <a:r>
              <a:rPr lang="cs-CZ" sz="1200" b="true" u="sng" kern="1200" dirty="false">
                <a:solidFill>
                  <a:schemeClr val="tx1"/>
                </a:solidFill>
                <a:effectLst/>
                <a:latin typeface="+mn-lt"/>
                <a:ea typeface="+mn-ea"/>
                <a:cs typeface="+mn-cs"/>
              </a:rPr>
              <a:t>při zavádění koordinovaného přístupu </a:t>
            </a:r>
            <a:r>
              <a:rPr lang="cs-CZ" sz="1200" u="sng" kern="1200" dirty="false">
                <a:solidFill>
                  <a:schemeClr val="tx1"/>
                </a:solidFill>
                <a:effectLst/>
                <a:latin typeface="+mn-lt"/>
                <a:ea typeface="+mn-ea"/>
                <a:cs typeface="+mn-cs"/>
              </a:rPr>
              <a:t>k řešení dané problematiky v území (koordinace a síťování), např. tvorba obecních plánů prevence rizikových sociálních jevů a krizových plánů obce pro oblast soc. začleňování</a:t>
            </a:r>
          </a:p>
          <a:p>
            <a:r>
              <a:rPr lang="cs-CZ" sz="1200" kern="1200" dirty="false">
                <a:solidFill>
                  <a:schemeClr val="tx1"/>
                </a:solidFill>
                <a:effectLst/>
                <a:latin typeface="+mn-lt"/>
                <a:ea typeface="+mn-ea"/>
                <a:cs typeface="+mn-cs"/>
              </a:rPr>
              <a:t>- není zde žádné zvýhodnění podniku, resp. ovlivnění trhu</a:t>
            </a:r>
          </a:p>
          <a:p>
            <a:endParaRPr lang="cs-CZ" sz="1200" i="true" u="sng" kern="1200" dirty="false">
              <a:solidFill>
                <a:schemeClr val="tx1"/>
              </a:solidFill>
              <a:effectLst/>
              <a:latin typeface="+mn-lt"/>
              <a:ea typeface="+mn-ea"/>
              <a:cs typeface="+mn-cs"/>
            </a:endParaRPr>
          </a:p>
          <a:p>
            <a:r>
              <a:rPr lang="cs-CZ" sz="1200" b="true" kern="1200" dirty="false">
                <a:solidFill>
                  <a:schemeClr val="tx1"/>
                </a:solidFill>
                <a:effectLst/>
                <a:latin typeface="+mn-lt"/>
                <a:ea typeface="+mn-ea"/>
                <a:cs typeface="+mn-cs"/>
              </a:rPr>
              <a:t>4. Svépomoc, vzájemná pomoc, sousedská výpomoc, sdílení a výměna zkušeností, dobrovolnictví a mezigenerační výměna a výpomoc</a:t>
            </a:r>
          </a:p>
          <a:p>
            <a:pPr marL="0" marR="0" lvl="0" indent="0" algn="l" defTabSz="914400" rtl="false" eaLnBrk="true" fontAlgn="auto" latinLnBrk="false" hangingPunct="true">
              <a:lnSpc>
                <a:spcPct val="100000"/>
              </a:lnSpc>
              <a:spcBef>
                <a:spcPts val="0"/>
              </a:spcBef>
              <a:spcAft>
                <a:spcPts val="0"/>
              </a:spcAft>
              <a:buClrTx/>
              <a:buSzTx/>
              <a:buFontTx/>
              <a:buNone/>
              <a:tabLst/>
              <a:defRPr/>
            </a:pPr>
            <a:r>
              <a:rPr lang="cs-CZ" sz="1200" b="false" i="true" u="sng" kern="1200" dirty="false">
                <a:solidFill>
                  <a:schemeClr val="tx1"/>
                </a:solidFill>
                <a:effectLst/>
                <a:latin typeface="+mn-lt"/>
                <a:ea typeface="+mn-ea"/>
                <a:cs typeface="+mn-cs"/>
              </a:rPr>
              <a:t>a. </a:t>
            </a:r>
            <a:r>
              <a:rPr lang="cs-CZ" sz="1200" u="sng" kern="1200" dirty="false">
                <a:solidFill>
                  <a:schemeClr val="tx1"/>
                </a:solidFill>
                <a:effectLst/>
                <a:latin typeface="+mn-lt"/>
                <a:ea typeface="+mn-ea"/>
                <a:cs typeface="+mn-cs"/>
              </a:rPr>
              <a:t>Komunitní projekty </a:t>
            </a:r>
            <a:r>
              <a:rPr lang="cs-CZ" sz="1200" b="true" u="sng" kern="1200" dirty="false">
                <a:solidFill>
                  <a:schemeClr val="tx1"/>
                </a:solidFill>
                <a:effectLst/>
                <a:latin typeface="+mn-lt"/>
                <a:ea typeface="+mn-ea"/>
                <a:cs typeface="+mn-cs"/>
              </a:rPr>
              <a:t>propojující lidi s obdobnými problémy,</a:t>
            </a:r>
            <a:r>
              <a:rPr lang="cs-CZ" sz="1200" u="sng" kern="1200" dirty="false">
                <a:solidFill>
                  <a:schemeClr val="tx1"/>
                </a:solidFill>
                <a:effectLst/>
                <a:latin typeface="+mn-lt"/>
                <a:ea typeface="+mn-ea"/>
                <a:cs typeface="+mn-cs"/>
              </a:rPr>
              <a:t> např. rodiče s dětmi s hendikepem či rodiče samoživitelé, svépomocné a podpůrné skupiny rodičů, sdružení pečujících, kluby seniorů, skupinové kluby s přesahem do rozvoje kompetencí, osvojování si nových návyků a zvyklostí, rozšiřování si obzorů v různých disciplínách </a:t>
            </a:r>
            <a:r>
              <a:rPr lang="cs-CZ" sz="1200" i="true" u="sng" kern="1200" dirty="false">
                <a:solidFill>
                  <a:schemeClr val="tx1"/>
                </a:solidFill>
                <a:effectLst/>
                <a:latin typeface="+mn-lt"/>
                <a:ea typeface="+mn-ea"/>
                <a:cs typeface="+mn-cs"/>
              </a:rPr>
              <a:t>(projekt může zahrnovat např. vzdělávání, konzultace, facilitace, výjezdové pobyty apod.)</a:t>
            </a:r>
            <a:endParaRPr lang="cs-CZ" sz="1200" u="sng" kern="1200" dirty="false">
              <a:solidFill>
                <a:schemeClr val="tx1"/>
              </a:solidFill>
              <a:effectLst/>
              <a:latin typeface="+mn-lt"/>
              <a:ea typeface="+mn-ea"/>
              <a:cs typeface="+mn-cs"/>
            </a:endParaRPr>
          </a:p>
          <a:p>
            <a:r>
              <a:rPr lang="cs-CZ" sz="1200" kern="1200" dirty="false">
                <a:solidFill>
                  <a:schemeClr val="tx1"/>
                </a:solidFill>
                <a:effectLst/>
                <a:latin typeface="+mn-lt"/>
                <a:ea typeface="+mn-ea"/>
                <a:cs typeface="+mn-cs"/>
              </a:rPr>
              <a:t>- není zde žádné zvýhodnění podniku, resp</a:t>
            </a:r>
            <a:r>
              <a:rPr lang="cs-CZ" sz="1200" i="true" kern="1200" dirty="false">
                <a:solidFill>
                  <a:schemeClr val="tx1"/>
                </a:solidFill>
                <a:effectLst/>
                <a:latin typeface="+mn-lt"/>
                <a:ea typeface="+mn-ea"/>
                <a:cs typeface="+mn-cs"/>
              </a:rPr>
              <a:t>. </a:t>
            </a:r>
            <a:r>
              <a:rPr lang="cs-CZ" sz="1200" kern="1200" dirty="false">
                <a:solidFill>
                  <a:schemeClr val="tx1"/>
                </a:solidFill>
                <a:effectLst/>
                <a:latin typeface="+mn-lt"/>
                <a:ea typeface="+mn-ea"/>
                <a:cs typeface="+mn-cs"/>
              </a:rPr>
              <a:t>ovlivnění trhu, podpora jde přímo jednotlivcům</a:t>
            </a:r>
          </a:p>
          <a:p>
            <a:pPr marL="0" marR="0" lvl="0" indent="0" algn="l" defTabSz="914400" rtl="false" eaLnBrk="true" fontAlgn="auto" latinLnBrk="false" hangingPunct="true">
              <a:lnSpc>
                <a:spcPct val="100000"/>
              </a:lnSpc>
              <a:spcBef>
                <a:spcPts val="0"/>
              </a:spcBef>
              <a:spcAft>
                <a:spcPts val="0"/>
              </a:spcAft>
              <a:buClrTx/>
              <a:buSzTx/>
              <a:buFontTx/>
              <a:buNone/>
              <a:tabLst/>
              <a:defRPr/>
            </a:pPr>
            <a:r>
              <a:rPr lang="cs-CZ" sz="1200" i="false" u="sng" kern="1200" dirty="false">
                <a:solidFill>
                  <a:schemeClr val="tx1"/>
                </a:solidFill>
                <a:effectLst/>
                <a:latin typeface="+mn-lt"/>
                <a:ea typeface="+mn-ea"/>
                <a:cs typeface="+mn-cs"/>
              </a:rPr>
              <a:t>b. </a:t>
            </a:r>
            <a:r>
              <a:rPr lang="cs-CZ" sz="1200" b="true" u="sng" kern="1200" dirty="false">
                <a:solidFill>
                  <a:schemeClr val="tx1"/>
                </a:solidFill>
                <a:effectLst/>
                <a:latin typeface="+mn-lt"/>
                <a:ea typeface="+mn-ea"/>
                <a:cs typeface="+mn-cs"/>
              </a:rPr>
              <a:t>Sdílení péče formou tzv. homesharingu,</a:t>
            </a:r>
            <a:r>
              <a:rPr lang="cs-CZ" sz="1200" u="sng" kern="1200" dirty="false">
                <a:solidFill>
                  <a:schemeClr val="tx1"/>
                </a:solidFill>
                <a:effectLst/>
                <a:latin typeface="+mn-lt"/>
                <a:ea typeface="+mn-ea"/>
                <a:cs typeface="+mn-cs"/>
              </a:rPr>
              <a:t> který podporuje integraci lidí se specifickými potřebami do většinové společnosti a zdravou separaci dětí a pečujícím dává příležitost proniknout do jejich světa a učit se vidět ho jinýma očima </a:t>
            </a:r>
            <a:r>
              <a:rPr lang="cs-CZ" sz="1200" i="true" u="sng" kern="1200" dirty="false">
                <a:solidFill>
                  <a:schemeClr val="tx1"/>
                </a:solidFill>
                <a:effectLst/>
                <a:latin typeface="+mn-lt"/>
                <a:ea typeface="+mn-ea"/>
                <a:cs typeface="+mn-cs"/>
              </a:rPr>
              <a:t>(projekt může zahrnovat nezbytné vzdělávání a proškolování hostitelských rodin dle individuálních potřeb podporované CS, příspěvky hostitelským rodinám na drobné výdaje spojené s homesharingem, pojistné hostitelské rodiny apod.)</a:t>
            </a:r>
          </a:p>
          <a:p>
            <a:pPr marL="0" marR="0" lvl="0" indent="0" algn="l" defTabSz="914400" rtl="false" eaLnBrk="true" fontAlgn="auto" latinLnBrk="false" hangingPunct="true">
              <a:lnSpc>
                <a:spcPct val="100000"/>
              </a:lnSpc>
              <a:spcBef>
                <a:spcPts val="0"/>
              </a:spcBef>
              <a:spcAft>
                <a:spcPts val="0"/>
              </a:spcAft>
              <a:buClrTx/>
              <a:buSzTx/>
              <a:buFontTx/>
              <a:buNone/>
              <a:tabLst/>
              <a:defRPr/>
            </a:pPr>
            <a:r>
              <a:rPr lang="cs-CZ" sz="1200" kern="1200" dirty="false">
                <a:solidFill>
                  <a:schemeClr val="tx1"/>
                </a:solidFill>
                <a:effectLst/>
                <a:latin typeface="+mn-lt"/>
                <a:ea typeface="+mn-ea"/>
                <a:cs typeface="+mn-cs"/>
              </a:rPr>
              <a:t>- není zde žádné zvýhodnění podniku, resp. ovlivnění trhu</a:t>
            </a:r>
          </a:p>
          <a:p>
            <a:pPr marL="0" marR="0" lvl="0" indent="0" algn="l" defTabSz="914400" rtl="false" eaLnBrk="true" fontAlgn="auto" latinLnBrk="false" hangingPunct="true">
              <a:lnSpc>
                <a:spcPct val="100000"/>
              </a:lnSpc>
              <a:spcBef>
                <a:spcPts val="0"/>
              </a:spcBef>
              <a:spcAft>
                <a:spcPts val="0"/>
              </a:spcAft>
              <a:buClrTx/>
              <a:buSzTx/>
              <a:buFontTx/>
              <a:buNone/>
              <a:tabLst/>
              <a:defRPr/>
            </a:pPr>
            <a:r>
              <a:rPr lang="cs-CZ" sz="1200" u="sng" kern="1200" dirty="false">
                <a:solidFill>
                  <a:schemeClr val="tx1"/>
                </a:solidFill>
                <a:effectLst/>
                <a:latin typeface="+mn-lt"/>
                <a:ea typeface="+mn-ea"/>
                <a:cs typeface="+mn-cs"/>
              </a:rPr>
              <a:t>c. </a:t>
            </a:r>
            <a:r>
              <a:rPr lang="cs-CZ" sz="1200" b="true" u="sng" kern="1200" dirty="false">
                <a:solidFill>
                  <a:schemeClr val="tx1"/>
                </a:solidFill>
                <a:effectLst/>
                <a:latin typeface="+mn-lt"/>
                <a:ea typeface="+mn-ea"/>
                <a:cs typeface="+mn-cs"/>
              </a:rPr>
              <a:t>Mezigenerační projekty,</a:t>
            </a:r>
            <a:r>
              <a:rPr lang="cs-CZ" sz="1200" u="sng" kern="1200" dirty="false">
                <a:solidFill>
                  <a:schemeClr val="tx1"/>
                </a:solidFill>
                <a:effectLst/>
                <a:latin typeface="+mn-lt"/>
                <a:ea typeface="+mn-ea"/>
                <a:cs typeface="+mn-cs"/>
              </a:rPr>
              <a:t> např. hlídání a vyzvedávání dětí aktivními seniory nebo staršími vrstevníky dětí, navštěvování seniorů, osamělých občanů a lidí žijící v izolaci místními dobrovolníky s cílem posilování dobrých vztahů a rozšiřování pocitu sounáležitosti, programy podporující mezigenerační dialog a soužití </a:t>
            </a:r>
            <a:r>
              <a:rPr lang="cs-CZ" sz="1200" i="true" u="sng" kern="1200" dirty="false">
                <a:solidFill>
                  <a:schemeClr val="tx1"/>
                </a:solidFill>
                <a:effectLst/>
                <a:latin typeface="+mn-lt"/>
                <a:ea typeface="+mn-ea"/>
                <a:cs typeface="+mn-cs"/>
              </a:rPr>
              <a:t>(projekty mohou být postavené na práci koordinátora, který zajišťuje podporu pro rozvoj těchto aktivit, způsobilým výdajem může být i pojištění dobrovolníků a drobné výdaje spojené např. s dopravou apod.)</a:t>
            </a:r>
          </a:p>
          <a:p>
            <a:pPr marL="171450" marR="0" lvl="0" indent="-171450" algn="l" defTabSz="914400" rtl="false" eaLnBrk="true" fontAlgn="auto" latinLnBrk="false" hangingPunct="true">
              <a:lnSpc>
                <a:spcPct val="100000"/>
              </a:lnSpc>
              <a:spcBef>
                <a:spcPts val="0"/>
              </a:spcBef>
              <a:spcAft>
                <a:spcPts val="0"/>
              </a:spcAft>
              <a:buClrTx/>
              <a:buSzTx/>
              <a:buFontTx/>
              <a:buChar char="-"/>
              <a:tabLst/>
              <a:defRPr/>
            </a:pPr>
            <a:r>
              <a:rPr lang="cs-CZ" sz="1200" kern="1200" dirty="false">
                <a:solidFill>
                  <a:schemeClr val="tx1"/>
                </a:solidFill>
                <a:effectLst/>
                <a:latin typeface="+mn-lt"/>
                <a:ea typeface="+mn-ea"/>
                <a:cs typeface="+mn-cs"/>
              </a:rPr>
              <a:t>pokud se bavíme o drobných výdajích za dopravu, nejde o VP</a:t>
            </a:r>
          </a:p>
          <a:p>
            <a:pPr marL="171450" marR="0" lvl="0" indent="-171450" algn="l" defTabSz="914400" rtl="false" eaLnBrk="true" fontAlgn="auto" latinLnBrk="false" hangingPunct="true">
              <a:lnSpc>
                <a:spcPct val="100000"/>
              </a:lnSpc>
              <a:spcBef>
                <a:spcPts val="0"/>
              </a:spcBef>
              <a:spcAft>
                <a:spcPts val="0"/>
              </a:spcAft>
              <a:buClrTx/>
              <a:buSzTx/>
              <a:buFontTx/>
              <a:buChar char="-"/>
              <a:tabLst/>
              <a:defRPr/>
            </a:pPr>
            <a:r>
              <a:rPr lang="cs-CZ" sz="1200" kern="1200" dirty="false">
                <a:solidFill>
                  <a:schemeClr val="tx1"/>
                </a:solidFill>
                <a:effectLst/>
                <a:latin typeface="+mn-lt"/>
                <a:ea typeface="+mn-ea"/>
                <a:cs typeface="+mn-cs"/>
              </a:rPr>
              <a:t>pokud by starší vyzvedávající osoba získávala jiné výhody, např. finanční odměnu, měla by se tato otázka znovu otevřít</a:t>
            </a:r>
            <a:endParaRPr lang="cs-CZ" u="sng"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16</a:t>
            </a:fld>
            <a:endParaRPr lang="cs-CZ" dirty="false"/>
          </a:p>
        </p:txBody>
      </p:sp>
    </p:spTree>
    <p:extLst>
      <p:ext uri="{BB962C8B-B14F-4D97-AF65-F5344CB8AC3E}">
        <p14:creationId xmlns:p14="http://schemas.microsoft.com/office/powerpoint/2010/main" val="3904841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marR="0" lvl="0" indent="0" algn="l" defTabSz="914400" rtl="false" eaLnBrk="true" fontAlgn="auto" latinLnBrk="false" hangingPunct="true">
              <a:lnSpc>
                <a:spcPct val="100000"/>
              </a:lnSpc>
              <a:spcBef>
                <a:spcPts val="0"/>
              </a:spcBef>
              <a:spcAft>
                <a:spcPts val="0"/>
              </a:spcAft>
              <a:buClrTx/>
              <a:buSzTx/>
              <a:buFontTx/>
              <a:buNone/>
              <a:tabLst/>
              <a:defRPr/>
            </a:pPr>
            <a:r>
              <a:rPr lang="cs-CZ" sz="1200" b="true" kern="1200" dirty="false">
                <a:solidFill>
                  <a:schemeClr val="tx1"/>
                </a:solidFill>
                <a:effectLst/>
                <a:latin typeface="+mn-lt"/>
                <a:ea typeface="+mn-ea"/>
                <a:cs typeface="+mn-cs"/>
              </a:rPr>
              <a:t>5. Sdílená a neformální péče, včetně paliativní a domácí hospicové péče</a:t>
            </a:r>
            <a:r>
              <a:rPr lang="cs-CZ" sz="1200" kern="1200" dirty="false">
                <a:solidFill>
                  <a:schemeClr val="tx1"/>
                </a:solidFill>
                <a:effectLst/>
                <a:latin typeface="+mn-lt"/>
                <a:ea typeface="+mn-ea"/>
                <a:cs typeface="+mn-cs"/>
              </a:rPr>
              <a:t> a zajištění její dostupnosti i v malých obcích a v odlehlých venkovských regionech</a:t>
            </a:r>
          </a:p>
          <a:p>
            <a:pPr fontAlgn="auto"/>
            <a:r>
              <a:rPr lang="cs-CZ" sz="1200" b="true" u="sng" kern="1200" dirty="false">
                <a:solidFill>
                  <a:schemeClr val="tx1"/>
                </a:solidFill>
                <a:effectLst/>
                <a:latin typeface="+mn-lt"/>
                <a:ea typeface="+mn-ea"/>
                <a:cs typeface="+mn-cs"/>
              </a:rPr>
              <a:t>a. Doprovázení, edukace, poradenství, terapie, asistence a spirituální podpora</a:t>
            </a:r>
            <a:r>
              <a:rPr lang="cs-CZ" sz="1200" kern="1200" dirty="false">
                <a:solidFill>
                  <a:schemeClr val="tx1"/>
                </a:solidFill>
                <a:effectLst/>
                <a:latin typeface="+mn-lt"/>
                <a:ea typeface="+mn-ea"/>
                <a:cs typeface="+mn-cs"/>
              </a:rPr>
              <a:t> pro rodinné příslušníky a další blízké a pečující osoby s cílem pomoci jim porozumět situaci, stabilizovat sociální zázemí a hledat dobrý smysluplný cíl intervencí, který je v souladu s jejich hodnotovými představami </a:t>
            </a:r>
          </a:p>
          <a:p>
            <a:pPr fontAlgn="auto"/>
            <a:r>
              <a:rPr lang="cs-CZ" sz="1200" b="true" u="sng" kern="1200" dirty="false">
                <a:solidFill>
                  <a:schemeClr val="tx1"/>
                </a:solidFill>
                <a:effectLst/>
                <a:latin typeface="+mn-lt"/>
                <a:ea typeface="+mn-ea"/>
                <a:cs typeface="+mn-cs"/>
              </a:rPr>
              <a:t>b. Zapůjčování kompenzačních a asistivních pomůcek</a:t>
            </a:r>
            <a:r>
              <a:rPr lang="cs-CZ" sz="1200" u="none" kern="1200" dirty="false">
                <a:solidFill>
                  <a:schemeClr val="tx1"/>
                </a:solidFill>
                <a:effectLst/>
                <a:latin typeface="+mn-lt"/>
                <a:ea typeface="+mn-ea"/>
                <a:cs typeface="+mn-cs"/>
              </a:rPr>
              <a:t> </a:t>
            </a:r>
            <a:r>
              <a:rPr lang="cs-CZ" sz="1200" kern="1200" dirty="false">
                <a:solidFill>
                  <a:schemeClr val="tx1"/>
                </a:solidFill>
                <a:effectLst/>
                <a:latin typeface="+mn-lt"/>
                <a:ea typeface="+mn-ea"/>
                <a:cs typeface="+mn-cs"/>
              </a:rPr>
              <a:t>usnadňujících péči v domácím prostředí </a:t>
            </a:r>
          </a:p>
          <a:p>
            <a:pPr fontAlgn="auto"/>
            <a:r>
              <a:rPr lang="cs-CZ" sz="1200" b="true" u="sng" kern="1200" dirty="false">
                <a:solidFill>
                  <a:schemeClr val="tx1"/>
                </a:solidFill>
                <a:effectLst/>
                <a:latin typeface="+mn-lt"/>
                <a:ea typeface="+mn-ea"/>
                <a:cs typeface="+mn-cs"/>
              </a:rPr>
              <a:t>c. Podpora odborných pracovníků poskytovatelů těchto služeb</a:t>
            </a:r>
            <a:r>
              <a:rPr lang="cs-CZ" sz="1200" kern="1200" dirty="false">
                <a:solidFill>
                  <a:schemeClr val="tx1"/>
                </a:solidFill>
                <a:effectLst/>
                <a:latin typeface="+mn-lt"/>
                <a:ea typeface="+mn-ea"/>
                <a:cs typeface="+mn-cs"/>
              </a:rPr>
              <a:t> (supervize, vzdělávání, duševní hygiena a prevence vyhoření atd.)</a:t>
            </a:r>
          </a:p>
          <a:p>
            <a:r>
              <a:rPr lang="cs-CZ" sz="1200" kern="1200" dirty="false">
                <a:solidFill>
                  <a:schemeClr val="tx1"/>
                </a:solidFill>
                <a:effectLst/>
                <a:latin typeface="+mn-lt"/>
                <a:ea typeface="+mn-ea"/>
                <a:cs typeface="+mn-cs"/>
              </a:rPr>
              <a:t>- není zde žádné zvýhodnění podniku, resp. ovlivnění trhu</a:t>
            </a:r>
          </a:p>
          <a:p>
            <a:r>
              <a:rPr lang="cs-CZ" sz="1200" kern="1200" dirty="false">
                <a:solidFill>
                  <a:schemeClr val="tx1"/>
                </a:solidFill>
                <a:effectLst/>
                <a:latin typeface="+mn-lt"/>
                <a:ea typeface="+mn-ea"/>
                <a:cs typeface="+mn-cs"/>
              </a:rPr>
              <a:t>- ale pokud by si MAS sama nakupovala kompenzační pomůcky s tím, že je bude zapůjčovat, měla by jejich pořízení mít financováno v de minimis - půjčoven těchto pomůcek je dost a existuje zde trh (cílem není, aby MASky vytěsňovaly tyto dodavatele z trhu)</a:t>
            </a:r>
          </a:p>
          <a:p>
            <a:pPr marL="171450" indent="-171450">
              <a:buFontTx/>
              <a:buChar char="-"/>
            </a:pPr>
            <a:r>
              <a:rPr lang="cs-CZ" sz="1200" kern="1200" dirty="false">
                <a:solidFill>
                  <a:schemeClr val="tx1"/>
                </a:solidFill>
                <a:effectLst/>
                <a:latin typeface="+mn-lt"/>
                <a:ea typeface="+mn-ea"/>
                <a:cs typeface="+mn-cs"/>
              </a:rPr>
              <a:t>uvedené platí také pro bezplatné půjčování kompenzačních pomůcek - trh s půjčováním pomůcek je poměrně silný a podnikatelé jsou schopni dovést potřebnou pomůcku také do odlehlejších míst</a:t>
            </a:r>
          </a:p>
          <a:p>
            <a:pPr marL="171450" indent="-171450">
              <a:buFontTx/>
              <a:buChar char="-"/>
            </a:pPr>
            <a:r>
              <a:rPr lang="cs-CZ" sz="1200" kern="1200" dirty="false">
                <a:solidFill>
                  <a:schemeClr val="tx1"/>
                </a:solidFill>
                <a:effectLst/>
                <a:latin typeface="+mn-lt"/>
                <a:ea typeface="+mn-ea"/>
                <a:cs typeface="+mn-cs"/>
              </a:rPr>
              <a:t>pokud by tedy MASka půjčovala pomůcky, hrozí ovlivnění stávajícího trhu a tato aktivita musí být označena jako VP</a:t>
            </a:r>
          </a:p>
          <a:p>
            <a:endParaRPr lang="cs-CZ" sz="1200" kern="1200" dirty="false">
              <a:solidFill>
                <a:schemeClr val="tx1"/>
              </a:solidFill>
              <a:effectLst/>
              <a:latin typeface="+mn-lt"/>
              <a:ea typeface="+mn-ea"/>
              <a:cs typeface="+mn-cs"/>
            </a:endParaRPr>
          </a:p>
          <a:p>
            <a:r>
              <a:rPr lang="cs-CZ" sz="1200" b="true" kern="1200" dirty="false">
                <a:solidFill>
                  <a:schemeClr val="tx1"/>
                </a:solidFill>
                <a:effectLst/>
                <a:latin typeface="+mn-lt"/>
                <a:ea typeface="+mn-ea"/>
                <a:cs typeface="+mn-cs"/>
              </a:rPr>
              <a:t>6. Posilování rodinných vazeb</a:t>
            </a:r>
          </a:p>
          <a:p>
            <a:pPr marL="0" marR="0" lvl="0" indent="0" algn="l" defTabSz="914400" rtl="false" eaLnBrk="true" fontAlgn="auto" latinLnBrk="false" hangingPunct="true">
              <a:lnSpc>
                <a:spcPct val="100000"/>
              </a:lnSpc>
              <a:spcBef>
                <a:spcPts val="0"/>
              </a:spcBef>
              <a:spcAft>
                <a:spcPts val="0"/>
              </a:spcAft>
              <a:buClrTx/>
              <a:buSzTx/>
              <a:buFontTx/>
              <a:buNone/>
              <a:tabLst/>
              <a:defRPr/>
            </a:pPr>
            <a:r>
              <a:rPr lang="cs-CZ" sz="1200" u="sng" kern="1200" dirty="false">
                <a:solidFill>
                  <a:schemeClr val="tx1"/>
                </a:solidFill>
                <a:effectLst/>
                <a:latin typeface="+mn-lt"/>
                <a:ea typeface="+mn-ea"/>
                <a:cs typeface="+mn-cs"/>
              </a:rPr>
              <a:t>a. Podpora </a:t>
            </a:r>
            <a:r>
              <a:rPr lang="cs-CZ" sz="1200" b="true" u="sng" kern="1200" dirty="false">
                <a:solidFill>
                  <a:schemeClr val="tx1"/>
                </a:solidFill>
                <a:effectLst/>
                <a:latin typeface="+mn-lt"/>
                <a:ea typeface="+mn-ea"/>
                <a:cs typeface="+mn-cs"/>
              </a:rPr>
              <a:t>sociálně či zdravotně znevýhodněných osob v rodinách včetně podpory dalších pečujících členů rodiny</a:t>
            </a:r>
            <a:r>
              <a:rPr lang="cs-CZ" sz="1200" u="sng" kern="1200" dirty="false">
                <a:solidFill>
                  <a:schemeClr val="tx1"/>
                </a:solidFill>
                <a:effectLst/>
                <a:latin typeface="+mn-lt"/>
                <a:ea typeface="+mn-ea"/>
                <a:cs typeface="+mn-cs"/>
              </a:rPr>
              <a:t> při naplňování jejich specifických potřeb </a:t>
            </a:r>
            <a:r>
              <a:rPr lang="cs-CZ" sz="1200" i="true" u="sng" kern="1200" dirty="false">
                <a:solidFill>
                  <a:schemeClr val="tx1"/>
                </a:solidFill>
                <a:effectLst/>
                <a:latin typeface="+mn-lt"/>
                <a:ea typeface="+mn-ea"/>
                <a:cs typeface="+mn-cs"/>
              </a:rPr>
              <a:t>(viz také podpora sdílené a neformální péče, včetně paliativní a domácí hospicové péče)</a:t>
            </a:r>
            <a:endParaRPr lang="cs-CZ" sz="1200" u="sng" kern="1200" dirty="false">
              <a:solidFill>
                <a:schemeClr val="tx1"/>
              </a:solidFill>
              <a:effectLst/>
              <a:latin typeface="+mn-lt"/>
              <a:ea typeface="+mn-ea"/>
              <a:cs typeface="+mn-cs"/>
            </a:endParaRPr>
          </a:p>
          <a:p>
            <a:r>
              <a:rPr lang="cs-CZ" sz="1200" kern="1200" dirty="false">
                <a:solidFill>
                  <a:schemeClr val="tx1"/>
                </a:solidFill>
                <a:effectLst/>
                <a:latin typeface="+mn-lt"/>
                <a:ea typeface="+mn-ea"/>
                <a:cs typeface="+mn-cs"/>
              </a:rPr>
              <a:t>- školení a know how bude mimo režim VP</a:t>
            </a:r>
          </a:p>
          <a:p>
            <a:r>
              <a:rPr lang="cs-CZ" sz="1200" kern="1200" dirty="false">
                <a:solidFill>
                  <a:schemeClr val="tx1"/>
                </a:solidFill>
                <a:effectLst/>
                <a:latin typeface="+mn-lt"/>
                <a:ea typeface="+mn-ea"/>
                <a:cs typeface="+mn-cs"/>
              </a:rPr>
              <a:t>- u vybavení je otázkou, kdo bude jeho majitelem: pokud si vybavení pořídí MAS a bude ho zapůjčovat, pak by vybavení mělo být pořízeno v rámci de minimis; pokud bude vybavení pořizováno přímo rodinám, může být mimo de minimis</a:t>
            </a:r>
          </a:p>
          <a:p>
            <a:r>
              <a:rPr lang="cs-CZ" sz="1200" kern="1200" dirty="false">
                <a:solidFill>
                  <a:schemeClr val="tx1"/>
                </a:solidFill>
                <a:effectLst/>
                <a:latin typeface="+mn-lt"/>
                <a:ea typeface="+mn-ea"/>
                <a:cs typeface="+mn-cs"/>
              </a:rPr>
              <a:t>- upozornění: na většinu vybavení přispívá zdravotní pojišťovna nebo ÚP a úplně není v souladu s principem adicionality toto pořizovat z fondů - ti, co tyto pomůcky opravdu potřebují, na ně dosáhnou</a:t>
            </a:r>
          </a:p>
          <a:p>
            <a:pPr marL="0" marR="0" lvl="0" indent="0" algn="l" defTabSz="914400" rtl="false" eaLnBrk="true" fontAlgn="auto" latinLnBrk="false" hangingPunct="true">
              <a:lnSpc>
                <a:spcPct val="100000"/>
              </a:lnSpc>
              <a:spcBef>
                <a:spcPts val="0"/>
              </a:spcBef>
              <a:spcAft>
                <a:spcPts val="0"/>
              </a:spcAft>
              <a:buClrTx/>
              <a:buSzTx/>
              <a:buFontTx/>
              <a:buNone/>
              <a:tabLst/>
              <a:defRPr/>
            </a:pPr>
            <a:r>
              <a:rPr lang="cs-CZ" sz="1200" u="sng" kern="1200" dirty="false">
                <a:solidFill>
                  <a:schemeClr val="tx1"/>
                </a:solidFill>
                <a:effectLst/>
                <a:latin typeface="+mn-lt"/>
                <a:ea typeface="+mn-ea"/>
                <a:cs typeface="+mn-cs"/>
              </a:rPr>
              <a:t>b. </a:t>
            </a:r>
            <a:r>
              <a:rPr lang="cs-CZ" sz="1200" b="true" u="sng" kern="1200" dirty="false">
                <a:solidFill>
                  <a:schemeClr val="tx1"/>
                </a:solidFill>
                <a:effectLst/>
                <a:latin typeface="+mn-lt"/>
                <a:ea typeface="+mn-ea"/>
                <a:cs typeface="+mn-cs"/>
              </a:rPr>
              <a:t>Vrstevnická výpomoc a peer programy</a:t>
            </a:r>
            <a:r>
              <a:rPr lang="cs-CZ" sz="1200" u="sng" kern="1200" dirty="false">
                <a:solidFill>
                  <a:schemeClr val="tx1"/>
                </a:solidFill>
                <a:effectLst/>
                <a:latin typeface="+mn-lt"/>
                <a:ea typeface="+mn-ea"/>
                <a:cs typeface="+mn-cs"/>
              </a:rPr>
              <a:t> </a:t>
            </a:r>
            <a:r>
              <a:rPr lang="cs-CZ" sz="1200" i="true" u="sng" kern="1200" dirty="false">
                <a:solidFill>
                  <a:schemeClr val="tx1"/>
                </a:solidFill>
                <a:effectLst/>
                <a:latin typeface="+mn-lt"/>
                <a:ea typeface="+mn-ea"/>
                <a:cs typeface="+mn-cs"/>
              </a:rPr>
              <a:t>(uznatelným nákladem je např. i pojištění dobrovolníků a drobné výdaje spojené s dopravou apod.)</a:t>
            </a:r>
          </a:p>
          <a:p>
            <a:pPr marL="171450" marR="0" lvl="0" indent="-171450" algn="l" defTabSz="914400" rtl="false" eaLnBrk="true" fontAlgn="auto" latinLnBrk="false" hangingPunct="true">
              <a:lnSpc>
                <a:spcPct val="100000"/>
              </a:lnSpc>
              <a:spcBef>
                <a:spcPts val="0"/>
              </a:spcBef>
              <a:spcAft>
                <a:spcPts val="0"/>
              </a:spcAft>
              <a:buClrTx/>
              <a:buSzTx/>
              <a:buFontTx/>
              <a:buChar char="-"/>
              <a:tabLst/>
              <a:defRPr/>
            </a:pPr>
            <a:r>
              <a:rPr lang="cs-CZ" sz="1200" kern="1200" dirty="false">
                <a:solidFill>
                  <a:schemeClr val="tx1"/>
                </a:solidFill>
                <a:effectLst/>
                <a:latin typeface="+mn-lt"/>
                <a:ea typeface="+mn-ea"/>
                <a:cs typeface="+mn-cs"/>
              </a:rPr>
              <a:t>pokud se bavíme o drobných výdajích za dopravu, nebude to řešeno v rámci VP</a:t>
            </a:r>
          </a:p>
          <a:p>
            <a:pPr marL="171450" marR="0" lvl="0" indent="-171450" algn="l" defTabSz="914400" rtl="false" eaLnBrk="true" fontAlgn="auto" latinLnBrk="false" hangingPunct="true">
              <a:lnSpc>
                <a:spcPct val="100000"/>
              </a:lnSpc>
              <a:spcBef>
                <a:spcPts val="0"/>
              </a:spcBef>
              <a:spcAft>
                <a:spcPts val="0"/>
              </a:spcAft>
              <a:buClrTx/>
              <a:buSzTx/>
              <a:buFontTx/>
              <a:buChar char="-"/>
              <a:tabLst/>
              <a:defRPr/>
            </a:pPr>
            <a:r>
              <a:rPr lang="cs-CZ" sz="1200" kern="1200" dirty="false">
                <a:solidFill>
                  <a:schemeClr val="tx1"/>
                </a:solidFill>
                <a:effectLst/>
                <a:latin typeface="+mn-lt"/>
                <a:ea typeface="+mn-ea"/>
                <a:cs typeface="+mn-cs"/>
              </a:rPr>
              <a:t>- pokud by vypomáhající osoba získávala jiné výhody, např. finanční odměnu, měla by se tato otázka znovu otevřít</a:t>
            </a:r>
          </a:p>
          <a:p>
            <a:pPr marL="0" marR="0" lvl="0" indent="0" algn="l" defTabSz="914400" rtl="false" eaLnBrk="true" fontAlgn="auto" latinLnBrk="false" hangingPunct="true">
              <a:lnSpc>
                <a:spcPct val="100000"/>
              </a:lnSpc>
              <a:spcBef>
                <a:spcPts val="0"/>
              </a:spcBef>
              <a:spcAft>
                <a:spcPts val="0"/>
              </a:spcAft>
              <a:buClrTx/>
              <a:buSzTx/>
              <a:buFontTx/>
              <a:buNone/>
              <a:tabLst/>
              <a:defRPr/>
            </a:pPr>
            <a:r>
              <a:rPr lang="cs-CZ" sz="1200" u="sng" kern="1200" dirty="false">
                <a:solidFill>
                  <a:schemeClr val="tx1"/>
                </a:solidFill>
                <a:effectLst/>
                <a:latin typeface="+mn-lt"/>
                <a:ea typeface="+mn-ea"/>
                <a:cs typeface="+mn-cs"/>
              </a:rPr>
              <a:t>c. </a:t>
            </a:r>
            <a:r>
              <a:rPr lang="cs-CZ" sz="1200" b="true" u="sng" kern="1200" dirty="false">
                <a:solidFill>
                  <a:schemeClr val="tx1"/>
                </a:solidFill>
                <a:effectLst/>
                <a:latin typeface="+mn-lt"/>
                <a:ea typeface="+mn-ea"/>
                <a:cs typeface="+mn-cs"/>
              </a:rPr>
              <a:t>Aktivní zapojování se seniorů</a:t>
            </a:r>
            <a:r>
              <a:rPr lang="cs-CZ" sz="1200" u="sng" kern="1200" dirty="false">
                <a:solidFill>
                  <a:schemeClr val="tx1"/>
                </a:solidFill>
                <a:effectLst/>
                <a:latin typeface="+mn-lt"/>
                <a:ea typeface="+mn-ea"/>
                <a:cs typeface="+mn-cs"/>
              </a:rPr>
              <a:t> do života v místní komunitě</a:t>
            </a:r>
          </a:p>
          <a:p>
            <a:pPr marL="0" marR="0" lvl="0" indent="0" algn="l" defTabSz="914400" rtl="false" eaLnBrk="true" fontAlgn="auto" latinLnBrk="false" hangingPunct="true">
              <a:lnSpc>
                <a:spcPct val="100000"/>
              </a:lnSpc>
              <a:spcBef>
                <a:spcPts val="0"/>
              </a:spcBef>
              <a:spcAft>
                <a:spcPts val="0"/>
              </a:spcAft>
              <a:buClrTx/>
              <a:buSzTx/>
              <a:buFontTx/>
              <a:buNone/>
              <a:tabLst/>
              <a:defRPr/>
            </a:pPr>
            <a:r>
              <a:rPr lang="cs-CZ" sz="1200" kern="1200" dirty="false">
                <a:solidFill>
                  <a:schemeClr val="tx1"/>
                </a:solidFill>
                <a:effectLst/>
                <a:latin typeface="+mn-lt"/>
                <a:ea typeface="+mn-ea"/>
                <a:cs typeface="+mn-cs"/>
              </a:rPr>
              <a:t>- není zde žádné zvýhodnění podniku, resp. ovlivnění trhu., podpora jde přímo jednotlivcům</a:t>
            </a:r>
            <a:endParaRPr lang="cs-CZ" u="sng"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17</a:t>
            </a:fld>
            <a:endParaRPr lang="cs-CZ" dirty="false"/>
          </a:p>
        </p:txBody>
      </p:sp>
    </p:spTree>
    <p:extLst>
      <p:ext uri="{BB962C8B-B14F-4D97-AF65-F5344CB8AC3E}">
        <p14:creationId xmlns:p14="http://schemas.microsoft.com/office/powerpoint/2010/main" val="25583673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marR="0" lvl="0" indent="0" algn="l" defTabSz="914400" rtl="false" eaLnBrk="true" fontAlgn="auto" latinLnBrk="false" hangingPunct="true">
              <a:lnSpc>
                <a:spcPct val="100000"/>
              </a:lnSpc>
              <a:spcBef>
                <a:spcPts val="0"/>
              </a:spcBef>
              <a:spcAft>
                <a:spcPts val="0"/>
              </a:spcAft>
              <a:buClrTx/>
              <a:buSzTx/>
              <a:buFontTx/>
              <a:buNone/>
              <a:tabLst/>
              <a:defRPr/>
            </a:pPr>
            <a:r>
              <a:rPr lang="cs-CZ" sz="1200" kern="1200" dirty="false">
                <a:solidFill>
                  <a:schemeClr val="tx1"/>
                </a:solidFill>
                <a:latin typeface="+mn-lt"/>
                <a:ea typeface="+mn-ea"/>
                <a:cs typeface="+mn-cs"/>
              </a:rPr>
              <a:t>- vzdělávání</a:t>
            </a:r>
            <a:r>
              <a:rPr lang="cs-CZ" sz="1200" kern="1200" dirty="false">
                <a:solidFill>
                  <a:schemeClr val="tx1"/>
                </a:solidFill>
                <a:effectLst/>
                <a:latin typeface="+mn-lt"/>
                <a:ea typeface="+mn-ea"/>
                <a:cs typeface="+mn-cs"/>
              </a:rPr>
              <a:t>, které je povinné na základě platných právních předpisů a je zajišťováno z národní úrovně </a:t>
            </a:r>
            <a:r>
              <a:rPr lang="cs-CZ" sz="1200" kern="1200" dirty="false">
                <a:solidFill>
                  <a:schemeClr val="tx1"/>
                </a:solidFill>
                <a:latin typeface="+mn-lt"/>
                <a:ea typeface="+mn-ea"/>
                <a:cs typeface="+mn-cs"/>
              </a:rPr>
              <a:t>(ne ve smyslu jazykové vzdělávání apod.) – bez VP</a:t>
            </a:r>
          </a:p>
          <a:p>
            <a:pPr marL="171450" marR="0" lvl="0" indent="-171450" algn="l" defTabSz="914400" rtl="false" eaLnBrk="true" fontAlgn="auto" latinLnBrk="false" hangingPunct="true">
              <a:lnSpc>
                <a:spcPct val="100000"/>
              </a:lnSpc>
              <a:spcBef>
                <a:spcPts val="0"/>
              </a:spcBef>
              <a:spcAft>
                <a:spcPts val="0"/>
              </a:spcAft>
              <a:buClrTx/>
              <a:buSzTx/>
              <a:buFontTx/>
              <a:buChar char="-"/>
              <a:tabLst/>
              <a:defRPr/>
            </a:pPr>
            <a:r>
              <a:rPr lang="cs-CZ" sz="1200" kern="1200" dirty="false">
                <a:solidFill>
                  <a:schemeClr val="tx1"/>
                </a:solidFill>
                <a:latin typeface="+mn-lt"/>
                <a:ea typeface="+mn-ea"/>
                <a:cs typeface="+mn-cs"/>
              </a:rPr>
              <a:t>údržba zeleně - nesmí </a:t>
            </a:r>
            <a:r>
              <a:rPr lang="cs-CZ" dirty="false"/>
              <a:t>být nabízena jako komerční služba; musí jít pouze o údržbu obecních a veřejně přístupných prostor – bez VP</a:t>
            </a:r>
          </a:p>
          <a:p>
            <a:pPr marL="171450" marR="0" lvl="0" indent="-171450" algn="l" defTabSz="914400" rtl="false" eaLnBrk="true" fontAlgn="auto" latinLnBrk="false" hangingPunct="true">
              <a:lnSpc>
                <a:spcPct val="100000"/>
              </a:lnSpc>
              <a:spcBef>
                <a:spcPts val="0"/>
              </a:spcBef>
              <a:spcAft>
                <a:spcPts val="0"/>
              </a:spcAft>
              <a:buClrTx/>
              <a:buSzTx/>
              <a:buFontTx/>
              <a:buChar char="-"/>
              <a:tabLst/>
              <a:defRPr/>
            </a:pPr>
            <a:r>
              <a:rPr lang="cs-CZ" sz="1200" kern="1200" dirty="false">
                <a:solidFill>
                  <a:schemeClr val="tx1"/>
                </a:solidFill>
                <a:effectLst/>
                <a:latin typeface="+mn-lt"/>
                <a:ea typeface="+mn-ea"/>
                <a:cs typeface="+mn-cs"/>
              </a:rPr>
              <a:t>pokud bude vytvořeno pracovní místo na obci v rámci činnosti, která představuje hospodářskou činnost obce, bude se jednat o veřejnou podporu, resp. podporu de minimis</a:t>
            </a:r>
            <a:endParaRPr lang="cs-CZ" u="sng"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18</a:t>
            </a:fld>
            <a:endParaRPr lang="cs-CZ" dirty="false"/>
          </a:p>
        </p:txBody>
      </p:sp>
    </p:spTree>
    <p:extLst>
      <p:ext uri="{BB962C8B-B14F-4D97-AF65-F5344CB8AC3E}">
        <p14:creationId xmlns:p14="http://schemas.microsoft.com/office/powerpoint/2010/main" val="41006206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marR="0" lvl="0" indent="0" algn="l" defTabSz="914400" rtl="false" eaLnBrk="true" fontAlgn="auto" latinLnBrk="false" hangingPunct="true">
              <a:lnSpc>
                <a:spcPct val="100000"/>
              </a:lnSpc>
              <a:spcBef>
                <a:spcPts val="0"/>
              </a:spcBef>
              <a:spcAft>
                <a:spcPts val="0"/>
              </a:spcAft>
              <a:buClrTx/>
              <a:buSzTx/>
              <a:buFontTx/>
              <a:buNone/>
              <a:tabLst/>
              <a:defRPr/>
            </a:pPr>
            <a:r>
              <a:rPr lang="cs-CZ" sz="1200" kern="1200" dirty="false">
                <a:solidFill>
                  <a:schemeClr val="tx1"/>
                </a:solidFill>
                <a:latin typeface="+mn-lt"/>
                <a:ea typeface="+mn-ea"/>
                <a:cs typeface="+mn-cs"/>
              </a:rPr>
              <a:t>- </a:t>
            </a:r>
            <a:r>
              <a:rPr lang="cs-CZ" sz="1200" kern="1200" dirty="false">
                <a:solidFill>
                  <a:schemeClr val="tx1"/>
                </a:solidFill>
                <a:effectLst/>
                <a:latin typeface="+mn-lt"/>
                <a:ea typeface="+mn-ea"/>
                <a:cs typeface="+mn-cs"/>
              </a:rPr>
              <a:t>tréninkové zaměstnání - smyslem zaměstnání je primárně získání pracovních návyků a dovedností sociálně vyloučených osob, a to bez ohledu na formu vztahu mezi klientem a podnikem, právní formu subjektu, kde je nácvik vykonáván apod.</a:t>
            </a:r>
            <a:endParaRPr lang="cs-CZ" u="sng"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19</a:t>
            </a:fld>
            <a:endParaRPr lang="cs-CZ" dirty="false"/>
          </a:p>
        </p:txBody>
      </p:sp>
    </p:spTree>
    <p:extLst>
      <p:ext uri="{BB962C8B-B14F-4D97-AF65-F5344CB8AC3E}">
        <p14:creationId xmlns:p14="http://schemas.microsoft.com/office/powerpoint/2010/main" val="3402387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2</a:t>
            </a:fld>
            <a:endParaRPr lang="cs-CZ" dirty="false"/>
          </a:p>
        </p:txBody>
      </p:sp>
    </p:spTree>
    <p:extLst>
      <p:ext uri="{BB962C8B-B14F-4D97-AF65-F5344CB8AC3E}">
        <p14:creationId xmlns:p14="http://schemas.microsoft.com/office/powerpoint/2010/main" val="35771126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marR="0" lvl="0" indent="0" algn="l" defTabSz="914400" rtl="false" eaLnBrk="true" fontAlgn="auto" latinLnBrk="false" hangingPunct="true">
              <a:lnSpc>
                <a:spcPct val="100000"/>
              </a:lnSpc>
              <a:spcBef>
                <a:spcPts val="0"/>
              </a:spcBef>
              <a:spcAft>
                <a:spcPts val="0"/>
              </a:spcAft>
              <a:buClrTx/>
              <a:buSzTx/>
              <a:buFontTx/>
              <a:buNone/>
              <a:tabLst/>
              <a:defRPr/>
            </a:pPr>
            <a:r>
              <a:rPr lang="cs-CZ" sz="1200" b="true" u="sng" kern="1200" dirty="false">
                <a:solidFill>
                  <a:schemeClr val="tx1"/>
                </a:solidFill>
                <a:effectLst/>
                <a:latin typeface="+mn-lt"/>
                <a:ea typeface="+mn-ea"/>
                <a:cs typeface="+mn-cs"/>
              </a:rPr>
              <a:t>Komunitní venkovské tábory, dětské kluby</a:t>
            </a:r>
            <a:r>
              <a:rPr lang="cs-CZ" sz="1200" u="sng" kern="1200" dirty="false">
                <a:solidFill>
                  <a:schemeClr val="tx1"/>
                </a:solidFill>
                <a:effectLst/>
                <a:latin typeface="+mn-lt"/>
                <a:ea typeface="+mn-ea"/>
                <a:cs typeface="+mn-cs"/>
              </a:rPr>
              <a:t> a jiné možnosti péče o děti s cílem podpořit a rozvíjet přirozené vazby v komunitě („sami sobě“) a s cílem zajistit </a:t>
            </a:r>
            <a:r>
              <a:rPr lang="cs-CZ" sz="1200" b="true" u="sng" kern="1200" dirty="false">
                <a:solidFill>
                  <a:schemeClr val="tx1"/>
                </a:solidFill>
                <a:effectLst/>
                <a:latin typeface="+mn-lt"/>
                <a:ea typeface="+mn-ea"/>
                <a:cs typeface="+mn-cs"/>
              </a:rPr>
              <a:t>slaďování péče o děti nebo stárnoucí rodiče s prací a výkonem své profese</a:t>
            </a:r>
          </a:p>
          <a:p>
            <a:pPr marL="0" marR="0" lvl="0" indent="0" algn="l" defTabSz="914400" rtl="false" eaLnBrk="true" fontAlgn="auto" latinLnBrk="false" hangingPunct="true">
              <a:lnSpc>
                <a:spcPct val="100000"/>
              </a:lnSpc>
              <a:spcBef>
                <a:spcPts val="0"/>
              </a:spcBef>
              <a:spcAft>
                <a:spcPts val="0"/>
              </a:spcAft>
              <a:buClrTx/>
              <a:buSzTx/>
              <a:buFontTx/>
              <a:buNone/>
              <a:tabLst/>
              <a:defRPr/>
            </a:pPr>
            <a:r>
              <a:rPr lang="cs-CZ" sz="1200" dirty="false"/>
              <a:t>- tábory jako vyústění soustavné celoroční práce s dětmi není de minimis, ale jednorázová akce může být de minimis, pokud má příjece na danou činnost živnost</a:t>
            </a:r>
          </a:p>
          <a:p>
            <a:pPr marL="171450" indent="-171450">
              <a:buFontTx/>
              <a:buChar char="-"/>
            </a:pPr>
            <a:r>
              <a:rPr lang="cs-CZ" sz="1200" kern="1200" dirty="false">
                <a:solidFill>
                  <a:schemeClr val="tx1"/>
                </a:solidFill>
                <a:effectLst/>
                <a:latin typeface="+mn-lt"/>
                <a:ea typeface="+mn-ea"/>
                <a:cs typeface="+mn-cs"/>
              </a:rPr>
              <a:t>tábory jsou komerční aktivitou, rodiče za tábory pro děti obvykle platí a co více, s nabídkami táborů existuje široký trh</a:t>
            </a:r>
          </a:p>
          <a:p>
            <a:pPr marL="171450" indent="-171450">
              <a:buFontTx/>
              <a:buChar char="-"/>
            </a:pPr>
            <a:r>
              <a:rPr lang="cs-CZ" sz="1200" kern="1200" dirty="false">
                <a:solidFill>
                  <a:schemeClr val="tx1"/>
                </a:solidFill>
                <a:effectLst/>
                <a:latin typeface="+mn-lt"/>
                <a:ea typeface="+mn-ea"/>
                <a:cs typeface="+mn-cs"/>
              </a:rPr>
              <a:t>dle MŠMT jsou komerční aktivitou jednorázové tábory, zatímco dlouhodobá činnost s dětmi tyto prvky postrádá - pokud dítě chodí každý týden do skauta, občas vyrazí na výpravu a pak jede na tábor, jedná se o nepřetržitou práci s dětmi a MŠMT tyto tábory staví mimo VP</a:t>
            </a:r>
          </a:p>
          <a:p>
            <a:pPr marL="171450" indent="-171450">
              <a:buFontTx/>
              <a:buChar char="-"/>
            </a:pPr>
            <a:r>
              <a:rPr lang="cs-CZ" sz="1200" kern="1200" dirty="false">
                <a:solidFill>
                  <a:schemeClr val="tx1"/>
                </a:solidFill>
                <a:effectLst/>
                <a:latin typeface="+mn-lt"/>
                <a:ea typeface="+mn-ea"/>
                <a:cs typeface="+mn-cs"/>
              </a:rPr>
              <a:t>mělo by tedy být zohledněno, zda se jedná o dlouhodobou práci s dětmi, kde je tábor vyústěním celoroční aktivity (mimo VP), nebo naopak jednorázovou aktivitu (hrozí VP)</a:t>
            </a:r>
          </a:p>
          <a:p>
            <a:pPr marL="171450" marR="0" lvl="0" indent="-171450" algn="l" defTabSz="914400" rtl="false" eaLnBrk="true" fontAlgn="auto" latinLnBrk="false" hangingPunct="true">
              <a:lnSpc>
                <a:spcPct val="100000"/>
              </a:lnSpc>
              <a:spcBef>
                <a:spcPts val="0"/>
              </a:spcBef>
              <a:spcAft>
                <a:spcPts val="0"/>
              </a:spcAft>
              <a:buClrTx/>
              <a:buSzTx/>
              <a:buFontTx/>
              <a:buChar char="-"/>
              <a:tabLst/>
              <a:defRPr/>
            </a:pPr>
            <a:r>
              <a:rPr lang="cs-CZ" sz="1200" kern="1200" dirty="false">
                <a:solidFill>
                  <a:schemeClr val="tx1"/>
                </a:solidFill>
                <a:effectLst/>
                <a:latin typeface="+mn-lt"/>
                <a:ea typeface="+mn-ea"/>
                <a:cs typeface="+mn-cs"/>
              </a:rPr>
              <a:t>zpracovny mohou zasahovat do existujícího trhu - jedná se o zvýhodnění na trhu; minimálně vybavení a know-how by mělo být pořizováno v režimu de minimis</a:t>
            </a:r>
            <a:endParaRPr lang="cs-CZ" sz="1200" u="sng" kern="1200" dirty="false">
              <a:solidFill>
                <a:schemeClr val="tx1"/>
              </a:solidFill>
              <a:effectLst/>
              <a:latin typeface="+mn-lt"/>
              <a:ea typeface="+mn-ea"/>
              <a:cs typeface="+mn-cs"/>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20</a:t>
            </a:fld>
            <a:endParaRPr lang="cs-CZ" dirty="false"/>
          </a:p>
        </p:txBody>
      </p:sp>
    </p:spTree>
    <p:extLst>
      <p:ext uri="{BB962C8B-B14F-4D97-AF65-F5344CB8AC3E}">
        <p14:creationId xmlns:p14="http://schemas.microsoft.com/office/powerpoint/2010/main" val="40775971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sz="1200" u="none" kern="1200" dirty="false">
                <a:solidFill>
                  <a:schemeClr val="tx1"/>
                </a:solidFill>
                <a:effectLst/>
                <a:latin typeface="+mn-lt"/>
                <a:ea typeface="+mn-ea"/>
                <a:cs typeface="+mn-cs"/>
              </a:rPr>
              <a:t>- důležitým hlediskem je vždy zapojení podpořeného zaměstnance do činnosti soutěžního charakteru </a:t>
            </a: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21</a:t>
            </a:fld>
            <a:endParaRPr lang="cs-CZ" dirty="false"/>
          </a:p>
        </p:txBody>
      </p:sp>
    </p:spTree>
    <p:extLst>
      <p:ext uri="{BB962C8B-B14F-4D97-AF65-F5344CB8AC3E}">
        <p14:creationId xmlns:p14="http://schemas.microsoft.com/office/powerpoint/2010/main" val="14838863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22</a:t>
            </a:fld>
            <a:endParaRPr lang="cs-CZ" dirty="false"/>
          </a:p>
        </p:txBody>
      </p:sp>
    </p:spTree>
    <p:extLst>
      <p:ext uri="{BB962C8B-B14F-4D97-AF65-F5344CB8AC3E}">
        <p14:creationId xmlns:p14="http://schemas.microsoft.com/office/powerpoint/2010/main" val="24174247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sz="1200" b="true" kern="1200" dirty="false">
                <a:solidFill>
                  <a:schemeClr val="tx1"/>
                </a:solidFill>
                <a:effectLst/>
                <a:latin typeface="+mn-lt"/>
                <a:ea typeface="+mn-ea"/>
                <a:cs typeface="+mn-cs"/>
              </a:rPr>
              <a:t>Obecné nastavení partnerství v OPZ+ </a:t>
            </a:r>
            <a:endParaRPr lang="cs-CZ" sz="1200" kern="1200" dirty="false">
              <a:solidFill>
                <a:schemeClr val="tx1"/>
              </a:solidFill>
              <a:effectLst/>
              <a:latin typeface="+mn-lt"/>
              <a:ea typeface="+mn-ea"/>
              <a:cs typeface="+mn-cs"/>
            </a:endParaRPr>
          </a:p>
          <a:p>
            <a:r>
              <a:rPr lang="cs-CZ" sz="1200" kern="1200" dirty="false">
                <a:solidFill>
                  <a:schemeClr val="tx1"/>
                </a:solidFill>
                <a:effectLst/>
                <a:latin typeface="+mn-lt"/>
                <a:ea typeface="+mn-ea"/>
                <a:cs typeface="+mn-cs"/>
              </a:rPr>
              <a:t>Obecné nastavení partnerství v OPZ+ je uvedeno v Obecné části pravidel pro žadatele a příjemce v rámci Operačního programu Zaměstnanost plus v kapitole xx.  MAS jako příjemci jsou povinny dodržovat obecné nastavení partnerství v OPZ+ a dále specifika partnerství v rámci CLLD v OPZ+ (viz následující kapitola). </a:t>
            </a:r>
          </a:p>
          <a:p>
            <a:r>
              <a:rPr lang="cs-CZ" sz="1200" u="sng" kern="1200" dirty="false">
                <a:solidFill>
                  <a:schemeClr val="tx1"/>
                </a:solidFill>
                <a:effectLst/>
                <a:latin typeface="+mn-lt"/>
                <a:ea typeface="+mn-ea"/>
                <a:cs typeface="+mn-cs"/>
              </a:rPr>
              <a:t>Obecné nastavení partnerství v OPZ+ lze shrnout následovně</a:t>
            </a:r>
            <a:r>
              <a:rPr lang="cs-CZ" sz="1200" kern="1200" dirty="false">
                <a:solidFill>
                  <a:schemeClr val="tx1"/>
                </a:solidFill>
                <a:effectLst/>
                <a:latin typeface="+mn-lt"/>
                <a:ea typeface="+mn-ea"/>
                <a:cs typeface="+mn-cs"/>
              </a:rPr>
              <a:t>:  </a:t>
            </a:r>
          </a:p>
          <a:p>
            <a:pPr lvl="0"/>
            <a:r>
              <a:rPr lang="cs-CZ" sz="1200" kern="1200" dirty="false">
                <a:solidFill>
                  <a:schemeClr val="tx1"/>
                </a:solidFill>
                <a:effectLst/>
                <a:latin typeface="+mn-lt"/>
                <a:ea typeface="+mn-ea"/>
                <a:cs typeface="+mn-cs"/>
              </a:rPr>
              <a:t>- </a:t>
            </a:r>
            <a:r>
              <a:rPr lang="cs-CZ" sz="1200" u="sng" kern="1200" dirty="false">
                <a:solidFill>
                  <a:schemeClr val="tx1"/>
                </a:solidFill>
                <a:effectLst/>
                <a:latin typeface="+mn-lt"/>
                <a:ea typeface="+mn-ea"/>
                <a:cs typeface="+mn-cs"/>
              </a:rPr>
              <a:t>princip partnerství</a:t>
            </a:r>
            <a:r>
              <a:rPr lang="cs-CZ" sz="1200" kern="1200" dirty="false">
                <a:solidFill>
                  <a:schemeClr val="tx1"/>
                </a:solidFill>
                <a:effectLst/>
                <a:latin typeface="+mn-lt"/>
                <a:ea typeface="+mn-ea"/>
                <a:cs typeface="+mn-cs"/>
              </a:rPr>
              <a:t> je jedním ze základních principů podporovaných v projektech ESF/ESF+, kdy se na aktivitách (službách) ve prospěch CS podílí více subjektů, které se potřebami CS projektu obvykle dlouhodobě věnují – dochází tak k multiplikačním efektům přenosu zkušeností a úsporám za „nákup know-how“</a:t>
            </a:r>
          </a:p>
          <a:p>
            <a:pPr lvl="0"/>
            <a:r>
              <a:rPr lang="cs-CZ" sz="1200" kern="1200" dirty="false">
                <a:solidFill>
                  <a:schemeClr val="tx1"/>
                </a:solidFill>
                <a:effectLst/>
                <a:latin typeface="+mn-lt"/>
                <a:ea typeface="+mn-ea"/>
                <a:cs typeface="+mn-cs"/>
              </a:rPr>
              <a:t>- </a:t>
            </a:r>
            <a:r>
              <a:rPr lang="cs-CZ" sz="1200" u="sng" kern="1200" dirty="false">
                <a:solidFill>
                  <a:schemeClr val="tx1"/>
                </a:solidFill>
                <a:effectLst/>
                <a:latin typeface="+mn-lt"/>
                <a:ea typeface="+mn-ea"/>
                <a:cs typeface="+mn-cs"/>
              </a:rPr>
              <a:t>podstatou partnerství</a:t>
            </a:r>
            <a:r>
              <a:rPr lang="cs-CZ" sz="1200" kern="1200" dirty="false">
                <a:solidFill>
                  <a:schemeClr val="tx1"/>
                </a:solidFill>
                <a:effectLst/>
                <a:latin typeface="+mn-lt"/>
                <a:ea typeface="+mn-ea"/>
                <a:cs typeface="+mn-cs"/>
              </a:rPr>
              <a:t> tedy je, že partneři spolu realizují projekt a výsledkem této spolupráce je nějaký jedinečný výstup, což musí být v projektech jednoznačně identifikovatelné; role a míra zapojení partnera musí být popsány žadatelem již v žádosti o podporu (s výjimkou subjektů, které vstoupily do projektu až po dokončení přípravy žádosti o podporu)</a:t>
            </a:r>
          </a:p>
          <a:p>
            <a:pPr lvl="0"/>
            <a:r>
              <a:rPr lang="cs-CZ" sz="1200" kern="1200" dirty="false">
                <a:solidFill>
                  <a:schemeClr val="tx1"/>
                </a:solidFill>
                <a:effectLst/>
                <a:latin typeface="+mn-lt"/>
                <a:ea typeface="+mn-ea"/>
                <a:cs typeface="+mn-cs"/>
              </a:rPr>
              <a:t>- </a:t>
            </a:r>
            <a:r>
              <a:rPr lang="cs-CZ" sz="1200" u="sng" kern="1200" dirty="false">
                <a:solidFill>
                  <a:schemeClr val="tx1"/>
                </a:solidFill>
                <a:effectLst/>
                <a:latin typeface="+mn-lt"/>
                <a:ea typeface="+mn-ea"/>
                <a:cs typeface="+mn-cs"/>
              </a:rPr>
              <a:t>partneři se musí podílet na realizaci věcných aktivit projektu</a:t>
            </a:r>
            <a:r>
              <a:rPr lang="cs-CZ" sz="1200" kern="1200" dirty="false">
                <a:solidFill>
                  <a:schemeClr val="tx1"/>
                </a:solidFill>
                <a:effectLst/>
                <a:latin typeface="+mn-lt"/>
                <a:ea typeface="+mn-ea"/>
                <a:cs typeface="+mn-cs"/>
              </a:rPr>
              <a:t>. Partnerství nesmí nahrazovat </a:t>
            </a:r>
            <a:r>
              <a:rPr lang="cs-CZ" sz="1200" u="sng" kern="1200" dirty="false">
                <a:solidFill>
                  <a:schemeClr val="tx1"/>
                </a:solidFill>
                <a:effectLst/>
                <a:latin typeface="+mn-lt"/>
                <a:ea typeface="+mn-ea"/>
                <a:cs typeface="+mn-cs"/>
              </a:rPr>
              <a:t>zabezpečení běžné administrace projektu</a:t>
            </a:r>
            <a:r>
              <a:rPr lang="cs-CZ" sz="1200" kern="1200" dirty="false">
                <a:solidFill>
                  <a:schemeClr val="tx1"/>
                </a:solidFill>
                <a:effectLst/>
                <a:latin typeface="+mn-lt"/>
                <a:ea typeface="+mn-ea"/>
                <a:cs typeface="+mn-cs"/>
              </a:rPr>
              <a:t> (zejména zpracování zpráv o realizaci projektu, finanční řízení projektu, účetnictví, administrativní agendu apod.), </a:t>
            </a:r>
            <a:r>
              <a:rPr lang="cs-CZ" sz="1200" u="sng" kern="1200" dirty="false">
                <a:solidFill>
                  <a:schemeClr val="tx1"/>
                </a:solidFill>
                <a:effectLst/>
                <a:latin typeface="+mn-lt"/>
                <a:ea typeface="+mn-ea"/>
                <a:cs typeface="+mn-cs"/>
              </a:rPr>
              <a:t>poskytování běžných služeb</a:t>
            </a:r>
            <a:r>
              <a:rPr lang="cs-CZ" sz="1200" kern="1200" dirty="false">
                <a:solidFill>
                  <a:schemeClr val="tx1"/>
                </a:solidFill>
                <a:effectLst/>
                <a:latin typeface="+mn-lt"/>
                <a:ea typeface="+mn-ea"/>
                <a:cs typeface="+mn-cs"/>
              </a:rPr>
              <a:t> (publicita projektu, IT služby, účetní služby apod.) </a:t>
            </a:r>
            <a:r>
              <a:rPr lang="cs-CZ" sz="1200" u="sng" kern="1200" dirty="false">
                <a:solidFill>
                  <a:schemeClr val="tx1"/>
                </a:solidFill>
                <a:effectLst/>
                <a:latin typeface="+mn-lt"/>
                <a:ea typeface="+mn-ea"/>
                <a:cs typeface="+mn-cs"/>
              </a:rPr>
              <a:t>nebo dodání zboží</a:t>
            </a:r>
            <a:r>
              <a:rPr lang="cs-CZ" sz="1200" kern="1200" dirty="false">
                <a:solidFill>
                  <a:schemeClr val="tx1"/>
                </a:solidFill>
                <a:effectLst/>
                <a:latin typeface="+mn-lt"/>
                <a:ea typeface="+mn-ea"/>
                <a:cs typeface="+mn-cs"/>
              </a:rPr>
              <a:t>. Partnerství není vztahem, </a:t>
            </a:r>
            <a:r>
              <a:rPr lang="cs-CZ" sz="1200" u="sng" kern="1200" dirty="false">
                <a:solidFill>
                  <a:schemeClr val="tx1"/>
                </a:solidFill>
                <a:effectLst/>
                <a:latin typeface="+mn-lt"/>
                <a:ea typeface="+mn-ea"/>
                <a:cs typeface="+mn-cs"/>
              </a:rPr>
              <a:t>kdy příjemce nebo partner zajišťují v projektu takové aktivity, které mohou být běžně na trhu poskytnuty jako služby dalších subjektů</a:t>
            </a:r>
            <a:r>
              <a:rPr lang="cs-CZ" sz="1200" kern="1200" dirty="false">
                <a:solidFill>
                  <a:schemeClr val="tx1"/>
                </a:solidFill>
                <a:effectLst/>
                <a:latin typeface="+mn-lt"/>
                <a:ea typeface="+mn-ea"/>
                <a:cs typeface="+mn-cs"/>
              </a:rPr>
              <a:t> (realizace jazykových kurzů, IT vzdělávání, komunikační dovednosti apod.). Realizace principu partnerství </a:t>
            </a:r>
            <a:r>
              <a:rPr lang="cs-CZ" sz="1200" u="sng" kern="1200" dirty="false">
                <a:solidFill>
                  <a:schemeClr val="tx1"/>
                </a:solidFill>
                <a:effectLst/>
                <a:latin typeface="+mn-lt"/>
                <a:ea typeface="+mn-ea"/>
                <a:cs typeface="+mn-cs"/>
              </a:rPr>
              <a:t>nesmí být zneužito k obcházení zákona o veřejných zakázkách</a:t>
            </a:r>
            <a:r>
              <a:rPr lang="cs-CZ" sz="1200" kern="1200" dirty="false">
                <a:solidFill>
                  <a:schemeClr val="tx1"/>
                </a:solidFill>
                <a:effectLst/>
                <a:latin typeface="+mn-lt"/>
                <a:ea typeface="+mn-ea"/>
                <a:cs typeface="+mn-cs"/>
              </a:rPr>
              <a:t>.</a:t>
            </a:r>
          </a:p>
          <a:p>
            <a:pPr lvl="0"/>
            <a:r>
              <a:rPr lang="cs-CZ" sz="1200" kern="1200" dirty="false">
                <a:solidFill>
                  <a:schemeClr val="tx1"/>
                </a:solidFill>
                <a:effectLst/>
                <a:latin typeface="+mn-lt"/>
                <a:ea typeface="+mn-ea"/>
                <a:cs typeface="+mn-cs"/>
              </a:rPr>
              <a:t>i v případě zapojení partnera do projektu je </a:t>
            </a:r>
            <a:r>
              <a:rPr lang="cs-CZ" sz="1200" u="sng" kern="1200" dirty="false">
                <a:solidFill>
                  <a:schemeClr val="tx1"/>
                </a:solidFill>
                <a:effectLst/>
                <a:latin typeface="+mn-lt"/>
                <a:ea typeface="+mn-ea"/>
                <a:cs typeface="+mn-cs"/>
              </a:rPr>
              <a:t>odpovědnost za realizaci projektu vždy na příjemci</a:t>
            </a:r>
            <a:r>
              <a:rPr lang="cs-CZ" sz="1200" kern="1200" dirty="false">
                <a:solidFill>
                  <a:schemeClr val="tx1"/>
                </a:solidFill>
                <a:effectLst/>
                <a:latin typeface="+mn-lt"/>
                <a:ea typeface="+mn-ea"/>
                <a:cs typeface="+mn-cs"/>
              </a:rPr>
              <a:t>. Příjemce vůči ŘO garantuje, že projekt je realizován podle pravidel OPZ+ a v souladu s právním aktem, na jehož základě projekt podporu čerpá</a:t>
            </a:r>
          </a:p>
          <a:p>
            <a:pPr lvl="0"/>
            <a:r>
              <a:rPr lang="cs-CZ" sz="1200" u="sng" kern="1200" dirty="false">
                <a:solidFill>
                  <a:schemeClr val="tx1"/>
                </a:solidFill>
                <a:effectLst/>
                <a:latin typeface="+mn-lt"/>
                <a:ea typeface="+mn-ea"/>
                <a:cs typeface="+mn-cs"/>
              </a:rPr>
              <a:t>dělení partnerů</a:t>
            </a:r>
            <a:r>
              <a:rPr lang="cs-CZ" sz="1200" kern="1200" dirty="false">
                <a:solidFill>
                  <a:schemeClr val="tx1"/>
                </a:solidFill>
                <a:effectLst/>
                <a:latin typeface="+mn-lt"/>
                <a:ea typeface="+mn-ea"/>
                <a:cs typeface="+mn-cs"/>
              </a:rPr>
              <a:t> (s finančním příspěvkem/bez finančního příspěvku), </a:t>
            </a:r>
            <a:r>
              <a:rPr lang="cs-CZ" sz="1200" u="sng" kern="1200" dirty="false">
                <a:solidFill>
                  <a:schemeClr val="tx1"/>
                </a:solidFill>
                <a:effectLst/>
                <a:latin typeface="+mn-lt"/>
                <a:ea typeface="+mn-ea"/>
                <a:cs typeface="+mn-cs"/>
              </a:rPr>
              <a:t>oprávněnost partnerů, náležitosti smlouvy o partnerství a změna partnera</a:t>
            </a:r>
            <a:r>
              <a:rPr lang="cs-CZ" sz="1200" kern="1200" dirty="false">
                <a:solidFill>
                  <a:schemeClr val="tx1"/>
                </a:solidFill>
                <a:effectLst/>
                <a:latin typeface="+mn-lt"/>
                <a:ea typeface="+mn-ea"/>
                <a:cs typeface="+mn-cs"/>
              </a:rPr>
              <a:t> jsou uvedeny v obecných pravidlech </a:t>
            </a:r>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23</a:t>
            </a:fld>
            <a:endParaRPr lang="cs-CZ" dirty="false"/>
          </a:p>
        </p:txBody>
      </p:sp>
    </p:spTree>
    <p:extLst>
      <p:ext uri="{BB962C8B-B14F-4D97-AF65-F5344CB8AC3E}">
        <p14:creationId xmlns:p14="http://schemas.microsoft.com/office/powerpoint/2010/main" val="40129094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sz="1200" b="true" kern="1200" dirty="false">
                <a:solidFill>
                  <a:schemeClr val="tx1"/>
                </a:solidFill>
                <a:effectLst/>
                <a:latin typeface="+mn-lt"/>
                <a:ea typeface="+mn-ea"/>
                <a:cs typeface="+mn-cs"/>
              </a:rPr>
              <a:t>Specifika partnerství v rámci CLLD v OPZ+</a:t>
            </a:r>
            <a:endParaRPr lang="cs-CZ" sz="1200" kern="1200" dirty="false">
              <a:solidFill>
                <a:schemeClr val="tx1"/>
              </a:solidFill>
              <a:effectLst/>
              <a:latin typeface="+mn-lt"/>
              <a:ea typeface="+mn-ea"/>
              <a:cs typeface="+mn-cs"/>
            </a:endParaRPr>
          </a:p>
          <a:p>
            <a:r>
              <a:rPr lang="cs-CZ" sz="1200" kern="1200" dirty="false">
                <a:solidFill>
                  <a:schemeClr val="tx1"/>
                </a:solidFill>
                <a:effectLst/>
                <a:latin typeface="+mn-lt"/>
                <a:ea typeface="+mn-ea"/>
                <a:cs typeface="+mn-cs"/>
              </a:rPr>
              <a:t>Budování místních/regionálních partnerství je jedním ze základních principů realizace projektů na základě přístupu zdola - nahoru (bottom-up approach), vytváří se tím kapacita na implementaci místních/regionálních strategií a projektů. </a:t>
            </a:r>
          </a:p>
          <a:p>
            <a:r>
              <a:rPr lang="cs-CZ" sz="1200" b="true" kern="1200" dirty="false">
                <a:solidFill>
                  <a:schemeClr val="tx1"/>
                </a:solidFill>
                <a:effectLst/>
                <a:latin typeface="+mn-lt"/>
                <a:ea typeface="+mn-ea"/>
                <a:cs typeface="+mn-cs"/>
              </a:rPr>
              <a:t>Partnerství v rámci CLLD je ukotveno v obecném nařízení, </a:t>
            </a:r>
            <a:r>
              <a:rPr lang="cs-CZ" sz="1200" kern="1200" dirty="false">
                <a:solidFill>
                  <a:schemeClr val="tx1"/>
                </a:solidFill>
                <a:effectLst/>
                <a:latin typeface="+mn-lt"/>
                <a:ea typeface="+mn-ea"/>
                <a:cs typeface="+mn-cs"/>
              </a:rPr>
              <a:t>kde je uvedeno následující:</a:t>
            </a:r>
          </a:p>
          <a:p>
            <a:pPr lvl="0"/>
            <a:r>
              <a:rPr lang="cs-CZ" sz="1200" kern="1200" dirty="false">
                <a:solidFill>
                  <a:schemeClr val="tx1"/>
                </a:solidFill>
                <a:effectLst/>
                <a:latin typeface="+mn-lt"/>
                <a:ea typeface="+mn-ea"/>
                <a:cs typeface="+mn-cs"/>
              </a:rPr>
              <a:t>Čl. 31: </a:t>
            </a:r>
          </a:p>
          <a:p>
            <a:pPr lvl="1"/>
            <a:r>
              <a:rPr lang="cs-CZ" sz="1200" kern="1200" dirty="false">
                <a:solidFill>
                  <a:schemeClr val="tx1"/>
                </a:solidFill>
                <a:effectLst/>
                <a:latin typeface="+mn-lt"/>
                <a:ea typeface="+mn-ea"/>
                <a:cs typeface="+mn-cs"/>
              </a:rPr>
              <a:t>bod 2.b) vedeno MAS složenou z reprezentantů veřejných i soukromých místních socio-ekonomických zájmů, ve kterých žádná zájmová skupina nekontroluje rozhodovací proces. (pozn. toto ověřuje MMR v rámci procesu standardizace MAS; existuje tedy záruka transparentního výběru aktivit/projektových námětů k realizaci)</a:t>
            </a:r>
          </a:p>
          <a:p>
            <a:pPr lvl="1"/>
            <a:r>
              <a:rPr lang="cs-CZ" sz="1200" kern="1200" dirty="false">
                <a:solidFill>
                  <a:schemeClr val="tx1"/>
                </a:solidFill>
                <a:effectLst/>
                <a:latin typeface="+mn-lt"/>
                <a:ea typeface="+mn-ea"/>
                <a:cs typeface="+mn-cs"/>
              </a:rPr>
              <a:t>bod 2.c) realizováno prostřednictvím strategií zpracovaných za účasti místní komunity – v souladu s čl. 32 (pozn.: strategie a akční plány procházejí schvalovacím procesem ze strany MMR/ŘO, nicméně základním principem je přístup zdola – nahoru, což znamená, že místní aktéři si dohodou a stanoví rozvojové potřeby a priority a také zajistí jejich implementaci, k čemuž si musí vytvořit potřebnou kapacitu; typickým prvkem je zde „využití místních zdrojů“)</a:t>
            </a:r>
          </a:p>
          <a:p>
            <a:pPr lvl="1"/>
            <a:r>
              <a:rPr lang="cs-CZ" sz="1200" kern="1200" dirty="false">
                <a:solidFill>
                  <a:schemeClr val="tx1"/>
                </a:solidFill>
                <a:effectLst/>
                <a:latin typeface="+mn-lt"/>
                <a:ea typeface="+mn-ea"/>
                <a:cs typeface="+mn-cs"/>
              </a:rPr>
              <a:t>bod 2.d) podporující síťování, dostupnost, inovativní prvky v místním kontextu a, kde je to vhodné, spolupráci s dalšími územními aktéry </a:t>
            </a:r>
          </a:p>
          <a:p>
            <a:pPr lvl="0"/>
            <a:r>
              <a:rPr lang="cs-CZ" sz="1200" kern="1200" dirty="false">
                <a:solidFill>
                  <a:schemeClr val="tx1"/>
                </a:solidFill>
                <a:effectLst/>
                <a:latin typeface="+mn-lt"/>
                <a:ea typeface="+mn-ea"/>
                <a:cs typeface="+mn-cs"/>
              </a:rPr>
              <a:t>čl. 32, e) Integrovaná strategie (IS) obsahuje uspořádání pro řízení, monitorování a evaluaci, které demonstruje kapacity MAS implementovat IS (pozn.: v IS resp. akčním plánu MAS by tedy mohl/měl být popsán způsob implementace projektů včetně popisu aktivit, které je vhodné realizovat prostřednictvím partnerů a návrhu vhodných partnerů)</a:t>
            </a:r>
          </a:p>
          <a:p>
            <a:pPr lvl="0"/>
            <a:r>
              <a:rPr lang="cs-CZ" sz="1200" kern="1200" dirty="false">
                <a:solidFill>
                  <a:schemeClr val="tx1"/>
                </a:solidFill>
                <a:effectLst/>
                <a:latin typeface="+mn-lt"/>
                <a:ea typeface="+mn-ea"/>
                <a:cs typeface="+mn-cs"/>
              </a:rPr>
              <a:t>čl. 33 (exkluzivní úkoly MAS), bod. 3.a) Budování kapacity místních aktérů na přípravu a </a:t>
            </a:r>
            <a:r>
              <a:rPr lang="cs-CZ" sz="1200" b="true" kern="1200" dirty="false">
                <a:solidFill>
                  <a:schemeClr val="tx1"/>
                </a:solidFill>
                <a:effectLst/>
                <a:latin typeface="+mn-lt"/>
                <a:ea typeface="+mn-ea"/>
                <a:cs typeface="+mn-cs"/>
              </a:rPr>
              <a:t>implementaci opatření</a:t>
            </a:r>
            <a:r>
              <a:rPr lang="cs-CZ" sz="1200" kern="1200" dirty="false">
                <a:solidFill>
                  <a:schemeClr val="tx1"/>
                </a:solidFill>
                <a:effectLst/>
                <a:latin typeface="+mn-lt"/>
                <a:ea typeface="+mn-ea"/>
                <a:cs typeface="+mn-cs"/>
              </a:rPr>
              <a:t> (pozn.: tím je zřejmě myšlena hlavně animační činnost, ale rozhodně to lze vykládat i ve prospěch budování místních partnerství pro implementaci opatření IS/Akčního plánu MAS; </a:t>
            </a:r>
          </a:p>
          <a:p>
            <a:r>
              <a:rPr lang="cs-CZ" sz="1200" kern="1200" dirty="false">
                <a:solidFill>
                  <a:schemeClr val="tx1"/>
                </a:solidFill>
                <a:effectLst/>
                <a:latin typeface="+mn-lt"/>
                <a:ea typeface="+mn-ea"/>
                <a:cs typeface="+mn-cs"/>
              </a:rPr>
              <a:t> </a:t>
            </a:r>
          </a:p>
          <a:p>
            <a:r>
              <a:rPr lang="cs-CZ" sz="1200" b="true" kern="1200" dirty="false">
                <a:solidFill>
                  <a:schemeClr val="tx1"/>
                </a:solidFill>
                <a:effectLst/>
                <a:latin typeface="+mn-lt"/>
                <a:ea typeface="+mn-ea"/>
                <a:cs typeface="+mn-cs"/>
              </a:rPr>
              <a:t>Při realizaci projektů CLLD v OPZ+ je nutné dodržovat níže uvedené požadavky:  </a:t>
            </a:r>
            <a:endParaRPr lang="cs-CZ" sz="1200" kern="1200" dirty="false">
              <a:solidFill>
                <a:schemeClr val="tx1"/>
              </a:solidFill>
              <a:effectLst/>
              <a:latin typeface="+mn-lt"/>
              <a:ea typeface="+mn-ea"/>
              <a:cs typeface="+mn-cs"/>
            </a:endParaRPr>
          </a:p>
          <a:p>
            <a:pPr lvl="0"/>
            <a:r>
              <a:rPr lang="cs-CZ" sz="1200" kern="1200" dirty="false">
                <a:solidFill>
                  <a:schemeClr val="tx1"/>
                </a:solidFill>
                <a:effectLst/>
                <a:latin typeface="+mn-lt"/>
                <a:ea typeface="+mn-ea"/>
                <a:cs typeface="+mn-cs"/>
              </a:rPr>
              <a:t>- vzhledem k tomu, že je žádoucí, aby </a:t>
            </a:r>
            <a:r>
              <a:rPr lang="cs-CZ" sz="1200" u="sng" kern="1200" dirty="false">
                <a:solidFill>
                  <a:schemeClr val="tx1"/>
                </a:solidFill>
                <a:effectLst/>
                <a:latin typeface="+mn-lt"/>
                <a:ea typeface="+mn-ea"/>
                <a:cs typeface="+mn-cs"/>
              </a:rPr>
              <a:t>MAS jako příjemce ve výzvě na CLLD v OPZ+ disponovala dostatečným personální kapacitou pro přípravu a realizaci projektů CLLD</a:t>
            </a:r>
            <a:r>
              <a:rPr lang="cs-CZ" sz="1200" kern="1200" dirty="false">
                <a:solidFill>
                  <a:schemeClr val="tx1"/>
                </a:solidFill>
                <a:effectLst/>
                <a:latin typeface="+mn-lt"/>
                <a:ea typeface="+mn-ea"/>
                <a:cs typeface="+mn-cs"/>
              </a:rPr>
              <a:t> stanovuje ŘO OPZ+ podmínku, že </a:t>
            </a:r>
            <a:r>
              <a:rPr lang="cs-CZ" sz="1200" u="sng" kern="1200" dirty="false">
                <a:solidFill>
                  <a:schemeClr val="tx1"/>
                </a:solidFill>
                <a:effectLst/>
                <a:latin typeface="+mn-lt"/>
                <a:ea typeface="+mn-ea"/>
                <a:cs typeface="+mn-cs"/>
              </a:rPr>
              <a:t>minimálně 30 % z přímých nákladů rozpočtu projektu musí MAS realizovat jako příjemce vlastními silami</a:t>
            </a:r>
            <a:r>
              <a:rPr lang="cs-CZ" sz="1200" kern="1200" dirty="false">
                <a:solidFill>
                  <a:schemeClr val="tx1"/>
                </a:solidFill>
                <a:effectLst/>
                <a:latin typeface="+mn-lt"/>
                <a:ea typeface="+mn-ea"/>
                <a:cs typeface="+mn-cs"/>
              </a:rPr>
              <a:t>. Zbylou část projektu mohou realizovat partner (partneři) s finančním příspěvkem a/nebo dodavatel (dodavatelé). </a:t>
            </a:r>
          </a:p>
          <a:p>
            <a:pPr marL="171450" lvl="0" indent="-171450">
              <a:buFontTx/>
              <a:buChar char="-"/>
            </a:pPr>
            <a:r>
              <a:rPr lang="cs-CZ" sz="1200" kern="1200" dirty="false">
                <a:solidFill>
                  <a:schemeClr val="tx1"/>
                </a:solidFill>
                <a:effectLst/>
                <a:latin typeface="+mn-lt"/>
                <a:ea typeface="+mn-ea"/>
                <a:cs typeface="+mn-cs"/>
              </a:rPr>
              <a:t>jako </a:t>
            </a:r>
            <a:r>
              <a:rPr lang="cs-CZ" sz="1200" u="sng" kern="1200" dirty="false">
                <a:solidFill>
                  <a:schemeClr val="tx1"/>
                </a:solidFill>
                <a:effectLst/>
                <a:latin typeface="+mn-lt"/>
                <a:ea typeface="+mn-ea"/>
                <a:cs typeface="+mn-cs"/>
              </a:rPr>
              <a:t>oprávněné partnery s finančním příspěvkem</a:t>
            </a:r>
            <a:r>
              <a:rPr lang="cs-CZ" sz="1200" kern="1200" dirty="false">
                <a:solidFill>
                  <a:schemeClr val="tx1"/>
                </a:solidFill>
                <a:effectLst/>
                <a:latin typeface="+mn-lt"/>
                <a:ea typeface="+mn-ea"/>
                <a:cs typeface="+mn-cs"/>
              </a:rPr>
              <a:t> může MAS povolit </a:t>
            </a:r>
            <a:r>
              <a:rPr lang="cs-CZ" sz="1200" u="sng" kern="1200" dirty="false">
                <a:solidFill>
                  <a:schemeClr val="tx1"/>
                </a:solidFill>
                <a:effectLst/>
                <a:latin typeface="+mn-lt"/>
                <a:ea typeface="+mn-ea"/>
                <a:cs typeface="+mn-cs"/>
              </a:rPr>
              <a:t>pouze subjekty s minimálně tříletou historií</a:t>
            </a:r>
            <a:r>
              <a:rPr lang="cs-CZ" sz="1200" kern="1200" dirty="false">
                <a:solidFill>
                  <a:schemeClr val="tx1"/>
                </a:solidFill>
                <a:effectLst/>
                <a:latin typeface="+mn-lt"/>
                <a:ea typeface="+mn-ea"/>
                <a:cs typeface="+mn-cs"/>
              </a:rPr>
              <a:t>, </a:t>
            </a:r>
            <a:r>
              <a:rPr lang="cs-CZ" sz="1200" u="sng" kern="1200" dirty="false">
                <a:solidFill>
                  <a:schemeClr val="tx1"/>
                </a:solidFill>
                <a:effectLst/>
                <a:latin typeface="+mn-lt"/>
                <a:ea typeface="+mn-ea"/>
                <a:cs typeface="+mn-cs"/>
              </a:rPr>
              <a:t>ve výjimečných a náležitě odůvodněných případech je možné připustit i partnera s kratší historií </a:t>
            </a:r>
            <a:r>
              <a:rPr lang="cs-CZ" sz="1200" kern="1200" dirty="false">
                <a:solidFill>
                  <a:schemeClr val="tx1"/>
                </a:solidFill>
                <a:effectLst/>
                <a:latin typeface="+mn-lt"/>
                <a:ea typeface="+mn-ea"/>
                <a:cs typeface="+mn-cs"/>
              </a:rPr>
              <a:t>(podmínkou je řádné odůvodnění nezbytnosti takového partnera pro realizaci projektu)</a:t>
            </a:r>
          </a:p>
          <a:p>
            <a:pPr marL="0" marR="0" lvl="0" indent="0" algn="l" defTabSz="914400" rtl="false" eaLnBrk="true" fontAlgn="auto" latinLnBrk="false" hangingPunct="true">
              <a:lnSpc>
                <a:spcPct val="100000"/>
              </a:lnSpc>
              <a:spcBef>
                <a:spcPts val="0"/>
              </a:spcBef>
              <a:spcAft>
                <a:spcPts val="0"/>
              </a:spcAft>
              <a:buClrTx/>
              <a:buSzTx/>
              <a:buFontTx/>
              <a:buNone/>
              <a:tabLst/>
              <a:defRPr/>
            </a:pPr>
            <a:r>
              <a:rPr lang="cs-CZ" sz="1200" kern="1200" dirty="false">
                <a:solidFill>
                  <a:schemeClr val="tx1"/>
                </a:solidFill>
                <a:effectLst/>
                <a:latin typeface="+mn-lt"/>
                <a:ea typeface="+mn-ea"/>
                <a:cs typeface="+mn-cs"/>
              </a:rPr>
              <a:t>Podmínkou je prokazatelná dlouhodobá práce (min. tři roky) s CS, která nemá charakter jednorázového dodavatelského vztahu. Jako partneři nejsou akceptovatelní nově vzniklé subjekty.</a:t>
            </a:r>
            <a:endParaRPr lang="cs-CZ" sz="1600" kern="1200" dirty="false">
              <a:solidFill>
                <a:schemeClr val="tx1"/>
              </a:solidFill>
              <a:effectLst/>
              <a:latin typeface="+mn-lt"/>
              <a:ea typeface="+mn-ea"/>
              <a:cs typeface="+mn-cs"/>
            </a:endParaRPr>
          </a:p>
          <a:p>
            <a:pPr marL="171450" lvl="0" indent="-171450">
              <a:buFontTx/>
              <a:buChar char="-"/>
            </a:pPr>
            <a:endParaRPr lang="cs-CZ" sz="1200" kern="1200" dirty="false">
              <a:solidFill>
                <a:schemeClr val="tx1"/>
              </a:solidFill>
              <a:effectLst/>
              <a:latin typeface="+mn-lt"/>
              <a:ea typeface="+mn-ea"/>
              <a:cs typeface="+mn-cs"/>
            </a:endParaRPr>
          </a:p>
          <a:p>
            <a:pPr marL="171450" lvl="0" indent="-171450">
              <a:buFontTx/>
              <a:buChar char="-"/>
            </a:pPr>
            <a:r>
              <a:rPr lang="cs-CZ" sz="1200" kern="1200" dirty="false">
                <a:solidFill>
                  <a:schemeClr val="tx1"/>
                </a:solidFill>
                <a:effectLst/>
                <a:latin typeface="+mn-lt"/>
                <a:ea typeface="+mn-ea"/>
                <a:cs typeface="+mn-cs"/>
              </a:rPr>
              <a:t>MAS má povinnost </a:t>
            </a:r>
            <a:r>
              <a:rPr lang="cs-CZ" sz="1200" u="sng" kern="1200" dirty="false">
                <a:solidFill>
                  <a:schemeClr val="tx1"/>
                </a:solidFill>
                <a:effectLst/>
                <a:latin typeface="+mn-lt"/>
                <a:ea typeface="+mn-ea"/>
                <a:cs typeface="+mn-cs"/>
              </a:rPr>
              <a:t>vybrat partnery s finančním příspěvkem transparentním výběrovým procesem na základě předem stanovených kritéri</a:t>
            </a:r>
            <a:r>
              <a:rPr lang="cs-CZ" sz="1200" kern="1200" dirty="false">
                <a:solidFill>
                  <a:schemeClr val="tx1"/>
                </a:solidFill>
                <a:effectLst/>
                <a:latin typeface="+mn-lt"/>
                <a:ea typeface="+mn-ea"/>
                <a:cs typeface="+mn-cs"/>
              </a:rPr>
              <a:t>í – na žádost ŘO OPZ+ musí být MAS schopna doložit jaké partnery si vybrala pro realizaci projektu a na základě jakých kriterií</a:t>
            </a:r>
          </a:p>
          <a:p>
            <a:pPr marL="0" lvl="0" indent="0">
              <a:buFontTx/>
              <a:buNone/>
            </a:pPr>
            <a:endParaRPr lang="cs-CZ" sz="1200" kern="1200" dirty="false">
              <a:solidFill>
                <a:schemeClr val="tx1"/>
              </a:solidFill>
              <a:effectLst/>
              <a:latin typeface="+mn-lt"/>
              <a:ea typeface="+mn-ea"/>
              <a:cs typeface="+mn-cs"/>
            </a:endParaRPr>
          </a:p>
          <a:p>
            <a:pPr marL="171450" lvl="0" indent="-171450">
              <a:buFontTx/>
              <a:buChar char="-"/>
            </a:pPr>
            <a:r>
              <a:rPr lang="cs-CZ" sz="1200" u="sng" kern="1200" dirty="false">
                <a:solidFill>
                  <a:schemeClr val="tx1"/>
                </a:solidFill>
                <a:effectLst/>
                <a:latin typeface="+mn-lt"/>
                <a:ea typeface="+mn-ea"/>
                <a:cs typeface="+mn-cs"/>
              </a:rPr>
              <a:t>Při výběru partnerů je nutné zohlednit jeden z hlavních principů CLLD</a:t>
            </a:r>
            <a:r>
              <a:rPr lang="cs-CZ" sz="1200" kern="1200" dirty="false">
                <a:solidFill>
                  <a:schemeClr val="tx1"/>
                </a:solidFill>
                <a:effectLst/>
                <a:latin typeface="+mn-lt"/>
                <a:ea typeface="+mn-ea"/>
                <a:cs typeface="+mn-cs"/>
              </a:rPr>
              <a:t> – </a:t>
            </a:r>
            <a:r>
              <a:rPr lang="cs-CZ" sz="1200" u="sng" kern="1200" dirty="false">
                <a:solidFill>
                  <a:schemeClr val="tx1"/>
                </a:solidFill>
                <a:effectLst/>
                <a:latin typeface="+mn-lt"/>
                <a:ea typeface="+mn-ea"/>
                <a:cs typeface="+mn-cs"/>
              </a:rPr>
              <a:t>zaměření na lokální partnerství</a:t>
            </a:r>
            <a:r>
              <a:rPr lang="cs-CZ" sz="1200" kern="1200" dirty="false">
                <a:solidFill>
                  <a:schemeClr val="tx1"/>
                </a:solidFill>
                <a:effectLst/>
                <a:latin typeface="+mn-lt"/>
                <a:ea typeface="+mn-ea"/>
                <a:cs typeface="+mn-cs"/>
              </a:rPr>
              <a:t> – tedy jedno z kriterií pro výběr partnerů musí zohledňovat to, </a:t>
            </a:r>
            <a:r>
              <a:rPr lang="cs-CZ" sz="1200" u="sng" kern="1200" dirty="false">
                <a:solidFill>
                  <a:schemeClr val="tx1"/>
                </a:solidFill>
                <a:effectLst/>
                <a:latin typeface="+mn-lt"/>
                <a:ea typeface="+mn-ea"/>
                <a:cs typeface="+mn-cs"/>
              </a:rPr>
              <a:t>zda je daný partner z území MAS nebo je aktivní na území dané MAS</a:t>
            </a:r>
          </a:p>
          <a:p>
            <a:pPr marL="0" lvl="0" indent="0">
              <a:buFontTx/>
              <a:buNone/>
            </a:pPr>
            <a:endParaRPr lang="cs-CZ" sz="1200" u="sng" kern="1200" dirty="false">
              <a:solidFill>
                <a:schemeClr val="tx1"/>
              </a:solidFill>
              <a:effectLst/>
              <a:latin typeface="+mn-lt"/>
              <a:ea typeface="+mn-ea"/>
              <a:cs typeface="+mn-cs"/>
            </a:endParaRPr>
          </a:p>
          <a:p>
            <a:r>
              <a:rPr lang="cs-CZ" sz="1200" kern="1200" dirty="false">
                <a:solidFill>
                  <a:schemeClr val="tx1"/>
                </a:solidFill>
                <a:effectLst/>
                <a:latin typeface="+mn-lt"/>
                <a:ea typeface="+mn-ea"/>
                <a:cs typeface="+mn-cs"/>
              </a:rPr>
              <a:t>Na zvážení, zda do výzvy přímo neuvést aktivitu „Budování/posilování kapacity místních partnerů/aktérů – animační činnost MAS jsou sice hrazeny převážně z OP TP, ale partneři se do toho nedostanou – takže pokud bychom to vymezili jen na některé aktivity/služby, tak by to smysl mít mohlo.</a:t>
            </a:r>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24</a:t>
            </a:fld>
            <a:endParaRPr lang="cs-CZ" dirty="false"/>
          </a:p>
        </p:txBody>
      </p:sp>
    </p:spTree>
    <p:extLst>
      <p:ext uri="{BB962C8B-B14F-4D97-AF65-F5344CB8AC3E}">
        <p14:creationId xmlns:p14="http://schemas.microsoft.com/office/powerpoint/2010/main" val="37631082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25</a:t>
            </a:fld>
            <a:endParaRPr lang="cs-CZ" dirty="false"/>
          </a:p>
        </p:txBody>
      </p:sp>
    </p:spTree>
    <p:extLst>
      <p:ext uri="{BB962C8B-B14F-4D97-AF65-F5344CB8AC3E}">
        <p14:creationId xmlns:p14="http://schemas.microsoft.com/office/powerpoint/2010/main" val="15266995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lvl="0"/>
            <a:r>
              <a:rPr lang="cs-CZ" sz="1200" kern="1200" dirty="false">
                <a:solidFill>
                  <a:schemeClr val="tx1"/>
                </a:solidFill>
                <a:effectLst/>
                <a:latin typeface="+mn-lt"/>
                <a:ea typeface="+mn-ea"/>
                <a:cs typeface="+mn-cs"/>
              </a:rPr>
              <a:t>Doporučení konzultovat, ne povinnost – v jaké fázi? Sjednotit to…</a:t>
            </a:r>
          </a:p>
          <a:p>
            <a:pPr lvl="0"/>
            <a:r>
              <a:rPr lang="cs-CZ" sz="1200" kern="1200" dirty="false">
                <a:solidFill>
                  <a:schemeClr val="tx1"/>
                </a:solidFill>
                <a:effectLst/>
                <a:latin typeface="+mn-lt"/>
                <a:ea typeface="+mn-ea"/>
                <a:cs typeface="+mn-cs"/>
              </a:rPr>
              <a:t>Limitovat podmínky – aspoň týden před konzultací poslat podklady v rozsahu max. xy - jinak máme právo konzultaci odmítnout</a:t>
            </a:r>
          </a:p>
          <a:p>
            <a:pPr lvl="0"/>
            <a:r>
              <a:rPr lang="cs-CZ" sz="1200" kern="1200" dirty="false">
                <a:solidFill>
                  <a:schemeClr val="tx1"/>
                </a:solidFill>
                <a:effectLst/>
                <a:latin typeface="+mn-lt"/>
                <a:ea typeface="+mn-ea"/>
                <a:cs typeface="+mn-cs"/>
              </a:rPr>
              <a:t>Forma konzultace - osobní, telefonická, online</a:t>
            </a:r>
          </a:p>
          <a:p>
            <a:pPr lvl="0"/>
            <a:r>
              <a:rPr lang="cs-CZ" sz="1200" kern="1200" dirty="false">
                <a:solidFill>
                  <a:schemeClr val="tx1"/>
                </a:solidFill>
                <a:effectLst/>
                <a:latin typeface="+mn-lt"/>
                <a:ea typeface="+mn-ea"/>
                <a:cs typeface="+mn-cs"/>
              </a:rPr>
              <a:t>Rozsah konzultace - max 60 minut</a:t>
            </a:r>
          </a:p>
          <a:p>
            <a:pPr lvl="0"/>
            <a:r>
              <a:rPr lang="cs-CZ" sz="1200" kern="1200" dirty="false">
                <a:solidFill>
                  <a:schemeClr val="tx1"/>
                </a:solidFill>
                <a:effectLst/>
                <a:latin typeface="+mn-lt"/>
                <a:ea typeface="+mn-ea"/>
                <a:cs typeface="+mn-cs"/>
              </a:rPr>
              <a:t>Kolik max. konzultací může jedna MASka využít? Asi 2</a:t>
            </a:r>
          </a:p>
          <a:p>
            <a:pPr lvl="0"/>
            <a:r>
              <a:rPr lang="cs-CZ" sz="1200" kern="1200" dirty="false">
                <a:solidFill>
                  <a:schemeClr val="tx1"/>
                </a:solidFill>
                <a:effectLst/>
                <a:latin typeface="+mn-lt"/>
                <a:ea typeface="+mn-ea"/>
                <a:cs typeface="+mn-cs"/>
              </a:rPr>
              <a:t>Zbytek jsou dotazy v klubu esf fora nebo emailem, telefonicky</a:t>
            </a:r>
          </a:p>
          <a:p>
            <a:pPr lvl="0"/>
            <a:r>
              <a:rPr lang="cs-CZ" sz="1200" kern="1200" dirty="false">
                <a:solidFill>
                  <a:schemeClr val="tx1"/>
                </a:solidFill>
                <a:effectLst/>
                <a:latin typeface="+mn-lt"/>
                <a:ea typeface="+mn-ea"/>
                <a:cs typeface="+mn-cs"/>
              </a:rPr>
              <a:t>Konzultace jen individuální nebo i skupinové?</a:t>
            </a:r>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26</a:t>
            </a:fld>
            <a:endParaRPr lang="cs-CZ" dirty="false"/>
          </a:p>
        </p:txBody>
      </p:sp>
    </p:spTree>
    <p:extLst>
      <p:ext uri="{BB962C8B-B14F-4D97-AF65-F5344CB8AC3E}">
        <p14:creationId xmlns:p14="http://schemas.microsoft.com/office/powerpoint/2010/main" val="29295041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sz="1200" kern="1200" dirty="false">
                <a:solidFill>
                  <a:schemeClr val="tx1"/>
                </a:solidFill>
                <a:effectLst/>
                <a:latin typeface="+mn-lt"/>
                <a:ea typeface="+mn-ea"/>
                <a:cs typeface="+mn-cs"/>
              </a:rPr>
              <a:t>MAS vyplní textovou část AP na portále (pokud použijeme), vygeneruje PDF, které vloží do společné části v MS pro SCLLD, plus tam vyplní finanční plán a indikátory jakožto strukturovaná data (u strategií MAS se řídíme MPIN). </a:t>
            </a:r>
          </a:p>
          <a:p>
            <a:r>
              <a:rPr lang="cs-CZ" sz="1200" kern="1200" dirty="false">
                <a:solidFill>
                  <a:schemeClr val="tx1"/>
                </a:solidFill>
                <a:effectLst/>
                <a:latin typeface="+mn-lt"/>
                <a:ea typeface="+mn-ea"/>
                <a:cs typeface="+mn-cs"/>
              </a:rPr>
              <a:t>Funkčnost AP na portálu by měla být tedy stejná (hlídání struktury a rozsahu, přehlednost), i když je nyní AP o něco jednodušší. </a:t>
            </a:r>
          </a:p>
          <a:p>
            <a:pPr lvl="0">
              <a:lnSpc>
                <a:spcPct val="100000"/>
              </a:lnSpc>
              <a:buFont typeface="Wingdings" panose="05000000000000000000" pitchFamily="2" charset="2"/>
              <a:buChar char="q"/>
            </a:pPr>
            <a:r>
              <a:rPr lang="cs-CZ" dirty="false"/>
              <a:t>Hotový a nasazený na produkci by měl být na konci prvního čtvrtletí 2021</a:t>
            </a:r>
          </a:p>
          <a:p>
            <a:pPr lvl="0">
              <a:lnSpc>
                <a:spcPct val="100000"/>
              </a:lnSpc>
              <a:buFont typeface="Wingdings" panose="05000000000000000000" pitchFamily="2" charset="2"/>
              <a:buChar char="q"/>
            </a:pPr>
            <a:r>
              <a:rPr lang="cs-CZ" dirty="false"/>
              <a:t>Počet uživatelů odhadujeme na desítky až nižší stovky</a:t>
            </a: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27</a:t>
            </a:fld>
            <a:endParaRPr lang="cs-CZ" dirty="false"/>
          </a:p>
        </p:txBody>
      </p:sp>
    </p:spTree>
    <p:extLst>
      <p:ext uri="{BB962C8B-B14F-4D97-AF65-F5344CB8AC3E}">
        <p14:creationId xmlns:p14="http://schemas.microsoft.com/office/powerpoint/2010/main" val="37837015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sz="1200" b="true" kern="1200" dirty="false">
                <a:solidFill>
                  <a:schemeClr val="tx1"/>
                </a:solidFill>
                <a:effectLst/>
                <a:latin typeface="+mn-lt"/>
                <a:ea typeface="+mn-ea"/>
                <a:cs typeface="+mn-cs"/>
              </a:rPr>
              <a:t>Vyhlášení 1. výzvy pro MAS (60 %)</a:t>
            </a:r>
            <a:endParaRPr lang="cs-CZ" sz="1200" kern="1200" dirty="false">
              <a:solidFill>
                <a:schemeClr val="tx1"/>
              </a:solidFill>
              <a:effectLst/>
              <a:latin typeface="+mn-lt"/>
              <a:ea typeface="+mn-ea"/>
              <a:cs typeface="+mn-cs"/>
            </a:endParaRPr>
          </a:p>
          <a:p>
            <a:r>
              <a:rPr lang="cs-CZ" sz="1200" b="true" kern="1200" dirty="false">
                <a:solidFill>
                  <a:schemeClr val="tx1"/>
                </a:solidFill>
                <a:effectLst/>
                <a:latin typeface="+mn-lt"/>
                <a:ea typeface="+mn-ea"/>
                <a:cs typeface="+mn-cs"/>
              </a:rPr>
              <a:t>1.020 000 mil. Kč</a:t>
            </a:r>
            <a:endParaRPr lang="cs-CZ" sz="1200" kern="1200" dirty="false">
              <a:solidFill>
                <a:schemeClr val="tx1"/>
              </a:solidFill>
              <a:effectLst/>
              <a:latin typeface="+mn-lt"/>
              <a:ea typeface="+mn-ea"/>
              <a:cs typeface="+mn-cs"/>
            </a:endParaRPr>
          </a:p>
          <a:p>
            <a:r>
              <a:rPr lang="cs-CZ" sz="1200" kern="1200" dirty="false">
                <a:solidFill>
                  <a:schemeClr val="tx1"/>
                </a:solidFill>
                <a:effectLst/>
                <a:latin typeface="+mn-lt"/>
                <a:ea typeface="+mn-ea"/>
                <a:cs typeface="+mn-cs"/>
              </a:rPr>
              <a:t>Polovina r. 2022 </a:t>
            </a:r>
          </a:p>
          <a:p>
            <a:r>
              <a:rPr lang="cs-CZ" sz="1200" kern="1200" dirty="false">
                <a:solidFill>
                  <a:schemeClr val="tx1"/>
                </a:solidFill>
                <a:effectLst/>
                <a:latin typeface="+mn-lt"/>
                <a:ea typeface="+mn-ea"/>
                <a:cs typeface="+mn-cs"/>
              </a:rPr>
              <a:t>Do 6 měsíců vyhodnoceno + vydán PA</a:t>
            </a:r>
          </a:p>
          <a:p>
            <a:r>
              <a:rPr lang="cs-CZ" sz="1200" kern="1200" dirty="false">
                <a:solidFill>
                  <a:schemeClr val="tx1"/>
                </a:solidFill>
                <a:effectLst/>
                <a:latin typeface="+mn-lt"/>
                <a:ea typeface="+mn-ea"/>
                <a:cs typeface="+mn-cs"/>
              </a:rPr>
              <a:t>Zahájení projektů </a:t>
            </a:r>
          </a:p>
          <a:p>
            <a:pPr lvl="0"/>
            <a:r>
              <a:rPr lang="cs-CZ" sz="1200" kern="1200" dirty="false">
                <a:solidFill>
                  <a:schemeClr val="tx1"/>
                </a:solidFill>
                <a:effectLst/>
                <a:latin typeface="+mn-lt"/>
                <a:ea typeface="+mn-ea"/>
                <a:cs typeface="+mn-cs"/>
              </a:rPr>
              <a:t>1. 2023 – </a:t>
            </a:r>
            <a:r>
              <a:rPr lang="cs-CZ" sz="1200" b="true" kern="1200" dirty="false">
                <a:solidFill>
                  <a:schemeClr val="tx1"/>
                </a:solidFill>
                <a:effectLst/>
                <a:latin typeface="+mn-lt"/>
                <a:ea typeface="+mn-ea"/>
                <a:cs typeface="+mn-cs"/>
              </a:rPr>
              <a:t>1. 7. 2023</a:t>
            </a:r>
            <a:endParaRPr lang="cs-CZ" sz="1200" kern="1200" dirty="false">
              <a:solidFill>
                <a:schemeClr val="tx1"/>
              </a:solidFill>
              <a:effectLst/>
              <a:latin typeface="+mn-lt"/>
              <a:ea typeface="+mn-ea"/>
              <a:cs typeface="+mn-cs"/>
            </a:endParaRPr>
          </a:p>
          <a:p>
            <a:r>
              <a:rPr lang="cs-CZ" sz="1200" kern="1200" dirty="false">
                <a:solidFill>
                  <a:schemeClr val="tx1"/>
                </a:solidFill>
                <a:effectLst/>
                <a:latin typeface="+mn-lt"/>
                <a:ea typeface="+mn-ea"/>
                <a:cs typeface="+mn-cs"/>
              </a:rPr>
              <a:t>3 leté projekty - 36 měsíců, 60 % alokace na AP</a:t>
            </a:r>
          </a:p>
          <a:p>
            <a:r>
              <a:rPr lang="cs-CZ" sz="1200" kern="1200" dirty="false">
                <a:solidFill>
                  <a:schemeClr val="tx1"/>
                </a:solidFill>
                <a:effectLst/>
                <a:latin typeface="+mn-lt"/>
                <a:ea typeface="+mn-ea"/>
                <a:cs typeface="+mn-cs"/>
              </a:rPr>
              <a:t>Nejzazší ukončení projektů</a:t>
            </a:r>
          </a:p>
          <a:p>
            <a:r>
              <a:rPr lang="cs-CZ" sz="1200" kern="1200" dirty="false">
                <a:solidFill>
                  <a:schemeClr val="tx1"/>
                </a:solidFill>
                <a:effectLst/>
                <a:latin typeface="+mn-lt"/>
                <a:ea typeface="+mn-ea"/>
                <a:cs typeface="+mn-cs"/>
              </a:rPr>
              <a:t>31. 12. 2025 – </a:t>
            </a:r>
            <a:r>
              <a:rPr lang="cs-CZ" sz="1200" b="true" kern="1200" dirty="false">
                <a:solidFill>
                  <a:schemeClr val="tx1"/>
                </a:solidFill>
                <a:effectLst/>
                <a:latin typeface="+mn-lt"/>
                <a:ea typeface="+mn-ea"/>
                <a:cs typeface="+mn-cs"/>
              </a:rPr>
              <a:t>30. 6. 2026</a:t>
            </a:r>
            <a:endParaRPr lang="cs-CZ" sz="1200" kern="1200" dirty="false">
              <a:solidFill>
                <a:schemeClr val="tx1"/>
              </a:solidFill>
              <a:effectLst/>
              <a:latin typeface="+mn-lt"/>
              <a:ea typeface="+mn-ea"/>
              <a:cs typeface="+mn-cs"/>
            </a:endParaRPr>
          </a:p>
          <a:p>
            <a:r>
              <a:rPr lang="cs-CZ" sz="1200" kern="1200" dirty="false">
                <a:solidFill>
                  <a:schemeClr val="tx1"/>
                </a:solidFill>
                <a:effectLst/>
                <a:latin typeface="+mn-lt"/>
                <a:ea typeface="+mn-ea"/>
                <a:cs typeface="+mn-cs"/>
              </a:rPr>
              <a:t> </a:t>
            </a:r>
          </a:p>
          <a:p>
            <a:r>
              <a:rPr lang="cs-CZ" sz="1200" kern="1200" dirty="false">
                <a:solidFill>
                  <a:schemeClr val="tx1"/>
                </a:solidFill>
                <a:effectLst/>
                <a:latin typeface="+mn-lt"/>
                <a:ea typeface="+mn-ea"/>
                <a:cs typeface="+mn-cs"/>
              </a:rPr>
              <a:t>Evaluace projektu (mid)</a:t>
            </a:r>
          </a:p>
          <a:p>
            <a:r>
              <a:rPr lang="cs-CZ" sz="1200" kern="1200" dirty="false">
                <a:solidFill>
                  <a:schemeClr val="tx1"/>
                </a:solidFill>
                <a:effectLst/>
                <a:latin typeface="+mn-lt"/>
                <a:ea typeface="+mn-ea"/>
                <a:cs typeface="+mn-cs"/>
              </a:rPr>
              <a:t>do poloviny 2025 max.</a:t>
            </a:r>
          </a:p>
          <a:p>
            <a:r>
              <a:rPr lang="cs-CZ" sz="1200" kern="1200" dirty="false">
                <a:solidFill>
                  <a:schemeClr val="tx1"/>
                </a:solidFill>
                <a:effectLst/>
                <a:latin typeface="+mn-lt"/>
                <a:ea typeface="+mn-ea"/>
                <a:cs typeface="+mn-cs"/>
              </a:rPr>
              <a:t>Po 18 - 24 měsících realizace projektu</a:t>
            </a:r>
          </a:p>
          <a:p>
            <a:r>
              <a:rPr lang="cs-CZ" sz="1200" b="true" kern="1200" dirty="false">
                <a:solidFill>
                  <a:schemeClr val="tx1"/>
                </a:solidFill>
                <a:effectLst/>
                <a:latin typeface="+mn-lt"/>
                <a:ea typeface="+mn-ea"/>
                <a:cs typeface="+mn-cs"/>
              </a:rPr>
              <a:t>Vyhlášení 2. výzvy pro MAS (40 %)</a:t>
            </a:r>
            <a:endParaRPr lang="cs-CZ" sz="1200" kern="1200" dirty="false">
              <a:solidFill>
                <a:schemeClr val="tx1"/>
              </a:solidFill>
              <a:effectLst/>
              <a:latin typeface="+mn-lt"/>
              <a:ea typeface="+mn-ea"/>
              <a:cs typeface="+mn-cs"/>
            </a:endParaRPr>
          </a:p>
          <a:p>
            <a:r>
              <a:rPr lang="cs-CZ" sz="1200" b="true" kern="1200" dirty="false">
                <a:solidFill>
                  <a:schemeClr val="tx1"/>
                </a:solidFill>
                <a:effectLst/>
                <a:latin typeface="+mn-lt"/>
                <a:ea typeface="+mn-ea"/>
                <a:cs typeface="+mn-cs"/>
              </a:rPr>
              <a:t>680 000 mil. Kč</a:t>
            </a:r>
            <a:endParaRPr lang="cs-CZ" sz="1200" kern="1200" dirty="false">
              <a:solidFill>
                <a:schemeClr val="tx1"/>
              </a:solidFill>
              <a:effectLst/>
              <a:latin typeface="+mn-lt"/>
              <a:ea typeface="+mn-ea"/>
              <a:cs typeface="+mn-cs"/>
            </a:endParaRPr>
          </a:p>
          <a:p>
            <a:r>
              <a:rPr lang="cs-CZ" sz="1200" kern="1200" dirty="false">
                <a:solidFill>
                  <a:schemeClr val="tx1"/>
                </a:solidFill>
                <a:effectLst/>
                <a:latin typeface="+mn-lt"/>
                <a:ea typeface="+mn-ea"/>
                <a:cs typeface="+mn-cs"/>
              </a:rPr>
              <a:t>nejpozději duben 2025</a:t>
            </a:r>
          </a:p>
          <a:p>
            <a:r>
              <a:rPr lang="cs-CZ" sz="1200" kern="1200" dirty="false">
                <a:solidFill>
                  <a:schemeClr val="tx1"/>
                </a:solidFill>
                <a:effectLst/>
                <a:latin typeface="+mn-lt"/>
                <a:ea typeface="+mn-ea"/>
                <a:cs typeface="+mn-cs"/>
              </a:rPr>
              <a:t>Upravený AP na základě evaluace jako příloha projektu, 3 leté projekty, 36 měsíců, zbylá část alokace AP + navýšení dle využití alokace</a:t>
            </a:r>
          </a:p>
          <a:p>
            <a:r>
              <a:rPr lang="cs-CZ" sz="1200" kern="1200" dirty="false">
                <a:solidFill>
                  <a:schemeClr val="tx1"/>
                </a:solidFill>
                <a:effectLst/>
                <a:latin typeface="+mn-lt"/>
                <a:ea typeface="+mn-ea"/>
                <a:cs typeface="+mn-cs"/>
              </a:rPr>
              <a:t>Zahájení projektů</a:t>
            </a:r>
          </a:p>
          <a:p>
            <a:pPr lvl="0"/>
            <a:r>
              <a:rPr lang="cs-CZ" sz="1200" kern="1200" dirty="false">
                <a:solidFill>
                  <a:schemeClr val="tx1"/>
                </a:solidFill>
                <a:effectLst/>
                <a:latin typeface="+mn-lt"/>
                <a:ea typeface="+mn-ea"/>
                <a:cs typeface="+mn-cs"/>
              </a:rPr>
              <a:t>1. 2026 – </a:t>
            </a:r>
            <a:r>
              <a:rPr lang="cs-CZ" sz="1200" b="true" kern="1200" dirty="false">
                <a:solidFill>
                  <a:schemeClr val="tx1"/>
                </a:solidFill>
                <a:effectLst/>
                <a:latin typeface="+mn-lt"/>
                <a:ea typeface="+mn-ea"/>
                <a:cs typeface="+mn-cs"/>
              </a:rPr>
              <a:t>1. 7. 2026</a:t>
            </a:r>
            <a:endParaRPr lang="cs-CZ" sz="1200" kern="1200" dirty="false">
              <a:solidFill>
                <a:schemeClr val="tx1"/>
              </a:solidFill>
              <a:effectLst/>
              <a:latin typeface="+mn-lt"/>
              <a:ea typeface="+mn-ea"/>
              <a:cs typeface="+mn-cs"/>
            </a:endParaRPr>
          </a:p>
          <a:p>
            <a:r>
              <a:rPr lang="cs-CZ" sz="1200" kern="1200" dirty="false">
                <a:solidFill>
                  <a:schemeClr val="tx1"/>
                </a:solidFill>
                <a:effectLst/>
                <a:latin typeface="+mn-lt"/>
                <a:ea typeface="+mn-ea"/>
                <a:cs typeface="+mn-cs"/>
              </a:rPr>
              <a:t>3 leté projekty - 36 měsíců, min. 40 % alokace na AP</a:t>
            </a:r>
          </a:p>
          <a:p>
            <a:r>
              <a:rPr lang="cs-CZ" sz="1200" kern="1200" dirty="false">
                <a:solidFill>
                  <a:schemeClr val="tx1"/>
                </a:solidFill>
                <a:effectLst/>
                <a:latin typeface="+mn-lt"/>
                <a:ea typeface="+mn-ea"/>
                <a:cs typeface="+mn-cs"/>
              </a:rPr>
              <a:t>Nejzazší ukončení projektů</a:t>
            </a:r>
          </a:p>
          <a:p>
            <a:r>
              <a:rPr lang="cs-CZ" sz="1200" kern="1200" dirty="false">
                <a:solidFill>
                  <a:schemeClr val="tx1"/>
                </a:solidFill>
                <a:effectLst/>
                <a:latin typeface="+mn-lt"/>
                <a:ea typeface="+mn-ea"/>
                <a:cs typeface="+mn-cs"/>
              </a:rPr>
              <a:t>31. 12. 2028 </a:t>
            </a:r>
          </a:p>
          <a:p>
            <a:r>
              <a:rPr lang="cs-CZ" sz="1200" kern="1200" dirty="false">
                <a:solidFill>
                  <a:schemeClr val="tx1"/>
                </a:solidFill>
                <a:effectLst/>
                <a:latin typeface="+mn-lt"/>
                <a:ea typeface="+mn-ea"/>
                <a:cs typeface="+mn-cs"/>
              </a:rPr>
              <a:t> </a:t>
            </a:r>
          </a:p>
          <a:p>
            <a:r>
              <a:rPr lang="cs-CZ" sz="1200" b="true" kern="1200" dirty="false">
                <a:solidFill>
                  <a:schemeClr val="tx1"/>
                </a:solidFill>
                <a:effectLst/>
                <a:latin typeface="+mn-lt"/>
                <a:ea typeface="+mn-ea"/>
                <a:cs typeface="+mn-cs"/>
              </a:rPr>
              <a:t>Průběžná výzva pro MAS </a:t>
            </a:r>
            <a:endParaRPr lang="cs-CZ" sz="1200" kern="1200" dirty="false">
              <a:solidFill>
                <a:schemeClr val="tx1"/>
              </a:solidFill>
              <a:effectLst/>
              <a:latin typeface="+mn-lt"/>
              <a:ea typeface="+mn-ea"/>
              <a:cs typeface="+mn-cs"/>
            </a:endParaRPr>
          </a:p>
          <a:p>
            <a:r>
              <a:rPr lang="cs-CZ" sz="1200" b="false" i="false" u="none" strike="noStrike" kern="1200" dirty="false">
                <a:solidFill>
                  <a:schemeClr val="tx1"/>
                </a:solidFill>
                <a:effectLst/>
                <a:latin typeface="+mn-lt"/>
                <a:ea typeface="+mn-ea"/>
                <a:cs typeface="+mn-cs"/>
              </a:rPr>
              <a:t>SC2.1</a:t>
            </a:r>
            <a:r>
              <a:rPr lang="cs-CZ" dirty="false"/>
              <a:t> </a:t>
            </a:r>
            <a:r>
              <a:rPr lang="cs-CZ" sz="1200" b="true" i="false" u="none" strike="noStrike" kern="1200" dirty="false">
                <a:solidFill>
                  <a:schemeClr val="tx1"/>
                </a:solidFill>
                <a:effectLst/>
                <a:latin typeface="+mn-lt"/>
                <a:ea typeface="+mn-ea"/>
                <a:cs typeface="+mn-cs"/>
              </a:rPr>
              <a:t>2106</a:t>
            </a:r>
            <a:r>
              <a:rPr lang="cs-CZ" dirty="false"/>
              <a:t> </a:t>
            </a:r>
            <a:r>
              <a:rPr lang="cs-CZ" sz="1200" b="false" i="false" u="none" strike="noStrike" kern="1200" dirty="false">
                <a:solidFill>
                  <a:schemeClr val="tx1"/>
                </a:solidFill>
                <a:effectLst/>
                <a:latin typeface="+mn-lt"/>
                <a:ea typeface="+mn-ea"/>
                <a:cs typeface="+mn-cs"/>
              </a:rPr>
              <a:t>Výzva pro MAS (1)</a:t>
            </a:r>
            <a:r>
              <a:rPr lang="cs-CZ" dirty="false"/>
              <a:t> </a:t>
            </a:r>
            <a:r>
              <a:rPr lang="cs-CZ" sz="1200" b="false" i="false" u="none" strike="noStrike" kern="1200" dirty="false">
                <a:solidFill>
                  <a:schemeClr val="tx1"/>
                </a:solidFill>
                <a:effectLst/>
                <a:latin typeface="+mn-lt"/>
                <a:ea typeface="+mn-ea"/>
                <a:cs typeface="+mn-cs"/>
              </a:rPr>
              <a:t>1 020 000 000</a:t>
            </a:r>
            <a:r>
              <a:rPr lang="cs-CZ" dirty="false"/>
              <a:t> </a:t>
            </a:r>
            <a:r>
              <a:rPr lang="cs-CZ" sz="1200" b="false" i="false" u="none" strike="noStrike" kern="1200" dirty="false">
                <a:solidFill>
                  <a:schemeClr val="tx1"/>
                </a:solidFill>
                <a:effectLst/>
                <a:latin typeface="+mn-lt"/>
                <a:ea typeface="+mn-ea"/>
                <a:cs typeface="+mn-cs"/>
              </a:rPr>
              <a:t>01.05.2022</a:t>
            </a:r>
            <a:r>
              <a:rPr lang="cs-CZ" dirty="false"/>
              <a:t> </a:t>
            </a:r>
            <a:r>
              <a:rPr lang="cs-CZ" sz="1200" b="false" i="false" u="none" strike="noStrike" kern="1200" dirty="false">
                <a:solidFill>
                  <a:schemeClr val="tx1"/>
                </a:solidFill>
                <a:effectLst/>
                <a:latin typeface="+mn-lt"/>
                <a:ea typeface="+mn-ea"/>
                <a:cs typeface="+mn-cs"/>
              </a:rPr>
              <a:t>30.09.2022</a:t>
            </a:r>
            <a:r>
              <a:rPr lang="cs-CZ" dirty="false"/>
              <a:t> </a:t>
            </a:r>
            <a:r>
              <a:rPr lang="cs-CZ" sz="1200" b="false" i="false" u="none" strike="noStrike" kern="1200" dirty="false">
                <a:solidFill>
                  <a:schemeClr val="tx1"/>
                </a:solidFill>
                <a:effectLst/>
                <a:latin typeface="+mn-lt"/>
                <a:ea typeface="+mn-ea"/>
                <a:cs typeface="+mn-cs"/>
              </a:rPr>
              <a:t>průběžná</a:t>
            </a:r>
            <a:r>
              <a:rPr lang="cs-CZ" dirty="false"/>
              <a:t> </a:t>
            </a:r>
            <a:r>
              <a:rPr lang="cs-CZ" sz="1200" b="false" i="false" u="none" strike="noStrike" kern="1200" dirty="false">
                <a:solidFill>
                  <a:schemeClr val="tx1"/>
                </a:solidFill>
                <a:effectLst/>
                <a:latin typeface="+mn-lt"/>
                <a:ea typeface="+mn-ea"/>
                <a:cs typeface="+mn-cs"/>
              </a:rPr>
              <a:t>100%</a:t>
            </a:r>
            <a:r>
              <a:rPr lang="cs-CZ" dirty="false"/>
              <a:t> </a:t>
            </a:r>
            <a:r>
              <a:rPr lang="cs-CZ" sz="1200" b="false" i="false" u="none" strike="noStrike" kern="1200" dirty="false">
                <a:solidFill>
                  <a:schemeClr val="tx1"/>
                </a:solidFill>
                <a:effectLst/>
                <a:latin typeface="+mn-lt"/>
                <a:ea typeface="+mn-ea"/>
                <a:cs typeface="+mn-cs"/>
              </a:rPr>
              <a:t>1%</a:t>
            </a:r>
            <a:r>
              <a:rPr lang="cs-CZ" dirty="false"/>
              <a:t> </a:t>
            </a:r>
            <a:r>
              <a:rPr lang="cs-CZ" sz="1200" b="false" i="false" u="none" strike="noStrike" kern="1200" dirty="false">
                <a:solidFill>
                  <a:schemeClr val="tx1"/>
                </a:solidFill>
                <a:effectLst/>
                <a:latin typeface="+mn-lt"/>
                <a:ea typeface="+mn-ea"/>
                <a:cs typeface="+mn-cs"/>
              </a:rPr>
              <a:t>30%</a:t>
            </a:r>
            <a:r>
              <a:rPr lang="cs-CZ" dirty="false"/>
              <a:t> </a:t>
            </a:r>
            <a:r>
              <a:rPr lang="cs-CZ" sz="1200" b="false" i="false" u="none" strike="noStrike" kern="1200" dirty="false">
                <a:solidFill>
                  <a:schemeClr val="tx1"/>
                </a:solidFill>
                <a:effectLst/>
                <a:latin typeface="+mn-lt"/>
                <a:ea typeface="+mn-ea"/>
                <a:cs typeface="+mn-cs"/>
              </a:rPr>
              <a:t>875</a:t>
            </a:r>
            <a:r>
              <a:rPr lang="cs-CZ" dirty="false"/>
              <a:t> </a:t>
            </a:r>
            <a:r>
              <a:rPr lang="cs-CZ" sz="1200" b="false" i="false" u="none" strike="noStrike" kern="1200" dirty="false">
                <a:solidFill>
                  <a:schemeClr val="tx1"/>
                </a:solidFill>
                <a:effectLst/>
                <a:latin typeface="+mn-lt"/>
                <a:ea typeface="+mn-ea"/>
                <a:cs typeface="+mn-cs"/>
              </a:rPr>
              <a:t>150</a:t>
            </a:r>
            <a:r>
              <a:rPr lang="cs-CZ" dirty="false"/>
              <a:t> </a:t>
            </a:r>
            <a:r>
              <a:rPr lang="cs-CZ" sz="1200" b="false" i="false" u="none" strike="noStrike" kern="1200" dirty="false">
                <a:solidFill>
                  <a:schemeClr val="tx1"/>
                </a:solidFill>
                <a:effectLst/>
                <a:latin typeface="+mn-lt"/>
                <a:ea typeface="+mn-ea"/>
                <a:cs typeface="+mn-cs"/>
              </a:rPr>
              <a:t>kombinace 40% paušální sazby a jednotek na mzdové příspěvky Výzva pro MAS na podporu strategií komunitně vedeného místního rozvoje (CLLD)</a:t>
            </a:r>
            <a:r>
              <a:rPr lang="cs-CZ" dirty="false"/>
              <a:t> </a:t>
            </a:r>
            <a:r>
              <a:rPr lang="cs-CZ" sz="1200" b="false" i="false" u="none" strike="noStrike" kern="1200" dirty="false">
                <a:solidFill>
                  <a:schemeClr val="tx1"/>
                </a:solidFill>
                <a:effectLst/>
                <a:latin typeface="+mn-lt"/>
                <a:ea typeface="+mn-ea"/>
                <a:cs typeface="+mn-cs"/>
              </a:rPr>
              <a:t>SC2.1</a:t>
            </a:r>
            <a:r>
              <a:rPr lang="cs-CZ" dirty="false"/>
              <a:t> </a:t>
            </a:r>
            <a:r>
              <a:rPr lang="cs-CZ" sz="1200" b="true" i="false" u="none" strike="noStrike" kern="1200" dirty="false">
                <a:solidFill>
                  <a:schemeClr val="tx1"/>
                </a:solidFill>
                <a:effectLst/>
                <a:latin typeface="+mn-lt"/>
                <a:ea typeface="+mn-ea"/>
                <a:cs typeface="+mn-cs"/>
              </a:rPr>
              <a:t>2118</a:t>
            </a:r>
            <a:r>
              <a:rPr lang="cs-CZ" dirty="false"/>
              <a:t> </a:t>
            </a:r>
            <a:r>
              <a:rPr lang="cs-CZ" sz="1200" b="false" i="false" u="none" strike="noStrike" kern="1200" dirty="false">
                <a:solidFill>
                  <a:schemeClr val="tx1"/>
                </a:solidFill>
                <a:effectLst/>
                <a:latin typeface="+mn-lt"/>
                <a:ea typeface="+mn-ea"/>
                <a:cs typeface="+mn-cs"/>
              </a:rPr>
              <a:t>Výzva pro MAS (2)</a:t>
            </a:r>
            <a:r>
              <a:rPr lang="cs-CZ" dirty="false"/>
              <a:t> </a:t>
            </a:r>
            <a:r>
              <a:rPr lang="cs-CZ" sz="1200" b="false" i="false" u="none" strike="noStrike" kern="1200" dirty="false">
                <a:solidFill>
                  <a:schemeClr val="tx1"/>
                </a:solidFill>
                <a:effectLst/>
                <a:latin typeface="+mn-lt"/>
                <a:ea typeface="+mn-ea"/>
                <a:cs typeface="+mn-cs"/>
              </a:rPr>
              <a:t>680 000 000</a:t>
            </a:r>
            <a:r>
              <a:rPr lang="cs-CZ" dirty="false"/>
              <a:t> </a:t>
            </a:r>
            <a:r>
              <a:rPr lang="cs-CZ" sz="1200" b="false" i="false" u="none" strike="noStrike" kern="1200" dirty="false">
                <a:solidFill>
                  <a:schemeClr val="tx1"/>
                </a:solidFill>
                <a:effectLst/>
                <a:latin typeface="+mn-lt"/>
                <a:ea typeface="+mn-ea"/>
                <a:cs typeface="+mn-cs"/>
              </a:rPr>
              <a:t>01.04.2025</a:t>
            </a:r>
            <a:r>
              <a:rPr lang="cs-CZ" dirty="false"/>
              <a:t> </a:t>
            </a:r>
            <a:r>
              <a:rPr lang="cs-CZ" sz="1200" b="false" i="false" u="none" strike="noStrike" kern="1200" dirty="false">
                <a:solidFill>
                  <a:schemeClr val="tx1"/>
                </a:solidFill>
                <a:effectLst/>
                <a:latin typeface="+mn-lt"/>
                <a:ea typeface="+mn-ea"/>
                <a:cs typeface="+mn-cs"/>
              </a:rPr>
              <a:t>31.07.2025</a:t>
            </a:r>
            <a:r>
              <a:rPr lang="cs-CZ" dirty="false"/>
              <a:t> </a:t>
            </a:r>
            <a:r>
              <a:rPr lang="cs-CZ" sz="1200" b="false" i="false" u="none" strike="noStrike" kern="1200" dirty="false">
                <a:solidFill>
                  <a:schemeClr val="tx1"/>
                </a:solidFill>
                <a:effectLst/>
                <a:latin typeface="+mn-lt"/>
                <a:ea typeface="+mn-ea"/>
                <a:cs typeface="+mn-cs"/>
              </a:rPr>
              <a:t>průběžná</a:t>
            </a:r>
            <a:r>
              <a:rPr lang="cs-CZ" dirty="false"/>
              <a:t> </a:t>
            </a:r>
            <a:r>
              <a:rPr lang="cs-CZ" sz="1200" b="false" i="false" u="none" strike="noStrike" kern="1200" dirty="false">
                <a:solidFill>
                  <a:schemeClr val="tx1"/>
                </a:solidFill>
                <a:effectLst/>
                <a:latin typeface="+mn-lt"/>
                <a:ea typeface="+mn-ea"/>
                <a:cs typeface="+mn-cs"/>
              </a:rPr>
              <a:t>100%</a:t>
            </a:r>
            <a:r>
              <a:rPr lang="cs-CZ" dirty="false"/>
              <a:t> </a:t>
            </a:r>
            <a:r>
              <a:rPr lang="cs-CZ" sz="1200" b="false" i="false" u="none" strike="noStrike" kern="1200" dirty="false">
                <a:solidFill>
                  <a:schemeClr val="tx1"/>
                </a:solidFill>
                <a:effectLst/>
                <a:latin typeface="+mn-lt"/>
                <a:ea typeface="+mn-ea"/>
                <a:cs typeface="+mn-cs"/>
              </a:rPr>
              <a:t>1%</a:t>
            </a:r>
            <a:r>
              <a:rPr lang="cs-CZ" dirty="false"/>
              <a:t> </a:t>
            </a:r>
            <a:r>
              <a:rPr lang="cs-CZ" sz="1200" b="false" i="false" u="none" strike="noStrike" kern="1200" dirty="false">
                <a:solidFill>
                  <a:schemeClr val="tx1"/>
                </a:solidFill>
                <a:effectLst/>
                <a:latin typeface="+mn-lt"/>
                <a:ea typeface="+mn-ea"/>
                <a:cs typeface="+mn-cs"/>
              </a:rPr>
              <a:t>30%</a:t>
            </a:r>
            <a:r>
              <a:rPr lang="cs-CZ" dirty="false"/>
              <a:t> </a:t>
            </a:r>
            <a:r>
              <a:rPr lang="cs-CZ" sz="1200" b="false" i="false" u="none" strike="noStrike" kern="1200" dirty="false">
                <a:solidFill>
                  <a:schemeClr val="tx1"/>
                </a:solidFill>
                <a:effectLst/>
                <a:latin typeface="+mn-lt"/>
                <a:ea typeface="+mn-ea"/>
                <a:cs typeface="+mn-cs"/>
              </a:rPr>
              <a:t>875</a:t>
            </a:r>
            <a:r>
              <a:rPr lang="cs-CZ" dirty="false"/>
              <a:t> </a:t>
            </a:r>
            <a:r>
              <a:rPr lang="cs-CZ" sz="1200" b="false" i="false" u="none" strike="noStrike" kern="1200" dirty="false">
                <a:solidFill>
                  <a:schemeClr val="tx1"/>
                </a:solidFill>
                <a:effectLst/>
                <a:latin typeface="+mn-lt"/>
                <a:ea typeface="+mn-ea"/>
                <a:cs typeface="+mn-cs"/>
              </a:rPr>
              <a:t>130</a:t>
            </a:r>
            <a:r>
              <a:rPr lang="cs-CZ" dirty="false"/>
              <a:t> </a:t>
            </a:r>
            <a:r>
              <a:rPr lang="cs-CZ" sz="1200" b="false" i="false" u="none" strike="noStrike" kern="1200" dirty="false">
                <a:solidFill>
                  <a:schemeClr val="tx1"/>
                </a:solidFill>
                <a:effectLst/>
                <a:latin typeface="+mn-lt"/>
                <a:ea typeface="+mn-ea"/>
                <a:cs typeface="+mn-cs"/>
              </a:rPr>
              <a:t>kombinace 40% paušální sazby a jednotek na mzdové příspěvky</a:t>
            </a:r>
            <a:r>
              <a:rPr lang="cs-CZ" dirty="false"/>
              <a:t> </a:t>
            </a:r>
            <a:r>
              <a:rPr lang="cs-CZ" sz="1200" b="false" i="false" u="none" strike="noStrike" kern="1200" dirty="false">
                <a:solidFill>
                  <a:schemeClr val="tx1"/>
                </a:solidFill>
                <a:effectLst/>
                <a:latin typeface="+mn-lt"/>
                <a:ea typeface="+mn-ea"/>
                <a:cs typeface="+mn-cs"/>
              </a:rPr>
              <a:t>Výzva pro MAS na podporu strategií komunitně vedeného místního rozvoje (CLLD)</a:t>
            </a:r>
            <a:r>
              <a:rPr lang="cs-CZ" dirty="false"/>
              <a:t> </a:t>
            </a: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28</a:t>
            </a:fld>
            <a:endParaRPr lang="cs-CZ" dirty="false"/>
          </a:p>
        </p:txBody>
      </p:sp>
    </p:spTree>
    <p:extLst>
      <p:ext uri="{BB962C8B-B14F-4D97-AF65-F5344CB8AC3E}">
        <p14:creationId xmlns:p14="http://schemas.microsoft.com/office/powerpoint/2010/main" val="29099082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sz="1200" kern="1200" dirty="false">
                <a:solidFill>
                  <a:schemeClr val="tx1"/>
                </a:solidFill>
                <a:effectLst/>
                <a:latin typeface="+mn-lt"/>
                <a:ea typeface="+mn-ea"/>
                <a:cs typeface="+mn-cs"/>
              </a:rPr>
              <a:t>Předmětem plnění dle této Smlouvy je </a:t>
            </a:r>
            <a:r>
              <a:rPr lang="cs-CZ" sz="1200" b="true" kern="1200" dirty="false">
                <a:solidFill>
                  <a:schemeClr val="tx1"/>
                </a:solidFill>
                <a:effectLst/>
                <a:latin typeface="+mn-lt"/>
                <a:ea typeface="+mn-ea"/>
                <a:cs typeface="+mn-cs"/>
              </a:rPr>
              <a:t>vyhodnocení přínosu spolupráce aktérů MAS na rozvoj území </a:t>
            </a:r>
            <a:r>
              <a:rPr lang="cs-CZ" sz="1200" b="false" kern="1200" dirty="false">
                <a:solidFill>
                  <a:schemeClr val="tx1"/>
                </a:solidFill>
                <a:effectLst/>
                <a:latin typeface="+mn-lt"/>
                <a:ea typeface="+mn-ea"/>
                <a:cs typeface="+mn-cs"/>
              </a:rPr>
              <a:t>v rámci témat programového rámce Operačního programu Zaměstnanost (OPZ) - zaměstnanost, sociální začleňování, boj s chudobou a zdraví. </a:t>
            </a:r>
            <a:r>
              <a:rPr lang="cs-CZ" sz="1200" kern="1200" dirty="false">
                <a:solidFill>
                  <a:schemeClr val="tx1"/>
                </a:solidFill>
                <a:effectLst/>
                <a:latin typeface="+mn-lt"/>
                <a:ea typeface="+mn-ea"/>
                <a:cs typeface="+mn-cs"/>
              </a:rPr>
              <a:t>Přínos bude zjišťován </a:t>
            </a:r>
            <a:r>
              <a:rPr lang="cs-CZ" sz="1200" b="true" u="sng" kern="1200" dirty="false">
                <a:solidFill>
                  <a:schemeClr val="tx1"/>
                </a:solidFill>
                <a:effectLst/>
                <a:latin typeface="+mn-lt"/>
                <a:ea typeface="+mn-ea"/>
                <a:cs typeface="+mn-cs"/>
              </a:rPr>
              <a:t>v rámci fokusních skupin se třemi skupinami aktérů</a:t>
            </a:r>
            <a:r>
              <a:rPr lang="cs-CZ" sz="1200" b="true" kern="1200" dirty="false">
                <a:solidFill>
                  <a:schemeClr val="tx1"/>
                </a:solidFill>
                <a:effectLst/>
                <a:latin typeface="+mn-lt"/>
                <a:ea typeface="+mn-ea"/>
                <a:cs typeface="+mn-cs"/>
              </a:rPr>
              <a:t> </a:t>
            </a:r>
            <a:r>
              <a:rPr lang="cs-CZ" sz="1200" kern="1200" dirty="false">
                <a:solidFill>
                  <a:schemeClr val="tx1"/>
                </a:solidFill>
                <a:effectLst/>
                <a:latin typeface="+mn-lt"/>
                <a:ea typeface="+mn-ea"/>
                <a:cs typeface="+mn-cs"/>
              </a:rPr>
              <a:t>komunitně vedeného místního rozvoje (CLLD) – manažery MAS, starosty obcí či jiní relevantní zástupci obcí, zástupci nestátních neziskových organizací a zástupci podnikatelského sektoru. </a:t>
            </a:r>
            <a:r>
              <a:rPr lang="cs-CZ" sz="1200" b="true" kern="1200" dirty="false">
                <a:solidFill>
                  <a:schemeClr val="tx1"/>
                </a:solidFill>
                <a:effectLst/>
                <a:latin typeface="+mn-lt"/>
                <a:ea typeface="+mn-ea"/>
                <a:cs typeface="+mn-cs"/>
              </a:rPr>
              <a:t>Z vyhodnocení by měla také vzejít konkrétní doporučení, jejichž zavedení by mělo potenciál přispět ke zlepšení v procesech nastavování spolupráce a vytváření lokálních partnerství v rámci CLLD v novém programovém období 2021-2027.</a:t>
            </a:r>
            <a:endParaRPr lang="cs-CZ" sz="1200" kern="1200" dirty="false">
              <a:solidFill>
                <a:schemeClr val="tx1"/>
              </a:solidFill>
              <a:effectLst/>
              <a:latin typeface="+mn-lt"/>
              <a:ea typeface="+mn-ea"/>
              <a:cs typeface="+mn-cs"/>
            </a:endParaRPr>
          </a:p>
          <a:p>
            <a:r>
              <a:rPr lang="cs-CZ" sz="1200" kern="1200" dirty="false">
                <a:solidFill>
                  <a:schemeClr val="tx1"/>
                </a:solidFill>
                <a:effectLst/>
                <a:latin typeface="+mn-lt"/>
                <a:ea typeface="+mn-ea"/>
                <a:cs typeface="+mn-cs"/>
              </a:rPr>
              <a:t> </a:t>
            </a:r>
          </a:p>
          <a:p>
            <a:r>
              <a:rPr lang="cs-CZ" sz="1200" kern="1200" dirty="false">
                <a:solidFill>
                  <a:schemeClr val="tx1"/>
                </a:solidFill>
                <a:effectLst/>
                <a:latin typeface="+mn-lt"/>
                <a:ea typeface="+mn-ea"/>
                <a:cs typeface="+mn-cs"/>
              </a:rPr>
              <a:t>Vedle toho je cílem také </a:t>
            </a:r>
            <a:r>
              <a:rPr lang="cs-CZ" sz="1200" b="true" u="sng" kern="1200" dirty="false">
                <a:solidFill>
                  <a:schemeClr val="tx1"/>
                </a:solidFill>
                <a:effectLst/>
                <a:latin typeface="+mn-lt"/>
                <a:ea typeface="+mn-ea"/>
                <a:cs typeface="+mn-cs"/>
              </a:rPr>
              <a:t>vypracování případových studií</a:t>
            </a:r>
            <a:r>
              <a:rPr lang="cs-CZ" sz="1200" b="true" kern="1200" dirty="false">
                <a:solidFill>
                  <a:schemeClr val="tx1"/>
                </a:solidFill>
                <a:effectLst/>
                <a:latin typeface="+mn-lt"/>
                <a:ea typeface="+mn-ea"/>
                <a:cs typeface="+mn-cs"/>
              </a:rPr>
              <a:t>, jejichž záměrem je </a:t>
            </a:r>
            <a:r>
              <a:rPr lang="cs-CZ" sz="1200" b="true" u="sng" kern="1200" dirty="false">
                <a:solidFill>
                  <a:schemeClr val="tx1"/>
                </a:solidFill>
                <a:effectLst/>
                <a:latin typeface="+mn-lt"/>
                <a:ea typeface="+mn-ea"/>
                <a:cs typeface="+mn-cs"/>
              </a:rPr>
              <a:t>zachytit dobrou praxi fungování spolupráce místních aktérů na území MAS</a:t>
            </a:r>
            <a:r>
              <a:rPr lang="cs-CZ" sz="1200" b="true" kern="1200" dirty="false">
                <a:solidFill>
                  <a:schemeClr val="tx1"/>
                </a:solidFill>
                <a:effectLst/>
                <a:latin typeface="+mn-lt"/>
                <a:ea typeface="+mn-ea"/>
                <a:cs typeface="+mn-cs"/>
              </a:rPr>
              <a:t> v rámci témat programového rámce OPZ (zaměstnanost, sociální začleňování, boj s chudobou a zdraví)</a:t>
            </a:r>
            <a:r>
              <a:rPr lang="cs-CZ" sz="1200" kern="1200" dirty="false">
                <a:solidFill>
                  <a:schemeClr val="tx1"/>
                </a:solidFill>
                <a:effectLst/>
                <a:latin typeface="+mn-lt"/>
                <a:ea typeface="+mn-ea"/>
                <a:cs typeface="+mn-cs"/>
              </a:rPr>
              <a:t>. Případové studie budou sloužit mimo jiné jako podklad pro zástupce MAS jako konkrétní příklady dobře fungující spolupráce aktérů CLLD ze tři sektorů – podnikatelského, veřejného a neziskového. Využitelné budou případové studie jako podklad pro přípravu podpory v novém programovém období 2021-2017 a pro účely publicity. Záměrem Objednatele je využít případové studie mimo jiné v rámci seminářů pro zástupce MAS, kterým by měly sloužit jako inspirace pro nastavování spolupráce a vytváření lokálních partnerství v rámci CLLD. Není ale záměrem, aby nebyly v rámci zjištění zmiňovány i případné problémy a překážky.</a:t>
            </a:r>
          </a:p>
          <a:p>
            <a:endParaRPr lang="cs-CZ" sz="1200" kern="1200" dirty="false">
              <a:solidFill>
                <a:schemeClr val="tx1"/>
              </a:solidFill>
              <a:effectLst/>
              <a:latin typeface="+mn-lt"/>
              <a:ea typeface="+mn-ea"/>
              <a:cs typeface="+mn-cs"/>
            </a:endParaRPr>
          </a:p>
          <a:p>
            <a:r>
              <a:rPr lang="cs-CZ" sz="1200" kern="1200" dirty="false">
                <a:solidFill>
                  <a:schemeClr val="tx1"/>
                </a:solidFill>
                <a:effectLst/>
                <a:latin typeface="+mn-lt"/>
                <a:ea typeface="+mn-ea"/>
                <a:cs typeface="+mn-cs"/>
              </a:rPr>
              <a:t>V rámci zakázky budou vedle desk research využity metody kvalitativního výzkumu – fokusní skupiny a hloubkové polostrukturované rozhovory.</a:t>
            </a:r>
            <a:r>
              <a:rPr lang="cs-CZ" sz="1200" b="true" kern="1200" dirty="false">
                <a:solidFill>
                  <a:schemeClr val="tx1"/>
                </a:solidFill>
                <a:effectLst/>
                <a:latin typeface="+mn-lt"/>
                <a:ea typeface="+mn-ea"/>
                <a:cs typeface="+mn-cs"/>
              </a:rPr>
              <a:t> Celkově jsou předmětem zakázky 3 fokusní skupiny a 3 hloubkové polostrukturované rozhovory.</a:t>
            </a:r>
            <a:endParaRPr lang="cs-CZ" sz="1200" kern="1200" dirty="false">
              <a:solidFill>
                <a:schemeClr val="tx1"/>
              </a:solidFill>
              <a:effectLst/>
              <a:latin typeface="+mn-lt"/>
              <a:ea typeface="+mn-ea"/>
              <a:cs typeface="+mn-cs"/>
            </a:endParaRPr>
          </a:p>
          <a:p>
            <a:r>
              <a:rPr lang="cs-CZ" sz="1200" b="true" kern="1200" dirty="false">
                <a:solidFill>
                  <a:schemeClr val="tx1"/>
                </a:solidFill>
                <a:effectLst/>
                <a:latin typeface="+mn-lt"/>
                <a:ea typeface="+mn-ea"/>
                <a:cs typeface="+mn-cs"/>
              </a:rPr>
              <a:t> </a:t>
            </a:r>
            <a:endParaRPr lang="cs-CZ" sz="1200" kern="1200" dirty="false">
              <a:solidFill>
                <a:schemeClr val="tx1"/>
              </a:solidFill>
              <a:effectLst/>
              <a:latin typeface="+mn-lt"/>
              <a:ea typeface="+mn-ea"/>
              <a:cs typeface="+mn-cs"/>
            </a:endParaRPr>
          </a:p>
          <a:p>
            <a:r>
              <a:rPr lang="cs-CZ" sz="1200" b="true" kern="1200" dirty="false">
                <a:solidFill>
                  <a:schemeClr val="tx1"/>
                </a:solidFill>
                <a:effectLst/>
                <a:latin typeface="+mn-lt"/>
                <a:ea typeface="+mn-ea"/>
                <a:cs typeface="+mn-cs"/>
              </a:rPr>
              <a:t>Fokusních skupin o délce 1,5 – 2 hodiny se zúčastní vždy 6–8 účastníků</a:t>
            </a:r>
            <a:r>
              <a:rPr lang="cs-CZ" sz="1200" kern="1200" dirty="false">
                <a:solidFill>
                  <a:schemeClr val="tx1"/>
                </a:solidFill>
                <a:effectLst/>
                <a:latin typeface="+mn-lt"/>
                <a:ea typeface="+mn-ea"/>
                <a:cs typeface="+mn-cs"/>
              </a:rPr>
              <a:t>. Budou to relevantní zástupci aktérů CLLD: v rámci oddělených skupin manažeři MAS; starostové obcí či jiní relevantní zástupci obcí; a zástupci nestátních neziskových organizací se zástupci podnikatelského sektoru. </a:t>
            </a:r>
          </a:p>
          <a:p>
            <a:r>
              <a:rPr lang="cs-CZ" sz="1200" b="true" kern="1200" dirty="false">
                <a:solidFill>
                  <a:schemeClr val="tx1"/>
                </a:solidFill>
                <a:effectLst/>
                <a:latin typeface="+mn-lt"/>
                <a:ea typeface="+mn-ea"/>
                <a:cs typeface="+mn-cs"/>
              </a:rPr>
              <a:t> </a:t>
            </a:r>
            <a:endParaRPr lang="cs-CZ" sz="1200" kern="1200" dirty="false">
              <a:solidFill>
                <a:schemeClr val="tx1"/>
              </a:solidFill>
              <a:effectLst/>
              <a:latin typeface="+mn-lt"/>
              <a:ea typeface="+mn-ea"/>
              <a:cs typeface="+mn-cs"/>
            </a:endParaRPr>
          </a:p>
          <a:p>
            <a:r>
              <a:rPr lang="cs-CZ" sz="1200" kern="1200" dirty="false">
                <a:solidFill>
                  <a:schemeClr val="tx1"/>
                </a:solidFill>
                <a:effectLst/>
                <a:latin typeface="+mn-lt"/>
                <a:ea typeface="+mn-ea"/>
                <a:cs typeface="+mn-cs"/>
              </a:rPr>
              <a:t>V rámci šetření </a:t>
            </a:r>
            <a:r>
              <a:rPr lang="cs-CZ" sz="1200" b="true" kern="1200" dirty="false">
                <a:solidFill>
                  <a:schemeClr val="tx1"/>
                </a:solidFill>
                <a:effectLst/>
                <a:latin typeface="+mn-lt"/>
                <a:ea typeface="+mn-ea"/>
                <a:cs typeface="+mn-cs"/>
              </a:rPr>
              <a:t>pro jednu případovou studii </a:t>
            </a:r>
            <a:r>
              <a:rPr lang="cs-CZ" sz="1200" b="false" kern="1200" dirty="false">
                <a:solidFill>
                  <a:schemeClr val="tx1"/>
                </a:solidFill>
                <a:effectLst/>
                <a:latin typeface="+mn-lt"/>
                <a:ea typeface="+mn-ea"/>
                <a:cs typeface="+mn-cs"/>
              </a:rPr>
              <a:t>provede Zpracovatel vždy </a:t>
            </a:r>
            <a:r>
              <a:rPr lang="cs-CZ" sz="1200" b="true" kern="1200" dirty="false">
                <a:solidFill>
                  <a:schemeClr val="tx1"/>
                </a:solidFill>
                <a:effectLst/>
                <a:latin typeface="+mn-lt"/>
                <a:ea typeface="+mn-ea"/>
                <a:cs typeface="+mn-cs"/>
              </a:rPr>
              <a:t>jeden hloubkový polostrukturovaný rozhovor</a:t>
            </a:r>
            <a:r>
              <a:rPr lang="cs-CZ" sz="1200" kern="1200" dirty="false">
                <a:solidFill>
                  <a:schemeClr val="tx1"/>
                </a:solidFill>
                <a:effectLst/>
                <a:latin typeface="+mn-lt"/>
                <a:ea typeface="+mn-ea"/>
                <a:cs typeface="+mn-cs"/>
              </a:rPr>
              <a:t> o délce 1,5 – 2 hodiny s vhodným zástupcem MAS – manažerem MAS či s některým z klíčových členů MAS, který má na starosti tematickou oblast programového rámce OPZ (zaměstnanost, sociální začleňování, boj s chudobou a zdraví).  Pokud to bude pro zodpovězení všech otázek scénáře rozhovoru potřeba, může se rozhovoru za MAS účastnit více osob – půjde však o jeden rozhovor, kde se budou střídat respondenti k zodpovězení otázek dle jejich odbornosti / znalostí.)</a:t>
            </a:r>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29</a:t>
            </a:fld>
            <a:endParaRPr lang="cs-CZ" dirty="false"/>
          </a:p>
        </p:txBody>
      </p:sp>
    </p:spTree>
    <p:extLst>
      <p:ext uri="{BB962C8B-B14F-4D97-AF65-F5344CB8AC3E}">
        <p14:creationId xmlns:p14="http://schemas.microsoft.com/office/powerpoint/2010/main" val="6537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sz="1100" dirty="false"/>
              <a:t>Určitě ANO – 139 MAS</a:t>
            </a:r>
          </a:p>
          <a:p>
            <a:r>
              <a:rPr lang="cs-CZ" sz="1100" dirty="false"/>
              <a:t>Spíše ANO – 23 MAS</a:t>
            </a:r>
          </a:p>
          <a:p>
            <a:r>
              <a:rPr lang="cs-CZ" sz="1100" dirty="false"/>
              <a:t>Zatím zvažujeme – 14 MAS</a:t>
            </a:r>
          </a:p>
          <a:p>
            <a:r>
              <a:rPr lang="cs-CZ" sz="1100" dirty="false"/>
              <a:t>NE – 4 MAS</a:t>
            </a:r>
          </a:p>
          <a:p>
            <a:endParaRPr lang="cs-CZ" sz="1100" dirty="false"/>
          </a:p>
          <a:p>
            <a:r>
              <a:rPr lang="cs-CZ" sz="1100" dirty="false"/>
              <a:t>V případě, že by 139 MAS (určitě ANO) předložili AP na max. možnou částku a zároveň i první projekt na max. možnou částku 70 % jsme na objemu </a:t>
            </a:r>
            <a:r>
              <a:rPr lang="cs-CZ" sz="1200" b="false" i="false" u="none" strike="noStrike" kern="1200" dirty="false">
                <a:solidFill>
                  <a:schemeClr val="tx1"/>
                </a:solidFill>
                <a:effectLst/>
                <a:latin typeface="+mn-lt"/>
                <a:ea typeface="+mn-ea"/>
                <a:cs typeface="+mn-cs"/>
              </a:rPr>
              <a:t> 2 185 000 000,00 Kč celkových alokací AP a objemu  1 425 500 000,00 Kč (při předložení prvních projektů MAS na 70 %)</a:t>
            </a:r>
          </a:p>
          <a:p>
            <a:endParaRPr lang="cs-CZ" sz="1200" b="false" i="false" u="none" strike="noStrike" kern="1200" dirty="false">
              <a:solidFill>
                <a:schemeClr val="tx1"/>
              </a:solidFill>
              <a:effectLst/>
              <a:latin typeface="+mn-lt"/>
              <a:ea typeface="+mn-ea"/>
              <a:cs typeface="+mn-cs"/>
            </a:endParaRPr>
          </a:p>
          <a:p>
            <a:r>
              <a:rPr lang="cs-CZ" sz="1200" b="false" i="false" u="none" strike="noStrike" kern="1200" dirty="false">
                <a:solidFill>
                  <a:schemeClr val="tx1"/>
                </a:solidFill>
                <a:effectLst/>
                <a:latin typeface="+mn-lt"/>
                <a:ea typeface="+mn-ea"/>
                <a:cs typeface="+mn-cs"/>
              </a:rPr>
              <a:t>V případě, že by 139 + 23 MAS (162 MAS) předložili AP na max. možnou alokaci jsme na částce 2,54 mld. a na částce 1,658 mld. v případě předložení 1. projektů MAS na 70 % alokace apod. 1,7 mld. Kč je částka, kterou máme alokovanou v OPZ+ na CLLD.</a:t>
            </a:r>
          </a:p>
          <a:p>
            <a:endParaRPr lang="cs-CZ" sz="1200" b="false" i="false" u="none" strike="noStrike" kern="1200" dirty="false">
              <a:solidFill>
                <a:schemeClr val="tx1"/>
              </a:solidFill>
              <a:effectLst/>
              <a:latin typeface="+mn-lt"/>
              <a:ea typeface="+mn-ea"/>
              <a:cs typeface="+mn-cs"/>
            </a:endParaRPr>
          </a:p>
          <a:p>
            <a:r>
              <a:rPr lang="cs-CZ" sz="1200" b="false" i="false" u="none" strike="noStrike" kern="1200" dirty="false">
                <a:solidFill>
                  <a:schemeClr val="tx1"/>
                </a:solidFill>
                <a:effectLst/>
                <a:latin typeface="+mn-lt"/>
                <a:ea typeface="+mn-ea"/>
                <a:cs typeface="+mn-cs"/>
              </a:rPr>
              <a:t>První výzvu plánujeme na částku 1,02 mld. Kč, což znamená že počet 162 MAS by měl žádost první projekt MAS na 50 % alokace AP (ale ne max. výše, ale 80 % max. limitu)</a:t>
            </a:r>
          </a:p>
          <a:p>
            <a:endParaRPr lang="cs-CZ" sz="1200" b="false" i="false" u="none" strike="noStrike" kern="1200" dirty="false">
              <a:solidFill>
                <a:schemeClr val="tx1"/>
              </a:solidFill>
              <a:effectLst/>
              <a:latin typeface="+mn-lt"/>
              <a:ea typeface="+mn-ea"/>
              <a:cs typeface="+mn-cs"/>
            </a:endParaRPr>
          </a:p>
          <a:p>
            <a:r>
              <a:rPr lang="cs-CZ" sz="1200" b="false" i="false" u="none" strike="noStrike" kern="1200" dirty="false">
                <a:solidFill>
                  <a:schemeClr val="tx1"/>
                </a:solidFill>
                <a:effectLst/>
                <a:latin typeface="+mn-lt"/>
                <a:ea typeface="+mn-ea"/>
                <a:cs typeface="+mn-cs"/>
              </a:rPr>
              <a:t>Na základě vyhodnocení aktuálních dotazníků budeme mít přesnější údaje.</a:t>
            </a:r>
            <a:endParaRPr lang="cs-CZ" sz="1100"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3</a:t>
            </a:fld>
            <a:endParaRPr lang="cs-CZ" dirty="false"/>
          </a:p>
        </p:txBody>
      </p:sp>
    </p:spTree>
    <p:extLst>
      <p:ext uri="{BB962C8B-B14F-4D97-AF65-F5344CB8AC3E}">
        <p14:creationId xmlns:p14="http://schemas.microsoft.com/office/powerpoint/2010/main" val="21681146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30</a:t>
            </a:fld>
            <a:endParaRPr lang="cs-CZ" dirty="false"/>
          </a:p>
        </p:txBody>
      </p:sp>
    </p:spTree>
    <p:extLst>
      <p:ext uri="{BB962C8B-B14F-4D97-AF65-F5344CB8AC3E}">
        <p14:creationId xmlns:p14="http://schemas.microsoft.com/office/powerpoint/2010/main" val="38537841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31</a:t>
            </a:fld>
            <a:endParaRPr lang="cs-CZ" dirty="false"/>
          </a:p>
        </p:txBody>
      </p:sp>
    </p:spTree>
    <p:extLst>
      <p:ext uri="{BB962C8B-B14F-4D97-AF65-F5344CB8AC3E}">
        <p14:creationId xmlns:p14="http://schemas.microsoft.com/office/powerpoint/2010/main" val="3390439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marR="0" lvl="0" indent="0" algn="l" defTabSz="914400" rtl="false" eaLnBrk="true" fontAlgn="auto" latinLnBrk="false" hangingPunct="true">
              <a:lnSpc>
                <a:spcPct val="100000"/>
              </a:lnSpc>
              <a:spcBef>
                <a:spcPts val="0"/>
              </a:spcBef>
              <a:spcAft>
                <a:spcPts val="0"/>
              </a:spcAft>
              <a:buClrTx/>
              <a:buSzTx/>
              <a:buFontTx/>
              <a:buNone/>
              <a:tabLst/>
              <a:defRPr/>
            </a:pPr>
            <a:r>
              <a:rPr lang="cs-CZ" sz="1200" dirty="false"/>
              <a:t>Zapojíte se do podpory CLLD v rámci OPZ+? </a:t>
            </a:r>
            <a:r>
              <a:rPr lang="cs-CZ" sz="1200" b="true" dirty="false"/>
              <a:t>ANO, SPÍŠE ANO (NA ČEM TO ZÁVISÍ), SPÍŠE NE (NA ČEM TO ZÁVISÍ) – NE</a:t>
            </a:r>
          </a:p>
          <a:p>
            <a:endParaRPr lang="cs-CZ" sz="1200" kern="1200" dirty="false">
              <a:solidFill>
                <a:schemeClr val="tx1"/>
              </a:solidFill>
              <a:effectLst/>
              <a:latin typeface="+mn-lt"/>
              <a:ea typeface="+mn-ea"/>
              <a:cs typeface="+mn-cs"/>
            </a:endParaRPr>
          </a:p>
          <a:p>
            <a:pPr marL="0" marR="0" lvl="0" indent="0" algn="l" defTabSz="914400" rtl="false" eaLnBrk="true" fontAlgn="auto" latinLnBrk="false" hangingPunct="true">
              <a:lnSpc>
                <a:spcPct val="100000"/>
              </a:lnSpc>
              <a:spcBef>
                <a:spcPts val="0"/>
              </a:spcBef>
              <a:spcAft>
                <a:spcPts val="0"/>
              </a:spcAft>
              <a:buClrTx/>
              <a:buSzTx/>
              <a:buFontTx/>
              <a:buNone/>
              <a:tabLst/>
              <a:defRPr/>
            </a:pPr>
            <a:r>
              <a:rPr lang="cs-CZ" sz="1200" dirty="false"/>
              <a:t>Jaká je Vaše plánovaná výše alokace v rámci AP pro </a:t>
            </a:r>
            <a:r>
              <a:rPr lang="cs-CZ" sz="1200" b="false" dirty="false"/>
              <a:t>OPZ+?  </a:t>
            </a:r>
            <a:r>
              <a:rPr lang="cs-CZ" sz="1200" b="true" dirty="false"/>
              <a:t>Uveďte v tis. Kč</a:t>
            </a:r>
          </a:p>
          <a:p>
            <a:endParaRPr lang="cs-CZ" sz="1200" kern="1200" dirty="false">
              <a:solidFill>
                <a:schemeClr val="tx1"/>
              </a:solidFill>
              <a:effectLst/>
              <a:latin typeface="+mn-lt"/>
              <a:ea typeface="+mn-ea"/>
              <a:cs typeface="+mn-cs"/>
            </a:endParaRPr>
          </a:p>
          <a:p>
            <a:pPr marL="0" marR="0" lvl="0" indent="0" algn="l" defTabSz="914400" rtl="false" eaLnBrk="true" fontAlgn="auto" latinLnBrk="false" hangingPunct="true">
              <a:lnSpc>
                <a:spcPct val="100000"/>
              </a:lnSpc>
              <a:spcBef>
                <a:spcPts val="0"/>
              </a:spcBef>
              <a:spcAft>
                <a:spcPts val="0"/>
              </a:spcAft>
              <a:buClrTx/>
              <a:buSzTx/>
              <a:buFontTx/>
              <a:buNone/>
              <a:tabLst/>
              <a:defRPr/>
            </a:pPr>
            <a:r>
              <a:rPr lang="cs-CZ" sz="1200" dirty="false">
                <a:highlight>
                  <a:srgbClr val="FFFF00"/>
                </a:highlight>
              </a:rPr>
              <a:t>Z toho předpokládáte na první projekt MAS alokovat … % (50 – 70 % alokace AP)</a:t>
            </a:r>
          </a:p>
          <a:p>
            <a:pPr marL="0" marR="0" lvl="0" indent="0" algn="l" defTabSz="914400" rtl="false" eaLnBrk="true" fontAlgn="auto" latinLnBrk="false" hangingPunct="true">
              <a:lnSpc>
                <a:spcPct val="100000"/>
              </a:lnSpc>
              <a:spcBef>
                <a:spcPts val="0"/>
              </a:spcBef>
              <a:spcAft>
                <a:spcPts val="0"/>
              </a:spcAft>
              <a:buClrTx/>
              <a:buSzTx/>
              <a:buFontTx/>
              <a:buNone/>
              <a:tabLst/>
              <a:defRPr/>
            </a:pPr>
            <a:endParaRPr lang="cs-CZ" sz="1200" dirty="false">
              <a:highlight>
                <a:srgbClr val="FFFF00"/>
              </a:highlight>
            </a:endParaRPr>
          </a:p>
          <a:p>
            <a:pPr lvl="0"/>
            <a:r>
              <a:rPr lang="cs-CZ" sz="1200" kern="1200" dirty="false">
                <a:solidFill>
                  <a:schemeClr val="tx1"/>
                </a:solidFill>
                <a:effectLst/>
                <a:latin typeface="+mn-lt"/>
                <a:ea typeface="+mn-ea"/>
                <a:cs typeface="+mn-cs"/>
              </a:rPr>
              <a:t>Na jakou oblast bude AP SCLLD zaměřen? </a:t>
            </a:r>
            <a:r>
              <a:rPr lang="cs-CZ" sz="1200" i="true" kern="1200" dirty="false">
                <a:solidFill>
                  <a:schemeClr val="tx1"/>
                </a:solidFill>
                <a:effectLst/>
                <a:latin typeface="+mn-lt"/>
                <a:ea typeface="+mn-ea"/>
                <a:cs typeface="+mn-cs"/>
              </a:rPr>
              <a:t>(možno označit více možností)</a:t>
            </a:r>
            <a:endParaRPr lang="cs-CZ" sz="1200" kern="1200" dirty="false">
              <a:solidFill>
                <a:schemeClr val="tx1"/>
              </a:solidFill>
              <a:effectLst/>
              <a:latin typeface="+mn-lt"/>
              <a:ea typeface="+mn-ea"/>
              <a:cs typeface="+mn-cs"/>
            </a:endParaRPr>
          </a:p>
          <a:p>
            <a:pPr lvl="0"/>
            <a:r>
              <a:rPr lang="cs-CZ" sz="1200" kern="1200" dirty="false">
                <a:solidFill>
                  <a:schemeClr val="tx1"/>
                </a:solidFill>
                <a:effectLst/>
                <a:latin typeface="+mn-lt"/>
                <a:ea typeface="+mn-ea"/>
                <a:cs typeface="+mn-cs"/>
              </a:rPr>
              <a:t>sociální práce a začleňování</a:t>
            </a:r>
          </a:p>
          <a:p>
            <a:pPr lvl="0"/>
            <a:r>
              <a:rPr lang="cs-CZ" sz="1200" kern="1200" dirty="false">
                <a:solidFill>
                  <a:schemeClr val="tx1"/>
                </a:solidFill>
                <a:effectLst/>
                <a:latin typeface="+mn-lt"/>
                <a:ea typeface="+mn-ea"/>
                <a:cs typeface="+mn-cs"/>
              </a:rPr>
              <a:t>komunitní práce / komunitní centra</a:t>
            </a:r>
          </a:p>
          <a:p>
            <a:pPr lvl="0"/>
            <a:r>
              <a:rPr lang="cs-CZ" sz="1200" kern="1200" dirty="false">
                <a:solidFill>
                  <a:schemeClr val="tx1"/>
                </a:solidFill>
                <a:effectLst/>
                <a:latin typeface="+mn-lt"/>
                <a:ea typeface="+mn-ea"/>
                <a:cs typeface="+mn-cs"/>
              </a:rPr>
              <a:t>zaměstnanost</a:t>
            </a:r>
          </a:p>
          <a:p>
            <a:pPr lvl="0"/>
            <a:r>
              <a:rPr lang="cs-CZ" sz="1200" kern="1200" dirty="false">
                <a:solidFill>
                  <a:schemeClr val="tx1"/>
                </a:solidFill>
                <a:effectLst/>
                <a:latin typeface="+mn-lt"/>
                <a:ea typeface="+mn-ea"/>
                <a:cs typeface="+mn-cs"/>
              </a:rPr>
              <a:t>prorodinná opatření</a:t>
            </a:r>
          </a:p>
          <a:p>
            <a:pPr marL="0" marR="0" lvl="0" indent="0" algn="l" defTabSz="914400" rtl="false" eaLnBrk="true" fontAlgn="auto" latinLnBrk="false" hangingPunct="true">
              <a:lnSpc>
                <a:spcPct val="100000"/>
              </a:lnSpc>
              <a:spcBef>
                <a:spcPts val="0"/>
              </a:spcBef>
              <a:spcAft>
                <a:spcPts val="0"/>
              </a:spcAft>
              <a:buClrTx/>
              <a:buSzTx/>
              <a:buFontTx/>
              <a:buNone/>
              <a:tabLst/>
              <a:defRPr/>
            </a:pPr>
            <a:endParaRPr lang="cs-CZ" sz="1200" dirty="false">
              <a:highlight>
                <a:srgbClr val="FFFF00"/>
              </a:highlight>
            </a:endParaRPr>
          </a:p>
          <a:p>
            <a:pPr lvl="0"/>
            <a:r>
              <a:rPr lang="cs-CZ" sz="1200" kern="1200" dirty="false">
                <a:solidFill>
                  <a:schemeClr val="tx1"/>
                </a:solidFill>
                <a:effectLst/>
                <a:highlight>
                  <a:srgbClr val="FFFF00"/>
                </a:highlight>
                <a:latin typeface="+mn-lt"/>
                <a:ea typeface="+mn-ea"/>
                <a:cs typeface="+mn-cs"/>
              </a:rPr>
              <a:t>Plánujte využít možnost konzultovat přípravu AP SCLLD a přípravu projektové žádosti s pracovníky řídicího orgánu? </a:t>
            </a:r>
          </a:p>
          <a:p>
            <a:r>
              <a:rPr lang="cs-CZ" sz="1200" b="true" kern="1200" dirty="false">
                <a:solidFill>
                  <a:schemeClr val="tx1"/>
                </a:solidFill>
                <a:effectLst/>
                <a:highlight>
                  <a:srgbClr val="FFFF00"/>
                </a:highlight>
                <a:latin typeface="+mn-lt"/>
                <a:ea typeface="+mn-ea"/>
                <a:cs typeface="+mn-cs"/>
              </a:rPr>
              <a:t>ANO - NE</a:t>
            </a:r>
            <a:endParaRPr lang="cs-CZ" sz="1200" kern="1200" dirty="false">
              <a:solidFill>
                <a:schemeClr val="tx1"/>
              </a:solidFill>
              <a:effectLst/>
              <a:highlight>
                <a:srgbClr val="FFFF00"/>
              </a:highlight>
              <a:latin typeface="+mn-lt"/>
              <a:ea typeface="+mn-ea"/>
              <a:cs typeface="+mn-cs"/>
            </a:endParaRPr>
          </a:p>
          <a:p>
            <a:r>
              <a:rPr lang="cs-CZ" sz="1200" kern="1200" dirty="false">
                <a:solidFill>
                  <a:schemeClr val="tx1"/>
                </a:solidFill>
                <a:effectLst/>
                <a:highlight>
                  <a:srgbClr val="FFFF00"/>
                </a:highlight>
                <a:latin typeface="+mn-lt"/>
                <a:ea typeface="+mn-ea"/>
                <a:cs typeface="+mn-cs"/>
              </a:rPr>
              <a:t>Konzultacemi nejsou myšleny jednotlivé dílčí dotazy, ale diskuse nad již konkrétními návrhy obsahu AP nebo projektové žádosti</a:t>
            </a:r>
            <a:endParaRPr lang="cs-CZ" sz="1200" kern="1200" dirty="false">
              <a:solidFill>
                <a:schemeClr val="tx1"/>
              </a:solidFill>
              <a:effectLst/>
              <a:latin typeface="+mn-lt"/>
              <a:ea typeface="+mn-ea"/>
              <a:cs typeface="+mn-cs"/>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4</a:t>
            </a:fld>
            <a:endParaRPr lang="cs-CZ" dirty="false"/>
          </a:p>
        </p:txBody>
      </p:sp>
    </p:spTree>
    <p:extLst>
      <p:ext uri="{BB962C8B-B14F-4D97-AF65-F5344CB8AC3E}">
        <p14:creationId xmlns:p14="http://schemas.microsoft.com/office/powerpoint/2010/main" val="592205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5</a:t>
            </a:fld>
            <a:endParaRPr lang="cs-CZ" dirty="false"/>
          </a:p>
        </p:txBody>
      </p:sp>
    </p:spTree>
    <p:extLst>
      <p:ext uri="{BB962C8B-B14F-4D97-AF65-F5344CB8AC3E}">
        <p14:creationId xmlns:p14="http://schemas.microsoft.com/office/powerpoint/2010/main" val="467216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marR="0" lvl="0" indent="0" algn="l" defTabSz="914400" rtl="false" eaLnBrk="true" fontAlgn="auto" latinLnBrk="false" hangingPunct="true">
              <a:lnSpc>
                <a:spcPct val="100000"/>
              </a:lnSpc>
              <a:spcBef>
                <a:spcPts val="0"/>
              </a:spcBef>
              <a:spcAft>
                <a:spcPts val="0"/>
              </a:spcAft>
              <a:buClrTx/>
              <a:buSzTx/>
              <a:buFontTx/>
              <a:buNone/>
              <a:tabLst/>
              <a:defRPr/>
            </a:pPr>
            <a:r>
              <a:rPr lang="cs-CZ" sz="900" dirty="false"/>
              <a:t>První ucelená verze pravidel bude k dispozici cca 3/2022, návrhy uvnitř ŘO budou k dispozici dříve (první verze k připomínkám uvnitř ŘO bude počátkem listopadu, takže průběžně budeme moci MAS informovat, co se připravuje) </a:t>
            </a:r>
          </a:p>
          <a:p>
            <a:endParaRPr lang="cs-CZ" sz="900" b="true" baseline="0" dirty="false"/>
          </a:p>
          <a:p>
            <a:pPr marL="0" marR="0" lvl="0" indent="0" algn="l" defTabSz="914400" rtl="false" eaLnBrk="true" fontAlgn="auto" latinLnBrk="false" hangingPunct="true">
              <a:lnSpc>
                <a:spcPct val="100000"/>
              </a:lnSpc>
              <a:spcBef>
                <a:spcPts val="0"/>
              </a:spcBef>
              <a:spcAft>
                <a:spcPts val="0"/>
              </a:spcAft>
              <a:buClrTx/>
              <a:buSzTx/>
              <a:buFontTx/>
              <a:buNone/>
              <a:tabLst/>
              <a:defRPr/>
            </a:pPr>
            <a:r>
              <a:rPr lang="cs-CZ" sz="1200" kern="1200" dirty="false">
                <a:solidFill>
                  <a:schemeClr val="tx1"/>
                </a:solidFill>
                <a:effectLst/>
                <a:latin typeface="+mn-lt"/>
                <a:ea typeface="+mn-ea"/>
                <a:cs typeface="+mn-cs"/>
              </a:rPr>
              <a:t>Věcné nastavení mzdového příspěvku by mělo být obdobné jako v OPZ (tedy max. 3 násobek min. mzdy apod.) </a:t>
            </a:r>
          </a:p>
          <a:p>
            <a:endParaRPr lang="cs-CZ" sz="900" b="true" baseline="0" dirty="false"/>
          </a:p>
          <a:p>
            <a:pPr hangingPunct="false"/>
            <a:r>
              <a:rPr lang="cs-CZ" sz="1200" kern="1200" dirty="false">
                <a:solidFill>
                  <a:schemeClr val="tx1"/>
                </a:solidFill>
                <a:effectLst/>
                <a:latin typeface="+mn-lt"/>
                <a:ea typeface="+mn-ea"/>
                <a:cs typeface="+mn-cs"/>
              </a:rPr>
              <a:t>Kalkulace pro stanovení výše mzdového příspěvku aktuálně probíhá na ŘO (odd. 811). Z analýzy dat poskytnutých z ÚP vyplyne, zda se bude jednat o jeden příspěvek nebo nějakou škálu více příspěvků. Základní jednotkou příspěvku bude 0,05 celého úvazku, tato základní jednotka půjde násobit dle potřeby. Mzdový příspěvek půjde aplikovat jen na smlouvy, u kterých se platí odvody (tedy pracovní smlouva a DPČ, nepůjde u DPP). </a:t>
            </a:r>
          </a:p>
          <a:p>
            <a:pPr hangingPunct="false"/>
            <a:r>
              <a:rPr lang="cs-CZ" sz="1200" kern="1200" dirty="false">
                <a:solidFill>
                  <a:schemeClr val="tx1"/>
                </a:solidFill>
                <a:effectLst/>
                <a:latin typeface="+mn-lt"/>
                <a:ea typeface="+mn-ea"/>
                <a:cs typeface="+mn-cs"/>
              </a:rPr>
              <a:t>Finalizace pravděpodobně začátek roku 2022 (musí nám návrh odsouhlasit Auditní orgán (MF), oficiální posvěcení ze strany EK až schválením OPZ+ (cca konec 1. pol. 2022) </a:t>
            </a:r>
          </a:p>
          <a:p>
            <a:pPr hangingPunct="false"/>
            <a:endParaRPr lang="cs-CZ" sz="900" b="true" baseline="0" dirty="false"/>
          </a:p>
          <a:p>
            <a:pPr marL="0" marR="0" lvl="0" indent="0" algn="l" defTabSz="914400" rtl="false" eaLnBrk="true" fontAlgn="auto" latinLnBrk="false" hangingPunct="true">
              <a:lnSpc>
                <a:spcPct val="100000"/>
              </a:lnSpc>
              <a:spcBef>
                <a:spcPts val="0"/>
              </a:spcBef>
              <a:spcAft>
                <a:spcPts val="0"/>
              </a:spcAft>
              <a:buClrTx/>
              <a:buSzTx/>
              <a:buFontTx/>
              <a:buNone/>
              <a:tabLst/>
              <a:defRPr/>
            </a:pPr>
            <a:r>
              <a:rPr lang="cs-CZ" sz="1200" kern="1200" dirty="false">
                <a:solidFill>
                  <a:schemeClr val="tx1"/>
                </a:solidFill>
                <a:effectLst/>
                <a:latin typeface="+mn-lt"/>
                <a:ea typeface="+mn-ea"/>
                <a:cs typeface="+mn-cs"/>
              </a:rPr>
              <a:t>V případě mzdových příspěvků za účelem refundace výdajů na vzdělávání bude ŘO využívat jednotkový náklad stanovený Evropskou komisí v delegovaném aktu (EK vydá tento akt pravděpodobně během jara 2022) </a:t>
            </a:r>
          </a:p>
          <a:p>
            <a:endParaRPr lang="cs-CZ" sz="900" b="true" baseline="0" dirty="false"/>
          </a:p>
          <a:p>
            <a:r>
              <a:rPr lang="cs-CZ" sz="900" b="true" baseline="0" dirty="false"/>
              <a:t>Specifická pravidla OPZ+ pro paušál a mzdové příspěvky budou s jedné příručce</a:t>
            </a: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6</a:t>
            </a:fld>
            <a:endParaRPr lang="cs-CZ" dirty="false"/>
          </a:p>
        </p:txBody>
      </p:sp>
    </p:spTree>
    <p:extLst>
      <p:ext uri="{BB962C8B-B14F-4D97-AF65-F5344CB8AC3E}">
        <p14:creationId xmlns:p14="http://schemas.microsoft.com/office/powerpoint/2010/main" val="265738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sz="800" b="false" u="none" kern="1200" dirty="false">
                <a:solidFill>
                  <a:schemeClr val="tx1"/>
                </a:solidFill>
                <a:effectLst/>
                <a:latin typeface="+mn-lt"/>
                <a:ea typeface="+mn-ea"/>
                <a:cs typeface="+mn-cs"/>
              </a:rPr>
              <a:t>Veškeré pozice možné nárokovat z přímých osobních nákladů rozpočtu projektu budou upřesněny ve výzvě ŘO OPZ+ </a:t>
            </a:r>
          </a:p>
          <a:p>
            <a:r>
              <a:rPr lang="cs-CZ" sz="800" b="false" u="none" kern="1200" dirty="false">
                <a:solidFill>
                  <a:schemeClr val="tx1"/>
                </a:solidFill>
                <a:effectLst/>
                <a:latin typeface="+mn-lt"/>
                <a:ea typeface="+mn-ea"/>
                <a:cs typeface="+mn-cs"/>
              </a:rPr>
              <a:t>Mzdy v místě a čase obvyklé, lze vycházet z ISPV – bude rovněž upraveno výzvou ŘO OPZ+ (maximální limity pro pracovní pozice)</a:t>
            </a:r>
          </a:p>
          <a:p>
            <a:endParaRPr lang="cs-CZ" sz="800" b="true" u="sng" kern="1200" dirty="false">
              <a:solidFill>
                <a:schemeClr val="tx1"/>
              </a:solidFill>
              <a:effectLst/>
              <a:latin typeface="+mn-lt"/>
              <a:ea typeface="+mn-ea"/>
              <a:cs typeface="+mn-cs"/>
            </a:endParaRPr>
          </a:p>
          <a:p>
            <a:r>
              <a:rPr lang="cs-CZ" sz="800" b="true" u="sng" kern="1200" dirty="false">
                <a:solidFill>
                  <a:schemeClr val="tx1"/>
                </a:solidFill>
                <a:effectLst/>
                <a:latin typeface="+mn-lt"/>
                <a:ea typeface="+mn-ea"/>
                <a:cs typeface="+mn-cs"/>
              </a:rPr>
              <a:t>KOORDINÁTOR PROJEKTU (v projektech MAS)</a:t>
            </a:r>
            <a:endParaRPr lang="cs-CZ" sz="800" kern="1200" dirty="false">
              <a:solidFill>
                <a:schemeClr val="tx1"/>
              </a:solidFill>
              <a:effectLst/>
              <a:latin typeface="+mn-lt"/>
              <a:ea typeface="+mn-ea"/>
              <a:cs typeface="+mn-cs"/>
            </a:endParaRPr>
          </a:p>
          <a:p>
            <a:r>
              <a:rPr lang="cs-CZ" sz="800" kern="1200" dirty="false">
                <a:solidFill>
                  <a:schemeClr val="tx1"/>
                </a:solidFill>
                <a:effectLst/>
                <a:latin typeface="+mn-lt"/>
                <a:ea typeface="+mn-ea"/>
                <a:cs typeface="+mn-cs"/>
              </a:rPr>
              <a:t>Pracovník na této pozici </a:t>
            </a:r>
            <a:r>
              <a:rPr lang="cs-CZ" sz="800" b="true" kern="1200" dirty="false">
                <a:solidFill>
                  <a:schemeClr val="tx1"/>
                </a:solidFill>
                <a:effectLst/>
                <a:latin typeface="+mn-lt"/>
                <a:ea typeface="+mn-ea"/>
                <a:cs typeface="+mn-cs"/>
              </a:rPr>
              <a:t>koordinuje součinnost všech složek projektu. </a:t>
            </a:r>
            <a:endParaRPr lang="cs-CZ" sz="800" kern="1200" dirty="false">
              <a:solidFill>
                <a:schemeClr val="tx1"/>
              </a:solidFill>
              <a:effectLst/>
              <a:latin typeface="+mn-lt"/>
              <a:ea typeface="+mn-ea"/>
              <a:cs typeface="+mn-cs"/>
            </a:endParaRPr>
          </a:p>
          <a:p>
            <a:r>
              <a:rPr lang="cs-CZ" sz="800" kern="1200" dirty="false">
                <a:solidFill>
                  <a:schemeClr val="tx1"/>
                </a:solidFill>
                <a:effectLst/>
                <a:latin typeface="+mn-lt"/>
                <a:ea typeface="+mn-ea"/>
                <a:cs typeface="+mn-cs"/>
              </a:rPr>
              <a:t>V případě malých projektů může být pozice spojena s jinými pracovními pozicemi. Je možná kombinace koordinátora projektu s pracovními pozicemi v přímé práci s CS i s pozicemi hrazenými z paušálu (např. PM, FM).  </a:t>
            </a:r>
          </a:p>
          <a:p>
            <a:r>
              <a:rPr lang="cs-CZ" sz="800" b="true" kern="1200" dirty="false">
                <a:solidFill>
                  <a:schemeClr val="tx1"/>
                </a:solidFill>
                <a:effectLst/>
                <a:latin typeface="+mn-lt"/>
                <a:ea typeface="+mn-ea"/>
                <a:cs typeface="+mn-cs"/>
              </a:rPr>
              <a:t>Hlavní činnosti jsou následující: </a:t>
            </a:r>
            <a:endParaRPr lang="cs-CZ" sz="800" kern="1200" dirty="false">
              <a:solidFill>
                <a:schemeClr val="tx1"/>
              </a:solidFill>
              <a:effectLst/>
              <a:latin typeface="+mn-lt"/>
              <a:ea typeface="+mn-ea"/>
              <a:cs typeface="+mn-cs"/>
            </a:endParaRPr>
          </a:p>
          <a:p>
            <a:pPr lvl="0"/>
            <a:r>
              <a:rPr lang="cs-CZ" sz="800" kern="1200" dirty="false">
                <a:solidFill>
                  <a:schemeClr val="tx1"/>
                </a:solidFill>
                <a:effectLst/>
                <a:latin typeface="+mn-lt"/>
                <a:ea typeface="+mn-ea"/>
                <a:cs typeface="+mn-cs"/>
              </a:rPr>
              <a:t>- podílí se na aktivitách mapujících CS v území a aktivitách zaměřených na výběr účastníků projektu </a:t>
            </a:r>
          </a:p>
          <a:p>
            <a:pPr lvl="0"/>
            <a:r>
              <a:rPr lang="cs-CZ" sz="800" kern="1200" dirty="false">
                <a:solidFill>
                  <a:schemeClr val="tx1"/>
                </a:solidFill>
                <a:effectLst/>
                <a:latin typeface="+mn-lt"/>
                <a:ea typeface="+mn-ea"/>
                <a:cs typeface="+mn-cs"/>
              </a:rPr>
              <a:t>- vyjednává a koordinuje sdílení informací mezi relevantními aktéry</a:t>
            </a:r>
          </a:p>
          <a:p>
            <a:pPr lvl="0"/>
            <a:r>
              <a:rPr lang="cs-CZ" sz="800" kern="1200" dirty="false">
                <a:solidFill>
                  <a:schemeClr val="tx1"/>
                </a:solidFill>
                <a:effectLst/>
                <a:latin typeface="+mn-lt"/>
                <a:ea typeface="+mn-ea"/>
                <a:cs typeface="+mn-cs"/>
              </a:rPr>
              <a:t>- monitoruje a koordinuje práci projektových partnerů (má-li projekt partnery)</a:t>
            </a:r>
          </a:p>
          <a:p>
            <a:pPr lvl="0"/>
            <a:r>
              <a:rPr lang="cs-CZ" sz="800" kern="1200" dirty="false">
                <a:solidFill>
                  <a:schemeClr val="tx1"/>
                </a:solidFill>
                <a:effectLst/>
                <a:latin typeface="+mn-lt"/>
                <a:ea typeface="+mn-ea"/>
                <a:cs typeface="+mn-cs"/>
              </a:rPr>
              <a:t>- spolupracuje s MAS, pravidelně informuje a reportuje o průběhu projektu (pokud je projekt realizován formou VZ)</a:t>
            </a:r>
          </a:p>
          <a:p>
            <a:pPr lvl="0"/>
            <a:r>
              <a:rPr lang="cs-CZ" sz="800" kern="1200" dirty="false">
                <a:solidFill>
                  <a:schemeClr val="tx1"/>
                </a:solidFill>
                <a:effectLst/>
                <a:latin typeface="+mn-lt"/>
                <a:ea typeface="+mn-ea"/>
                <a:cs typeface="+mn-cs"/>
              </a:rPr>
              <a:t>- na základě potřeb pracovníků vytváří (ve spolupráci s metodikem pro práci s CS) podpůrné sítě pro jednotlivé účastníky, monitoruje jejich funkčnost a průběžně vyhodnocuje jejich efektivitu </a:t>
            </a:r>
          </a:p>
          <a:p>
            <a:pPr lvl="0"/>
            <a:r>
              <a:rPr lang="cs-CZ" sz="800" kern="1200" dirty="false">
                <a:solidFill>
                  <a:schemeClr val="tx1"/>
                </a:solidFill>
                <a:effectLst/>
                <a:latin typeface="+mn-lt"/>
                <a:ea typeface="+mn-ea"/>
                <a:cs typeface="+mn-cs"/>
              </a:rPr>
              <a:t>- podílí se na organizaci případových setkání aktérů podpůrné sítě</a:t>
            </a:r>
          </a:p>
          <a:p>
            <a:pPr lvl="0"/>
            <a:r>
              <a:rPr lang="cs-CZ" sz="800" kern="1200" dirty="false">
                <a:solidFill>
                  <a:schemeClr val="tx1"/>
                </a:solidFill>
                <a:effectLst/>
                <a:latin typeface="+mn-lt"/>
                <a:ea typeface="+mn-ea"/>
                <a:cs typeface="+mn-cs"/>
              </a:rPr>
              <a:t>- ve spolupráci s pracovníky v přímé péči monitoruje rizikové situace konkrétních účastníků projektu (osob z CS) a v případě potřeby koordinuje eliminaci faktorů ohrožujících jejich setrvání a další účast v projektu</a:t>
            </a:r>
          </a:p>
          <a:p>
            <a:pPr lvl="0"/>
            <a:r>
              <a:rPr lang="cs-CZ" sz="800" kern="1200" dirty="false">
                <a:solidFill>
                  <a:schemeClr val="tx1"/>
                </a:solidFill>
                <a:effectLst/>
                <a:latin typeface="+mn-lt"/>
                <a:ea typeface="+mn-ea"/>
                <a:cs typeface="+mn-cs"/>
              </a:rPr>
              <a:t>- vytváří pomocné nástroje pro evidenci klíčových rizik a pro sdílení informací o nich, vyhodnocuje rizika ohrožující projekt jako celek (případně jeho udržitelnost) a podniká kroky k jejich řízení</a:t>
            </a:r>
          </a:p>
          <a:p>
            <a:pPr lvl="0"/>
            <a:r>
              <a:rPr lang="cs-CZ" sz="800" kern="1200" dirty="false">
                <a:solidFill>
                  <a:schemeClr val="tx1"/>
                </a:solidFill>
                <a:effectLst/>
                <a:latin typeface="+mn-lt"/>
                <a:ea typeface="+mn-ea"/>
                <a:cs typeface="+mn-cs"/>
              </a:rPr>
              <a:t>- iniciuje a koordinuje strategická partnerství pro zajištění udržitelnosti projektu v území</a:t>
            </a:r>
          </a:p>
          <a:p>
            <a:pPr lvl="0"/>
            <a:r>
              <a:rPr lang="cs-CZ" sz="800" kern="1200" dirty="false">
                <a:solidFill>
                  <a:schemeClr val="tx1"/>
                </a:solidFill>
                <a:effectLst/>
                <a:latin typeface="+mn-lt"/>
                <a:ea typeface="+mn-ea"/>
                <a:cs typeface="+mn-cs"/>
              </a:rPr>
              <a:t>- ve spolupráci s pracovníky v přímé péči vyhledává, vyjednává a koordinuje další podporu účastníků projektu dle zjištěných potřeb konkrétních osob z CS </a:t>
            </a:r>
          </a:p>
          <a:p>
            <a:pPr lvl="0"/>
            <a:r>
              <a:rPr lang="cs-CZ" sz="800" kern="1200" dirty="false">
                <a:solidFill>
                  <a:schemeClr val="tx1"/>
                </a:solidFill>
                <a:effectLst/>
                <a:latin typeface="+mn-lt"/>
                <a:ea typeface="+mn-ea"/>
                <a:cs typeface="+mn-cs"/>
              </a:rPr>
              <a:t>- ve spolupráci s metodikem pro práci s CS navrhuje a organizuje vzdělávací programy pro členy projektového týmu (včetně supervizí)</a:t>
            </a:r>
          </a:p>
          <a:p>
            <a:pPr lvl="0"/>
            <a:r>
              <a:rPr lang="cs-CZ" sz="800" kern="1200" dirty="false">
                <a:solidFill>
                  <a:schemeClr val="tx1"/>
                </a:solidFill>
                <a:effectLst/>
                <a:latin typeface="+mn-lt"/>
                <a:ea typeface="+mn-ea"/>
                <a:cs typeface="+mn-cs"/>
              </a:rPr>
              <a:t>- řídí porady projektového týmu</a:t>
            </a:r>
          </a:p>
          <a:p>
            <a:pPr lvl="0"/>
            <a:r>
              <a:rPr lang="cs-CZ" sz="800" kern="1200" dirty="false">
                <a:solidFill>
                  <a:schemeClr val="tx1"/>
                </a:solidFill>
                <a:effectLst/>
                <a:latin typeface="+mn-lt"/>
                <a:ea typeface="+mn-ea"/>
                <a:cs typeface="+mn-cs"/>
              </a:rPr>
              <a:t>- monitoruje a dohlíží na činnosti vykonávané administrativními pracovníky projektu (zejména PM a FM)</a:t>
            </a:r>
          </a:p>
          <a:p>
            <a:pPr marL="0" marR="0" lvl="0" indent="0" algn="l" defTabSz="914400" rtl="false" eaLnBrk="true" fontAlgn="auto" latinLnBrk="false" hangingPunct="true">
              <a:lnSpc>
                <a:spcPct val="100000"/>
              </a:lnSpc>
              <a:spcBef>
                <a:spcPts val="0"/>
              </a:spcBef>
              <a:spcAft>
                <a:spcPts val="0"/>
              </a:spcAft>
              <a:buClrTx/>
              <a:buSzTx/>
              <a:buFontTx/>
              <a:buNone/>
              <a:tabLst/>
              <a:defRPr/>
            </a:pPr>
            <a:r>
              <a:rPr lang="cs-CZ" sz="800" kern="1200" dirty="false">
                <a:solidFill>
                  <a:schemeClr val="tx1"/>
                </a:solidFill>
                <a:effectLst/>
                <a:latin typeface="+mn-lt"/>
                <a:ea typeface="+mn-ea"/>
                <a:cs typeface="+mn-cs"/>
              </a:rPr>
              <a:t>- podílí se na aktivitách zajišťujících evaluaci projektu </a:t>
            </a:r>
          </a:p>
          <a:p>
            <a:pPr lvl="0"/>
            <a:r>
              <a:rPr lang="cs-CZ" sz="800" kern="1200" dirty="false">
                <a:solidFill>
                  <a:schemeClr val="tx1"/>
                </a:solidFill>
                <a:effectLst/>
                <a:latin typeface="+mn-lt"/>
                <a:ea typeface="+mn-ea"/>
                <a:cs typeface="+mn-cs"/>
              </a:rPr>
              <a:t>- shromažďuje příklady dobré praxe a přenáší je na další úrovně</a:t>
            </a:r>
          </a:p>
          <a:p>
            <a:pPr lvl="0"/>
            <a:r>
              <a:rPr lang="cs-CZ" sz="800" kern="1200" dirty="false">
                <a:solidFill>
                  <a:schemeClr val="tx1"/>
                </a:solidFill>
                <a:effectLst/>
                <a:latin typeface="+mn-lt"/>
                <a:ea typeface="+mn-ea"/>
                <a:cs typeface="+mn-cs"/>
              </a:rPr>
              <a:t>- účastní se konferencí, workshopů a dalších vzdělávacích a osvětových akcí, sdílí zkušenosti s realizací projektu</a:t>
            </a:r>
          </a:p>
          <a:p>
            <a:r>
              <a:rPr lang="cs-CZ" sz="800" kern="1200" dirty="false">
                <a:solidFill>
                  <a:schemeClr val="tx1"/>
                </a:solidFill>
                <a:effectLst/>
                <a:latin typeface="+mn-lt"/>
                <a:ea typeface="+mn-ea"/>
                <a:cs typeface="+mn-cs"/>
              </a:rPr>
              <a:t> </a:t>
            </a:r>
          </a:p>
          <a:p>
            <a:r>
              <a:rPr lang="cs-CZ" sz="800" b="true" kern="1200" dirty="false">
                <a:solidFill>
                  <a:schemeClr val="tx1"/>
                </a:solidFill>
                <a:effectLst/>
                <a:latin typeface="+mn-lt"/>
                <a:ea typeface="+mn-ea"/>
                <a:cs typeface="+mn-cs"/>
              </a:rPr>
              <a:t>Kvalifikace:</a:t>
            </a:r>
            <a:r>
              <a:rPr lang="cs-CZ" sz="800" kern="1200" dirty="false">
                <a:solidFill>
                  <a:schemeClr val="tx1"/>
                </a:solidFill>
                <a:effectLst/>
                <a:latin typeface="+mn-lt"/>
                <a:ea typeface="+mn-ea"/>
                <a:cs typeface="+mn-cs"/>
              </a:rPr>
              <a:t> organizační schopnosti, dobré komunikační dovednosti, projektová zkušenost výhodou</a:t>
            </a:r>
          </a:p>
          <a:p>
            <a:r>
              <a:rPr lang="cs-CZ" sz="800" b="true" kern="1200" dirty="false">
                <a:solidFill>
                  <a:schemeClr val="tx1"/>
                </a:solidFill>
                <a:effectLst/>
                <a:latin typeface="+mn-lt"/>
                <a:ea typeface="+mn-ea"/>
                <a:cs typeface="+mn-cs"/>
              </a:rPr>
              <a:t>Forma zaměstnání:</a:t>
            </a:r>
            <a:r>
              <a:rPr lang="cs-CZ" sz="800" kern="1200" dirty="false">
                <a:solidFill>
                  <a:schemeClr val="tx1"/>
                </a:solidFill>
                <a:effectLst/>
                <a:latin typeface="+mn-lt"/>
                <a:ea typeface="+mn-ea"/>
                <a:cs typeface="+mn-cs"/>
              </a:rPr>
              <a:t> HPP </a:t>
            </a:r>
          </a:p>
          <a:p>
            <a:r>
              <a:rPr lang="cs-CZ" sz="800" b="true" kern="1200" dirty="false">
                <a:solidFill>
                  <a:schemeClr val="tx1"/>
                </a:solidFill>
                <a:effectLst/>
                <a:latin typeface="+mn-lt"/>
                <a:ea typeface="+mn-ea"/>
                <a:cs typeface="+mn-cs"/>
              </a:rPr>
              <a:t>Předpokládaný úvazek: </a:t>
            </a:r>
            <a:r>
              <a:rPr lang="cs-CZ" sz="800" kern="1200" dirty="false">
                <a:solidFill>
                  <a:schemeClr val="tx1"/>
                </a:solidFill>
                <a:effectLst/>
                <a:latin typeface="+mn-lt"/>
                <a:ea typeface="+mn-ea"/>
                <a:cs typeface="+mn-cs"/>
              </a:rPr>
              <a:t>0,5 – 1,0 podle rozsahu projektu </a:t>
            </a:r>
          </a:p>
          <a:p>
            <a:endParaRPr lang="cs-CZ" sz="800" kern="1200" dirty="false">
              <a:solidFill>
                <a:schemeClr val="tx1"/>
              </a:solidFill>
              <a:effectLst/>
              <a:latin typeface="+mn-lt"/>
              <a:ea typeface="+mn-ea"/>
              <a:cs typeface="+mn-cs"/>
            </a:endParaRPr>
          </a:p>
          <a:p>
            <a:endParaRPr lang="cs-CZ" sz="800" kern="1200" dirty="false">
              <a:solidFill>
                <a:schemeClr val="tx1"/>
              </a:solidFill>
              <a:effectLst/>
              <a:latin typeface="+mn-lt"/>
              <a:ea typeface="+mn-ea"/>
              <a:cs typeface="+mn-cs"/>
            </a:endParaRPr>
          </a:p>
          <a:p>
            <a:pPr marL="0" indent="0">
              <a:buNone/>
            </a:pPr>
            <a:r>
              <a:rPr lang="cs-CZ" sz="800" dirty="false">
                <a:solidFill>
                  <a:srgbClr val="FF0000"/>
                </a:solidFill>
              </a:rPr>
              <a:t>Sociální pracovník/klíčový pracovník (realizuje soc. práci s jedincem, skupinou či komunitou)</a:t>
            </a:r>
          </a:p>
          <a:p>
            <a:pPr marL="0" indent="0">
              <a:buNone/>
            </a:pPr>
            <a:r>
              <a:rPr lang="cs-CZ" sz="800" dirty="false">
                <a:solidFill>
                  <a:srgbClr val="FF0000"/>
                </a:solidFill>
              </a:rPr>
              <a:t>Garant sociální práce (garantuje výkon soc. práce v rámci projektu)</a:t>
            </a:r>
          </a:p>
          <a:p>
            <a:pPr marL="0" indent="0">
              <a:buNone/>
            </a:pPr>
            <a:r>
              <a:rPr lang="cs-CZ" sz="800" dirty="false">
                <a:solidFill>
                  <a:srgbClr val="FF0000"/>
                </a:solidFill>
              </a:rPr>
              <a:t>Case manager - případový sociální pracovník (realizuje případovou soc. práci)</a:t>
            </a:r>
          </a:p>
          <a:p>
            <a:pPr marL="0" indent="0">
              <a:buNone/>
            </a:pPr>
            <a:r>
              <a:rPr lang="cs-CZ" sz="800" dirty="false">
                <a:solidFill>
                  <a:srgbClr val="FF0000"/>
                </a:solidFill>
              </a:rPr>
              <a:t>Pracovník v sociálních službách (pod dohledem soc. pracovníka vykonává některé činnosti spadající do náplně činnosti soc. pracovníka)</a:t>
            </a:r>
          </a:p>
          <a:p>
            <a:pPr marL="0" indent="0">
              <a:buNone/>
            </a:pPr>
            <a:r>
              <a:rPr lang="cs-CZ" sz="800" dirty="false">
                <a:solidFill>
                  <a:srgbClr val="FF0000"/>
                </a:solidFill>
              </a:rPr>
              <a:t>Terénní pracovník (vykonává přímou práci s osobami z CS v jejich přirozeném prostředí)</a:t>
            </a:r>
          </a:p>
          <a:p>
            <a:pPr marL="0" indent="0">
              <a:buNone/>
            </a:pPr>
            <a:r>
              <a:rPr lang="cs-CZ" sz="800" dirty="false">
                <a:solidFill>
                  <a:srgbClr val="FF0000"/>
                </a:solidFill>
              </a:rPr>
              <a:t>Komunitní pracovník (realizuje komunitní práci v daném území)</a:t>
            </a:r>
          </a:p>
          <a:p>
            <a:pPr marL="0" indent="0">
              <a:buNone/>
            </a:pPr>
            <a:r>
              <a:rPr lang="cs-CZ" sz="800" dirty="false">
                <a:solidFill>
                  <a:srgbClr val="FF0000"/>
                </a:solidFill>
              </a:rPr>
              <a:t>Pečující osoba (zajišťuje péči o děti na komunitních táborech a v dětských klubech)</a:t>
            </a:r>
          </a:p>
          <a:p>
            <a:pPr marL="0" indent="0">
              <a:buNone/>
            </a:pPr>
            <a:r>
              <a:rPr lang="cs-CZ" sz="800" dirty="false">
                <a:solidFill>
                  <a:srgbClr val="FF0000"/>
                </a:solidFill>
              </a:rPr>
              <a:t>Pracovní poradce/klíčový pracovník (realizuje individuální či skupinovou práci v oblasti zaměstnanosti)</a:t>
            </a:r>
          </a:p>
          <a:p>
            <a:pPr marL="0" indent="0">
              <a:buNone/>
            </a:pPr>
            <a:r>
              <a:rPr lang="cs-CZ" sz="800" dirty="false">
                <a:solidFill>
                  <a:srgbClr val="FF0000"/>
                </a:solidFill>
              </a:rPr>
              <a:t>Mentor (poskytuje podporu na tréninkovém pracovním místě, může být interní či externí)</a:t>
            </a:r>
          </a:p>
          <a:p>
            <a:pPr marL="0" indent="0">
              <a:buNone/>
            </a:pPr>
            <a:r>
              <a:rPr lang="cs-CZ" sz="800" dirty="false">
                <a:solidFill>
                  <a:srgbClr val="FF0000"/>
                </a:solidFill>
              </a:rPr>
              <a:t>Psychosociální pracovník (poskytuje podporu CS na pracovišti či mimo ně; zpravidla se jedná o sociálního pracovníka nebo psychologa)</a:t>
            </a:r>
          </a:p>
          <a:p>
            <a:pPr marL="0" indent="0">
              <a:buNone/>
            </a:pPr>
            <a:r>
              <a:rPr lang="cs-CZ" sz="800" dirty="false">
                <a:solidFill>
                  <a:srgbClr val="FF0000"/>
                </a:solidFill>
              </a:rPr>
              <a:t>Case manager (zajišťuje zapojení interních a externích aktérů v jednotlivých případech – v oblasti zaměstnanosti)</a:t>
            </a:r>
          </a:p>
          <a:p>
            <a:pPr marL="0" indent="0">
              <a:buNone/>
            </a:pPr>
            <a:r>
              <a:rPr lang="cs-CZ" sz="800" dirty="false">
                <a:solidFill>
                  <a:srgbClr val="FF0000"/>
                </a:solidFill>
              </a:rPr>
              <a:t>Specialista pro podporu podnikání (realizuje individuální či skupinovou práci v oblasti podpory podnikání)</a:t>
            </a:r>
          </a:p>
          <a:p>
            <a:pPr marL="0" indent="0">
              <a:buNone/>
            </a:pPr>
            <a:r>
              <a:rPr lang="cs-CZ" sz="800" dirty="false">
                <a:solidFill>
                  <a:srgbClr val="FF0000"/>
                </a:solidFill>
              </a:rPr>
              <a:t>Kouč (koučuje začínající podnikatele)</a:t>
            </a:r>
          </a:p>
          <a:p>
            <a:pPr marL="0" indent="0">
              <a:buNone/>
            </a:pPr>
            <a:r>
              <a:rPr lang="cs-CZ" sz="800" dirty="false">
                <a:solidFill>
                  <a:srgbClr val="FF0000"/>
                </a:solidFill>
              </a:rPr>
              <a:t>Kariérní poradce (poskytuje individuální nebo skupinové poradenství zaměřené na volbu vzdělávací a profesní dráhy, na volbu prvního zaměstnání, na změnu zaměstnání, na další vzdělávání (vzdělávání dospělých, celoživotní učení), na návrat do pracovního procesu, případně i na změnu původní kvalifikace a původního povolání)</a:t>
            </a:r>
          </a:p>
          <a:p>
            <a:pPr marL="0" indent="0">
              <a:buNone/>
            </a:pPr>
            <a:r>
              <a:rPr lang="cs-CZ" sz="800" dirty="false">
                <a:solidFill>
                  <a:srgbClr val="FF0000"/>
                </a:solidFill>
              </a:rPr>
              <a:t>Expert/specialista/odborný pracovník/konzultant (v odůvodněných případech poskytuje expertní podporu či odborné konzultace v příslušném oboru): terapeut (psycho, ergo, arte, drama, muziko, canis), psychiatr, krizový intervent, adiktolog, komunitní zdravotní sestra, psychiatrická sestra, lékař paliativní medicíny, paliativní sestra, speciální pedagog, sociální pedagog, manželský a rodinný poradce, duchovní, dluhový/finanční poradce, právník, mediátor, sexuolog, wellbeing konzultant, supervizor, facilitátor, lektor, mentor, kariérní poradce, odborný garant, specialista trhu práce, zprostředkovatel zaměstnání, personalista, realizátor bilanční a pracovní diagnostiky a další odborní pracovníci v různých oborech (soc. začleňování, zemědělství, řemesla atd.)</a:t>
            </a:r>
          </a:p>
          <a:p>
            <a:pPr marL="0" indent="0">
              <a:buNone/>
            </a:pPr>
            <a:r>
              <a:rPr lang="cs-CZ" sz="800" dirty="false">
                <a:solidFill>
                  <a:srgbClr val="FF0000"/>
                </a:solidFill>
              </a:rPr>
              <a:t>Peer pracovník (při práci využívá své vlastní zkušenosti se situacemi blízkými zkušenostem osob z CS)</a:t>
            </a:r>
          </a:p>
          <a:p>
            <a:pPr marL="0" indent="0">
              <a:buNone/>
            </a:pPr>
            <a:r>
              <a:rPr lang="cs-CZ" sz="800" dirty="false">
                <a:solidFill>
                  <a:srgbClr val="FF0000"/>
                </a:solidFill>
              </a:rPr>
              <a:t>Dobrovolníci (osoby pracující pro projekt bez nároku na finanční odměnu)</a:t>
            </a:r>
          </a:p>
          <a:p>
            <a:pPr marL="0" indent="0">
              <a:buNone/>
            </a:pPr>
            <a:r>
              <a:rPr lang="cs-CZ" sz="800" dirty="false">
                <a:solidFill>
                  <a:srgbClr val="FF0000"/>
                </a:solidFill>
              </a:rPr>
              <a:t>Metodik pro práci s CS (odpovídá za kvalitu práce pracovníků přímé práce, jejich vzdělávání, součinnost s partnery podpůrné sítě a za průběžné vyhodnocování efektivity používaných metod a jejich případnou modifikaci)</a:t>
            </a:r>
            <a:endParaRPr lang="cs-CZ" sz="800"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7</a:t>
            </a:fld>
            <a:endParaRPr lang="cs-CZ" dirty="false"/>
          </a:p>
        </p:txBody>
      </p:sp>
    </p:spTree>
    <p:extLst>
      <p:ext uri="{BB962C8B-B14F-4D97-AF65-F5344CB8AC3E}">
        <p14:creationId xmlns:p14="http://schemas.microsoft.com/office/powerpoint/2010/main" val="2007774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sz="800" b="true" i="false" u="none" strike="noStrike" kern="1200" dirty="false">
                <a:solidFill>
                  <a:schemeClr val="tx1"/>
                </a:solidFill>
                <a:effectLst/>
                <a:latin typeface="+mn-lt"/>
                <a:ea typeface="+mn-ea"/>
                <a:cs typeface="+mn-cs"/>
              </a:rPr>
              <a:t>Osobní náklady spadající do 40% paušálu:</a:t>
            </a:r>
          </a:p>
          <a:p>
            <a:r>
              <a:rPr lang="cs-CZ" sz="800" b="true" i="false" u="none" strike="noStrike" kern="1200" dirty="false">
                <a:solidFill>
                  <a:schemeClr val="tx1"/>
                </a:solidFill>
                <a:effectLst/>
                <a:latin typeface="+mn-lt"/>
                <a:ea typeface="+mn-ea"/>
                <a:cs typeface="+mn-cs"/>
              </a:rPr>
              <a:t>Projektový a finanční manažer </a:t>
            </a:r>
            <a:r>
              <a:rPr lang="cs-CZ" sz="800" b="false" i="true" u="none" strike="noStrike" kern="1200" dirty="false">
                <a:solidFill>
                  <a:schemeClr val="tx1"/>
                </a:solidFill>
                <a:effectLst/>
                <a:latin typeface="+mn-lt"/>
                <a:ea typeface="+mn-ea"/>
                <a:cs typeface="+mn-cs"/>
              </a:rPr>
              <a:t>(zodpovídá za administraci projektu)</a:t>
            </a:r>
            <a:r>
              <a:rPr lang="cs-CZ" sz="300" dirty="false"/>
              <a:t> </a:t>
            </a:r>
          </a:p>
          <a:p>
            <a:r>
              <a:rPr lang="cs-CZ" sz="800" b="true" i="false" u="none" strike="noStrike" kern="1200" dirty="false">
                <a:solidFill>
                  <a:schemeClr val="tx1"/>
                </a:solidFill>
                <a:effectLst/>
                <a:latin typeface="+mn-lt"/>
                <a:ea typeface="+mn-ea"/>
                <a:cs typeface="+mn-cs"/>
              </a:rPr>
              <a:t>Evaluátor </a:t>
            </a:r>
            <a:r>
              <a:rPr lang="cs-CZ" sz="800" b="false" i="true" u="none" strike="noStrike" kern="1200" dirty="false">
                <a:solidFill>
                  <a:schemeClr val="tx1"/>
                </a:solidFill>
                <a:effectLst/>
                <a:latin typeface="+mn-lt"/>
                <a:ea typeface="+mn-ea"/>
                <a:cs typeface="+mn-cs"/>
              </a:rPr>
              <a:t>(zodpovídá za vyhodnocování dopadů jednotlivých projektových aktivit)</a:t>
            </a:r>
            <a:r>
              <a:rPr lang="cs-CZ" sz="300" dirty="false"/>
              <a:t> </a:t>
            </a:r>
          </a:p>
          <a:p>
            <a:endParaRPr lang="cs-CZ" sz="800" dirty="false"/>
          </a:p>
          <a:p>
            <a:r>
              <a:rPr lang="cs-CZ" sz="1200" kern="1200" dirty="false">
                <a:solidFill>
                  <a:schemeClr val="tx1"/>
                </a:solidFill>
                <a:effectLst/>
                <a:latin typeface="+mn-lt"/>
                <a:ea typeface="+mn-ea"/>
                <a:cs typeface="+mn-cs"/>
              </a:rPr>
              <a:t>Veškeré výdaje projektu, které nepatří do Osobních nákladů (viz výše), spadají do režimu zjednodušeného vykazování výdajů. Konkrétně je využívána tzv. 40% paušální sazba, kterou vymezuje čl. 14 odst. 2 nařízení č. 1304/2013. Vždy se má za to, že tyto výdaje vznikly a jsou způsobilé ve výši odvozené z podílu 40 % na Osobních nákladech. </a:t>
            </a:r>
          </a:p>
          <a:p>
            <a:r>
              <a:rPr lang="cs-CZ" sz="1200" kern="1200" dirty="false">
                <a:solidFill>
                  <a:schemeClr val="tx1"/>
                </a:solidFill>
                <a:effectLst/>
                <a:latin typeface="+mn-lt"/>
                <a:ea typeface="+mn-ea"/>
                <a:cs typeface="+mn-cs"/>
              </a:rPr>
              <a:t>Výdaje financované paušální sazbou příjemce prokazuje dopočtem ze skutečně vynaložených Osobních nákladů, a to v rámci zprávy o realizaci projektu, resp. spolu s ní předložené žádosti o platbu. </a:t>
            </a:r>
          </a:p>
          <a:p>
            <a:r>
              <a:rPr lang="cs-CZ" sz="1200" kern="1200" dirty="false">
                <a:solidFill>
                  <a:schemeClr val="tx1"/>
                </a:solidFill>
                <a:effectLst/>
                <a:latin typeface="+mn-lt"/>
                <a:ea typeface="+mn-ea"/>
                <a:cs typeface="+mn-cs"/>
              </a:rPr>
              <a:t>Prostředky na výdaje financované paušální sazbou jsou poskytovány průběžně, vždy spolu s prostředky na Osobní náklady. Každá platba příjemci tak v sobě zahrnuje prostředky na obě skupiny výdajů, a to v poměru 1 : 0,4. Výše paušální sazby je fixní.</a:t>
            </a:r>
          </a:p>
          <a:p>
            <a:r>
              <a:rPr lang="cs-CZ" sz="1200" kern="1200" dirty="false">
                <a:solidFill>
                  <a:schemeClr val="tx1"/>
                </a:solidFill>
                <a:effectLst/>
                <a:latin typeface="+mn-lt"/>
                <a:ea typeface="+mn-ea"/>
                <a:cs typeface="+mn-cs"/>
              </a:rPr>
              <a:t>V případě zálohových (tj. ex ante) plateb není pro použití prostředků paušální sazba žádným limitem, rozdělení zálohy mezi prostředky na Osobní náklady a na ostatní výdaje je pouze hypotetické.</a:t>
            </a:r>
          </a:p>
          <a:p>
            <a:endParaRPr lang="cs-CZ" sz="1200" kern="1200" dirty="false">
              <a:solidFill>
                <a:schemeClr val="tx1"/>
              </a:solidFill>
              <a:effectLst/>
              <a:latin typeface="+mn-lt"/>
              <a:ea typeface="+mn-ea"/>
              <a:cs typeface="+mn-cs"/>
            </a:endParaRPr>
          </a:p>
          <a:p>
            <a:r>
              <a:rPr lang="cs-CZ" sz="1200" kern="1200" dirty="false">
                <a:solidFill>
                  <a:schemeClr val="tx1"/>
                </a:solidFill>
                <a:effectLst/>
                <a:latin typeface="+mn-lt"/>
                <a:ea typeface="+mn-ea"/>
                <a:cs typeface="+mn-cs"/>
              </a:rPr>
              <a:t>V rámci projektu MAS lze hradit pouze neinvestiční výdaje! (Výzva ŘO OPZ bude neinvestiční).</a:t>
            </a:r>
            <a:endParaRPr lang="cs-CZ" sz="800"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8</a:t>
            </a:fld>
            <a:endParaRPr lang="cs-CZ" dirty="false"/>
          </a:p>
        </p:txBody>
      </p:sp>
    </p:spTree>
    <p:extLst>
      <p:ext uri="{BB962C8B-B14F-4D97-AF65-F5344CB8AC3E}">
        <p14:creationId xmlns:p14="http://schemas.microsoft.com/office/powerpoint/2010/main" val="3678105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marR="0" lvl="0" indent="0" algn="l" defTabSz="914400" rtl="false" eaLnBrk="true" fontAlgn="auto" latinLnBrk="false" hangingPunct="true">
              <a:lnSpc>
                <a:spcPct val="100000"/>
              </a:lnSpc>
              <a:spcBef>
                <a:spcPts val="0"/>
              </a:spcBef>
              <a:spcAft>
                <a:spcPts val="0"/>
              </a:spcAft>
              <a:buClrTx/>
              <a:buSzTx/>
              <a:buFontTx/>
              <a:buNone/>
              <a:tabLst/>
              <a:defRPr/>
            </a:pPr>
            <a:r>
              <a:rPr lang="cs-CZ" sz="1200" kern="1200" dirty="false">
                <a:solidFill>
                  <a:schemeClr val="tx1"/>
                </a:solidFill>
                <a:effectLst/>
                <a:latin typeface="+mn-lt"/>
                <a:ea typeface="+mn-ea"/>
                <a:cs typeface="+mn-cs"/>
              </a:rPr>
              <a:t>Věcné nastavení mzdového příspěvku by mělo být obdobné jako v OPZ (tedy max. 3 násobek min. mzdy apod.) </a:t>
            </a:r>
          </a:p>
          <a:p>
            <a:pPr marL="0" marR="0" lvl="0" indent="0" algn="l" defTabSz="914400" rtl="false" eaLnBrk="true" fontAlgn="auto" latinLnBrk="false" hangingPunct="true">
              <a:lnSpc>
                <a:spcPct val="100000"/>
              </a:lnSpc>
              <a:spcBef>
                <a:spcPts val="0"/>
              </a:spcBef>
              <a:spcAft>
                <a:spcPts val="0"/>
              </a:spcAft>
              <a:buClrTx/>
              <a:buSzTx/>
              <a:buFontTx/>
              <a:buNone/>
              <a:tabLst/>
              <a:defRPr/>
            </a:pPr>
            <a:endParaRPr lang="cs-CZ" sz="1200" kern="1200" dirty="false">
              <a:solidFill>
                <a:schemeClr val="tx1"/>
              </a:solidFill>
              <a:effectLst/>
              <a:latin typeface="+mn-lt"/>
              <a:ea typeface="+mn-ea"/>
              <a:cs typeface="+mn-cs"/>
            </a:endParaRPr>
          </a:p>
          <a:p>
            <a:pPr hangingPunct="false"/>
            <a:r>
              <a:rPr lang="cs-CZ" sz="1200" kern="1200" dirty="false">
                <a:solidFill>
                  <a:schemeClr val="tx1"/>
                </a:solidFill>
                <a:effectLst/>
                <a:latin typeface="+mn-lt"/>
                <a:ea typeface="+mn-ea"/>
                <a:cs typeface="+mn-cs"/>
              </a:rPr>
              <a:t>Kalkulace pro stanovení výše mzdového příspěvku aktuálně probíhá na ŘO (odd. 811). Z analýzy dat poskytnutých z ÚP vyplyne, zda se bude jednat o jeden příspěvek nebo nějakou škálu více příspěvků. Základní jednotkou příspěvku bude 0,05 celého úvazku, tato základní jednotka půjde násobit dle potřeby. Mzdový příspěvek půjde aplikovat jen na smlouvy u kterých se platí odvody (tedy pracovní smlouva a DPČ, nepůjde u DPP). </a:t>
            </a:r>
          </a:p>
          <a:p>
            <a:pPr hangingPunct="false"/>
            <a:r>
              <a:rPr lang="cs-CZ" sz="1200" kern="1200" dirty="false">
                <a:solidFill>
                  <a:schemeClr val="tx1"/>
                </a:solidFill>
                <a:effectLst/>
                <a:latin typeface="+mn-lt"/>
                <a:ea typeface="+mn-ea"/>
                <a:cs typeface="+mn-cs"/>
              </a:rPr>
              <a:t>Finalizace pravděpodobně začátek roku 2022 (musí nám návrh odsouhlasit Auditní orgán (MF), oficiální posvěcení ze strany EK až schválením OPZ+ (cca konec 1. pol. 2022) </a:t>
            </a:r>
          </a:p>
          <a:p>
            <a:pPr marL="0" marR="0" lvl="0" indent="0" algn="l" defTabSz="914400" rtl="false" eaLnBrk="true" fontAlgn="auto" latinLnBrk="false" hangingPunct="true">
              <a:lnSpc>
                <a:spcPct val="100000"/>
              </a:lnSpc>
              <a:spcBef>
                <a:spcPts val="0"/>
              </a:spcBef>
              <a:spcAft>
                <a:spcPts val="0"/>
              </a:spcAft>
              <a:buClrTx/>
              <a:buSzTx/>
              <a:buFontTx/>
              <a:buNone/>
              <a:tabLst/>
              <a:defRPr/>
            </a:pPr>
            <a:endParaRPr lang="cs-CZ" sz="1200" kern="1200" dirty="false">
              <a:solidFill>
                <a:schemeClr val="tx1"/>
              </a:solidFill>
              <a:effectLst/>
              <a:latin typeface="+mn-lt"/>
              <a:ea typeface="+mn-ea"/>
              <a:cs typeface="+mn-cs"/>
            </a:endParaRPr>
          </a:p>
          <a:p>
            <a:pPr marL="0" marR="0" lvl="0" indent="0" algn="l" defTabSz="914400" rtl="false" eaLnBrk="true" fontAlgn="auto" latinLnBrk="false" hangingPunct="true">
              <a:lnSpc>
                <a:spcPct val="100000"/>
              </a:lnSpc>
              <a:spcBef>
                <a:spcPts val="0"/>
              </a:spcBef>
              <a:spcAft>
                <a:spcPts val="0"/>
              </a:spcAft>
              <a:buClrTx/>
              <a:buSzTx/>
              <a:buFontTx/>
              <a:buNone/>
              <a:tabLst/>
              <a:defRPr/>
            </a:pPr>
            <a:r>
              <a:rPr lang="cs-CZ" sz="1200" kern="1200" dirty="false">
                <a:solidFill>
                  <a:schemeClr val="tx1"/>
                </a:solidFill>
                <a:effectLst/>
                <a:latin typeface="+mn-lt"/>
                <a:ea typeface="+mn-ea"/>
                <a:cs typeface="+mn-cs"/>
              </a:rPr>
              <a:t>V případě mzdových příspěvků za účelem refundace výdajů na vzdělávání bude ŘO využívat jednotkový náklad stanovený Evropskou komisí v delegovaném aktu (EK vydá tento akt pravděpodobně během jara 2022) </a:t>
            </a:r>
          </a:p>
          <a:p>
            <a:pPr marL="0" marR="0" lvl="0" indent="0" algn="l" defTabSz="914400" rtl="false" eaLnBrk="true" fontAlgn="auto" latinLnBrk="false" hangingPunct="true">
              <a:lnSpc>
                <a:spcPct val="100000"/>
              </a:lnSpc>
              <a:spcBef>
                <a:spcPts val="0"/>
              </a:spcBef>
              <a:spcAft>
                <a:spcPts val="0"/>
              </a:spcAft>
              <a:buClrTx/>
              <a:buSzTx/>
              <a:buFontTx/>
              <a:buNone/>
              <a:tabLst/>
              <a:defRPr/>
            </a:pPr>
            <a:endParaRPr lang="cs-CZ" sz="1200" kern="1200" dirty="false">
              <a:solidFill>
                <a:schemeClr val="tx1"/>
              </a:solidFill>
              <a:effectLst/>
              <a:latin typeface="+mn-lt"/>
              <a:ea typeface="+mn-ea"/>
              <a:cs typeface="+mn-cs"/>
            </a:endParaRPr>
          </a:p>
          <a:p>
            <a:pPr marL="0" marR="0" lvl="0" indent="0" algn="l" defTabSz="914400" rtl="false" eaLnBrk="true" fontAlgn="auto" latinLnBrk="false" hangingPunct="true">
              <a:lnSpc>
                <a:spcPct val="100000"/>
              </a:lnSpc>
              <a:spcBef>
                <a:spcPts val="0"/>
              </a:spcBef>
              <a:spcAft>
                <a:spcPts val="0"/>
              </a:spcAft>
              <a:buClrTx/>
              <a:buSzTx/>
              <a:buFontTx/>
              <a:buNone/>
              <a:tabLst/>
              <a:defRPr/>
            </a:pPr>
            <a:r>
              <a:rPr lang="cs-CZ" sz="1200" kern="1200" dirty="false">
                <a:solidFill>
                  <a:schemeClr val="tx1"/>
                </a:solidFill>
                <a:effectLst/>
                <a:latin typeface="+mn-lt"/>
                <a:ea typeface="+mn-ea"/>
                <a:cs typeface="+mn-cs"/>
              </a:rPr>
              <a:t>Přesné požadavky co budeme chtít po příjemcích za doklady k vykázání mzdového příspěvku zatím v přípravě, bude uvedeno ve specifických pravidlech, nicméně by mělo dojít k výraznému zjednodušení oproti OPZ </a:t>
            </a:r>
            <a:endParaRPr lang="cs-CZ" sz="800"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9</a:t>
            </a:fld>
            <a:endParaRPr lang="cs-CZ" dirty="false"/>
          </a:p>
        </p:txBody>
      </p:sp>
    </p:spTree>
    <p:extLst>
      <p:ext uri="{BB962C8B-B14F-4D97-AF65-F5344CB8AC3E}">
        <p14:creationId xmlns:p14="http://schemas.microsoft.com/office/powerpoint/2010/main" val="3032166201"/>
      </p:ext>
    </p:extLst>
  </p:cSld>
  <p:clrMapOvr>
    <a:masterClrMapping/>
  </p:clrMapOvr>
</p:notes>
</file>

<file path=ppt/slideLayouts/_rels/slideLayout1.xml.rels><?xml version="1.0" encoding="UTF-8" standalone="yes"?>
<Relationships xmlns="http://schemas.openxmlformats.org/package/2006/relationships">
    <Relationship Target="../media/image1.jpeg" Type="http://schemas.openxmlformats.org/officeDocument/2006/relationships/image" Id="rId2"/>
    <Relationship Target="../slideMasters/slideMaster1.xml" Type="http://schemas.openxmlformats.org/officeDocument/2006/relationships/slideMaster" Id="rId1"/>
</Relationships>

</file>

<file path=ppt/slideLayouts/_rels/slideLayout10.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2.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3.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4.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5.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6.xml.rels><?xml version="1.0" encoding="UTF-8" standalone="yes"?>
<Relationships xmlns="http://schemas.openxmlformats.org/package/2006/relationships">
    <Relationship Target="../media/image1.jpeg" Type="http://schemas.openxmlformats.org/officeDocument/2006/relationships/image" Id="rId2"/>
    <Relationship Target="../slideMasters/slideMaster1.xml" Type="http://schemas.openxmlformats.org/officeDocument/2006/relationships/slideMaster" Id="rId1"/>
</Relationships>

</file>

<file path=ppt/slideLayouts/_rels/slideLayout7.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8.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9.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slideLayout1.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Úvodní snímek">
    <p:spTree>
      <p:nvGrpSpPr>
        <p:cNvPr id="1" name=""/>
        <p:cNvGrpSpPr/>
        <p:nvPr/>
      </p:nvGrpSpPr>
      <p:grpSpPr>
        <a:xfrm>
          <a:off x="0" y="0"/>
          <a:ext cx="0" cy="0"/>
          <a:chOff x="0" y="0"/>
          <a:chExt cx="0" cy="0"/>
        </a:xfrm>
      </p:grpSpPr>
      <p:sp>
        <p:nvSpPr>
          <p:cNvPr id="6" name="Zástupný symbol pro datum 5"/>
          <p:cNvSpPr>
            <a:spLocks noGrp="true"/>
          </p:cNvSpPr>
          <p:nvPr>
            <p:ph type="dt" sz="half" idx="10"/>
          </p:nvPr>
        </p:nvSpPr>
        <p:spPr/>
        <p:txBody>
          <a:bodyPr/>
          <a:lstStyle/>
          <a:p>
            <a:endParaRPr lang="cs-CZ" dirty="false"/>
          </a:p>
        </p:txBody>
      </p:sp>
      <p:sp>
        <p:nvSpPr>
          <p:cNvPr id="7" name="Zástupný symbol pro zápatí 6"/>
          <p:cNvSpPr>
            <a:spLocks noGrp="true"/>
          </p:cNvSpPr>
          <p:nvPr>
            <p:ph type="ftr" sz="quarter" idx="11"/>
          </p:nvPr>
        </p:nvSpPr>
        <p:spPr/>
        <p:txBody>
          <a:bodyPr/>
          <a:lstStyle/>
          <a:p>
            <a:endParaRPr lang="cs-CZ" dirty="false"/>
          </a:p>
        </p:txBody>
      </p:sp>
      <p:sp>
        <p:nvSpPr>
          <p:cNvPr id="8" name="Zástupný symbol pro číslo snímku 7"/>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10" name="Obdélník 9"/>
          <p:cNvSpPr/>
          <p:nvPr userDrawn="true"/>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sp>
        <p:nvSpPr>
          <p:cNvPr id="11" name="Nadpis 10"/>
          <p:cNvSpPr>
            <a:spLocks noGrp="true"/>
          </p:cNvSpPr>
          <p:nvPr>
            <p:ph type="title"/>
          </p:nvPr>
        </p:nvSpPr>
        <p:spPr>
          <a:xfrm>
            <a:off x="1512000" y="2610000"/>
            <a:ext cx="7272000" cy="1224000"/>
          </a:xfrm>
        </p:spPr>
        <p:txBody>
          <a:bodyPr anchor="t" anchorCtr="false"/>
          <a:lstStyle>
            <a:lvl1pPr>
              <a:defRPr sz="4000">
                <a:solidFill>
                  <a:schemeClr val="accent1"/>
                </a:solidFill>
              </a:defRPr>
            </a:lvl1pPr>
          </a:lstStyle>
          <a:p>
            <a:r>
              <a:rPr lang="cs-CZ"/>
              <a:t>Kliknutím lze upravit styl.</a:t>
            </a:r>
            <a:endParaRPr lang="cs-CZ" dirty="false"/>
          </a:p>
        </p:txBody>
      </p:sp>
      <p:sp>
        <p:nvSpPr>
          <p:cNvPr id="13" name="Zástupný symbol pro text 12"/>
          <p:cNvSpPr>
            <a:spLocks noGrp="true"/>
          </p:cNvSpPr>
          <p:nvPr>
            <p:ph type="body" sz="quarter" idx="13" hasCustomPrompt="true"/>
          </p:nvPr>
        </p:nvSpPr>
        <p:spPr>
          <a:xfrm>
            <a:off x="1511299" y="4089600"/>
            <a:ext cx="7272000" cy="540000"/>
          </a:xfrm>
        </p:spPr>
        <p:txBody>
          <a:bodyPr lIns="36000" tIns="0" rIns="36000" bIns="0" anchor="ctr" anchorCtr="false"/>
          <a:lstStyle>
            <a:lvl1pPr marL="0" indent="0">
              <a:lnSpc>
                <a:spcPct val="100000"/>
              </a:lnSpc>
              <a:spcBef>
                <a:spcPts val="0"/>
              </a:spcBef>
              <a:spcAft>
                <a:spcPts val="0"/>
              </a:spcAft>
              <a:buFontTx/>
              <a:buNone/>
              <a:defRPr sz="3200" baseline="0">
                <a:solidFill>
                  <a:schemeClr val="accent1"/>
                </a:solidFill>
              </a:defRPr>
            </a:lvl1pPr>
          </a:lstStyle>
          <a:p>
            <a:pPr lvl="0"/>
            <a:r>
              <a:rPr lang="cs-CZ" dirty="false"/>
              <a:t>Kliknutím vložíte jméno</a:t>
            </a:r>
          </a:p>
        </p:txBody>
      </p:sp>
      <p:sp>
        <p:nvSpPr>
          <p:cNvPr id="15" name="Zástupný symbol pro text 14"/>
          <p:cNvSpPr>
            <a:spLocks noGrp="true"/>
          </p:cNvSpPr>
          <p:nvPr>
            <p:ph type="body" sz="quarter" idx="14" hasCustomPrompt="true"/>
          </p:nvPr>
        </p:nvSpPr>
        <p:spPr>
          <a:xfrm>
            <a:off x="1512000" y="4885200"/>
            <a:ext cx="7272000" cy="540000"/>
          </a:xfrm>
        </p:spPr>
        <p:txBody>
          <a:bodyPr lIns="36000" tIns="0" rIns="36000" bIns="0" anchor="ctr" anchorCtr="false"/>
          <a:lstStyle>
            <a:lvl1pPr marL="0" indent="0">
              <a:lnSpc>
                <a:spcPct val="100000"/>
              </a:lnSpc>
              <a:spcBef>
                <a:spcPts val="0"/>
              </a:spcBef>
              <a:spcAft>
                <a:spcPts val="0"/>
              </a:spcAft>
              <a:buFontTx/>
              <a:buNone/>
              <a:defRPr sz="3200" baseline="0">
                <a:solidFill>
                  <a:schemeClr val="accent1"/>
                </a:solidFill>
              </a:defRPr>
            </a:lvl1pPr>
          </a:lstStyle>
          <a:p>
            <a:pPr lvl="0"/>
            <a:r>
              <a:rPr lang="cs-CZ" dirty="false"/>
              <a:t>Kliknutím vložíte datum a místo</a:t>
            </a:r>
          </a:p>
        </p:txBody>
      </p:sp>
      <p:sp>
        <p:nvSpPr>
          <p:cNvPr id="5" name="Zástupný symbol pro obrázek 4"/>
          <p:cNvSpPr>
            <a:spLocks noGrp="true" noChangeAspect="true"/>
          </p:cNvSpPr>
          <p:nvPr>
            <p:ph type="pic" sz="quarter" idx="15"/>
          </p:nvPr>
        </p:nvSpPr>
        <p:spPr>
          <a:xfrm>
            <a:off x="846000" y="2636837"/>
            <a:ext cx="540000" cy="540000"/>
          </a:xfrm>
        </p:spPr>
        <p:txBody>
          <a:bodyPr wrap="none" anchor="ctr" anchorCtr="true"/>
          <a:lstStyle>
            <a:lvl1pPr marL="0" indent="0">
              <a:buFontTx/>
              <a:buNone/>
              <a:defRPr sz="600"/>
            </a:lvl1pPr>
          </a:lstStyle>
          <a:p>
            <a:r>
              <a:rPr lang="cs-CZ" dirty="false"/>
              <a:t>Kliknutím na ikonu přidáte obrázek.</a:t>
            </a:r>
          </a:p>
        </p:txBody>
      </p:sp>
      <p:sp>
        <p:nvSpPr>
          <p:cNvPr id="14" name="Zástupný symbol pro obrázek 4"/>
          <p:cNvSpPr>
            <a:spLocks noGrp="true" noChangeAspect="true"/>
          </p:cNvSpPr>
          <p:nvPr>
            <p:ph type="pic" sz="quarter" idx="16"/>
          </p:nvPr>
        </p:nvSpPr>
        <p:spPr>
          <a:xfrm>
            <a:off x="846000" y="4089600"/>
            <a:ext cx="540000" cy="540000"/>
          </a:xfrm>
        </p:spPr>
        <p:txBody>
          <a:bodyPr wrap="none" anchor="ctr" anchorCtr="true"/>
          <a:lstStyle>
            <a:lvl1pPr marL="0" indent="0">
              <a:buFontTx/>
              <a:buNone/>
              <a:defRPr sz="600"/>
            </a:lvl1pPr>
          </a:lstStyle>
          <a:p>
            <a:r>
              <a:rPr lang="cs-CZ" dirty="false"/>
              <a:t>Kliknutím na ikonu přidáte obrázek.</a:t>
            </a:r>
          </a:p>
        </p:txBody>
      </p:sp>
      <p:sp>
        <p:nvSpPr>
          <p:cNvPr id="16" name="Zástupný symbol pro obrázek 4"/>
          <p:cNvSpPr>
            <a:spLocks noGrp="true" noChangeAspect="true"/>
          </p:cNvSpPr>
          <p:nvPr>
            <p:ph type="pic" sz="quarter" idx="17"/>
          </p:nvPr>
        </p:nvSpPr>
        <p:spPr>
          <a:xfrm>
            <a:off x="846000" y="4885200"/>
            <a:ext cx="540000" cy="540000"/>
          </a:xfrm>
        </p:spPr>
        <p:txBody>
          <a:bodyPr wrap="none" anchor="ctr" anchorCtr="true"/>
          <a:lstStyle>
            <a:lvl1pPr marL="0" indent="0">
              <a:buFontTx/>
              <a:buNone/>
              <a:defRPr sz="600"/>
            </a:lvl1pPr>
          </a:lstStyle>
          <a:p>
            <a:r>
              <a:rPr lang="cs-CZ" dirty="false"/>
              <a:t>Kliknutím na ikonu přidáte obrázek.</a:t>
            </a:r>
          </a:p>
        </p:txBody>
      </p:sp>
      <p:sp>
        <p:nvSpPr>
          <p:cNvPr id="20" name="Obdélník 19"/>
          <p:cNvSpPr/>
          <p:nvPr userDrawn="true"/>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pic>
        <p:nvPicPr>
          <p:cNvPr id="2" name="Obrázek 1"/>
          <p:cNvPicPr>
            <a:picLocks noChangeAspect="true"/>
          </p:cNvPicPr>
          <p:nvPr userDrawn="true"/>
        </p:nvPicPr>
        <p:blipFill rotWithShape="true">
          <a:blip cstate="print" r:embed="rId2">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8" name="Přímá spojnice 17"/>
          <p:cNvCxnSpPr/>
          <p:nvPr userDrawn="true"/>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8818149"/>
      </p:ext>
    </p:extLst>
  </p:cSld>
  <p:clrMapOvr>
    <a:masterClrMapping/>
  </p:clrMapOvr>
</p:sldLayout>
</file>

<file path=ppt/slideLayouts/slideLayout10.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Tabulka nebo graf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2412000"/>
            <a:ext cx="8064000" cy="3744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7" name="Zástupný symbol pro text 5"/>
          <p:cNvSpPr>
            <a:spLocks noGrp="true"/>
          </p:cNvSpPr>
          <p:nvPr>
            <p:ph type="body" sz="quarter" idx="13"/>
          </p:nvPr>
        </p:nvSpPr>
        <p:spPr>
          <a:xfrm>
            <a:off x="540000" y="1440000"/>
            <a:ext cx="8064000" cy="360000"/>
          </a:xfrm>
        </p:spPr>
        <p:txBody>
          <a:bodyPr/>
          <a:lstStyle>
            <a:lvl1pPr marL="0" indent="0">
              <a:buFontTx/>
              <a:buNone/>
              <a:defRPr b="true">
                <a:solidFill>
                  <a:schemeClr val="accent2"/>
                </a:solidFill>
              </a:defRPr>
            </a:lvl1pPr>
          </a:lstStyle>
          <a:p>
            <a:pPr lvl="0"/>
            <a:r>
              <a:rPr lang="cs-CZ"/>
              <a:t>Kliknutím lze upravit styly předlohy textu.</a:t>
            </a:r>
          </a:p>
        </p:txBody>
      </p:sp>
      <p:sp>
        <p:nvSpPr>
          <p:cNvPr id="8" name="Zástupný symbol pro text 5"/>
          <p:cNvSpPr>
            <a:spLocks noGrp="true"/>
          </p:cNvSpPr>
          <p:nvPr>
            <p:ph type="body" sz="quarter" idx="14"/>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Tree>
    <p:extLst>
      <p:ext uri="{BB962C8B-B14F-4D97-AF65-F5344CB8AC3E}">
        <p14:creationId xmlns:p14="http://schemas.microsoft.com/office/powerpoint/2010/main" val="1479379370"/>
      </p:ext>
    </p:extLst>
  </p:cSld>
  <p:clrMapOvr>
    <a:masterClrMapping/>
  </p:clrMapOvr>
</p:sldLayout>
</file>

<file path=ppt/slideLayouts/slideLayout2.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type="obj" preserve="true">
  <p:cSld name="Jeden obsah">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1812855781"/>
      </p:ext>
    </p:extLst>
  </p:cSld>
  <p:clrMapOvr>
    <a:masterClrMapping/>
  </p:clrMapOvr>
</p:sldLayout>
</file>

<file path=ppt/slideLayouts/slideLayout3.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obsah 2"/>
          <p:cNvSpPr>
            <a:spLocks noGrp="true"/>
          </p:cNvSpPr>
          <p:nvPr>
            <p:ph idx="10"/>
          </p:nvPr>
        </p:nvSpPr>
        <p:spPr>
          <a:xfrm>
            <a:off x="4644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true"/>
          </p:cNvSpPr>
          <p:nvPr>
            <p:ph type="dt" sz="half" idx="11"/>
          </p:nvPr>
        </p:nvSpPr>
        <p:spPr/>
        <p:txBody>
          <a:bodyPr/>
          <a:lstStyle/>
          <a:p>
            <a:endParaRPr lang="cs-CZ" dirty="false"/>
          </a:p>
        </p:txBody>
      </p:sp>
      <p:sp>
        <p:nvSpPr>
          <p:cNvPr id="6" name="Zástupný symbol pro zápatí 5"/>
          <p:cNvSpPr>
            <a:spLocks noGrp="true"/>
          </p:cNvSpPr>
          <p:nvPr>
            <p:ph type="ftr" sz="quarter" idx="12"/>
          </p:nvPr>
        </p:nvSpPr>
        <p:spPr/>
        <p:txBody>
          <a:bodyPr/>
          <a:lstStyle/>
          <a:p>
            <a:endParaRPr lang="cs-CZ" dirty="false"/>
          </a:p>
        </p:txBody>
      </p:sp>
      <p:sp>
        <p:nvSpPr>
          <p:cNvPr id="7" name="Zástupný symbol pro číslo snímku 6"/>
          <p:cNvSpPr>
            <a:spLocks noGrp="true"/>
          </p:cNvSpPr>
          <p:nvPr>
            <p:ph type="sldNum" sz="quarter" idx="13"/>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1413621811"/>
      </p:ext>
    </p:extLst>
  </p:cSld>
  <p:clrMapOvr>
    <a:masterClrMapping/>
  </p:clrMapOvr>
</p:sldLayout>
</file>

<file path=ppt/slideLayouts/slideLayout4.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nad sebou">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2"/>
          <p:cNvSpPr>
            <a:spLocks noGrp="true"/>
          </p:cNvSpPr>
          <p:nvPr>
            <p:ph idx="10"/>
          </p:nvPr>
        </p:nvSpPr>
        <p:spPr>
          <a:xfrm>
            <a:off x="540000" y="4032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true"/>
          </p:cNvSpPr>
          <p:nvPr>
            <p:ph type="dt" sz="half" idx="11"/>
          </p:nvPr>
        </p:nvSpPr>
        <p:spPr/>
        <p:txBody>
          <a:bodyPr/>
          <a:lstStyle/>
          <a:p>
            <a:endParaRPr lang="cs-CZ" dirty="false"/>
          </a:p>
        </p:txBody>
      </p:sp>
      <p:sp>
        <p:nvSpPr>
          <p:cNvPr id="6" name="Zástupný symbol pro zápatí 5"/>
          <p:cNvSpPr>
            <a:spLocks noGrp="true"/>
          </p:cNvSpPr>
          <p:nvPr>
            <p:ph type="ftr" sz="quarter" idx="12"/>
          </p:nvPr>
        </p:nvSpPr>
        <p:spPr/>
        <p:txBody>
          <a:bodyPr/>
          <a:lstStyle/>
          <a:p>
            <a:endParaRPr lang="cs-CZ" dirty="false"/>
          </a:p>
        </p:txBody>
      </p:sp>
      <p:sp>
        <p:nvSpPr>
          <p:cNvPr id="7" name="Zástupný symbol pro číslo snímku 6"/>
          <p:cNvSpPr>
            <a:spLocks noGrp="true"/>
          </p:cNvSpPr>
          <p:nvPr>
            <p:ph type="sldNum" sz="quarter" idx="13"/>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693027651"/>
      </p:ext>
    </p:extLst>
  </p:cSld>
  <p:clrMapOvr>
    <a:masterClrMapping/>
  </p:clrMapOvr>
</p:sldLayout>
</file>

<file path=ppt/slideLayouts/slideLayout5.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Tabulka nebo graf">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4" name="Zástupný symbol pro obsah 2"/>
          <p:cNvSpPr>
            <a:spLocks noGrp="true"/>
          </p:cNvSpPr>
          <p:nvPr>
            <p:ph idx="10"/>
          </p:nvPr>
        </p:nvSpPr>
        <p:spPr>
          <a:xfrm>
            <a:off x="540000" y="2412000"/>
            <a:ext cx="8064000" cy="3744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text 5"/>
          <p:cNvSpPr>
            <a:spLocks noGrp="true"/>
          </p:cNvSpPr>
          <p:nvPr>
            <p:ph type="body" sz="quarter" idx="11"/>
          </p:nvPr>
        </p:nvSpPr>
        <p:spPr>
          <a:xfrm>
            <a:off x="540000" y="1440000"/>
            <a:ext cx="8064000" cy="360000"/>
          </a:xfrm>
        </p:spPr>
        <p:txBody>
          <a:bodyPr/>
          <a:lstStyle>
            <a:lvl1pPr marL="0" indent="0">
              <a:buFontTx/>
              <a:buNone/>
              <a:defRPr b="true">
                <a:solidFill>
                  <a:schemeClr val="accent2"/>
                </a:solidFill>
              </a:defRPr>
            </a:lvl1pPr>
          </a:lstStyle>
          <a:p>
            <a:pPr lvl="0"/>
            <a:r>
              <a:rPr lang="cs-CZ"/>
              <a:t>Kliknutím lze upravit styly předlohy textu.</a:t>
            </a:r>
          </a:p>
        </p:txBody>
      </p:sp>
      <p:sp>
        <p:nvSpPr>
          <p:cNvPr id="7" name="Zástupný symbol pro text 5"/>
          <p:cNvSpPr>
            <a:spLocks noGrp="true"/>
          </p:cNvSpPr>
          <p:nvPr>
            <p:ph type="body" sz="quarter" idx="12"/>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
        <p:nvSpPr>
          <p:cNvPr id="3" name="Zástupný symbol pro datum 2"/>
          <p:cNvSpPr>
            <a:spLocks noGrp="true"/>
          </p:cNvSpPr>
          <p:nvPr>
            <p:ph type="dt" sz="half" idx="13"/>
          </p:nvPr>
        </p:nvSpPr>
        <p:spPr/>
        <p:txBody>
          <a:bodyPr/>
          <a:lstStyle/>
          <a:p>
            <a:endParaRPr lang="cs-CZ" dirty="false"/>
          </a:p>
        </p:txBody>
      </p:sp>
      <p:sp>
        <p:nvSpPr>
          <p:cNvPr id="5" name="Zástupný symbol pro zápatí 4"/>
          <p:cNvSpPr>
            <a:spLocks noGrp="true"/>
          </p:cNvSpPr>
          <p:nvPr>
            <p:ph type="ftr" sz="quarter" idx="14"/>
          </p:nvPr>
        </p:nvSpPr>
        <p:spPr/>
        <p:txBody>
          <a:bodyPr/>
          <a:lstStyle/>
          <a:p>
            <a:endParaRPr lang="cs-CZ" dirty="false"/>
          </a:p>
        </p:txBody>
      </p:sp>
      <p:sp>
        <p:nvSpPr>
          <p:cNvPr id="8" name="Zástupný symbol pro číslo snímku 7"/>
          <p:cNvSpPr>
            <a:spLocks noGrp="true"/>
          </p:cNvSpPr>
          <p:nvPr>
            <p:ph type="sldNum" sz="quarter" idx="15"/>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3449879914"/>
      </p:ext>
    </p:extLst>
  </p:cSld>
  <p:clrMapOvr>
    <a:masterClrMapping/>
  </p:clrMapOvr>
</p:sldLayout>
</file>

<file path=ppt/slideLayouts/slideLayout6.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Předěl">
    <p:spTree>
      <p:nvGrpSpPr>
        <p:cNvPr id="1" name=""/>
        <p:cNvGrpSpPr/>
        <p:nvPr/>
      </p:nvGrpSpPr>
      <p:grpSpPr>
        <a:xfrm>
          <a:off x="0" y="0"/>
          <a:ext cx="0" cy="0"/>
          <a:chOff x="0" y="0"/>
          <a:chExt cx="0" cy="0"/>
        </a:xfrm>
      </p:grpSpPr>
      <p:sp>
        <p:nvSpPr>
          <p:cNvPr id="10" name="Obdélník 9"/>
          <p:cNvSpPr/>
          <p:nvPr userDrawn="true"/>
        </p:nvSpPr>
        <p:spPr>
          <a:xfrm>
            <a:off x="0" y="0"/>
            <a:ext cx="9144000" cy="67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sp>
        <p:nvSpPr>
          <p:cNvPr id="11" name="Nadpis 10"/>
          <p:cNvSpPr>
            <a:spLocks noGrp="true"/>
          </p:cNvSpPr>
          <p:nvPr>
            <p:ph type="title"/>
          </p:nvPr>
        </p:nvSpPr>
        <p:spPr>
          <a:xfrm>
            <a:off x="1512000" y="2610000"/>
            <a:ext cx="7272000" cy="3240000"/>
          </a:xfrm>
        </p:spPr>
        <p:txBody>
          <a:bodyPr anchor="t" anchorCtr="false"/>
          <a:lstStyle>
            <a:lvl1pPr>
              <a:defRPr sz="4000">
                <a:solidFill>
                  <a:schemeClr val="accent1"/>
                </a:solidFill>
              </a:defRPr>
            </a:lvl1pPr>
          </a:lstStyle>
          <a:p>
            <a:r>
              <a:rPr lang="cs-CZ"/>
              <a:t>Kliknutím lze upravit styl.</a:t>
            </a:r>
            <a:endParaRPr lang="cs-CZ" dirty="false"/>
          </a:p>
        </p:txBody>
      </p:sp>
      <p:sp>
        <p:nvSpPr>
          <p:cNvPr id="9" name="Zástupný symbol pro obrázek 4"/>
          <p:cNvSpPr>
            <a:spLocks noGrp="true" noChangeAspect="true"/>
          </p:cNvSpPr>
          <p:nvPr>
            <p:ph type="pic" sz="quarter" idx="15"/>
          </p:nvPr>
        </p:nvSpPr>
        <p:spPr>
          <a:xfrm>
            <a:off x="846000" y="2636837"/>
            <a:ext cx="540000" cy="540000"/>
          </a:xfrm>
        </p:spPr>
        <p:txBody>
          <a:bodyPr wrap="none" anchor="ctr" anchorCtr="true"/>
          <a:lstStyle>
            <a:lvl1pPr marL="0" indent="0">
              <a:buFontTx/>
              <a:buNone/>
              <a:defRPr sz="600"/>
            </a:lvl1pPr>
          </a:lstStyle>
          <a:p>
            <a:r>
              <a:rPr lang="cs-CZ" dirty="false"/>
              <a:t>Kliknutím na ikonu přidáte obrázek.</a:t>
            </a:r>
          </a:p>
        </p:txBody>
      </p:sp>
      <p:sp>
        <p:nvSpPr>
          <p:cNvPr id="7" name="Obdélník 6"/>
          <p:cNvSpPr/>
          <p:nvPr userDrawn="true"/>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pic>
        <p:nvPicPr>
          <p:cNvPr id="8" name="Obrázek 7"/>
          <p:cNvPicPr>
            <a:picLocks noChangeAspect="true"/>
          </p:cNvPicPr>
          <p:nvPr userDrawn="true"/>
        </p:nvPicPr>
        <p:blipFill rotWithShape="true">
          <a:blip cstate="print" r:embed="rId2">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2" name="Přímá spojnice 11"/>
          <p:cNvCxnSpPr/>
          <p:nvPr userDrawn="true"/>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253132"/>
      </p:ext>
    </p:extLst>
  </p:cSld>
  <p:clrMapOvr>
    <a:masterClrMapping/>
  </p:clrMapOvr>
</p:sldLayout>
</file>

<file path=ppt/slideLayouts/slideLayout7.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type="obj" preserve="true">
  <p:cSld name="Jeden obsah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1453853182"/>
      </p:ext>
    </p:extLst>
  </p:cSld>
  <p:clrMapOvr>
    <a:masterClrMapping/>
  </p:clrMapOvr>
</p:sldLayout>
</file>

<file path=ppt/slideLayouts/slideLayout8.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7" name="Zástupný symbol pro obsah 2"/>
          <p:cNvSpPr>
            <a:spLocks noGrp="true"/>
          </p:cNvSpPr>
          <p:nvPr>
            <p:ph idx="13"/>
          </p:nvPr>
        </p:nvSpPr>
        <p:spPr>
          <a:xfrm>
            <a:off x="4644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Tree>
    <p:extLst>
      <p:ext uri="{BB962C8B-B14F-4D97-AF65-F5344CB8AC3E}">
        <p14:creationId xmlns:p14="http://schemas.microsoft.com/office/powerpoint/2010/main" val="2901346852"/>
      </p:ext>
    </p:extLst>
  </p:cSld>
  <p:clrMapOvr>
    <a:masterClrMapping/>
  </p:clrMapOvr>
</p:sldLayout>
</file>

<file path=ppt/slideLayouts/slideLayout9.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nad sebou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8" name="Zástupný symbol pro obsah 2"/>
          <p:cNvSpPr>
            <a:spLocks noGrp="true"/>
          </p:cNvSpPr>
          <p:nvPr>
            <p:ph idx="13"/>
          </p:nvPr>
        </p:nvSpPr>
        <p:spPr>
          <a:xfrm>
            <a:off x="540000" y="4032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Tree>
    <p:extLst>
      <p:ext uri="{BB962C8B-B14F-4D97-AF65-F5344CB8AC3E}">
        <p14:creationId xmlns:p14="http://schemas.microsoft.com/office/powerpoint/2010/main" val="2861415691"/>
      </p:ext>
    </p:extLst>
  </p:cSld>
  <p:clrMapOvr>
    <a:masterClrMapping/>
  </p:clrMapOvr>
</p:sldLayout>
</file>

<file path=ppt/slideMasters/_rels/slideMaster1.xml.rels><?xml version="1.0" encoding="UTF-8" standalone="yes"?>
<Relationships xmlns="http://schemas.openxmlformats.org/package/2006/relationships">
    <Relationship Target="../slideLayouts/slideLayout8.xml" Type="http://schemas.openxmlformats.org/officeDocument/2006/relationships/slideLayout" Id="rId8"/>
    <Relationship Target="../slideLayouts/slideLayout3.xml" Type="http://schemas.openxmlformats.org/officeDocument/2006/relationships/slideLayout" Id="rId3"/>
    <Relationship Target="../slideLayouts/slideLayout7.xml" Type="http://schemas.openxmlformats.org/officeDocument/2006/relationships/slideLayout" Id="rId7"/>
    <Relationship Target="../slideLayouts/slideLayout2.xml" Type="http://schemas.openxmlformats.org/officeDocument/2006/relationships/slideLayout" Id="rId2"/>
    <Relationship Target="../slideLayouts/slideLayout1.xml" Type="http://schemas.openxmlformats.org/officeDocument/2006/relationships/slideLayout" Id="rId1"/>
    <Relationship Target="../slideLayouts/slideLayout6.xml" Type="http://schemas.openxmlformats.org/officeDocument/2006/relationships/slideLayout" Id="rId6"/>
    <Relationship Target="../theme/theme1.xml" Type="http://schemas.openxmlformats.org/officeDocument/2006/relationships/theme" Id="rId11"/>
    <Relationship Target="../slideLayouts/slideLayout5.xml" Type="http://schemas.openxmlformats.org/officeDocument/2006/relationships/slideLayout" Id="rId5"/>
    <Relationship Target="../slideLayouts/slideLayout10.xml" Type="http://schemas.openxmlformats.org/officeDocument/2006/relationships/slideLayout" Id="rId10"/>
    <Relationship Target="../slideLayouts/slideLayout4.xml" Type="http://schemas.openxmlformats.org/officeDocument/2006/relationships/slideLayout" Id="rId4"/>
    <Relationship Target="../slideLayouts/slideLayout9.xml" Type="http://schemas.openxmlformats.org/officeDocument/2006/relationships/slideLayout" Id="rId9"/>
</Relationships>

</file>

<file path=ppt/slideMasters/slideMaster1.xml><?xml version="1.0" encoding="utf-8"?>
<p:sldMaster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p:cSld>
    <p:bg>
      <p:bgRef idx="1001">
        <a:schemeClr val="bg1"/>
      </p:bgRef>
    </p:bg>
    <p:spTree>
      <p:nvGrpSpPr>
        <p:cNvPr id="1" name=""/>
        <p:cNvGrpSpPr/>
        <p:nvPr/>
      </p:nvGrpSpPr>
      <p:grpSpPr>
        <a:xfrm>
          <a:off x="0" y="0"/>
          <a:ext cx="0" cy="0"/>
          <a:chOff x="0" y="0"/>
          <a:chExt cx="0" cy="0"/>
        </a:xfrm>
      </p:grpSpPr>
      <p:sp>
        <p:nvSpPr>
          <p:cNvPr id="15" name="Obdélník 14"/>
          <p:cNvSpPr/>
          <p:nvPr/>
        </p:nvSpPr>
        <p:spPr>
          <a:xfrm>
            <a:off x="0" y="1080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solidFill>
                <a:schemeClr val="tx2"/>
              </a:solidFill>
            </a:endParaRPr>
          </a:p>
        </p:txBody>
      </p:sp>
      <p:sp>
        <p:nvSpPr>
          <p:cNvPr id="7" name="Obdélník 6"/>
          <p:cNvSpPr/>
          <p:nvPr/>
        </p:nvSpPr>
        <p:spPr>
          <a:xfrm>
            <a:off x="0" y="0"/>
            <a:ext cx="9144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sp>
        <p:nvSpPr>
          <p:cNvPr id="2" name="Zástupný symbol pro nadpis 1"/>
          <p:cNvSpPr>
            <a:spLocks noGrp="true"/>
          </p:cNvSpPr>
          <p:nvPr>
            <p:ph type="title"/>
          </p:nvPr>
        </p:nvSpPr>
        <p:spPr>
          <a:xfrm>
            <a:off x="360000" y="0"/>
            <a:ext cx="8424000" cy="1080000"/>
          </a:xfrm>
          <a:prstGeom prst="rect">
            <a:avLst/>
          </a:prstGeom>
        </p:spPr>
        <p:txBody>
          <a:bodyPr vert="horz" lIns="36000" tIns="0" rIns="36000" bIns="0" rtlCol="false" anchor="ctr" anchorCtr="false">
            <a:noAutofit/>
          </a:bodyPr>
          <a:lstStyle/>
          <a:p>
            <a:r>
              <a:rPr lang="cs-CZ" dirty="false"/>
              <a:t>Kliknutím lze upravit styl.</a:t>
            </a:r>
          </a:p>
        </p:txBody>
      </p:sp>
      <p:sp>
        <p:nvSpPr>
          <p:cNvPr id="3" name="Zástupný symbol pro text 2"/>
          <p:cNvSpPr>
            <a:spLocks noGrp="true"/>
          </p:cNvSpPr>
          <p:nvPr>
            <p:ph type="body" idx="1"/>
          </p:nvPr>
        </p:nvSpPr>
        <p:spPr>
          <a:xfrm>
            <a:off x="540000" y="1800000"/>
            <a:ext cx="8064000" cy="4320000"/>
          </a:xfrm>
          <a:prstGeom prst="rect">
            <a:avLst/>
          </a:prstGeom>
        </p:spPr>
        <p:txBody>
          <a:bodyPr vert="horz" lIns="0" tIns="0" rIns="0" bIns="0" rtlCol="false">
            <a:noAutofit/>
          </a:bodyPr>
          <a:lstStyle/>
          <a:p>
            <a:pPr lvl="0"/>
            <a:r>
              <a:rPr lang="cs-CZ" dirty="false"/>
              <a:t>Kliknutím lze upravit styly předlohy textu.</a:t>
            </a:r>
          </a:p>
          <a:p>
            <a:pPr lvl="1"/>
            <a:r>
              <a:rPr lang="cs-CZ" dirty="false"/>
              <a:t>Druhá úroveň</a:t>
            </a:r>
          </a:p>
          <a:p>
            <a:pPr lvl="2"/>
            <a:r>
              <a:rPr lang="cs-CZ" dirty="false"/>
              <a:t>Třetí úroveň</a:t>
            </a:r>
          </a:p>
          <a:p>
            <a:pPr lvl="3"/>
            <a:r>
              <a:rPr lang="cs-CZ" dirty="false"/>
              <a:t>Čtvrtá úroveň</a:t>
            </a:r>
          </a:p>
          <a:p>
            <a:pPr lvl="4"/>
            <a:r>
              <a:rPr lang="cs-CZ" dirty="false"/>
              <a:t>Pátá úroveň</a:t>
            </a:r>
          </a:p>
        </p:txBody>
      </p:sp>
      <p:sp>
        <p:nvSpPr>
          <p:cNvPr id="4" name="Zástupný symbol pro datum 3"/>
          <p:cNvSpPr>
            <a:spLocks noGrp="true"/>
          </p:cNvSpPr>
          <p:nvPr>
            <p:ph type="dt" sz="half" idx="2"/>
          </p:nvPr>
        </p:nvSpPr>
        <p:spPr>
          <a:xfrm>
            <a:off x="540000" y="6516000"/>
            <a:ext cx="1116000" cy="180000"/>
          </a:xfrm>
          <a:prstGeom prst="rect">
            <a:avLst/>
          </a:prstGeom>
        </p:spPr>
        <p:txBody>
          <a:bodyPr vert="horz" lIns="0" tIns="0" rIns="0" bIns="0" rtlCol="false" anchor="ctr"/>
          <a:lstStyle>
            <a:lvl1pPr algn="l">
              <a:defRPr sz="1050">
                <a:solidFill>
                  <a:schemeClr val="tx1"/>
                </a:solidFill>
              </a:defRPr>
            </a:lvl1pPr>
          </a:lstStyle>
          <a:p>
            <a:endParaRPr lang="cs-CZ" dirty="false"/>
          </a:p>
        </p:txBody>
      </p:sp>
      <p:sp>
        <p:nvSpPr>
          <p:cNvPr id="5" name="Zástupný symbol pro zápatí 4"/>
          <p:cNvSpPr>
            <a:spLocks noGrp="true"/>
          </p:cNvSpPr>
          <p:nvPr>
            <p:ph type="ftr" sz="quarter" idx="3"/>
          </p:nvPr>
        </p:nvSpPr>
        <p:spPr>
          <a:xfrm>
            <a:off x="1692000" y="6516000"/>
            <a:ext cx="6912000" cy="180000"/>
          </a:xfrm>
          <a:prstGeom prst="rect">
            <a:avLst/>
          </a:prstGeom>
        </p:spPr>
        <p:txBody>
          <a:bodyPr vert="horz" lIns="0" tIns="0" rIns="0" bIns="0" rtlCol="false" anchor="ctr"/>
          <a:lstStyle>
            <a:lvl1pPr algn="l">
              <a:defRPr sz="1050">
                <a:solidFill>
                  <a:schemeClr val="tx1"/>
                </a:solidFill>
              </a:defRPr>
            </a:lvl1pPr>
          </a:lstStyle>
          <a:p>
            <a:endParaRPr lang="cs-CZ" dirty="false"/>
          </a:p>
        </p:txBody>
      </p:sp>
      <p:sp>
        <p:nvSpPr>
          <p:cNvPr id="6" name="Zástupný symbol pro číslo snímku 5"/>
          <p:cNvSpPr>
            <a:spLocks noGrp="true"/>
          </p:cNvSpPr>
          <p:nvPr>
            <p:ph type="sldNum" sz="quarter" idx="4"/>
          </p:nvPr>
        </p:nvSpPr>
        <p:spPr>
          <a:xfrm>
            <a:off x="8640000" y="6516000"/>
            <a:ext cx="468000" cy="180000"/>
          </a:xfrm>
          <a:prstGeom prst="rect">
            <a:avLst/>
          </a:prstGeom>
        </p:spPr>
        <p:txBody>
          <a:bodyPr vert="horz" lIns="0" tIns="0" rIns="0" bIns="0" rtlCol="false" anchor="ctr"/>
          <a:lstStyle>
            <a:lvl1pPr algn="ctr">
              <a:defRPr sz="1050" b="true">
                <a:solidFill>
                  <a:schemeClr val="tx1"/>
                </a:solidFill>
              </a:defRPr>
            </a:lvl1pPr>
          </a:lstStyle>
          <a:p>
            <a:fld id="{479BF083-4774-43B1-9AB0-5CC1AC5DD8EE}" type="slidenum">
              <a:rPr lang="cs-CZ" smtClean="false"/>
              <a:pPr/>
              <a:t>‹#›</a:t>
            </a:fld>
            <a:endParaRPr lang="cs-CZ" dirty="false"/>
          </a:p>
        </p:txBody>
      </p:sp>
      <p:sp>
        <p:nvSpPr>
          <p:cNvPr id="18" name="Obdélník 17"/>
          <p:cNvSpPr/>
          <p:nvPr/>
        </p:nvSpPr>
        <p:spPr>
          <a:xfrm>
            <a:off x="0" y="6732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spTree>
    <p:extLst>
      <p:ext uri="{BB962C8B-B14F-4D97-AF65-F5344CB8AC3E}">
        <p14:creationId xmlns:p14="http://schemas.microsoft.com/office/powerpoint/2010/main" val="14257727"/>
      </p:ext>
    </p:extLst>
  </p:cSld>
  <p:clrMap bg1="lt1" tx1="dk1" bg2="lt2" tx2="dk2" accent1="accent1" accent2="accent2" accent3="accent3" accent4="accent4" accent5="accent5" accent6="accent6" hlink="hlink" folHlink="folHlink"/>
  <p:sldLayoutIdLst>
    <p:sldLayoutId id="2147483672" r:id="rId1"/>
    <p:sldLayoutId id="2147483675" r:id="rId2"/>
    <p:sldLayoutId id="2147483676" r:id="rId3"/>
    <p:sldLayoutId id="2147483677" r:id="rId4"/>
    <p:sldLayoutId id="2147483678" r:id="rId5"/>
    <p:sldLayoutId id="2147483673" r:id="rId6"/>
    <p:sldLayoutId id="2147483679" r:id="rId7"/>
    <p:sldLayoutId id="2147483680" r:id="rId8"/>
    <p:sldLayoutId id="2147483681" r:id="rId9"/>
    <p:sldLayoutId id="2147483682" r:id="rId10"/>
  </p:sldLayoutIdLst>
  <p:hf hdr="false" ftr="false" dt="false"/>
  <p:txStyles>
    <p:titleStyle>
      <a:lvl1pPr algn="l" defTabSz="914400" rtl="false" eaLnBrk="true" latinLnBrk="false" hangingPunct="true">
        <a:lnSpc>
          <a:spcPct val="100000"/>
        </a:lnSpc>
        <a:spcBef>
          <a:spcPct val="0"/>
        </a:spcBef>
        <a:buNone/>
        <a:defRPr sz="3200" b="true" kern="0" cap="all" baseline="0">
          <a:solidFill>
            <a:schemeClr val="tx2"/>
          </a:solidFill>
          <a:latin typeface="+mj-lt"/>
          <a:ea typeface="+mj-ea"/>
          <a:cs typeface="+mj-cs"/>
        </a:defRPr>
      </a:lvl1pPr>
    </p:titleStyle>
    <p:body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false" eaLnBrk="true" latinLnBrk="false" hangingPunct="true">
        <a:defRPr sz="1800" kern="1200">
          <a:solidFill>
            <a:schemeClr val="tx1"/>
          </a:solidFill>
          <a:latin typeface="+mn-lt"/>
          <a:ea typeface="+mn-ea"/>
          <a:cs typeface="+mn-cs"/>
        </a:defRPr>
      </a:lvl1pPr>
      <a:lvl2pPr marL="457200" algn="l" defTabSz="914400" rtl="false" eaLnBrk="true" latinLnBrk="false" hangingPunct="true">
        <a:defRPr sz="1800" kern="1200">
          <a:solidFill>
            <a:schemeClr val="tx1"/>
          </a:solidFill>
          <a:latin typeface="+mn-lt"/>
          <a:ea typeface="+mn-ea"/>
          <a:cs typeface="+mn-cs"/>
        </a:defRPr>
      </a:lvl2pPr>
      <a:lvl3pPr marL="914400" algn="l" defTabSz="914400" rtl="false" eaLnBrk="true" latinLnBrk="false" hangingPunct="true">
        <a:defRPr sz="1800" kern="1200">
          <a:solidFill>
            <a:schemeClr val="tx1"/>
          </a:solidFill>
          <a:latin typeface="+mn-lt"/>
          <a:ea typeface="+mn-ea"/>
          <a:cs typeface="+mn-cs"/>
        </a:defRPr>
      </a:lvl3pPr>
      <a:lvl4pPr marL="1371600" algn="l" defTabSz="914400" rtl="false" eaLnBrk="true" latinLnBrk="false" hangingPunct="true">
        <a:defRPr sz="1800" kern="1200">
          <a:solidFill>
            <a:schemeClr val="tx1"/>
          </a:solidFill>
          <a:latin typeface="+mn-lt"/>
          <a:ea typeface="+mn-ea"/>
          <a:cs typeface="+mn-cs"/>
        </a:defRPr>
      </a:lvl4pPr>
      <a:lvl5pPr marL="1828800" algn="l" defTabSz="914400" rtl="false" eaLnBrk="true" latinLnBrk="false" hangingPunct="true">
        <a:defRPr sz="1800" kern="1200">
          <a:solidFill>
            <a:schemeClr val="tx1"/>
          </a:solidFill>
          <a:latin typeface="+mn-lt"/>
          <a:ea typeface="+mn-ea"/>
          <a:cs typeface="+mn-cs"/>
        </a:defRPr>
      </a:lvl5pPr>
      <a:lvl6pPr marL="2286000" algn="l" defTabSz="914400" rtl="false" eaLnBrk="true" latinLnBrk="false" hangingPunct="true">
        <a:defRPr sz="1800" kern="1200">
          <a:solidFill>
            <a:schemeClr val="tx1"/>
          </a:solidFill>
          <a:latin typeface="+mn-lt"/>
          <a:ea typeface="+mn-ea"/>
          <a:cs typeface="+mn-cs"/>
        </a:defRPr>
      </a:lvl6pPr>
      <a:lvl7pPr marL="2743200" algn="l" defTabSz="914400" rtl="false" eaLnBrk="true" latinLnBrk="false" hangingPunct="true">
        <a:defRPr sz="1800" kern="1200">
          <a:solidFill>
            <a:schemeClr val="tx1"/>
          </a:solidFill>
          <a:latin typeface="+mn-lt"/>
          <a:ea typeface="+mn-ea"/>
          <a:cs typeface="+mn-cs"/>
        </a:defRPr>
      </a:lvl7pPr>
      <a:lvl8pPr marL="3200400" algn="l" defTabSz="914400" rtl="false" eaLnBrk="true" latinLnBrk="false" hangingPunct="true">
        <a:defRPr sz="1800" kern="1200">
          <a:solidFill>
            <a:schemeClr val="tx1"/>
          </a:solidFill>
          <a:latin typeface="+mn-lt"/>
          <a:ea typeface="+mn-ea"/>
          <a:cs typeface="+mn-cs"/>
        </a:defRPr>
      </a:lvl8pPr>
      <a:lvl9pPr marL="3657600" algn="l" defTabSz="914400" rtl="false" eaLnBrk="true" latinLnBrk="false" hangingPunct="true">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
    <Relationship Target="../media/image2.png" Type="http://schemas.openxmlformats.org/officeDocument/2006/relationships/image" Id="rId3"/>
    <Relationship Target="../notesSlides/notesSlide1.xml" Type="http://schemas.openxmlformats.org/officeDocument/2006/relationships/notesSlide" Id="rId2"/>
    <Relationship Target="../slideLayouts/slideLayout1.xml" Type="http://schemas.openxmlformats.org/officeDocument/2006/relationships/slideLayout" Id="rId1"/>
    <Relationship Target="../media/image4.png" Type="http://schemas.openxmlformats.org/officeDocument/2006/relationships/image" Id="rId5"/>
    <Relationship Target="../media/image3.png" Type="http://schemas.openxmlformats.org/officeDocument/2006/relationships/image" Id="rId4"/>
</Relationships>

</file>

<file path=ppt/slides/_rels/slide10.xml.rels><?xml version="1.0" encoding="UTF-8" standalone="yes"?>
<Relationships xmlns="http://schemas.openxmlformats.org/package/2006/relationships">
    <Relationship Target="../notesSlides/notesSlide10.xml" Type="http://schemas.openxmlformats.org/officeDocument/2006/relationships/notesSlide" Id="rId2"/>
    <Relationship Target="../slideLayouts/slideLayout7.xml" Type="http://schemas.openxmlformats.org/officeDocument/2006/relationships/slideLayout" Id="rId1"/>
</Relationships>

</file>

<file path=ppt/slides/_rels/slide11.xml.rels><?xml version="1.0" encoding="UTF-8" standalone="yes"?>
<Relationships xmlns="http://schemas.openxmlformats.org/package/2006/relationships">
    <Relationship Target="../notesSlides/notesSlide11.xml" Type="http://schemas.openxmlformats.org/officeDocument/2006/relationships/notesSlide" Id="rId2"/>
    <Relationship Target="../slideLayouts/slideLayout6.xml" Type="http://schemas.openxmlformats.org/officeDocument/2006/relationships/slideLayout" Id="rId1"/>
</Relationships>

</file>

<file path=ppt/slides/_rels/slide12.xml.rels><?xml version="1.0" encoding="UTF-8" standalone="yes"?>
<Relationships xmlns="http://schemas.openxmlformats.org/package/2006/relationships">
    <Relationship Target="../notesSlides/notesSlide12.xml" Type="http://schemas.openxmlformats.org/officeDocument/2006/relationships/notesSlide" Id="rId2"/>
    <Relationship Target="../slideLayouts/slideLayout7.xml" Type="http://schemas.openxmlformats.org/officeDocument/2006/relationships/slideLayout" Id="rId1"/>
</Relationships>

</file>

<file path=ppt/slides/_rels/slide13.xml.rels><?xml version="1.0" encoding="UTF-8" standalone="yes"?>
<Relationships xmlns="http://schemas.openxmlformats.org/package/2006/relationships">
    <Relationship Target="../notesSlides/notesSlide13.xml" Type="http://schemas.openxmlformats.org/officeDocument/2006/relationships/notesSlide" Id="rId2"/>
    <Relationship Target="../slideLayouts/slideLayout7.xml" Type="http://schemas.openxmlformats.org/officeDocument/2006/relationships/slideLayout" Id="rId1"/>
</Relationships>

</file>

<file path=ppt/slides/_rels/slide14.xml.rels><?xml version="1.0" encoding="UTF-8" standalone="yes"?>
<Relationships xmlns="http://schemas.openxmlformats.org/package/2006/relationships">
    <Relationship Target="../notesSlides/notesSlide14.xml" Type="http://schemas.openxmlformats.org/officeDocument/2006/relationships/notesSlide" Id="rId2"/>
    <Relationship Target="../slideLayouts/slideLayout7.xml" Type="http://schemas.openxmlformats.org/officeDocument/2006/relationships/slideLayout" Id="rId1"/>
</Relationships>

</file>

<file path=ppt/slides/_rels/slide15.xml.rels><?xml version="1.0" encoding="UTF-8" standalone="yes"?>
<Relationships xmlns="http://schemas.openxmlformats.org/package/2006/relationships">
    <Relationship Target="../notesSlides/notesSlide15.xml" Type="http://schemas.openxmlformats.org/officeDocument/2006/relationships/notesSlide" Id="rId2"/>
    <Relationship Target="../slideLayouts/slideLayout7.xml" Type="http://schemas.openxmlformats.org/officeDocument/2006/relationships/slideLayout" Id="rId1"/>
</Relationships>

</file>

<file path=ppt/slides/_rels/slide16.xml.rels><?xml version="1.0" encoding="UTF-8" standalone="yes"?>
<Relationships xmlns="http://schemas.openxmlformats.org/package/2006/relationships">
    <Relationship Target="../notesSlides/notesSlide16.xml" Type="http://schemas.openxmlformats.org/officeDocument/2006/relationships/notesSlide" Id="rId2"/>
    <Relationship Target="../slideLayouts/slideLayout7.xml" Type="http://schemas.openxmlformats.org/officeDocument/2006/relationships/slideLayout" Id="rId1"/>
</Relationships>

</file>

<file path=ppt/slides/_rels/slide17.xml.rels><?xml version="1.0" encoding="UTF-8" standalone="yes"?>
<Relationships xmlns="http://schemas.openxmlformats.org/package/2006/relationships">
    <Relationship Target="../notesSlides/notesSlide17.xml" Type="http://schemas.openxmlformats.org/officeDocument/2006/relationships/notesSlide" Id="rId2"/>
    <Relationship Target="../slideLayouts/slideLayout7.xml" Type="http://schemas.openxmlformats.org/officeDocument/2006/relationships/slideLayout" Id="rId1"/>
</Relationships>

</file>

<file path=ppt/slides/_rels/slide18.xml.rels><?xml version="1.0" encoding="UTF-8" standalone="yes"?>
<Relationships xmlns="http://schemas.openxmlformats.org/package/2006/relationships">
    <Relationship Target="../notesSlides/notesSlide18.xml" Type="http://schemas.openxmlformats.org/officeDocument/2006/relationships/notesSlide" Id="rId2"/>
    <Relationship Target="../slideLayouts/slideLayout7.xml" Type="http://schemas.openxmlformats.org/officeDocument/2006/relationships/slideLayout" Id="rId1"/>
</Relationships>

</file>

<file path=ppt/slides/_rels/slide19.xml.rels><?xml version="1.0" encoding="UTF-8" standalone="yes"?>
<Relationships xmlns="http://schemas.openxmlformats.org/package/2006/relationships">
    <Relationship Target="../notesSlides/notesSlide19.xml" Type="http://schemas.openxmlformats.org/officeDocument/2006/relationships/notesSlide" Id="rId2"/>
    <Relationship Target="../slideLayouts/slideLayout7.xml" Type="http://schemas.openxmlformats.org/officeDocument/2006/relationships/slideLayout" Id="rId1"/>
</Relationships>

</file>

<file path=ppt/slides/_rels/slide2.xml.rels><?xml version="1.0" encoding="UTF-8" standalone="yes"?>
<Relationships xmlns="http://schemas.openxmlformats.org/package/2006/relationships">
    <Relationship Target="../notesSlides/notesSlide2.xml" Type="http://schemas.openxmlformats.org/officeDocument/2006/relationships/notesSlide" Id="rId2"/>
    <Relationship Target="../slideLayouts/slideLayout2.xml" Type="http://schemas.openxmlformats.org/officeDocument/2006/relationships/slideLayout" Id="rId1"/>
</Relationships>

</file>

<file path=ppt/slides/_rels/slide20.xml.rels><?xml version="1.0" encoding="UTF-8" standalone="yes"?>
<Relationships xmlns="http://schemas.openxmlformats.org/package/2006/relationships">
    <Relationship Target="../notesSlides/notesSlide20.xml" Type="http://schemas.openxmlformats.org/officeDocument/2006/relationships/notesSlide" Id="rId2"/>
    <Relationship Target="../slideLayouts/slideLayout7.xml" Type="http://schemas.openxmlformats.org/officeDocument/2006/relationships/slideLayout" Id="rId1"/>
</Relationships>

</file>

<file path=ppt/slides/_rels/slide21.xml.rels><?xml version="1.0" encoding="UTF-8" standalone="yes"?>
<Relationships xmlns="http://schemas.openxmlformats.org/package/2006/relationships">
    <Relationship Target="../notesSlides/notesSlide21.xml" Type="http://schemas.openxmlformats.org/officeDocument/2006/relationships/notesSlide" Id="rId2"/>
    <Relationship Target="../slideLayouts/slideLayout7.xml" Type="http://schemas.openxmlformats.org/officeDocument/2006/relationships/slideLayout" Id="rId1"/>
</Relationships>

</file>

<file path=ppt/slides/_rels/slide22.xml.rels><?xml version="1.0" encoding="UTF-8" standalone="yes"?>
<Relationships xmlns="http://schemas.openxmlformats.org/package/2006/relationships">
    <Relationship Target="../notesSlides/notesSlide22.xml" Type="http://schemas.openxmlformats.org/officeDocument/2006/relationships/notesSlide" Id="rId2"/>
    <Relationship Target="../slideLayouts/slideLayout6.xml" Type="http://schemas.openxmlformats.org/officeDocument/2006/relationships/slideLayout" Id="rId1"/>
</Relationships>

</file>

<file path=ppt/slides/_rels/slide23.xml.rels><?xml version="1.0" encoding="UTF-8" standalone="yes"?>
<Relationships xmlns="http://schemas.openxmlformats.org/package/2006/relationships">
    <Relationship Target="../notesSlides/notesSlide23.xml" Type="http://schemas.openxmlformats.org/officeDocument/2006/relationships/notesSlide" Id="rId2"/>
    <Relationship Target="../slideLayouts/slideLayout7.xml" Type="http://schemas.openxmlformats.org/officeDocument/2006/relationships/slideLayout" Id="rId1"/>
</Relationships>

</file>

<file path=ppt/slides/_rels/slide24.xml.rels><?xml version="1.0" encoding="UTF-8" standalone="yes"?>
<Relationships xmlns="http://schemas.openxmlformats.org/package/2006/relationships">
    <Relationship Target="../notesSlides/notesSlide24.xml" Type="http://schemas.openxmlformats.org/officeDocument/2006/relationships/notesSlide" Id="rId2"/>
    <Relationship Target="../slideLayouts/slideLayout7.xml" Type="http://schemas.openxmlformats.org/officeDocument/2006/relationships/slideLayout" Id="rId1"/>
</Relationships>

</file>

<file path=ppt/slides/_rels/slide25.xml.rels><?xml version="1.0" encoding="UTF-8" standalone="yes"?>
<Relationships xmlns="http://schemas.openxmlformats.org/package/2006/relationships">
    <Relationship Target="../notesSlides/notesSlide25.xml" Type="http://schemas.openxmlformats.org/officeDocument/2006/relationships/notesSlide" Id="rId2"/>
    <Relationship Target="../slideLayouts/slideLayout6.xml" Type="http://schemas.openxmlformats.org/officeDocument/2006/relationships/slideLayout" Id="rId1"/>
</Relationships>

</file>

<file path=ppt/slides/_rels/slide26.xml.rels><?xml version="1.0" encoding="UTF-8" standalone="yes"?>
<Relationships xmlns="http://schemas.openxmlformats.org/package/2006/relationships">
    <Relationship TargetMode="External" Target="https://www.esfcr.cz/opz-plus-clld-priprava" Type="http://schemas.openxmlformats.org/officeDocument/2006/relationships/hyperlink" Id="rId3"/>
    <Relationship Target="../notesSlides/notesSlide26.xml" Type="http://schemas.openxmlformats.org/officeDocument/2006/relationships/notesSlide" Id="rId2"/>
    <Relationship Target="../slideLayouts/slideLayout7.xml" Type="http://schemas.openxmlformats.org/officeDocument/2006/relationships/slideLayout" Id="rId1"/>
</Relationships>

</file>

<file path=ppt/slides/_rels/slide27.xml.rels><?xml version="1.0" encoding="UTF-8" standalone="yes"?>
<Relationships xmlns="http://schemas.openxmlformats.org/package/2006/relationships">
    <Relationship Target="../notesSlides/notesSlide27.xml" Type="http://schemas.openxmlformats.org/officeDocument/2006/relationships/notesSlide" Id="rId2"/>
    <Relationship Target="../slideLayouts/slideLayout7.xml" Type="http://schemas.openxmlformats.org/officeDocument/2006/relationships/slideLayout" Id="rId1"/>
</Relationships>

</file>

<file path=ppt/slides/_rels/slide28.xml.rels><?xml version="1.0" encoding="UTF-8" standalone="yes"?>
<Relationships xmlns="http://schemas.openxmlformats.org/package/2006/relationships">
    <Relationship Target="../notesSlides/notesSlide28.xml" Type="http://schemas.openxmlformats.org/officeDocument/2006/relationships/notesSlide" Id="rId2"/>
    <Relationship Target="../slideLayouts/slideLayout7.xml" Type="http://schemas.openxmlformats.org/officeDocument/2006/relationships/slideLayout" Id="rId1"/>
</Relationships>

</file>

<file path=ppt/slides/_rels/slide29.xml.rels><?xml version="1.0" encoding="UTF-8" standalone="yes"?>
<Relationships xmlns="http://schemas.openxmlformats.org/package/2006/relationships">
    <Relationship Target="../notesSlides/notesSlide29.xml" Type="http://schemas.openxmlformats.org/officeDocument/2006/relationships/notesSlide" Id="rId2"/>
    <Relationship Target="../slideLayouts/slideLayout7.xml" Type="http://schemas.openxmlformats.org/officeDocument/2006/relationships/slideLayout" Id="rId1"/>
</Relationships>

</file>

<file path=ppt/slides/_rels/slide3.xml.rels><?xml version="1.0" encoding="UTF-8" standalone="yes"?>
<Relationships xmlns="http://schemas.openxmlformats.org/package/2006/relationships">
    <Relationship Target="../charts/chart1.xml" Type="http://schemas.openxmlformats.org/officeDocument/2006/relationships/chart" Id="rId3"/>
    <Relationship Target="../notesSlides/notesSlide3.xml" Type="http://schemas.openxmlformats.org/officeDocument/2006/relationships/notesSlide" Id="rId2"/>
    <Relationship Target="../slideLayouts/slideLayout2.xml" Type="http://schemas.openxmlformats.org/officeDocument/2006/relationships/slideLayout" Id="rId1"/>
</Relationships>

</file>

<file path=ppt/slides/_rels/slide30.xml.rels><?xml version="1.0" encoding="UTF-8" standalone="yes"?>
<Relationships xmlns="http://schemas.openxmlformats.org/package/2006/relationships">
    <Relationship TargetMode="External" Target="mailto:renata.kucerova@mpsv.cz" Type="http://schemas.openxmlformats.org/officeDocument/2006/relationships/hyperlink" Id="rId3"/>
    <Relationship Target="../notesSlides/notesSlide30.xml" Type="http://schemas.openxmlformats.org/officeDocument/2006/relationships/notesSlide" Id="rId2"/>
    <Relationship Target="../slideLayouts/slideLayout3.xml" Type="http://schemas.openxmlformats.org/officeDocument/2006/relationships/slideLayout" Id="rId1"/>
    <Relationship TargetMode="External" Target="mailto:ivana.pychova@mpsv.cz" Type="http://schemas.openxmlformats.org/officeDocument/2006/relationships/hyperlink" Id="rId5"/>
    <Relationship TargetMode="External" Target="mailto:gabriela.melkova@mpsv.cz" Type="http://schemas.openxmlformats.org/officeDocument/2006/relationships/hyperlink" Id="rId4"/>
</Relationships>

</file>

<file path=ppt/slides/_rels/slide31.xml.rels><?xml version="1.0" encoding="UTF-8" standalone="yes"?>
<Relationships xmlns="http://schemas.openxmlformats.org/package/2006/relationships">
    <Relationship Target="../media/image5.png" Type="http://schemas.openxmlformats.org/officeDocument/2006/relationships/image" Id="rId3"/>
    <Relationship Target="../notesSlides/notesSlide31.xml" Type="http://schemas.openxmlformats.org/officeDocument/2006/relationships/notesSlide" Id="rId2"/>
    <Relationship Target="../slideLayouts/slideLayout7.xml" Type="http://schemas.openxmlformats.org/officeDocument/2006/relationships/slideLayout" Id="rId1"/>
    <Relationship Target="../media/hdphoto1.wdp" Type="http://schemas.microsoft.com/office/2007/relationships/hdphoto" Id="rId4"/>
</Relationships>

</file>

<file path=ppt/slides/_rels/slide4.xml.rels><?xml version="1.0" encoding="UTF-8" standalone="yes"?>
<Relationships xmlns="http://schemas.openxmlformats.org/package/2006/relationships">
    <Relationship Target="../notesSlides/notesSlide4.xml" Type="http://schemas.openxmlformats.org/officeDocument/2006/relationships/notesSlide" Id="rId2"/>
    <Relationship Target="../slideLayouts/slideLayout2.xml" Type="http://schemas.openxmlformats.org/officeDocument/2006/relationships/slideLayout" Id="rId1"/>
</Relationships>

</file>

<file path=ppt/slides/_rels/slide5.xml.rels><?xml version="1.0" encoding="UTF-8" standalone="yes"?>
<Relationships xmlns="http://schemas.openxmlformats.org/package/2006/relationships">
    <Relationship Target="../notesSlides/notesSlide5.xml" Type="http://schemas.openxmlformats.org/officeDocument/2006/relationships/notesSlide" Id="rId2"/>
    <Relationship Target="../slideLayouts/slideLayout6.xml" Type="http://schemas.openxmlformats.org/officeDocument/2006/relationships/slideLayout" Id="rId1"/>
</Relationships>

</file>

<file path=ppt/slides/_rels/slide6.xml.rels><?xml version="1.0" encoding="UTF-8" standalone="yes"?>
<Relationships xmlns="http://schemas.openxmlformats.org/package/2006/relationships">
    <Relationship Target="../diagrams/data1.xml" Type="http://schemas.openxmlformats.org/officeDocument/2006/relationships/diagramData" Id="rId3"/>
    <Relationship Target="../diagrams/drawing1.xml" Type="http://schemas.microsoft.com/office/2007/relationships/diagramDrawing" Id="rId7"/>
    <Relationship Target="../notesSlides/notesSlide6.xml" Type="http://schemas.openxmlformats.org/officeDocument/2006/relationships/notesSlide" Id="rId2"/>
    <Relationship Target="../slideLayouts/slideLayout7.xml" Type="http://schemas.openxmlformats.org/officeDocument/2006/relationships/slideLayout" Id="rId1"/>
    <Relationship Target="../diagrams/colors1.xml" Type="http://schemas.openxmlformats.org/officeDocument/2006/relationships/diagramColors" Id="rId6"/>
    <Relationship Target="../diagrams/quickStyle1.xml" Type="http://schemas.openxmlformats.org/officeDocument/2006/relationships/diagramQuickStyle" Id="rId5"/>
    <Relationship Target="../diagrams/layout1.xml" Type="http://schemas.openxmlformats.org/officeDocument/2006/relationships/diagramLayout" Id="rId4"/>
</Relationships>

</file>

<file path=ppt/slides/_rels/slide7.xml.rels><?xml version="1.0" encoding="UTF-8" standalone="yes"?>
<Relationships xmlns="http://schemas.openxmlformats.org/package/2006/relationships">
    <Relationship Target="../notesSlides/notesSlide7.xml" Type="http://schemas.openxmlformats.org/officeDocument/2006/relationships/notesSlide" Id="rId2"/>
    <Relationship Target="../slideLayouts/slideLayout7.xml" Type="http://schemas.openxmlformats.org/officeDocument/2006/relationships/slideLayout" Id="rId1"/>
</Relationships>

</file>

<file path=ppt/slides/_rels/slide8.xml.rels><?xml version="1.0" encoding="UTF-8" standalone="yes"?>
<Relationships xmlns="http://schemas.openxmlformats.org/package/2006/relationships">
    <Relationship Target="../notesSlides/notesSlide8.xml" Type="http://schemas.openxmlformats.org/officeDocument/2006/relationships/notesSlide" Id="rId2"/>
    <Relationship Target="../slideLayouts/slideLayout7.xml" Type="http://schemas.openxmlformats.org/officeDocument/2006/relationships/slideLayout" Id="rId1"/>
</Relationships>

</file>

<file path=ppt/slides/_rels/slide9.xml.rels><?xml version="1.0" encoding="UTF-8" standalone="yes"?>
<Relationships xmlns="http://schemas.openxmlformats.org/package/2006/relationships">
    <Relationship Target="../notesSlides/notesSlide9.xml" Type="http://schemas.openxmlformats.org/officeDocument/2006/relationships/notesSlide" Id="rId2"/>
    <Relationship Target="../slideLayouts/slideLayout7.xml" Type="http://schemas.openxmlformats.org/officeDocument/2006/relationships/slideLayout" Id="rId1"/>
</Relationships>

</file>

<file path=ppt/slides/slide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dirty="false"/>
              <a:t>CLLD v OPZ+ </a:t>
            </a:r>
            <a:br>
              <a:rPr lang="cs-CZ" dirty="false"/>
            </a:br>
            <a:endParaRPr lang="cs-CZ" dirty="false"/>
          </a:p>
        </p:txBody>
      </p:sp>
      <p:sp>
        <p:nvSpPr>
          <p:cNvPr id="6" name="Zástupný symbol pro text 5"/>
          <p:cNvSpPr>
            <a:spLocks noGrp="true"/>
          </p:cNvSpPr>
          <p:nvPr>
            <p:ph type="body" sz="quarter" idx="13"/>
          </p:nvPr>
        </p:nvSpPr>
        <p:spPr/>
        <p:txBody>
          <a:bodyPr/>
          <a:lstStyle/>
          <a:p>
            <a:r>
              <a:rPr lang="cs-CZ" dirty="false"/>
              <a:t>Odd. projektů CLLD</a:t>
            </a:r>
          </a:p>
        </p:txBody>
      </p:sp>
      <p:sp>
        <p:nvSpPr>
          <p:cNvPr id="7" name="Zástupný symbol pro text 6"/>
          <p:cNvSpPr>
            <a:spLocks noGrp="true"/>
          </p:cNvSpPr>
          <p:nvPr>
            <p:ph type="body" sz="quarter" idx="14"/>
          </p:nvPr>
        </p:nvSpPr>
        <p:spPr/>
        <p:txBody>
          <a:bodyPr/>
          <a:lstStyle/>
          <a:p>
            <a:r>
              <a:rPr lang="cs-CZ" dirty="false"/>
              <a:t>15. 10. 2021</a:t>
            </a:r>
          </a:p>
        </p:txBody>
      </p:sp>
      <p:pic>
        <p:nvPicPr>
          <p:cNvPr id="14" name="Zástupný symbol pro obrázek 13"/>
          <p:cNvPicPr>
            <a:picLocks noGrp="true" noChangeAspect="true"/>
          </p:cNvPicPr>
          <p:nvPr>
            <p:ph type="pic" sz="quarter" idx="15"/>
          </p:nvPr>
        </p:nvPicPr>
        <p:blipFill>
          <a:blip cstate="print" r:embed="rId3">
            <a:extLst>
              <a:ext uri="{28A0092B-C50C-407E-A947-70E740481C1C}">
                <a14:useLocalDpi xmlns:a14="http://schemas.microsoft.com/office/drawing/2010/main" val="0"/>
              </a:ext>
            </a:extLst>
          </a:blip>
          <a:stretch>
            <a:fillRect/>
          </a:stretch>
        </p:blipFill>
        <p:spPr>
          <a:xfrm>
            <a:off x="846000" y="2636837"/>
            <a:ext cx="540000" cy="540000"/>
          </a:xfrm>
        </p:spPr>
      </p:pic>
      <p:pic>
        <p:nvPicPr>
          <p:cNvPr id="15" name="Zástupný symbol pro obrázek 14"/>
          <p:cNvPicPr>
            <a:picLocks noGrp="true" noChangeAspect="true"/>
          </p:cNvPicPr>
          <p:nvPr>
            <p:ph type="pic" sz="quarter" idx="16"/>
          </p:nvPr>
        </p:nvPicPr>
        <p:blipFill>
          <a:blip cstate="print" r:embed="rId4">
            <a:extLst>
              <a:ext uri="{28A0092B-C50C-407E-A947-70E740481C1C}">
                <a14:useLocalDpi xmlns:a14="http://schemas.microsoft.com/office/drawing/2010/main" val="0"/>
              </a:ext>
            </a:extLst>
          </a:blip>
          <a:stretch>
            <a:fillRect/>
          </a:stretch>
        </p:blipFill>
        <p:spPr>
          <a:xfrm>
            <a:off x="846000" y="4089600"/>
            <a:ext cx="540000" cy="540000"/>
          </a:xfrm>
        </p:spPr>
      </p:pic>
      <p:pic>
        <p:nvPicPr>
          <p:cNvPr id="16" name="Zástupný symbol pro obrázek 15"/>
          <p:cNvPicPr>
            <a:picLocks noGrp="true" noChangeAspect="true"/>
          </p:cNvPicPr>
          <p:nvPr>
            <p:ph type="pic" sz="quarter" idx="17"/>
          </p:nvPr>
        </p:nvPicPr>
        <p:blipFill>
          <a:blip cstate="print" r:embed="rId5">
            <a:extLst>
              <a:ext uri="{28A0092B-C50C-407E-A947-70E740481C1C}">
                <a14:useLocalDpi xmlns:a14="http://schemas.microsoft.com/office/drawing/2010/main" val="0"/>
              </a:ext>
            </a:extLst>
          </a:blip>
          <a:stretch>
            <a:fillRect/>
          </a:stretch>
        </p:blipFill>
        <p:spPr>
          <a:xfrm>
            <a:off x="846000" y="4885200"/>
            <a:ext cx="540000" cy="540000"/>
          </a:xfrm>
        </p:spPr>
      </p:pic>
    </p:spTree>
    <p:extLst>
      <p:ext uri="{BB962C8B-B14F-4D97-AF65-F5344CB8AC3E}">
        <p14:creationId xmlns:p14="http://schemas.microsoft.com/office/powerpoint/2010/main" val="337466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117499-8245-4D24-964A-300AD2C215BC}"/>
              </a:ext>
            </a:extLst>
          </p:cNvPr>
          <p:cNvSpPr>
            <a:spLocks noGrp="true"/>
          </p:cNvSpPr>
          <p:nvPr>
            <p:ph type="title"/>
          </p:nvPr>
        </p:nvSpPr>
        <p:spPr/>
        <p:txBody>
          <a:bodyPr/>
          <a:lstStyle/>
          <a:p>
            <a:r>
              <a:rPr lang="cs-CZ" dirty="false"/>
              <a:t>Zjednodušené metody vykazování – rozpočet projektu </a:t>
            </a:r>
          </a:p>
        </p:txBody>
      </p:sp>
      <p:sp>
        <p:nvSpPr>
          <p:cNvPr id="3" name="Zástupný obsah 2">
            <a:extLst>
              <a:ext uri="{FF2B5EF4-FFF2-40B4-BE49-F238E27FC236}">
                <a16:creationId xmlns:a16="http://schemas.microsoft.com/office/drawing/2014/main" id="{B65064CB-C6AA-4442-AD2D-3B8BFF6ED67B}"/>
              </a:ext>
            </a:extLst>
          </p:cNvPr>
          <p:cNvSpPr>
            <a:spLocks noGrp="true"/>
          </p:cNvSpPr>
          <p:nvPr>
            <p:ph idx="1"/>
          </p:nvPr>
        </p:nvSpPr>
        <p:spPr>
          <a:xfrm>
            <a:off x="360000" y="1268760"/>
            <a:ext cx="8424000" cy="5247240"/>
          </a:xfrm>
        </p:spPr>
        <p:txBody>
          <a:bodyPr/>
          <a:lstStyle/>
          <a:p>
            <a:pPr marL="0" indent="0">
              <a:buNone/>
            </a:pPr>
            <a:endParaRPr lang="cs-CZ" dirty="false">
              <a:solidFill>
                <a:srgbClr val="FF0000"/>
              </a:solidFill>
            </a:endParaRPr>
          </a:p>
          <a:p>
            <a:pPr marL="0" indent="0">
              <a:buNone/>
            </a:pPr>
            <a:endParaRPr lang="cs-CZ" dirty="false"/>
          </a:p>
        </p:txBody>
      </p:sp>
      <p:sp>
        <p:nvSpPr>
          <p:cNvPr id="4" name="Zástupný symbol pro číslo snímku 3">
            <a:extLst>
              <a:ext uri="{FF2B5EF4-FFF2-40B4-BE49-F238E27FC236}">
                <a16:creationId xmlns:a16="http://schemas.microsoft.com/office/drawing/2014/main" id="{737BF6CF-BF31-4D8C-BC01-D0341DC045E8}"/>
              </a:ext>
            </a:extLst>
          </p:cNvPr>
          <p:cNvSpPr>
            <a:spLocks noGrp="true"/>
          </p:cNvSpPr>
          <p:nvPr>
            <p:ph type="sldNum" sz="quarter" idx="12"/>
          </p:nvPr>
        </p:nvSpPr>
        <p:spPr/>
        <p:txBody>
          <a:bodyPr/>
          <a:lstStyle/>
          <a:p>
            <a:fld id="{479BF083-4774-43B1-9AB0-5CC1AC5DD8EE}" type="slidenum">
              <a:rPr lang="cs-CZ" smtClean="false"/>
              <a:pPr/>
              <a:t>10</a:t>
            </a:fld>
            <a:endParaRPr lang="cs-CZ" dirty="false"/>
          </a:p>
        </p:txBody>
      </p:sp>
      <p:graphicFrame>
        <p:nvGraphicFramePr>
          <p:cNvPr id="7" name="Tabulka 7">
            <a:extLst>
              <a:ext uri="{FF2B5EF4-FFF2-40B4-BE49-F238E27FC236}">
                <a16:creationId xmlns:a16="http://schemas.microsoft.com/office/drawing/2014/main" id="{811B0144-0B28-467B-A80F-97B67FB7A918}"/>
              </a:ext>
            </a:extLst>
          </p:cNvPr>
          <p:cNvGraphicFramePr>
            <a:graphicFrameLocks noGrp="true"/>
          </p:cNvGraphicFramePr>
          <p:nvPr>
            <p:extLst>
              <p:ext uri="{D42A27DB-BD31-4B8C-83A1-F6EECF244321}">
                <p14:modId xmlns:p14="http://schemas.microsoft.com/office/powerpoint/2010/main" val="872482955"/>
              </p:ext>
            </p:extLst>
          </p:nvPr>
        </p:nvGraphicFramePr>
        <p:xfrm>
          <a:off x="539552" y="1397000"/>
          <a:ext cx="8100447" cy="5119001"/>
        </p:xfrm>
        <a:graphic>
          <a:graphicData uri="http://schemas.openxmlformats.org/drawingml/2006/table">
            <a:tbl>
              <a:tblPr firstRow="true" bandRow="true">
                <a:tableStyleId>{5C22544A-7EE6-4342-B048-85BDC9FD1C3A}</a:tableStyleId>
              </a:tblPr>
              <a:tblGrid>
                <a:gridCol w="883685">
                  <a:extLst>
                    <a:ext uri="{9D8B030D-6E8A-4147-A177-3AD203B41FA5}">
                      <a16:colId xmlns:a16="http://schemas.microsoft.com/office/drawing/2014/main" val="298253089"/>
                    </a:ext>
                  </a:extLst>
                </a:gridCol>
                <a:gridCol w="4197505">
                  <a:extLst>
                    <a:ext uri="{9D8B030D-6E8A-4147-A177-3AD203B41FA5}">
                      <a16:colId xmlns:a16="http://schemas.microsoft.com/office/drawing/2014/main" val="642783753"/>
                    </a:ext>
                  </a:extLst>
                </a:gridCol>
                <a:gridCol w="3019257">
                  <a:extLst>
                    <a:ext uri="{9D8B030D-6E8A-4147-A177-3AD203B41FA5}">
                      <a16:colId xmlns:a16="http://schemas.microsoft.com/office/drawing/2014/main" val="2051752581"/>
                    </a:ext>
                  </a:extLst>
                </a:gridCol>
              </a:tblGrid>
              <a:tr h="917488">
                <a:tc>
                  <a:txBody>
                    <a:bodyPr/>
                    <a:lstStyle/>
                    <a:p>
                      <a:r>
                        <a:rPr lang="cs-CZ" dirty="false"/>
                        <a:t>1.</a:t>
                      </a:r>
                    </a:p>
                  </a:txBody>
                  <a:tcPr/>
                </a:tc>
                <a:tc>
                  <a:txBody>
                    <a:bodyPr/>
                    <a:lstStyle/>
                    <a:p>
                      <a:r>
                        <a:rPr lang="cs-CZ" dirty="false"/>
                        <a:t>CZV PROJEKTU MAS CELKEM</a:t>
                      </a:r>
                    </a:p>
                  </a:txBody>
                  <a:tcPr/>
                </a:tc>
                <a:tc>
                  <a:txBody>
                    <a:bodyPr/>
                    <a:lstStyle/>
                    <a:p>
                      <a:pPr algn="ctr"/>
                      <a:r>
                        <a:rPr lang="cs-CZ" dirty="false"/>
                        <a:t> 2. + 3. + 4. = 1.</a:t>
                      </a:r>
                    </a:p>
                  </a:txBody>
                  <a:tcPr/>
                </a:tc>
                <a:extLst>
                  <a:ext uri="{0D108BD9-81ED-4DB2-BD59-A6C34878D82A}">
                    <a16:rowId xmlns:a16="http://schemas.microsoft.com/office/drawing/2014/main" val="545833030"/>
                  </a:ext>
                </a:extLst>
              </a:tr>
              <a:tr h="917488">
                <a:tc>
                  <a:txBody>
                    <a:bodyPr/>
                    <a:lstStyle/>
                    <a:p>
                      <a:r>
                        <a:rPr lang="cs-CZ" dirty="false"/>
                        <a:t>2.</a:t>
                      </a:r>
                    </a:p>
                  </a:txBody>
                  <a:tcPr/>
                </a:tc>
                <a:tc>
                  <a:txBody>
                    <a:bodyPr/>
                    <a:lstStyle/>
                    <a:p>
                      <a:r>
                        <a:rPr lang="cs-CZ" dirty="false"/>
                        <a:t>PŘÍMÉ OSOBNÍ NÁKLADY CELKEM</a:t>
                      </a:r>
                    </a:p>
                  </a:txBody>
                  <a:tcPr/>
                </a:tc>
                <a:tc>
                  <a:txBody>
                    <a:bodyPr/>
                    <a:lstStyle/>
                    <a:p>
                      <a:pPr algn="ctr"/>
                      <a:r>
                        <a:rPr lang="cs-CZ" dirty="false"/>
                        <a:t>2.1 + 2.2 = 2.</a:t>
                      </a:r>
                    </a:p>
                  </a:txBody>
                  <a:tcPr/>
                </a:tc>
                <a:extLst>
                  <a:ext uri="{0D108BD9-81ED-4DB2-BD59-A6C34878D82A}">
                    <a16:rowId xmlns:a16="http://schemas.microsoft.com/office/drawing/2014/main" val="252975726"/>
                  </a:ext>
                </a:extLst>
              </a:tr>
              <a:tr h="917488">
                <a:tc>
                  <a:txBody>
                    <a:bodyPr/>
                    <a:lstStyle/>
                    <a:p>
                      <a:r>
                        <a:rPr lang="cs-CZ" dirty="false"/>
                        <a:t>2.1</a:t>
                      </a:r>
                    </a:p>
                  </a:txBody>
                  <a:tcPr>
                    <a:solidFill>
                      <a:schemeClr val="bg2">
                        <a:lumMod val="90000"/>
                      </a:schemeClr>
                    </a:solidFill>
                  </a:tcPr>
                </a:tc>
                <a:tc>
                  <a:txBody>
                    <a:bodyPr/>
                    <a:lstStyle/>
                    <a:p>
                      <a:r>
                        <a:rPr lang="cs-CZ" dirty="false"/>
                        <a:t>KOORDINÁTOR PROJEKTU MAS</a:t>
                      </a:r>
                    </a:p>
                  </a:txBody>
                  <a:tcPr>
                    <a:solidFill>
                      <a:schemeClr val="bg2">
                        <a:lumMod val="90000"/>
                      </a:schemeClr>
                    </a:solidFill>
                  </a:tcPr>
                </a:tc>
                <a:tc>
                  <a:txBody>
                    <a:bodyPr/>
                    <a:lstStyle/>
                    <a:p>
                      <a:pPr algn="ctr"/>
                      <a:endParaRPr lang="cs-CZ" dirty="false"/>
                    </a:p>
                  </a:txBody>
                  <a:tcPr>
                    <a:solidFill>
                      <a:schemeClr val="bg2">
                        <a:lumMod val="90000"/>
                      </a:schemeClr>
                    </a:solidFill>
                  </a:tcPr>
                </a:tc>
                <a:extLst>
                  <a:ext uri="{0D108BD9-81ED-4DB2-BD59-A6C34878D82A}">
                    <a16:rowId xmlns:a16="http://schemas.microsoft.com/office/drawing/2014/main" val="3160602412"/>
                  </a:ext>
                </a:extLst>
              </a:tr>
              <a:tr h="917488">
                <a:tc>
                  <a:txBody>
                    <a:bodyPr/>
                    <a:lstStyle/>
                    <a:p>
                      <a:r>
                        <a:rPr lang="cs-CZ" dirty="false"/>
                        <a:t>2.2</a:t>
                      </a:r>
                    </a:p>
                  </a:txBody>
                  <a:tcPr>
                    <a:solidFill>
                      <a:schemeClr val="bg2">
                        <a:lumMod val="90000"/>
                      </a:schemeClr>
                    </a:solidFill>
                  </a:tcPr>
                </a:tc>
                <a:tc>
                  <a:txBody>
                    <a:bodyPr/>
                    <a:lstStyle/>
                    <a:p>
                      <a:r>
                        <a:rPr lang="cs-CZ" dirty="false"/>
                        <a:t>PŘÍMÉ OSOBNÍ NÁKLADY</a:t>
                      </a:r>
                    </a:p>
                  </a:txBody>
                  <a:tcPr>
                    <a:solidFill>
                      <a:schemeClr val="bg2">
                        <a:lumMod val="90000"/>
                      </a:schemeClr>
                    </a:solidFill>
                  </a:tcPr>
                </a:tc>
                <a:tc>
                  <a:txBody>
                    <a:bodyPr/>
                    <a:lstStyle/>
                    <a:p>
                      <a:pPr algn="ctr"/>
                      <a:endParaRPr lang="cs-CZ" dirty="false"/>
                    </a:p>
                  </a:txBody>
                  <a:tcPr>
                    <a:solidFill>
                      <a:schemeClr val="bg2">
                        <a:lumMod val="90000"/>
                      </a:schemeClr>
                    </a:solidFill>
                  </a:tcPr>
                </a:tc>
                <a:extLst>
                  <a:ext uri="{0D108BD9-81ED-4DB2-BD59-A6C34878D82A}">
                    <a16:rowId xmlns:a16="http://schemas.microsoft.com/office/drawing/2014/main" val="3254473529"/>
                  </a:ext>
                </a:extLst>
              </a:tr>
              <a:tr h="917488">
                <a:tc>
                  <a:txBody>
                    <a:bodyPr/>
                    <a:lstStyle/>
                    <a:p>
                      <a:r>
                        <a:rPr lang="cs-CZ" dirty="false"/>
                        <a:t>3.</a:t>
                      </a:r>
                    </a:p>
                  </a:txBody>
                  <a:tcPr/>
                </a:tc>
                <a:tc>
                  <a:txBody>
                    <a:bodyPr/>
                    <a:lstStyle/>
                    <a:p>
                      <a:r>
                        <a:rPr lang="cs-CZ" dirty="false"/>
                        <a:t>40% PAUŠÁLNÍ SAZBA</a:t>
                      </a:r>
                    </a:p>
                  </a:txBody>
                  <a:tcPr/>
                </a:tc>
                <a:tc>
                  <a:txBody>
                    <a:bodyPr/>
                    <a:lstStyle/>
                    <a:p>
                      <a:pPr algn="ctr"/>
                      <a:r>
                        <a:rPr lang="cs-CZ" dirty="false"/>
                        <a:t>2. * 0,4 = 3.</a:t>
                      </a:r>
                    </a:p>
                  </a:txBody>
                  <a:tcPr/>
                </a:tc>
                <a:extLst>
                  <a:ext uri="{0D108BD9-81ED-4DB2-BD59-A6C34878D82A}">
                    <a16:rowId xmlns:a16="http://schemas.microsoft.com/office/drawing/2014/main" val="299978981"/>
                  </a:ext>
                </a:extLst>
              </a:tr>
              <a:tr h="531561">
                <a:tc>
                  <a:txBody>
                    <a:bodyPr/>
                    <a:lstStyle/>
                    <a:p>
                      <a:r>
                        <a:rPr lang="cs-CZ" dirty="false"/>
                        <a:t>4.</a:t>
                      </a:r>
                    </a:p>
                  </a:txBody>
                  <a:tcPr>
                    <a:solidFill>
                      <a:schemeClr val="bg1">
                        <a:lumMod val="75000"/>
                      </a:schemeClr>
                    </a:solidFill>
                  </a:tcPr>
                </a:tc>
                <a:tc>
                  <a:txBody>
                    <a:bodyPr/>
                    <a:lstStyle/>
                    <a:p>
                      <a:r>
                        <a:rPr lang="cs-CZ" dirty="false"/>
                        <a:t>MZDOVÉ PŘÍSPĚVKY</a:t>
                      </a:r>
                    </a:p>
                  </a:txBody>
                  <a:tcPr>
                    <a:solidFill>
                      <a:schemeClr val="bg1">
                        <a:lumMod val="75000"/>
                      </a:schemeClr>
                    </a:solidFill>
                  </a:tcPr>
                </a:tc>
                <a:tc>
                  <a:txBody>
                    <a:bodyPr/>
                    <a:lstStyle/>
                    <a:p>
                      <a:pPr algn="ctr"/>
                      <a:endParaRPr lang="cs-CZ" dirty="false"/>
                    </a:p>
                  </a:txBody>
                  <a:tcPr>
                    <a:solidFill>
                      <a:schemeClr val="bg1">
                        <a:lumMod val="75000"/>
                      </a:schemeClr>
                    </a:solidFill>
                  </a:tcPr>
                </a:tc>
                <a:extLst>
                  <a:ext uri="{0D108BD9-81ED-4DB2-BD59-A6C34878D82A}">
                    <a16:rowId xmlns:a16="http://schemas.microsoft.com/office/drawing/2014/main" val="2839698632"/>
                  </a:ext>
                </a:extLst>
              </a:tr>
            </a:tbl>
          </a:graphicData>
        </a:graphic>
      </p:graphicFrame>
    </p:spTree>
    <p:extLst>
      <p:ext uri="{BB962C8B-B14F-4D97-AF65-F5344CB8AC3E}">
        <p14:creationId xmlns:p14="http://schemas.microsoft.com/office/powerpoint/2010/main" val="3604760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5BFF3E-C161-4BD6-B973-C278D452B92D}"/>
              </a:ext>
            </a:extLst>
          </p:cNvPr>
          <p:cNvSpPr>
            <a:spLocks noGrp="true"/>
          </p:cNvSpPr>
          <p:nvPr>
            <p:ph type="title"/>
          </p:nvPr>
        </p:nvSpPr>
        <p:spPr>
          <a:xfrm>
            <a:off x="323528" y="2636912"/>
            <a:ext cx="8460472" cy="3213088"/>
          </a:xfrm>
        </p:spPr>
        <p:txBody>
          <a:bodyPr/>
          <a:lstStyle/>
          <a:p>
            <a:pPr algn="ctr"/>
            <a:r>
              <a:rPr lang="cs-CZ" dirty="false"/>
              <a:t>Veřejná podpora</a:t>
            </a:r>
            <a:br>
              <a:rPr lang="cs-CZ" dirty="false"/>
            </a:br>
            <a:r>
              <a:rPr lang="cs-CZ" dirty="false"/>
              <a:t>                 </a:t>
            </a:r>
            <a:br>
              <a:rPr lang="cs-CZ" dirty="false"/>
            </a:br>
            <a:r>
              <a:rPr lang="cs-CZ" dirty="false"/>
              <a:t>v projektech mas</a:t>
            </a:r>
          </a:p>
        </p:txBody>
      </p:sp>
    </p:spTree>
    <p:extLst>
      <p:ext uri="{BB962C8B-B14F-4D97-AF65-F5344CB8AC3E}">
        <p14:creationId xmlns:p14="http://schemas.microsoft.com/office/powerpoint/2010/main" val="3404707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7AAA3C-1383-4F7A-97E9-495F769DEB0F}"/>
              </a:ext>
            </a:extLst>
          </p:cNvPr>
          <p:cNvSpPr>
            <a:spLocks noGrp="true"/>
          </p:cNvSpPr>
          <p:nvPr>
            <p:ph type="title"/>
          </p:nvPr>
        </p:nvSpPr>
        <p:spPr/>
        <p:txBody>
          <a:bodyPr/>
          <a:lstStyle/>
          <a:p>
            <a:br>
              <a:rPr lang="cs-CZ" sz="2000" dirty="false">
                <a:ea typeface="Calibri" panose="020F0502020204030204" pitchFamily="34" charset="0"/>
              </a:rPr>
            </a:br>
            <a:br>
              <a:rPr lang="cs-CZ" sz="2000" dirty="false">
                <a:ea typeface="Calibri" panose="020F0502020204030204" pitchFamily="34" charset="0"/>
              </a:rPr>
            </a:br>
            <a:r>
              <a:rPr lang="cs-CZ" sz="2800" dirty="false"/>
              <a:t>Veřejná podpora – de minimis</a:t>
            </a:r>
            <a:br>
              <a:rPr lang="cs-CZ" dirty="false">
                <a:highlight>
                  <a:srgbClr val="FFFF00"/>
                </a:highlight>
              </a:rPr>
            </a:br>
            <a:br>
              <a:rPr lang="cs-CZ" dirty="false">
                <a:ea typeface="Calibri" panose="020F0502020204030204" pitchFamily="34" charset="0"/>
              </a:rPr>
            </a:br>
            <a:endParaRPr lang="cs-CZ" dirty="false"/>
          </a:p>
        </p:txBody>
      </p:sp>
      <p:sp>
        <p:nvSpPr>
          <p:cNvPr id="3" name="Zástupný obsah 2">
            <a:extLst>
              <a:ext uri="{FF2B5EF4-FFF2-40B4-BE49-F238E27FC236}">
                <a16:creationId xmlns:a16="http://schemas.microsoft.com/office/drawing/2014/main" id="{C5CAA4AD-4F30-40ED-AC31-499B40959EE1}"/>
              </a:ext>
            </a:extLst>
          </p:cNvPr>
          <p:cNvSpPr>
            <a:spLocks noGrp="true"/>
          </p:cNvSpPr>
          <p:nvPr>
            <p:ph idx="1"/>
          </p:nvPr>
        </p:nvSpPr>
        <p:spPr>
          <a:xfrm>
            <a:off x="360000" y="1340768"/>
            <a:ext cx="8244000" cy="5044848"/>
          </a:xfrm>
        </p:spPr>
        <p:txBody>
          <a:bodyPr/>
          <a:lstStyle/>
          <a:p>
            <a:pPr>
              <a:buFont typeface="Wingdings" panose="05000000000000000000" pitchFamily="2" charset="2"/>
              <a:buChar char="q"/>
            </a:pPr>
            <a:r>
              <a:rPr lang="cs-CZ" sz="1600" dirty="false"/>
              <a:t>VP bude posuzována individuálně (postup obdobný jako v OPZ)</a:t>
            </a:r>
          </a:p>
          <a:p>
            <a:pPr>
              <a:buFont typeface="Wingdings" panose="05000000000000000000" pitchFamily="2" charset="2"/>
              <a:buChar char="q"/>
            </a:pPr>
            <a:r>
              <a:rPr lang="cs-CZ" sz="1600" dirty="false"/>
              <a:t>posuzuje se, zda realizací projektu vzniká nějakému subjektu (příjemci, partnerovi, dalšímu subjektu) výhoda, kterou by bez dotace nezískal, tj. zda je tento subjekt díky tomu zvýhodněn na trhu</a:t>
            </a:r>
          </a:p>
          <a:p>
            <a:pPr>
              <a:buFont typeface="Wingdings" panose="05000000000000000000" pitchFamily="2" charset="2"/>
              <a:buChar char="q"/>
            </a:pPr>
            <a:r>
              <a:rPr lang="cs-CZ" sz="1600" dirty="false"/>
              <a:t>dále se posuzuje, zda při realizaci aktivity hrozí zásah do stávajícího trhu s nějakou službou a zda tento zásah představuje omezení/vytěsnění běžné konkurence (př. MAS bude nabízet běžné komerční služby, které by mohly být dostupné také v odlehlejší lokalitě)</a:t>
            </a:r>
          </a:p>
          <a:p>
            <a:pPr lvl="0">
              <a:buFont typeface="Wingdings" panose="05000000000000000000" pitchFamily="2" charset="2"/>
              <a:buChar char="q"/>
            </a:pPr>
            <a:r>
              <a:rPr lang="cs-CZ" sz="1600" dirty="false"/>
              <a:t>v případě subjektů, které nejsou podniky, se otázka VP neřeší - pozor na definici podniku - viz také kap. 21.1 Obecné části pravidel  (znak 2)</a:t>
            </a:r>
          </a:p>
          <a:p>
            <a:pPr>
              <a:buFont typeface="Wingdings" panose="05000000000000000000" pitchFamily="2" charset="2"/>
              <a:buChar char="q"/>
            </a:pPr>
            <a:r>
              <a:rPr lang="cs-CZ" sz="1600" dirty="false"/>
              <a:t>posouzení subjektu, zda je podnikem nebo ne, probíhá vždy s ohledem na činnost, kam míří podpora</a:t>
            </a:r>
          </a:p>
          <a:p>
            <a:pPr>
              <a:buFont typeface="Wingdings" panose="05000000000000000000" pitchFamily="2" charset="2"/>
              <a:buChar char="q"/>
            </a:pPr>
            <a:endParaRPr lang="cs-CZ" dirty="false"/>
          </a:p>
          <a:p>
            <a:pPr>
              <a:buFont typeface="Wingdings" panose="05000000000000000000" pitchFamily="2" charset="2"/>
              <a:buChar char="q"/>
            </a:pPr>
            <a:endParaRPr lang="cs-CZ" dirty="false"/>
          </a:p>
        </p:txBody>
      </p:sp>
      <p:sp>
        <p:nvSpPr>
          <p:cNvPr id="4" name="Zástupný symbol pro číslo snímku 3">
            <a:extLst>
              <a:ext uri="{FF2B5EF4-FFF2-40B4-BE49-F238E27FC236}">
                <a16:creationId xmlns:a16="http://schemas.microsoft.com/office/drawing/2014/main" id="{C0CC8123-7FC6-445D-B551-E511016AB820}"/>
              </a:ext>
            </a:extLst>
          </p:cNvPr>
          <p:cNvSpPr>
            <a:spLocks noGrp="true"/>
          </p:cNvSpPr>
          <p:nvPr>
            <p:ph type="sldNum" sz="quarter" idx="12"/>
          </p:nvPr>
        </p:nvSpPr>
        <p:spPr/>
        <p:txBody>
          <a:bodyPr/>
          <a:lstStyle/>
          <a:p>
            <a:fld id="{479BF083-4774-43B1-9AB0-5CC1AC5DD8EE}" type="slidenum">
              <a:rPr lang="cs-CZ" smtClean="false"/>
              <a:pPr/>
              <a:t>12</a:t>
            </a:fld>
            <a:endParaRPr lang="cs-CZ" dirty="false"/>
          </a:p>
        </p:txBody>
      </p:sp>
    </p:spTree>
    <p:extLst>
      <p:ext uri="{BB962C8B-B14F-4D97-AF65-F5344CB8AC3E}">
        <p14:creationId xmlns:p14="http://schemas.microsoft.com/office/powerpoint/2010/main" val="2596295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7AAA3C-1383-4F7A-97E9-495F769DEB0F}"/>
              </a:ext>
            </a:extLst>
          </p:cNvPr>
          <p:cNvSpPr>
            <a:spLocks noGrp="true"/>
          </p:cNvSpPr>
          <p:nvPr>
            <p:ph type="title"/>
          </p:nvPr>
        </p:nvSpPr>
        <p:spPr/>
        <p:txBody>
          <a:bodyPr/>
          <a:lstStyle/>
          <a:p>
            <a:br>
              <a:rPr lang="cs-CZ" sz="2000" dirty="false">
                <a:ea typeface="Calibri" panose="020F0502020204030204" pitchFamily="34" charset="0"/>
              </a:rPr>
            </a:br>
            <a:br>
              <a:rPr lang="cs-CZ" sz="2000" dirty="false">
                <a:ea typeface="Calibri" panose="020F0502020204030204" pitchFamily="34" charset="0"/>
              </a:rPr>
            </a:br>
            <a:r>
              <a:rPr lang="cs-CZ" sz="2800" dirty="false"/>
              <a:t>Veřejná podpora – de minimis</a:t>
            </a:r>
            <a:br>
              <a:rPr lang="cs-CZ" dirty="false">
                <a:highlight>
                  <a:srgbClr val="FFFF00"/>
                </a:highlight>
              </a:rPr>
            </a:br>
            <a:br>
              <a:rPr lang="cs-CZ" dirty="false">
                <a:ea typeface="Calibri" panose="020F0502020204030204" pitchFamily="34" charset="0"/>
              </a:rPr>
            </a:br>
            <a:endParaRPr lang="cs-CZ" dirty="false"/>
          </a:p>
        </p:txBody>
      </p:sp>
      <p:sp>
        <p:nvSpPr>
          <p:cNvPr id="3" name="Zástupný obsah 2">
            <a:extLst>
              <a:ext uri="{FF2B5EF4-FFF2-40B4-BE49-F238E27FC236}">
                <a16:creationId xmlns:a16="http://schemas.microsoft.com/office/drawing/2014/main" id="{C5CAA4AD-4F30-40ED-AC31-499B40959EE1}"/>
              </a:ext>
            </a:extLst>
          </p:cNvPr>
          <p:cNvSpPr>
            <a:spLocks noGrp="true"/>
          </p:cNvSpPr>
          <p:nvPr>
            <p:ph idx="1"/>
          </p:nvPr>
        </p:nvSpPr>
        <p:spPr>
          <a:xfrm>
            <a:off x="360000" y="1080000"/>
            <a:ext cx="8244000" cy="5305616"/>
          </a:xfrm>
        </p:spPr>
        <p:txBody>
          <a:bodyPr/>
          <a:lstStyle/>
          <a:p>
            <a:pPr>
              <a:buFont typeface="Wingdings" panose="05000000000000000000" pitchFamily="2" charset="2"/>
              <a:buChar char="q"/>
            </a:pPr>
            <a:endParaRPr lang="cs-CZ" sz="1600" dirty="false"/>
          </a:p>
          <a:p>
            <a:pPr>
              <a:buFont typeface="Wingdings" panose="05000000000000000000" pitchFamily="2" charset="2"/>
              <a:buChar char="q"/>
            </a:pPr>
            <a:r>
              <a:rPr lang="cs-CZ" sz="1600" dirty="false"/>
              <a:t>výzva ŘO bude upozorňovat na to, které výdaje mohou zakládat veřejnou podporu (např. v zaměstnanosti, půjčování kompenzačních pomůcek, tábory)</a:t>
            </a:r>
          </a:p>
          <a:p>
            <a:pPr>
              <a:buFont typeface="Wingdings" panose="05000000000000000000" pitchFamily="2" charset="2"/>
              <a:buChar char="q"/>
            </a:pPr>
            <a:r>
              <a:rPr lang="cs-CZ" sz="1600" dirty="false"/>
              <a:t>limit podpory de minimis 200 000 EUR, podniky činné v prvovýrobě zemědělských produktů 20 000 EUR  </a:t>
            </a:r>
          </a:p>
          <a:p>
            <a:pPr>
              <a:buFont typeface="Wingdings" panose="05000000000000000000" pitchFamily="2" charset="2"/>
              <a:buChar char="q"/>
            </a:pPr>
            <a:r>
              <a:rPr lang="cs-CZ" sz="1600" dirty="false"/>
              <a:t>po přidělení podpory - zápis do registru de minimis</a:t>
            </a:r>
          </a:p>
          <a:p>
            <a:pPr marL="0" indent="0">
              <a:buNone/>
            </a:pPr>
            <a:endParaRPr lang="cs-CZ" dirty="false"/>
          </a:p>
          <a:p>
            <a:pPr>
              <a:buFont typeface="Wingdings" panose="05000000000000000000" pitchFamily="2" charset="2"/>
              <a:buChar char="q"/>
            </a:pPr>
            <a:endParaRPr lang="cs-CZ" dirty="false"/>
          </a:p>
        </p:txBody>
      </p:sp>
      <p:sp>
        <p:nvSpPr>
          <p:cNvPr id="4" name="Zástupný symbol pro číslo snímku 3">
            <a:extLst>
              <a:ext uri="{FF2B5EF4-FFF2-40B4-BE49-F238E27FC236}">
                <a16:creationId xmlns:a16="http://schemas.microsoft.com/office/drawing/2014/main" id="{C0CC8123-7FC6-445D-B551-E511016AB820}"/>
              </a:ext>
            </a:extLst>
          </p:cNvPr>
          <p:cNvSpPr>
            <a:spLocks noGrp="true"/>
          </p:cNvSpPr>
          <p:nvPr>
            <p:ph type="sldNum" sz="quarter" idx="12"/>
          </p:nvPr>
        </p:nvSpPr>
        <p:spPr/>
        <p:txBody>
          <a:bodyPr/>
          <a:lstStyle/>
          <a:p>
            <a:fld id="{479BF083-4774-43B1-9AB0-5CC1AC5DD8EE}" type="slidenum">
              <a:rPr lang="cs-CZ" smtClean="false"/>
              <a:pPr/>
              <a:t>13</a:t>
            </a:fld>
            <a:endParaRPr lang="cs-CZ" dirty="false"/>
          </a:p>
        </p:txBody>
      </p:sp>
    </p:spTree>
    <p:extLst>
      <p:ext uri="{BB962C8B-B14F-4D97-AF65-F5344CB8AC3E}">
        <p14:creationId xmlns:p14="http://schemas.microsoft.com/office/powerpoint/2010/main" val="1360023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62F792-07BD-4CC4-9B1B-EA3FAC566F19}"/>
              </a:ext>
            </a:extLst>
          </p:cNvPr>
          <p:cNvSpPr>
            <a:spLocks noGrp="true"/>
          </p:cNvSpPr>
          <p:nvPr>
            <p:ph type="title"/>
          </p:nvPr>
        </p:nvSpPr>
        <p:spPr/>
        <p:txBody>
          <a:bodyPr/>
          <a:lstStyle/>
          <a:p>
            <a:r>
              <a:rPr lang="cs-CZ" dirty="false"/>
              <a:t>Veřejná podpora – přímé náklady</a:t>
            </a:r>
          </a:p>
        </p:txBody>
      </p:sp>
      <p:sp>
        <p:nvSpPr>
          <p:cNvPr id="3" name="Zástupný obsah 2">
            <a:extLst>
              <a:ext uri="{FF2B5EF4-FFF2-40B4-BE49-F238E27FC236}">
                <a16:creationId xmlns:a16="http://schemas.microsoft.com/office/drawing/2014/main" id="{0F996EA8-F5A0-4619-8A0A-40950085BE3F}"/>
              </a:ext>
            </a:extLst>
          </p:cNvPr>
          <p:cNvSpPr>
            <a:spLocks noGrp="true"/>
          </p:cNvSpPr>
          <p:nvPr>
            <p:ph idx="1"/>
          </p:nvPr>
        </p:nvSpPr>
        <p:spPr>
          <a:xfrm>
            <a:off x="540000" y="1625424"/>
            <a:ext cx="8064000" cy="4320000"/>
          </a:xfrm>
        </p:spPr>
        <p:txBody>
          <a:bodyPr/>
          <a:lstStyle/>
          <a:p>
            <a:pPr marL="0" lvl="0" indent="0">
              <a:buNone/>
            </a:pPr>
            <a:r>
              <a:rPr lang="cs-CZ" b="true" dirty="false"/>
              <a:t>VP x přímé náklady:</a:t>
            </a:r>
            <a:r>
              <a:rPr lang="cs-CZ" dirty="false"/>
              <a:t> </a:t>
            </a:r>
          </a:p>
          <a:p>
            <a:pPr lvl="0">
              <a:buFont typeface="Wingdings" panose="05000000000000000000" pitchFamily="2" charset="2"/>
              <a:buChar char="q"/>
            </a:pPr>
            <a:r>
              <a:rPr lang="cs-CZ" dirty="false"/>
              <a:t>vyčíslí se příslušná část přímých nákladů plus 40 % podíl z paušálu</a:t>
            </a:r>
          </a:p>
        </p:txBody>
      </p:sp>
      <p:sp>
        <p:nvSpPr>
          <p:cNvPr id="4" name="Zástupný symbol pro číslo snímku 3">
            <a:extLst>
              <a:ext uri="{FF2B5EF4-FFF2-40B4-BE49-F238E27FC236}">
                <a16:creationId xmlns:a16="http://schemas.microsoft.com/office/drawing/2014/main" id="{A046D591-4E29-4C70-84E1-7F56E367D6E3}"/>
              </a:ext>
            </a:extLst>
          </p:cNvPr>
          <p:cNvSpPr>
            <a:spLocks noGrp="true"/>
          </p:cNvSpPr>
          <p:nvPr>
            <p:ph type="sldNum" sz="quarter" idx="12"/>
          </p:nvPr>
        </p:nvSpPr>
        <p:spPr/>
        <p:txBody>
          <a:bodyPr/>
          <a:lstStyle/>
          <a:p>
            <a:fld id="{479BF083-4774-43B1-9AB0-5CC1AC5DD8EE}" type="slidenum">
              <a:rPr lang="cs-CZ" smtClean="false"/>
              <a:pPr/>
              <a:t>14</a:t>
            </a:fld>
            <a:endParaRPr lang="cs-CZ" dirty="false"/>
          </a:p>
        </p:txBody>
      </p:sp>
    </p:spTree>
    <p:extLst>
      <p:ext uri="{BB962C8B-B14F-4D97-AF65-F5344CB8AC3E}">
        <p14:creationId xmlns:p14="http://schemas.microsoft.com/office/powerpoint/2010/main" val="807864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62F792-07BD-4CC4-9B1B-EA3FAC566F19}"/>
              </a:ext>
            </a:extLst>
          </p:cNvPr>
          <p:cNvSpPr>
            <a:spLocks noGrp="true"/>
          </p:cNvSpPr>
          <p:nvPr>
            <p:ph type="title"/>
          </p:nvPr>
        </p:nvSpPr>
        <p:spPr/>
        <p:txBody>
          <a:bodyPr/>
          <a:lstStyle/>
          <a:p>
            <a:r>
              <a:rPr lang="cs-CZ" dirty="false"/>
              <a:t>Veřejná podpora - paušál</a:t>
            </a:r>
          </a:p>
        </p:txBody>
      </p:sp>
      <p:sp>
        <p:nvSpPr>
          <p:cNvPr id="3" name="Zástupný obsah 2">
            <a:extLst>
              <a:ext uri="{FF2B5EF4-FFF2-40B4-BE49-F238E27FC236}">
                <a16:creationId xmlns:a16="http://schemas.microsoft.com/office/drawing/2014/main" id="{0F996EA8-F5A0-4619-8A0A-40950085BE3F}"/>
              </a:ext>
            </a:extLst>
          </p:cNvPr>
          <p:cNvSpPr>
            <a:spLocks noGrp="true"/>
          </p:cNvSpPr>
          <p:nvPr>
            <p:ph idx="1"/>
          </p:nvPr>
        </p:nvSpPr>
        <p:spPr>
          <a:xfrm>
            <a:off x="601400" y="1147336"/>
            <a:ext cx="8064000" cy="5301328"/>
          </a:xfrm>
        </p:spPr>
        <p:txBody>
          <a:bodyPr/>
          <a:lstStyle/>
          <a:p>
            <a:pPr marL="0" lvl="0" indent="0">
              <a:buNone/>
            </a:pPr>
            <a:r>
              <a:rPr lang="cs-CZ" sz="2000" b="true" dirty="false"/>
              <a:t>VP x nákup v rámci paušálu </a:t>
            </a:r>
          </a:p>
          <a:p>
            <a:pPr marL="0" lvl="0" indent="0">
              <a:buNone/>
            </a:pPr>
            <a:r>
              <a:rPr lang="cs-CZ" sz="2000" b="true" i="true" dirty="false"/>
              <a:t>(není vazba na výdaje v přímých osobních nákladech):</a:t>
            </a:r>
            <a:r>
              <a:rPr lang="cs-CZ" sz="2000" i="true" dirty="false"/>
              <a:t>  </a:t>
            </a:r>
          </a:p>
          <a:p>
            <a:pPr>
              <a:lnSpc>
                <a:spcPct val="150000"/>
              </a:lnSpc>
              <a:buFont typeface="Wingdings" panose="05000000000000000000" pitchFamily="2" charset="2"/>
              <a:buChar char="q"/>
            </a:pPr>
            <a:r>
              <a:rPr lang="cs-CZ" sz="1400" dirty="false"/>
              <a:t>pokud z popisu projektu vyplyne, že z paušálu se bude nakupovat něco, co by mohlo spadat do de minimis, je třeba uvést odhad nákladů pro účely vyčíslení výše poskytnuté podpory de minimis</a:t>
            </a:r>
          </a:p>
          <a:p>
            <a:pPr lvl="0">
              <a:lnSpc>
                <a:spcPct val="150000"/>
              </a:lnSpc>
              <a:buFont typeface="Wingdings" panose="05000000000000000000" pitchFamily="2" charset="2"/>
              <a:buChar char="q"/>
            </a:pPr>
            <a:r>
              <a:rPr lang="cs-CZ" sz="1400" dirty="false"/>
              <a:t>v ZOR popis realizace aktivit, skutečné čerpání podpory de minimis v případě výdajů hrazených z paušálu se nedokladuje</a:t>
            </a:r>
          </a:p>
          <a:p>
            <a:pPr lvl="0">
              <a:lnSpc>
                <a:spcPct val="150000"/>
              </a:lnSpc>
              <a:buFont typeface="Wingdings" panose="05000000000000000000" pitchFamily="2" charset="2"/>
              <a:buChar char="q"/>
            </a:pPr>
            <a:r>
              <a:rPr lang="cs-CZ" sz="1400" dirty="false"/>
              <a:t>případné změny spočívající ve snížení částky přidělené podpory řešit před vyúčtováním (jen v nezbytných případech)</a:t>
            </a:r>
          </a:p>
          <a:p>
            <a:pPr>
              <a:lnSpc>
                <a:spcPct val="150000"/>
              </a:lnSpc>
              <a:buFont typeface="Wingdings" panose="05000000000000000000" pitchFamily="2" charset="2"/>
              <a:buChar char="q"/>
            </a:pPr>
            <a:r>
              <a:rPr lang="cs-CZ" sz="1400" dirty="false"/>
              <a:t>případné změny spočívající v navýšení částky přidělené podpory řešit před realizací výdaje/aktivity</a:t>
            </a:r>
          </a:p>
          <a:p>
            <a:pPr lvl="0">
              <a:lnSpc>
                <a:spcPct val="150000"/>
              </a:lnSpc>
              <a:buFont typeface="Wingdings" panose="05000000000000000000" pitchFamily="2" charset="2"/>
              <a:buChar char="q"/>
            </a:pPr>
            <a:r>
              <a:rPr lang="cs-CZ" sz="1400" dirty="false"/>
              <a:t>v žádosti o podporu rozklíčování jednotlivých položek rozpočtu, které jdou za příjemcem a které za partnerem</a:t>
            </a:r>
          </a:p>
          <a:p>
            <a:pPr marL="0" indent="0">
              <a:buNone/>
            </a:pPr>
            <a:endParaRPr lang="cs-CZ" dirty="false"/>
          </a:p>
          <a:p>
            <a:endParaRPr lang="cs-CZ" dirty="false"/>
          </a:p>
        </p:txBody>
      </p:sp>
      <p:sp>
        <p:nvSpPr>
          <p:cNvPr id="4" name="Zástupný symbol pro číslo snímku 3">
            <a:extLst>
              <a:ext uri="{FF2B5EF4-FFF2-40B4-BE49-F238E27FC236}">
                <a16:creationId xmlns:a16="http://schemas.microsoft.com/office/drawing/2014/main" id="{A046D591-4E29-4C70-84E1-7F56E367D6E3}"/>
              </a:ext>
            </a:extLst>
          </p:cNvPr>
          <p:cNvSpPr>
            <a:spLocks noGrp="true"/>
          </p:cNvSpPr>
          <p:nvPr>
            <p:ph type="sldNum" sz="quarter" idx="12"/>
          </p:nvPr>
        </p:nvSpPr>
        <p:spPr/>
        <p:txBody>
          <a:bodyPr/>
          <a:lstStyle/>
          <a:p>
            <a:fld id="{479BF083-4774-43B1-9AB0-5CC1AC5DD8EE}" type="slidenum">
              <a:rPr lang="cs-CZ" smtClean="false"/>
              <a:pPr/>
              <a:t>15</a:t>
            </a:fld>
            <a:endParaRPr lang="cs-CZ" dirty="false"/>
          </a:p>
        </p:txBody>
      </p:sp>
    </p:spTree>
    <p:extLst>
      <p:ext uri="{BB962C8B-B14F-4D97-AF65-F5344CB8AC3E}">
        <p14:creationId xmlns:p14="http://schemas.microsoft.com/office/powerpoint/2010/main" val="1927695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9F4968-E306-4E45-A522-070EECBB84D0}"/>
              </a:ext>
            </a:extLst>
          </p:cNvPr>
          <p:cNvSpPr>
            <a:spLocks noGrp="true"/>
          </p:cNvSpPr>
          <p:nvPr>
            <p:ph type="title"/>
          </p:nvPr>
        </p:nvSpPr>
        <p:spPr/>
        <p:txBody>
          <a:bodyPr/>
          <a:lstStyle/>
          <a:p>
            <a:r>
              <a:rPr lang="cs-CZ" dirty="false"/>
              <a:t>Veřejná podpora – kdy není</a:t>
            </a:r>
          </a:p>
        </p:txBody>
      </p:sp>
      <p:sp>
        <p:nvSpPr>
          <p:cNvPr id="3" name="Zástupný obsah 2">
            <a:extLst>
              <a:ext uri="{FF2B5EF4-FFF2-40B4-BE49-F238E27FC236}">
                <a16:creationId xmlns:a16="http://schemas.microsoft.com/office/drawing/2014/main" id="{B8E4F8C8-7186-475A-819A-2B0E977A1AEB}"/>
              </a:ext>
            </a:extLst>
          </p:cNvPr>
          <p:cNvSpPr>
            <a:spLocks noGrp="true"/>
          </p:cNvSpPr>
          <p:nvPr>
            <p:ph idx="1"/>
          </p:nvPr>
        </p:nvSpPr>
        <p:spPr>
          <a:xfrm>
            <a:off x="540000" y="1323474"/>
            <a:ext cx="8064000" cy="5057854"/>
          </a:xfrm>
        </p:spPr>
        <p:txBody>
          <a:bodyPr/>
          <a:lstStyle/>
          <a:p>
            <a:pPr marL="0" indent="0">
              <a:buNone/>
            </a:pPr>
            <a:r>
              <a:rPr lang="cs-CZ" b="true" u="sng" dirty="false"/>
              <a:t>Zpravidla bez veřejné podpory:</a:t>
            </a:r>
          </a:p>
          <a:p>
            <a:pPr marL="0" indent="0">
              <a:buNone/>
            </a:pPr>
            <a:endParaRPr lang="cs-CZ" b="true" u="sng" dirty="false"/>
          </a:p>
          <a:p>
            <a:pPr>
              <a:buFont typeface="Wingdings" panose="05000000000000000000" pitchFamily="2" charset="2"/>
              <a:buChar char="q"/>
            </a:pPr>
            <a:r>
              <a:rPr lang="cs-CZ" dirty="false"/>
              <a:t>aktivizace, participace, zapojování se do života v obci/ komunitě </a:t>
            </a:r>
          </a:p>
          <a:p>
            <a:pPr>
              <a:buFont typeface="Wingdings" panose="05000000000000000000" pitchFamily="2" charset="2"/>
              <a:buChar char="q"/>
            </a:pPr>
            <a:r>
              <a:rPr lang="cs-CZ" dirty="false"/>
              <a:t>komunitní (sociální) práce, vznik, fungování a rozvoj komunitních center</a:t>
            </a:r>
          </a:p>
          <a:p>
            <a:pPr>
              <a:buFont typeface="Wingdings" panose="05000000000000000000" pitchFamily="2" charset="2"/>
              <a:buChar char="q"/>
            </a:pPr>
            <a:r>
              <a:rPr lang="cs-CZ" dirty="false"/>
              <a:t>sociální práce na území MAS s důrazem na posílení kompetencí obcí</a:t>
            </a:r>
          </a:p>
          <a:p>
            <a:pPr>
              <a:buFont typeface="Wingdings" panose="05000000000000000000" pitchFamily="2" charset="2"/>
              <a:buChar char="q"/>
            </a:pPr>
            <a:r>
              <a:rPr lang="cs-CZ" dirty="false"/>
              <a:t>svépomoc, vzájemná pomoc, sousedská výpomoc, sdílení a výměna zkušeností, dobrovolnictví a mezigenerační výměna a výpomoc</a:t>
            </a:r>
          </a:p>
          <a:p>
            <a:pPr marL="0" indent="0" fontAlgn="auto">
              <a:buNone/>
            </a:pPr>
            <a:endParaRPr lang="cs-CZ" sz="1100" dirty="false"/>
          </a:p>
          <a:p>
            <a:pPr marL="0" indent="0" fontAlgn="auto">
              <a:buNone/>
            </a:pPr>
            <a:endParaRPr lang="cs-CZ" sz="1100" dirty="false"/>
          </a:p>
          <a:p>
            <a:pPr marL="0" indent="0">
              <a:buNone/>
            </a:pPr>
            <a:endParaRPr lang="cs-CZ" sz="1400" dirty="false"/>
          </a:p>
          <a:p>
            <a:pPr marL="0" indent="0">
              <a:buNone/>
            </a:pPr>
            <a:endParaRPr lang="cs-CZ" dirty="false"/>
          </a:p>
          <a:p>
            <a:pPr marL="0" indent="0">
              <a:buNone/>
            </a:pPr>
            <a:endParaRPr lang="cs-CZ" dirty="false"/>
          </a:p>
        </p:txBody>
      </p:sp>
      <p:sp>
        <p:nvSpPr>
          <p:cNvPr id="4" name="Zástupný symbol pro číslo snímku 3">
            <a:extLst>
              <a:ext uri="{FF2B5EF4-FFF2-40B4-BE49-F238E27FC236}">
                <a16:creationId xmlns:a16="http://schemas.microsoft.com/office/drawing/2014/main" id="{7A9BB39B-92B5-4614-B3D6-AAD8F4FC9CE6}"/>
              </a:ext>
            </a:extLst>
          </p:cNvPr>
          <p:cNvSpPr>
            <a:spLocks noGrp="true"/>
          </p:cNvSpPr>
          <p:nvPr>
            <p:ph type="sldNum" sz="quarter" idx="12"/>
          </p:nvPr>
        </p:nvSpPr>
        <p:spPr/>
        <p:txBody>
          <a:bodyPr/>
          <a:lstStyle/>
          <a:p>
            <a:fld id="{479BF083-4774-43B1-9AB0-5CC1AC5DD8EE}" type="slidenum">
              <a:rPr lang="cs-CZ" smtClean="false"/>
              <a:pPr/>
              <a:t>16</a:t>
            </a:fld>
            <a:endParaRPr lang="cs-CZ" dirty="false"/>
          </a:p>
        </p:txBody>
      </p:sp>
    </p:spTree>
    <p:extLst>
      <p:ext uri="{BB962C8B-B14F-4D97-AF65-F5344CB8AC3E}">
        <p14:creationId xmlns:p14="http://schemas.microsoft.com/office/powerpoint/2010/main" val="1149629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9F4968-E306-4E45-A522-070EECBB84D0}"/>
              </a:ext>
            </a:extLst>
          </p:cNvPr>
          <p:cNvSpPr>
            <a:spLocks noGrp="true"/>
          </p:cNvSpPr>
          <p:nvPr>
            <p:ph type="title"/>
          </p:nvPr>
        </p:nvSpPr>
        <p:spPr/>
        <p:txBody>
          <a:bodyPr/>
          <a:lstStyle/>
          <a:p>
            <a:r>
              <a:rPr lang="cs-CZ" dirty="false"/>
              <a:t>Veřejná podpora – kdy není</a:t>
            </a:r>
          </a:p>
        </p:txBody>
      </p:sp>
      <p:sp>
        <p:nvSpPr>
          <p:cNvPr id="3" name="Zástupný obsah 2">
            <a:extLst>
              <a:ext uri="{FF2B5EF4-FFF2-40B4-BE49-F238E27FC236}">
                <a16:creationId xmlns:a16="http://schemas.microsoft.com/office/drawing/2014/main" id="{B8E4F8C8-7186-475A-819A-2B0E977A1AEB}"/>
              </a:ext>
            </a:extLst>
          </p:cNvPr>
          <p:cNvSpPr>
            <a:spLocks noGrp="true"/>
          </p:cNvSpPr>
          <p:nvPr>
            <p:ph idx="1"/>
          </p:nvPr>
        </p:nvSpPr>
        <p:spPr>
          <a:xfrm>
            <a:off x="540000" y="1323474"/>
            <a:ext cx="8064000" cy="4796526"/>
          </a:xfrm>
        </p:spPr>
        <p:txBody>
          <a:bodyPr/>
          <a:lstStyle/>
          <a:p>
            <a:pPr marL="0" indent="0">
              <a:buNone/>
            </a:pPr>
            <a:r>
              <a:rPr lang="cs-CZ" b="true" u="sng" dirty="false"/>
              <a:t>Zpravidla bez veřejné podpory:</a:t>
            </a:r>
          </a:p>
          <a:p>
            <a:pPr marL="0" indent="0">
              <a:buNone/>
            </a:pPr>
            <a:endParaRPr lang="cs-CZ" b="true" u="sng" dirty="false"/>
          </a:p>
          <a:p>
            <a:pPr>
              <a:buFont typeface="Wingdings" panose="05000000000000000000" pitchFamily="2" charset="2"/>
              <a:buChar char="q"/>
            </a:pPr>
            <a:r>
              <a:rPr lang="cs-CZ" dirty="false"/>
              <a:t>sdílená a neformální péče, včetně paliativní a domácí hospicové péče a zajištění její dostupnosti i v malých obcích a v odlehlých venkovských regionech</a:t>
            </a:r>
          </a:p>
          <a:p>
            <a:pPr>
              <a:buFont typeface="Wingdings" panose="05000000000000000000" pitchFamily="2" charset="2"/>
              <a:buChar char="q"/>
            </a:pPr>
            <a:r>
              <a:rPr lang="cs-CZ" dirty="false"/>
              <a:t>posilování rodinných vazeb (podpora sociálně či zdravotně znevýhodněných osob a pečujících členů rodiny, vrstevnická výpomoc a peer programy, aktivní zapojování se seniorů do života v místní komunitě)</a:t>
            </a:r>
          </a:p>
          <a:p>
            <a:pPr>
              <a:buFont typeface="Wingdings" panose="05000000000000000000" pitchFamily="2" charset="2"/>
              <a:buChar char="q"/>
            </a:pPr>
            <a:r>
              <a:rPr lang="cs-CZ" dirty="false"/>
              <a:t>tábory jako vyústění soustavné celoroční práce s dětmi</a:t>
            </a:r>
          </a:p>
          <a:p>
            <a:pPr marL="0" indent="0" fontAlgn="auto">
              <a:buNone/>
            </a:pPr>
            <a:endParaRPr lang="cs-CZ" dirty="false"/>
          </a:p>
          <a:p>
            <a:pPr marL="0" indent="0" fontAlgn="auto">
              <a:buNone/>
            </a:pPr>
            <a:endParaRPr lang="cs-CZ" sz="1100" dirty="false"/>
          </a:p>
          <a:p>
            <a:pPr marL="0" indent="0">
              <a:buNone/>
            </a:pPr>
            <a:endParaRPr lang="cs-CZ" sz="1400" dirty="false"/>
          </a:p>
          <a:p>
            <a:pPr marL="0" indent="0">
              <a:buNone/>
            </a:pPr>
            <a:endParaRPr lang="cs-CZ" dirty="false"/>
          </a:p>
          <a:p>
            <a:pPr marL="0" indent="0">
              <a:buNone/>
            </a:pPr>
            <a:endParaRPr lang="cs-CZ" dirty="false"/>
          </a:p>
        </p:txBody>
      </p:sp>
      <p:sp>
        <p:nvSpPr>
          <p:cNvPr id="4" name="Zástupný symbol pro číslo snímku 3">
            <a:extLst>
              <a:ext uri="{FF2B5EF4-FFF2-40B4-BE49-F238E27FC236}">
                <a16:creationId xmlns:a16="http://schemas.microsoft.com/office/drawing/2014/main" id="{7A9BB39B-92B5-4614-B3D6-AAD8F4FC9CE6}"/>
              </a:ext>
            </a:extLst>
          </p:cNvPr>
          <p:cNvSpPr>
            <a:spLocks noGrp="true"/>
          </p:cNvSpPr>
          <p:nvPr>
            <p:ph type="sldNum" sz="quarter" idx="12"/>
          </p:nvPr>
        </p:nvSpPr>
        <p:spPr/>
        <p:txBody>
          <a:bodyPr/>
          <a:lstStyle/>
          <a:p>
            <a:fld id="{479BF083-4774-43B1-9AB0-5CC1AC5DD8EE}" type="slidenum">
              <a:rPr lang="cs-CZ" smtClean="false"/>
              <a:pPr/>
              <a:t>17</a:t>
            </a:fld>
            <a:endParaRPr lang="cs-CZ" dirty="false"/>
          </a:p>
        </p:txBody>
      </p:sp>
    </p:spTree>
    <p:extLst>
      <p:ext uri="{BB962C8B-B14F-4D97-AF65-F5344CB8AC3E}">
        <p14:creationId xmlns:p14="http://schemas.microsoft.com/office/powerpoint/2010/main" val="3370944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9F4968-E306-4E45-A522-070EECBB84D0}"/>
              </a:ext>
            </a:extLst>
          </p:cNvPr>
          <p:cNvSpPr>
            <a:spLocks noGrp="true"/>
          </p:cNvSpPr>
          <p:nvPr>
            <p:ph type="title"/>
          </p:nvPr>
        </p:nvSpPr>
        <p:spPr/>
        <p:txBody>
          <a:bodyPr/>
          <a:lstStyle/>
          <a:p>
            <a:r>
              <a:rPr lang="cs-CZ" dirty="false"/>
              <a:t>Veřejná podpora – kdy není</a:t>
            </a:r>
          </a:p>
        </p:txBody>
      </p:sp>
      <p:sp>
        <p:nvSpPr>
          <p:cNvPr id="3" name="Zástupný obsah 2">
            <a:extLst>
              <a:ext uri="{FF2B5EF4-FFF2-40B4-BE49-F238E27FC236}">
                <a16:creationId xmlns:a16="http://schemas.microsoft.com/office/drawing/2014/main" id="{B8E4F8C8-7186-475A-819A-2B0E977A1AEB}"/>
              </a:ext>
            </a:extLst>
          </p:cNvPr>
          <p:cNvSpPr>
            <a:spLocks noGrp="true"/>
          </p:cNvSpPr>
          <p:nvPr>
            <p:ph idx="1"/>
          </p:nvPr>
        </p:nvSpPr>
        <p:spPr>
          <a:xfrm>
            <a:off x="540000" y="1196752"/>
            <a:ext cx="8064000" cy="4923248"/>
          </a:xfrm>
        </p:spPr>
        <p:txBody>
          <a:bodyPr/>
          <a:lstStyle/>
          <a:p>
            <a:pPr marL="0" indent="0">
              <a:buNone/>
            </a:pPr>
            <a:r>
              <a:rPr lang="cs-CZ" b="true" u="sng" dirty="false"/>
              <a:t>Zpravidla bez veřejné podpory:</a:t>
            </a:r>
          </a:p>
          <a:p>
            <a:pPr marL="0" indent="0">
              <a:buNone/>
            </a:pPr>
            <a:endParaRPr lang="cs-CZ" b="true" u="sng" dirty="false"/>
          </a:p>
          <a:p>
            <a:pPr fontAlgn="auto">
              <a:buFont typeface="Wingdings" panose="05000000000000000000" pitchFamily="2" charset="2"/>
              <a:buChar char="q"/>
            </a:pPr>
            <a:r>
              <a:rPr lang="cs-CZ" dirty="false"/>
              <a:t>koordinační aktivity a síťování v oblasti zaměstnanosti a osvěta zaměstnavatelů a vzdělávání členů RT zejména v práci s osobami z CS (včetně supervize)</a:t>
            </a:r>
          </a:p>
          <a:p>
            <a:pPr>
              <a:buFont typeface="Wingdings" panose="05000000000000000000" pitchFamily="2" charset="2"/>
              <a:buChar char="q"/>
            </a:pPr>
            <a:r>
              <a:rPr lang="cs-CZ" dirty="false"/>
              <a:t>tvorba pracovních míst v oblasti údržby veřejné zeleně, nejedná-li se o komerční službu</a:t>
            </a:r>
          </a:p>
          <a:p>
            <a:pPr>
              <a:buFont typeface="Wingdings" panose="05000000000000000000" pitchFamily="2" charset="2"/>
              <a:buChar char="q"/>
            </a:pPr>
            <a:r>
              <a:rPr lang="cs-CZ" dirty="false"/>
              <a:t>pracovní místa vytvářená obcemi, pokud se nejedná o hospodářskou činnost obce</a:t>
            </a:r>
          </a:p>
          <a:p>
            <a:pPr marL="0" indent="0" fontAlgn="auto">
              <a:buNone/>
            </a:pPr>
            <a:endParaRPr lang="cs-CZ" sz="1100" dirty="false"/>
          </a:p>
          <a:p>
            <a:pPr marL="0" indent="0">
              <a:buNone/>
            </a:pPr>
            <a:endParaRPr lang="cs-CZ" sz="1400" dirty="false"/>
          </a:p>
          <a:p>
            <a:pPr marL="0" indent="0">
              <a:buNone/>
            </a:pPr>
            <a:endParaRPr lang="cs-CZ" dirty="false"/>
          </a:p>
          <a:p>
            <a:pPr marL="0" indent="0">
              <a:buNone/>
            </a:pPr>
            <a:endParaRPr lang="cs-CZ" dirty="false"/>
          </a:p>
        </p:txBody>
      </p:sp>
      <p:sp>
        <p:nvSpPr>
          <p:cNvPr id="4" name="Zástupný symbol pro číslo snímku 3">
            <a:extLst>
              <a:ext uri="{FF2B5EF4-FFF2-40B4-BE49-F238E27FC236}">
                <a16:creationId xmlns:a16="http://schemas.microsoft.com/office/drawing/2014/main" id="{7A9BB39B-92B5-4614-B3D6-AAD8F4FC9CE6}"/>
              </a:ext>
            </a:extLst>
          </p:cNvPr>
          <p:cNvSpPr>
            <a:spLocks noGrp="true"/>
          </p:cNvSpPr>
          <p:nvPr>
            <p:ph type="sldNum" sz="quarter" idx="12"/>
          </p:nvPr>
        </p:nvSpPr>
        <p:spPr/>
        <p:txBody>
          <a:bodyPr/>
          <a:lstStyle/>
          <a:p>
            <a:fld id="{479BF083-4774-43B1-9AB0-5CC1AC5DD8EE}" type="slidenum">
              <a:rPr lang="cs-CZ" smtClean="false"/>
              <a:pPr/>
              <a:t>18</a:t>
            </a:fld>
            <a:endParaRPr lang="cs-CZ" dirty="false"/>
          </a:p>
        </p:txBody>
      </p:sp>
    </p:spTree>
    <p:extLst>
      <p:ext uri="{BB962C8B-B14F-4D97-AF65-F5344CB8AC3E}">
        <p14:creationId xmlns:p14="http://schemas.microsoft.com/office/powerpoint/2010/main" val="733630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9F4968-E306-4E45-A522-070EECBB84D0}"/>
              </a:ext>
            </a:extLst>
          </p:cNvPr>
          <p:cNvSpPr>
            <a:spLocks noGrp="true"/>
          </p:cNvSpPr>
          <p:nvPr>
            <p:ph type="title"/>
          </p:nvPr>
        </p:nvSpPr>
        <p:spPr/>
        <p:txBody>
          <a:bodyPr/>
          <a:lstStyle/>
          <a:p>
            <a:r>
              <a:rPr lang="cs-CZ" dirty="false"/>
              <a:t>Veřejná podpora – kdy není</a:t>
            </a:r>
          </a:p>
        </p:txBody>
      </p:sp>
      <p:sp>
        <p:nvSpPr>
          <p:cNvPr id="3" name="Zástupný obsah 2">
            <a:extLst>
              <a:ext uri="{FF2B5EF4-FFF2-40B4-BE49-F238E27FC236}">
                <a16:creationId xmlns:a16="http://schemas.microsoft.com/office/drawing/2014/main" id="{B8E4F8C8-7186-475A-819A-2B0E977A1AEB}"/>
              </a:ext>
            </a:extLst>
          </p:cNvPr>
          <p:cNvSpPr>
            <a:spLocks noGrp="true"/>
          </p:cNvSpPr>
          <p:nvPr>
            <p:ph idx="1"/>
          </p:nvPr>
        </p:nvSpPr>
        <p:spPr>
          <a:xfrm>
            <a:off x="540000" y="1196752"/>
            <a:ext cx="8064000" cy="5184576"/>
          </a:xfrm>
        </p:spPr>
        <p:txBody>
          <a:bodyPr/>
          <a:lstStyle/>
          <a:p>
            <a:pPr marL="0" indent="0">
              <a:buNone/>
            </a:pPr>
            <a:r>
              <a:rPr lang="cs-CZ" b="true" u="sng" dirty="false"/>
              <a:t>Zpravidla bez veřejné podpory:</a:t>
            </a:r>
          </a:p>
          <a:p>
            <a:pPr marL="0" indent="0">
              <a:buNone/>
            </a:pPr>
            <a:endParaRPr lang="cs-CZ" b="true" u="sng" dirty="false"/>
          </a:p>
          <a:p>
            <a:pPr>
              <a:buFont typeface="Wingdings" panose="05000000000000000000" pitchFamily="2" charset="2"/>
              <a:buChar char="q"/>
            </a:pPr>
            <a:r>
              <a:rPr lang="cs-CZ" dirty="false"/>
              <a:t>mzdové příspěvky na tréninková pracovní místa maximálně do pěti měsíců </a:t>
            </a:r>
          </a:p>
          <a:p>
            <a:pPr>
              <a:buFont typeface="Wingdings" panose="05000000000000000000" pitchFamily="2" charset="2"/>
              <a:buChar char="q"/>
            </a:pPr>
            <a:r>
              <a:rPr lang="cs-CZ" dirty="false"/>
              <a:t>vzdělávání / poradenství poskytované zájemcům o podnikání do okamžiku, kdy se stanou podnikateli (např. získají živnostenský list)</a:t>
            </a:r>
          </a:p>
          <a:p>
            <a:pPr>
              <a:buFont typeface="Wingdings" panose="05000000000000000000" pitchFamily="2" charset="2"/>
              <a:buChar char="q"/>
            </a:pPr>
            <a:r>
              <a:rPr lang="cs-CZ" dirty="false"/>
              <a:t>odměna mentora</a:t>
            </a:r>
          </a:p>
          <a:p>
            <a:pPr>
              <a:buFont typeface="Wingdings" panose="05000000000000000000" pitchFamily="2" charset="2"/>
              <a:buChar char="q"/>
            </a:pPr>
            <a:r>
              <a:rPr lang="cs-CZ" dirty="false"/>
              <a:t>vybavení tréninkového pracoviště, pokud subjekt výstupy svého fungování na trhu za úplatu nenabízí / neposkytuje</a:t>
            </a:r>
          </a:p>
          <a:p>
            <a:pPr marL="0" indent="0" fontAlgn="auto">
              <a:buNone/>
            </a:pPr>
            <a:endParaRPr lang="cs-CZ" sz="1100" dirty="false"/>
          </a:p>
          <a:p>
            <a:pPr marL="0" indent="0">
              <a:buNone/>
            </a:pPr>
            <a:endParaRPr lang="cs-CZ" sz="1400" dirty="false"/>
          </a:p>
          <a:p>
            <a:pPr marL="0" indent="0">
              <a:buNone/>
            </a:pPr>
            <a:endParaRPr lang="cs-CZ" dirty="false"/>
          </a:p>
          <a:p>
            <a:pPr marL="0" indent="0">
              <a:buNone/>
            </a:pPr>
            <a:endParaRPr lang="cs-CZ" dirty="false"/>
          </a:p>
        </p:txBody>
      </p:sp>
      <p:sp>
        <p:nvSpPr>
          <p:cNvPr id="4" name="Zástupný symbol pro číslo snímku 3">
            <a:extLst>
              <a:ext uri="{FF2B5EF4-FFF2-40B4-BE49-F238E27FC236}">
                <a16:creationId xmlns:a16="http://schemas.microsoft.com/office/drawing/2014/main" id="{7A9BB39B-92B5-4614-B3D6-AAD8F4FC9CE6}"/>
              </a:ext>
            </a:extLst>
          </p:cNvPr>
          <p:cNvSpPr>
            <a:spLocks noGrp="true"/>
          </p:cNvSpPr>
          <p:nvPr>
            <p:ph type="sldNum" sz="quarter" idx="12"/>
          </p:nvPr>
        </p:nvSpPr>
        <p:spPr/>
        <p:txBody>
          <a:bodyPr/>
          <a:lstStyle/>
          <a:p>
            <a:fld id="{479BF083-4774-43B1-9AB0-5CC1AC5DD8EE}" type="slidenum">
              <a:rPr lang="cs-CZ" smtClean="false"/>
              <a:pPr/>
              <a:t>19</a:t>
            </a:fld>
            <a:endParaRPr lang="cs-CZ" dirty="false"/>
          </a:p>
        </p:txBody>
      </p:sp>
    </p:spTree>
    <p:extLst>
      <p:ext uri="{BB962C8B-B14F-4D97-AF65-F5344CB8AC3E}">
        <p14:creationId xmlns:p14="http://schemas.microsoft.com/office/powerpoint/2010/main" val="2396389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Obsah</a:t>
            </a:r>
          </a:p>
        </p:txBody>
      </p:sp>
      <p:sp>
        <p:nvSpPr>
          <p:cNvPr id="3" name="Zástupný symbol pro obsah 2"/>
          <p:cNvSpPr>
            <a:spLocks noGrp="true"/>
          </p:cNvSpPr>
          <p:nvPr>
            <p:ph idx="1"/>
          </p:nvPr>
        </p:nvSpPr>
        <p:spPr>
          <a:xfrm>
            <a:off x="467544" y="1484784"/>
            <a:ext cx="8064000" cy="4635216"/>
          </a:xfrm>
        </p:spPr>
        <p:txBody>
          <a:bodyPr/>
          <a:lstStyle/>
          <a:p>
            <a:pPr lvl="0">
              <a:buFont typeface="Arial" panose="020B0604020202020204" pitchFamily="34" charset="0"/>
              <a:buChar char="•"/>
            </a:pPr>
            <a:r>
              <a:rPr lang="cs-CZ" dirty="false"/>
              <a:t>Zapojení MAS do OPZ+ </a:t>
            </a:r>
            <a:r>
              <a:rPr lang="cs-CZ" i="true" dirty="false"/>
              <a:t>(dotazníky)</a:t>
            </a:r>
          </a:p>
          <a:p>
            <a:pPr lvl="0">
              <a:buFont typeface="Arial" panose="020B0604020202020204" pitchFamily="34" charset="0"/>
              <a:buChar char="•"/>
            </a:pPr>
            <a:r>
              <a:rPr lang="cs-CZ" dirty="false"/>
              <a:t>Zjednodušené metody vykazování - paušál, jednotky</a:t>
            </a:r>
            <a:endParaRPr lang="cs-CZ" dirty="false">
              <a:solidFill>
                <a:srgbClr val="FF0000"/>
              </a:solidFill>
            </a:endParaRPr>
          </a:p>
          <a:p>
            <a:pPr lvl="0">
              <a:buFont typeface="Arial" panose="020B0604020202020204" pitchFamily="34" charset="0"/>
              <a:buChar char="•"/>
            </a:pPr>
            <a:r>
              <a:rPr lang="cs-CZ" dirty="false"/>
              <a:t>Veřejná podpora</a:t>
            </a:r>
            <a:endParaRPr lang="cs-CZ" dirty="false">
              <a:solidFill>
                <a:srgbClr val="FF0000"/>
              </a:solidFill>
            </a:endParaRPr>
          </a:p>
          <a:p>
            <a:pPr lvl="0">
              <a:buFont typeface="Arial" panose="020B0604020202020204" pitchFamily="34" charset="0"/>
              <a:buChar char="•"/>
            </a:pPr>
            <a:r>
              <a:rPr lang="cs-CZ" dirty="false"/>
              <a:t>Partnerství v projektech MAS</a:t>
            </a:r>
          </a:p>
          <a:p>
            <a:pPr>
              <a:buFont typeface="Arial" panose="020B0604020202020204" pitchFamily="34" charset="0"/>
              <a:buChar char="•"/>
            </a:pPr>
            <a:r>
              <a:rPr lang="cs-CZ" dirty="false"/>
              <a:t>Konzultace s ŘO OPZ </a:t>
            </a:r>
          </a:p>
          <a:p>
            <a:pPr>
              <a:buFont typeface="Arial" panose="020B0604020202020204" pitchFamily="34" charset="0"/>
              <a:buChar char="•"/>
            </a:pPr>
            <a:r>
              <a:rPr lang="cs-CZ" dirty="false"/>
              <a:t>Online formulář Akčního plánu SCLLD</a:t>
            </a:r>
          </a:p>
          <a:p>
            <a:pPr>
              <a:buFont typeface="Arial" panose="020B0604020202020204" pitchFamily="34" charset="0"/>
              <a:buChar char="•"/>
            </a:pPr>
            <a:r>
              <a:rPr lang="cs-CZ" dirty="false"/>
              <a:t>Časový rámec CLLD v OPZ</a:t>
            </a:r>
            <a:r>
              <a:rPr lang="en-GB" dirty="false"/>
              <a:t>+</a:t>
            </a:r>
            <a:endParaRPr lang="cs-CZ" dirty="false"/>
          </a:p>
          <a:p>
            <a:pPr>
              <a:buFont typeface="Arial" panose="020B0604020202020204" pitchFamily="34" charset="0"/>
              <a:buChar char="•"/>
            </a:pPr>
            <a:r>
              <a:rPr lang="cs-CZ" dirty="false"/>
              <a:t>Evaluace stávajícího období v CLLD </a:t>
            </a:r>
          </a:p>
          <a:p>
            <a:pPr>
              <a:buFont typeface="Arial" panose="020B0604020202020204" pitchFamily="34" charset="0"/>
              <a:buChar char="•"/>
            </a:pPr>
            <a:endParaRPr lang="cs-CZ" sz="4000" dirty="false">
              <a:solidFill>
                <a:schemeClr val="accent1"/>
              </a:solidFill>
            </a:endParaRPr>
          </a:p>
          <a:p>
            <a:pPr>
              <a:buFont typeface="Wingdings" panose="05000000000000000000" pitchFamily="2" charset="2"/>
              <a:buChar char="q"/>
            </a:pPr>
            <a:endParaRPr lang="cs-CZ" sz="4000" dirty="false">
              <a:solidFill>
                <a:schemeClr val="accent1"/>
              </a:solidFill>
            </a:endParaRP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a:t>
            </a:fld>
            <a:endParaRPr lang="cs-CZ" dirty="false"/>
          </a:p>
        </p:txBody>
      </p:sp>
    </p:spTree>
    <p:extLst>
      <p:ext uri="{BB962C8B-B14F-4D97-AF65-F5344CB8AC3E}">
        <p14:creationId xmlns:p14="http://schemas.microsoft.com/office/powerpoint/2010/main" val="435743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09CCF1E-A93E-41FE-89C8-8387DABBB660}"/>
              </a:ext>
            </a:extLst>
          </p:cNvPr>
          <p:cNvSpPr>
            <a:spLocks noGrp="true"/>
          </p:cNvSpPr>
          <p:nvPr>
            <p:ph type="title"/>
          </p:nvPr>
        </p:nvSpPr>
        <p:spPr/>
        <p:txBody>
          <a:bodyPr/>
          <a:lstStyle/>
          <a:p>
            <a:r>
              <a:rPr lang="cs-CZ" dirty="false"/>
              <a:t>Veřejná podpora – kdy může být</a:t>
            </a:r>
          </a:p>
        </p:txBody>
      </p:sp>
      <p:sp>
        <p:nvSpPr>
          <p:cNvPr id="3" name="Zástupný obsah 2">
            <a:extLst>
              <a:ext uri="{FF2B5EF4-FFF2-40B4-BE49-F238E27FC236}">
                <a16:creationId xmlns:a16="http://schemas.microsoft.com/office/drawing/2014/main" id="{A495BD8C-40E6-418B-B14F-C47918A4A4EB}"/>
              </a:ext>
            </a:extLst>
          </p:cNvPr>
          <p:cNvSpPr>
            <a:spLocks noGrp="true"/>
          </p:cNvSpPr>
          <p:nvPr>
            <p:ph idx="1"/>
          </p:nvPr>
        </p:nvSpPr>
        <p:spPr>
          <a:xfrm>
            <a:off x="720000" y="1268760"/>
            <a:ext cx="8064000" cy="4824056"/>
          </a:xfrm>
        </p:spPr>
        <p:txBody>
          <a:bodyPr/>
          <a:lstStyle/>
          <a:p>
            <a:pPr marL="0" indent="0">
              <a:buNone/>
            </a:pPr>
            <a:r>
              <a:rPr lang="cs-CZ" b="true" u="sng" dirty="false"/>
              <a:t>Aktivity, které mohou zakládat veřejnou podporu</a:t>
            </a:r>
          </a:p>
          <a:p>
            <a:pPr marL="0" indent="0">
              <a:buNone/>
            </a:pPr>
            <a:endParaRPr lang="cs-CZ" b="true" u="sng" dirty="false"/>
          </a:p>
          <a:p>
            <a:pPr>
              <a:lnSpc>
                <a:spcPct val="150000"/>
              </a:lnSpc>
              <a:buFont typeface="Wingdings" panose="05000000000000000000" pitchFamily="2" charset="2"/>
              <a:buChar char="q"/>
            </a:pPr>
            <a:r>
              <a:rPr lang="cs-CZ" dirty="false"/>
              <a:t>tábory jako jednorázová akce</a:t>
            </a:r>
          </a:p>
          <a:p>
            <a:pPr>
              <a:lnSpc>
                <a:spcPct val="150000"/>
              </a:lnSpc>
              <a:buFont typeface="Wingdings" panose="05000000000000000000" pitchFamily="2" charset="2"/>
              <a:buChar char="q"/>
            </a:pPr>
            <a:r>
              <a:rPr lang="cs-CZ" dirty="false"/>
              <a:t>půjčovny kompenzačních pomůcek</a:t>
            </a:r>
          </a:p>
          <a:p>
            <a:pPr>
              <a:lnSpc>
                <a:spcPct val="150000"/>
              </a:lnSpc>
              <a:buFont typeface="Wingdings" panose="05000000000000000000" pitchFamily="2" charset="2"/>
              <a:buChar char="q"/>
            </a:pPr>
            <a:r>
              <a:rPr lang="cs-CZ" dirty="false"/>
              <a:t>komerční kulturní akce komunitního centra</a:t>
            </a:r>
          </a:p>
          <a:p>
            <a:pPr>
              <a:lnSpc>
                <a:spcPct val="150000"/>
              </a:lnSpc>
              <a:buFont typeface="Wingdings" panose="05000000000000000000" pitchFamily="2" charset="2"/>
              <a:buChar char="q"/>
            </a:pPr>
            <a:r>
              <a:rPr lang="cs-CZ" dirty="false"/>
              <a:t>zpracovny ovoce, zeleniny, bylin, medu apod.</a:t>
            </a:r>
          </a:p>
          <a:p>
            <a:pPr marL="0" indent="0">
              <a:buNone/>
            </a:pPr>
            <a:endParaRPr lang="cs-CZ" dirty="false"/>
          </a:p>
          <a:p>
            <a:pPr marL="0" indent="0">
              <a:buNone/>
            </a:pPr>
            <a:endParaRPr lang="cs-CZ" dirty="false"/>
          </a:p>
        </p:txBody>
      </p:sp>
      <p:sp>
        <p:nvSpPr>
          <p:cNvPr id="4" name="Zástupný symbol pro číslo snímku 3">
            <a:extLst>
              <a:ext uri="{FF2B5EF4-FFF2-40B4-BE49-F238E27FC236}">
                <a16:creationId xmlns:a16="http://schemas.microsoft.com/office/drawing/2014/main" id="{6B05EB51-E0B1-4BCB-AA12-50259C419E0C}"/>
              </a:ext>
            </a:extLst>
          </p:cNvPr>
          <p:cNvSpPr>
            <a:spLocks noGrp="true"/>
          </p:cNvSpPr>
          <p:nvPr>
            <p:ph type="sldNum" sz="quarter" idx="12"/>
          </p:nvPr>
        </p:nvSpPr>
        <p:spPr/>
        <p:txBody>
          <a:bodyPr/>
          <a:lstStyle/>
          <a:p>
            <a:fld id="{479BF083-4774-43B1-9AB0-5CC1AC5DD8EE}" type="slidenum">
              <a:rPr lang="cs-CZ" smtClean="false"/>
              <a:pPr/>
              <a:t>20</a:t>
            </a:fld>
            <a:endParaRPr lang="cs-CZ" dirty="false"/>
          </a:p>
        </p:txBody>
      </p:sp>
    </p:spTree>
    <p:extLst>
      <p:ext uri="{BB962C8B-B14F-4D97-AF65-F5344CB8AC3E}">
        <p14:creationId xmlns:p14="http://schemas.microsoft.com/office/powerpoint/2010/main" val="654330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09CCF1E-A93E-41FE-89C8-8387DABBB660}"/>
              </a:ext>
            </a:extLst>
          </p:cNvPr>
          <p:cNvSpPr>
            <a:spLocks noGrp="true"/>
          </p:cNvSpPr>
          <p:nvPr>
            <p:ph type="title"/>
          </p:nvPr>
        </p:nvSpPr>
        <p:spPr/>
        <p:txBody>
          <a:bodyPr/>
          <a:lstStyle/>
          <a:p>
            <a:r>
              <a:rPr lang="cs-CZ" dirty="false"/>
              <a:t>Veřejná podpora – kdy může být</a:t>
            </a:r>
          </a:p>
        </p:txBody>
      </p:sp>
      <p:sp>
        <p:nvSpPr>
          <p:cNvPr id="3" name="Zástupný obsah 2">
            <a:extLst>
              <a:ext uri="{FF2B5EF4-FFF2-40B4-BE49-F238E27FC236}">
                <a16:creationId xmlns:a16="http://schemas.microsoft.com/office/drawing/2014/main" id="{A495BD8C-40E6-418B-B14F-C47918A4A4EB}"/>
              </a:ext>
            </a:extLst>
          </p:cNvPr>
          <p:cNvSpPr>
            <a:spLocks noGrp="true"/>
          </p:cNvSpPr>
          <p:nvPr>
            <p:ph idx="1"/>
          </p:nvPr>
        </p:nvSpPr>
        <p:spPr>
          <a:xfrm>
            <a:off x="720000" y="1268760"/>
            <a:ext cx="8064000" cy="4824056"/>
          </a:xfrm>
        </p:spPr>
        <p:txBody>
          <a:bodyPr/>
          <a:lstStyle/>
          <a:p>
            <a:pPr marL="0" indent="0">
              <a:buNone/>
            </a:pPr>
            <a:r>
              <a:rPr lang="cs-CZ" b="true" u="sng" dirty="false"/>
              <a:t>Aktivity, které mohou zakládat veřejnou podporu</a:t>
            </a:r>
          </a:p>
          <a:p>
            <a:pPr>
              <a:buFont typeface="Wingdings" panose="05000000000000000000" pitchFamily="2" charset="2"/>
              <a:buChar char="q"/>
            </a:pPr>
            <a:r>
              <a:rPr lang="cs-CZ" dirty="false"/>
              <a:t>vzdělávání / poradenství poskytované zájemcům o podnikání od okamžiku, kdy se stanou podnikateli (např. získají živnostenský list)</a:t>
            </a:r>
          </a:p>
          <a:p>
            <a:pPr>
              <a:buFont typeface="Wingdings" panose="05000000000000000000" pitchFamily="2" charset="2"/>
              <a:buChar char="q"/>
            </a:pPr>
            <a:r>
              <a:rPr lang="cs-CZ" dirty="false"/>
              <a:t>mzdové příspěvky na pracovní místa vytvořená na 6 měsíců a déle, vybavení pracoviště, vzdělávání po nástupu na pracovní místo  - pokud je zaměstnavatel soutěžitelem na trhu </a:t>
            </a:r>
          </a:p>
          <a:p>
            <a:pPr>
              <a:buFont typeface="Wingdings" panose="05000000000000000000" pitchFamily="2" charset="2"/>
              <a:buChar char="q"/>
            </a:pPr>
            <a:r>
              <a:rPr lang="cs-CZ" dirty="false"/>
              <a:t>vybavení tréninkového pracoviště, pokud subjekt poskytuje služby či prodává produkty za úplatu jakožto soutěžitel na trhu</a:t>
            </a:r>
          </a:p>
          <a:p>
            <a:pPr>
              <a:buFont typeface="Wingdings" panose="05000000000000000000" pitchFamily="2" charset="2"/>
              <a:buChar char="q"/>
            </a:pPr>
            <a:endParaRPr lang="cs-CZ" dirty="false"/>
          </a:p>
        </p:txBody>
      </p:sp>
      <p:sp>
        <p:nvSpPr>
          <p:cNvPr id="4" name="Zástupný symbol pro číslo snímku 3">
            <a:extLst>
              <a:ext uri="{FF2B5EF4-FFF2-40B4-BE49-F238E27FC236}">
                <a16:creationId xmlns:a16="http://schemas.microsoft.com/office/drawing/2014/main" id="{6B05EB51-E0B1-4BCB-AA12-50259C419E0C}"/>
              </a:ext>
            </a:extLst>
          </p:cNvPr>
          <p:cNvSpPr>
            <a:spLocks noGrp="true"/>
          </p:cNvSpPr>
          <p:nvPr>
            <p:ph type="sldNum" sz="quarter" idx="12"/>
          </p:nvPr>
        </p:nvSpPr>
        <p:spPr/>
        <p:txBody>
          <a:bodyPr/>
          <a:lstStyle/>
          <a:p>
            <a:fld id="{479BF083-4774-43B1-9AB0-5CC1AC5DD8EE}" type="slidenum">
              <a:rPr lang="cs-CZ" smtClean="false"/>
              <a:pPr/>
              <a:t>21</a:t>
            </a:fld>
            <a:endParaRPr lang="cs-CZ" dirty="false"/>
          </a:p>
        </p:txBody>
      </p:sp>
    </p:spTree>
    <p:extLst>
      <p:ext uri="{BB962C8B-B14F-4D97-AF65-F5344CB8AC3E}">
        <p14:creationId xmlns:p14="http://schemas.microsoft.com/office/powerpoint/2010/main" val="12595860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F0730EA-EBCD-4C9B-A027-858FD884EDD3}"/>
              </a:ext>
            </a:extLst>
          </p:cNvPr>
          <p:cNvSpPr>
            <a:spLocks noGrp="true"/>
          </p:cNvSpPr>
          <p:nvPr>
            <p:ph type="title"/>
          </p:nvPr>
        </p:nvSpPr>
        <p:spPr>
          <a:xfrm>
            <a:off x="395536" y="2492896"/>
            <a:ext cx="8388464" cy="3357104"/>
          </a:xfrm>
        </p:spPr>
        <p:txBody>
          <a:bodyPr/>
          <a:lstStyle/>
          <a:p>
            <a:pPr algn="ctr"/>
            <a:r>
              <a:rPr lang="cs-CZ" dirty="false"/>
              <a:t>Partnerství                        </a:t>
            </a:r>
            <a:br>
              <a:rPr lang="cs-CZ" dirty="false"/>
            </a:br>
            <a:br>
              <a:rPr lang="cs-CZ" dirty="false"/>
            </a:br>
            <a:r>
              <a:rPr lang="cs-CZ" dirty="false"/>
              <a:t>v projektech mas</a:t>
            </a:r>
          </a:p>
        </p:txBody>
      </p:sp>
    </p:spTree>
    <p:extLst>
      <p:ext uri="{BB962C8B-B14F-4D97-AF65-F5344CB8AC3E}">
        <p14:creationId xmlns:p14="http://schemas.microsoft.com/office/powerpoint/2010/main" val="1184017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013B54-03EE-4373-9A8A-0F8D73751F67}"/>
              </a:ext>
            </a:extLst>
          </p:cNvPr>
          <p:cNvSpPr>
            <a:spLocks noGrp="true"/>
          </p:cNvSpPr>
          <p:nvPr>
            <p:ph type="title"/>
          </p:nvPr>
        </p:nvSpPr>
        <p:spPr/>
        <p:txBody>
          <a:bodyPr/>
          <a:lstStyle/>
          <a:p>
            <a:pPr lvl="0"/>
            <a:r>
              <a:rPr lang="cs-CZ" dirty="false"/>
              <a:t>Partnerství v projektech MAS</a:t>
            </a:r>
          </a:p>
        </p:txBody>
      </p:sp>
      <p:sp>
        <p:nvSpPr>
          <p:cNvPr id="3" name="Zástupný obsah 2">
            <a:extLst>
              <a:ext uri="{FF2B5EF4-FFF2-40B4-BE49-F238E27FC236}">
                <a16:creationId xmlns:a16="http://schemas.microsoft.com/office/drawing/2014/main" id="{A426854A-5B61-48BB-83C0-340DDC89988B}"/>
              </a:ext>
            </a:extLst>
          </p:cNvPr>
          <p:cNvSpPr>
            <a:spLocks noGrp="true"/>
          </p:cNvSpPr>
          <p:nvPr>
            <p:ph idx="1"/>
          </p:nvPr>
        </p:nvSpPr>
        <p:spPr>
          <a:xfrm>
            <a:off x="251520" y="1251098"/>
            <a:ext cx="8856480" cy="4698182"/>
          </a:xfrm>
        </p:spPr>
        <p:txBody>
          <a:bodyPr/>
          <a:lstStyle/>
          <a:p>
            <a:pPr marL="0" indent="0">
              <a:buNone/>
            </a:pPr>
            <a:r>
              <a:rPr lang="cs-CZ" sz="1600" b="true" dirty="false"/>
              <a:t>Obecné nastavení partnerství v OPZ+ </a:t>
            </a:r>
            <a:r>
              <a:rPr lang="cs-CZ" sz="1600" dirty="false"/>
              <a:t>viz Obecná část pravidel pro žadatele a příjemce </a:t>
            </a:r>
          </a:p>
          <a:p>
            <a:pPr lvl="0">
              <a:buFont typeface="Wingdings" panose="05000000000000000000" pitchFamily="2" charset="2"/>
              <a:buChar char="q"/>
            </a:pPr>
            <a:r>
              <a:rPr lang="cs-CZ" sz="1600" dirty="false"/>
              <a:t>princip partnerství - na aktivitách (službách) ve prospěch CS se podílí více subjektů– dochází tak k multiplikačním efektům přenosu zkušeností a úsporám za „nákup know-how“</a:t>
            </a:r>
          </a:p>
          <a:p>
            <a:pPr lvl="0">
              <a:buFont typeface="Wingdings" panose="05000000000000000000" pitchFamily="2" charset="2"/>
              <a:buChar char="q"/>
            </a:pPr>
            <a:r>
              <a:rPr lang="cs-CZ" sz="1600" dirty="false"/>
              <a:t>podstata partnerství - partneři spolu realizují projekt, výsledkem spolupráce je společný výstup, role a míra zapojení partnera jsou popsány již v žádosti o podporu (s výjimkou subjektů, které vstoupily do projektu až po dokončení přípravy žádosti o podporu)</a:t>
            </a:r>
          </a:p>
          <a:p>
            <a:pPr lvl="0">
              <a:buFont typeface="Wingdings" panose="05000000000000000000" pitchFamily="2" charset="2"/>
              <a:buChar char="q"/>
            </a:pPr>
            <a:r>
              <a:rPr lang="cs-CZ" sz="1600" dirty="false"/>
              <a:t>partneři podílí na realizaci věcných aktivit projektu (partnerství nenahrazuje zabezpečení běžné administrace projektu, poskytování běžných služeb nebo dodání zboží - nesmí být zneužito k obcházení zákona o veřejných zakázkách)</a:t>
            </a:r>
          </a:p>
          <a:p>
            <a:pPr lvl="0">
              <a:buFont typeface="Wingdings" panose="05000000000000000000" pitchFamily="2" charset="2"/>
              <a:buChar char="q"/>
            </a:pPr>
            <a:r>
              <a:rPr lang="cs-CZ" sz="1600" dirty="false"/>
              <a:t>odpovědnost za realizaci projektu má vždy příjemce </a:t>
            </a:r>
          </a:p>
          <a:p>
            <a:pPr lvl="0">
              <a:buFont typeface="Wingdings" panose="05000000000000000000" pitchFamily="2" charset="2"/>
              <a:buChar char="q"/>
            </a:pPr>
            <a:r>
              <a:rPr lang="cs-CZ" sz="1600" dirty="false"/>
              <a:t>dělení partnerů (s/ bez finančního příspěvku), oprávněnost partnerů, náležitosti smlouvy o partnerství a změna partnera viz Obecná pravidla pro žadatele a příjemce </a:t>
            </a:r>
          </a:p>
          <a:p>
            <a:pPr marL="0" indent="0">
              <a:buNone/>
            </a:pPr>
            <a:endParaRPr lang="cs-CZ" dirty="false"/>
          </a:p>
          <a:p>
            <a:pPr marL="0" indent="0">
              <a:lnSpc>
                <a:spcPct val="100000"/>
              </a:lnSpc>
              <a:spcBef>
                <a:spcPts val="300"/>
              </a:spcBef>
              <a:spcAft>
                <a:spcPts val="0"/>
              </a:spcAft>
              <a:buNone/>
            </a:pPr>
            <a:endParaRPr lang="cs-CZ" dirty="false">
              <a:latin typeface="Arial" panose="020B0604020202020204" pitchFamily="34" charset="0"/>
              <a:cs typeface="Arial" panose="020B0604020202020204" pitchFamily="34" charset="0"/>
            </a:endParaRPr>
          </a:p>
        </p:txBody>
      </p:sp>
      <p:sp>
        <p:nvSpPr>
          <p:cNvPr id="4" name="Zástupný symbol pro číslo snímku 3">
            <a:extLst>
              <a:ext uri="{FF2B5EF4-FFF2-40B4-BE49-F238E27FC236}">
                <a16:creationId xmlns:a16="http://schemas.microsoft.com/office/drawing/2014/main" id="{F12B98EB-FB5C-4390-9083-C8AAC7F5C10C}"/>
              </a:ext>
            </a:extLst>
          </p:cNvPr>
          <p:cNvSpPr>
            <a:spLocks noGrp="true"/>
          </p:cNvSpPr>
          <p:nvPr>
            <p:ph type="sldNum" sz="quarter" idx="12"/>
          </p:nvPr>
        </p:nvSpPr>
        <p:spPr/>
        <p:txBody>
          <a:bodyPr/>
          <a:lstStyle/>
          <a:p>
            <a:fld id="{479BF083-4774-43B1-9AB0-5CC1AC5DD8EE}" type="slidenum">
              <a:rPr lang="cs-CZ" smtClean="false"/>
              <a:pPr/>
              <a:t>23</a:t>
            </a:fld>
            <a:endParaRPr lang="cs-CZ" dirty="false"/>
          </a:p>
        </p:txBody>
      </p:sp>
    </p:spTree>
    <p:extLst>
      <p:ext uri="{BB962C8B-B14F-4D97-AF65-F5344CB8AC3E}">
        <p14:creationId xmlns:p14="http://schemas.microsoft.com/office/powerpoint/2010/main" val="1062922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5CC2D6-9ED6-46DF-AA15-50C5A46D482C}"/>
              </a:ext>
            </a:extLst>
          </p:cNvPr>
          <p:cNvSpPr>
            <a:spLocks noGrp="true"/>
          </p:cNvSpPr>
          <p:nvPr>
            <p:ph type="title"/>
          </p:nvPr>
        </p:nvSpPr>
        <p:spPr/>
        <p:txBody>
          <a:bodyPr/>
          <a:lstStyle/>
          <a:p>
            <a:br>
              <a:rPr lang="cs-CZ" sz="2400" dirty="false"/>
            </a:br>
            <a:br>
              <a:rPr lang="cs-CZ" sz="2400" dirty="false"/>
            </a:br>
            <a:r>
              <a:rPr lang="cs-CZ" sz="2400" dirty="false"/>
              <a:t>Specifika partnerství v rámci CLLD v OPZ+</a:t>
            </a:r>
            <a:br>
              <a:rPr lang="cs-CZ" dirty="false"/>
            </a:br>
            <a:br>
              <a:rPr lang="cs-CZ" dirty="false"/>
            </a:br>
            <a:endParaRPr lang="cs-CZ" dirty="false"/>
          </a:p>
        </p:txBody>
      </p:sp>
      <p:sp>
        <p:nvSpPr>
          <p:cNvPr id="3" name="Zástupný obsah 2">
            <a:extLst>
              <a:ext uri="{FF2B5EF4-FFF2-40B4-BE49-F238E27FC236}">
                <a16:creationId xmlns:a16="http://schemas.microsoft.com/office/drawing/2014/main" id="{384453F6-5EEA-42C3-B6B0-848C76F02F43}"/>
              </a:ext>
            </a:extLst>
          </p:cNvPr>
          <p:cNvSpPr>
            <a:spLocks noGrp="true"/>
          </p:cNvSpPr>
          <p:nvPr>
            <p:ph idx="1"/>
          </p:nvPr>
        </p:nvSpPr>
        <p:spPr>
          <a:xfrm>
            <a:off x="540000" y="1268760"/>
            <a:ext cx="8064000" cy="4851240"/>
          </a:xfrm>
        </p:spPr>
        <p:txBody>
          <a:bodyPr/>
          <a:lstStyle/>
          <a:p>
            <a:pPr marL="0" indent="0">
              <a:buNone/>
            </a:pPr>
            <a:r>
              <a:rPr lang="cs-CZ" sz="1400" dirty="false"/>
              <a:t>Budování místních/regionálních partnerství - základní princip realizace projektů na základě přístupu zdola - nahoru (bottom-up approach)</a:t>
            </a:r>
          </a:p>
          <a:p>
            <a:pPr marL="0" indent="0">
              <a:buNone/>
            </a:pPr>
            <a:r>
              <a:rPr lang="cs-CZ" sz="1400" b="true" dirty="false"/>
              <a:t>Partnerství v rámci CLLD - ukotveno v obecném nařízení čl. 31, 32, 33</a:t>
            </a:r>
          </a:p>
          <a:p>
            <a:pPr marL="0" indent="0">
              <a:buNone/>
            </a:pPr>
            <a:r>
              <a:rPr lang="cs-CZ" sz="1400" b="true" dirty="false"/>
              <a:t>Při realizaci projektů CLLD v OPZ+ je nutné dodržovat:  </a:t>
            </a:r>
            <a:endParaRPr lang="cs-CZ" sz="1400" dirty="false"/>
          </a:p>
          <a:p>
            <a:pPr lvl="0">
              <a:buFont typeface="Wingdings" panose="05000000000000000000" pitchFamily="2" charset="2"/>
              <a:buChar char="q"/>
            </a:pPr>
            <a:r>
              <a:rPr lang="cs-CZ" sz="1400" dirty="false"/>
              <a:t>MAS jako příjemce disponuje dostatečnou personální kapacitou pro přípravu a realizaci projektů CLLD  -  min. 30 % z PN rozpočtu projektu MAS realizuje jako příjemce vlastními silami (zbylou část mohou realizovat partneři s fin. příspěvkem a/nebo dodavatelé) </a:t>
            </a:r>
          </a:p>
          <a:p>
            <a:pPr lvl="0">
              <a:buFont typeface="Wingdings" panose="05000000000000000000" pitchFamily="2" charset="2"/>
              <a:buChar char="q"/>
            </a:pPr>
            <a:r>
              <a:rPr lang="cs-CZ" sz="1400" dirty="false"/>
              <a:t>oprávněný partner s fin. příspěvkem je pouze subjekt s min. tříletou historií (výjimečně s kratší historií, ne nově vzniklé subjekty) </a:t>
            </a:r>
          </a:p>
          <a:p>
            <a:pPr lvl="0">
              <a:buFont typeface="Wingdings" panose="05000000000000000000" pitchFamily="2" charset="2"/>
              <a:buChar char="q"/>
            </a:pPr>
            <a:r>
              <a:rPr lang="cs-CZ" sz="1400" dirty="false"/>
              <a:t>MAS vybírá partnery s fin. příspěvkem transparentním výběrovým procesem (předem stanovená kritéria)</a:t>
            </a:r>
          </a:p>
          <a:p>
            <a:pPr lvl="0">
              <a:buFont typeface="Wingdings" panose="05000000000000000000" pitchFamily="2" charset="2"/>
              <a:buChar char="q"/>
            </a:pPr>
            <a:r>
              <a:rPr lang="cs-CZ" sz="1400" dirty="false"/>
              <a:t>Při výběru partnerů je kladen důraz na lokální partnerství</a:t>
            </a:r>
          </a:p>
          <a:p>
            <a:pPr marL="0" indent="0">
              <a:buNone/>
            </a:pPr>
            <a:r>
              <a:rPr lang="cs-CZ" sz="1200" dirty="false"/>
              <a:t> </a:t>
            </a:r>
            <a:endParaRPr lang="cs-CZ" sz="3200" b="true" dirty="false">
              <a:ea typeface="Calibri" panose="020F0502020204030204" pitchFamily="34" charset="0"/>
            </a:endParaRPr>
          </a:p>
        </p:txBody>
      </p:sp>
      <p:sp>
        <p:nvSpPr>
          <p:cNvPr id="4" name="Zástupný symbol pro číslo snímku 3">
            <a:extLst>
              <a:ext uri="{FF2B5EF4-FFF2-40B4-BE49-F238E27FC236}">
                <a16:creationId xmlns:a16="http://schemas.microsoft.com/office/drawing/2014/main" id="{7B5E7F04-C5E5-4A32-A8B7-586E3A400006}"/>
              </a:ext>
            </a:extLst>
          </p:cNvPr>
          <p:cNvSpPr>
            <a:spLocks noGrp="true"/>
          </p:cNvSpPr>
          <p:nvPr>
            <p:ph type="sldNum" sz="quarter" idx="12"/>
          </p:nvPr>
        </p:nvSpPr>
        <p:spPr/>
        <p:txBody>
          <a:bodyPr/>
          <a:lstStyle/>
          <a:p>
            <a:fld id="{479BF083-4774-43B1-9AB0-5CC1AC5DD8EE}" type="slidenum">
              <a:rPr lang="cs-CZ" smtClean="false"/>
              <a:pPr/>
              <a:t>24</a:t>
            </a:fld>
            <a:endParaRPr lang="cs-CZ" dirty="false"/>
          </a:p>
        </p:txBody>
      </p:sp>
    </p:spTree>
    <p:extLst>
      <p:ext uri="{BB962C8B-B14F-4D97-AF65-F5344CB8AC3E}">
        <p14:creationId xmlns:p14="http://schemas.microsoft.com/office/powerpoint/2010/main" val="33358310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489ED95-7956-4C9A-9A74-8533D9B96018}"/>
              </a:ext>
            </a:extLst>
          </p:cNvPr>
          <p:cNvSpPr>
            <a:spLocks noGrp="true"/>
          </p:cNvSpPr>
          <p:nvPr>
            <p:ph type="title"/>
          </p:nvPr>
        </p:nvSpPr>
        <p:spPr>
          <a:xfrm>
            <a:off x="539552" y="2564904"/>
            <a:ext cx="8244448" cy="3285096"/>
          </a:xfrm>
        </p:spPr>
        <p:txBody>
          <a:bodyPr/>
          <a:lstStyle/>
          <a:p>
            <a:pPr algn="ctr"/>
            <a:r>
              <a:rPr lang="cs-CZ" dirty="false"/>
              <a:t>Akční plán – konzultace</a:t>
            </a:r>
            <a:br>
              <a:rPr lang="cs-CZ" dirty="false"/>
            </a:br>
            <a:br>
              <a:rPr lang="cs-CZ" dirty="false"/>
            </a:br>
            <a:r>
              <a:rPr lang="cs-CZ" dirty="false"/>
              <a:t>harmonogram </a:t>
            </a:r>
          </a:p>
        </p:txBody>
      </p:sp>
    </p:spTree>
    <p:extLst>
      <p:ext uri="{BB962C8B-B14F-4D97-AF65-F5344CB8AC3E}">
        <p14:creationId xmlns:p14="http://schemas.microsoft.com/office/powerpoint/2010/main" val="8714007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CF006A-E9D8-4E3D-B147-E02D1429BE63}"/>
              </a:ext>
            </a:extLst>
          </p:cNvPr>
          <p:cNvSpPr>
            <a:spLocks noGrp="true"/>
          </p:cNvSpPr>
          <p:nvPr>
            <p:ph type="title"/>
          </p:nvPr>
        </p:nvSpPr>
        <p:spPr/>
        <p:txBody>
          <a:bodyPr/>
          <a:lstStyle/>
          <a:p>
            <a:r>
              <a:rPr lang="cs-CZ" dirty="false"/>
              <a:t>konzultace s ŘO OPZ</a:t>
            </a:r>
          </a:p>
        </p:txBody>
      </p:sp>
      <p:sp>
        <p:nvSpPr>
          <p:cNvPr id="3" name="Zástupný obsah 2">
            <a:extLst>
              <a:ext uri="{FF2B5EF4-FFF2-40B4-BE49-F238E27FC236}">
                <a16:creationId xmlns:a16="http://schemas.microsoft.com/office/drawing/2014/main" id="{E2F855CD-C061-40B5-BE82-8B7B9F1E170F}"/>
              </a:ext>
            </a:extLst>
          </p:cNvPr>
          <p:cNvSpPr>
            <a:spLocks noGrp="true"/>
          </p:cNvSpPr>
          <p:nvPr>
            <p:ph idx="1"/>
          </p:nvPr>
        </p:nvSpPr>
        <p:spPr>
          <a:xfrm>
            <a:off x="540000" y="1412776"/>
            <a:ext cx="8064000" cy="4680520"/>
          </a:xfrm>
        </p:spPr>
        <p:txBody>
          <a:bodyPr/>
          <a:lstStyle/>
          <a:p>
            <a:pPr>
              <a:buFont typeface="Wingdings" panose="05000000000000000000" pitchFamily="2" charset="2"/>
              <a:buChar char="q"/>
            </a:pPr>
            <a:r>
              <a:rPr lang="cs-CZ" dirty="false"/>
              <a:t>Speciální klub pro CLLD - název klubu </a:t>
            </a:r>
            <a:r>
              <a:rPr lang="en-US" b="true" dirty="false"/>
              <a:t>OPZ PLUS pro CLLD - příprava</a:t>
            </a:r>
            <a:r>
              <a:rPr lang="en-US" dirty="false"/>
              <a:t> </a:t>
            </a:r>
            <a:endParaRPr lang="cs-CZ" dirty="false"/>
          </a:p>
          <a:p>
            <a:pPr>
              <a:buFont typeface="Wingdings" panose="05000000000000000000" pitchFamily="2" charset="2"/>
              <a:buChar char="q"/>
            </a:pPr>
            <a:r>
              <a:rPr lang="cs-CZ" dirty="false"/>
              <a:t>Pod odkazem: </a:t>
            </a:r>
            <a:r>
              <a:rPr lang="cs-CZ" u="sng" dirty="false">
                <a:hlinkClick r:id="rId3"/>
              </a:rPr>
              <a:t>https://www.esfcr.cz/opz-plus-clld-priprava</a:t>
            </a:r>
            <a:r>
              <a:rPr lang="cs-CZ" dirty="false"/>
              <a:t>) </a:t>
            </a:r>
            <a:endParaRPr lang="en-US" dirty="false"/>
          </a:p>
          <a:p>
            <a:pPr>
              <a:buFont typeface="Wingdings" panose="05000000000000000000" pitchFamily="2" charset="2"/>
              <a:buChar char="q"/>
            </a:pPr>
            <a:r>
              <a:rPr lang="cs-CZ" dirty="false"/>
              <a:t>Dotazy k novému programovému období specificky pro CLLD (např. příprava AP či projektové žádosti, otázky vztahující se k VP, partnerství atd.)</a:t>
            </a:r>
          </a:p>
          <a:p>
            <a:pPr>
              <a:buFont typeface="Wingdings" panose="05000000000000000000" pitchFamily="2" charset="2"/>
              <a:buChar char="q"/>
            </a:pPr>
            <a:r>
              <a:rPr lang="cs-CZ" dirty="false"/>
              <a:t>Doporučení konzultovat</a:t>
            </a:r>
          </a:p>
          <a:p>
            <a:pPr>
              <a:buFont typeface="Wingdings" panose="05000000000000000000" pitchFamily="2" charset="2"/>
              <a:buChar char="q"/>
            </a:pPr>
            <a:r>
              <a:rPr lang="cs-CZ" dirty="false"/>
              <a:t>Pravidla pro konzultace budou upřesněna (viz výstupy z dotazníkového šetření mezi MAS)</a:t>
            </a:r>
          </a:p>
          <a:p>
            <a:pPr>
              <a:buFont typeface="Wingdings" panose="05000000000000000000" pitchFamily="2" charset="2"/>
              <a:buChar char="q"/>
            </a:pPr>
            <a:endParaRPr lang="cs-CZ" dirty="false"/>
          </a:p>
          <a:p>
            <a:pPr marL="0" indent="0">
              <a:buNone/>
            </a:pPr>
            <a:endParaRPr lang="cs-CZ" dirty="false"/>
          </a:p>
        </p:txBody>
      </p:sp>
      <p:sp>
        <p:nvSpPr>
          <p:cNvPr id="4" name="Zástupný symbol pro číslo snímku 3">
            <a:extLst>
              <a:ext uri="{FF2B5EF4-FFF2-40B4-BE49-F238E27FC236}">
                <a16:creationId xmlns:a16="http://schemas.microsoft.com/office/drawing/2014/main" id="{3EB57488-F404-4567-A831-3AFBC3EF05FE}"/>
              </a:ext>
            </a:extLst>
          </p:cNvPr>
          <p:cNvSpPr>
            <a:spLocks noGrp="true"/>
          </p:cNvSpPr>
          <p:nvPr>
            <p:ph type="sldNum" sz="quarter" idx="12"/>
          </p:nvPr>
        </p:nvSpPr>
        <p:spPr/>
        <p:txBody>
          <a:bodyPr/>
          <a:lstStyle/>
          <a:p>
            <a:fld id="{479BF083-4774-43B1-9AB0-5CC1AC5DD8EE}" type="slidenum">
              <a:rPr lang="cs-CZ" smtClean="false"/>
              <a:pPr/>
              <a:t>26</a:t>
            </a:fld>
            <a:endParaRPr lang="cs-CZ" dirty="false"/>
          </a:p>
        </p:txBody>
      </p:sp>
    </p:spTree>
    <p:extLst>
      <p:ext uri="{BB962C8B-B14F-4D97-AF65-F5344CB8AC3E}">
        <p14:creationId xmlns:p14="http://schemas.microsoft.com/office/powerpoint/2010/main" val="28754446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D87612-656F-4208-815C-0E317236FE7E}"/>
              </a:ext>
            </a:extLst>
          </p:cNvPr>
          <p:cNvSpPr>
            <a:spLocks noGrp="true"/>
          </p:cNvSpPr>
          <p:nvPr>
            <p:ph type="title"/>
          </p:nvPr>
        </p:nvSpPr>
        <p:spPr/>
        <p:txBody>
          <a:bodyPr/>
          <a:lstStyle/>
          <a:p>
            <a:r>
              <a:rPr lang="cs-CZ" dirty="false"/>
              <a:t>Online formulář Akčního plánu</a:t>
            </a:r>
            <a:br>
              <a:rPr lang="cs-CZ" dirty="false"/>
            </a:br>
            <a:endParaRPr lang="cs-CZ" dirty="false"/>
          </a:p>
        </p:txBody>
      </p:sp>
      <p:sp>
        <p:nvSpPr>
          <p:cNvPr id="3" name="Zástupný obsah 2">
            <a:extLst>
              <a:ext uri="{FF2B5EF4-FFF2-40B4-BE49-F238E27FC236}">
                <a16:creationId xmlns:a16="http://schemas.microsoft.com/office/drawing/2014/main" id="{14544FB7-082B-40BA-AA8B-15821C75D7F4}"/>
              </a:ext>
            </a:extLst>
          </p:cNvPr>
          <p:cNvSpPr>
            <a:spLocks noGrp="true"/>
          </p:cNvSpPr>
          <p:nvPr>
            <p:ph idx="1"/>
          </p:nvPr>
        </p:nvSpPr>
        <p:spPr>
          <a:xfrm>
            <a:off x="540000" y="1628800"/>
            <a:ext cx="8064000" cy="4491200"/>
          </a:xfrm>
        </p:spPr>
        <p:txBody>
          <a:bodyPr/>
          <a:lstStyle/>
          <a:p>
            <a:pPr lvl="0">
              <a:lnSpc>
                <a:spcPct val="100000"/>
              </a:lnSpc>
              <a:buFont typeface="Wingdings" panose="05000000000000000000" pitchFamily="2" charset="2"/>
              <a:buChar char="q"/>
            </a:pPr>
            <a:r>
              <a:rPr lang="cs-CZ" dirty="false"/>
              <a:t>V přípravě je online formulář dostupný pro přihlášené uživatele - dokončení cca v listopadu 2021</a:t>
            </a:r>
          </a:p>
          <a:p>
            <a:pPr marL="0" lvl="0" indent="0">
              <a:lnSpc>
                <a:spcPct val="100000"/>
              </a:lnSpc>
              <a:buNone/>
            </a:pPr>
            <a:endParaRPr lang="cs-CZ" dirty="false"/>
          </a:p>
          <a:p>
            <a:pPr lvl="0">
              <a:lnSpc>
                <a:spcPct val="100000"/>
              </a:lnSpc>
              <a:buFont typeface="Wingdings" panose="05000000000000000000" pitchFamily="2" charset="2"/>
              <a:buChar char="q"/>
            </a:pPr>
            <a:r>
              <a:rPr lang="cs-CZ" dirty="false"/>
              <a:t>Hlídání struktury, rozsahu, přehlednosti</a:t>
            </a:r>
          </a:p>
          <a:p>
            <a:pPr marL="0" lvl="0" indent="0">
              <a:lnSpc>
                <a:spcPct val="100000"/>
              </a:lnSpc>
              <a:buNone/>
            </a:pPr>
            <a:endParaRPr lang="cs-CZ" dirty="false"/>
          </a:p>
          <a:p>
            <a:pPr lvl="0">
              <a:lnSpc>
                <a:spcPct val="100000"/>
              </a:lnSpc>
              <a:buFont typeface="Wingdings" panose="05000000000000000000" pitchFamily="2" charset="2"/>
              <a:buChar char="q"/>
            </a:pPr>
            <a:r>
              <a:rPr lang="cs-CZ" dirty="false"/>
              <a:t>Exportovaný výstup (PDF) vložit do společné části v MS pro SCLLD</a:t>
            </a:r>
          </a:p>
          <a:p>
            <a:pPr marL="0" lvl="0" indent="0">
              <a:lnSpc>
                <a:spcPct val="100000"/>
              </a:lnSpc>
              <a:buNone/>
            </a:pPr>
            <a:endParaRPr lang="cs-CZ" dirty="false"/>
          </a:p>
          <a:p>
            <a:pPr>
              <a:lnSpc>
                <a:spcPct val="100000"/>
              </a:lnSpc>
              <a:buFont typeface="Wingdings" panose="05000000000000000000" pitchFamily="2" charset="2"/>
              <a:buChar char="q"/>
            </a:pPr>
            <a:r>
              <a:rPr lang="cs-CZ" dirty="false"/>
              <a:t>Plánujeme seminář k online formuláři pro MAS </a:t>
            </a:r>
          </a:p>
          <a:p>
            <a:pPr marL="0" indent="0">
              <a:buNone/>
            </a:pPr>
            <a:endParaRPr lang="cs-CZ" dirty="false"/>
          </a:p>
        </p:txBody>
      </p:sp>
      <p:sp>
        <p:nvSpPr>
          <p:cNvPr id="4" name="Zástupný symbol pro číslo snímku 3">
            <a:extLst>
              <a:ext uri="{FF2B5EF4-FFF2-40B4-BE49-F238E27FC236}">
                <a16:creationId xmlns:a16="http://schemas.microsoft.com/office/drawing/2014/main" id="{6B302DDC-EE38-4174-B0F7-FB9E0D9850B2}"/>
              </a:ext>
            </a:extLst>
          </p:cNvPr>
          <p:cNvSpPr>
            <a:spLocks noGrp="true"/>
          </p:cNvSpPr>
          <p:nvPr>
            <p:ph type="sldNum" sz="quarter" idx="12"/>
          </p:nvPr>
        </p:nvSpPr>
        <p:spPr/>
        <p:txBody>
          <a:bodyPr/>
          <a:lstStyle/>
          <a:p>
            <a:fld id="{479BF083-4774-43B1-9AB0-5CC1AC5DD8EE}" type="slidenum">
              <a:rPr lang="cs-CZ" smtClean="false"/>
              <a:pPr/>
              <a:t>27</a:t>
            </a:fld>
            <a:endParaRPr lang="cs-CZ" dirty="false"/>
          </a:p>
        </p:txBody>
      </p:sp>
    </p:spTree>
    <p:extLst>
      <p:ext uri="{BB962C8B-B14F-4D97-AF65-F5344CB8AC3E}">
        <p14:creationId xmlns:p14="http://schemas.microsoft.com/office/powerpoint/2010/main" val="13594656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9E2E9E-3C18-4F7E-9487-395F1CF42852}"/>
              </a:ext>
            </a:extLst>
          </p:cNvPr>
          <p:cNvSpPr>
            <a:spLocks noGrp="true"/>
          </p:cNvSpPr>
          <p:nvPr>
            <p:ph type="title"/>
          </p:nvPr>
        </p:nvSpPr>
        <p:spPr/>
        <p:txBody>
          <a:bodyPr/>
          <a:lstStyle/>
          <a:p>
            <a:r>
              <a:rPr lang="cs-CZ" dirty="false"/>
              <a:t>Časový rámec CLLD v opz</a:t>
            </a:r>
            <a:r>
              <a:rPr lang="en-GB" dirty="false"/>
              <a:t>+</a:t>
            </a:r>
            <a:endParaRPr lang="cs-CZ" dirty="false"/>
          </a:p>
        </p:txBody>
      </p:sp>
      <p:sp>
        <p:nvSpPr>
          <p:cNvPr id="3" name="Zástupný obsah 2">
            <a:extLst>
              <a:ext uri="{FF2B5EF4-FFF2-40B4-BE49-F238E27FC236}">
                <a16:creationId xmlns:a16="http://schemas.microsoft.com/office/drawing/2014/main" id="{E55590A5-9A01-4645-9683-FD0F1CACD08C}"/>
              </a:ext>
            </a:extLst>
          </p:cNvPr>
          <p:cNvSpPr>
            <a:spLocks noGrp="true"/>
          </p:cNvSpPr>
          <p:nvPr>
            <p:ph idx="1"/>
          </p:nvPr>
        </p:nvSpPr>
        <p:spPr>
          <a:xfrm>
            <a:off x="540000" y="1844824"/>
            <a:ext cx="8064000" cy="4176464"/>
          </a:xfrm>
        </p:spPr>
        <p:txBody>
          <a:bodyPr/>
          <a:lstStyle/>
          <a:p>
            <a:pPr>
              <a:buFont typeface="Wingdings" panose="05000000000000000000" pitchFamily="2" charset="2"/>
              <a:buChar char="q"/>
            </a:pPr>
            <a:r>
              <a:rPr lang="cs-CZ" dirty="false"/>
              <a:t>Příprava AP (červenec 2021 - jaro 2022)</a:t>
            </a:r>
          </a:p>
          <a:p>
            <a:pPr>
              <a:buFont typeface="Wingdings" panose="05000000000000000000" pitchFamily="2" charset="2"/>
              <a:buChar char="q"/>
            </a:pPr>
            <a:r>
              <a:rPr lang="cs-CZ" dirty="false"/>
              <a:t>Vyhlášení první výzvy ŘO pro předkládání projektů MAS (cca pol. roku 2022, ukončení příjmu žádostí září 2022) - MAS předkládá 1 projekt</a:t>
            </a:r>
          </a:p>
          <a:p>
            <a:pPr>
              <a:buFont typeface="Wingdings" panose="05000000000000000000" pitchFamily="2" charset="2"/>
              <a:buChar char="q"/>
            </a:pPr>
            <a:r>
              <a:rPr lang="cs-CZ" dirty="false"/>
              <a:t>Vyhlášení druhé výzvy ŘO pro předkládání projektů MAS (na zbylou část alokace, plus případně nedočerpané prostředky z první výzvy) - předpoklad pol. roku 2025</a:t>
            </a:r>
          </a:p>
          <a:p>
            <a:pPr>
              <a:buFont typeface="Wingdings" panose="05000000000000000000" pitchFamily="2" charset="2"/>
              <a:buChar char="q"/>
            </a:pPr>
            <a:r>
              <a:rPr lang="cs-CZ" dirty="false"/>
              <a:t>Předpoklad data zahájení projektů - leden 2023</a:t>
            </a:r>
          </a:p>
          <a:p>
            <a:pPr marL="0" indent="0">
              <a:buNone/>
            </a:pPr>
            <a:endParaRPr lang="cs-CZ" sz="2000" dirty="false">
              <a:ea typeface="Calibri" panose="020F0502020204030204" pitchFamily="34" charset="0"/>
            </a:endParaRPr>
          </a:p>
          <a:p>
            <a:pPr marL="0" indent="0">
              <a:buNone/>
            </a:pPr>
            <a:endParaRPr lang="cs-CZ" dirty="false"/>
          </a:p>
        </p:txBody>
      </p:sp>
      <p:sp>
        <p:nvSpPr>
          <p:cNvPr id="4" name="Zástupný symbol pro číslo snímku 3">
            <a:extLst>
              <a:ext uri="{FF2B5EF4-FFF2-40B4-BE49-F238E27FC236}">
                <a16:creationId xmlns:a16="http://schemas.microsoft.com/office/drawing/2014/main" id="{7FE25C1F-42AA-4092-AADA-DFF6CF2CEC8E}"/>
              </a:ext>
            </a:extLst>
          </p:cNvPr>
          <p:cNvSpPr>
            <a:spLocks noGrp="true"/>
          </p:cNvSpPr>
          <p:nvPr>
            <p:ph type="sldNum" sz="quarter" idx="12"/>
          </p:nvPr>
        </p:nvSpPr>
        <p:spPr/>
        <p:txBody>
          <a:bodyPr/>
          <a:lstStyle/>
          <a:p>
            <a:fld id="{479BF083-4774-43B1-9AB0-5CC1AC5DD8EE}" type="slidenum">
              <a:rPr lang="cs-CZ" smtClean="false"/>
              <a:pPr/>
              <a:t>28</a:t>
            </a:fld>
            <a:endParaRPr lang="cs-CZ" dirty="false"/>
          </a:p>
        </p:txBody>
      </p:sp>
    </p:spTree>
    <p:extLst>
      <p:ext uri="{BB962C8B-B14F-4D97-AF65-F5344CB8AC3E}">
        <p14:creationId xmlns:p14="http://schemas.microsoft.com/office/powerpoint/2010/main" val="23468169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D964B1E-C609-4DEA-A491-D2FD36B80CCC}"/>
              </a:ext>
            </a:extLst>
          </p:cNvPr>
          <p:cNvSpPr>
            <a:spLocks noGrp="true"/>
          </p:cNvSpPr>
          <p:nvPr>
            <p:ph type="title"/>
          </p:nvPr>
        </p:nvSpPr>
        <p:spPr/>
        <p:txBody>
          <a:bodyPr/>
          <a:lstStyle/>
          <a:p>
            <a:r>
              <a:rPr lang="cs-CZ" sz="2800" dirty="false"/>
              <a:t>Evaluace stávajícího období v CLLD</a:t>
            </a:r>
            <a:br>
              <a:rPr lang="cs-CZ" dirty="false"/>
            </a:br>
            <a:endParaRPr lang="cs-CZ" dirty="false"/>
          </a:p>
        </p:txBody>
      </p:sp>
      <p:sp>
        <p:nvSpPr>
          <p:cNvPr id="3" name="Zástupný obsah 2">
            <a:extLst>
              <a:ext uri="{FF2B5EF4-FFF2-40B4-BE49-F238E27FC236}">
                <a16:creationId xmlns:a16="http://schemas.microsoft.com/office/drawing/2014/main" id="{6F91E085-4920-48E0-8BDB-97C7A8069E04}"/>
              </a:ext>
            </a:extLst>
          </p:cNvPr>
          <p:cNvSpPr>
            <a:spLocks noGrp="true"/>
          </p:cNvSpPr>
          <p:nvPr>
            <p:ph idx="1"/>
          </p:nvPr>
        </p:nvSpPr>
        <p:spPr>
          <a:xfrm>
            <a:off x="540000" y="1628800"/>
            <a:ext cx="8064000" cy="4491200"/>
          </a:xfrm>
        </p:spPr>
        <p:txBody>
          <a:bodyPr/>
          <a:lstStyle/>
          <a:p>
            <a:r>
              <a:rPr lang="cs-CZ" sz="1600" dirty="false"/>
              <a:t>Realizace v rámci veřejné zakázky – začátek roku 2022</a:t>
            </a:r>
            <a:endParaRPr lang="cs-CZ" sz="1600" dirty="false">
              <a:highlight>
                <a:srgbClr val="FFFF00"/>
              </a:highlight>
            </a:endParaRPr>
          </a:p>
          <a:p>
            <a:r>
              <a:rPr lang="cs-CZ" sz="1600" b="true" dirty="false"/>
              <a:t>Tři fokusní skupiny se třemi skupinami aktérů CLLD -</a:t>
            </a:r>
            <a:r>
              <a:rPr lang="cs-CZ" sz="1600" dirty="false"/>
              <a:t> manažeři MAS, starostové obcí (popř. jiní relevantní zástupci obcí), zástupci NNO a podnikatelského sektoru (6-8 účastníků v každé FS) </a:t>
            </a:r>
          </a:p>
          <a:p>
            <a:r>
              <a:rPr lang="cs-CZ" sz="1600" dirty="false"/>
              <a:t>Výstupy: konkrétní doporučení ke zlepšení v procesech nastavování spolupráce a vytváření lokálních partnerství v rámci CLLD </a:t>
            </a:r>
          </a:p>
          <a:p>
            <a:r>
              <a:rPr lang="cs-CZ" sz="1600" b="true" dirty="false"/>
              <a:t>Tři případové studie - </a:t>
            </a:r>
            <a:r>
              <a:rPr lang="cs-CZ" sz="1600" dirty="false"/>
              <a:t>cílem je zachytit dobrou praxi fungování spolupráce místních aktérů na území MAS (využití i jako inspirace  pro nastavování spolupráce a vytváření lokálních partnerství v novém programovém období), hloubkové polostrukturované rozhovory s vybranými zástupci MAS (manažer MAS nebo jiný klíčový člen MAS) </a:t>
            </a:r>
          </a:p>
        </p:txBody>
      </p:sp>
      <p:sp>
        <p:nvSpPr>
          <p:cNvPr id="4" name="Zástupný symbol pro číslo snímku 3">
            <a:extLst>
              <a:ext uri="{FF2B5EF4-FFF2-40B4-BE49-F238E27FC236}">
                <a16:creationId xmlns:a16="http://schemas.microsoft.com/office/drawing/2014/main" id="{EC65ACC7-55BB-4403-8F99-95A587DD4DAE}"/>
              </a:ext>
            </a:extLst>
          </p:cNvPr>
          <p:cNvSpPr>
            <a:spLocks noGrp="true"/>
          </p:cNvSpPr>
          <p:nvPr>
            <p:ph type="sldNum" sz="quarter" idx="12"/>
          </p:nvPr>
        </p:nvSpPr>
        <p:spPr/>
        <p:txBody>
          <a:bodyPr/>
          <a:lstStyle/>
          <a:p>
            <a:fld id="{479BF083-4774-43B1-9AB0-5CC1AC5DD8EE}" type="slidenum">
              <a:rPr lang="cs-CZ" smtClean="false"/>
              <a:pPr/>
              <a:t>29</a:t>
            </a:fld>
            <a:endParaRPr lang="cs-CZ" dirty="false"/>
          </a:p>
        </p:txBody>
      </p:sp>
    </p:spTree>
    <p:extLst>
      <p:ext uri="{BB962C8B-B14F-4D97-AF65-F5344CB8AC3E}">
        <p14:creationId xmlns:p14="http://schemas.microsoft.com/office/powerpoint/2010/main" val="1618141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67C568-5BD5-4973-A5EC-B2331059CA00}"/>
              </a:ext>
            </a:extLst>
          </p:cNvPr>
          <p:cNvSpPr>
            <a:spLocks noGrp="true"/>
          </p:cNvSpPr>
          <p:nvPr>
            <p:ph type="title"/>
          </p:nvPr>
        </p:nvSpPr>
        <p:spPr/>
        <p:txBody>
          <a:bodyPr/>
          <a:lstStyle/>
          <a:p>
            <a:r>
              <a:rPr lang="cs-CZ" dirty="false"/>
              <a:t>Výsledky dotazování na zájem o zapojení MAS Do OPZ+ (červen 2021)</a:t>
            </a:r>
          </a:p>
        </p:txBody>
      </p:sp>
      <p:sp>
        <p:nvSpPr>
          <p:cNvPr id="3" name="Zástupný obsah 2">
            <a:extLst>
              <a:ext uri="{FF2B5EF4-FFF2-40B4-BE49-F238E27FC236}">
                <a16:creationId xmlns:a16="http://schemas.microsoft.com/office/drawing/2014/main" id="{D6CE300C-B618-4930-A5E2-18D5F8A82787}"/>
              </a:ext>
            </a:extLst>
          </p:cNvPr>
          <p:cNvSpPr>
            <a:spLocks noGrp="true"/>
          </p:cNvSpPr>
          <p:nvPr>
            <p:ph idx="1"/>
          </p:nvPr>
        </p:nvSpPr>
        <p:spPr>
          <a:xfrm>
            <a:off x="720000" y="1484784"/>
            <a:ext cx="8064000" cy="4680040"/>
          </a:xfrm>
        </p:spPr>
        <p:txBody>
          <a:bodyPr/>
          <a:lstStyle/>
          <a:p>
            <a:pPr marL="0" indent="0">
              <a:buNone/>
            </a:pPr>
            <a:endParaRPr lang="cs-CZ" sz="2800" dirty="false"/>
          </a:p>
          <a:p>
            <a:pPr marL="0" indent="0">
              <a:buNone/>
            </a:pPr>
            <a:endParaRPr lang="cs-CZ" sz="2800" dirty="false"/>
          </a:p>
          <a:p>
            <a:pPr marL="0" indent="0">
              <a:buNone/>
            </a:pPr>
            <a:endParaRPr lang="cs-CZ" sz="2800" dirty="false"/>
          </a:p>
          <a:p>
            <a:pPr marL="0" indent="0">
              <a:buNone/>
            </a:pPr>
            <a:endParaRPr lang="cs-CZ" sz="2800" dirty="false"/>
          </a:p>
          <a:p>
            <a:pPr marL="0" indent="0">
              <a:buNone/>
            </a:pPr>
            <a:endParaRPr lang="cs-CZ" sz="2800" dirty="false"/>
          </a:p>
          <a:p>
            <a:pPr marL="0" indent="0">
              <a:buNone/>
            </a:pPr>
            <a:endParaRPr lang="cs-CZ" sz="2800" dirty="false"/>
          </a:p>
          <a:p>
            <a:pPr marL="0" indent="0">
              <a:buNone/>
            </a:pPr>
            <a:endParaRPr lang="cs-CZ" sz="2800" dirty="false"/>
          </a:p>
          <a:p>
            <a:pPr marL="0" indent="0">
              <a:buNone/>
            </a:pPr>
            <a:endParaRPr lang="cs-CZ" dirty="false">
              <a:highlight>
                <a:srgbClr val="FFFF00"/>
              </a:highlight>
            </a:endParaRPr>
          </a:p>
        </p:txBody>
      </p:sp>
      <p:sp>
        <p:nvSpPr>
          <p:cNvPr id="4" name="Zástupný symbol pro číslo snímku 3">
            <a:extLst>
              <a:ext uri="{FF2B5EF4-FFF2-40B4-BE49-F238E27FC236}">
                <a16:creationId xmlns:a16="http://schemas.microsoft.com/office/drawing/2014/main" id="{2476E10C-9C12-4FE3-A4BD-87977925E50D}"/>
              </a:ext>
            </a:extLst>
          </p:cNvPr>
          <p:cNvSpPr>
            <a:spLocks noGrp="true"/>
          </p:cNvSpPr>
          <p:nvPr>
            <p:ph type="sldNum" sz="quarter" idx="12"/>
          </p:nvPr>
        </p:nvSpPr>
        <p:spPr/>
        <p:txBody>
          <a:bodyPr/>
          <a:lstStyle/>
          <a:p>
            <a:fld id="{479BF083-4774-43B1-9AB0-5CC1AC5DD8EE}" type="slidenum">
              <a:rPr lang="cs-CZ" smtClean="false"/>
              <a:pPr/>
              <a:t>3</a:t>
            </a:fld>
            <a:endParaRPr lang="cs-CZ" dirty="false"/>
          </a:p>
        </p:txBody>
      </p:sp>
      <p:graphicFrame>
        <p:nvGraphicFramePr>
          <p:cNvPr id="6" name="Graf 5">
            <a:extLst>
              <a:ext uri="{FF2B5EF4-FFF2-40B4-BE49-F238E27FC236}">
                <a16:creationId xmlns:a16="http://schemas.microsoft.com/office/drawing/2014/main" id="{4A33428A-A446-4F89-A9B1-AD8A39EE36D2}"/>
              </a:ext>
            </a:extLst>
          </p:cNvPr>
          <p:cNvGraphicFramePr>
            <a:graphicFrameLocks/>
          </p:cNvGraphicFramePr>
          <p:nvPr>
            <p:extLst>
              <p:ext uri="{D42A27DB-BD31-4B8C-83A1-F6EECF244321}">
                <p14:modId xmlns:p14="http://schemas.microsoft.com/office/powerpoint/2010/main" val="4080796302"/>
              </p:ext>
            </p:extLst>
          </p:nvPr>
        </p:nvGraphicFramePr>
        <p:xfrm>
          <a:off x="1043608" y="1268760"/>
          <a:ext cx="7380392" cy="5247240"/>
        </p:xfrm>
        <a:graphic>
          <a:graphicData uri="http://schemas.openxmlformats.org/drawingml/2006/chart">
            <c:chart r:id="rId3"/>
          </a:graphicData>
        </a:graphic>
      </p:graphicFrame>
    </p:spTree>
    <p:extLst>
      <p:ext uri="{BB962C8B-B14F-4D97-AF65-F5344CB8AC3E}">
        <p14:creationId xmlns:p14="http://schemas.microsoft.com/office/powerpoint/2010/main" val="4040104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35F8D7B-1EF4-4DBC-A94D-7630E8C62003}"/>
              </a:ext>
            </a:extLst>
          </p:cNvPr>
          <p:cNvSpPr>
            <a:spLocks noGrp="true"/>
          </p:cNvSpPr>
          <p:nvPr>
            <p:ph type="title"/>
          </p:nvPr>
        </p:nvSpPr>
        <p:spPr/>
        <p:txBody>
          <a:bodyPr/>
          <a:lstStyle/>
          <a:p>
            <a:r>
              <a:rPr lang="cs-CZ" dirty="false"/>
              <a:t>Kontakty na ŘO</a:t>
            </a:r>
          </a:p>
        </p:txBody>
      </p:sp>
      <p:sp>
        <p:nvSpPr>
          <p:cNvPr id="3" name="Zástupný obsah 2">
            <a:extLst>
              <a:ext uri="{FF2B5EF4-FFF2-40B4-BE49-F238E27FC236}">
                <a16:creationId xmlns:a16="http://schemas.microsoft.com/office/drawing/2014/main" id="{106BE7D3-5A8F-4872-AF1C-97E3415841E0}"/>
              </a:ext>
            </a:extLst>
          </p:cNvPr>
          <p:cNvSpPr>
            <a:spLocks noGrp="true"/>
          </p:cNvSpPr>
          <p:nvPr>
            <p:ph idx="1"/>
          </p:nvPr>
        </p:nvSpPr>
        <p:spPr/>
        <p:txBody>
          <a:bodyPr/>
          <a:lstStyle/>
          <a:p>
            <a:pPr marL="0" indent="0">
              <a:buNone/>
            </a:pPr>
            <a:r>
              <a:rPr lang="cs-CZ" dirty="false"/>
              <a:t>Vedoucí oddělení</a:t>
            </a:r>
          </a:p>
          <a:p>
            <a:pPr marL="0" indent="0">
              <a:buNone/>
            </a:pPr>
            <a:r>
              <a:rPr lang="cs-CZ" dirty="false">
                <a:hlinkClick r:id="rId3"/>
              </a:rPr>
              <a:t>renata.kucerova@mpsv.cz</a:t>
            </a:r>
            <a:endParaRPr lang="cs-CZ" dirty="false"/>
          </a:p>
          <a:p>
            <a:endParaRPr lang="cs-CZ" dirty="false"/>
          </a:p>
          <a:p>
            <a:endParaRPr lang="cs-CZ" dirty="false"/>
          </a:p>
        </p:txBody>
      </p:sp>
      <p:sp>
        <p:nvSpPr>
          <p:cNvPr id="4" name="Zástupný obsah 3">
            <a:extLst>
              <a:ext uri="{FF2B5EF4-FFF2-40B4-BE49-F238E27FC236}">
                <a16:creationId xmlns:a16="http://schemas.microsoft.com/office/drawing/2014/main" id="{6AA356EE-64C6-4097-B9B4-15E58BDE87AA}"/>
              </a:ext>
            </a:extLst>
          </p:cNvPr>
          <p:cNvSpPr>
            <a:spLocks noGrp="true"/>
          </p:cNvSpPr>
          <p:nvPr>
            <p:ph idx="10"/>
          </p:nvPr>
        </p:nvSpPr>
        <p:spPr/>
        <p:txBody>
          <a:bodyPr/>
          <a:lstStyle/>
          <a:p>
            <a:pPr marL="0" indent="0">
              <a:buNone/>
            </a:pPr>
            <a:r>
              <a:rPr lang="cs-CZ" dirty="false"/>
              <a:t>Zaměstnanost</a:t>
            </a:r>
          </a:p>
          <a:p>
            <a:pPr marL="0" indent="0">
              <a:buNone/>
            </a:pPr>
            <a:r>
              <a:rPr lang="cs-CZ" dirty="false">
                <a:hlinkClick r:id="rId4"/>
              </a:rPr>
              <a:t>gabriela.melkova@mpsv.cz</a:t>
            </a:r>
            <a:endParaRPr lang="cs-CZ" dirty="false"/>
          </a:p>
          <a:p>
            <a:endParaRPr lang="cs-CZ" dirty="false"/>
          </a:p>
          <a:p>
            <a:pPr marL="0" indent="0">
              <a:buNone/>
            </a:pPr>
            <a:r>
              <a:rPr lang="cs-CZ" dirty="false"/>
              <a:t>Sociální začleňování a komunitní práce</a:t>
            </a:r>
          </a:p>
          <a:p>
            <a:pPr marL="0" indent="0">
              <a:buNone/>
            </a:pPr>
            <a:r>
              <a:rPr lang="cs-CZ" dirty="false">
                <a:hlinkClick r:id="rId5"/>
              </a:rPr>
              <a:t>ivana.pychova@mpsv.cz</a:t>
            </a:r>
            <a:endParaRPr lang="cs-CZ" dirty="false"/>
          </a:p>
          <a:p>
            <a:endParaRPr lang="cs-CZ" dirty="false"/>
          </a:p>
          <a:p>
            <a:pPr marL="0" indent="0">
              <a:buNone/>
            </a:pPr>
            <a:r>
              <a:rPr lang="cs-CZ" dirty="false"/>
              <a:t>Podpora rodiny, finanční otázky</a:t>
            </a:r>
          </a:p>
          <a:p>
            <a:pPr marL="0" indent="0">
              <a:buNone/>
            </a:pPr>
            <a:r>
              <a:rPr lang="cs-CZ" u="sng" dirty="false"/>
              <a:t>lucie.truneckova@mpsv.cz</a:t>
            </a:r>
          </a:p>
          <a:p>
            <a:endParaRPr lang="cs-CZ" dirty="false"/>
          </a:p>
        </p:txBody>
      </p:sp>
      <p:sp>
        <p:nvSpPr>
          <p:cNvPr id="5" name="Zástupný symbol pro číslo snímku 4">
            <a:extLst>
              <a:ext uri="{FF2B5EF4-FFF2-40B4-BE49-F238E27FC236}">
                <a16:creationId xmlns:a16="http://schemas.microsoft.com/office/drawing/2014/main" id="{832780D3-BF82-4539-8ED1-93C898138D4E}"/>
              </a:ext>
            </a:extLst>
          </p:cNvPr>
          <p:cNvSpPr>
            <a:spLocks noGrp="true"/>
          </p:cNvSpPr>
          <p:nvPr>
            <p:ph type="sldNum" sz="quarter" idx="13"/>
          </p:nvPr>
        </p:nvSpPr>
        <p:spPr/>
        <p:txBody>
          <a:bodyPr/>
          <a:lstStyle/>
          <a:p>
            <a:fld id="{479BF083-4774-43B1-9AB0-5CC1AC5DD8EE}" type="slidenum">
              <a:rPr lang="cs-CZ" smtClean="false"/>
              <a:pPr/>
              <a:t>30</a:t>
            </a:fld>
            <a:endParaRPr lang="cs-CZ" dirty="false"/>
          </a:p>
        </p:txBody>
      </p:sp>
    </p:spTree>
    <p:extLst>
      <p:ext uri="{BB962C8B-B14F-4D97-AF65-F5344CB8AC3E}">
        <p14:creationId xmlns:p14="http://schemas.microsoft.com/office/powerpoint/2010/main" val="39678744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0DF5BE-936C-4520-8A46-5A25859320E8}"/>
              </a:ext>
            </a:extLst>
          </p:cNvPr>
          <p:cNvSpPr>
            <a:spLocks noGrp="true"/>
          </p:cNvSpPr>
          <p:nvPr>
            <p:ph type="title"/>
          </p:nvPr>
        </p:nvSpPr>
        <p:spPr/>
        <p:txBody>
          <a:bodyPr/>
          <a:lstStyle/>
          <a:p>
            <a:br>
              <a:rPr lang="cs-CZ" dirty="false"/>
            </a:br>
            <a:endParaRPr lang="cs-CZ" dirty="false"/>
          </a:p>
        </p:txBody>
      </p:sp>
      <p:sp>
        <p:nvSpPr>
          <p:cNvPr id="3" name="Zástupný obsah 2">
            <a:extLst>
              <a:ext uri="{FF2B5EF4-FFF2-40B4-BE49-F238E27FC236}">
                <a16:creationId xmlns:a16="http://schemas.microsoft.com/office/drawing/2014/main" id="{3200FF12-5437-4023-92C3-311E92C4EFDB}"/>
              </a:ext>
            </a:extLst>
          </p:cNvPr>
          <p:cNvSpPr>
            <a:spLocks noGrp="true"/>
          </p:cNvSpPr>
          <p:nvPr>
            <p:ph idx="1"/>
          </p:nvPr>
        </p:nvSpPr>
        <p:spPr/>
        <p:txBody>
          <a:bodyPr/>
          <a:lstStyle/>
          <a:p>
            <a:pPr marL="0" indent="0" algn="ctr">
              <a:buNone/>
            </a:pPr>
            <a:endParaRPr lang="cs-CZ" b="true" dirty="false"/>
          </a:p>
          <a:p>
            <a:pPr marL="0" indent="0" algn="ctr">
              <a:buNone/>
            </a:pPr>
            <a:endParaRPr lang="cs-CZ" b="true" dirty="false">
              <a:solidFill>
                <a:schemeClr val="accent1"/>
              </a:solidFill>
            </a:endParaRPr>
          </a:p>
          <a:p>
            <a:pPr marL="0" indent="0" algn="ctr">
              <a:buNone/>
            </a:pPr>
            <a:endParaRPr lang="cs-CZ" b="true" dirty="false">
              <a:solidFill>
                <a:schemeClr val="accent1"/>
              </a:solidFill>
            </a:endParaRPr>
          </a:p>
          <a:p>
            <a:pPr marL="0" indent="0" algn="ctr">
              <a:buNone/>
            </a:pPr>
            <a:r>
              <a:rPr lang="cs-CZ" b="true" dirty="false">
                <a:solidFill>
                  <a:schemeClr val="accent1"/>
                </a:solidFill>
              </a:rPr>
              <a:t>DĚKUJEME ZA POZORNOST</a:t>
            </a:r>
          </a:p>
          <a:p>
            <a:pPr marL="0" indent="0" algn="ctr">
              <a:buNone/>
            </a:pPr>
            <a:r>
              <a:rPr lang="cs-CZ" b="true" dirty="false">
                <a:solidFill>
                  <a:schemeClr val="accent1"/>
                </a:solidFill>
              </a:rPr>
              <a:t>a těšíme se na spolupráci</a:t>
            </a:r>
            <a:endParaRPr lang="cs-CZ" dirty="false">
              <a:solidFill>
                <a:schemeClr val="accent1"/>
              </a:solidFill>
            </a:endParaRPr>
          </a:p>
        </p:txBody>
      </p:sp>
      <p:sp>
        <p:nvSpPr>
          <p:cNvPr id="4" name="Zástupný symbol pro číslo snímku 3">
            <a:extLst>
              <a:ext uri="{FF2B5EF4-FFF2-40B4-BE49-F238E27FC236}">
                <a16:creationId xmlns:a16="http://schemas.microsoft.com/office/drawing/2014/main" id="{3380DF80-68E3-4F1A-861F-CEFC275DC167}"/>
              </a:ext>
            </a:extLst>
          </p:cNvPr>
          <p:cNvSpPr>
            <a:spLocks noGrp="true"/>
          </p:cNvSpPr>
          <p:nvPr>
            <p:ph type="sldNum" sz="quarter" idx="12"/>
          </p:nvPr>
        </p:nvSpPr>
        <p:spPr/>
        <p:txBody>
          <a:bodyPr/>
          <a:lstStyle/>
          <a:p>
            <a:fld id="{479BF083-4774-43B1-9AB0-5CC1AC5DD8EE}" type="slidenum">
              <a:rPr lang="cs-CZ" smtClean="false"/>
              <a:pPr/>
              <a:t>31</a:t>
            </a:fld>
            <a:endParaRPr lang="cs-CZ" dirty="false"/>
          </a:p>
        </p:txBody>
      </p:sp>
      <p:pic>
        <p:nvPicPr>
          <p:cNvPr id="5" name="Obrázek 4" descr="Maska modrého oka a tečky">
            <a:extLst>
              <a:ext uri="{FF2B5EF4-FFF2-40B4-BE49-F238E27FC236}">
                <a16:creationId xmlns:a16="http://schemas.microsoft.com/office/drawing/2014/main" id="{9A7F6439-D501-43AC-87BA-2ED2803042DC}"/>
              </a:ext>
            </a:extLst>
          </p:cNvPr>
          <p:cNvPicPr>
            <a:picLocks noChangeAspect="true"/>
          </p:cNvPicPr>
          <p:nvPr/>
        </p:nvPicPr>
        <p:blipFill>
          <a:blip cstate="print" r:embed="rId3">
            <a:duotone>
              <a:schemeClr val="accent2">
                <a:shade val="45000"/>
                <a:satMod val="135000"/>
              </a:schemeClr>
              <a:prstClr val="white"/>
            </a:duotone>
            <a:alphaModFix amt="36000"/>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413512" y="1221285"/>
            <a:ext cx="8460488" cy="5640325"/>
          </a:xfrm>
          <a:prstGeom prst="rect">
            <a:avLst/>
          </a:prstGeom>
          <a:effectLst>
            <a:softEdge rad="635000"/>
          </a:effectLst>
        </p:spPr>
      </p:pic>
    </p:spTree>
    <p:extLst>
      <p:ext uri="{BB962C8B-B14F-4D97-AF65-F5344CB8AC3E}">
        <p14:creationId xmlns:p14="http://schemas.microsoft.com/office/powerpoint/2010/main" val="3057446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9882DD-ABDF-4BAA-8EE9-9952FAE5C346}"/>
              </a:ext>
            </a:extLst>
          </p:cNvPr>
          <p:cNvSpPr>
            <a:spLocks noGrp="true"/>
          </p:cNvSpPr>
          <p:nvPr>
            <p:ph type="title"/>
          </p:nvPr>
        </p:nvSpPr>
        <p:spPr/>
        <p:txBody>
          <a:bodyPr/>
          <a:lstStyle/>
          <a:p>
            <a:r>
              <a:rPr lang="cs-CZ" sz="2800" dirty="false"/>
              <a:t>Dotazník pro Mas (aktualizace 10/21)</a:t>
            </a:r>
          </a:p>
        </p:txBody>
      </p:sp>
      <p:sp>
        <p:nvSpPr>
          <p:cNvPr id="3" name="Zástupný obsah 2">
            <a:extLst>
              <a:ext uri="{FF2B5EF4-FFF2-40B4-BE49-F238E27FC236}">
                <a16:creationId xmlns:a16="http://schemas.microsoft.com/office/drawing/2014/main" id="{D2D5B286-E2B1-455A-B2EB-22710BEAA289}"/>
              </a:ext>
            </a:extLst>
          </p:cNvPr>
          <p:cNvSpPr>
            <a:spLocks noGrp="true"/>
          </p:cNvSpPr>
          <p:nvPr>
            <p:ph idx="1"/>
          </p:nvPr>
        </p:nvSpPr>
        <p:spPr>
          <a:xfrm>
            <a:off x="540000" y="1268760"/>
            <a:ext cx="8064000" cy="5427240"/>
          </a:xfrm>
        </p:spPr>
        <p:txBody>
          <a:bodyPr/>
          <a:lstStyle/>
          <a:p>
            <a:pPr lvl="0">
              <a:buFont typeface="Wingdings" panose="05000000000000000000" pitchFamily="2" charset="2"/>
              <a:buChar char="q"/>
            </a:pPr>
            <a:r>
              <a:rPr lang="cs-CZ" sz="1400" dirty="false"/>
              <a:t>Zapojíte se do podpory CLLD v rámci OPZ+? </a:t>
            </a:r>
          </a:p>
          <a:p>
            <a:pPr>
              <a:buFont typeface="Wingdings" panose="05000000000000000000" pitchFamily="2" charset="2"/>
              <a:buChar char="q"/>
            </a:pPr>
            <a:r>
              <a:rPr lang="cs-CZ" sz="1400" dirty="false"/>
              <a:t>Jaká je Vaše plánovaná výše alokace v rámci AP pro OPZ+? </a:t>
            </a:r>
          </a:p>
          <a:p>
            <a:pPr>
              <a:buFont typeface="Wingdings" panose="05000000000000000000" pitchFamily="2" charset="2"/>
              <a:buChar char="q"/>
            </a:pPr>
            <a:r>
              <a:rPr lang="cs-CZ" sz="1400" dirty="false"/>
              <a:t>Z toho předpokládáte na první projekt MAS alokovat … % </a:t>
            </a:r>
          </a:p>
          <a:p>
            <a:pPr>
              <a:buFont typeface="Wingdings" panose="05000000000000000000" pitchFamily="2" charset="2"/>
              <a:buChar char="q"/>
            </a:pPr>
            <a:r>
              <a:rPr lang="cs-CZ" sz="1400" dirty="false"/>
              <a:t>Zahájili jste již přípravu AP pro OPZ+? </a:t>
            </a:r>
            <a:r>
              <a:rPr lang="cs-CZ" sz="1400" b="true" dirty="false"/>
              <a:t>(</a:t>
            </a:r>
            <a:r>
              <a:rPr lang="cs-CZ" sz="1400" dirty="false"/>
              <a:t>zatím na úrovni interních diskusí vedení MAS, máme hrubou/základní představu zaměření a podporovaných CS/aktivit, máme jasnou/konkrétní představu zaměření AP a podporovaných CS/aktivit, máme plán projednávání v území, zahájili jsme projednávání v území, jiné/další)</a:t>
            </a:r>
          </a:p>
          <a:p>
            <a:pPr>
              <a:buFont typeface="Wingdings" panose="05000000000000000000" pitchFamily="2" charset="2"/>
              <a:buChar char="q"/>
            </a:pPr>
            <a:r>
              <a:rPr lang="cs-CZ" sz="1400" dirty="false"/>
              <a:t>Na jakou oblast bude AP zaměřen? </a:t>
            </a:r>
          </a:p>
          <a:p>
            <a:pPr>
              <a:buFont typeface="Wingdings" panose="05000000000000000000" pitchFamily="2" charset="2"/>
              <a:buChar char="q"/>
            </a:pPr>
            <a:r>
              <a:rPr lang="cs-CZ" sz="1400" dirty="false"/>
              <a:t>Plánujte využít možnost konzultovat přípravu AP a přípravu projektové žádosti s ŘO OPZ?  </a:t>
            </a:r>
            <a:endParaRPr lang="cs-CZ" sz="1400" b="true" dirty="false"/>
          </a:p>
          <a:p>
            <a:pPr>
              <a:buFont typeface="Wingdings" panose="05000000000000000000" pitchFamily="2" charset="2"/>
              <a:buChar char="q"/>
            </a:pPr>
            <a:r>
              <a:rPr lang="cs-CZ" sz="1400" dirty="false"/>
              <a:t>Pokud plánujete využít možnost konzultace, uveďte, kdy to pro vás bude aktuální: (ještě do konce roku 2021, v prvním čtvrtletí roku 2022, v druhém čtvrtletí roku 2022, později)</a:t>
            </a:r>
          </a:p>
          <a:p>
            <a:pPr marL="0" indent="0">
              <a:buNone/>
            </a:pPr>
            <a:endParaRPr lang="cs-CZ" dirty="false"/>
          </a:p>
        </p:txBody>
      </p:sp>
      <p:sp>
        <p:nvSpPr>
          <p:cNvPr id="4" name="Zástupný symbol pro číslo snímku 3">
            <a:extLst>
              <a:ext uri="{FF2B5EF4-FFF2-40B4-BE49-F238E27FC236}">
                <a16:creationId xmlns:a16="http://schemas.microsoft.com/office/drawing/2014/main" id="{74F82221-1868-4BC8-8354-0EEF699FD24F}"/>
              </a:ext>
            </a:extLst>
          </p:cNvPr>
          <p:cNvSpPr>
            <a:spLocks noGrp="true"/>
          </p:cNvSpPr>
          <p:nvPr>
            <p:ph type="sldNum" sz="quarter" idx="12"/>
          </p:nvPr>
        </p:nvSpPr>
        <p:spPr/>
        <p:txBody>
          <a:bodyPr/>
          <a:lstStyle/>
          <a:p>
            <a:fld id="{479BF083-4774-43B1-9AB0-5CC1AC5DD8EE}" type="slidenum">
              <a:rPr lang="cs-CZ" smtClean="false"/>
              <a:pPr/>
              <a:t>4</a:t>
            </a:fld>
            <a:endParaRPr lang="cs-CZ" dirty="false"/>
          </a:p>
        </p:txBody>
      </p:sp>
    </p:spTree>
    <p:extLst>
      <p:ext uri="{BB962C8B-B14F-4D97-AF65-F5344CB8AC3E}">
        <p14:creationId xmlns:p14="http://schemas.microsoft.com/office/powerpoint/2010/main" val="3202633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35876A-99F6-443D-8312-89365881B338}"/>
              </a:ext>
            </a:extLst>
          </p:cNvPr>
          <p:cNvSpPr>
            <a:spLocks noGrp="true"/>
          </p:cNvSpPr>
          <p:nvPr>
            <p:ph type="title"/>
          </p:nvPr>
        </p:nvSpPr>
        <p:spPr>
          <a:xfrm>
            <a:off x="323528" y="2348880"/>
            <a:ext cx="8460472" cy="3501120"/>
          </a:xfrm>
        </p:spPr>
        <p:txBody>
          <a:bodyPr/>
          <a:lstStyle/>
          <a:p>
            <a:pPr algn="ctr"/>
            <a:r>
              <a:rPr lang="cs-CZ" dirty="false"/>
              <a:t>Zjednodušené metody</a:t>
            </a:r>
            <a:br>
              <a:rPr lang="cs-CZ" dirty="false"/>
            </a:br>
            <a:r>
              <a:rPr lang="cs-CZ" dirty="false"/>
              <a:t> </a:t>
            </a:r>
            <a:br>
              <a:rPr lang="cs-CZ" dirty="false"/>
            </a:br>
            <a:r>
              <a:rPr lang="cs-CZ" dirty="false"/>
              <a:t>vykazování  </a:t>
            </a:r>
            <a:br>
              <a:rPr lang="cs-CZ" dirty="false"/>
            </a:br>
            <a:r>
              <a:rPr lang="cs-CZ" dirty="false"/>
              <a:t>                        </a:t>
            </a:r>
            <a:br>
              <a:rPr lang="cs-CZ" dirty="false"/>
            </a:br>
            <a:r>
              <a:rPr lang="cs-CZ" dirty="false"/>
              <a:t>v projektech mas</a:t>
            </a:r>
          </a:p>
        </p:txBody>
      </p:sp>
    </p:spTree>
    <p:extLst>
      <p:ext uri="{BB962C8B-B14F-4D97-AF65-F5344CB8AC3E}">
        <p14:creationId xmlns:p14="http://schemas.microsoft.com/office/powerpoint/2010/main" val="170801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3E8812-C435-449D-840C-A6821A7860DE}"/>
              </a:ext>
            </a:extLst>
          </p:cNvPr>
          <p:cNvSpPr>
            <a:spLocks noGrp="true"/>
          </p:cNvSpPr>
          <p:nvPr>
            <p:ph type="title"/>
          </p:nvPr>
        </p:nvSpPr>
        <p:spPr>
          <a:xfrm>
            <a:off x="395536" y="-40944"/>
            <a:ext cx="8388464" cy="1080000"/>
          </a:xfrm>
        </p:spPr>
        <p:txBody>
          <a:bodyPr/>
          <a:lstStyle/>
          <a:p>
            <a:pPr lvl="0"/>
            <a:r>
              <a:rPr lang="cs-CZ" dirty="false"/>
              <a:t>Zjednodušené metody vykazování</a:t>
            </a:r>
          </a:p>
        </p:txBody>
      </p:sp>
      <p:sp>
        <p:nvSpPr>
          <p:cNvPr id="3" name="Zástupný obsah 2">
            <a:extLst>
              <a:ext uri="{FF2B5EF4-FFF2-40B4-BE49-F238E27FC236}">
                <a16:creationId xmlns:a16="http://schemas.microsoft.com/office/drawing/2014/main" id="{AE18AC2B-0000-4288-A924-3603EBA89362}"/>
              </a:ext>
            </a:extLst>
          </p:cNvPr>
          <p:cNvSpPr>
            <a:spLocks noGrp="true"/>
          </p:cNvSpPr>
          <p:nvPr>
            <p:ph idx="1"/>
          </p:nvPr>
        </p:nvSpPr>
        <p:spPr>
          <a:xfrm>
            <a:off x="179512" y="1314128"/>
            <a:ext cx="8928488" cy="5427240"/>
          </a:xfrm>
        </p:spPr>
        <p:txBody>
          <a:bodyPr/>
          <a:lstStyle/>
          <a:p>
            <a:r>
              <a:rPr lang="cs-CZ" dirty="false"/>
              <a:t>První ucelená verze pravidel OPZ+ k dispozici žadatelům cca březen 2022</a:t>
            </a:r>
          </a:p>
          <a:p>
            <a:r>
              <a:rPr lang="cs-CZ" dirty="false"/>
              <a:t>Samostatná Příručka pro MAS – nebude!</a:t>
            </a:r>
          </a:p>
          <a:p>
            <a:pPr lvl="0"/>
            <a:r>
              <a:rPr lang="cs-CZ" b="true" dirty="false"/>
              <a:t>Specifická pravidla OPZ+ </a:t>
            </a:r>
            <a:r>
              <a:rPr lang="cs-CZ" dirty="false"/>
              <a:t>pro projekty s přímými a nepřímými náklady a pro projekty financované s využitím 40% paušální sazby </a:t>
            </a:r>
          </a:p>
          <a:p>
            <a:pPr marL="414000" lvl="1" indent="0">
              <a:buNone/>
            </a:pPr>
            <a:endParaRPr lang="cs-CZ" sz="1800" dirty="false">
              <a:solidFill>
                <a:srgbClr val="002060"/>
              </a:solidFill>
            </a:endParaRPr>
          </a:p>
          <a:p>
            <a:pPr lvl="0"/>
            <a:r>
              <a:rPr lang="cs-CZ" dirty="false"/>
              <a:t>Rozpočet projektu MAS: </a:t>
            </a:r>
          </a:p>
          <a:p>
            <a:pPr marL="0" indent="0" hangingPunct="false">
              <a:buNone/>
            </a:pPr>
            <a:endParaRPr lang="cs-CZ" sz="1800" dirty="false"/>
          </a:p>
        </p:txBody>
      </p:sp>
      <p:sp>
        <p:nvSpPr>
          <p:cNvPr id="4" name="Zástupný symbol pro číslo snímku 3">
            <a:extLst>
              <a:ext uri="{FF2B5EF4-FFF2-40B4-BE49-F238E27FC236}">
                <a16:creationId xmlns:a16="http://schemas.microsoft.com/office/drawing/2014/main" id="{61802960-32E7-4E76-BD1C-D3A2082F679F}"/>
              </a:ext>
            </a:extLst>
          </p:cNvPr>
          <p:cNvSpPr>
            <a:spLocks noGrp="true"/>
          </p:cNvSpPr>
          <p:nvPr>
            <p:ph type="sldNum" sz="quarter" idx="12"/>
          </p:nvPr>
        </p:nvSpPr>
        <p:spPr/>
        <p:txBody>
          <a:bodyPr/>
          <a:lstStyle/>
          <a:p>
            <a:fld id="{479BF083-4774-43B1-9AB0-5CC1AC5DD8EE}" type="slidenum">
              <a:rPr lang="cs-CZ" smtClean="false"/>
              <a:pPr/>
              <a:t>6</a:t>
            </a:fld>
            <a:endParaRPr lang="cs-CZ" dirty="false"/>
          </a:p>
        </p:txBody>
      </p:sp>
      <p:grpSp>
        <p:nvGrpSpPr>
          <p:cNvPr id="9" name="Skupina 8">
            <a:extLst>
              <a:ext uri="{FF2B5EF4-FFF2-40B4-BE49-F238E27FC236}">
                <a16:creationId xmlns:a16="http://schemas.microsoft.com/office/drawing/2014/main" id="{F3D3860C-98E1-4415-A667-5BD27393DE4B}"/>
              </a:ext>
            </a:extLst>
          </p:cNvPr>
          <p:cNvGrpSpPr/>
          <p:nvPr/>
        </p:nvGrpSpPr>
        <p:grpSpPr>
          <a:xfrm>
            <a:off x="209352" y="4869160"/>
            <a:ext cx="8784976" cy="864096"/>
            <a:chOff x="209352" y="5435116"/>
            <a:chExt cx="8784976" cy="882588"/>
          </a:xfrm>
        </p:grpSpPr>
        <p:graphicFrame>
          <p:nvGraphicFramePr>
            <p:cNvPr id="5" name="Diagram 4">
              <a:extLst>
                <a:ext uri="{FF2B5EF4-FFF2-40B4-BE49-F238E27FC236}">
                  <a16:creationId xmlns:a16="http://schemas.microsoft.com/office/drawing/2014/main" id="{4E611C30-71A3-42D7-8C43-3DE465907D42}"/>
                </a:ext>
              </a:extLst>
            </p:cNvPr>
            <p:cNvGraphicFramePr/>
            <p:nvPr/>
          </p:nvGraphicFramePr>
          <p:xfrm>
            <a:off x="209352" y="5435116"/>
            <a:ext cx="8784976" cy="864096"/>
          </p:xfrm>
          <a:graphic>
            <a:graphicData uri="http://schemas.openxmlformats.org/drawingml/2006/diagram">
              <dgm:relIds r:dm="rId3" r:lo="rId4" r:qs="rId5" r:cs="rId6"/>
            </a:graphicData>
          </a:graphic>
        </p:graphicFrame>
        <p:sp>
          <p:nvSpPr>
            <p:cNvPr id="7" name="Obdélník 6">
              <a:extLst>
                <a:ext uri="{FF2B5EF4-FFF2-40B4-BE49-F238E27FC236}">
                  <a16:creationId xmlns:a16="http://schemas.microsoft.com/office/drawing/2014/main" id="{8BFEE992-0714-4ABC-AB05-2DADF469CCBA}"/>
                </a:ext>
              </a:extLst>
            </p:cNvPr>
            <p:cNvSpPr/>
            <p:nvPr/>
          </p:nvSpPr>
          <p:spPr>
            <a:xfrm>
              <a:off x="2915816" y="5453608"/>
              <a:ext cx="576064"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r>
                <a:rPr lang="cs-CZ" sz="6000" b="true" dirty="false">
                  <a:solidFill>
                    <a:srgbClr val="0070C0"/>
                  </a:solidFill>
                </a:rPr>
                <a:t>+</a:t>
              </a:r>
            </a:p>
          </p:txBody>
        </p:sp>
        <p:sp>
          <p:nvSpPr>
            <p:cNvPr id="8" name="Obdélník 7">
              <a:extLst>
                <a:ext uri="{FF2B5EF4-FFF2-40B4-BE49-F238E27FC236}">
                  <a16:creationId xmlns:a16="http://schemas.microsoft.com/office/drawing/2014/main" id="{ACD37E06-4C28-4BFD-A311-7E262DAC9D01}"/>
                </a:ext>
              </a:extLst>
            </p:cNvPr>
            <p:cNvSpPr/>
            <p:nvPr/>
          </p:nvSpPr>
          <p:spPr>
            <a:xfrm>
              <a:off x="5796136" y="5453608"/>
              <a:ext cx="576064"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r>
                <a:rPr lang="cs-CZ" sz="6000" b="true" dirty="false">
                  <a:solidFill>
                    <a:srgbClr val="0070C0"/>
                  </a:solidFill>
                </a:rPr>
                <a:t>+</a:t>
              </a:r>
            </a:p>
          </p:txBody>
        </p:sp>
      </p:grpSp>
    </p:spTree>
    <p:extLst>
      <p:ext uri="{BB962C8B-B14F-4D97-AF65-F5344CB8AC3E}">
        <p14:creationId xmlns:p14="http://schemas.microsoft.com/office/powerpoint/2010/main" val="2283936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117499-8245-4D24-964A-300AD2C215BC}"/>
              </a:ext>
            </a:extLst>
          </p:cNvPr>
          <p:cNvSpPr>
            <a:spLocks noGrp="true"/>
          </p:cNvSpPr>
          <p:nvPr>
            <p:ph type="title"/>
          </p:nvPr>
        </p:nvSpPr>
        <p:spPr/>
        <p:txBody>
          <a:bodyPr/>
          <a:lstStyle/>
          <a:p>
            <a:r>
              <a:rPr lang="cs-CZ" dirty="false"/>
              <a:t>Zjednodušené metody vykazování – Přímé osobní náklady</a:t>
            </a:r>
          </a:p>
        </p:txBody>
      </p:sp>
      <p:sp>
        <p:nvSpPr>
          <p:cNvPr id="3" name="Zástupný obsah 2">
            <a:extLst>
              <a:ext uri="{FF2B5EF4-FFF2-40B4-BE49-F238E27FC236}">
                <a16:creationId xmlns:a16="http://schemas.microsoft.com/office/drawing/2014/main" id="{B65064CB-C6AA-4442-AD2D-3B8BFF6ED67B}"/>
              </a:ext>
            </a:extLst>
          </p:cNvPr>
          <p:cNvSpPr>
            <a:spLocks noGrp="true"/>
          </p:cNvSpPr>
          <p:nvPr>
            <p:ph idx="1"/>
          </p:nvPr>
        </p:nvSpPr>
        <p:spPr>
          <a:xfrm>
            <a:off x="360000" y="1268760"/>
            <a:ext cx="8424000" cy="5247240"/>
          </a:xfrm>
        </p:spPr>
        <p:txBody>
          <a:bodyPr/>
          <a:lstStyle/>
          <a:p>
            <a:pPr algn="just"/>
            <a:r>
              <a:rPr lang="cs-CZ" sz="1800" b="true" dirty="false"/>
              <a:t>KOORDINÁTOR MAS</a:t>
            </a:r>
          </a:p>
          <a:p>
            <a:pPr lvl="1" algn="just"/>
            <a:r>
              <a:rPr lang="cs-CZ" sz="1800" dirty="false"/>
              <a:t>koordinuje součinnost všech projektových aktivit, provazuje jednotlivé aktéry z území v dané oblasti, zajišťuje komunikaci projektu s veřejností</a:t>
            </a:r>
          </a:p>
          <a:p>
            <a:pPr lvl="1" algn="just"/>
            <a:r>
              <a:rPr lang="cs-CZ" sz="1800" dirty="false"/>
              <a:t>hlavní činnosti definované výzvou ŘO</a:t>
            </a:r>
          </a:p>
          <a:p>
            <a:pPr lvl="1" algn="just"/>
            <a:r>
              <a:rPr lang="cs-CZ" sz="1800" dirty="false"/>
              <a:t>předpoklad úvazku 0,5 – 1,0 na HPP dle rozsahu projektu, bude upřesněno ve výzvě ŘO OPZ</a:t>
            </a:r>
            <a:endParaRPr lang="cs-CZ" sz="1800" dirty="false">
              <a:solidFill>
                <a:srgbClr val="002060"/>
              </a:solidFill>
            </a:endParaRPr>
          </a:p>
          <a:p>
            <a:r>
              <a:rPr lang="cs-CZ" sz="1800" b="true" dirty="false"/>
              <a:t>PŘÍMÉ OSOBNÍ NÁKLADY</a:t>
            </a:r>
          </a:p>
          <a:p>
            <a:pPr marL="0" indent="0" algn="just">
              <a:buNone/>
            </a:pPr>
            <a:r>
              <a:rPr lang="cs-CZ" sz="1800" dirty="false"/>
              <a:t>Sociální pracovník/klíčový pracovník, garant sociální práce, case manager - případový sociální pracovník, pracovník v sociálních službách, terénní pracovník, komunitní pracovník, pečující osoba, pracovní poradce/klíčový pracovník, mentor, psychosociální pracovník, specialista pro podporu podnikání, kouč, kariérní poradce, expert/specialista/odborný pracovník/konzultant, peer pracovník, dobrovolníci, metodik pro práci s CS – klíčová u všech pozic je přímá práce s CS!</a:t>
            </a:r>
          </a:p>
          <a:p>
            <a:pPr marL="0" indent="0">
              <a:buNone/>
            </a:pPr>
            <a:endParaRPr lang="cs-CZ" dirty="false">
              <a:solidFill>
                <a:srgbClr val="FF0000"/>
              </a:solidFill>
            </a:endParaRPr>
          </a:p>
          <a:p>
            <a:pPr marL="0" indent="0">
              <a:buNone/>
            </a:pPr>
            <a:endParaRPr lang="cs-CZ" dirty="false"/>
          </a:p>
        </p:txBody>
      </p:sp>
      <p:sp>
        <p:nvSpPr>
          <p:cNvPr id="4" name="Zástupný symbol pro číslo snímku 3">
            <a:extLst>
              <a:ext uri="{FF2B5EF4-FFF2-40B4-BE49-F238E27FC236}">
                <a16:creationId xmlns:a16="http://schemas.microsoft.com/office/drawing/2014/main" id="{737BF6CF-BF31-4D8C-BC01-D0341DC045E8}"/>
              </a:ext>
            </a:extLst>
          </p:cNvPr>
          <p:cNvSpPr>
            <a:spLocks noGrp="true"/>
          </p:cNvSpPr>
          <p:nvPr>
            <p:ph type="sldNum" sz="quarter" idx="12"/>
          </p:nvPr>
        </p:nvSpPr>
        <p:spPr/>
        <p:txBody>
          <a:bodyPr/>
          <a:lstStyle/>
          <a:p>
            <a:fld id="{479BF083-4774-43B1-9AB0-5CC1AC5DD8EE}" type="slidenum">
              <a:rPr lang="cs-CZ" smtClean="false"/>
              <a:pPr/>
              <a:t>7</a:t>
            </a:fld>
            <a:endParaRPr lang="cs-CZ" dirty="false"/>
          </a:p>
        </p:txBody>
      </p:sp>
    </p:spTree>
    <p:extLst>
      <p:ext uri="{BB962C8B-B14F-4D97-AF65-F5344CB8AC3E}">
        <p14:creationId xmlns:p14="http://schemas.microsoft.com/office/powerpoint/2010/main" val="1556086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117499-8245-4D24-964A-300AD2C215BC}"/>
              </a:ext>
            </a:extLst>
          </p:cNvPr>
          <p:cNvSpPr>
            <a:spLocks noGrp="true"/>
          </p:cNvSpPr>
          <p:nvPr>
            <p:ph type="title"/>
          </p:nvPr>
        </p:nvSpPr>
        <p:spPr/>
        <p:txBody>
          <a:bodyPr/>
          <a:lstStyle/>
          <a:p>
            <a:r>
              <a:rPr lang="cs-CZ" dirty="false"/>
              <a:t>Zjednodušené metody vykazování – 40% paušální sazba</a:t>
            </a:r>
          </a:p>
        </p:txBody>
      </p:sp>
      <p:sp>
        <p:nvSpPr>
          <p:cNvPr id="3" name="Zástupný obsah 2">
            <a:extLst>
              <a:ext uri="{FF2B5EF4-FFF2-40B4-BE49-F238E27FC236}">
                <a16:creationId xmlns:a16="http://schemas.microsoft.com/office/drawing/2014/main" id="{B65064CB-C6AA-4442-AD2D-3B8BFF6ED67B}"/>
              </a:ext>
            </a:extLst>
          </p:cNvPr>
          <p:cNvSpPr>
            <a:spLocks noGrp="true"/>
          </p:cNvSpPr>
          <p:nvPr>
            <p:ph idx="1"/>
          </p:nvPr>
        </p:nvSpPr>
        <p:spPr>
          <a:xfrm>
            <a:off x="360000" y="1268760"/>
            <a:ext cx="8424000" cy="5247240"/>
          </a:xfrm>
        </p:spPr>
        <p:txBody>
          <a:bodyPr/>
          <a:lstStyle/>
          <a:p>
            <a:pPr algn="just"/>
            <a:r>
              <a:rPr lang="cs-CZ" sz="1800" dirty="false"/>
              <a:t>Veškeré výdaje, které nepatří do „přímých“ osobních nákladů (viz předchozí slide)</a:t>
            </a:r>
          </a:p>
          <a:p>
            <a:pPr algn="just"/>
            <a:r>
              <a:rPr lang="cs-CZ" sz="1800" dirty="false"/>
              <a:t>Výdaje financované paušální sazbou příjemce prokazuje dopočtem ze skutečně vynaložených „přímých“ osobních nákladů, a to v rámci ZOR, resp. s ní předložené ŽOP</a:t>
            </a:r>
          </a:p>
          <a:p>
            <a:pPr algn="just"/>
            <a:r>
              <a:rPr lang="cs-CZ" sz="1800" dirty="false"/>
              <a:t>Z osobních nákladů spadají do 40% paušálu tyto pozice:</a:t>
            </a:r>
          </a:p>
          <a:p>
            <a:pPr lvl="1" algn="just"/>
            <a:r>
              <a:rPr lang="cs-CZ" sz="1800" b="true" dirty="false"/>
              <a:t>Projektový a finanční manažer </a:t>
            </a:r>
            <a:r>
              <a:rPr lang="cs-CZ" sz="1800" i="true" dirty="false"/>
              <a:t>(zodpovídá za administraci projektu)</a:t>
            </a:r>
            <a:r>
              <a:rPr lang="cs-CZ" sz="1800" dirty="false"/>
              <a:t> </a:t>
            </a:r>
          </a:p>
          <a:p>
            <a:pPr lvl="1" algn="just"/>
            <a:r>
              <a:rPr lang="cs-CZ" sz="1800" b="true" dirty="false"/>
              <a:t>Evaluátor </a:t>
            </a:r>
            <a:r>
              <a:rPr lang="cs-CZ" sz="1800" i="true" dirty="false"/>
              <a:t>(zodpovídá za vyhodnocování dopadů jednotlivých projektových aktivit)</a:t>
            </a:r>
            <a:r>
              <a:rPr lang="cs-CZ" sz="1800" dirty="false"/>
              <a:t> </a:t>
            </a:r>
          </a:p>
          <a:p>
            <a:pPr lvl="1" algn="just"/>
            <a:r>
              <a:rPr lang="cs-CZ" sz="1800" dirty="false"/>
              <a:t>Další osobní náklady spadající v současných projektech do NN projektu (např. účetní..)</a:t>
            </a:r>
          </a:p>
          <a:p>
            <a:pPr algn="just"/>
            <a:r>
              <a:rPr lang="cs-CZ" sz="1800" dirty="false"/>
              <a:t>Ostatní náklady: cestovné, nákup vybavení, nákup služeb, stavební úpravy atd… POUZE NEINVESTICE!</a:t>
            </a:r>
          </a:p>
          <a:p>
            <a:pPr marL="0" indent="0">
              <a:buNone/>
            </a:pPr>
            <a:endParaRPr lang="cs-CZ" dirty="false">
              <a:solidFill>
                <a:srgbClr val="FF0000"/>
              </a:solidFill>
            </a:endParaRPr>
          </a:p>
          <a:p>
            <a:pPr marL="0" indent="0">
              <a:buNone/>
            </a:pPr>
            <a:endParaRPr lang="cs-CZ" dirty="false"/>
          </a:p>
        </p:txBody>
      </p:sp>
      <p:sp>
        <p:nvSpPr>
          <p:cNvPr id="4" name="Zástupný symbol pro číslo snímku 3">
            <a:extLst>
              <a:ext uri="{FF2B5EF4-FFF2-40B4-BE49-F238E27FC236}">
                <a16:creationId xmlns:a16="http://schemas.microsoft.com/office/drawing/2014/main" id="{737BF6CF-BF31-4D8C-BC01-D0341DC045E8}"/>
              </a:ext>
            </a:extLst>
          </p:cNvPr>
          <p:cNvSpPr>
            <a:spLocks noGrp="true"/>
          </p:cNvSpPr>
          <p:nvPr>
            <p:ph type="sldNum" sz="quarter" idx="12"/>
          </p:nvPr>
        </p:nvSpPr>
        <p:spPr/>
        <p:txBody>
          <a:bodyPr/>
          <a:lstStyle/>
          <a:p>
            <a:fld id="{479BF083-4774-43B1-9AB0-5CC1AC5DD8EE}" type="slidenum">
              <a:rPr lang="cs-CZ" smtClean="false"/>
              <a:pPr/>
              <a:t>8</a:t>
            </a:fld>
            <a:endParaRPr lang="cs-CZ" dirty="false"/>
          </a:p>
        </p:txBody>
      </p:sp>
    </p:spTree>
    <p:extLst>
      <p:ext uri="{BB962C8B-B14F-4D97-AF65-F5344CB8AC3E}">
        <p14:creationId xmlns:p14="http://schemas.microsoft.com/office/powerpoint/2010/main" val="1364800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117499-8245-4D24-964A-300AD2C215BC}"/>
              </a:ext>
            </a:extLst>
          </p:cNvPr>
          <p:cNvSpPr>
            <a:spLocks noGrp="true"/>
          </p:cNvSpPr>
          <p:nvPr>
            <p:ph type="title"/>
          </p:nvPr>
        </p:nvSpPr>
        <p:spPr/>
        <p:txBody>
          <a:bodyPr/>
          <a:lstStyle/>
          <a:p>
            <a:r>
              <a:rPr lang="cs-CZ" dirty="false"/>
              <a:t>Zjednodušené metody vykazování – mzdové příspěvky</a:t>
            </a:r>
          </a:p>
        </p:txBody>
      </p:sp>
      <p:sp>
        <p:nvSpPr>
          <p:cNvPr id="3" name="Zástupný obsah 2">
            <a:extLst>
              <a:ext uri="{FF2B5EF4-FFF2-40B4-BE49-F238E27FC236}">
                <a16:creationId xmlns:a16="http://schemas.microsoft.com/office/drawing/2014/main" id="{B65064CB-C6AA-4442-AD2D-3B8BFF6ED67B}"/>
              </a:ext>
            </a:extLst>
          </p:cNvPr>
          <p:cNvSpPr>
            <a:spLocks noGrp="true"/>
          </p:cNvSpPr>
          <p:nvPr>
            <p:ph idx="1"/>
          </p:nvPr>
        </p:nvSpPr>
        <p:spPr>
          <a:xfrm>
            <a:off x="360000" y="1268760"/>
            <a:ext cx="8424000" cy="5247240"/>
          </a:xfrm>
        </p:spPr>
        <p:txBody>
          <a:bodyPr/>
          <a:lstStyle/>
          <a:p>
            <a:pPr marL="0" indent="0">
              <a:buNone/>
            </a:pPr>
            <a:endParaRPr lang="cs-CZ" dirty="false">
              <a:solidFill>
                <a:srgbClr val="FF0000"/>
              </a:solidFill>
            </a:endParaRPr>
          </a:p>
          <a:p>
            <a:r>
              <a:rPr lang="cs-CZ" dirty="false"/>
              <a:t>Mzdový příspěvek určen na výdaje spojené se zapojením </a:t>
            </a:r>
            <a:r>
              <a:rPr lang="cs-CZ" b="true" dirty="false"/>
              <a:t>cílové skupiny</a:t>
            </a:r>
            <a:r>
              <a:rPr lang="cs-CZ" dirty="false"/>
              <a:t> do projektu</a:t>
            </a:r>
          </a:p>
          <a:p>
            <a:pPr lvl="0"/>
            <a:r>
              <a:rPr lang="cs-CZ" dirty="false"/>
              <a:t>Dvě kategorie mzdového příspěvku: 	</a:t>
            </a:r>
          </a:p>
          <a:p>
            <a:pPr lvl="1"/>
            <a:r>
              <a:rPr lang="cs-CZ" dirty="false"/>
              <a:t>mzdové příspěvky spojené s vytvořením nebo udržením pracovních míst</a:t>
            </a:r>
            <a:r>
              <a:rPr lang="cs-CZ" sz="1200" dirty="false"/>
              <a:t> </a:t>
            </a:r>
            <a:endParaRPr lang="cs-CZ" dirty="false"/>
          </a:p>
          <a:p>
            <a:pPr lvl="1"/>
            <a:r>
              <a:rPr lang="cs-CZ" dirty="false"/>
              <a:t>mzdové příspěvky za účelem refundace osobních nákladů zaměstnavateli spojených s účastí zaměstnance na dalším vzdělávání  </a:t>
            </a:r>
            <a:r>
              <a:rPr lang="cs-CZ" sz="1200" dirty="false"/>
              <a:t> </a:t>
            </a:r>
            <a:endParaRPr lang="cs-CZ" dirty="false"/>
          </a:p>
          <a:p>
            <a:pPr lvl="0"/>
            <a:r>
              <a:rPr lang="cs-CZ" sz="1400" dirty="false"/>
              <a:t> </a:t>
            </a:r>
            <a:r>
              <a:rPr lang="cs-CZ" dirty="false"/>
              <a:t>Hlavní výhoda stanovení mzdového příspěvku paušálem: výrazné zjednodušení u dokladování využití mzdového příspěvku v projektu oproti OPZ    </a:t>
            </a:r>
          </a:p>
          <a:p>
            <a:pPr marL="0" indent="0" hangingPunct="false">
              <a:buNone/>
            </a:pPr>
            <a:endParaRPr lang="cs-CZ" dirty="false"/>
          </a:p>
          <a:p>
            <a:pPr hangingPunct="false"/>
            <a:endParaRPr lang="cs-CZ" dirty="false"/>
          </a:p>
        </p:txBody>
      </p:sp>
      <p:sp>
        <p:nvSpPr>
          <p:cNvPr id="4" name="Zástupný symbol pro číslo snímku 3">
            <a:extLst>
              <a:ext uri="{FF2B5EF4-FFF2-40B4-BE49-F238E27FC236}">
                <a16:creationId xmlns:a16="http://schemas.microsoft.com/office/drawing/2014/main" id="{737BF6CF-BF31-4D8C-BC01-D0341DC045E8}"/>
              </a:ext>
            </a:extLst>
          </p:cNvPr>
          <p:cNvSpPr>
            <a:spLocks noGrp="true"/>
          </p:cNvSpPr>
          <p:nvPr>
            <p:ph type="sldNum" sz="quarter" idx="12"/>
          </p:nvPr>
        </p:nvSpPr>
        <p:spPr/>
        <p:txBody>
          <a:bodyPr/>
          <a:lstStyle/>
          <a:p>
            <a:fld id="{479BF083-4774-43B1-9AB0-5CC1AC5DD8EE}" type="slidenum">
              <a:rPr lang="cs-CZ" smtClean="false"/>
              <a:pPr/>
              <a:t>9</a:t>
            </a:fld>
            <a:endParaRPr lang="cs-CZ" dirty="false"/>
          </a:p>
        </p:txBody>
      </p:sp>
    </p:spTree>
    <p:extLst>
      <p:ext uri="{BB962C8B-B14F-4D97-AF65-F5344CB8AC3E}">
        <p14:creationId xmlns:p14="http://schemas.microsoft.com/office/powerpoint/2010/main" val="2460403995"/>
      </p:ext>
    </p:extLst>
  </p:cSld>
  <p:clrMapOvr>
    <a:masterClrMapping/>
  </p:clrMapOvr>
</p:sld>
</file>

<file path=ppt/theme/theme1.xml><?xml version="1.0" encoding="utf-8"?>
<a:theme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name="prezentace">
  <a:themeElements>
    <a:clrScheme name="MPSV">
      <a:dk1>
        <a:srgbClr val="084A8B"/>
      </a:dk1>
      <a:lt1>
        <a:srgbClr val="F5F5F5"/>
      </a:lt1>
      <a:dk2>
        <a:srgbClr val="AFDDFA"/>
      </a:dk2>
      <a:lt2>
        <a:srgbClr val="F5F5F5"/>
      </a:lt2>
      <a:accent1>
        <a:srgbClr val="084A8B"/>
      </a:accent1>
      <a:accent2>
        <a:srgbClr val="5FBBF5"/>
      </a:accent2>
      <a:accent3>
        <a:srgbClr val="D7EEFC"/>
      </a:accent3>
      <a:accent4>
        <a:srgbClr val="FFCC00"/>
      </a:accent4>
      <a:accent5>
        <a:srgbClr val="AFDDFA"/>
      </a:accent5>
      <a:accent6>
        <a:srgbClr val="AF0100"/>
      </a:accent6>
      <a:hlink>
        <a:srgbClr val="084A8B"/>
      </a:hlink>
      <a:folHlink>
        <a:srgbClr val="084A8B"/>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false">
              <a:srgbClr val="000000">
                <a:alpha val="38000"/>
              </a:srgbClr>
            </a:outerShdw>
          </a:effectLst>
        </a:effectStyle>
        <a:effectStyle>
          <a:effectLst>
            <a:outerShdw blurRad="40000" dist="23000" dir="5400000" rotWithShape="false">
              <a:srgbClr val="000000">
                <a:alpha val="35000"/>
              </a:srgbClr>
            </a:outerShdw>
          </a:effectLst>
        </a:effectStyle>
        <a:effectStyle>
          <a:effectLst>
            <a:outerShdw blurRad="40000" dist="23000" dir="5400000" rotWithShape="false">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false">
              <a:srgbClr val="000000">
                <a:alpha val="38000"/>
              </a:srgbClr>
            </a:outerShdw>
          </a:effectLst>
        </a:effectStyle>
        <a:effectStyle>
          <a:effectLst>
            <a:outerShdw blurRad="40000" dist="23000" dir="5400000" rotWithShape="false">
              <a:srgbClr val="000000">
                <a:alpha val="35000"/>
              </a:srgbClr>
            </a:outerShdw>
          </a:effectLst>
        </a:effectStyle>
        <a:effectStyle>
          <a:effectLst>
            <a:outerShdw blurRad="40000" dist="23000" dir="5400000" rotWithShape="false">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
    <Relationship Target="itemProps1.xml" Type="http://schemas.openxmlformats.org/officeDocument/2006/relationships/customXmlProps" Id="rId1"/>
</Relationships>

</file>

<file path=customXml/_rels/item2.xml.rels><?xml version="1.0" encoding="UTF-8" standalone="yes"?>
<Relationships xmlns="http://schemas.openxmlformats.org/package/2006/relationships">
    <Relationship Target="itemProps2.xml" Type="http://schemas.openxmlformats.org/officeDocument/2006/relationships/customXmlProps" Id="rId1"/>
</Relationships>

</file>

<file path=customXml/_rels/item3.xml.rels><?xml version="1.0" encoding="UTF-8" standalone="yes"?>
<Relationships xmlns="http://schemas.openxmlformats.org/package/2006/relationships">
    <Relationship Target="itemProps3.xml" Type="http://schemas.openxmlformats.org/officeDocument/2006/relationships/customXmlProps" Id="rId1"/>
</Relationships>

</file>

<file path=customXml/item1.xml><?xml version="1.0" encoding="utf-8"?>
<p:properties xmlns:p="http://schemas.microsoft.com/office/2006/metadata/properties" xmlns:pc="http://schemas.microsoft.com/office/infopath/2007/PartnerControls" xmlns:xsi="http://www.w3.org/2001/XMLSchema-instance">
  <documentManagement>
    <AC_OriginalFileName xmlns="dfed548f-0517-4d39-90e3-3947398480c0">W:\PUBLICITA\VIZUÁLNÍ_IDENTITA\sablony_word_ppt\prezentace.pptx</AC_OriginalFileNam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Description="Vytvoří nový dokument" ma:contentTypeID="0x010100A2FCF9BCABF3854AAB137087829D63AA" ma:contentTypeName="Dokument" ma:contentTypeScope="" ma:contentTypeVersion="7" ma:versionID="f6f03f5b008ce72686bbcf691a7be2e8">
  <xsd:schema xmlns:xsd="http://www.w3.org/2001/XMLSchema" xmlns:ns2="dfed548f-0517-4d39-90e3-3947398480c0" xmlns:p="http://schemas.microsoft.com/office/2006/metadata/properties" xmlns:xs="http://www.w3.org/2001/XMLSchema" ma:fieldsID="a9a9eb159e242e6dec8d2b5b6c497589" ma:root="true" ns2:_="" targetNamespace="http://schemas.microsoft.com/office/2006/metadata/properties">
    <xsd:import namespace="dfed548f-0517-4d39-90e3-3947398480c0"/>
    <xsd:element name="properties">
      <xsd:complexType>
        <xsd:sequence>
          <xsd:element name="documentManagement">
            <xsd:complexType>
              <xsd:all>
                <xsd:element minOccurs="0" ref="ns2:AC_OriginalFileName"/>
              </xsd:all>
            </xsd:complexType>
          </xsd:element>
        </xsd:sequence>
      </xsd:complexType>
    </xsd:element>
  </xsd:schema>
  <xsd:schema xmlns:xsd="http://www.w3.org/2001/XMLSchema" xmlns:dms="http://schemas.microsoft.com/office/2006/documentManagement/types" xmlns:pc="http://schemas.microsoft.com/office/infopath/2007/PartnerControls" xmlns:xs="http://www.w3.org/2001/XMLSchema" elementFormDefault="qualified" targetNamespace="dfed548f-0517-4d39-90e3-3947398480c0">
    <xsd:import namespace="http://schemas.microsoft.com/office/2006/documentManagement/types"/>
    <xsd:import namespace="http://schemas.microsoft.com/office/infopath/2007/PartnerControls"/>
    <xsd:element ma:displayName="Original File Name" ma:index="8" ma:internalName="AC_OriginalFileName" name="AC_OriginalFileName" nillable="true">
      <xsd:simpleType>
        <xsd:restriction base="dms:Note">
          <xsd:maxLength value="255"/>
        </xsd:restriction>
      </xsd:simpleType>
    </xsd:element>
  </xsd:schema>
  <xsd:schema xmlns:xsd="http://www.w3.org/2001/XMLSchema" xmlns="http://schemas.openxmlformats.org/package/2006/metadata/core-properties" xmlns:dc="http://purl.org/dc/elements/1.1/" xmlns:dcterms="http://purl.org/dc/terms/" xmlns:odoc="http://schemas.microsoft.com/internal/obd" xmlns:xsi="http://www.w3.org/2001/XMLSchema-instance" attributeFormDefault="unqualified" blockDefault="#all" elementFormDefault="qualified" targetNamespace="http://schemas.openxmlformats.org/package/2006/metadata/core-properties">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maxOccurs="1" minOccurs="0" ref="dc:creator"/>
        <xsd:element maxOccurs="1" minOccurs="0" ref="dcterms:created"/>
        <xsd:element maxOccurs="1" minOccurs="0" ref="dc:identifier"/>
        <xsd:element ma:displayName="Typ obsahu" ma:index="0" maxOccurs="1" minOccurs="0" name="contentType" type="xsd:string"/>
        <xsd:element ma:displayName="Nadpis" ma:index="4" maxOccurs="1" minOccurs="0" ref="dc:title"/>
        <xsd:element maxOccurs="1" minOccurs="0" ref="dc:subject"/>
        <xsd:element maxOccurs="1" minOccurs="0" ref="dc:description"/>
        <xsd:element maxOccurs="1" minOccurs="0" name="keywords" type="xsd:string"/>
        <xsd:element maxOccurs="1" minOccurs="0" ref="dc:language"/>
        <xsd:element maxOccurs="1" minOccurs="0" name="category" type="xsd:string"/>
        <xsd:element maxOccurs="1" minOccurs="0" name="version" type="xsd:string"/>
        <xsd:element maxOccurs="1" minOccurs="0" name="revision" type="xsd:string">
          <xsd:annotation>
            <xsd:documentation>
                        This value indicates the number of saves or revisions. The application is responsible for updating this value after each revision.
                    </xsd:documentation>
          </xsd:annotation>
        </xsd:element>
        <xsd:element maxOccurs="1" minOccurs="0" name="lastModifiedBy" type="xsd:string"/>
        <xsd:element maxOccurs="1" minOccurs="0" ref="dcterms:modified"/>
        <xsd:element maxOccurs="1" minOccurs="0" name="contentStatus" type="xsd:string"/>
      </xsd:all>
    </xsd:complexType>
  </xsd:schema>
  <xs:schema xmlns:xs="http://www.w3.org/2001/XMLSchema" xmlns:pc="http://schemas.microsoft.com/office/infopath/2007/PartnerControls" attributeFormDefault="unqualified" elementFormDefault="qualified" targetNamespace="http://schemas.microsoft.com/office/infopath/2007/PartnerControls">
    <xs:element name="Person">
      <xs:complexType>
        <xs:sequence>
          <xs:element minOccurs="0" ref="pc:DisplayName"/>
          <xs:element minOccurs="0" ref="pc:AccountId"/>
          <xs:element minOccurs="0" ref="pc:AccountType"/>
        </xs:sequence>
      </xs:complexType>
    </xs:element>
    <xs:element name="DisplayName" type="xs:string"/>
    <xs:element name="AccountId" type="xs:string"/>
    <xs:element name="AccountType" type="xs:string"/>
    <xs:element name="BDCAssociatedEntity">
      <xs:complexType>
        <xs:sequence>
          <xs:element maxOccurs="unbounded" minOccurs="0" ref="pc:BDCEntity"/>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minOccurs="0" ref="pc:EntityDisplayName"/>
          <xs:element minOccurs="0" ref="pc:EntityInstanceReference"/>
          <xs:element minOccurs="0" ref="pc:EntityId1"/>
          <xs:element minOccurs="0" ref="pc:EntityId2"/>
          <xs:element minOccurs="0" ref="pc:EntityId3"/>
          <xs:element minOccurs="0" ref="pc:EntityId4"/>
          <xs:element minOccurs="0" ref="pc:EntityId5"/>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maxOccurs="unbounded" minOccurs="0" ref="pc:TermInfo"/>
        </xs:sequence>
      </xs:complexType>
    </xs:element>
    <xs:element name="TermInfo">
      <xs:complexType>
        <xs:sequence>
          <xs:element minOccurs="0" ref="pc:TermName"/>
          <xs:element minOccurs="0" ref="pc:TermId"/>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D88155-0E86-4D14-B6AF-C6806AEE9525}">
  <ds:schemaRefs>
    <ds:schemaRef ds:uri="http://purl.org/dc/dcmitype/"/>
    <ds:schemaRef ds:uri="http://schemas.openxmlformats.org/package/2006/metadata/core-properties"/>
    <ds:schemaRef ds:uri="http://purl.org/dc/elements/1.1/"/>
    <ds:schemaRef ds:uri="http://purl.org/dc/terms/"/>
    <ds:schemaRef ds:uri="http://schemas.microsoft.com/office/2006/metadata/properties"/>
    <ds:schemaRef ds:uri="http://schemas.microsoft.com/office/infopath/2007/PartnerControls"/>
    <ds:schemaRef ds:uri="http://schemas.microsoft.com/office/2006/documentManagement/types"/>
    <ds:schemaRef ds:uri="dfed548f-0517-4d39-90e3-3947398480c0"/>
    <ds:schemaRef ds:uri="http://www.w3.org/XML/1998/namespace"/>
  </ds:schemaRefs>
</ds:datastoreItem>
</file>

<file path=customXml/itemProps2.xml><?xml version="1.0" encoding="utf-8"?>
<ds:datastoreItem xmlns:ds="http://schemas.openxmlformats.org/officeDocument/2006/customXml" ds:itemID="{5806EF36-2E80-4847-9151-E9C625552DBD}">
  <ds:schemaRefs>
    <ds:schemaRef ds:uri="http://schemas.microsoft.com/sharepoint/v3/contenttype/forms"/>
  </ds:schemaRefs>
</ds:datastoreItem>
</file>

<file path=customXml/itemProps3.xml><?xml version="1.0" encoding="utf-8"?>
<ds:datastoreItem xmlns:ds="http://schemas.openxmlformats.org/officeDocument/2006/customXml" ds:itemID="{E6937348-7977-46A8-9818-642FB21DF6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ed548f-0517-4d39-90e3-3947398480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Properties xmlns:properties="http://schemas.openxmlformats.org/officeDocument/2006/extended-properties" xmlns:vt="http://schemas.openxmlformats.org/officeDocument/2006/docPropsVTypes">
  <properties:Template>prezentace</properties:Template>
  <properties:Words>8658</properties:Words>
  <properties:PresentationFormat>Předvádění na obrazovce (4:3)</properties:PresentationFormat>
  <properties:Paragraphs>544</properties:Paragraphs>
  <properties:Slides>31</properties:Slides>
  <properties:Notes>31</properties:Notes>
  <properties:TotalTime>6836</properties:TotalTime>
  <properties:HiddenSlides>0</properties:HiddenSlides>
  <properties:MMClips>0</properties:MMClips>
  <properties:ScaleCrop>false</properties:ScaleCrop>
  <properties:HeadingPairs>
    <vt:vector baseType="variant" size="6">
      <vt:variant>
        <vt:lpstr>Použitá písma</vt:lpstr>
      </vt:variant>
      <vt:variant>
        <vt:i4>4</vt:i4>
      </vt:variant>
      <vt:variant>
        <vt:lpstr>Motiv</vt:lpstr>
      </vt:variant>
      <vt:variant>
        <vt:i4>1</vt:i4>
      </vt:variant>
      <vt:variant>
        <vt:lpstr>Nadpisy snímků</vt:lpstr>
      </vt:variant>
      <vt:variant>
        <vt:i4>31</vt:i4>
      </vt:variant>
    </vt:vector>
  </properties:HeadingPairs>
  <properties:TitlesOfParts>
    <vt:vector baseType="lpstr" size="36">
      <vt:lpstr>Arial</vt:lpstr>
      <vt:lpstr>Calibri</vt:lpstr>
      <vt:lpstr>Wingdings</vt:lpstr>
      <vt:lpstr>Wingdings 3</vt:lpstr>
      <vt:lpstr>prezentace</vt:lpstr>
      <vt:lpstr>CLLD v OPZ+  </vt:lpstr>
      <vt:lpstr>Obsah</vt:lpstr>
      <vt:lpstr>Výsledky dotazování na zájem o zapojení MAS Do OPZ+ (červen 2021)</vt:lpstr>
      <vt:lpstr>Dotazník pro Mas (aktualizace 10/21)</vt:lpstr>
      <vt:lpstr>Zjednodušené metody   vykazování                            v projektech mas</vt:lpstr>
      <vt:lpstr>Zjednodušené metody vykazování</vt:lpstr>
      <vt:lpstr>Zjednodušené metody vykazování – Přímé osobní náklady</vt:lpstr>
      <vt:lpstr>Zjednodušené metody vykazování – 40% paušální sazba</vt:lpstr>
      <vt:lpstr>Zjednodušené metody vykazování – mzdové příspěvky</vt:lpstr>
      <vt:lpstr>Zjednodušené metody vykazování – rozpočet projektu </vt:lpstr>
      <vt:lpstr>Veřejná podpora                   v projektech mas</vt:lpstr>
      <vt:lpstr>  Veřejná podpora – de minimis  </vt:lpstr>
      <vt:lpstr>  Veřejná podpora – de minimis  </vt:lpstr>
      <vt:lpstr>Veřejná podpora – přímé náklady</vt:lpstr>
      <vt:lpstr>Veřejná podpora - paušál</vt:lpstr>
      <vt:lpstr>Veřejná podpora – kdy není</vt:lpstr>
      <vt:lpstr>Veřejná podpora – kdy není</vt:lpstr>
      <vt:lpstr>Veřejná podpora – kdy není</vt:lpstr>
      <vt:lpstr>Veřejná podpora – kdy není</vt:lpstr>
      <vt:lpstr>Veřejná podpora – kdy může být</vt:lpstr>
      <vt:lpstr>Veřejná podpora – kdy může být</vt:lpstr>
      <vt:lpstr>Partnerství                          v projektech mas</vt:lpstr>
      <vt:lpstr>Partnerství v projektech MAS</vt:lpstr>
      <vt:lpstr>  Specifika partnerství v rámci CLLD v OPZ+  </vt:lpstr>
      <vt:lpstr>Akční plán – konzultace  harmonogram </vt:lpstr>
      <vt:lpstr>konzultace s ŘO OPZ</vt:lpstr>
      <vt:lpstr>Online formulář Akčního plánu </vt:lpstr>
      <vt:lpstr>Časový rámec CLLD v opz+</vt:lpstr>
      <vt:lpstr>Evaluace stávajícího období v CLLD </vt:lpstr>
      <vt:lpstr>Kontakty na ŘO</vt:lpstr>
      <vt:lpstr> </vt:lpstr>
    </vt:vector>
  </properties:TitlesOfParts>
  <properties:LinksUpToDate>false</properties:LinksUpToDate>
  <properties:SharedDoc>false</properties:SharedDoc>
  <properties:HyperlinksChanged>false</properties:HyperlinksChanged>
  <properties:Application>Microsoft Office PowerPoint</properties:Application>
  <properties:AppVersion>16.0000</properties:AppVersion>
</properties:Properties>
</file>

<file path=docProps/core.xml><?xml version="1.0" encoding="utf-8"?>
<cp:coreProperties xmlns:cp="http://schemas.openxmlformats.org/package/2006/metadata/core-properties" xmlns:dcterms="http://purl.org/dc/terms/" xmlns:dc="http://purl.org/dc/elements/1.1/">
  <dcterms:created xmlns:xsi="http://www.w3.org/2001/XMLSchema-instance" xsi:type="dcterms:W3CDTF">2015-02-20T08:23:15Z</dcterms:created>
  <dc:creator/>
  <cp:lastModifiedBy/>
  <cp:lastPrinted>2021-10-12T14:19:22Z</cp:lastPrinted>
  <dcterms:modified xmlns:xsi="http://www.w3.org/2001/XMLSchema-instance" xsi:type="dcterms:W3CDTF">2021-10-25T08:40:30Z</dcterms:modified>
  <cp:revision>336</cp:revision>
  <dc:title>Prezentace aplikace PowerPoint</dc:title>
</cp:coreProperties>
</file>

<file path=docProps/custom.xml><?xml version="1.0" encoding="utf-8"?>
<prop:Properties xmlns:vt="http://schemas.openxmlformats.org/officeDocument/2006/docPropsVTypes" xmlns:prop="http://schemas.openxmlformats.org/officeDocument/2006/custom-properties">
  <prop:property fmtid="{D5CDD505-2E9C-101B-9397-08002B2CF9AE}" pid="2" name="ContentTypeId">
    <vt:lpwstr>0x010100A2FCF9BCABF3854AAB137087829D63AA</vt:lpwstr>
  </prop:property>
</prop:Properties>
</file>